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0" r:id="rId4"/>
    <p:sldId id="273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ACE63-2F7E-4DA4-9520-5150076B10F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E0A00-E270-4CE1-BED7-D1F99B42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4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31FF3-8532-4AB4-93CA-F36158AE7BEE}" type="slidenum">
              <a:rPr lang="en-US"/>
              <a:pPr/>
              <a:t>2</a:t>
            </a:fld>
            <a:endParaRPr 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79A7-386A-4EE9-B68E-6EF78356778D}" type="slidenum">
              <a:rPr lang="en-US"/>
              <a:pPr/>
              <a:t>12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0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C8D4EA-8C29-462C-8D01-A1B86EBF131C}" type="slidenum">
              <a:rPr lang="en-US"/>
              <a:pPr/>
              <a:t>13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84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589D0-DBB8-48D6-B769-9D03160130AF}" type="slidenum">
              <a:rPr lang="en-US"/>
              <a:pPr/>
              <a:t>14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70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DB0A5-64BE-446B-85E2-AE46A0437164}" type="slidenum">
              <a:rPr lang="en-US"/>
              <a:pPr/>
              <a:t>15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3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1BE34-70B2-430B-B5E4-D7D6A672B82A}" type="slidenum">
              <a:rPr lang="en-US"/>
              <a:pPr/>
              <a:t>16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42EEB-EF1C-47A4-915D-433A9E33AE50}" type="slidenum">
              <a:rPr lang="en-US"/>
              <a:pPr/>
              <a:t>3</a:t>
            </a:fld>
            <a:endParaRPr lang="en-US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69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3A0BE-579F-4680-9678-7A8C33B12649}" type="slidenum">
              <a:rPr lang="en-US"/>
              <a:pPr/>
              <a:t>5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25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5EA65A-19CD-4D07-8EED-504280802C9E}" type="slidenum">
              <a:rPr lang="en-US"/>
              <a:pPr/>
              <a:t>6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E8FBC-1530-47ED-BA6D-AA35BC286FA7}" type="slidenum">
              <a:rPr lang="en-US"/>
              <a:pPr/>
              <a:t>7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7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74B4E-A109-4C6E-8F9F-3F40E09558FD}" type="slidenum">
              <a:rPr lang="en-US"/>
              <a:pPr/>
              <a:t>8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9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E9D5A1-3D97-498B-BD81-270A8D46FE8A}" type="slidenum">
              <a:rPr lang="en-US"/>
              <a:pPr/>
              <a:t>9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3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11A814-1E89-4BC6-931D-11BBE104EF14}" type="slidenum">
              <a:rPr lang="en-US"/>
              <a:pPr/>
              <a:t>10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20C82F-9F17-417C-AE9A-FBE925C07194}" type="slidenum">
              <a:rPr lang="en-US"/>
              <a:pPr/>
              <a:t>11</a:t>
            </a:fld>
            <a:endParaRPr lang="en-US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AE3-A3A8-4A85-B218-6C8DFA13111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6ED6-7761-40A4-919E-9D78DF2A6CD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AE3-A3A8-4A85-B218-6C8DFA13111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6ED6-7761-40A4-919E-9D78DF2A6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AE3-A3A8-4A85-B218-6C8DFA13111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6ED6-7761-40A4-919E-9D78DF2A6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C387772B-2CD0-4128-95C0-A132F20A0D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65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F6B9A2B6-78A4-4D43-AFB9-90ECD9742E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9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2DA6E63D-6712-490D-8AEC-59A97E5B9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01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06C6E692-81CF-405F-A27C-5B5E0AE588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5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AE3-A3A8-4A85-B218-6C8DFA13111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6ED6-7761-40A4-919E-9D78DF2A6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AE3-A3A8-4A85-B218-6C8DFA13111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6ED6-7761-40A4-919E-9D78DF2A6C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AE3-A3A8-4A85-B218-6C8DFA13111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6ED6-7761-40A4-919E-9D78DF2A6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AE3-A3A8-4A85-B218-6C8DFA13111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6ED6-7761-40A4-919E-9D78DF2A6CD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AE3-A3A8-4A85-B218-6C8DFA13111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6ED6-7761-40A4-919E-9D78DF2A6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AE3-A3A8-4A85-B218-6C8DFA13111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6ED6-7761-40A4-919E-9D78DF2A6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AE3-A3A8-4A85-B218-6C8DFA13111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6ED6-7761-40A4-919E-9D78DF2A6C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AE3-A3A8-4A85-B218-6C8DFA13111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6ED6-7761-40A4-919E-9D78DF2A6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3982AE3-A3A8-4A85-B218-6C8DFA13111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28A6ED6-7761-40A4-919E-9D78DF2A6C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           HEAPSORT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</a:t>
            </a:r>
          </a:p>
          <a:p>
            <a:r>
              <a:rPr lang="en-US" dirty="0"/>
              <a:t>	</a:t>
            </a:r>
            <a:r>
              <a:rPr lang="en-US" dirty="0" err="1" smtClean="0"/>
              <a:t>Shahla</a:t>
            </a:r>
            <a:r>
              <a:rPr lang="en-US" dirty="0" smtClean="0"/>
              <a:t> </a:t>
            </a:r>
            <a:r>
              <a:rPr lang="en-US" dirty="0" err="1" smtClean="0"/>
              <a:t>Farzana</a:t>
            </a:r>
            <a:r>
              <a:rPr lang="en-US" smtClean="0"/>
              <a:t> (SHF)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6388F-4C64-4238-AF03-3471681E064A}" type="slidenum">
              <a:rPr lang="en-US"/>
              <a:pPr/>
              <a:t>10</a:t>
            </a:fld>
            <a:endParaRPr lang="en-US"/>
          </a:p>
        </p:txBody>
      </p:sp>
      <p:sp>
        <p:nvSpPr>
          <p:cNvPr id="472067" name="Text Box 3"/>
          <p:cNvSpPr txBox="1">
            <a:spLocks noChangeArrowheads="1"/>
          </p:cNvSpPr>
          <p:nvPr/>
        </p:nvSpPr>
        <p:spPr bwMode="auto">
          <a:xfrm>
            <a:off x="381000" y="1196975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/>
              <a:t>MAX-HEAPIFY(A, 2, 10)</a:t>
            </a:r>
          </a:p>
        </p:txBody>
      </p:sp>
      <p:grpSp>
        <p:nvGrpSpPr>
          <p:cNvPr id="472068" name="Group 4"/>
          <p:cNvGrpSpPr>
            <a:grpSpLocks/>
          </p:cNvGrpSpPr>
          <p:nvPr/>
        </p:nvGrpSpPr>
        <p:grpSpPr bwMode="auto">
          <a:xfrm>
            <a:off x="457200" y="1495425"/>
            <a:ext cx="3282950" cy="2390775"/>
            <a:chOff x="288" y="942"/>
            <a:chExt cx="2068" cy="1506"/>
          </a:xfrm>
        </p:grpSpPr>
        <p:graphicFrame>
          <p:nvGraphicFramePr>
            <p:cNvPr id="472069" name="Object 5"/>
            <p:cNvGraphicFramePr>
              <a:graphicFrameLocks noChangeAspect="1"/>
            </p:cNvGraphicFramePr>
            <p:nvPr/>
          </p:nvGraphicFramePr>
          <p:xfrm>
            <a:off x="288" y="942"/>
            <a:ext cx="1950" cy="1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name="Paint Shop Pro Image" r:id="rId4" imgW="5160976" imgH="3248780" progId="PaintShopPro">
                    <p:embed/>
                  </p:oleObj>
                </mc:Choice>
                <mc:Fallback>
                  <p:oleObj name="Paint Shop Pro Image" r:id="rId4" imgW="5160976" imgH="3248780" progId="PaintShopPro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942"/>
                          <a:ext cx="1950" cy="1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070" name="Text Box 6"/>
            <p:cNvSpPr txBox="1">
              <a:spLocks noChangeArrowheads="1"/>
            </p:cNvSpPr>
            <p:nvPr/>
          </p:nvSpPr>
          <p:spPr bwMode="auto">
            <a:xfrm>
              <a:off x="288" y="2217"/>
              <a:ext cx="20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A[2] violates the heap property</a:t>
              </a:r>
            </a:p>
          </p:txBody>
        </p:sp>
      </p:grpSp>
      <p:sp>
        <p:nvSpPr>
          <p:cNvPr id="472071" name="Text Box 7"/>
          <p:cNvSpPr txBox="1">
            <a:spLocks noChangeArrowheads="1"/>
          </p:cNvSpPr>
          <p:nvPr/>
        </p:nvSpPr>
        <p:spPr bwMode="auto">
          <a:xfrm>
            <a:off x="3886200" y="2286000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A[2] </a:t>
            </a:r>
            <a:r>
              <a:rPr lang="en-US">
                <a:solidFill>
                  <a:srgbClr val="DD0111"/>
                </a:solidFill>
                <a:sym typeface="Symbol" pitchFamily="18" charset="2"/>
              </a:rPr>
              <a:t> A[4]</a:t>
            </a:r>
          </a:p>
        </p:txBody>
      </p:sp>
      <p:grpSp>
        <p:nvGrpSpPr>
          <p:cNvPr id="472072" name="Group 8"/>
          <p:cNvGrpSpPr>
            <a:grpSpLocks/>
          </p:cNvGrpSpPr>
          <p:nvPr/>
        </p:nvGrpSpPr>
        <p:grpSpPr bwMode="auto">
          <a:xfrm>
            <a:off x="5449888" y="1495425"/>
            <a:ext cx="3282950" cy="2390775"/>
            <a:chOff x="3433" y="942"/>
            <a:chExt cx="2068" cy="1506"/>
          </a:xfrm>
        </p:grpSpPr>
        <p:graphicFrame>
          <p:nvGraphicFramePr>
            <p:cNvPr id="472073" name="Object 9"/>
            <p:cNvGraphicFramePr>
              <a:graphicFrameLocks noChangeAspect="1"/>
            </p:cNvGraphicFramePr>
            <p:nvPr/>
          </p:nvGraphicFramePr>
          <p:xfrm>
            <a:off x="3433" y="942"/>
            <a:ext cx="1943" cy="1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" name="Paint Shop Pro Image" r:id="rId6" imgW="5141463" imgH="3248780" progId="PaintShopPro">
                    <p:embed/>
                  </p:oleObj>
                </mc:Choice>
                <mc:Fallback>
                  <p:oleObj name="Paint Shop Pro Image" r:id="rId6" imgW="5141463" imgH="3248780" progId="PaintShopPro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3" y="942"/>
                          <a:ext cx="1943" cy="1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074" name="Text Box 10"/>
            <p:cNvSpPr txBox="1">
              <a:spLocks noChangeArrowheads="1"/>
            </p:cNvSpPr>
            <p:nvPr/>
          </p:nvSpPr>
          <p:spPr bwMode="auto">
            <a:xfrm>
              <a:off x="3433" y="2217"/>
              <a:ext cx="20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A[4] violates the heap property</a:t>
              </a:r>
            </a:p>
          </p:txBody>
        </p:sp>
      </p:grpSp>
      <p:sp>
        <p:nvSpPr>
          <p:cNvPr id="472075" name="Text Box 11"/>
          <p:cNvSpPr txBox="1">
            <a:spLocks noChangeArrowheads="1"/>
          </p:cNvSpPr>
          <p:nvPr/>
        </p:nvSpPr>
        <p:spPr bwMode="auto">
          <a:xfrm>
            <a:off x="1219200" y="4824413"/>
            <a:ext cx="1362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A[4] </a:t>
            </a:r>
            <a:r>
              <a:rPr lang="en-US">
                <a:solidFill>
                  <a:srgbClr val="DD0111"/>
                </a:solidFill>
                <a:sym typeface="Symbol" pitchFamily="18" charset="2"/>
              </a:rPr>
              <a:t> A[9]</a:t>
            </a:r>
          </a:p>
        </p:txBody>
      </p:sp>
      <p:grpSp>
        <p:nvGrpSpPr>
          <p:cNvPr id="472076" name="Group 12"/>
          <p:cNvGrpSpPr>
            <a:grpSpLocks/>
          </p:cNvGrpSpPr>
          <p:nvPr/>
        </p:nvGrpSpPr>
        <p:grpSpPr bwMode="auto">
          <a:xfrm>
            <a:off x="2754313" y="4038600"/>
            <a:ext cx="3025775" cy="2271713"/>
            <a:chOff x="1735" y="2544"/>
            <a:chExt cx="1906" cy="1431"/>
          </a:xfrm>
        </p:grpSpPr>
        <p:graphicFrame>
          <p:nvGraphicFramePr>
            <p:cNvPr id="472077" name="Object 13"/>
            <p:cNvGraphicFramePr>
              <a:graphicFrameLocks noChangeAspect="1"/>
            </p:cNvGraphicFramePr>
            <p:nvPr/>
          </p:nvGraphicFramePr>
          <p:xfrm>
            <a:off x="1735" y="2544"/>
            <a:ext cx="1906" cy="1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" name="Paint Shop Pro Image" r:id="rId8" imgW="5043902" imgH="3229268" progId="PaintShopPro">
                    <p:embed/>
                  </p:oleObj>
                </mc:Choice>
                <mc:Fallback>
                  <p:oleObj name="Paint Shop Pro Image" r:id="rId8" imgW="5043902" imgH="3229268" progId="PaintShopPro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2544"/>
                          <a:ext cx="1906" cy="1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078" name="Text Box 14"/>
            <p:cNvSpPr txBox="1">
              <a:spLocks noChangeArrowheads="1"/>
            </p:cNvSpPr>
            <p:nvPr/>
          </p:nvSpPr>
          <p:spPr bwMode="auto">
            <a:xfrm>
              <a:off x="1890" y="3744"/>
              <a:ext cx="1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Heap property restored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67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1" grpId="0"/>
      <p:bldP spid="4720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the Heap Property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025" y="1219200"/>
            <a:ext cx="3230563" cy="3133725"/>
          </a:xfrm>
        </p:spPr>
        <p:txBody>
          <a:bodyPr/>
          <a:lstStyle/>
          <a:p>
            <a:pPr marL="457200" indent="-457200"/>
            <a:r>
              <a:rPr lang="en-US">
                <a:solidFill>
                  <a:srgbClr val="336699"/>
                </a:solidFill>
              </a:rPr>
              <a:t>Assumptions:</a:t>
            </a:r>
          </a:p>
          <a:p>
            <a:pPr marL="838200" lvl="1" indent="-381000"/>
            <a:r>
              <a:rPr lang="en-US">
                <a:solidFill>
                  <a:srgbClr val="336699"/>
                </a:solidFill>
              </a:rPr>
              <a:t>Left and Right subtrees of </a:t>
            </a:r>
            <a:r>
              <a:rPr lang="en-US">
                <a:solidFill>
                  <a:srgbClr val="336699"/>
                </a:solidFill>
                <a:latin typeface="Comic Sans MS" pitchFamily="66" charset="0"/>
              </a:rPr>
              <a:t>i</a:t>
            </a:r>
            <a:r>
              <a:rPr lang="en-US">
                <a:solidFill>
                  <a:srgbClr val="336699"/>
                </a:solidFill>
              </a:rPr>
              <a:t> are max-heaps</a:t>
            </a:r>
          </a:p>
          <a:p>
            <a:pPr marL="838200" lvl="1" indent="-381000"/>
            <a:r>
              <a:rPr lang="en-US">
                <a:solidFill>
                  <a:srgbClr val="336699"/>
                </a:solidFill>
                <a:latin typeface="Comic Sans MS" pitchFamily="66" charset="0"/>
              </a:rPr>
              <a:t>A[i]</a:t>
            </a:r>
            <a:r>
              <a:rPr lang="en-US">
                <a:solidFill>
                  <a:srgbClr val="336699"/>
                </a:solidFill>
              </a:rPr>
              <a:t> may be smaller than its children</a:t>
            </a:r>
          </a:p>
        </p:txBody>
      </p:sp>
      <p:graphicFrame>
        <p:nvGraphicFramePr>
          <p:cNvPr id="40960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541338" y="3962400"/>
          <a:ext cx="2514600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Paint Shop Pro Image" r:id="rId4" imgW="2790244" imgH="2390244" progId="PaintShopPro">
                  <p:embed/>
                </p:oleObj>
              </mc:Choice>
              <mc:Fallback>
                <p:oleObj name="Paint Shop Pro Image" r:id="rId4" imgW="2790244" imgH="2390244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3962400"/>
                        <a:ext cx="2514600" cy="21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4DB3CE-5100-4FBE-80BC-DF1A5C4AE77E}" type="slidenum">
              <a:rPr lang="en-US"/>
              <a:pPr/>
              <a:t>11</a:t>
            </a:fld>
            <a:endParaRPr lang="en-US"/>
          </a:p>
        </p:txBody>
      </p:sp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3392488" y="871538"/>
            <a:ext cx="5741987" cy="551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endParaRPr lang="en-US" sz="2400" dirty="0">
              <a:solidFill>
                <a:schemeClr val="accent2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en-US" sz="2400" dirty="0" err="1">
                <a:latin typeface="Monotype Corsiva" pitchFamily="66" charset="0"/>
              </a:rPr>
              <a:t>Alg</a:t>
            </a:r>
            <a:r>
              <a:rPr lang="en-US" sz="2400" dirty="0">
                <a:latin typeface="Monotype Corsiva" pitchFamily="66" charset="0"/>
              </a:rPr>
              <a:t>:</a:t>
            </a:r>
            <a:r>
              <a:rPr lang="en-US" sz="2400" dirty="0"/>
              <a:t> </a:t>
            </a:r>
            <a:r>
              <a:rPr lang="en-US" sz="2400" u="sng" dirty="0"/>
              <a:t>MAX-HEAPIFY(</a:t>
            </a:r>
            <a:r>
              <a:rPr lang="en-US" sz="2400" u="sng" dirty="0">
                <a:latin typeface="Comic Sans MS" pitchFamily="66" charset="0"/>
              </a:rPr>
              <a:t>A, i, n</a:t>
            </a:r>
            <a:r>
              <a:rPr lang="en-US" sz="2400" u="sng" dirty="0"/>
              <a:t>)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Comic Sans MS" pitchFamily="66" charset="0"/>
              </a:rPr>
              <a:t>l</a:t>
            </a:r>
            <a:r>
              <a:rPr lang="en-US" sz="2400" dirty="0"/>
              <a:t> ← LEFT(</a:t>
            </a:r>
            <a:r>
              <a:rPr lang="en-US" sz="2400" dirty="0">
                <a:latin typeface="Comic Sans MS" pitchFamily="66" charset="0"/>
              </a:rPr>
              <a:t>i</a:t>
            </a:r>
            <a:r>
              <a:rPr lang="en-US" sz="2400" dirty="0"/>
              <a:t>)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Comic Sans MS" pitchFamily="66" charset="0"/>
              </a:rPr>
              <a:t>r</a:t>
            </a:r>
            <a:r>
              <a:rPr lang="en-US" sz="2400" dirty="0"/>
              <a:t> ← RIGHT(</a:t>
            </a:r>
            <a:r>
              <a:rPr lang="en-US" sz="2400" dirty="0">
                <a:latin typeface="Comic Sans MS" pitchFamily="66" charset="0"/>
              </a:rPr>
              <a:t>i</a:t>
            </a:r>
            <a:r>
              <a:rPr lang="en-US" sz="2400" dirty="0"/>
              <a:t>)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US" sz="2400" dirty="0">
                <a:latin typeface="Comic Sans MS" pitchFamily="66" charset="0"/>
              </a:rPr>
              <a:t>l ≤ n</a:t>
            </a:r>
            <a:r>
              <a:rPr lang="en-US" sz="2400" dirty="0"/>
              <a:t> and </a:t>
            </a:r>
            <a:r>
              <a:rPr lang="en-US" sz="2400" dirty="0">
                <a:latin typeface="Comic Sans MS" pitchFamily="66" charset="0"/>
              </a:rPr>
              <a:t>A[l] &gt; A[i]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/>
              <a:t>   </a:t>
            </a:r>
            <a:r>
              <a:rPr lang="en-US" sz="2400" b="1" dirty="0"/>
              <a:t>then</a:t>
            </a:r>
            <a:r>
              <a:rPr lang="en-US" sz="2400" dirty="0"/>
              <a:t> </a:t>
            </a:r>
            <a:r>
              <a:rPr lang="en-US" sz="2400" dirty="0">
                <a:latin typeface="Comic Sans MS" pitchFamily="66" charset="0"/>
              </a:rPr>
              <a:t>largest ←l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/>
              <a:t>   </a:t>
            </a:r>
            <a:r>
              <a:rPr lang="en-US" sz="2400" b="1" dirty="0"/>
              <a:t>else</a:t>
            </a:r>
            <a:r>
              <a:rPr lang="en-US" sz="2400" dirty="0"/>
              <a:t> </a:t>
            </a:r>
            <a:r>
              <a:rPr lang="en-US" sz="2400" dirty="0">
                <a:latin typeface="Comic Sans MS" pitchFamily="66" charset="0"/>
              </a:rPr>
              <a:t>largest ←i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US" sz="2400" dirty="0">
                <a:latin typeface="Comic Sans MS" pitchFamily="66" charset="0"/>
              </a:rPr>
              <a:t>r ≤ n</a:t>
            </a:r>
            <a:r>
              <a:rPr lang="en-US" sz="2400" dirty="0"/>
              <a:t> and </a:t>
            </a:r>
            <a:r>
              <a:rPr lang="en-US" sz="2400" dirty="0">
                <a:latin typeface="Comic Sans MS" pitchFamily="66" charset="0"/>
              </a:rPr>
              <a:t>A[r] &gt; A[largest]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/>
              <a:t>   </a:t>
            </a:r>
            <a:r>
              <a:rPr lang="en-US" sz="2400" b="1" dirty="0"/>
              <a:t>then</a:t>
            </a:r>
            <a:r>
              <a:rPr lang="en-US" sz="2400" dirty="0"/>
              <a:t> </a:t>
            </a:r>
            <a:r>
              <a:rPr lang="en-US" sz="2400" dirty="0">
                <a:latin typeface="Comic Sans MS" pitchFamily="66" charset="0"/>
              </a:rPr>
              <a:t>largest ←r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US" sz="2400" dirty="0">
                <a:latin typeface="Comic Sans MS" pitchFamily="66" charset="0"/>
              </a:rPr>
              <a:t>largest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sz="2400" dirty="0">
                <a:latin typeface="Comic Sans MS" pitchFamily="66" charset="0"/>
              </a:rPr>
              <a:t> i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/>
              <a:t>   </a:t>
            </a:r>
            <a:r>
              <a:rPr lang="en-US" sz="2400" b="1" dirty="0"/>
              <a:t>then</a:t>
            </a:r>
            <a:r>
              <a:rPr lang="en-US" sz="2400" dirty="0"/>
              <a:t> exchange </a:t>
            </a:r>
            <a:r>
              <a:rPr lang="en-US" sz="2400" dirty="0">
                <a:latin typeface="Comic Sans MS" pitchFamily="66" charset="0"/>
              </a:rPr>
              <a:t>A[i] ↔ A[largest]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/>
              <a:t>            MAX-HEAPIFY(</a:t>
            </a:r>
            <a:r>
              <a:rPr lang="en-US" sz="2400" dirty="0">
                <a:latin typeface="Comic Sans MS" pitchFamily="66" charset="0"/>
              </a:rPr>
              <a:t>A, largest, 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53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MAX-HEAPIFY Running Time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066800"/>
            <a:ext cx="8229600" cy="5224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Intuitively:</a:t>
            </a:r>
          </a:p>
          <a:p>
            <a:pPr>
              <a:lnSpc>
                <a:spcPct val="150000"/>
              </a:lnSpc>
            </a:pPr>
            <a:endParaRPr lang="en-US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Symbol" pitchFamily="18" charset="2"/>
              </a:rPr>
              <a:t>Running time of MAX-HEAPIFY is </a:t>
            </a:r>
            <a:r>
              <a:rPr lang="en-US">
                <a:latin typeface="Comic Sans MS" pitchFamily="66" charset="0"/>
                <a:sym typeface="Symbol" pitchFamily="18" charset="2"/>
              </a:rPr>
              <a:t>O(lgn)</a:t>
            </a:r>
            <a:r>
              <a:rPr lang="en-US">
                <a:sym typeface="Symbol" pitchFamily="18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>
                <a:sym typeface="Symbol" pitchFamily="18" charset="2"/>
              </a:rPr>
              <a:t>Can be written in terms of the height of the heap, as being </a:t>
            </a:r>
            <a:r>
              <a:rPr lang="en-US">
                <a:latin typeface="Comic Sans MS" pitchFamily="66" charset="0"/>
                <a:sym typeface="Symbol" pitchFamily="18" charset="2"/>
              </a:rPr>
              <a:t>O(h)</a:t>
            </a:r>
          </a:p>
          <a:p>
            <a:pPr lvl="1">
              <a:lnSpc>
                <a:spcPct val="150000"/>
              </a:lnSpc>
            </a:pPr>
            <a:r>
              <a:rPr lang="en-US">
                <a:sym typeface="Symbol" pitchFamily="18" charset="2"/>
              </a:rPr>
              <a:t>Since the height of the heap is </a:t>
            </a:r>
            <a:r>
              <a:rPr lang="en-US">
                <a:latin typeface="Comic Sans MS" pitchFamily="66" charset="0"/>
                <a:sym typeface="Symbol" pitchFamily="18" charset="2"/>
              </a:rPr>
              <a:t>lgn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1451F8-752B-4ECE-8E7F-AF4105BB40D4}" type="slidenum">
              <a:rPr lang="en-US"/>
              <a:pPr/>
              <a:t>12</a:t>
            </a:fld>
            <a:endParaRPr lang="en-US"/>
          </a:p>
        </p:txBody>
      </p:sp>
      <p:pic>
        <p:nvPicPr>
          <p:cNvPr id="411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1957388"/>
            <a:ext cx="7605712" cy="122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1653" name="Text Box 5"/>
          <p:cNvSpPr txBox="1">
            <a:spLocks noChangeArrowheads="1"/>
          </p:cNvSpPr>
          <p:nvPr/>
        </p:nvSpPr>
        <p:spPr bwMode="auto">
          <a:xfrm>
            <a:off x="7975600" y="2003425"/>
            <a:ext cx="3111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11654" name="Text Box 6"/>
          <p:cNvSpPr txBox="1">
            <a:spLocks noChangeArrowheads="1"/>
          </p:cNvSpPr>
          <p:nvPr/>
        </p:nvSpPr>
        <p:spPr bwMode="auto">
          <a:xfrm>
            <a:off x="4967288" y="2509838"/>
            <a:ext cx="4381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2h</a:t>
            </a:r>
          </a:p>
        </p:txBody>
      </p:sp>
      <p:sp>
        <p:nvSpPr>
          <p:cNvPr id="411655" name="Text Box 7"/>
          <p:cNvSpPr txBox="1">
            <a:spLocks noChangeArrowheads="1"/>
          </p:cNvSpPr>
          <p:nvPr/>
        </p:nvSpPr>
        <p:spPr bwMode="auto">
          <a:xfrm>
            <a:off x="3138488" y="2751138"/>
            <a:ext cx="63341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O(h</a:t>
            </a:r>
            <a:r>
              <a:rPr lang="en-US" sz="1600"/>
              <a:t>)</a:t>
            </a:r>
          </a:p>
        </p:txBody>
      </p:sp>
      <p:sp>
        <p:nvSpPr>
          <p:cNvPr id="411656" name="Text Box 8"/>
          <p:cNvSpPr txBox="1">
            <a:spLocks noChangeArrowheads="1"/>
          </p:cNvSpPr>
          <p:nvPr/>
        </p:nvSpPr>
        <p:spPr bwMode="auto">
          <a:xfrm>
            <a:off x="904875" y="191135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</a:p>
        </p:txBody>
      </p:sp>
      <p:sp>
        <p:nvSpPr>
          <p:cNvPr id="411657" name="Text Box 9"/>
          <p:cNvSpPr txBox="1">
            <a:spLocks noChangeArrowheads="1"/>
          </p:cNvSpPr>
          <p:nvPr/>
        </p:nvSpPr>
        <p:spPr bwMode="auto">
          <a:xfrm>
            <a:off x="884238" y="213995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</a:p>
        </p:txBody>
      </p:sp>
      <p:sp>
        <p:nvSpPr>
          <p:cNvPr id="411658" name="Text Box 10"/>
          <p:cNvSpPr txBox="1">
            <a:spLocks noChangeArrowheads="1"/>
          </p:cNvSpPr>
          <p:nvPr/>
        </p:nvSpPr>
        <p:spPr bwMode="auto">
          <a:xfrm>
            <a:off x="896938" y="2365375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</a:p>
        </p:txBody>
      </p:sp>
      <p:sp>
        <p:nvSpPr>
          <p:cNvPr id="411659" name="Text Box 11"/>
          <p:cNvSpPr txBox="1">
            <a:spLocks noChangeArrowheads="1"/>
          </p:cNvSpPr>
          <p:nvPr/>
        </p:nvSpPr>
        <p:spPr bwMode="auto">
          <a:xfrm>
            <a:off x="887413" y="2644775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22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Heap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14338" y="3141663"/>
            <a:ext cx="5334000" cy="2212975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>
                <a:solidFill>
                  <a:srgbClr val="DD0111"/>
                </a:solidFill>
                <a:latin typeface="Monotype Corsiva" pitchFamily="66" charset="0"/>
              </a:rPr>
              <a:t>Alg:</a:t>
            </a:r>
            <a:r>
              <a:rPr lang="en-US" sz="2400">
                <a:latin typeface="Monotype Corsiva" pitchFamily="66" charset="0"/>
              </a:rPr>
              <a:t> </a:t>
            </a:r>
            <a:r>
              <a:rPr lang="en-US" sz="2400" u="sng"/>
              <a:t>BUILD-MAX-HEAP</a:t>
            </a:r>
            <a:r>
              <a:rPr lang="en-US" sz="2400" u="sng">
                <a:latin typeface="Comic Sans MS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>
                <a:latin typeface="Comic Sans MS" pitchFamily="66" charset="0"/>
              </a:rPr>
              <a:t>n</a:t>
            </a:r>
            <a:r>
              <a:rPr lang="en-US" sz="2400"/>
              <a:t> = length[A]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/>
              <a:t> </a:t>
            </a:r>
            <a:r>
              <a:rPr lang="en-US" sz="2400" b="1"/>
              <a:t>for</a:t>
            </a:r>
            <a:r>
              <a:rPr lang="en-US" sz="2400"/>
              <a:t> </a:t>
            </a:r>
            <a:r>
              <a:rPr lang="en-US" sz="2400">
                <a:latin typeface="Comic Sans MS" pitchFamily="66" charset="0"/>
              </a:rPr>
              <a:t>i ←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</a:t>
            </a:r>
            <a:r>
              <a:rPr lang="en-US" sz="2400">
                <a:latin typeface="Comic Sans MS" pitchFamily="66" charset="0"/>
              </a:rPr>
              <a:t>n/2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</a:t>
            </a:r>
            <a:r>
              <a:rPr lang="en-US" sz="2400">
                <a:latin typeface="Monotype Corsiva" pitchFamily="66" charset="0"/>
              </a:rPr>
              <a:t> </a:t>
            </a:r>
            <a:r>
              <a:rPr lang="en-US" sz="2400" b="1"/>
              <a:t>downto</a:t>
            </a:r>
            <a:r>
              <a:rPr lang="en-US" sz="2400"/>
              <a:t> </a:t>
            </a:r>
            <a:r>
              <a:rPr lang="en-US" sz="2400">
                <a:latin typeface="Comic Sans MS" pitchFamily="66" charset="0"/>
              </a:rPr>
              <a:t>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/>
              <a:t>       </a:t>
            </a:r>
            <a:r>
              <a:rPr lang="en-US" sz="2400" b="1"/>
              <a:t>do</a:t>
            </a:r>
            <a:r>
              <a:rPr lang="en-US" sz="2400"/>
              <a:t> MAX-HEAPIFY</a:t>
            </a:r>
            <a:r>
              <a:rPr lang="en-US" sz="2400">
                <a:latin typeface="Comic Sans MS" pitchFamily="66" charset="0"/>
              </a:rPr>
              <a:t>(A, i, n)</a:t>
            </a:r>
          </a:p>
        </p:txBody>
      </p:sp>
      <p:sp>
        <p:nvSpPr>
          <p:cNvPr id="41267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304800" y="1219200"/>
            <a:ext cx="8458200" cy="2743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/>
              <a:t>Convert an array </a:t>
            </a:r>
            <a:r>
              <a:rPr lang="en-US" sz="2400">
                <a:latin typeface="Comic Sans MS" pitchFamily="66" charset="0"/>
              </a:rPr>
              <a:t>A[1 … n]</a:t>
            </a:r>
            <a:r>
              <a:rPr lang="en-US" sz="2400"/>
              <a:t> into a max-heap (</a:t>
            </a:r>
            <a:r>
              <a:rPr lang="en-US" sz="2400">
                <a:latin typeface="Comic Sans MS" pitchFamily="66" charset="0"/>
              </a:rPr>
              <a:t>n = length[A]</a:t>
            </a:r>
            <a:r>
              <a:rPr lang="en-US" sz="2400"/>
              <a:t>)</a:t>
            </a:r>
          </a:p>
          <a:p>
            <a:pPr>
              <a:lnSpc>
                <a:spcPct val="120000"/>
              </a:lnSpc>
            </a:pPr>
            <a:r>
              <a:rPr lang="en-US" sz="2400"/>
              <a:t>The elements in the subarray </a:t>
            </a:r>
            <a:r>
              <a:rPr lang="en-US" sz="2400">
                <a:latin typeface="Comic Sans MS" pitchFamily="66" charset="0"/>
              </a:rPr>
              <a:t>A[(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n/2+1</a:t>
            </a:r>
            <a:r>
              <a:rPr lang="en-US" sz="2400">
                <a:latin typeface="Comic Sans MS" pitchFamily="66" charset="0"/>
              </a:rPr>
              <a:t>) .. n]</a:t>
            </a:r>
            <a:r>
              <a:rPr lang="en-US" sz="2400"/>
              <a:t> are leaves</a:t>
            </a:r>
          </a:p>
          <a:p>
            <a:pPr>
              <a:lnSpc>
                <a:spcPct val="120000"/>
              </a:lnSpc>
            </a:pPr>
            <a:r>
              <a:rPr lang="en-US" sz="2400"/>
              <a:t>Apply MAX-HEAPIFY on elements between </a:t>
            </a:r>
            <a:r>
              <a:rPr lang="en-US" sz="2400">
                <a:latin typeface="Comic Sans MS" pitchFamily="66" charset="0"/>
              </a:rPr>
              <a:t>1</a:t>
            </a:r>
            <a:r>
              <a:rPr lang="en-US" sz="2400"/>
              <a:t> and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n/2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0CFA67-3ADC-4441-AE97-9EE7D30C85DF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412677" name="Group 5"/>
          <p:cNvGrpSpPr>
            <a:grpSpLocks/>
          </p:cNvGrpSpPr>
          <p:nvPr/>
        </p:nvGrpSpPr>
        <p:grpSpPr bwMode="auto">
          <a:xfrm>
            <a:off x="5802313" y="3441700"/>
            <a:ext cx="2943225" cy="2044700"/>
            <a:chOff x="137" y="715"/>
            <a:chExt cx="1854" cy="1288"/>
          </a:xfrm>
        </p:grpSpPr>
        <p:sp>
          <p:nvSpPr>
            <p:cNvPr id="412678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79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0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1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2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3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4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12685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12686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12687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12688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12689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12690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12691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12692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12693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2694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412695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412696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412697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412698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412699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412700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412701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412702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9</a:t>
              </a:r>
            </a:p>
          </p:txBody>
        </p:sp>
        <p:sp>
          <p:nvSpPr>
            <p:cNvPr id="412703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10</a:t>
              </a:r>
            </a:p>
          </p:txBody>
        </p:sp>
      </p:grpSp>
      <p:graphicFrame>
        <p:nvGraphicFramePr>
          <p:cNvPr id="412704" name="Group 32"/>
          <p:cNvGraphicFramePr>
            <a:graphicFrameLocks noGrp="1"/>
          </p:cNvGraphicFramePr>
          <p:nvPr/>
        </p:nvGraphicFramePr>
        <p:xfrm>
          <a:off x="4826000" y="5791200"/>
          <a:ext cx="4141788" cy="335280"/>
        </p:xfrm>
        <a:graphic>
          <a:graphicData uri="http://schemas.openxmlformats.org/drawingml/2006/table">
            <a:tbl>
              <a:tblPr/>
              <a:tblGrid>
                <a:gridCol w="414338"/>
                <a:gridCol w="415925"/>
                <a:gridCol w="412750"/>
                <a:gridCol w="414337"/>
                <a:gridCol w="414338"/>
                <a:gridCol w="412750"/>
                <a:gridCol w="414337"/>
                <a:gridCol w="412750"/>
                <a:gridCol w="415925"/>
                <a:gridCol w="414338"/>
              </a:tblGrid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2728" name="Text Box 56"/>
          <p:cNvSpPr txBox="1">
            <a:spLocks noChangeArrowheads="1"/>
          </p:cNvSpPr>
          <p:nvPr/>
        </p:nvSpPr>
        <p:spPr bwMode="auto">
          <a:xfrm>
            <a:off x="4264025" y="5741988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A:</a:t>
            </a:r>
          </a:p>
        </p:txBody>
      </p:sp>
      <p:sp>
        <p:nvSpPr>
          <p:cNvPr id="412729" name="Freeform 57"/>
          <p:cNvSpPr>
            <a:spLocks/>
          </p:cNvSpPr>
          <p:nvPr/>
        </p:nvSpPr>
        <p:spPr bwMode="auto">
          <a:xfrm>
            <a:off x="5924550" y="3371850"/>
            <a:ext cx="2636838" cy="1811338"/>
          </a:xfrm>
          <a:custGeom>
            <a:avLst/>
            <a:gdLst>
              <a:gd name="T0" fmla="*/ 300 w 1661"/>
              <a:gd name="T1" fmla="*/ 593 h 1141"/>
              <a:gd name="T2" fmla="*/ 260 w 1661"/>
              <a:gd name="T3" fmla="*/ 638 h 1141"/>
              <a:gd name="T4" fmla="*/ 158 w 1661"/>
              <a:gd name="T5" fmla="*/ 666 h 1141"/>
              <a:gd name="T6" fmla="*/ 85 w 1661"/>
              <a:gd name="T7" fmla="*/ 694 h 1141"/>
              <a:gd name="T8" fmla="*/ 57 w 1661"/>
              <a:gd name="T9" fmla="*/ 711 h 1141"/>
              <a:gd name="T10" fmla="*/ 12 w 1661"/>
              <a:gd name="T11" fmla="*/ 768 h 1141"/>
              <a:gd name="T12" fmla="*/ 0 w 1661"/>
              <a:gd name="T13" fmla="*/ 802 h 1141"/>
              <a:gd name="T14" fmla="*/ 40 w 1661"/>
              <a:gd name="T15" fmla="*/ 966 h 1141"/>
              <a:gd name="T16" fmla="*/ 62 w 1661"/>
              <a:gd name="T17" fmla="*/ 1011 h 1141"/>
              <a:gd name="T18" fmla="*/ 91 w 1661"/>
              <a:gd name="T19" fmla="*/ 1056 h 1141"/>
              <a:gd name="T20" fmla="*/ 125 w 1661"/>
              <a:gd name="T21" fmla="*/ 1078 h 1141"/>
              <a:gd name="T22" fmla="*/ 108 w 1661"/>
              <a:gd name="T23" fmla="*/ 1084 h 1141"/>
              <a:gd name="T24" fmla="*/ 147 w 1661"/>
              <a:gd name="T25" fmla="*/ 1095 h 1141"/>
              <a:gd name="T26" fmla="*/ 277 w 1661"/>
              <a:gd name="T27" fmla="*/ 1129 h 1141"/>
              <a:gd name="T28" fmla="*/ 322 w 1661"/>
              <a:gd name="T29" fmla="*/ 1124 h 1141"/>
              <a:gd name="T30" fmla="*/ 334 w 1661"/>
              <a:gd name="T31" fmla="*/ 1135 h 1141"/>
              <a:gd name="T32" fmla="*/ 350 w 1661"/>
              <a:gd name="T33" fmla="*/ 1124 h 1141"/>
              <a:gd name="T34" fmla="*/ 418 w 1661"/>
              <a:gd name="T35" fmla="*/ 1101 h 1141"/>
              <a:gd name="T36" fmla="*/ 475 w 1661"/>
              <a:gd name="T37" fmla="*/ 1078 h 1141"/>
              <a:gd name="T38" fmla="*/ 514 w 1661"/>
              <a:gd name="T39" fmla="*/ 1067 h 1141"/>
              <a:gd name="T40" fmla="*/ 791 w 1661"/>
              <a:gd name="T41" fmla="*/ 1095 h 1141"/>
              <a:gd name="T42" fmla="*/ 910 w 1661"/>
              <a:gd name="T43" fmla="*/ 1141 h 1141"/>
              <a:gd name="T44" fmla="*/ 972 w 1661"/>
              <a:gd name="T45" fmla="*/ 1101 h 1141"/>
              <a:gd name="T46" fmla="*/ 977 w 1661"/>
              <a:gd name="T47" fmla="*/ 920 h 1141"/>
              <a:gd name="T48" fmla="*/ 989 w 1661"/>
              <a:gd name="T49" fmla="*/ 909 h 1141"/>
              <a:gd name="T50" fmla="*/ 1147 w 1661"/>
              <a:gd name="T51" fmla="*/ 824 h 1141"/>
              <a:gd name="T52" fmla="*/ 1373 w 1661"/>
              <a:gd name="T53" fmla="*/ 847 h 1141"/>
              <a:gd name="T54" fmla="*/ 1587 w 1661"/>
              <a:gd name="T55" fmla="*/ 819 h 1141"/>
              <a:gd name="T56" fmla="*/ 1610 w 1661"/>
              <a:gd name="T57" fmla="*/ 796 h 1141"/>
              <a:gd name="T58" fmla="*/ 1638 w 1661"/>
              <a:gd name="T59" fmla="*/ 751 h 1141"/>
              <a:gd name="T60" fmla="*/ 1644 w 1661"/>
              <a:gd name="T61" fmla="*/ 734 h 1141"/>
              <a:gd name="T62" fmla="*/ 1649 w 1661"/>
              <a:gd name="T63" fmla="*/ 717 h 1141"/>
              <a:gd name="T64" fmla="*/ 1661 w 1661"/>
              <a:gd name="T65" fmla="*/ 683 h 1141"/>
              <a:gd name="T66" fmla="*/ 1632 w 1661"/>
              <a:gd name="T67" fmla="*/ 570 h 1141"/>
              <a:gd name="T68" fmla="*/ 1615 w 1661"/>
              <a:gd name="T69" fmla="*/ 519 h 1141"/>
              <a:gd name="T70" fmla="*/ 1610 w 1661"/>
              <a:gd name="T71" fmla="*/ 469 h 1141"/>
              <a:gd name="T72" fmla="*/ 1598 w 1661"/>
              <a:gd name="T73" fmla="*/ 423 h 1141"/>
              <a:gd name="T74" fmla="*/ 1587 w 1661"/>
              <a:gd name="T75" fmla="*/ 367 h 1141"/>
              <a:gd name="T76" fmla="*/ 1553 w 1661"/>
              <a:gd name="T77" fmla="*/ 299 h 1141"/>
              <a:gd name="T78" fmla="*/ 1519 w 1661"/>
              <a:gd name="T79" fmla="*/ 226 h 1141"/>
              <a:gd name="T80" fmla="*/ 1491 w 1661"/>
              <a:gd name="T81" fmla="*/ 186 h 1141"/>
              <a:gd name="T82" fmla="*/ 1378 w 1661"/>
              <a:gd name="T83" fmla="*/ 102 h 1141"/>
              <a:gd name="T84" fmla="*/ 1265 w 1661"/>
              <a:gd name="T85" fmla="*/ 51 h 1141"/>
              <a:gd name="T86" fmla="*/ 1130 w 1661"/>
              <a:gd name="T87" fmla="*/ 0 h 1141"/>
              <a:gd name="T88" fmla="*/ 983 w 1661"/>
              <a:gd name="T89" fmla="*/ 11 h 1141"/>
              <a:gd name="T90" fmla="*/ 926 w 1661"/>
              <a:gd name="T91" fmla="*/ 22 h 1141"/>
              <a:gd name="T92" fmla="*/ 893 w 1661"/>
              <a:gd name="T93" fmla="*/ 34 h 1141"/>
              <a:gd name="T94" fmla="*/ 814 w 1661"/>
              <a:gd name="T95" fmla="*/ 73 h 1141"/>
              <a:gd name="T96" fmla="*/ 734 w 1661"/>
              <a:gd name="T97" fmla="*/ 113 h 1141"/>
              <a:gd name="T98" fmla="*/ 661 w 1661"/>
              <a:gd name="T99" fmla="*/ 164 h 1141"/>
              <a:gd name="T100" fmla="*/ 616 w 1661"/>
              <a:gd name="T101" fmla="*/ 198 h 1141"/>
              <a:gd name="T102" fmla="*/ 582 w 1661"/>
              <a:gd name="T103" fmla="*/ 220 h 1141"/>
              <a:gd name="T104" fmla="*/ 571 w 1661"/>
              <a:gd name="T105" fmla="*/ 237 h 1141"/>
              <a:gd name="T106" fmla="*/ 554 w 1661"/>
              <a:gd name="T107" fmla="*/ 243 h 1141"/>
              <a:gd name="T108" fmla="*/ 531 w 1661"/>
              <a:gd name="T109" fmla="*/ 265 h 1141"/>
              <a:gd name="T110" fmla="*/ 486 w 1661"/>
              <a:gd name="T111" fmla="*/ 294 h 1141"/>
              <a:gd name="T112" fmla="*/ 418 w 1661"/>
              <a:gd name="T113" fmla="*/ 350 h 1141"/>
              <a:gd name="T114" fmla="*/ 384 w 1661"/>
              <a:gd name="T115" fmla="*/ 384 h 1141"/>
              <a:gd name="T116" fmla="*/ 350 w 1661"/>
              <a:gd name="T117" fmla="*/ 440 h 1141"/>
              <a:gd name="T118" fmla="*/ 328 w 1661"/>
              <a:gd name="T119" fmla="*/ 486 h 1141"/>
              <a:gd name="T120" fmla="*/ 300 w 1661"/>
              <a:gd name="T121" fmla="*/ 576 h 1141"/>
              <a:gd name="T122" fmla="*/ 300 w 1661"/>
              <a:gd name="T123" fmla="*/ 593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Example:         A</a:t>
            </a:r>
          </a:p>
        </p:txBody>
      </p:sp>
      <p:graphicFrame>
        <p:nvGraphicFramePr>
          <p:cNvPr id="429059" name="Group 3"/>
          <p:cNvGraphicFramePr>
            <a:graphicFrameLocks noGrp="1"/>
          </p:cNvGraphicFramePr>
          <p:nvPr>
            <p:ph type="tbl" idx="1"/>
          </p:nvPr>
        </p:nvGraphicFramePr>
        <p:xfrm>
          <a:off x="4348163" y="381000"/>
          <a:ext cx="4141787" cy="335280"/>
        </p:xfrm>
        <a:graphic>
          <a:graphicData uri="http://schemas.openxmlformats.org/drawingml/2006/table">
            <a:tbl>
              <a:tblPr/>
              <a:tblGrid>
                <a:gridCol w="414337"/>
                <a:gridCol w="415925"/>
                <a:gridCol w="412750"/>
                <a:gridCol w="414338"/>
                <a:gridCol w="414337"/>
                <a:gridCol w="412750"/>
                <a:gridCol w="414338"/>
                <a:gridCol w="412750"/>
                <a:gridCol w="415925"/>
                <a:gridCol w="414337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67BC89-A722-4E25-8BDD-7A9BD3128914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429083" name="Group 27"/>
          <p:cNvGrpSpPr>
            <a:grpSpLocks/>
          </p:cNvGrpSpPr>
          <p:nvPr/>
        </p:nvGrpSpPr>
        <p:grpSpPr bwMode="auto">
          <a:xfrm>
            <a:off x="225425" y="1524000"/>
            <a:ext cx="2943225" cy="2044700"/>
            <a:chOff x="137" y="715"/>
            <a:chExt cx="1854" cy="1288"/>
          </a:xfrm>
        </p:grpSpPr>
        <p:sp>
          <p:nvSpPr>
            <p:cNvPr id="429084" name="Line 28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5" name="Line 29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6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7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8" name="Line 32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9" name="Line 33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90" name="Oval 34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9091" name="Oval 35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29092" name="Oval 36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29093" name="Oval 37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29094" name="Oval 38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29095" name="Oval 39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29096" name="Oval 40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29097" name="Oval 41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29098" name="Oval 42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29099" name="Oval 43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29100" name="Text Box 44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429101" name="Text Box 45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429102" name="Text Box 46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429103" name="Text Box 47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429104" name="Text Box 48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429105" name="Text Box 49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429106" name="Text Box 50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429107" name="Text Box 51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429108" name="Text Box 52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9</a:t>
              </a:r>
            </a:p>
          </p:txBody>
        </p:sp>
        <p:sp>
          <p:nvSpPr>
            <p:cNvPr id="429109" name="Text Box 53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10</a:t>
              </a:r>
            </a:p>
          </p:txBody>
        </p:sp>
      </p:grpSp>
      <p:grpSp>
        <p:nvGrpSpPr>
          <p:cNvPr id="429110" name="Group 54"/>
          <p:cNvGrpSpPr>
            <a:grpSpLocks/>
          </p:cNvGrpSpPr>
          <p:nvPr/>
        </p:nvGrpSpPr>
        <p:grpSpPr bwMode="auto">
          <a:xfrm>
            <a:off x="217488" y="4279900"/>
            <a:ext cx="2943225" cy="2044700"/>
            <a:chOff x="137" y="2528"/>
            <a:chExt cx="1854" cy="1288"/>
          </a:xfrm>
        </p:grpSpPr>
        <p:sp>
          <p:nvSpPr>
            <p:cNvPr id="429111" name="Line 55"/>
            <p:cNvSpPr>
              <a:spLocks noChangeAspect="1" noChangeShapeType="1"/>
            </p:cNvSpPr>
            <p:nvPr/>
          </p:nvSpPr>
          <p:spPr bwMode="auto">
            <a:xfrm flipV="1">
              <a:off x="851" y="3466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2" name="Line 56"/>
            <p:cNvSpPr>
              <a:spLocks noChangeAspect="1" noChangeShapeType="1"/>
            </p:cNvSpPr>
            <p:nvPr/>
          </p:nvSpPr>
          <p:spPr bwMode="auto">
            <a:xfrm flipV="1">
              <a:off x="1318" y="317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3" name="Line 57"/>
            <p:cNvSpPr>
              <a:spLocks noChangeAspect="1" noChangeShapeType="1"/>
            </p:cNvSpPr>
            <p:nvPr/>
          </p:nvSpPr>
          <p:spPr bwMode="auto">
            <a:xfrm rot="16200000" flipV="1">
              <a:off x="417" y="342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4" name="Line 58"/>
            <p:cNvSpPr>
              <a:spLocks noChangeAspect="1" noChangeShapeType="1"/>
            </p:cNvSpPr>
            <p:nvPr/>
          </p:nvSpPr>
          <p:spPr bwMode="auto">
            <a:xfrm rot="16200000" flipV="1">
              <a:off x="758" y="317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5" name="Line 59"/>
            <p:cNvSpPr>
              <a:spLocks noChangeAspect="1" noChangeShapeType="1"/>
            </p:cNvSpPr>
            <p:nvPr/>
          </p:nvSpPr>
          <p:spPr bwMode="auto">
            <a:xfrm rot="16200000" flipV="1">
              <a:off x="1154" y="2722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6" name="Line 60"/>
            <p:cNvSpPr>
              <a:spLocks noChangeShapeType="1"/>
            </p:cNvSpPr>
            <p:nvPr/>
          </p:nvSpPr>
          <p:spPr bwMode="auto">
            <a:xfrm flipV="1">
              <a:off x="243" y="2750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7" name="Oval 61"/>
            <p:cNvSpPr>
              <a:spLocks noChangeArrowheads="1"/>
            </p:cNvSpPr>
            <p:nvPr/>
          </p:nvSpPr>
          <p:spPr bwMode="auto">
            <a:xfrm>
              <a:off x="387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29118" name="Oval 62"/>
            <p:cNvSpPr>
              <a:spLocks noChangeArrowheads="1"/>
            </p:cNvSpPr>
            <p:nvPr/>
          </p:nvSpPr>
          <p:spPr bwMode="auto">
            <a:xfrm>
              <a:off x="137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9119" name="Oval 63"/>
            <p:cNvSpPr>
              <a:spLocks noChangeArrowheads="1"/>
            </p:cNvSpPr>
            <p:nvPr/>
          </p:nvSpPr>
          <p:spPr bwMode="auto">
            <a:xfrm>
              <a:off x="579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29120" name="Oval 64"/>
            <p:cNvSpPr>
              <a:spLocks noChangeArrowheads="1"/>
            </p:cNvSpPr>
            <p:nvPr/>
          </p:nvSpPr>
          <p:spPr bwMode="auto">
            <a:xfrm>
              <a:off x="675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29121" name="Oval 65"/>
            <p:cNvSpPr>
              <a:spLocks noChangeArrowheads="1"/>
            </p:cNvSpPr>
            <p:nvPr/>
          </p:nvSpPr>
          <p:spPr bwMode="auto">
            <a:xfrm>
              <a:off x="963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29122" name="Oval 66"/>
            <p:cNvSpPr>
              <a:spLocks noChangeArrowheads="1"/>
            </p:cNvSpPr>
            <p:nvPr/>
          </p:nvSpPr>
          <p:spPr bwMode="auto">
            <a:xfrm>
              <a:off x="819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29123" name="Oval 67"/>
            <p:cNvSpPr>
              <a:spLocks noChangeArrowheads="1"/>
            </p:cNvSpPr>
            <p:nvPr/>
          </p:nvSpPr>
          <p:spPr bwMode="auto">
            <a:xfrm>
              <a:off x="1131" y="265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29124" name="Oval 68"/>
            <p:cNvSpPr>
              <a:spLocks noChangeArrowheads="1"/>
            </p:cNvSpPr>
            <p:nvPr/>
          </p:nvSpPr>
          <p:spPr bwMode="auto">
            <a:xfrm>
              <a:off x="1537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29125" name="Oval 69"/>
            <p:cNvSpPr>
              <a:spLocks noChangeArrowheads="1"/>
            </p:cNvSpPr>
            <p:nvPr/>
          </p:nvSpPr>
          <p:spPr bwMode="auto">
            <a:xfrm>
              <a:off x="1213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29126" name="Oval 70"/>
            <p:cNvSpPr>
              <a:spLocks noChangeArrowheads="1"/>
            </p:cNvSpPr>
            <p:nvPr/>
          </p:nvSpPr>
          <p:spPr bwMode="auto">
            <a:xfrm>
              <a:off x="1789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29127" name="Text Box 71"/>
            <p:cNvSpPr txBox="1">
              <a:spLocks noChangeArrowheads="1"/>
            </p:cNvSpPr>
            <p:nvPr/>
          </p:nvSpPr>
          <p:spPr bwMode="auto">
            <a:xfrm>
              <a:off x="1152" y="252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429128" name="Text Box 72"/>
            <p:cNvSpPr txBox="1">
              <a:spLocks noChangeArrowheads="1"/>
            </p:cNvSpPr>
            <p:nvPr/>
          </p:nvSpPr>
          <p:spPr bwMode="auto">
            <a:xfrm>
              <a:off x="699" y="296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429129" name="Text Box 73"/>
            <p:cNvSpPr txBox="1">
              <a:spLocks noChangeArrowheads="1"/>
            </p:cNvSpPr>
            <p:nvPr/>
          </p:nvSpPr>
          <p:spPr bwMode="auto">
            <a:xfrm>
              <a:off x="1552" y="296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429130" name="Text Box 74"/>
            <p:cNvSpPr txBox="1">
              <a:spLocks noChangeArrowheads="1"/>
            </p:cNvSpPr>
            <p:nvPr/>
          </p:nvSpPr>
          <p:spPr bwMode="auto">
            <a:xfrm>
              <a:off x="406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429131" name="Text Box 75"/>
            <p:cNvSpPr txBox="1">
              <a:spLocks noChangeArrowheads="1"/>
            </p:cNvSpPr>
            <p:nvPr/>
          </p:nvSpPr>
          <p:spPr bwMode="auto">
            <a:xfrm>
              <a:off x="992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429132" name="Text Box 76"/>
            <p:cNvSpPr txBox="1">
              <a:spLocks noChangeArrowheads="1"/>
            </p:cNvSpPr>
            <p:nvPr/>
          </p:nvSpPr>
          <p:spPr bwMode="auto">
            <a:xfrm>
              <a:off x="1237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429133" name="Text Box 77"/>
            <p:cNvSpPr txBox="1">
              <a:spLocks noChangeArrowheads="1"/>
            </p:cNvSpPr>
            <p:nvPr/>
          </p:nvSpPr>
          <p:spPr bwMode="auto">
            <a:xfrm>
              <a:off x="1824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429134" name="Text Box 78"/>
            <p:cNvSpPr txBox="1">
              <a:spLocks noChangeArrowheads="1"/>
            </p:cNvSpPr>
            <p:nvPr/>
          </p:nvSpPr>
          <p:spPr bwMode="auto">
            <a:xfrm>
              <a:off x="150" y="347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429135" name="Text Box 79"/>
            <p:cNvSpPr txBox="1">
              <a:spLocks noChangeArrowheads="1"/>
            </p:cNvSpPr>
            <p:nvPr/>
          </p:nvSpPr>
          <p:spPr bwMode="auto">
            <a:xfrm>
              <a:off x="603" y="347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9</a:t>
              </a:r>
            </a:p>
          </p:txBody>
        </p:sp>
        <p:sp>
          <p:nvSpPr>
            <p:cNvPr id="429136" name="Text Box 80"/>
            <p:cNvSpPr txBox="1">
              <a:spLocks noChangeArrowheads="1"/>
            </p:cNvSpPr>
            <p:nvPr/>
          </p:nvSpPr>
          <p:spPr bwMode="auto">
            <a:xfrm>
              <a:off x="808" y="3477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10</a:t>
              </a:r>
            </a:p>
          </p:txBody>
        </p:sp>
      </p:grpSp>
      <p:grpSp>
        <p:nvGrpSpPr>
          <p:cNvPr id="429137" name="Group 81"/>
          <p:cNvGrpSpPr>
            <a:grpSpLocks/>
          </p:cNvGrpSpPr>
          <p:nvPr/>
        </p:nvGrpSpPr>
        <p:grpSpPr bwMode="auto">
          <a:xfrm>
            <a:off x="3087688" y="1524000"/>
            <a:ext cx="2943225" cy="2044700"/>
            <a:chOff x="1940" y="715"/>
            <a:chExt cx="1854" cy="1288"/>
          </a:xfrm>
        </p:grpSpPr>
        <p:sp>
          <p:nvSpPr>
            <p:cNvPr id="429138" name="Line 82"/>
            <p:cNvSpPr>
              <a:spLocks noChangeAspect="1" noChangeShapeType="1"/>
            </p:cNvSpPr>
            <p:nvPr/>
          </p:nvSpPr>
          <p:spPr bwMode="auto">
            <a:xfrm flipV="1">
              <a:off x="2654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39" name="Line 83"/>
            <p:cNvSpPr>
              <a:spLocks noChangeAspect="1" noChangeShapeType="1"/>
            </p:cNvSpPr>
            <p:nvPr/>
          </p:nvSpPr>
          <p:spPr bwMode="auto">
            <a:xfrm flipV="1">
              <a:off x="3121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40" name="Line 84"/>
            <p:cNvSpPr>
              <a:spLocks noChangeAspect="1" noChangeShapeType="1"/>
            </p:cNvSpPr>
            <p:nvPr/>
          </p:nvSpPr>
          <p:spPr bwMode="auto">
            <a:xfrm rot="16200000" flipV="1">
              <a:off x="2220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41" name="Line 85"/>
            <p:cNvSpPr>
              <a:spLocks noChangeAspect="1" noChangeShapeType="1"/>
            </p:cNvSpPr>
            <p:nvPr/>
          </p:nvSpPr>
          <p:spPr bwMode="auto">
            <a:xfrm rot="16200000" flipV="1">
              <a:off x="2561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42" name="Line 86"/>
            <p:cNvSpPr>
              <a:spLocks noChangeAspect="1" noChangeShapeType="1"/>
            </p:cNvSpPr>
            <p:nvPr/>
          </p:nvSpPr>
          <p:spPr bwMode="auto">
            <a:xfrm rot="16200000" flipV="1">
              <a:off x="2957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43" name="Line 87"/>
            <p:cNvSpPr>
              <a:spLocks noChangeShapeType="1"/>
            </p:cNvSpPr>
            <p:nvPr/>
          </p:nvSpPr>
          <p:spPr bwMode="auto">
            <a:xfrm flipV="1">
              <a:off x="2046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44" name="Oval 88"/>
            <p:cNvSpPr>
              <a:spLocks noChangeArrowheads="1"/>
            </p:cNvSpPr>
            <p:nvPr/>
          </p:nvSpPr>
          <p:spPr bwMode="auto">
            <a:xfrm>
              <a:off x="2190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9145" name="Oval 89"/>
            <p:cNvSpPr>
              <a:spLocks noChangeArrowheads="1"/>
            </p:cNvSpPr>
            <p:nvPr/>
          </p:nvSpPr>
          <p:spPr bwMode="auto">
            <a:xfrm>
              <a:off x="1940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29146" name="Oval 90"/>
            <p:cNvSpPr>
              <a:spLocks noChangeArrowheads="1"/>
            </p:cNvSpPr>
            <p:nvPr/>
          </p:nvSpPr>
          <p:spPr bwMode="auto">
            <a:xfrm>
              <a:off x="2382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29147" name="Oval 91"/>
            <p:cNvSpPr>
              <a:spLocks noChangeArrowheads="1"/>
            </p:cNvSpPr>
            <p:nvPr/>
          </p:nvSpPr>
          <p:spPr bwMode="auto">
            <a:xfrm>
              <a:off x="2478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29148" name="Oval 92"/>
            <p:cNvSpPr>
              <a:spLocks noChangeArrowheads="1"/>
            </p:cNvSpPr>
            <p:nvPr/>
          </p:nvSpPr>
          <p:spPr bwMode="auto">
            <a:xfrm>
              <a:off x="2766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29149" name="Oval 93"/>
            <p:cNvSpPr>
              <a:spLocks noChangeArrowheads="1"/>
            </p:cNvSpPr>
            <p:nvPr/>
          </p:nvSpPr>
          <p:spPr bwMode="auto">
            <a:xfrm>
              <a:off x="2622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29150" name="Oval 94"/>
            <p:cNvSpPr>
              <a:spLocks noChangeArrowheads="1"/>
            </p:cNvSpPr>
            <p:nvPr/>
          </p:nvSpPr>
          <p:spPr bwMode="auto">
            <a:xfrm>
              <a:off x="2934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29151" name="Oval 95"/>
            <p:cNvSpPr>
              <a:spLocks noChangeArrowheads="1"/>
            </p:cNvSpPr>
            <p:nvPr/>
          </p:nvSpPr>
          <p:spPr bwMode="auto">
            <a:xfrm>
              <a:off x="3340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29152" name="Oval 96"/>
            <p:cNvSpPr>
              <a:spLocks noChangeArrowheads="1"/>
            </p:cNvSpPr>
            <p:nvPr/>
          </p:nvSpPr>
          <p:spPr bwMode="auto">
            <a:xfrm>
              <a:off x="3016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29153" name="Oval 97"/>
            <p:cNvSpPr>
              <a:spLocks noChangeArrowheads="1"/>
            </p:cNvSpPr>
            <p:nvPr/>
          </p:nvSpPr>
          <p:spPr bwMode="auto">
            <a:xfrm>
              <a:off x="3592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29154" name="Text Box 98"/>
            <p:cNvSpPr txBox="1">
              <a:spLocks noChangeArrowheads="1"/>
            </p:cNvSpPr>
            <p:nvPr/>
          </p:nvSpPr>
          <p:spPr bwMode="auto">
            <a:xfrm>
              <a:off x="2955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429155" name="Text Box 99"/>
            <p:cNvSpPr txBox="1">
              <a:spLocks noChangeArrowheads="1"/>
            </p:cNvSpPr>
            <p:nvPr/>
          </p:nvSpPr>
          <p:spPr bwMode="auto">
            <a:xfrm>
              <a:off x="250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429156" name="Text Box 100"/>
            <p:cNvSpPr txBox="1">
              <a:spLocks noChangeArrowheads="1"/>
            </p:cNvSpPr>
            <p:nvPr/>
          </p:nvSpPr>
          <p:spPr bwMode="auto">
            <a:xfrm>
              <a:off x="3355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429157" name="Text Box 101"/>
            <p:cNvSpPr txBox="1">
              <a:spLocks noChangeArrowheads="1"/>
            </p:cNvSpPr>
            <p:nvPr/>
          </p:nvSpPr>
          <p:spPr bwMode="auto">
            <a:xfrm>
              <a:off x="2209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429158" name="Text Box 102"/>
            <p:cNvSpPr txBox="1">
              <a:spLocks noChangeArrowheads="1"/>
            </p:cNvSpPr>
            <p:nvPr/>
          </p:nvSpPr>
          <p:spPr bwMode="auto">
            <a:xfrm>
              <a:off x="2795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429159" name="Text Box 103"/>
            <p:cNvSpPr txBox="1">
              <a:spLocks noChangeArrowheads="1"/>
            </p:cNvSpPr>
            <p:nvPr/>
          </p:nvSpPr>
          <p:spPr bwMode="auto">
            <a:xfrm>
              <a:off x="3040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429160" name="Text Box 104"/>
            <p:cNvSpPr txBox="1">
              <a:spLocks noChangeArrowheads="1"/>
            </p:cNvSpPr>
            <p:nvPr/>
          </p:nvSpPr>
          <p:spPr bwMode="auto">
            <a:xfrm>
              <a:off x="362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429161" name="Text Box 105"/>
            <p:cNvSpPr txBox="1">
              <a:spLocks noChangeArrowheads="1"/>
            </p:cNvSpPr>
            <p:nvPr/>
          </p:nvSpPr>
          <p:spPr bwMode="auto">
            <a:xfrm>
              <a:off x="195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429162" name="Text Box 106"/>
            <p:cNvSpPr txBox="1">
              <a:spLocks noChangeArrowheads="1"/>
            </p:cNvSpPr>
            <p:nvPr/>
          </p:nvSpPr>
          <p:spPr bwMode="auto">
            <a:xfrm>
              <a:off x="2406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9</a:t>
              </a:r>
            </a:p>
          </p:txBody>
        </p:sp>
        <p:sp>
          <p:nvSpPr>
            <p:cNvPr id="429163" name="Text Box 107"/>
            <p:cNvSpPr txBox="1">
              <a:spLocks noChangeArrowheads="1"/>
            </p:cNvSpPr>
            <p:nvPr/>
          </p:nvSpPr>
          <p:spPr bwMode="auto">
            <a:xfrm>
              <a:off x="2611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10</a:t>
              </a:r>
            </a:p>
          </p:txBody>
        </p:sp>
      </p:grpSp>
      <p:grpSp>
        <p:nvGrpSpPr>
          <p:cNvPr id="429164" name="Group 108"/>
          <p:cNvGrpSpPr>
            <a:grpSpLocks/>
          </p:cNvGrpSpPr>
          <p:nvPr/>
        </p:nvGrpSpPr>
        <p:grpSpPr bwMode="auto">
          <a:xfrm>
            <a:off x="5949950" y="1524000"/>
            <a:ext cx="2943225" cy="2044700"/>
            <a:chOff x="3743" y="715"/>
            <a:chExt cx="1854" cy="1288"/>
          </a:xfrm>
        </p:grpSpPr>
        <p:sp>
          <p:nvSpPr>
            <p:cNvPr id="429165" name="Line 109"/>
            <p:cNvSpPr>
              <a:spLocks noChangeAspect="1" noChangeShapeType="1"/>
            </p:cNvSpPr>
            <p:nvPr/>
          </p:nvSpPr>
          <p:spPr bwMode="auto">
            <a:xfrm flipV="1">
              <a:off x="4457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66" name="Line 110"/>
            <p:cNvSpPr>
              <a:spLocks noChangeAspect="1" noChangeShapeType="1"/>
            </p:cNvSpPr>
            <p:nvPr/>
          </p:nvSpPr>
          <p:spPr bwMode="auto">
            <a:xfrm flipV="1">
              <a:off x="4924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67" name="Line 111"/>
            <p:cNvSpPr>
              <a:spLocks noChangeAspect="1" noChangeShapeType="1"/>
            </p:cNvSpPr>
            <p:nvPr/>
          </p:nvSpPr>
          <p:spPr bwMode="auto">
            <a:xfrm rot="16200000" flipV="1">
              <a:off x="4023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68" name="Line 112"/>
            <p:cNvSpPr>
              <a:spLocks noChangeAspect="1" noChangeShapeType="1"/>
            </p:cNvSpPr>
            <p:nvPr/>
          </p:nvSpPr>
          <p:spPr bwMode="auto">
            <a:xfrm rot="16200000" flipV="1">
              <a:off x="4364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69" name="Line 113"/>
            <p:cNvSpPr>
              <a:spLocks noChangeAspect="1" noChangeShapeType="1"/>
            </p:cNvSpPr>
            <p:nvPr/>
          </p:nvSpPr>
          <p:spPr bwMode="auto">
            <a:xfrm rot="16200000" flipV="1">
              <a:off x="4760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70" name="Line 114"/>
            <p:cNvSpPr>
              <a:spLocks noChangeShapeType="1"/>
            </p:cNvSpPr>
            <p:nvPr/>
          </p:nvSpPr>
          <p:spPr bwMode="auto">
            <a:xfrm flipV="1">
              <a:off x="3849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71" name="Oval 115"/>
            <p:cNvSpPr>
              <a:spLocks noChangeArrowheads="1"/>
            </p:cNvSpPr>
            <p:nvPr/>
          </p:nvSpPr>
          <p:spPr bwMode="auto">
            <a:xfrm>
              <a:off x="399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29172" name="Oval 116"/>
            <p:cNvSpPr>
              <a:spLocks noChangeArrowheads="1"/>
            </p:cNvSpPr>
            <p:nvPr/>
          </p:nvSpPr>
          <p:spPr bwMode="auto">
            <a:xfrm>
              <a:off x="3743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9173" name="Oval 117"/>
            <p:cNvSpPr>
              <a:spLocks noChangeArrowheads="1"/>
            </p:cNvSpPr>
            <p:nvPr/>
          </p:nvSpPr>
          <p:spPr bwMode="auto">
            <a:xfrm>
              <a:off x="4185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29174" name="Oval 118"/>
            <p:cNvSpPr>
              <a:spLocks noChangeArrowheads="1"/>
            </p:cNvSpPr>
            <p:nvPr/>
          </p:nvSpPr>
          <p:spPr bwMode="auto">
            <a:xfrm>
              <a:off x="4281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29175" name="Oval 119"/>
            <p:cNvSpPr>
              <a:spLocks noChangeArrowheads="1"/>
            </p:cNvSpPr>
            <p:nvPr/>
          </p:nvSpPr>
          <p:spPr bwMode="auto">
            <a:xfrm>
              <a:off x="456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29176" name="Oval 120"/>
            <p:cNvSpPr>
              <a:spLocks noChangeArrowheads="1"/>
            </p:cNvSpPr>
            <p:nvPr/>
          </p:nvSpPr>
          <p:spPr bwMode="auto">
            <a:xfrm>
              <a:off x="4425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29177" name="Oval 121"/>
            <p:cNvSpPr>
              <a:spLocks noChangeArrowheads="1"/>
            </p:cNvSpPr>
            <p:nvPr/>
          </p:nvSpPr>
          <p:spPr bwMode="auto">
            <a:xfrm>
              <a:off x="4737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29178" name="Oval 122"/>
            <p:cNvSpPr>
              <a:spLocks noChangeArrowheads="1"/>
            </p:cNvSpPr>
            <p:nvPr/>
          </p:nvSpPr>
          <p:spPr bwMode="auto">
            <a:xfrm>
              <a:off x="5143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29179" name="Oval 123"/>
            <p:cNvSpPr>
              <a:spLocks noChangeArrowheads="1"/>
            </p:cNvSpPr>
            <p:nvPr/>
          </p:nvSpPr>
          <p:spPr bwMode="auto">
            <a:xfrm>
              <a:off x="481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29180" name="Oval 124"/>
            <p:cNvSpPr>
              <a:spLocks noChangeArrowheads="1"/>
            </p:cNvSpPr>
            <p:nvPr/>
          </p:nvSpPr>
          <p:spPr bwMode="auto">
            <a:xfrm>
              <a:off x="5395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29181" name="Text Box 125"/>
            <p:cNvSpPr txBox="1">
              <a:spLocks noChangeArrowheads="1"/>
            </p:cNvSpPr>
            <p:nvPr/>
          </p:nvSpPr>
          <p:spPr bwMode="auto">
            <a:xfrm>
              <a:off x="4758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429182" name="Text Box 126"/>
            <p:cNvSpPr txBox="1">
              <a:spLocks noChangeArrowheads="1"/>
            </p:cNvSpPr>
            <p:nvPr/>
          </p:nvSpPr>
          <p:spPr bwMode="auto">
            <a:xfrm>
              <a:off x="4305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429183" name="Text Box 127"/>
            <p:cNvSpPr txBox="1">
              <a:spLocks noChangeArrowheads="1"/>
            </p:cNvSpPr>
            <p:nvPr/>
          </p:nvSpPr>
          <p:spPr bwMode="auto">
            <a:xfrm>
              <a:off x="5158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429184" name="Text Box 128"/>
            <p:cNvSpPr txBox="1">
              <a:spLocks noChangeArrowheads="1"/>
            </p:cNvSpPr>
            <p:nvPr/>
          </p:nvSpPr>
          <p:spPr bwMode="auto">
            <a:xfrm>
              <a:off x="401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429185" name="Text Box 129"/>
            <p:cNvSpPr txBox="1">
              <a:spLocks noChangeArrowheads="1"/>
            </p:cNvSpPr>
            <p:nvPr/>
          </p:nvSpPr>
          <p:spPr bwMode="auto">
            <a:xfrm>
              <a:off x="4598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429186" name="Text Box 130"/>
            <p:cNvSpPr txBox="1">
              <a:spLocks noChangeArrowheads="1"/>
            </p:cNvSpPr>
            <p:nvPr/>
          </p:nvSpPr>
          <p:spPr bwMode="auto">
            <a:xfrm>
              <a:off x="4843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429187" name="Text Box 131"/>
            <p:cNvSpPr txBox="1">
              <a:spLocks noChangeArrowheads="1"/>
            </p:cNvSpPr>
            <p:nvPr/>
          </p:nvSpPr>
          <p:spPr bwMode="auto">
            <a:xfrm>
              <a:off x="5430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429188" name="Text Box 132"/>
            <p:cNvSpPr txBox="1">
              <a:spLocks noChangeArrowheads="1"/>
            </p:cNvSpPr>
            <p:nvPr/>
          </p:nvSpPr>
          <p:spPr bwMode="auto">
            <a:xfrm>
              <a:off x="3756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429189" name="Text Box 133"/>
            <p:cNvSpPr txBox="1">
              <a:spLocks noChangeArrowheads="1"/>
            </p:cNvSpPr>
            <p:nvPr/>
          </p:nvSpPr>
          <p:spPr bwMode="auto">
            <a:xfrm>
              <a:off x="4209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9</a:t>
              </a:r>
            </a:p>
          </p:txBody>
        </p:sp>
        <p:sp>
          <p:nvSpPr>
            <p:cNvPr id="429190" name="Text Box 134"/>
            <p:cNvSpPr txBox="1">
              <a:spLocks noChangeArrowheads="1"/>
            </p:cNvSpPr>
            <p:nvPr/>
          </p:nvSpPr>
          <p:spPr bwMode="auto">
            <a:xfrm>
              <a:off x="4414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10</a:t>
              </a:r>
            </a:p>
          </p:txBody>
        </p:sp>
      </p:grpSp>
      <p:grpSp>
        <p:nvGrpSpPr>
          <p:cNvPr id="429191" name="Group 135"/>
          <p:cNvGrpSpPr>
            <a:grpSpLocks/>
          </p:cNvGrpSpPr>
          <p:nvPr/>
        </p:nvGrpSpPr>
        <p:grpSpPr bwMode="auto">
          <a:xfrm>
            <a:off x="3079750" y="4279900"/>
            <a:ext cx="2943225" cy="2044700"/>
            <a:chOff x="1940" y="2528"/>
            <a:chExt cx="1854" cy="1288"/>
          </a:xfrm>
        </p:grpSpPr>
        <p:sp>
          <p:nvSpPr>
            <p:cNvPr id="429192" name="Line 136"/>
            <p:cNvSpPr>
              <a:spLocks noChangeAspect="1" noChangeShapeType="1"/>
            </p:cNvSpPr>
            <p:nvPr/>
          </p:nvSpPr>
          <p:spPr bwMode="auto">
            <a:xfrm flipV="1">
              <a:off x="2654" y="3466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3" name="Line 137"/>
            <p:cNvSpPr>
              <a:spLocks noChangeAspect="1" noChangeShapeType="1"/>
            </p:cNvSpPr>
            <p:nvPr/>
          </p:nvSpPr>
          <p:spPr bwMode="auto">
            <a:xfrm flipV="1">
              <a:off x="3121" y="317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4" name="Line 138"/>
            <p:cNvSpPr>
              <a:spLocks noChangeAspect="1" noChangeShapeType="1"/>
            </p:cNvSpPr>
            <p:nvPr/>
          </p:nvSpPr>
          <p:spPr bwMode="auto">
            <a:xfrm rot="16200000" flipV="1">
              <a:off x="2220" y="342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5" name="Line 139"/>
            <p:cNvSpPr>
              <a:spLocks noChangeAspect="1" noChangeShapeType="1"/>
            </p:cNvSpPr>
            <p:nvPr/>
          </p:nvSpPr>
          <p:spPr bwMode="auto">
            <a:xfrm rot="16200000" flipV="1">
              <a:off x="2561" y="317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6" name="Line 140"/>
            <p:cNvSpPr>
              <a:spLocks noChangeAspect="1" noChangeShapeType="1"/>
            </p:cNvSpPr>
            <p:nvPr/>
          </p:nvSpPr>
          <p:spPr bwMode="auto">
            <a:xfrm rot="16200000" flipV="1">
              <a:off x="2957" y="2722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7" name="Line 141"/>
            <p:cNvSpPr>
              <a:spLocks noChangeShapeType="1"/>
            </p:cNvSpPr>
            <p:nvPr/>
          </p:nvSpPr>
          <p:spPr bwMode="auto">
            <a:xfrm flipV="1">
              <a:off x="2046" y="2750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8" name="Oval 142"/>
            <p:cNvSpPr>
              <a:spLocks noChangeArrowheads="1"/>
            </p:cNvSpPr>
            <p:nvPr/>
          </p:nvSpPr>
          <p:spPr bwMode="auto">
            <a:xfrm>
              <a:off x="2190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29199" name="Oval 143"/>
            <p:cNvSpPr>
              <a:spLocks noChangeArrowheads="1"/>
            </p:cNvSpPr>
            <p:nvPr/>
          </p:nvSpPr>
          <p:spPr bwMode="auto">
            <a:xfrm>
              <a:off x="1940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9200" name="Oval 144"/>
            <p:cNvSpPr>
              <a:spLocks noChangeArrowheads="1"/>
            </p:cNvSpPr>
            <p:nvPr/>
          </p:nvSpPr>
          <p:spPr bwMode="auto">
            <a:xfrm>
              <a:off x="2382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29201" name="Oval 145"/>
            <p:cNvSpPr>
              <a:spLocks noChangeArrowheads="1"/>
            </p:cNvSpPr>
            <p:nvPr/>
          </p:nvSpPr>
          <p:spPr bwMode="auto">
            <a:xfrm>
              <a:off x="2478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29202" name="Oval 146"/>
            <p:cNvSpPr>
              <a:spLocks noChangeArrowheads="1"/>
            </p:cNvSpPr>
            <p:nvPr/>
          </p:nvSpPr>
          <p:spPr bwMode="auto">
            <a:xfrm>
              <a:off x="2766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29203" name="Oval 147"/>
            <p:cNvSpPr>
              <a:spLocks noChangeArrowheads="1"/>
            </p:cNvSpPr>
            <p:nvPr/>
          </p:nvSpPr>
          <p:spPr bwMode="auto">
            <a:xfrm>
              <a:off x="2622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29204" name="Oval 148"/>
            <p:cNvSpPr>
              <a:spLocks noChangeArrowheads="1"/>
            </p:cNvSpPr>
            <p:nvPr/>
          </p:nvSpPr>
          <p:spPr bwMode="auto">
            <a:xfrm>
              <a:off x="2934" y="2654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29205" name="Oval 149"/>
            <p:cNvSpPr>
              <a:spLocks noChangeArrowheads="1"/>
            </p:cNvSpPr>
            <p:nvPr/>
          </p:nvSpPr>
          <p:spPr bwMode="auto">
            <a:xfrm>
              <a:off x="3340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29206" name="Oval 150"/>
            <p:cNvSpPr>
              <a:spLocks noChangeArrowheads="1"/>
            </p:cNvSpPr>
            <p:nvPr/>
          </p:nvSpPr>
          <p:spPr bwMode="auto">
            <a:xfrm>
              <a:off x="3016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29207" name="Oval 151"/>
            <p:cNvSpPr>
              <a:spLocks noChangeArrowheads="1"/>
            </p:cNvSpPr>
            <p:nvPr/>
          </p:nvSpPr>
          <p:spPr bwMode="auto">
            <a:xfrm>
              <a:off x="3592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29208" name="Text Box 152"/>
            <p:cNvSpPr txBox="1">
              <a:spLocks noChangeArrowheads="1"/>
            </p:cNvSpPr>
            <p:nvPr/>
          </p:nvSpPr>
          <p:spPr bwMode="auto">
            <a:xfrm>
              <a:off x="2955" y="252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429209" name="Text Box 153"/>
            <p:cNvSpPr txBox="1">
              <a:spLocks noChangeArrowheads="1"/>
            </p:cNvSpPr>
            <p:nvPr/>
          </p:nvSpPr>
          <p:spPr bwMode="auto">
            <a:xfrm>
              <a:off x="2502" y="296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429210" name="Text Box 154"/>
            <p:cNvSpPr txBox="1">
              <a:spLocks noChangeArrowheads="1"/>
            </p:cNvSpPr>
            <p:nvPr/>
          </p:nvSpPr>
          <p:spPr bwMode="auto">
            <a:xfrm>
              <a:off x="3355" y="296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429211" name="Text Box 155"/>
            <p:cNvSpPr txBox="1">
              <a:spLocks noChangeArrowheads="1"/>
            </p:cNvSpPr>
            <p:nvPr/>
          </p:nvSpPr>
          <p:spPr bwMode="auto">
            <a:xfrm>
              <a:off x="2209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429212" name="Text Box 156"/>
            <p:cNvSpPr txBox="1">
              <a:spLocks noChangeArrowheads="1"/>
            </p:cNvSpPr>
            <p:nvPr/>
          </p:nvSpPr>
          <p:spPr bwMode="auto">
            <a:xfrm>
              <a:off x="2795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429213" name="Text Box 157"/>
            <p:cNvSpPr txBox="1">
              <a:spLocks noChangeArrowheads="1"/>
            </p:cNvSpPr>
            <p:nvPr/>
          </p:nvSpPr>
          <p:spPr bwMode="auto">
            <a:xfrm>
              <a:off x="3040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429214" name="Text Box 158"/>
            <p:cNvSpPr txBox="1">
              <a:spLocks noChangeArrowheads="1"/>
            </p:cNvSpPr>
            <p:nvPr/>
          </p:nvSpPr>
          <p:spPr bwMode="auto">
            <a:xfrm>
              <a:off x="3627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429215" name="Text Box 159"/>
            <p:cNvSpPr txBox="1">
              <a:spLocks noChangeArrowheads="1"/>
            </p:cNvSpPr>
            <p:nvPr/>
          </p:nvSpPr>
          <p:spPr bwMode="auto">
            <a:xfrm>
              <a:off x="1953" y="347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429216" name="Text Box 160"/>
            <p:cNvSpPr txBox="1">
              <a:spLocks noChangeArrowheads="1"/>
            </p:cNvSpPr>
            <p:nvPr/>
          </p:nvSpPr>
          <p:spPr bwMode="auto">
            <a:xfrm>
              <a:off x="2406" y="347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9</a:t>
              </a:r>
            </a:p>
          </p:txBody>
        </p:sp>
        <p:sp>
          <p:nvSpPr>
            <p:cNvPr id="429217" name="Text Box 161"/>
            <p:cNvSpPr txBox="1">
              <a:spLocks noChangeArrowheads="1"/>
            </p:cNvSpPr>
            <p:nvPr/>
          </p:nvSpPr>
          <p:spPr bwMode="auto">
            <a:xfrm>
              <a:off x="2611" y="3477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10</a:t>
              </a:r>
            </a:p>
          </p:txBody>
        </p:sp>
      </p:grpSp>
      <p:grpSp>
        <p:nvGrpSpPr>
          <p:cNvPr id="429218" name="Group 162"/>
          <p:cNvGrpSpPr>
            <a:grpSpLocks/>
          </p:cNvGrpSpPr>
          <p:nvPr/>
        </p:nvGrpSpPr>
        <p:grpSpPr bwMode="auto">
          <a:xfrm>
            <a:off x="5942013" y="4279900"/>
            <a:ext cx="2943225" cy="2044700"/>
            <a:chOff x="137" y="715"/>
            <a:chExt cx="1854" cy="1288"/>
          </a:xfrm>
        </p:grpSpPr>
        <p:sp>
          <p:nvSpPr>
            <p:cNvPr id="429219" name="Line 163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0" name="Line 164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1" name="Line 165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2" name="Line 166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3" name="Line 167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4" name="Line 168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5" name="Oval 169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29226" name="Oval 170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9227" name="Oval 171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29228" name="Oval 172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29229" name="Oval 173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29230" name="Oval 174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29231" name="Oval 175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29232" name="Oval 176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29233" name="Oval 177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29234" name="Oval 178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29235" name="Text Box 179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429236" name="Text Box 180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429237" name="Text Box 181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429238" name="Text Box 182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429239" name="Text Box 183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429240" name="Text Box 184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429241" name="Text Box 185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429242" name="Text Box 186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429243" name="Text Box 187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9</a:t>
              </a:r>
            </a:p>
          </p:txBody>
        </p:sp>
        <p:sp>
          <p:nvSpPr>
            <p:cNvPr id="429244" name="Text Box 188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10</a:t>
              </a:r>
            </a:p>
          </p:txBody>
        </p:sp>
      </p:grpSp>
      <p:sp>
        <p:nvSpPr>
          <p:cNvPr id="429245" name="Text Box 189"/>
          <p:cNvSpPr txBox="1">
            <a:spLocks noChangeArrowheads="1"/>
          </p:cNvSpPr>
          <p:nvPr/>
        </p:nvSpPr>
        <p:spPr bwMode="auto">
          <a:xfrm>
            <a:off x="1600200" y="1295400"/>
            <a:ext cx="627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>
                <a:solidFill>
                  <a:srgbClr val="DD0111"/>
                </a:solidFill>
              </a:rPr>
              <a:t> = 5</a:t>
            </a:r>
          </a:p>
        </p:txBody>
      </p:sp>
      <p:sp>
        <p:nvSpPr>
          <p:cNvPr id="429246" name="Text Box 190"/>
          <p:cNvSpPr txBox="1">
            <a:spLocks noChangeArrowheads="1"/>
          </p:cNvSpPr>
          <p:nvPr/>
        </p:nvSpPr>
        <p:spPr bwMode="auto">
          <a:xfrm>
            <a:off x="4572000" y="1295400"/>
            <a:ext cx="627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>
                <a:solidFill>
                  <a:srgbClr val="DD0111"/>
                </a:solidFill>
              </a:rPr>
              <a:t> = 4</a:t>
            </a:r>
          </a:p>
        </p:txBody>
      </p:sp>
      <p:sp>
        <p:nvSpPr>
          <p:cNvPr id="429247" name="Text Box 191"/>
          <p:cNvSpPr txBox="1">
            <a:spLocks noChangeArrowheads="1"/>
          </p:cNvSpPr>
          <p:nvPr/>
        </p:nvSpPr>
        <p:spPr bwMode="auto">
          <a:xfrm>
            <a:off x="7315200" y="1295400"/>
            <a:ext cx="627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>
                <a:solidFill>
                  <a:srgbClr val="DD0111"/>
                </a:solidFill>
              </a:rPr>
              <a:t> = 3</a:t>
            </a:r>
          </a:p>
        </p:txBody>
      </p:sp>
      <p:sp>
        <p:nvSpPr>
          <p:cNvPr id="429248" name="Text Box 192"/>
          <p:cNvSpPr txBox="1">
            <a:spLocks noChangeArrowheads="1"/>
          </p:cNvSpPr>
          <p:nvPr/>
        </p:nvSpPr>
        <p:spPr bwMode="auto">
          <a:xfrm>
            <a:off x="1600200" y="4038600"/>
            <a:ext cx="627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>
                <a:solidFill>
                  <a:srgbClr val="DD0111"/>
                </a:solidFill>
              </a:rPr>
              <a:t> = 2</a:t>
            </a:r>
          </a:p>
        </p:txBody>
      </p:sp>
      <p:sp>
        <p:nvSpPr>
          <p:cNvPr id="429249" name="Text Box 193"/>
          <p:cNvSpPr txBox="1">
            <a:spLocks noChangeArrowheads="1"/>
          </p:cNvSpPr>
          <p:nvPr/>
        </p:nvSpPr>
        <p:spPr bwMode="auto">
          <a:xfrm>
            <a:off x="4495800" y="4038600"/>
            <a:ext cx="627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>
                <a:solidFill>
                  <a:srgbClr val="DD0111"/>
                </a:solidFill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75251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245" grpId="0"/>
      <p:bldP spid="429246" grpId="0"/>
      <p:bldP spid="429247" grpId="0"/>
      <p:bldP spid="429248" grpId="0"/>
      <p:bldP spid="4292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Running Time of BUILD MAX HEAP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681413"/>
            <a:ext cx="8229600" cy="205105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 </a:t>
            </a:r>
            <a:r>
              <a:rPr lang="en-US" dirty="0"/>
              <a:t>Running time: </a:t>
            </a:r>
            <a:r>
              <a:rPr lang="en-US" dirty="0">
                <a:latin typeface="Comic Sans MS" pitchFamily="66" charset="0"/>
              </a:rPr>
              <a:t>O(</a:t>
            </a:r>
            <a:r>
              <a:rPr lang="en-US" dirty="0" err="1">
                <a:latin typeface="Comic Sans MS" pitchFamily="66" charset="0"/>
              </a:rPr>
              <a:t>nlgn</a:t>
            </a:r>
            <a:r>
              <a:rPr lang="en-US" dirty="0">
                <a:latin typeface="Comic Sans MS" pitchFamily="66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dirty="0"/>
              <a:t>This is not an asymptotically tight upper </a:t>
            </a:r>
            <a:r>
              <a:rPr lang="en-US" dirty="0" smtClean="0"/>
              <a:t>bound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1562D1-FC5A-4232-B1F6-81A145E9011A}" type="slidenum">
              <a:rPr lang="en-US"/>
              <a:pPr/>
              <a:t>15</a:t>
            </a:fld>
            <a:endParaRPr lang="en-US"/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527050" y="1281113"/>
            <a:ext cx="5334000" cy="221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lnSpc>
                <a:spcPct val="120000"/>
              </a:lnSpc>
              <a:spcBef>
                <a:spcPct val="20000"/>
              </a:spcBef>
            </a:pPr>
            <a:r>
              <a:rPr lang="en-US" sz="2400" dirty="0" err="1">
                <a:latin typeface="Monotype Corsiva" pitchFamily="66" charset="0"/>
              </a:rPr>
              <a:t>Alg</a:t>
            </a:r>
            <a:r>
              <a:rPr lang="en-US" sz="2400" dirty="0">
                <a:latin typeface="Monotype Corsiva" pitchFamily="66" charset="0"/>
              </a:rPr>
              <a:t>: </a:t>
            </a:r>
            <a:r>
              <a:rPr lang="en-US" sz="2400" u="sng" dirty="0"/>
              <a:t>BUILD-MAX-HEAP</a:t>
            </a:r>
            <a:r>
              <a:rPr lang="en-US" sz="2400" u="sng" dirty="0">
                <a:latin typeface="Comic Sans MS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Comic Sans MS" pitchFamily="66" charset="0"/>
              </a:rPr>
              <a:t>n</a:t>
            </a:r>
            <a:r>
              <a:rPr lang="en-US" sz="2400" dirty="0"/>
              <a:t> = length[A]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>
                <a:latin typeface="Comic Sans MS" pitchFamily="66" charset="0"/>
              </a:rPr>
              <a:t>i ←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</a:t>
            </a:r>
            <a:r>
              <a:rPr lang="en-US" sz="2400" dirty="0">
                <a:latin typeface="Comic Sans MS" pitchFamily="66" charset="0"/>
              </a:rPr>
              <a:t>n/2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</a:t>
            </a:r>
            <a:r>
              <a:rPr lang="en-US" sz="2400" dirty="0">
                <a:latin typeface="Monotype Corsiva" pitchFamily="66" charset="0"/>
              </a:rPr>
              <a:t> </a:t>
            </a:r>
            <a:r>
              <a:rPr lang="en-US" sz="2400" b="1" dirty="0" err="1"/>
              <a:t>downto</a:t>
            </a:r>
            <a:r>
              <a:rPr lang="en-US" sz="2400" dirty="0"/>
              <a:t> </a:t>
            </a:r>
            <a:r>
              <a:rPr lang="en-US" sz="2400" dirty="0">
                <a:latin typeface="Comic Sans MS" pitchFamily="66" charset="0"/>
              </a:rPr>
              <a:t>1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 dirty="0"/>
              <a:t>       </a:t>
            </a:r>
            <a:r>
              <a:rPr lang="en-US" sz="2400" b="1" dirty="0"/>
              <a:t>do</a:t>
            </a:r>
            <a:r>
              <a:rPr lang="en-US" sz="2400" dirty="0"/>
              <a:t> MAX-HEAPIFY</a:t>
            </a:r>
            <a:r>
              <a:rPr lang="en-US" sz="2400" dirty="0">
                <a:latin typeface="Comic Sans MS" pitchFamily="66" charset="0"/>
              </a:rPr>
              <a:t>(A, i, n)</a:t>
            </a: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5895975" y="2862263"/>
            <a:ext cx="105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O(lgn)</a:t>
            </a: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7285038" y="25781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O(n)</a:t>
            </a:r>
          </a:p>
        </p:txBody>
      </p:sp>
      <p:sp>
        <p:nvSpPr>
          <p:cNvPr id="432135" name="AutoShape 7"/>
          <p:cNvSpPr>
            <a:spLocks/>
          </p:cNvSpPr>
          <p:nvPr/>
        </p:nvSpPr>
        <p:spPr bwMode="auto">
          <a:xfrm>
            <a:off x="6956425" y="2359025"/>
            <a:ext cx="152400" cy="973138"/>
          </a:xfrm>
          <a:prstGeom prst="rightBrace">
            <a:avLst>
              <a:gd name="adj1" fmla="val 5321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566738" y="5105400"/>
            <a:ext cx="60949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Running time of </a:t>
            </a:r>
            <a:r>
              <a:rPr lang="en-US" sz="2400" dirty="0" smtClean="0"/>
              <a:t>BUILD-MAX-HEAP</a:t>
            </a:r>
            <a:r>
              <a:rPr lang="en-US" sz="2400" dirty="0" smtClean="0">
                <a:latin typeface="Comic Sans MS" pitchFamily="66" charset="0"/>
              </a:rPr>
              <a:t>= </a:t>
            </a:r>
            <a:r>
              <a:rPr lang="en-US" sz="2400" dirty="0">
                <a:latin typeface="Comic Sans MS" pitchFamily="66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5383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notype Corsiva" pitchFamily="66" charset="0"/>
              </a:rPr>
              <a:t>Alg:</a:t>
            </a:r>
            <a:r>
              <a:rPr lang="en-US"/>
              <a:t> HEAPSORT</a:t>
            </a:r>
            <a:r>
              <a:rPr lang="en-US" i="1"/>
              <a:t>(A)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5973762" cy="5076825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 i="1" dirty="0"/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dirty="0"/>
              <a:t> BUILD-MAX-HEAP</a:t>
            </a:r>
            <a:r>
              <a:rPr lang="en-US" dirty="0">
                <a:latin typeface="Comic Sans MS" pitchFamily="66" charset="0"/>
              </a:rPr>
              <a:t>(A)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 </a:t>
            </a:r>
            <a:r>
              <a:rPr lang="en-US" dirty="0">
                <a:latin typeface="Comic Sans MS" pitchFamily="66" charset="0"/>
              </a:rPr>
              <a:t>i ← length[A]</a:t>
            </a:r>
            <a:r>
              <a:rPr lang="en-US" i="1" dirty="0"/>
              <a:t> </a:t>
            </a:r>
            <a:r>
              <a:rPr lang="en-US" b="1" dirty="0" err="1"/>
              <a:t>downto</a:t>
            </a:r>
            <a:r>
              <a:rPr lang="en-US" b="1" dirty="0"/>
              <a:t> </a:t>
            </a:r>
            <a:r>
              <a:rPr lang="en-US" dirty="0"/>
              <a:t>2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dirty="0"/>
              <a:t>      </a:t>
            </a:r>
            <a:r>
              <a:rPr lang="en-US" b="1" dirty="0"/>
              <a:t>do </a:t>
            </a:r>
            <a:r>
              <a:rPr lang="en-US" dirty="0"/>
              <a:t>exchange </a:t>
            </a:r>
            <a:r>
              <a:rPr lang="en-US" dirty="0">
                <a:latin typeface="Comic Sans MS" pitchFamily="66" charset="0"/>
              </a:rPr>
              <a:t>A[1] ↔ A[i</a:t>
            </a:r>
            <a:r>
              <a:rPr lang="en-US" dirty="0" smtClean="0">
                <a:latin typeface="Comic Sans MS" pitchFamily="66" charset="0"/>
              </a:rPr>
              <a:t>]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smtClean="0"/>
              <a:t>    MAX-HEAPIFY</a:t>
            </a:r>
            <a:r>
              <a:rPr lang="en-US" smtClean="0">
                <a:latin typeface="Comic Sans MS" pitchFamily="66" charset="0"/>
              </a:rPr>
              <a:t>(A</a:t>
            </a:r>
            <a:r>
              <a:rPr lang="en-US" dirty="0">
                <a:latin typeface="Comic Sans MS" pitchFamily="66" charset="0"/>
              </a:rPr>
              <a:t>, 1, i - 1)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endParaRPr lang="en-US" dirty="0">
              <a:latin typeface="Comic Sans MS" pitchFamily="66" charset="0"/>
            </a:endParaRPr>
          </a:p>
          <a:p>
            <a:pPr marL="533400" indent="-533400"/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66649D-BD5E-4C7C-B723-7355AC1CB84C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436228" name="Group 4"/>
          <p:cNvGrpSpPr>
            <a:grpSpLocks/>
          </p:cNvGrpSpPr>
          <p:nvPr/>
        </p:nvGrpSpPr>
        <p:grpSpPr bwMode="auto">
          <a:xfrm>
            <a:off x="6534150" y="1889125"/>
            <a:ext cx="2503488" cy="2319338"/>
            <a:chOff x="4116" y="1190"/>
            <a:chExt cx="1577" cy="1461"/>
          </a:xfrm>
        </p:grpSpPr>
        <p:sp>
          <p:nvSpPr>
            <p:cNvPr id="436229" name="Text Box 5"/>
            <p:cNvSpPr txBox="1">
              <a:spLocks noChangeArrowheads="1"/>
            </p:cNvSpPr>
            <p:nvPr/>
          </p:nvSpPr>
          <p:spPr bwMode="auto">
            <a:xfrm>
              <a:off x="4128" y="1190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O(n)</a:t>
              </a:r>
            </a:p>
          </p:txBody>
        </p:sp>
        <p:sp>
          <p:nvSpPr>
            <p:cNvPr id="436230" name="Text Box 6"/>
            <p:cNvSpPr txBox="1">
              <a:spLocks noChangeArrowheads="1"/>
            </p:cNvSpPr>
            <p:nvPr/>
          </p:nvSpPr>
          <p:spPr bwMode="auto">
            <a:xfrm>
              <a:off x="4116" y="234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O(lgn)</a:t>
              </a:r>
            </a:p>
          </p:txBody>
        </p:sp>
        <p:sp>
          <p:nvSpPr>
            <p:cNvPr id="436231" name="AutoShape 7"/>
            <p:cNvSpPr>
              <a:spLocks/>
            </p:cNvSpPr>
            <p:nvPr/>
          </p:nvSpPr>
          <p:spPr bwMode="auto">
            <a:xfrm>
              <a:off x="4692" y="1477"/>
              <a:ext cx="144" cy="1174"/>
            </a:xfrm>
            <a:prstGeom prst="rightBrace">
              <a:avLst>
                <a:gd name="adj1" fmla="val 6794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32" name="Text Box 8"/>
            <p:cNvSpPr txBox="1">
              <a:spLocks noChangeArrowheads="1"/>
            </p:cNvSpPr>
            <p:nvPr/>
          </p:nvSpPr>
          <p:spPr bwMode="auto">
            <a:xfrm>
              <a:off x="4809" y="1912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n-1</a:t>
              </a:r>
              <a:r>
                <a:rPr lang="en-US" sz="2400">
                  <a:latin typeface="Monotype Corsiva" pitchFamily="66" charset="0"/>
                </a:rPr>
                <a:t> </a:t>
              </a:r>
              <a:r>
                <a:rPr lang="en-US" sz="2400"/>
                <a:t>times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32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357189"/>
            <a:ext cx="8215313" cy="857249"/>
          </a:xfrm>
        </p:spPr>
        <p:txBody>
          <a:bodyPr/>
          <a:lstStyle/>
          <a:p>
            <a:r>
              <a:rPr lang="en-US" dirty="0"/>
              <a:t>Special Types of Trees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5299075" cy="5145087"/>
          </a:xfrm>
        </p:spPr>
        <p:txBody>
          <a:bodyPr/>
          <a:lstStyle/>
          <a:p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>
                <a:latin typeface="Monotype Corsiva" pitchFamily="66" charset="0"/>
              </a:rPr>
              <a:t> </a:t>
            </a:r>
            <a:r>
              <a:rPr lang="en-US">
                <a:latin typeface="Comic Sans MS" pitchFamily="66" charset="0"/>
              </a:rPr>
              <a:t>Full binary tree = </a:t>
            </a:r>
            <a:r>
              <a:rPr lang="en-US">
                <a:solidFill>
                  <a:schemeClr val="tx1"/>
                </a:solidFill>
              </a:rPr>
              <a:t>a binary tree in which each node is either a leaf or has degree exactly 2.</a:t>
            </a:r>
          </a:p>
          <a:p>
            <a:endParaRPr lang="en-US">
              <a:latin typeface="Comic Sans MS" pitchFamily="66" charset="0"/>
            </a:endParaRPr>
          </a:p>
          <a:p>
            <a:endParaRPr lang="en-US">
              <a:latin typeface="Comic Sans MS" pitchFamily="66" charset="0"/>
            </a:endParaRPr>
          </a:p>
          <a:p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>
                <a:latin typeface="Monotype Corsiva" pitchFamily="66" charset="0"/>
              </a:rPr>
              <a:t> </a:t>
            </a:r>
            <a:r>
              <a:rPr lang="en-US">
                <a:latin typeface="Comic Sans MS" pitchFamily="66" charset="0"/>
              </a:rPr>
              <a:t>Complete binary tree = </a:t>
            </a:r>
            <a:r>
              <a:rPr lang="en-US">
                <a:solidFill>
                  <a:schemeClr val="tx1"/>
                </a:solidFill>
              </a:rPr>
              <a:t>a binary tree in which all leaves are on the same level and all internal nodes have degree 2.</a:t>
            </a: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BE2-1246-4970-A307-840FC330889E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315396" name="Group 4"/>
          <p:cNvGrpSpPr>
            <a:grpSpLocks/>
          </p:cNvGrpSpPr>
          <p:nvPr/>
        </p:nvGrpSpPr>
        <p:grpSpPr bwMode="auto">
          <a:xfrm>
            <a:off x="5856288" y="1271588"/>
            <a:ext cx="2943225" cy="2225675"/>
            <a:chOff x="528" y="2486"/>
            <a:chExt cx="1854" cy="1402"/>
          </a:xfrm>
        </p:grpSpPr>
        <p:sp>
          <p:nvSpPr>
            <p:cNvPr id="315397" name="Line 5"/>
            <p:cNvSpPr>
              <a:spLocks noChangeAspect="1" noChangeShapeType="1"/>
            </p:cNvSpPr>
            <p:nvPr/>
          </p:nvSpPr>
          <p:spPr bwMode="auto">
            <a:xfrm rot="16200000" flipV="1">
              <a:off x="1411" y="3272"/>
              <a:ext cx="351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398" name="Text Box 6"/>
            <p:cNvSpPr txBox="1">
              <a:spLocks noChangeArrowheads="1"/>
            </p:cNvSpPr>
            <p:nvPr/>
          </p:nvSpPr>
          <p:spPr bwMode="auto">
            <a:xfrm>
              <a:off x="853" y="3657"/>
              <a:ext cx="10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Full binary tree</a:t>
              </a:r>
            </a:p>
          </p:txBody>
        </p:sp>
        <p:sp>
          <p:nvSpPr>
            <p:cNvPr id="315399" name="Line 7"/>
            <p:cNvSpPr>
              <a:spLocks noChangeAspect="1" noChangeShapeType="1"/>
            </p:cNvSpPr>
            <p:nvPr/>
          </p:nvSpPr>
          <p:spPr bwMode="auto">
            <a:xfrm flipV="1">
              <a:off x="1242" y="3298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00" name="Line 8"/>
            <p:cNvSpPr>
              <a:spLocks noChangeAspect="1" noChangeShapeType="1"/>
            </p:cNvSpPr>
            <p:nvPr/>
          </p:nvSpPr>
          <p:spPr bwMode="auto">
            <a:xfrm flipV="1">
              <a:off x="1709" y="30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01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807" y="3257"/>
              <a:ext cx="351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02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49" y="300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03" name="Line 11"/>
            <p:cNvSpPr>
              <a:spLocks noChangeAspect="1" noChangeShapeType="1"/>
            </p:cNvSpPr>
            <p:nvPr/>
          </p:nvSpPr>
          <p:spPr bwMode="auto">
            <a:xfrm rot="16200000" flipV="1">
              <a:off x="1545" y="2554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04" name="Line 12"/>
            <p:cNvSpPr>
              <a:spLocks noChangeShapeType="1"/>
            </p:cNvSpPr>
            <p:nvPr/>
          </p:nvSpPr>
          <p:spPr bwMode="auto">
            <a:xfrm flipV="1">
              <a:off x="634" y="2582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05" name="Oval 13"/>
            <p:cNvSpPr>
              <a:spLocks noChangeArrowheads="1"/>
            </p:cNvSpPr>
            <p:nvPr/>
          </p:nvSpPr>
          <p:spPr bwMode="auto">
            <a:xfrm>
              <a:off x="778" y="319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15406" name="Oval 14"/>
            <p:cNvSpPr>
              <a:spLocks noChangeArrowheads="1"/>
            </p:cNvSpPr>
            <p:nvPr/>
          </p:nvSpPr>
          <p:spPr bwMode="auto">
            <a:xfrm>
              <a:off x="528" y="344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315407" name="Oval 15"/>
            <p:cNvSpPr>
              <a:spLocks noChangeArrowheads="1"/>
            </p:cNvSpPr>
            <p:nvPr/>
          </p:nvSpPr>
          <p:spPr bwMode="auto">
            <a:xfrm>
              <a:off x="970" y="344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315408" name="Oval 16"/>
            <p:cNvSpPr>
              <a:spLocks noChangeArrowheads="1"/>
            </p:cNvSpPr>
            <p:nvPr/>
          </p:nvSpPr>
          <p:spPr bwMode="auto">
            <a:xfrm>
              <a:off x="1066" y="291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15409" name="Oval 17"/>
            <p:cNvSpPr>
              <a:spLocks noChangeArrowheads="1"/>
            </p:cNvSpPr>
            <p:nvPr/>
          </p:nvSpPr>
          <p:spPr bwMode="auto">
            <a:xfrm>
              <a:off x="1354" y="319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315410" name="Oval 18"/>
            <p:cNvSpPr>
              <a:spLocks noChangeArrowheads="1"/>
            </p:cNvSpPr>
            <p:nvPr/>
          </p:nvSpPr>
          <p:spPr bwMode="auto">
            <a:xfrm>
              <a:off x="1210" y="344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15411" name="Oval 19"/>
            <p:cNvSpPr>
              <a:spLocks noChangeArrowheads="1"/>
            </p:cNvSpPr>
            <p:nvPr/>
          </p:nvSpPr>
          <p:spPr bwMode="auto">
            <a:xfrm>
              <a:off x="1522" y="24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15412" name="Oval 20"/>
            <p:cNvSpPr>
              <a:spLocks noChangeArrowheads="1"/>
            </p:cNvSpPr>
            <p:nvPr/>
          </p:nvSpPr>
          <p:spPr bwMode="auto">
            <a:xfrm>
              <a:off x="1928" y="291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15413" name="Oval 21"/>
            <p:cNvSpPr>
              <a:spLocks noChangeArrowheads="1"/>
            </p:cNvSpPr>
            <p:nvPr/>
          </p:nvSpPr>
          <p:spPr bwMode="auto">
            <a:xfrm>
              <a:off x="1604" y="319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315414" name="Oval 22"/>
            <p:cNvSpPr>
              <a:spLocks noChangeArrowheads="1"/>
            </p:cNvSpPr>
            <p:nvPr/>
          </p:nvSpPr>
          <p:spPr bwMode="auto">
            <a:xfrm>
              <a:off x="2180" y="319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5415" name="Oval 23"/>
            <p:cNvSpPr>
              <a:spLocks noChangeArrowheads="1"/>
            </p:cNvSpPr>
            <p:nvPr/>
          </p:nvSpPr>
          <p:spPr bwMode="auto">
            <a:xfrm>
              <a:off x="1574" y="346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</p:grpSp>
      <p:grpSp>
        <p:nvGrpSpPr>
          <p:cNvPr id="315416" name="Group 24"/>
          <p:cNvGrpSpPr>
            <a:grpSpLocks/>
          </p:cNvGrpSpPr>
          <p:nvPr/>
        </p:nvGrpSpPr>
        <p:grpSpPr bwMode="auto">
          <a:xfrm>
            <a:off x="6078538" y="3873500"/>
            <a:ext cx="2546350" cy="2195513"/>
            <a:chOff x="3120" y="2496"/>
            <a:chExt cx="1604" cy="1383"/>
          </a:xfrm>
        </p:grpSpPr>
        <p:sp>
          <p:nvSpPr>
            <p:cNvPr id="315417" name="Line 25"/>
            <p:cNvSpPr>
              <a:spLocks noChangeShapeType="1"/>
            </p:cNvSpPr>
            <p:nvPr/>
          </p:nvSpPr>
          <p:spPr bwMode="auto">
            <a:xfrm flipV="1">
              <a:off x="3188" y="2592"/>
              <a:ext cx="81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18" name="Text Box 26"/>
            <p:cNvSpPr txBox="1">
              <a:spLocks noChangeArrowheads="1"/>
            </p:cNvSpPr>
            <p:nvPr/>
          </p:nvSpPr>
          <p:spPr bwMode="auto">
            <a:xfrm>
              <a:off x="3176" y="3648"/>
              <a:ext cx="1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Complete binary tree</a:t>
              </a:r>
            </a:p>
          </p:txBody>
        </p:sp>
        <p:sp>
          <p:nvSpPr>
            <p:cNvPr id="315419" name="Line 27"/>
            <p:cNvSpPr>
              <a:spLocks noChangeAspect="1" noChangeShapeType="1"/>
            </p:cNvSpPr>
            <p:nvPr/>
          </p:nvSpPr>
          <p:spPr bwMode="auto">
            <a:xfrm flipV="1">
              <a:off x="4051" y="302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20" name="Line 28"/>
            <p:cNvSpPr>
              <a:spLocks noChangeAspect="1" noChangeShapeType="1"/>
            </p:cNvSpPr>
            <p:nvPr/>
          </p:nvSpPr>
          <p:spPr bwMode="auto">
            <a:xfrm rot="16200000" flipV="1">
              <a:off x="3491" y="301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21" name="Line 29"/>
            <p:cNvSpPr>
              <a:spLocks noChangeAspect="1" noChangeShapeType="1"/>
            </p:cNvSpPr>
            <p:nvPr/>
          </p:nvSpPr>
          <p:spPr bwMode="auto">
            <a:xfrm rot="16200000" flipV="1">
              <a:off x="3887" y="2564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22" name="Oval 30"/>
            <p:cNvSpPr>
              <a:spLocks noChangeArrowheads="1"/>
            </p:cNvSpPr>
            <p:nvPr/>
          </p:nvSpPr>
          <p:spPr bwMode="auto">
            <a:xfrm>
              <a:off x="3120" y="32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15423" name="Oval 31"/>
            <p:cNvSpPr>
              <a:spLocks noChangeArrowheads="1"/>
            </p:cNvSpPr>
            <p:nvPr/>
          </p:nvSpPr>
          <p:spPr bwMode="auto">
            <a:xfrm>
              <a:off x="3408" y="292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15424" name="Oval 32"/>
            <p:cNvSpPr>
              <a:spLocks noChangeArrowheads="1"/>
            </p:cNvSpPr>
            <p:nvPr/>
          </p:nvSpPr>
          <p:spPr bwMode="auto">
            <a:xfrm>
              <a:off x="3696" y="32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315425" name="Oval 33"/>
            <p:cNvSpPr>
              <a:spLocks noChangeArrowheads="1"/>
            </p:cNvSpPr>
            <p:nvPr/>
          </p:nvSpPr>
          <p:spPr bwMode="auto">
            <a:xfrm>
              <a:off x="3864" y="249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15426" name="Oval 34"/>
            <p:cNvSpPr>
              <a:spLocks noChangeArrowheads="1"/>
            </p:cNvSpPr>
            <p:nvPr/>
          </p:nvSpPr>
          <p:spPr bwMode="auto">
            <a:xfrm>
              <a:off x="4270" y="292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15427" name="Oval 35"/>
            <p:cNvSpPr>
              <a:spLocks noChangeArrowheads="1"/>
            </p:cNvSpPr>
            <p:nvPr/>
          </p:nvSpPr>
          <p:spPr bwMode="auto">
            <a:xfrm>
              <a:off x="3946" y="32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315428" name="Oval 36"/>
            <p:cNvSpPr>
              <a:spLocks noChangeArrowheads="1"/>
            </p:cNvSpPr>
            <p:nvPr/>
          </p:nvSpPr>
          <p:spPr bwMode="auto">
            <a:xfrm>
              <a:off x="4522" y="32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19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Height </a:t>
            </a:r>
            <a:r>
              <a:rPr lang="en-US" sz="2400" dirty="0"/>
              <a:t>of a node = </a:t>
            </a:r>
            <a:r>
              <a:rPr lang="en-US" sz="2400" dirty="0">
                <a:solidFill>
                  <a:schemeClr val="tx1"/>
                </a:solidFill>
              </a:rPr>
              <a:t>the number of edges on the longest simple path from the node down to a leaf</a:t>
            </a:r>
          </a:p>
          <a:p>
            <a:r>
              <a:rPr lang="en-US" sz="2400" b="1" dirty="0"/>
              <a:t>Level</a:t>
            </a:r>
            <a:r>
              <a:rPr lang="en-US" sz="2400" dirty="0"/>
              <a:t> of a node = </a:t>
            </a:r>
            <a:r>
              <a:rPr lang="en-US" sz="2400" dirty="0">
                <a:solidFill>
                  <a:schemeClr val="tx1"/>
                </a:solidFill>
              </a:rPr>
              <a:t>the length of a path from the root to the node</a:t>
            </a:r>
          </a:p>
          <a:p>
            <a:r>
              <a:rPr lang="en-US" sz="2400" b="1" dirty="0"/>
              <a:t>Height </a:t>
            </a:r>
            <a:r>
              <a:rPr lang="en-US" sz="2400" dirty="0"/>
              <a:t>of tree = </a:t>
            </a:r>
            <a:r>
              <a:rPr lang="en-US" sz="2400" dirty="0">
                <a:solidFill>
                  <a:schemeClr val="tx1"/>
                </a:solidFill>
              </a:rPr>
              <a:t>height of root node 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	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E312F4-AF40-40EB-9F57-5AC783D30620}" type="slidenum">
              <a:rPr lang="en-US"/>
              <a:pPr/>
              <a:t>3</a:t>
            </a:fld>
            <a:endParaRPr lang="en-US"/>
          </a:p>
        </p:txBody>
      </p:sp>
      <p:sp>
        <p:nvSpPr>
          <p:cNvPr id="493572" name="Line 4"/>
          <p:cNvSpPr>
            <a:spLocks noChangeAspect="1" noChangeShapeType="1"/>
          </p:cNvSpPr>
          <p:nvPr/>
        </p:nvSpPr>
        <p:spPr bwMode="auto">
          <a:xfrm flipV="1">
            <a:off x="4722813" y="4791075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573" name="Line 5"/>
          <p:cNvSpPr>
            <a:spLocks noChangeAspect="1" noChangeShapeType="1"/>
          </p:cNvSpPr>
          <p:nvPr/>
        </p:nvSpPr>
        <p:spPr bwMode="auto">
          <a:xfrm rot="16200000" flipV="1">
            <a:off x="3291681" y="5180807"/>
            <a:ext cx="511175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574" name="Line 6"/>
          <p:cNvSpPr>
            <a:spLocks noChangeAspect="1" noChangeShapeType="1"/>
          </p:cNvSpPr>
          <p:nvPr/>
        </p:nvSpPr>
        <p:spPr bwMode="auto">
          <a:xfrm rot="16200000" flipV="1">
            <a:off x="3833019" y="4783931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575" name="Line 7"/>
          <p:cNvSpPr>
            <a:spLocks noChangeAspect="1" noChangeShapeType="1"/>
          </p:cNvSpPr>
          <p:nvPr/>
        </p:nvSpPr>
        <p:spPr bwMode="auto">
          <a:xfrm rot="16200000" flipV="1">
            <a:off x="4462462" y="4065588"/>
            <a:ext cx="127952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576" name="Line 8"/>
          <p:cNvSpPr>
            <a:spLocks noChangeShapeType="1"/>
          </p:cNvSpPr>
          <p:nvPr/>
        </p:nvSpPr>
        <p:spPr bwMode="auto">
          <a:xfrm flipV="1">
            <a:off x="3016250" y="4110038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577" name="Oval 9"/>
          <p:cNvSpPr>
            <a:spLocks noChangeArrowheads="1"/>
          </p:cNvSpPr>
          <p:nvPr/>
        </p:nvSpPr>
        <p:spPr bwMode="auto">
          <a:xfrm>
            <a:off x="3244850" y="508476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93578" name="Oval 10"/>
          <p:cNvSpPr>
            <a:spLocks noChangeArrowheads="1"/>
          </p:cNvSpPr>
          <p:nvPr/>
        </p:nvSpPr>
        <p:spPr bwMode="auto">
          <a:xfrm>
            <a:off x="2847975" y="54816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493579" name="Oval 11"/>
          <p:cNvSpPr>
            <a:spLocks noChangeArrowheads="1"/>
          </p:cNvSpPr>
          <p:nvPr/>
        </p:nvSpPr>
        <p:spPr bwMode="auto">
          <a:xfrm>
            <a:off x="3549650" y="54816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493580" name="Oval 12"/>
          <p:cNvSpPr>
            <a:spLocks noChangeArrowheads="1"/>
          </p:cNvSpPr>
          <p:nvPr/>
        </p:nvSpPr>
        <p:spPr bwMode="auto">
          <a:xfrm>
            <a:off x="3702050" y="46434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93581" name="Oval 13"/>
          <p:cNvSpPr>
            <a:spLocks noChangeArrowheads="1"/>
          </p:cNvSpPr>
          <p:nvPr/>
        </p:nvSpPr>
        <p:spPr bwMode="auto">
          <a:xfrm>
            <a:off x="4159250" y="508476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493582" name="Oval 14"/>
          <p:cNvSpPr>
            <a:spLocks noChangeArrowheads="1"/>
          </p:cNvSpPr>
          <p:nvPr/>
        </p:nvSpPr>
        <p:spPr bwMode="auto">
          <a:xfrm>
            <a:off x="4428836" y="3943350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93583" name="Oval 15"/>
          <p:cNvSpPr>
            <a:spLocks noChangeArrowheads="1"/>
          </p:cNvSpPr>
          <p:nvPr/>
        </p:nvSpPr>
        <p:spPr bwMode="auto">
          <a:xfrm>
            <a:off x="5070475" y="46434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93584" name="Oval 16"/>
          <p:cNvSpPr>
            <a:spLocks noChangeArrowheads="1"/>
          </p:cNvSpPr>
          <p:nvPr/>
        </p:nvSpPr>
        <p:spPr bwMode="auto">
          <a:xfrm>
            <a:off x="4556125" y="508476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493585" name="Oval 17"/>
          <p:cNvSpPr>
            <a:spLocks noChangeArrowheads="1"/>
          </p:cNvSpPr>
          <p:nvPr/>
        </p:nvSpPr>
        <p:spPr bwMode="auto">
          <a:xfrm>
            <a:off x="5470525" y="508476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93586" name="Text Box 18"/>
          <p:cNvSpPr txBox="1">
            <a:spLocks noChangeArrowheads="1"/>
          </p:cNvSpPr>
          <p:nvPr/>
        </p:nvSpPr>
        <p:spPr bwMode="auto">
          <a:xfrm>
            <a:off x="5486400" y="3897313"/>
            <a:ext cx="1943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Height of root = 3</a:t>
            </a:r>
          </a:p>
        </p:txBody>
      </p:sp>
      <p:sp>
        <p:nvSpPr>
          <p:cNvPr id="493587" name="Line 19"/>
          <p:cNvSpPr>
            <a:spLocks noChangeShapeType="1"/>
          </p:cNvSpPr>
          <p:nvPr/>
        </p:nvSpPr>
        <p:spPr bwMode="auto">
          <a:xfrm flipH="1">
            <a:off x="4876800" y="41259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588" name="Text Box 20"/>
          <p:cNvSpPr txBox="1">
            <a:spLocks noChangeArrowheads="1"/>
          </p:cNvSpPr>
          <p:nvPr/>
        </p:nvSpPr>
        <p:spPr bwMode="auto">
          <a:xfrm>
            <a:off x="533400" y="4978400"/>
            <a:ext cx="1765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Height of (2)= 1</a:t>
            </a:r>
          </a:p>
        </p:txBody>
      </p:sp>
      <p:sp>
        <p:nvSpPr>
          <p:cNvPr id="493589" name="Line 21"/>
          <p:cNvSpPr>
            <a:spLocks noChangeShapeType="1"/>
          </p:cNvSpPr>
          <p:nvPr/>
        </p:nvSpPr>
        <p:spPr bwMode="auto">
          <a:xfrm>
            <a:off x="2514600" y="520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590" name="Text Box 22"/>
          <p:cNvSpPr txBox="1">
            <a:spLocks noChangeArrowheads="1"/>
          </p:cNvSpPr>
          <p:nvPr/>
        </p:nvSpPr>
        <p:spPr bwMode="auto">
          <a:xfrm>
            <a:off x="6542088" y="5056188"/>
            <a:ext cx="1778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Level of (10)= 2</a:t>
            </a:r>
          </a:p>
        </p:txBody>
      </p:sp>
      <p:sp>
        <p:nvSpPr>
          <p:cNvPr id="493591" name="Line 23"/>
          <p:cNvSpPr>
            <a:spLocks noChangeShapeType="1"/>
          </p:cNvSpPr>
          <p:nvPr/>
        </p:nvSpPr>
        <p:spPr bwMode="auto">
          <a:xfrm flipH="1">
            <a:off x="5859463" y="5245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Properties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582234"/>
              </p:ext>
            </p:extLst>
          </p:nvPr>
        </p:nvGraphicFramePr>
        <p:xfrm>
          <a:off x="838200" y="1905000"/>
          <a:ext cx="3771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1752600" imgH="444500" progId="Equation.DSMT4">
                  <p:embed/>
                </p:oleObj>
              </mc:Choice>
              <mc:Fallback>
                <p:oleObj name="Equation" r:id="rId3" imgW="1752600" imgH="4445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3771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88761474"/>
              </p:ext>
            </p:extLst>
          </p:nvPr>
        </p:nvGraphicFramePr>
        <p:xfrm>
          <a:off x="4953000" y="1524000"/>
          <a:ext cx="3738563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aint Shop Pro Image" r:id="rId5" imgW="6829268" imgH="4497561" progId="PaintShopPro">
                  <p:embed/>
                </p:oleObj>
              </mc:Choice>
              <mc:Fallback>
                <p:oleObj name="Paint Shop Pro Image" r:id="rId5" imgW="6829268" imgH="4497561" progId="PaintShopPro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524000"/>
                        <a:ext cx="3738563" cy="246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4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Heap Data Structure</a:t>
            </a:r>
          </a:p>
        </p:txBody>
      </p:sp>
      <p:sp>
        <p:nvSpPr>
          <p:cNvPr id="31642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>
                <a:latin typeface="Monotype Corsiva" pitchFamily="66" charset="0"/>
              </a:rPr>
              <a:t> </a:t>
            </a:r>
            <a:r>
              <a:rPr lang="en-US"/>
              <a:t>A </a:t>
            </a:r>
            <a:r>
              <a:rPr lang="en-US" b="1"/>
              <a:t>heap</a:t>
            </a:r>
            <a:r>
              <a:rPr lang="en-US"/>
              <a:t> is a </a:t>
            </a:r>
            <a:r>
              <a:rPr lang="en-US" u="sng"/>
              <a:t>nearly complete</a:t>
            </a:r>
            <a:r>
              <a:rPr lang="en-US"/>
              <a:t> binary tree with the following two properties:</a:t>
            </a:r>
          </a:p>
          <a:p>
            <a:pPr lvl="1"/>
            <a:r>
              <a:rPr lang="en-US" b="1"/>
              <a:t>Structural property:</a:t>
            </a:r>
            <a:r>
              <a:rPr lang="en-US"/>
              <a:t> all levels are full, except possibly the last one, which is filled from left to right</a:t>
            </a:r>
          </a:p>
          <a:p>
            <a:pPr lvl="1"/>
            <a:r>
              <a:rPr lang="en-US" b="1"/>
              <a:t>Order (heap) property:</a:t>
            </a:r>
            <a:r>
              <a:rPr lang="en-US"/>
              <a:t> for any node </a:t>
            </a:r>
            <a:r>
              <a:rPr lang="en-US">
                <a:latin typeface="Comic Sans MS" pitchFamily="66" charset="0"/>
              </a:rPr>
              <a:t>x</a:t>
            </a:r>
          </a:p>
          <a:p>
            <a:pPr lvl="1">
              <a:buFontTx/>
              <a:buNone/>
            </a:pPr>
            <a:r>
              <a:rPr lang="en-US"/>
              <a:t>				</a:t>
            </a:r>
            <a:r>
              <a:rPr lang="en-US">
                <a:latin typeface="Comic Sans MS" pitchFamily="66" charset="0"/>
              </a:rPr>
              <a:t>Parent(x) ≥ x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CDD1C3-D8FE-41D1-80EE-C5744E418A91}" type="slidenum">
              <a:rPr lang="en-US"/>
              <a:pPr/>
              <a:t>5</a:t>
            </a:fld>
            <a:endParaRPr lang="en-US"/>
          </a:p>
        </p:txBody>
      </p:sp>
      <p:sp>
        <p:nvSpPr>
          <p:cNvPr id="316418" name="Line 2"/>
          <p:cNvSpPr>
            <a:spLocks noChangeShapeType="1"/>
          </p:cNvSpPr>
          <p:nvPr/>
        </p:nvSpPr>
        <p:spPr bwMode="auto">
          <a:xfrm>
            <a:off x="2444750" y="5348288"/>
            <a:ext cx="234950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21" name="Line 5"/>
          <p:cNvSpPr>
            <a:spLocks noChangeShapeType="1"/>
          </p:cNvSpPr>
          <p:nvPr/>
        </p:nvSpPr>
        <p:spPr bwMode="auto">
          <a:xfrm flipV="1">
            <a:off x="1849438" y="4535488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2668588" y="59832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Heap</a:t>
            </a:r>
          </a:p>
        </p:txBody>
      </p:sp>
      <p:sp>
        <p:nvSpPr>
          <p:cNvPr id="316423" name="Line 7"/>
          <p:cNvSpPr>
            <a:spLocks noChangeAspect="1" noChangeShapeType="1"/>
          </p:cNvSpPr>
          <p:nvPr/>
        </p:nvSpPr>
        <p:spPr bwMode="auto">
          <a:xfrm rot="16200000" flipV="1">
            <a:off x="2971006" y="4479132"/>
            <a:ext cx="760413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24" name="Oval 8"/>
          <p:cNvSpPr>
            <a:spLocks noChangeArrowheads="1"/>
          </p:cNvSpPr>
          <p:nvPr/>
        </p:nvSpPr>
        <p:spPr bwMode="auto">
          <a:xfrm>
            <a:off x="1741488" y="55102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16425" name="Oval 9"/>
          <p:cNvSpPr>
            <a:spLocks noChangeArrowheads="1"/>
          </p:cNvSpPr>
          <p:nvPr/>
        </p:nvSpPr>
        <p:spPr bwMode="auto">
          <a:xfrm>
            <a:off x="2198688" y="50688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16426" name="Oval 10"/>
          <p:cNvSpPr>
            <a:spLocks noChangeArrowheads="1"/>
          </p:cNvSpPr>
          <p:nvPr/>
        </p:nvSpPr>
        <p:spPr bwMode="auto">
          <a:xfrm>
            <a:off x="2922588" y="43830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316427" name="Oval 11"/>
          <p:cNvSpPr>
            <a:spLocks noChangeArrowheads="1"/>
          </p:cNvSpPr>
          <p:nvPr/>
        </p:nvSpPr>
        <p:spPr bwMode="auto">
          <a:xfrm>
            <a:off x="3567113" y="50688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16429" name="Oval 13"/>
          <p:cNvSpPr>
            <a:spLocks noChangeArrowheads="1"/>
          </p:cNvSpPr>
          <p:nvPr/>
        </p:nvSpPr>
        <p:spPr bwMode="auto">
          <a:xfrm>
            <a:off x="2595563" y="55102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16430" name="Text Box 14"/>
          <p:cNvSpPr txBox="1">
            <a:spLocks noChangeArrowheads="1"/>
          </p:cNvSpPr>
          <p:nvPr/>
        </p:nvSpPr>
        <p:spPr bwMode="auto">
          <a:xfrm>
            <a:off x="4564063" y="4203700"/>
            <a:ext cx="3759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From the heap property, it follows that:</a:t>
            </a:r>
          </a:p>
          <a:p>
            <a:r>
              <a:rPr lang="en-US" sz="2400">
                <a:solidFill>
                  <a:srgbClr val="DD0111"/>
                </a:solidFill>
              </a:rPr>
              <a:t>“The root is the maximum </a:t>
            </a:r>
          </a:p>
          <a:p>
            <a:r>
              <a:rPr lang="en-US" sz="2400">
                <a:solidFill>
                  <a:srgbClr val="DD0111"/>
                </a:solidFill>
              </a:rPr>
              <a:t>element of the heap!”</a:t>
            </a:r>
          </a:p>
        </p:txBody>
      </p:sp>
      <p:sp>
        <p:nvSpPr>
          <p:cNvPr id="316431" name="Text Box 15"/>
          <p:cNvSpPr txBox="1">
            <a:spLocks noChangeArrowheads="1"/>
          </p:cNvSpPr>
          <p:nvPr/>
        </p:nvSpPr>
        <p:spPr bwMode="auto">
          <a:xfrm>
            <a:off x="1152525" y="6400800"/>
            <a:ext cx="620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DD0111"/>
                </a:solidFill>
              </a:rPr>
              <a:t>A heap is a binary tree that is filled in order</a:t>
            </a:r>
          </a:p>
        </p:txBody>
      </p:sp>
    </p:spTree>
    <p:extLst>
      <p:ext uri="{BB962C8B-B14F-4D97-AF65-F5344CB8AC3E}">
        <p14:creationId xmlns:p14="http://schemas.microsoft.com/office/powerpoint/2010/main" val="5116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Representation of Heaps</a:t>
            </a:r>
          </a:p>
        </p:txBody>
      </p:sp>
      <p:graphicFrame>
        <p:nvGraphicFramePr>
          <p:cNvPr id="318467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47847017"/>
              </p:ext>
            </p:extLst>
          </p:nvPr>
        </p:nvGraphicFramePr>
        <p:xfrm>
          <a:off x="609600" y="2743200"/>
          <a:ext cx="3738562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Paint Shop Pro Image" r:id="rId4" imgW="6829268" imgH="4497561" progId="PaintShopPro">
                  <p:embed/>
                </p:oleObj>
              </mc:Choice>
              <mc:Fallback>
                <p:oleObj name="Paint Shop Pro Image" r:id="rId4" imgW="6829268" imgH="4497561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43200"/>
                        <a:ext cx="3738562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744226702"/>
              </p:ext>
            </p:extLst>
          </p:nvPr>
        </p:nvGraphicFramePr>
        <p:xfrm>
          <a:off x="533400" y="1066800"/>
          <a:ext cx="40386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Paint Shop Pro Image" r:id="rId6" imgW="5590244" imgH="1590675" progId="PaintShopPro">
                  <p:embed/>
                </p:oleObj>
              </mc:Choice>
              <mc:Fallback>
                <p:oleObj name="Paint Shop Pro Image" r:id="rId6" imgW="5590244" imgH="1590675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66800"/>
                        <a:ext cx="40386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9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0" y="1447800"/>
            <a:ext cx="4572000" cy="52593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A heap can be stored as an array </a:t>
            </a:r>
            <a:r>
              <a:rPr lang="en-US" sz="2400" i="1" dirty="0"/>
              <a:t>A</a:t>
            </a:r>
            <a:r>
              <a:rPr lang="en-US" sz="24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Root of tree is </a:t>
            </a:r>
            <a:r>
              <a:rPr lang="en-US" sz="2000" dirty="0">
                <a:latin typeface="Comic Sans MS" pitchFamily="66" charset="0"/>
              </a:rPr>
              <a:t>A[1]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Left child of </a:t>
            </a:r>
            <a:r>
              <a:rPr lang="en-US" sz="2000" dirty="0">
                <a:latin typeface="Comic Sans MS" pitchFamily="66" charset="0"/>
              </a:rPr>
              <a:t>A[i] = A[2i]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Right child of </a:t>
            </a:r>
            <a:r>
              <a:rPr lang="en-US" sz="2000" dirty="0">
                <a:latin typeface="Comic Sans MS" pitchFamily="66" charset="0"/>
              </a:rPr>
              <a:t>A[i] = A[2i + 1]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Parent of </a:t>
            </a:r>
            <a:r>
              <a:rPr lang="en-US" sz="2000" dirty="0">
                <a:latin typeface="Comic Sans MS" pitchFamily="66" charset="0"/>
              </a:rPr>
              <a:t>A[i] = A[ </a:t>
            </a:r>
            <a:r>
              <a:rPr lang="en-US" sz="2000" dirty="0">
                <a:latin typeface="Comic Sans MS" pitchFamily="66" charset="0"/>
                <a:sym typeface="Symbol" pitchFamily="18" charset="2"/>
              </a:rPr>
              <a:t></a:t>
            </a:r>
            <a:r>
              <a:rPr lang="en-US" sz="2000" dirty="0">
                <a:latin typeface="Comic Sans MS" pitchFamily="66" charset="0"/>
              </a:rPr>
              <a:t>i/2</a:t>
            </a:r>
            <a:r>
              <a:rPr lang="en-US" sz="2000" dirty="0">
                <a:latin typeface="Comic Sans MS" pitchFamily="66" charset="0"/>
                <a:sym typeface="Symbol" pitchFamily="18" charset="2"/>
              </a:rPr>
              <a:t></a:t>
            </a:r>
            <a:r>
              <a:rPr lang="en-US" sz="2000" dirty="0">
                <a:latin typeface="Comic Sans MS" pitchFamily="66" charset="0"/>
              </a:rPr>
              <a:t> ]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Heapsize</a:t>
            </a:r>
            <a:r>
              <a:rPr lang="en-US" sz="2000" dirty="0"/>
              <a:t>[A] </a:t>
            </a:r>
            <a:r>
              <a:rPr lang="en-US" sz="2000" dirty="0">
                <a:cs typeface="Arial" charset="0"/>
              </a:rPr>
              <a:t>≤</a:t>
            </a:r>
            <a:r>
              <a:rPr lang="en-US" sz="2000" dirty="0"/>
              <a:t> length[A]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elements in the </a:t>
            </a:r>
            <a:r>
              <a:rPr lang="en-US" sz="2400" dirty="0" err="1"/>
              <a:t>subarray</a:t>
            </a:r>
            <a:r>
              <a:rPr lang="en-US" sz="2400" dirty="0"/>
              <a:t> </a:t>
            </a:r>
            <a:r>
              <a:rPr lang="en-US" sz="2400" dirty="0">
                <a:latin typeface="Comic Sans MS" pitchFamily="66" charset="0"/>
              </a:rPr>
              <a:t>A[(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n/2+1</a:t>
            </a:r>
            <a:r>
              <a:rPr lang="en-US" sz="2400" dirty="0">
                <a:latin typeface="Comic Sans MS" pitchFamily="66" charset="0"/>
              </a:rPr>
              <a:t>) .. n]</a:t>
            </a:r>
            <a:r>
              <a:rPr lang="en-US" sz="2400" dirty="0"/>
              <a:t> are leaves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9389-9ED4-47CF-9167-36CFFCA00768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Types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/>
              <a:t>Max-heaps</a:t>
            </a:r>
            <a:r>
              <a:rPr lang="en-US"/>
              <a:t> (largest element at root), have the </a:t>
            </a:r>
            <a:r>
              <a:rPr lang="en-US" i="1"/>
              <a:t>max-heap property:</a:t>
            </a:r>
            <a:r>
              <a:rPr lang="en-US" b="1"/>
              <a:t> </a:t>
            </a:r>
          </a:p>
          <a:p>
            <a:pPr lvl="1">
              <a:lnSpc>
                <a:spcPct val="120000"/>
              </a:lnSpc>
            </a:pPr>
            <a:r>
              <a:rPr lang="en-US"/>
              <a:t>for all nodes </a:t>
            </a:r>
            <a:r>
              <a:rPr lang="en-US">
                <a:latin typeface="Comic Sans MS" pitchFamily="66" charset="0"/>
              </a:rPr>
              <a:t>i</a:t>
            </a:r>
            <a:r>
              <a:rPr lang="en-US"/>
              <a:t>, excluding the root: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>
                <a:latin typeface="Comic Sans MS" pitchFamily="66" charset="0"/>
              </a:rPr>
              <a:t>			A[PARENT(i)] ≥ A[i]</a:t>
            </a:r>
          </a:p>
          <a:p>
            <a:pPr lvl="1">
              <a:lnSpc>
                <a:spcPct val="120000"/>
              </a:lnSpc>
            </a:pPr>
            <a:endParaRPr lang="en-US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US" b="1"/>
              <a:t>Min-heaps</a:t>
            </a:r>
            <a:r>
              <a:rPr lang="en-US"/>
              <a:t> (smallest element at root), have the </a:t>
            </a:r>
            <a:r>
              <a:rPr lang="en-US" i="1"/>
              <a:t>min-heap property:</a:t>
            </a:r>
          </a:p>
          <a:p>
            <a:pPr lvl="1">
              <a:lnSpc>
                <a:spcPct val="120000"/>
              </a:lnSpc>
            </a:pPr>
            <a:r>
              <a:rPr lang="en-US"/>
              <a:t>for all nodes </a:t>
            </a:r>
            <a:r>
              <a:rPr lang="en-US">
                <a:latin typeface="Comic Sans MS" pitchFamily="66" charset="0"/>
              </a:rPr>
              <a:t>i</a:t>
            </a:r>
            <a:r>
              <a:rPr lang="en-US"/>
              <a:t>, excluding the root: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>
                <a:latin typeface="Comic Sans MS" pitchFamily="66" charset="0"/>
              </a:rPr>
              <a:t>			A[PARENT(i)] ≤ A[i]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BBCE4B-FD2B-4A72-81D2-A8ED8288D557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Heaps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52538"/>
            <a:ext cx="8229600" cy="53006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</a:rPr>
              <a:t>Maintain/Restore the max-heap property</a:t>
            </a:r>
          </a:p>
          <a:p>
            <a:pPr lvl="1">
              <a:lnSpc>
                <a:spcPct val="120000"/>
              </a:lnSpc>
            </a:pPr>
            <a:r>
              <a:rPr lang="en-US">
                <a:solidFill>
                  <a:srgbClr val="336699"/>
                </a:solidFill>
              </a:rPr>
              <a:t>MAX-HEAPIFY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</a:rPr>
              <a:t>Create a max-heap from an unordered array</a:t>
            </a:r>
          </a:p>
          <a:p>
            <a:pPr lvl="1">
              <a:lnSpc>
                <a:spcPct val="120000"/>
              </a:lnSpc>
            </a:pPr>
            <a:r>
              <a:rPr lang="en-US">
                <a:solidFill>
                  <a:srgbClr val="336699"/>
                </a:solidFill>
              </a:rPr>
              <a:t>BUILD-MAX-HEAP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</a:rPr>
              <a:t>Sort an array in place</a:t>
            </a:r>
          </a:p>
          <a:p>
            <a:pPr lvl="1">
              <a:lnSpc>
                <a:spcPct val="120000"/>
              </a:lnSpc>
            </a:pPr>
            <a:r>
              <a:rPr lang="en-US">
                <a:solidFill>
                  <a:srgbClr val="336699"/>
                </a:solidFill>
              </a:rPr>
              <a:t>HEAPSORT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</a:rPr>
              <a:t>Priority queues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9FF26-F03A-4C24-871A-9A750AC00584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the Heap Property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7175" y="1282700"/>
            <a:ext cx="5865813" cy="5334000"/>
          </a:xfrm>
        </p:spPr>
        <p:txBody>
          <a:bodyPr/>
          <a:lstStyle/>
          <a:p>
            <a:pPr marL="457200" indent="-457200"/>
            <a:r>
              <a:rPr lang="en-US" sz="2400"/>
              <a:t>Suppose a node is smaller than a child</a:t>
            </a:r>
          </a:p>
          <a:p>
            <a:pPr marL="838200" lvl="1" indent="-381000"/>
            <a:r>
              <a:rPr lang="en-US" sz="2000"/>
              <a:t>Left and Right subtrees of </a:t>
            </a:r>
            <a:r>
              <a:rPr lang="en-US" sz="2000">
                <a:latin typeface="Comic Sans MS" pitchFamily="66" charset="0"/>
              </a:rPr>
              <a:t>i</a:t>
            </a:r>
            <a:r>
              <a:rPr lang="en-US" sz="2000"/>
              <a:t> are max-heaps</a:t>
            </a:r>
          </a:p>
          <a:p>
            <a:pPr marL="457200" indent="-457200"/>
            <a:r>
              <a:rPr lang="en-US" sz="2400"/>
              <a:t>To eliminate the violation:</a:t>
            </a:r>
          </a:p>
          <a:p>
            <a:pPr marL="838200" lvl="1" indent="-381000"/>
            <a:r>
              <a:rPr lang="en-US" sz="2000"/>
              <a:t>Exchange with larger child</a:t>
            </a:r>
          </a:p>
          <a:p>
            <a:pPr marL="838200" lvl="1" indent="-381000"/>
            <a:r>
              <a:rPr lang="en-US" sz="2000"/>
              <a:t>Move down the tree</a:t>
            </a:r>
          </a:p>
          <a:p>
            <a:pPr marL="838200" lvl="1" indent="-381000"/>
            <a:r>
              <a:rPr lang="en-US" sz="2000"/>
              <a:t>Continue until node is not smaller than children</a:t>
            </a:r>
          </a:p>
        </p:txBody>
      </p:sp>
      <p:graphicFrame>
        <p:nvGraphicFramePr>
          <p:cNvPr id="4085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351588" y="2141538"/>
          <a:ext cx="2514600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Paint Shop Pro Image" r:id="rId4" imgW="2790244" imgH="2390244" progId="PaintShopPro">
                  <p:embed/>
                </p:oleObj>
              </mc:Choice>
              <mc:Fallback>
                <p:oleObj name="Paint Shop Pro Image" r:id="rId4" imgW="2790244" imgH="2390244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2141538"/>
                        <a:ext cx="2514600" cy="215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01D49C-C2D4-45AC-999D-3B2983F63BB9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67</TotalTime>
  <Words>946</Words>
  <Application>Microsoft Office PowerPoint</Application>
  <PresentationFormat>On-screen Show (4:3)</PresentationFormat>
  <Paragraphs>351</Paragraphs>
  <Slides>17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Clarity</vt:lpstr>
      <vt:lpstr>Equation</vt:lpstr>
      <vt:lpstr>Paint Shop Pro Image</vt:lpstr>
      <vt:lpstr>           HEAPSORT </vt:lpstr>
      <vt:lpstr>Special Types of Trees</vt:lpstr>
      <vt:lpstr>Definitions</vt:lpstr>
      <vt:lpstr>Useful Properties</vt:lpstr>
      <vt:lpstr>The Heap Data Structure</vt:lpstr>
      <vt:lpstr>Array Representation of Heaps</vt:lpstr>
      <vt:lpstr>Heap Types</vt:lpstr>
      <vt:lpstr>Operations on Heaps</vt:lpstr>
      <vt:lpstr>Maintaining the Heap Property</vt:lpstr>
      <vt:lpstr>Example</vt:lpstr>
      <vt:lpstr>Maintaining the Heap Property</vt:lpstr>
      <vt:lpstr>MAX-HEAPIFY Running Time</vt:lpstr>
      <vt:lpstr>Building a Heap</vt:lpstr>
      <vt:lpstr>Example:         A</vt:lpstr>
      <vt:lpstr>Running Time of BUILD MAX HEAP</vt:lpstr>
      <vt:lpstr>Alg: HEAPSORT(A)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HEAPSORT</dc:title>
  <dc:creator>DELL</dc:creator>
  <cp:lastModifiedBy>Shahla Farzana</cp:lastModifiedBy>
  <cp:revision>7</cp:revision>
  <dcterms:created xsi:type="dcterms:W3CDTF">2016-05-24T16:23:11Z</dcterms:created>
  <dcterms:modified xsi:type="dcterms:W3CDTF">2016-09-28T08:20:26Z</dcterms:modified>
</cp:coreProperties>
</file>