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4"/>
  </p:notesMasterIdLst>
  <p:handoutMasterIdLst>
    <p:handoutMasterId r:id="rId35"/>
  </p:handoutMasterIdLst>
  <p:sldIdLst>
    <p:sldId id="405" r:id="rId2"/>
    <p:sldId id="410" r:id="rId3"/>
    <p:sldId id="411" r:id="rId4"/>
    <p:sldId id="424" r:id="rId5"/>
    <p:sldId id="425" r:id="rId6"/>
    <p:sldId id="455" r:id="rId7"/>
    <p:sldId id="435" r:id="rId8"/>
    <p:sldId id="446" r:id="rId9"/>
    <p:sldId id="436" r:id="rId10"/>
    <p:sldId id="437" r:id="rId11"/>
    <p:sldId id="438" r:id="rId12"/>
    <p:sldId id="447" r:id="rId13"/>
    <p:sldId id="440" r:id="rId14"/>
    <p:sldId id="441" r:id="rId15"/>
    <p:sldId id="442" r:id="rId16"/>
    <p:sldId id="443" r:id="rId17"/>
    <p:sldId id="426" r:id="rId18"/>
    <p:sldId id="427" r:id="rId19"/>
    <p:sldId id="428" r:id="rId20"/>
    <p:sldId id="429" r:id="rId21"/>
    <p:sldId id="444" r:id="rId22"/>
    <p:sldId id="430" r:id="rId23"/>
    <p:sldId id="445" r:id="rId24"/>
    <p:sldId id="452" r:id="rId25"/>
    <p:sldId id="433" r:id="rId26"/>
    <p:sldId id="451" r:id="rId27"/>
    <p:sldId id="453" r:id="rId28"/>
    <p:sldId id="454" r:id="rId29"/>
    <p:sldId id="413" r:id="rId30"/>
    <p:sldId id="450" r:id="rId31"/>
    <p:sldId id="449" r:id="rId32"/>
    <p:sldId id="448" r:id="rId33"/>
  </p:sldIdLst>
  <p:sldSz cx="9144000" cy="6858000" type="screen4x3"/>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829"/>
    <a:srgbClr val="0F1829"/>
    <a:srgbClr val="45233E"/>
    <a:srgbClr val="41223A"/>
    <a:srgbClr val="0F1A2E"/>
    <a:srgbClr val="0F1924"/>
    <a:srgbClr val="0F1828"/>
    <a:srgbClr val="0F1827"/>
    <a:srgbClr val="235C97"/>
    <a:srgbClr val="10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Rahman" userId="99080bd4-c6dd-4ff4-b912-2d1298a84756" providerId="ADAL" clId="{AF9070E9-F1E2-4139-97AA-A3A4C42EA276}"/>
    <pc:docChg chg="modSld">
      <pc:chgData name="Antara Rahman" userId="99080bd4-c6dd-4ff4-b912-2d1298a84756" providerId="ADAL" clId="{AF9070E9-F1E2-4139-97AA-A3A4C42EA276}" dt="2024-10-11T17:02:00.832" v="175" actId="20577"/>
      <pc:docMkLst>
        <pc:docMk/>
      </pc:docMkLst>
      <pc:sldChg chg="modSp mod">
        <pc:chgData name="Antara Rahman" userId="99080bd4-c6dd-4ff4-b912-2d1298a84756" providerId="ADAL" clId="{AF9070E9-F1E2-4139-97AA-A3A4C42EA276}" dt="2024-10-11T16:55:02.186" v="46" actId="20577"/>
        <pc:sldMkLst>
          <pc:docMk/>
          <pc:sldMk cId="4088901357" sldId="405"/>
        </pc:sldMkLst>
        <pc:spChg chg="mod">
          <ac:chgData name="Antara Rahman" userId="99080bd4-c6dd-4ff4-b912-2d1298a84756" providerId="ADAL" clId="{AF9070E9-F1E2-4139-97AA-A3A4C42EA276}" dt="2024-10-11T16:55:02.186" v="46" actId="20577"/>
          <ac:spMkLst>
            <pc:docMk/>
            <pc:sldMk cId="4088901357" sldId="405"/>
            <ac:spMk id="4" creationId="{00000000-0000-0000-0000-000000000000}"/>
          </ac:spMkLst>
        </pc:spChg>
      </pc:sldChg>
      <pc:sldChg chg="modSp mod">
        <pc:chgData name="Antara Rahman" userId="99080bd4-c6dd-4ff4-b912-2d1298a84756" providerId="ADAL" clId="{AF9070E9-F1E2-4139-97AA-A3A4C42EA276}" dt="2024-10-11T17:02:00.832" v="175" actId="20577"/>
        <pc:sldMkLst>
          <pc:docMk/>
          <pc:sldMk cId="894778296" sldId="410"/>
        </pc:sldMkLst>
        <pc:spChg chg="mod">
          <ac:chgData name="Antara Rahman" userId="99080bd4-c6dd-4ff4-b912-2d1298a84756" providerId="ADAL" clId="{AF9070E9-F1E2-4139-97AA-A3A4C42EA276}" dt="2024-10-11T17:02:00.832" v="175" actId="20577"/>
          <ac:spMkLst>
            <pc:docMk/>
            <pc:sldMk cId="894778296" sldId="410"/>
            <ac:spMk id="21" creationId="{00000000-0000-0000-0000-000000000000}"/>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F349B-1B43-4C97-BF3A-8BC4C23C82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48F3EE-CA2D-4EFF-B4B9-1F113DBD1736}">
      <dgm:prSet custT="1"/>
      <dgm:spPr/>
      <dgm:t>
        <a:bodyPr/>
        <a:lstStyle/>
        <a:p>
          <a:r>
            <a:rPr lang="en-US" sz="1400" b="1">
              <a:latin typeface="Times New Roman" panose="02020603050405020304" pitchFamily="18" charset="0"/>
              <a:cs typeface="Times New Roman" panose="02020603050405020304" pitchFamily="18" charset="0"/>
            </a:rPr>
            <a:t>Power-On Initialization: </a:t>
          </a:r>
          <a:r>
            <a:rPr lang="en-US" sz="1400">
              <a:latin typeface="Times New Roman" panose="02020603050405020304" pitchFamily="18" charset="0"/>
              <a:cs typeface="Times New Roman" panose="02020603050405020304" pitchFamily="18" charset="0"/>
            </a:rPr>
            <a:t>Initial application of power forces I/O pins 4, 5, 6, &amp; 7 to tri-state and port 2 to input mode. </a:t>
          </a:r>
        </a:p>
      </dgm:t>
    </dgm:pt>
    <dgm:pt modelId="{62AAE2F2-6274-41ED-8D37-EF40C69CE9FA}" type="par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228D072F-A66A-4019-9B15-A6B2B0F7983D}" type="sib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0C75F8C9-BDDD-4AF9-85D2-476A1F831211}">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Write Modes: </a:t>
          </a:r>
          <a:r>
            <a:rPr lang="en-US" sz="140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a:t>
          </a:r>
        </a:p>
      </dgm:t>
    </dgm:pt>
    <dgm:pt modelId="{56069E94-6A5D-4834-AF3A-5E043CF6A475}" type="par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E6BDD328-7B44-4D67-BB28-E9861C15F4D6}" type="sib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C71FF8B3-64AF-41E7-B24F-F8E1A32DE646}">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Read Mode: </a:t>
          </a:r>
          <a:r>
            <a:rPr lang="en-US" sz="1400">
              <a:latin typeface="Times New Roman" panose="02020603050405020304" pitchFamily="18" charset="0"/>
              <a:cs typeface="Times New Roman" panose="02020603050405020304" pitchFamily="18" charset="0"/>
            </a:rPr>
            <a:t>The device has one read mode. We program the Op-code and the port address to port 2 during high-to-low transitions on CS and PROG. </a:t>
          </a:r>
        </a:p>
      </dgm:t>
    </dgm:pt>
    <dgm:pt modelId="{B3686AEB-D403-4A08-A736-BCB3DB7CB2FD}" type="par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187E1B07-890E-4AC3-83FF-2B306F4BBF36}" type="sib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91697AF2-20F2-461D-BF81-EA09FB2334BB}">
      <dgm:prSet custT="1"/>
      <dgm:spPr/>
      <dgm:t>
        <a:bodyPr/>
        <a:lstStyle/>
        <a:p>
          <a:r>
            <a:rPr lang="en-US" sz="1400" b="1">
              <a:latin typeface="Times New Roman" panose="02020603050405020304" pitchFamily="18" charset="0"/>
              <a:cs typeface="Times New Roman" panose="02020603050405020304" pitchFamily="18" charset="0"/>
            </a:rPr>
            <a:t>Power Requirements: </a:t>
          </a:r>
          <a:r>
            <a:rPr lang="en-US" sz="1400">
              <a:latin typeface="Times New Roman" panose="02020603050405020304" pitchFamily="18" charset="0"/>
              <a:cs typeface="Times New Roman" panose="02020603050405020304" pitchFamily="18" charset="0"/>
            </a:rPr>
            <a:t>The simulated Intel 8243 requires two power supplies: VCC = 1.8V and VCCIO = 3.3V. </a:t>
          </a:r>
        </a:p>
      </dgm:t>
    </dgm:pt>
    <dgm:pt modelId="{FA21544C-FA45-406F-9A96-78FDE8E17DD8}" type="parTrans" cxnId="{2D30AB0B-8A48-4D2F-8EF4-D429D063DF4F}">
      <dgm:prSet/>
      <dgm:spPr/>
      <dgm:t>
        <a:bodyPr/>
        <a:lstStyle/>
        <a:p>
          <a:endParaRPr lang="en-US" sz="1400"/>
        </a:p>
      </dgm:t>
    </dgm:pt>
    <dgm:pt modelId="{3BE549AB-DD2F-4AE5-AB3D-87D521BB4156}" type="sibTrans" cxnId="{2D30AB0B-8A48-4D2F-8EF4-D429D063DF4F}">
      <dgm:prSet/>
      <dgm:spPr/>
      <dgm:t>
        <a:bodyPr/>
        <a:lstStyle/>
        <a:p>
          <a:endParaRPr lang="en-US" sz="1400"/>
        </a:p>
      </dgm:t>
    </dgm:pt>
    <dgm:pt modelId="{66AB042A-EE24-42F3-96B1-F75080ACE147}">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Timing Performance: </a:t>
          </a:r>
          <a:r>
            <a:rPr lang="en-US" sz="1400">
              <a:latin typeface="Times New Roman" panose="02020603050405020304" pitchFamily="18" charset="0"/>
              <a:cs typeface="Times New Roman" panose="02020603050405020304" pitchFamily="18" charset="0"/>
            </a:rPr>
            <a:t>The timing performance is deciphered from the datasheet waveform. The I/O port 2 is used to send instructions and write data when PROG and CS pins are transitioning. </a:t>
          </a:r>
        </a:p>
      </dgm:t>
    </dgm:pt>
    <dgm:pt modelId="{2909A4AD-24CC-4B29-8FDF-72DB7DF1A4DF}" type="parTrans" cxnId="{56D07F7F-008C-49F6-B522-1A5F5EF01324}">
      <dgm:prSet/>
      <dgm:spPr/>
      <dgm:t>
        <a:bodyPr/>
        <a:lstStyle/>
        <a:p>
          <a:endParaRPr lang="en-US" sz="1400"/>
        </a:p>
      </dgm:t>
    </dgm:pt>
    <dgm:pt modelId="{618E7A26-BD49-47B4-A3A8-0480BD0451EE}" type="sibTrans" cxnId="{56D07F7F-008C-49F6-B522-1A5F5EF01324}">
      <dgm:prSet/>
      <dgm:spPr/>
      <dgm:t>
        <a:bodyPr/>
        <a:lstStyle/>
        <a:p>
          <a:endParaRPr lang="en-US" sz="1400"/>
        </a:p>
      </dgm:t>
    </dgm:pt>
    <dgm:pt modelId="{8BE1EC0C-47FD-48B1-A3C7-EB5FF453549D}" type="pres">
      <dgm:prSet presAssocID="{136F349B-1B43-4C97-BF3A-8BC4C23C82A7}" presName="vert0" presStyleCnt="0">
        <dgm:presLayoutVars>
          <dgm:dir/>
          <dgm:animOne val="branch"/>
          <dgm:animLvl val="lvl"/>
        </dgm:presLayoutVars>
      </dgm:prSet>
      <dgm:spPr/>
    </dgm:pt>
    <dgm:pt modelId="{56F4F58C-A06E-4063-AA1E-63F252DD1010}" type="pres">
      <dgm:prSet presAssocID="{CF48F3EE-CA2D-4EFF-B4B9-1F113DBD1736}" presName="thickLine" presStyleLbl="alignNode1" presStyleIdx="0" presStyleCnt="5"/>
      <dgm:spPr/>
    </dgm:pt>
    <dgm:pt modelId="{364145FC-C607-4EEE-B895-7715A02D2363}" type="pres">
      <dgm:prSet presAssocID="{CF48F3EE-CA2D-4EFF-B4B9-1F113DBD1736}" presName="horz1" presStyleCnt="0"/>
      <dgm:spPr/>
    </dgm:pt>
    <dgm:pt modelId="{44C0C59B-1DB8-4CEF-ACBE-19098B1889EF}" type="pres">
      <dgm:prSet presAssocID="{CF48F3EE-CA2D-4EFF-B4B9-1F113DBD1736}" presName="tx1" presStyleLbl="revTx" presStyleIdx="0" presStyleCnt="5" custScaleY="60996" custLinFactNeighborY="-45899"/>
      <dgm:spPr/>
    </dgm:pt>
    <dgm:pt modelId="{DC307812-A825-4320-9390-0779FC9FEA23}" type="pres">
      <dgm:prSet presAssocID="{CF48F3EE-CA2D-4EFF-B4B9-1F113DBD1736}" presName="vert1" presStyleCnt="0"/>
      <dgm:spPr/>
    </dgm:pt>
    <dgm:pt modelId="{1B891CE3-F3B9-4CF7-A56D-F3FEE4D06591}" type="pres">
      <dgm:prSet presAssocID="{91697AF2-20F2-461D-BF81-EA09FB2334BB}" presName="thickLine" presStyleLbl="alignNode1" presStyleIdx="1" presStyleCnt="5" custLinFactNeighborY="10448"/>
      <dgm:spPr/>
    </dgm:pt>
    <dgm:pt modelId="{B440AB5A-2FC4-464F-A505-622467DA5236}" type="pres">
      <dgm:prSet presAssocID="{91697AF2-20F2-461D-BF81-EA09FB2334BB}" presName="horz1" presStyleCnt="0"/>
      <dgm:spPr/>
    </dgm:pt>
    <dgm:pt modelId="{E24CA226-FF69-4B4F-A26A-7D3FDAE00AA1}" type="pres">
      <dgm:prSet presAssocID="{91697AF2-20F2-461D-BF81-EA09FB2334BB}" presName="tx1" presStyleLbl="revTx" presStyleIdx="1" presStyleCnt="5" custScaleY="70347" custLinFactNeighborY="7761"/>
      <dgm:spPr/>
    </dgm:pt>
    <dgm:pt modelId="{BF28FB65-38B7-46B6-ABDF-4292F43B85C0}" type="pres">
      <dgm:prSet presAssocID="{91697AF2-20F2-461D-BF81-EA09FB2334BB}" presName="vert1" presStyleCnt="0"/>
      <dgm:spPr/>
    </dgm:pt>
    <dgm:pt modelId="{978EE94B-3CE1-48EC-8C2C-299EFAF3C17B}" type="pres">
      <dgm:prSet presAssocID="{0C75F8C9-BDDD-4AF9-85D2-476A1F831211}" presName="thickLine" presStyleLbl="alignNode1" presStyleIdx="2" presStyleCnt="5"/>
      <dgm:spPr/>
    </dgm:pt>
    <dgm:pt modelId="{16FE3001-4593-4B95-9533-B50BCBF8D410}" type="pres">
      <dgm:prSet presAssocID="{0C75F8C9-BDDD-4AF9-85D2-476A1F831211}" presName="horz1" presStyleCnt="0"/>
      <dgm:spPr/>
    </dgm:pt>
    <dgm:pt modelId="{A560CDE6-9B66-4BB0-95D8-0CEFF39EEBA4}" type="pres">
      <dgm:prSet presAssocID="{0C75F8C9-BDDD-4AF9-85D2-476A1F831211}" presName="tx1" presStyleLbl="revTx" presStyleIdx="2" presStyleCnt="5" custScaleY="99746"/>
      <dgm:spPr/>
    </dgm:pt>
    <dgm:pt modelId="{C7798528-1EA0-4FA1-81DA-3E98A454EB9A}" type="pres">
      <dgm:prSet presAssocID="{0C75F8C9-BDDD-4AF9-85D2-476A1F831211}" presName="vert1" presStyleCnt="0"/>
      <dgm:spPr/>
    </dgm:pt>
    <dgm:pt modelId="{4240DA11-386F-432A-8649-5B315B50EDE4}" type="pres">
      <dgm:prSet presAssocID="{C71FF8B3-64AF-41E7-B24F-F8E1A32DE646}" presName="thickLine" presStyleLbl="alignNode1" presStyleIdx="3" presStyleCnt="5"/>
      <dgm:spPr/>
    </dgm:pt>
    <dgm:pt modelId="{2F0C04F3-DEEF-4586-946F-CFB292146B13}" type="pres">
      <dgm:prSet presAssocID="{C71FF8B3-64AF-41E7-B24F-F8E1A32DE646}" presName="horz1" presStyleCnt="0"/>
      <dgm:spPr/>
    </dgm:pt>
    <dgm:pt modelId="{CFB1BDA7-6C13-4AB0-A06A-CD4081D9A252}" type="pres">
      <dgm:prSet presAssocID="{C71FF8B3-64AF-41E7-B24F-F8E1A32DE646}" presName="tx1" presStyleLbl="revTx" presStyleIdx="3" presStyleCnt="5"/>
      <dgm:spPr/>
    </dgm:pt>
    <dgm:pt modelId="{C0C26D02-B8EC-4860-A3C5-1D92BA5C1634}" type="pres">
      <dgm:prSet presAssocID="{C71FF8B3-64AF-41E7-B24F-F8E1A32DE646}" presName="vert1" presStyleCnt="0"/>
      <dgm:spPr/>
    </dgm:pt>
    <dgm:pt modelId="{F8D3EA8B-33BE-4127-8343-8115C7D5C73A}" type="pres">
      <dgm:prSet presAssocID="{66AB042A-EE24-42F3-96B1-F75080ACE147}" presName="thickLine" presStyleLbl="alignNode1" presStyleIdx="4" presStyleCnt="5"/>
      <dgm:spPr/>
    </dgm:pt>
    <dgm:pt modelId="{803173BB-43CB-4CAB-98EF-338E6F81EBA7}" type="pres">
      <dgm:prSet presAssocID="{66AB042A-EE24-42F3-96B1-F75080ACE147}" presName="horz1" presStyleCnt="0"/>
      <dgm:spPr/>
    </dgm:pt>
    <dgm:pt modelId="{5445B315-BC94-46BD-B69C-EA83ABA04036}" type="pres">
      <dgm:prSet presAssocID="{66AB042A-EE24-42F3-96B1-F75080ACE147}" presName="tx1" presStyleLbl="revTx" presStyleIdx="4" presStyleCnt="5"/>
      <dgm:spPr/>
    </dgm:pt>
    <dgm:pt modelId="{55CBF97E-8EFD-4460-A36B-44372E560266}" type="pres">
      <dgm:prSet presAssocID="{66AB042A-EE24-42F3-96B1-F75080ACE147}" presName="vert1" presStyleCnt="0"/>
      <dgm:spPr/>
    </dgm:pt>
  </dgm:ptLst>
  <dgm:cxnLst>
    <dgm:cxn modelId="{2D30AB0B-8A48-4D2F-8EF4-D429D063DF4F}" srcId="{136F349B-1B43-4C97-BF3A-8BC4C23C82A7}" destId="{91697AF2-20F2-461D-BF81-EA09FB2334BB}" srcOrd="1" destOrd="0" parTransId="{FA21544C-FA45-406F-9A96-78FDE8E17DD8}" sibTransId="{3BE549AB-DD2F-4AE5-AB3D-87D521BB4156}"/>
    <dgm:cxn modelId="{C5BCB412-6943-495A-99D5-38772599472F}" srcId="{136F349B-1B43-4C97-BF3A-8BC4C23C82A7}" destId="{CF48F3EE-CA2D-4EFF-B4B9-1F113DBD1736}" srcOrd="0" destOrd="0" parTransId="{62AAE2F2-6274-41ED-8D37-EF40C69CE9FA}" sibTransId="{228D072F-A66A-4019-9B15-A6B2B0F7983D}"/>
    <dgm:cxn modelId="{3CE8CC19-1F27-4E4B-B8CC-E9024EED0066}" type="presOf" srcId="{136F349B-1B43-4C97-BF3A-8BC4C23C82A7}" destId="{8BE1EC0C-47FD-48B1-A3C7-EB5FF453549D}" srcOrd="0" destOrd="0" presId="urn:microsoft.com/office/officeart/2008/layout/LinedList"/>
    <dgm:cxn modelId="{FC5FB33D-193D-4F6D-82F0-C015AF8DC3FB}" srcId="{136F349B-1B43-4C97-BF3A-8BC4C23C82A7}" destId="{0C75F8C9-BDDD-4AF9-85D2-476A1F831211}" srcOrd="2" destOrd="0" parTransId="{56069E94-6A5D-4834-AF3A-5E043CF6A475}" sibTransId="{E6BDD328-7B44-4D67-BB28-E9861C15F4D6}"/>
    <dgm:cxn modelId="{FC583944-48D0-46C3-A20C-C4A390906077}" type="presOf" srcId="{66AB042A-EE24-42F3-96B1-F75080ACE147}" destId="{5445B315-BC94-46BD-B69C-EA83ABA04036}" srcOrd="0" destOrd="0" presId="urn:microsoft.com/office/officeart/2008/layout/LinedList"/>
    <dgm:cxn modelId="{7EA5BE73-A6FB-4571-BD9A-748EAC07224F}" type="presOf" srcId="{91697AF2-20F2-461D-BF81-EA09FB2334BB}" destId="{E24CA226-FF69-4B4F-A26A-7D3FDAE00AA1}" srcOrd="0" destOrd="0" presId="urn:microsoft.com/office/officeart/2008/layout/LinedList"/>
    <dgm:cxn modelId="{8B3DCB77-863C-475F-8033-78AF7081AB8B}" type="presOf" srcId="{0C75F8C9-BDDD-4AF9-85D2-476A1F831211}" destId="{A560CDE6-9B66-4BB0-95D8-0CEFF39EEBA4}" srcOrd="0" destOrd="0" presId="urn:microsoft.com/office/officeart/2008/layout/LinedList"/>
    <dgm:cxn modelId="{56D07F7F-008C-49F6-B522-1A5F5EF01324}" srcId="{136F349B-1B43-4C97-BF3A-8BC4C23C82A7}" destId="{66AB042A-EE24-42F3-96B1-F75080ACE147}" srcOrd="4" destOrd="0" parTransId="{2909A4AD-24CC-4B29-8FDF-72DB7DF1A4DF}" sibTransId="{618E7A26-BD49-47B4-A3A8-0480BD0451EE}"/>
    <dgm:cxn modelId="{A21E27B0-F7FB-48C5-8C0B-B2DD386A8E93}" type="presOf" srcId="{CF48F3EE-CA2D-4EFF-B4B9-1F113DBD1736}" destId="{44C0C59B-1DB8-4CEF-ACBE-19098B1889EF}" srcOrd="0" destOrd="0" presId="urn:microsoft.com/office/officeart/2008/layout/LinedList"/>
    <dgm:cxn modelId="{FC8853B5-A104-449B-8D5D-5D10EE9CEF76}" srcId="{136F349B-1B43-4C97-BF3A-8BC4C23C82A7}" destId="{C71FF8B3-64AF-41E7-B24F-F8E1A32DE646}" srcOrd="3" destOrd="0" parTransId="{B3686AEB-D403-4A08-A736-BCB3DB7CB2FD}" sibTransId="{187E1B07-890E-4AC3-83FF-2B306F4BBF36}"/>
    <dgm:cxn modelId="{78804CCB-84CE-4342-B66F-019F721B8487}" type="presOf" srcId="{C71FF8B3-64AF-41E7-B24F-F8E1A32DE646}" destId="{CFB1BDA7-6C13-4AB0-A06A-CD4081D9A252}" srcOrd="0" destOrd="0" presId="urn:microsoft.com/office/officeart/2008/layout/LinedList"/>
    <dgm:cxn modelId="{D51784D7-5DEF-4199-A100-18740FDAE7C3}" type="presParOf" srcId="{8BE1EC0C-47FD-48B1-A3C7-EB5FF453549D}" destId="{56F4F58C-A06E-4063-AA1E-63F252DD1010}" srcOrd="0" destOrd="0" presId="urn:microsoft.com/office/officeart/2008/layout/LinedList"/>
    <dgm:cxn modelId="{6FDDA7CD-B68B-4573-8CE8-F275FD8C940C}" type="presParOf" srcId="{8BE1EC0C-47FD-48B1-A3C7-EB5FF453549D}" destId="{364145FC-C607-4EEE-B895-7715A02D2363}" srcOrd="1" destOrd="0" presId="urn:microsoft.com/office/officeart/2008/layout/LinedList"/>
    <dgm:cxn modelId="{9EFA728A-061F-4277-B9E6-F137FC17604C}" type="presParOf" srcId="{364145FC-C607-4EEE-B895-7715A02D2363}" destId="{44C0C59B-1DB8-4CEF-ACBE-19098B1889EF}" srcOrd="0" destOrd="0" presId="urn:microsoft.com/office/officeart/2008/layout/LinedList"/>
    <dgm:cxn modelId="{206F23D9-36F7-402D-9703-15D501FFFBCB}" type="presParOf" srcId="{364145FC-C607-4EEE-B895-7715A02D2363}" destId="{DC307812-A825-4320-9390-0779FC9FEA23}" srcOrd="1" destOrd="0" presId="urn:microsoft.com/office/officeart/2008/layout/LinedList"/>
    <dgm:cxn modelId="{2F1BBAE5-7268-4DE0-958D-0215B79119FA}" type="presParOf" srcId="{8BE1EC0C-47FD-48B1-A3C7-EB5FF453549D}" destId="{1B891CE3-F3B9-4CF7-A56D-F3FEE4D06591}" srcOrd="2" destOrd="0" presId="urn:microsoft.com/office/officeart/2008/layout/LinedList"/>
    <dgm:cxn modelId="{4D50D9E0-0A96-4D89-8220-505FBE9E7A4D}" type="presParOf" srcId="{8BE1EC0C-47FD-48B1-A3C7-EB5FF453549D}" destId="{B440AB5A-2FC4-464F-A505-622467DA5236}" srcOrd="3" destOrd="0" presId="urn:microsoft.com/office/officeart/2008/layout/LinedList"/>
    <dgm:cxn modelId="{644A57F1-E9F3-44A8-9826-44E7CBEC10D6}" type="presParOf" srcId="{B440AB5A-2FC4-464F-A505-622467DA5236}" destId="{E24CA226-FF69-4B4F-A26A-7D3FDAE00AA1}" srcOrd="0" destOrd="0" presId="urn:microsoft.com/office/officeart/2008/layout/LinedList"/>
    <dgm:cxn modelId="{2F1567A9-D12F-4442-AEF3-03883D272F31}" type="presParOf" srcId="{B440AB5A-2FC4-464F-A505-622467DA5236}" destId="{BF28FB65-38B7-46B6-ABDF-4292F43B85C0}" srcOrd="1" destOrd="0" presId="urn:microsoft.com/office/officeart/2008/layout/LinedList"/>
    <dgm:cxn modelId="{C1505DED-0EF1-4D60-A635-ED19C6D5B3F3}" type="presParOf" srcId="{8BE1EC0C-47FD-48B1-A3C7-EB5FF453549D}" destId="{978EE94B-3CE1-48EC-8C2C-299EFAF3C17B}" srcOrd="4" destOrd="0" presId="urn:microsoft.com/office/officeart/2008/layout/LinedList"/>
    <dgm:cxn modelId="{0A2D5B38-66CE-47B8-9294-8F02246CE353}" type="presParOf" srcId="{8BE1EC0C-47FD-48B1-A3C7-EB5FF453549D}" destId="{16FE3001-4593-4B95-9533-B50BCBF8D410}" srcOrd="5" destOrd="0" presId="urn:microsoft.com/office/officeart/2008/layout/LinedList"/>
    <dgm:cxn modelId="{EE0499B2-4458-4679-BE2B-AC4A80D982D9}" type="presParOf" srcId="{16FE3001-4593-4B95-9533-B50BCBF8D410}" destId="{A560CDE6-9B66-4BB0-95D8-0CEFF39EEBA4}" srcOrd="0" destOrd="0" presId="urn:microsoft.com/office/officeart/2008/layout/LinedList"/>
    <dgm:cxn modelId="{3590953B-D2DB-4846-B002-B84402B46D1F}" type="presParOf" srcId="{16FE3001-4593-4B95-9533-B50BCBF8D410}" destId="{C7798528-1EA0-4FA1-81DA-3E98A454EB9A}" srcOrd="1" destOrd="0" presId="urn:microsoft.com/office/officeart/2008/layout/LinedList"/>
    <dgm:cxn modelId="{0723F0A4-C071-41E8-962D-4A778889D078}" type="presParOf" srcId="{8BE1EC0C-47FD-48B1-A3C7-EB5FF453549D}" destId="{4240DA11-386F-432A-8649-5B315B50EDE4}" srcOrd="6" destOrd="0" presId="urn:microsoft.com/office/officeart/2008/layout/LinedList"/>
    <dgm:cxn modelId="{1FB7887C-BAA4-4288-957D-91A8BFFE12A4}" type="presParOf" srcId="{8BE1EC0C-47FD-48B1-A3C7-EB5FF453549D}" destId="{2F0C04F3-DEEF-4586-946F-CFB292146B13}" srcOrd="7" destOrd="0" presId="urn:microsoft.com/office/officeart/2008/layout/LinedList"/>
    <dgm:cxn modelId="{06BD8579-52A6-483B-9012-C1E15B8BEB65}" type="presParOf" srcId="{2F0C04F3-DEEF-4586-946F-CFB292146B13}" destId="{CFB1BDA7-6C13-4AB0-A06A-CD4081D9A252}" srcOrd="0" destOrd="0" presId="urn:microsoft.com/office/officeart/2008/layout/LinedList"/>
    <dgm:cxn modelId="{C62CA550-161C-4112-AE09-AC152D29C0FB}" type="presParOf" srcId="{2F0C04F3-DEEF-4586-946F-CFB292146B13}" destId="{C0C26D02-B8EC-4860-A3C5-1D92BA5C1634}" srcOrd="1" destOrd="0" presId="urn:microsoft.com/office/officeart/2008/layout/LinedList"/>
    <dgm:cxn modelId="{F4F00D0E-4D8F-409C-8F72-0DD76F98D294}" type="presParOf" srcId="{8BE1EC0C-47FD-48B1-A3C7-EB5FF453549D}" destId="{F8D3EA8B-33BE-4127-8343-8115C7D5C73A}" srcOrd="8" destOrd="0" presId="urn:microsoft.com/office/officeart/2008/layout/LinedList"/>
    <dgm:cxn modelId="{93A2DE53-BEF6-455D-8190-AEAB694C6287}" type="presParOf" srcId="{8BE1EC0C-47FD-48B1-A3C7-EB5FF453549D}" destId="{803173BB-43CB-4CAB-98EF-338E6F81EBA7}" srcOrd="9" destOrd="0" presId="urn:microsoft.com/office/officeart/2008/layout/LinedList"/>
    <dgm:cxn modelId="{5095AA3F-7735-4872-8BE5-1586A8C9860D}" type="presParOf" srcId="{803173BB-43CB-4CAB-98EF-338E6F81EBA7}" destId="{5445B315-BC94-46BD-B69C-EA83ABA04036}" srcOrd="0" destOrd="0" presId="urn:microsoft.com/office/officeart/2008/layout/LinedList"/>
    <dgm:cxn modelId="{DA0DAE6C-AC33-415E-986E-F8AAAC3DCD66}" type="presParOf" srcId="{803173BB-43CB-4CAB-98EF-338E6F81EBA7}" destId="{55CBF97E-8EFD-4460-A36B-44372E56026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Developing a comprehensive test plan and understanding the impact of different pin levels on the test program was crucial. </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Interesting challenges with output leakage and functional test, a big reminder is to keep in mind the differences in testing from one device to the other.</a:t>
          </a:r>
        </a:p>
        <a:p>
          <a:r>
            <a:rPr lang="en-US" sz="1800" b="0" i="0"/>
            <a:t>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Test delays and scheduling conflicts were also significant challenges and often led to setbacks in the timeline. </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Characterization presented its own set of hurdles in assessing the Cp/</a:t>
          </a:r>
          <a:r>
            <a:rPr lang="en-US" sz="1800" b="0" i="0" err="1"/>
            <a:t>Cpk</a:t>
          </a:r>
          <a:r>
            <a:rPr lang="en-US" sz="1800" b="0" i="0"/>
            <a:t> values which was addressed to ensure accurate and reliable results.</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Provided valuable context into the labs that were conducted for </a:t>
          </a:r>
          <a:r>
            <a:rPr lang="en-US" sz="1800" b="0" i="0" err="1"/>
            <a:t>ULTRAFLEXplus</a:t>
          </a:r>
          <a:r>
            <a:rPr lang="en-US" sz="1800" b="0" i="0"/>
            <a:t> fundamentals.  </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Encouraged questioning of previously unconsidered aspects, leading to a better understanding of IGXL and related tools.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Provided a clear baseline for each test and how to set them up</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Developed a better approach to debugging problems and understanding what debug tools to use.</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38FF8-45F0-4934-B599-C532B232D8C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2834D47-F05F-480D-9923-B856B131531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 Mentor</a:t>
          </a:r>
        </a:p>
      </dgm:t>
    </dgm:pt>
    <dgm:pt modelId="{FAF9FA34-14A7-487E-A258-22A8DC9E8696}" type="par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9D87C64C-7982-4189-BD28-D4A030AF8763}" type="sib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22FF08C6-5698-4FD5-9607-FB1B13DB11E4}">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a:t>
          </a:r>
        </a:p>
        <a:p>
          <a:pPr>
            <a:defRPr cap="all"/>
          </a:pPr>
          <a:r>
            <a:rPr lang="en-US" b="1">
              <a:solidFill>
                <a:srgbClr val="0F1829"/>
              </a:solidFill>
              <a:latin typeface="Calibri" panose="020F0502020204030204" pitchFamily="34" charset="0"/>
              <a:cs typeface="Calibri" panose="020F0502020204030204" pitchFamily="34" charset="0"/>
            </a:rPr>
            <a:t>Instructors</a:t>
          </a:r>
        </a:p>
      </dgm:t>
    </dgm:pt>
    <dgm:pt modelId="{321D2761-588B-4F4B-82B7-D27A30BA8732}" type="par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8C32500-2E38-4378-8BBA-0DD840879A80}" type="sib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EEBA555-E8AA-4CAA-81E3-9224B2D676A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1-1 </a:t>
          </a:r>
        </a:p>
        <a:p>
          <a:pPr>
            <a:defRPr cap="all"/>
          </a:pPr>
          <a:r>
            <a:rPr lang="en-US" b="1">
              <a:solidFill>
                <a:srgbClr val="0F1829"/>
              </a:solidFill>
              <a:latin typeface="Calibri" panose="020F0502020204030204" pitchFamily="34" charset="0"/>
              <a:cs typeface="Calibri" panose="020F0502020204030204" pitchFamily="34" charset="0"/>
            </a:rPr>
            <a:t>engineers</a:t>
          </a:r>
        </a:p>
      </dgm:t>
    </dgm:pt>
    <dgm:pt modelId="{D86E8C31-D058-4E3B-913A-FCC2BFA4503A}" type="par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D9A76E1-0718-4ADB-A752-3E8D5883931F}" type="sib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D1865FC9-784F-4EA6-9769-D6F4D6B17985}" type="pres">
      <dgm:prSet presAssocID="{45038FF8-45F0-4934-B599-C532B232D8C9}" presName="root" presStyleCnt="0">
        <dgm:presLayoutVars>
          <dgm:dir/>
          <dgm:resizeHandles val="exact"/>
        </dgm:presLayoutVars>
      </dgm:prSet>
      <dgm:spPr/>
    </dgm:pt>
    <dgm:pt modelId="{00BA049A-F306-4490-BB32-8F73CBF5CAE2}" type="pres">
      <dgm:prSet presAssocID="{32834D47-F05F-480D-9923-B856B131531A}" presName="compNode" presStyleCnt="0"/>
      <dgm:spPr/>
    </dgm:pt>
    <dgm:pt modelId="{E30B5AFF-3796-496A-9F93-32352D4F0449}" type="pres">
      <dgm:prSet presAssocID="{32834D47-F05F-480D-9923-B856B131531A}" presName="iconBgRect" presStyleLbl="bgShp" presStyleIdx="0" presStyleCnt="3"/>
      <dgm:spPr/>
    </dgm:pt>
    <dgm:pt modelId="{F3C9D0F8-166A-47ED-B675-CA02DDEF557B}" type="pres">
      <dgm:prSet presAssocID="{32834D47-F05F-480D-9923-B856B13153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EB48F66A-BCD8-4050-B801-AABF327B6F1D}" type="pres">
      <dgm:prSet presAssocID="{32834D47-F05F-480D-9923-B856B131531A}" presName="spaceRect" presStyleCnt="0"/>
      <dgm:spPr/>
    </dgm:pt>
    <dgm:pt modelId="{19F1EFF9-EBC1-4014-9F5D-B587CCCA3DF1}" type="pres">
      <dgm:prSet presAssocID="{32834D47-F05F-480D-9923-B856B131531A}" presName="textRect" presStyleLbl="revTx" presStyleIdx="0" presStyleCnt="3">
        <dgm:presLayoutVars>
          <dgm:chMax val="1"/>
          <dgm:chPref val="1"/>
        </dgm:presLayoutVars>
      </dgm:prSet>
      <dgm:spPr/>
    </dgm:pt>
    <dgm:pt modelId="{37271A76-7B21-4475-A1EC-BFACBCCDAF95}" type="pres">
      <dgm:prSet presAssocID="{9D87C64C-7982-4189-BD28-D4A030AF8763}" presName="sibTrans" presStyleCnt="0"/>
      <dgm:spPr/>
    </dgm:pt>
    <dgm:pt modelId="{1B1C23C6-3409-4E11-B856-DAAA0DD6864A}" type="pres">
      <dgm:prSet presAssocID="{22FF08C6-5698-4FD5-9607-FB1B13DB11E4}" presName="compNode" presStyleCnt="0"/>
      <dgm:spPr/>
    </dgm:pt>
    <dgm:pt modelId="{770574FC-2F70-40E7-883C-E9D3E1B0D5A6}" type="pres">
      <dgm:prSet presAssocID="{22FF08C6-5698-4FD5-9607-FB1B13DB11E4}" presName="iconBgRect" presStyleLbl="bgShp" presStyleIdx="1" presStyleCnt="3"/>
      <dgm:spPr/>
    </dgm:pt>
    <dgm:pt modelId="{DB678852-267E-47C8-BE89-C77C98CE318A}" type="pres">
      <dgm:prSet presAssocID="{22FF08C6-5698-4FD5-9607-FB1B13DB11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089A28C0-523A-403D-A567-F133B93892D2}" type="pres">
      <dgm:prSet presAssocID="{22FF08C6-5698-4FD5-9607-FB1B13DB11E4}" presName="spaceRect" presStyleCnt="0"/>
      <dgm:spPr/>
    </dgm:pt>
    <dgm:pt modelId="{CCED9FE1-4AC9-485A-99F9-F6B455F5F9B2}" type="pres">
      <dgm:prSet presAssocID="{22FF08C6-5698-4FD5-9607-FB1B13DB11E4}" presName="textRect" presStyleLbl="revTx" presStyleIdx="1" presStyleCnt="3">
        <dgm:presLayoutVars>
          <dgm:chMax val="1"/>
          <dgm:chPref val="1"/>
        </dgm:presLayoutVars>
      </dgm:prSet>
      <dgm:spPr/>
    </dgm:pt>
    <dgm:pt modelId="{92210FAC-02C0-44A0-A07B-B563CE195BC7}" type="pres">
      <dgm:prSet presAssocID="{08C32500-2E38-4378-8BBA-0DD840879A80}" presName="sibTrans" presStyleCnt="0"/>
      <dgm:spPr/>
    </dgm:pt>
    <dgm:pt modelId="{00570A3D-F975-4E62-8DEE-B35C703B11B9}" type="pres">
      <dgm:prSet presAssocID="{0EEBA555-E8AA-4CAA-81E3-9224B2D676AA}" presName="compNode" presStyleCnt="0"/>
      <dgm:spPr/>
    </dgm:pt>
    <dgm:pt modelId="{2400A721-6920-4EA6-9397-B73524EDF776}" type="pres">
      <dgm:prSet presAssocID="{0EEBA555-E8AA-4CAA-81E3-9224B2D676AA}" presName="iconBgRect" presStyleLbl="bgShp" presStyleIdx="2" presStyleCnt="3"/>
      <dgm:spPr/>
    </dgm:pt>
    <dgm:pt modelId="{3D9FF361-0DDB-42E2-8990-FB0FE66F9551}" type="pres">
      <dgm:prSet presAssocID="{0EEBA555-E8AA-4CAA-81E3-9224B2D676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142AFDE-513B-4505-98C6-708A7DC92558}" type="pres">
      <dgm:prSet presAssocID="{0EEBA555-E8AA-4CAA-81E3-9224B2D676AA}" presName="spaceRect" presStyleCnt="0"/>
      <dgm:spPr/>
    </dgm:pt>
    <dgm:pt modelId="{9EDB449B-2EB6-41B0-ABB1-1DF79CB257C0}" type="pres">
      <dgm:prSet presAssocID="{0EEBA555-E8AA-4CAA-81E3-9224B2D676AA}" presName="textRect" presStyleLbl="revTx" presStyleIdx="2" presStyleCnt="3">
        <dgm:presLayoutVars>
          <dgm:chMax val="1"/>
          <dgm:chPref val="1"/>
        </dgm:presLayoutVars>
      </dgm:prSet>
      <dgm:spPr/>
    </dgm:pt>
  </dgm:ptLst>
  <dgm:cxnLst>
    <dgm:cxn modelId="{D308A116-D644-41F7-A090-CC8D414E12D2}" type="presOf" srcId="{45038FF8-45F0-4934-B599-C532B232D8C9}" destId="{D1865FC9-784F-4EA6-9769-D6F4D6B17985}" srcOrd="0" destOrd="0" presId="urn:microsoft.com/office/officeart/2018/5/layout/IconCircleLabelList"/>
    <dgm:cxn modelId="{D88D6B67-7197-44E6-A3C1-7DE855322D67}" type="presOf" srcId="{0EEBA555-E8AA-4CAA-81E3-9224B2D676AA}" destId="{9EDB449B-2EB6-41B0-ABB1-1DF79CB257C0}" srcOrd="0" destOrd="0" presId="urn:microsoft.com/office/officeart/2018/5/layout/IconCircleLabelList"/>
    <dgm:cxn modelId="{6B137B8A-569C-48BD-A697-E2DEC5316344}" srcId="{45038FF8-45F0-4934-B599-C532B232D8C9}" destId="{22FF08C6-5698-4FD5-9607-FB1B13DB11E4}" srcOrd="1" destOrd="0" parTransId="{321D2761-588B-4F4B-82B7-D27A30BA8732}" sibTransId="{08C32500-2E38-4378-8BBA-0DD840879A80}"/>
    <dgm:cxn modelId="{86626096-5C69-4457-AC29-9B58F1B11FDD}" srcId="{45038FF8-45F0-4934-B599-C532B232D8C9}" destId="{0EEBA555-E8AA-4CAA-81E3-9224B2D676AA}" srcOrd="2" destOrd="0" parTransId="{D86E8C31-D058-4E3B-913A-FCC2BFA4503A}" sibTransId="{0D9A76E1-0718-4ADB-A752-3E8D5883931F}"/>
    <dgm:cxn modelId="{7DC0B7A3-4B1C-4142-8EBE-0A2FE1878D22}" srcId="{45038FF8-45F0-4934-B599-C532B232D8C9}" destId="{32834D47-F05F-480D-9923-B856B131531A}" srcOrd="0" destOrd="0" parTransId="{FAF9FA34-14A7-487E-A258-22A8DC9E8696}" sibTransId="{9D87C64C-7982-4189-BD28-D4A030AF8763}"/>
    <dgm:cxn modelId="{1C9EC1DC-1FAC-423F-BDCE-847E838A7698}" type="presOf" srcId="{22FF08C6-5698-4FD5-9607-FB1B13DB11E4}" destId="{CCED9FE1-4AC9-485A-99F9-F6B455F5F9B2}" srcOrd="0" destOrd="0" presId="urn:microsoft.com/office/officeart/2018/5/layout/IconCircleLabelList"/>
    <dgm:cxn modelId="{AF4B14F2-90A8-45D3-9E52-8D372BEF8871}" type="presOf" srcId="{32834D47-F05F-480D-9923-B856B131531A}" destId="{19F1EFF9-EBC1-4014-9F5D-B587CCCA3DF1}" srcOrd="0" destOrd="0" presId="urn:microsoft.com/office/officeart/2018/5/layout/IconCircleLabelList"/>
    <dgm:cxn modelId="{BE6FB6FF-6FEE-49F0-9873-A2F81C6152AD}" type="presParOf" srcId="{D1865FC9-784F-4EA6-9769-D6F4D6B17985}" destId="{00BA049A-F306-4490-BB32-8F73CBF5CAE2}" srcOrd="0" destOrd="0" presId="urn:microsoft.com/office/officeart/2018/5/layout/IconCircleLabelList"/>
    <dgm:cxn modelId="{1D669273-59A0-457B-9ED2-221D06F740BB}" type="presParOf" srcId="{00BA049A-F306-4490-BB32-8F73CBF5CAE2}" destId="{E30B5AFF-3796-496A-9F93-32352D4F0449}" srcOrd="0" destOrd="0" presId="urn:microsoft.com/office/officeart/2018/5/layout/IconCircleLabelList"/>
    <dgm:cxn modelId="{71DED4A0-3094-4D72-968B-F998EF5D0103}" type="presParOf" srcId="{00BA049A-F306-4490-BB32-8F73CBF5CAE2}" destId="{F3C9D0F8-166A-47ED-B675-CA02DDEF557B}" srcOrd="1" destOrd="0" presId="urn:microsoft.com/office/officeart/2018/5/layout/IconCircleLabelList"/>
    <dgm:cxn modelId="{F13CB2DB-FB3F-4ED9-A652-AC381188A470}" type="presParOf" srcId="{00BA049A-F306-4490-BB32-8F73CBF5CAE2}" destId="{EB48F66A-BCD8-4050-B801-AABF327B6F1D}" srcOrd="2" destOrd="0" presId="urn:microsoft.com/office/officeart/2018/5/layout/IconCircleLabelList"/>
    <dgm:cxn modelId="{4C78BF49-2901-4E66-9D4D-5BF5E7BD5CDD}" type="presParOf" srcId="{00BA049A-F306-4490-BB32-8F73CBF5CAE2}" destId="{19F1EFF9-EBC1-4014-9F5D-B587CCCA3DF1}" srcOrd="3" destOrd="0" presId="urn:microsoft.com/office/officeart/2018/5/layout/IconCircleLabelList"/>
    <dgm:cxn modelId="{8A9476D0-B73B-48FD-93B5-A51BC0295F71}" type="presParOf" srcId="{D1865FC9-784F-4EA6-9769-D6F4D6B17985}" destId="{37271A76-7B21-4475-A1EC-BFACBCCDAF95}" srcOrd="1" destOrd="0" presId="urn:microsoft.com/office/officeart/2018/5/layout/IconCircleLabelList"/>
    <dgm:cxn modelId="{91098EF1-BC96-4682-83C0-253EE63B7B5E}" type="presParOf" srcId="{D1865FC9-784F-4EA6-9769-D6F4D6B17985}" destId="{1B1C23C6-3409-4E11-B856-DAAA0DD6864A}" srcOrd="2" destOrd="0" presId="urn:microsoft.com/office/officeart/2018/5/layout/IconCircleLabelList"/>
    <dgm:cxn modelId="{A0E0E1E9-C65A-4707-822F-8CE2BEA271A1}" type="presParOf" srcId="{1B1C23C6-3409-4E11-B856-DAAA0DD6864A}" destId="{770574FC-2F70-40E7-883C-E9D3E1B0D5A6}" srcOrd="0" destOrd="0" presId="urn:microsoft.com/office/officeart/2018/5/layout/IconCircleLabelList"/>
    <dgm:cxn modelId="{EC581182-8C30-4CAC-B209-AB18762BCDE3}" type="presParOf" srcId="{1B1C23C6-3409-4E11-B856-DAAA0DD6864A}" destId="{DB678852-267E-47C8-BE89-C77C98CE318A}" srcOrd="1" destOrd="0" presId="urn:microsoft.com/office/officeart/2018/5/layout/IconCircleLabelList"/>
    <dgm:cxn modelId="{79F58031-CE00-46F4-8173-CF39B4CE927C}" type="presParOf" srcId="{1B1C23C6-3409-4E11-B856-DAAA0DD6864A}" destId="{089A28C0-523A-403D-A567-F133B93892D2}" srcOrd="2" destOrd="0" presId="urn:microsoft.com/office/officeart/2018/5/layout/IconCircleLabelList"/>
    <dgm:cxn modelId="{2C4785E8-1E2B-4AA4-80E7-5AFDDFC4F05D}" type="presParOf" srcId="{1B1C23C6-3409-4E11-B856-DAAA0DD6864A}" destId="{CCED9FE1-4AC9-485A-99F9-F6B455F5F9B2}" srcOrd="3" destOrd="0" presId="urn:microsoft.com/office/officeart/2018/5/layout/IconCircleLabelList"/>
    <dgm:cxn modelId="{47A2ACBB-5948-4D35-BAA7-A21D0CD1C482}" type="presParOf" srcId="{D1865FC9-784F-4EA6-9769-D6F4D6B17985}" destId="{92210FAC-02C0-44A0-A07B-B563CE195BC7}" srcOrd="3" destOrd="0" presId="urn:microsoft.com/office/officeart/2018/5/layout/IconCircleLabelList"/>
    <dgm:cxn modelId="{5551E30B-9A4D-4609-98F4-06671A0D6238}" type="presParOf" srcId="{D1865FC9-784F-4EA6-9769-D6F4D6B17985}" destId="{00570A3D-F975-4E62-8DEE-B35C703B11B9}" srcOrd="4" destOrd="0" presId="urn:microsoft.com/office/officeart/2018/5/layout/IconCircleLabelList"/>
    <dgm:cxn modelId="{ABCEA0A8-212A-4F11-ACBD-FE758F97AF3A}" type="presParOf" srcId="{00570A3D-F975-4E62-8DEE-B35C703B11B9}" destId="{2400A721-6920-4EA6-9397-B73524EDF776}" srcOrd="0" destOrd="0" presId="urn:microsoft.com/office/officeart/2018/5/layout/IconCircleLabelList"/>
    <dgm:cxn modelId="{68D88079-53FF-4A8E-8666-51CA2D3F3461}" type="presParOf" srcId="{00570A3D-F975-4E62-8DEE-B35C703B11B9}" destId="{3D9FF361-0DDB-42E2-8990-FB0FE66F9551}" srcOrd="1" destOrd="0" presId="urn:microsoft.com/office/officeart/2018/5/layout/IconCircleLabelList"/>
    <dgm:cxn modelId="{4C3BEC7D-D9B3-45EF-BB95-AF90BEADF7C6}" type="presParOf" srcId="{00570A3D-F975-4E62-8DEE-B35C703B11B9}" destId="{1142AFDE-513B-4505-98C6-708A7DC92558}" srcOrd="2" destOrd="0" presId="urn:microsoft.com/office/officeart/2018/5/layout/IconCircleLabelList"/>
    <dgm:cxn modelId="{9170592C-E86D-489F-B53F-3B206C99E903}" type="presParOf" srcId="{00570A3D-F975-4E62-8DEE-B35C703B11B9}" destId="{9EDB449B-2EB6-41B0-ABB1-1DF79CB257C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F58C-A06E-4063-AA1E-63F252DD1010}">
      <dsp:nvSpPr>
        <dsp:cNvPr id="0" name=""/>
        <dsp:cNvSpPr/>
      </dsp:nvSpPr>
      <dsp:spPr>
        <a:xfrm>
          <a:off x="0" y="428"/>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0C59B-1DB8-4CEF-ACBE-19098B1889EF}">
      <dsp:nvSpPr>
        <dsp:cNvPr id="0" name=""/>
        <dsp:cNvSpPr/>
      </dsp:nvSpPr>
      <dsp:spPr>
        <a:xfrm>
          <a:off x="0" y="0"/>
          <a:ext cx="4651049" cy="7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Power-On Initialization: </a:t>
          </a:r>
          <a:r>
            <a:rPr lang="en-US" sz="1400" kern="1200">
              <a:latin typeface="Times New Roman" panose="02020603050405020304" pitchFamily="18" charset="0"/>
              <a:cs typeface="Times New Roman" panose="02020603050405020304" pitchFamily="18" charset="0"/>
            </a:rPr>
            <a:t>Initial application of power forces I/O pins 4, 5, 6, &amp; 7 to tri-state and port 2 to input mode. </a:t>
          </a:r>
        </a:p>
      </dsp:txBody>
      <dsp:txXfrm>
        <a:off x="0" y="0"/>
        <a:ext cx="4651049" cy="758097"/>
      </dsp:txXfrm>
    </dsp:sp>
    <dsp:sp modelId="{1B891CE3-F3B9-4CF7-A56D-F3FEE4D06591}">
      <dsp:nvSpPr>
        <dsp:cNvPr id="0" name=""/>
        <dsp:cNvSpPr/>
      </dsp:nvSpPr>
      <dsp:spPr>
        <a:xfrm>
          <a:off x="0" y="84987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CA226-FF69-4B4F-A26A-7D3FDAE00AA1}">
      <dsp:nvSpPr>
        <dsp:cNvPr id="0" name=""/>
        <dsp:cNvSpPr/>
      </dsp:nvSpPr>
      <dsp:spPr>
        <a:xfrm>
          <a:off x="0" y="854984"/>
          <a:ext cx="4651049" cy="87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 Requirements: </a:t>
          </a:r>
          <a:r>
            <a:rPr lang="en-US" sz="1400" kern="1200">
              <a:latin typeface="Times New Roman" panose="02020603050405020304" pitchFamily="18" charset="0"/>
              <a:cs typeface="Times New Roman" panose="02020603050405020304" pitchFamily="18" charset="0"/>
            </a:rPr>
            <a:t>The simulated Intel 8243 requires two power supplies: VCC = 1.8V and VCCIO = 3.3V. </a:t>
          </a:r>
        </a:p>
      </dsp:txBody>
      <dsp:txXfrm>
        <a:off x="0" y="854984"/>
        <a:ext cx="4651049" cy="874318"/>
      </dsp:txXfrm>
    </dsp:sp>
    <dsp:sp modelId="{978EE94B-3CE1-48EC-8C2C-299EFAF3C17B}">
      <dsp:nvSpPr>
        <dsp:cNvPr id="0" name=""/>
        <dsp:cNvSpPr/>
      </dsp:nvSpPr>
      <dsp:spPr>
        <a:xfrm>
          <a:off x="0" y="163284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0CDE6-9B66-4BB0-95D8-0CEFF39EEBA4}">
      <dsp:nvSpPr>
        <dsp:cNvPr id="0" name=""/>
        <dsp:cNvSpPr/>
      </dsp:nvSpPr>
      <dsp:spPr>
        <a:xfrm>
          <a:off x="0" y="1632844"/>
          <a:ext cx="4651049" cy="1239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Write Modes: </a:t>
          </a:r>
          <a:r>
            <a:rPr lang="en-US" sz="1400" kern="120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a:t>
          </a:r>
        </a:p>
      </dsp:txBody>
      <dsp:txXfrm>
        <a:off x="0" y="1632844"/>
        <a:ext cx="4651049" cy="1239707"/>
      </dsp:txXfrm>
    </dsp:sp>
    <dsp:sp modelId="{4240DA11-386F-432A-8649-5B315B50EDE4}">
      <dsp:nvSpPr>
        <dsp:cNvPr id="0" name=""/>
        <dsp:cNvSpPr/>
      </dsp:nvSpPr>
      <dsp:spPr>
        <a:xfrm>
          <a:off x="0" y="2872552"/>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BDA7-6C13-4AB0-A06A-CD4081D9A252}">
      <dsp:nvSpPr>
        <dsp:cNvPr id="0" name=""/>
        <dsp:cNvSpPr/>
      </dsp:nvSpPr>
      <dsp:spPr>
        <a:xfrm>
          <a:off x="0" y="2872552"/>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Read Mode: </a:t>
          </a:r>
          <a:r>
            <a:rPr lang="en-US" sz="1400" kern="1200">
              <a:latin typeface="Times New Roman" panose="02020603050405020304" pitchFamily="18" charset="0"/>
              <a:cs typeface="Times New Roman" panose="02020603050405020304" pitchFamily="18" charset="0"/>
            </a:rPr>
            <a:t>The device has one read mode. We program the Op-code and the port address to port 2 during high-to-low transitions on CS and PROG. </a:t>
          </a:r>
        </a:p>
      </dsp:txBody>
      <dsp:txXfrm>
        <a:off x="0" y="2872552"/>
        <a:ext cx="4651049" cy="1242864"/>
      </dsp:txXfrm>
    </dsp:sp>
    <dsp:sp modelId="{F8D3EA8B-33BE-4127-8343-8115C7D5C73A}">
      <dsp:nvSpPr>
        <dsp:cNvPr id="0" name=""/>
        <dsp:cNvSpPr/>
      </dsp:nvSpPr>
      <dsp:spPr>
        <a:xfrm>
          <a:off x="0" y="4115416"/>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B315-BC94-46BD-B69C-EA83ABA04036}">
      <dsp:nvSpPr>
        <dsp:cNvPr id="0" name=""/>
        <dsp:cNvSpPr/>
      </dsp:nvSpPr>
      <dsp:spPr>
        <a:xfrm>
          <a:off x="0" y="4115416"/>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Timing Performance: </a:t>
          </a:r>
          <a:r>
            <a:rPr lang="en-US" sz="1400" kern="1200">
              <a:latin typeface="Times New Roman" panose="02020603050405020304" pitchFamily="18" charset="0"/>
              <a:cs typeface="Times New Roman" panose="02020603050405020304" pitchFamily="18" charset="0"/>
            </a:rPr>
            <a:t>The timing performance is deciphered from the datasheet waveform. The I/O port 2 is used to send instructions and write data when PROG and CS pins are transitioning. </a:t>
          </a:r>
        </a:p>
      </dsp:txBody>
      <dsp:txXfrm>
        <a:off x="0" y="4115416"/>
        <a:ext cx="4651049" cy="124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Developing a comprehensive test plan and understanding the impact of different pin levels on the test program was crucial. </a:t>
          </a:r>
          <a:endParaRPr lang="en-US" sz="1800" kern="1200"/>
        </a:p>
      </dsp:txBody>
      <dsp:txXfrm>
        <a:off x="0" y="0"/>
        <a:ext cx="8686800" cy="1156821"/>
      </dsp:txXfrm>
    </dsp:sp>
    <dsp:sp modelId="{49FABDA0-444A-4B8D-88D4-C2F1284EF256}">
      <dsp:nvSpPr>
        <dsp:cNvPr id="0" name=""/>
        <dsp:cNvSpPr/>
      </dsp:nvSpPr>
      <dsp:spPr>
        <a:xfrm>
          <a:off x="0" y="1156821"/>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156821"/>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Interesting challenges with output leakage and functional test, a big reminder is to keep in mind the differences in testing from one device to the other.</a:t>
          </a:r>
        </a:p>
        <a:p>
          <a:pPr marL="0" lvl="0" indent="0" algn="l" defTabSz="800100">
            <a:lnSpc>
              <a:spcPct val="90000"/>
            </a:lnSpc>
            <a:spcBef>
              <a:spcPct val="0"/>
            </a:spcBef>
            <a:spcAft>
              <a:spcPct val="35000"/>
            </a:spcAft>
            <a:buNone/>
          </a:pPr>
          <a:r>
            <a:rPr lang="en-US" sz="1800" b="0" i="0" kern="1200"/>
            <a:t> </a:t>
          </a:r>
          <a:endParaRPr lang="en-US" sz="1800" kern="1200"/>
        </a:p>
      </dsp:txBody>
      <dsp:txXfrm>
        <a:off x="0" y="1156821"/>
        <a:ext cx="8686800" cy="1156821"/>
      </dsp:txXfrm>
    </dsp:sp>
    <dsp:sp modelId="{8A6B544A-803B-4606-89C2-06077AAB96AD}">
      <dsp:nvSpPr>
        <dsp:cNvPr id="0" name=""/>
        <dsp:cNvSpPr/>
      </dsp:nvSpPr>
      <dsp:spPr>
        <a:xfrm>
          <a:off x="0" y="2313643"/>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313643"/>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Characterization presented its own set of hurdles in assessing the Cp/</a:t>
          </a:r>
          <a:r>
            <a:rPr lang="en-US" sz="1800" b="0" i="0" kern="1200" err="1"/>
            <a:t>Cpk</a:t>
          </a:r>
          <a:r>
            <a:rPr lang="en-US" sz="1800" b="0" i="0" kern="1200"/>
            <a:t> values which was addressed to ensure accurate and reliable results.</a:t>
          </a:r>
          <a:endParaRPr lang="en-US" sz="1800" kern="1200"/>
        </a:p>
      </dsp:txBody>
      <dsp:txXfrm>
        <a:off x="0" y="2313643"/>
        <a:ext cx="8686800" cy="1156821"/>
      </dsp:txXfrm>
    </dsp:sp>
    <dsp:sp modelId="{F1EC0542-1055-4940-993F-FF5EB9939308}">
      <dsp:nvSpPr>
        <dsp:cNvPr id="0" name=""/>
        <dsp:cNvSpPr/>
      </dsp:nvSpPr>
      <dsp:spPr>
        <a:xfrm>
          <a:off x="0" y="3470464"/>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470464"/>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Test delays and scheduling conflicts were also significant challenges and often led to setbacks in the timeline. </a:t>
          </a:r>
          <a:endParaRPr lang="en-US" sz="1800" kern="1200"/>
        </a:p>
      </dsp:txBody>
      <dsp:txXfrm>
        <a:off x="0" y="3470464"/>
        <a:ext cx="8686800" cy="115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valuable context into the labs that were conducted for </a:t>
          </a:r>
          <a:r>
            <a:rPr lang="en-US" sz="1800" b="0" i="0" kern="1200" err="1"/>
            <a:t>ULTRAFLEXplus</a:t>
          </a:r>
          <a:r>
            <a:rPr lang="en-US" sz="1800" b="0" i="0" kern="1200"/>
            <a:t> fundamentals.  </a:t>
          </a:r>
          <a:endParaRPr lang="en-US" sz="1800" kern="1200"/>
        </a:p>
      </dsp:txBody>
      <dsp:txXfrm>
        <a:off x="0" y="0"/>
        <a:ext cx="8686800" cy="1003748"/>
      </dsp:txXfrm>
    </dsp:sp>
    <dsp:sp modelId="{49FABDA0-444A-4B8D-88D4-C2F1284EF256}">
      <dsp:nvSpPr>
        <dsp:cNvPr id="0" name=""/>
        <dsp:cNvSpPr/>
      </dsp:nvSpPr>
      <dsp:spPr>
        <a:xfrm>
          <a:off x="0" y="1003748"/>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003748"/>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Encouraged questioning of previously unconsidered aspects, leading to a better understanding of IGXL and related tools. </a:t>
          </a:r>
          <a:endParaRPr lang="en-US" sz="1800" kern="1200"/>
        </a:p>
      </dsp:txBody>
      <dsp:txXfrm>
        <a:off x="0" y="1003748"/>
        <a:ext cx="8686800" cy="1003748"/>
      </dsp:txXfrm>
    </dsp:sp>
    <dsp:sp modelId="{8A6B544A-803B-4606-89C2-06077AAB96AD}">
      <dsp:nvSpPr>
        <dsp:cNvPr id="0" name=""/>
        <dsp:cNvSpPr/>
      </dsp:nvSpPr>
      <dsp:spPr>
        <a:xfrm>
          <a:off x="0" y="2007497"/>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007497"/>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Developed a better approach to debugging problems and understanding what debug tools to use.</a:t>
          </a:r>
          <a:endParaRPr lang="en-US" sz="1800" kern="1200"/>
        </a:p>
      </dsp:txBody>
      <dsp:txXfrm>
        <a:off x="0" y="2007497"/>
        <a:ext cx="8686800" cy="1003748"/>
      </dsp:txXfrm>
    </dsp:sp>
    <dsp:sp modelId="{F1EC0542-1055-4940-993F-FF5EB9939308}">
      <dsp:nvSpPr>
        <dsp:cNvPr id="0" name=""/>
        <dsp:cNvSpPr/>
      </dsp:nvSpPr>
      <dsp:spPr>
        <a:xfrm>
          <a:off x="0" y="3011246"/>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011246"/>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a clear baseline for each test and how to set them up</a:t>
          </a:r>
          <a:endParaRPr lang="en-US" sz="1800" kern="1200"/>
        </a:p>
      </dsp:txBody>
      <dsp:txXfrm>
        <a:off x="0" y="3011246"/>
        <a:ext cx="8686800" cy="1003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5AFF-3796-496A-9F93-32352D4F0449}">
      <dsp:nvSpPr>
        <dsp:cNvPr id="0" name=""/>
        <dsp:cNvSpPr/>
      </dsp:nvSpPr>
      <dsp:spPr>
        <a:xfrm>
          <a:off x="758493"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9D0F8-166A-47ED-B675-CA02DDEF557B}">
      <dsp:nvSpPr>
        <dsp:cNvPr id="0" name=""/>
        <dsp:cNvSpPr/>
      </dsp:nvSpPr>
      <dsp:spPr>
        <a:xfrm>
          <a:off x="958672" y="200400"/>
          <a:ext cx="538945" cy="538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F1EFF9-EBC1-4014-9F5D-B587CCCA3DF1}">
      <dsp:nvSpPr>
        <dsp:cNvPr id="0" name=""/>
        <dsp:cNvSpPr/>
      </dsp:nvSpPr>
      <dsp:spPr>
        <a:xfrm>
          <a:off x="458223"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 Mentor</a:t>
          </a:r>
        </a:p>
      </dsp:txBody>
      <dsp:txXfrm>
        <a:off x="458223" y="1232096"/>
        <a:ext cx="1539843" cy="615937"/>
      </dsp:txXfrm>
    </dsp:sp>
    <dsp:sp modelId="{770574FC-2F70-40E7-883C-E9D3E1B0D5A6}">
      <dsp:nvSpPr>
        <dsp:cNvPr id="0" name=""/>
        <dsp:cNvSpPr/>
      </dsp:nvSpPr>
      <dsp:spPr>
        <a:xfrm>
          <a:off x="2567809"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8852-267E-47C8-BE89-C77C98CE318A}">
      <dsp:nvSpPr>
        <dsp:cNvPr id="0" name=""/>
        <dsp:cNvSpPr/>
      </dsp:nvSpPr>
      <dsp:spPr>
        <a:xfrm>
          <a:off x="2767989" y="200400"/>
          <a:ext cx="538945" cy="538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D9FE1-4AC9-485A-99F9-F6B455F5F9B2}">
      <dsp:nvSpPr>
        <dsp:cNvPr id="0" name=""/>
        <dsp:cNvSpPr/>
      </dsp:nvSpPr>
      <dsp:spPr>
        <a:xfrm>
          <a:off x="2267540"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Instructors</a:t>
          </a:r>
        </a:p>
      </dsp:txBody>
      <dsp:txXfrm>
        <a:off x="2267540" y="1232096"/>
        <a:ext cx="1539843" cy="615937"/>
      </dsp:txXfrm>
    </dsp:sp>
    <dsp:sp modelId="{2400A721-6920-4EA6-9397-B73524EDF776}">
      <dsp:nvSpPr>
        <dsp:cNvPr id="0" name=""/>
        <dsp:cNvSpPr/>
      </dsp:nvSpPr>
      <dsp:spPr>
        <a:xfrm>
          <a:off x="4377126"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FF361-0DDB-42E2-8990-FB0FE66F9551}">
      <dsp:nvSpPr>
        <dsp:cNvPr id="0" name=""/>
        <dsp:cNvSpPr/>
      </dsp:nvSpPr>
      <dsp:spPr>
        <a:xfrm>
          <a:off x="4577305" y="200400"/>
          <a:ext cx="538945" cy="538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B449B-2EB6-41B0-ABB1-1DF79CB257C0}">
      <dsp:nvSpPr>
        <dsp:cNvPr id="0" name=""/>
        <dsp:cNvSpPr/>
      </dsp:nvSpPr>
      <dsp:spPr>
        <a:xfrm>
          <a:off x="4076856"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1-1 </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engineers</a:t>
          </a:r>
        </a:p>
      </dsp:txBody>
      <dsp:txXfrm>
        <a:off x="4076856" y="1232096"/>
        <a:ext cx="1539843" cy="615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3C4BBEE-6B1E-4227-894D-D6D603090CE5}" type="datetimeFigureOut">
              <a:rPr lang="en-US" smtClean="0"/>
              <a:pPr/>
              <a:t>10/11/2024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8D3A17A0-8E16-4F44-A564-84475C56B0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2.3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31 102,'0'0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3.6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38,'5'0,"5"0,7 0,4 0,4 0,2 0,0 0,2 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7.8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0,'4'0,"7"0,5 0,6 0,-2 5,0 1,2-1,2 0,1-2,-4-1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9.5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9,'5'0,"5"0,7 0,9 0,4 0,3 0,-1 0,0 0,-7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1.0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41,'4'0,"7"0,5 0,1-4,1-2,3 0,2 1,2 2,1 1,1-3,-4-2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2.6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3,'4'0,"2"5,5 1,4-1,5 0,3-2,3-1,1-1,1 0,0-1,-5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6.0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0 108,'5'0,"6"0,6 0,4 0,3 0,3 0,1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8.6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29,'5'0,"6"-5,5-1,5 0,4 1,2 2,0 1,2 1,-10 0,-13 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0.4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0,'5'5,"6"1,1 4,3 1,4-2,3-2,2-3,2-1,1-2,-4-1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2.1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58,'4'0,"7"0,6-5,-1-6,3-1,2 2,2 2,1 3,3 1,-1 3,2 0,-1 2,-8-1,-9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4.44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82,'5'0,"5"0,7 0,4 0,4 0,1 0,2 0,0 0,0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5.04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3,'5'0,"5"0,7 0,0 5,1 1,3-1,-2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6.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30,'0'-5,"4"-1,7 0,5 1,5 2,4 1,2 1,0 0,1 1,1 0,-1 1,0-1,-1 0,0 0,-9 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8.7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17,'5'0,"6"0,5 0,6 0,2 0,3 0,1 0,0 0,0 0,-9-5,-8-1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1.0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20,'5'0,"5"0,7 0,4 0,4 0,1 0,2 0,0 0,-4-5,-7-1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4.23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39,'5'0,"6"0,5 0,5 0,4 0,2 0,0 0,2 0,-1 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6.3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96,'4'0,"7"0,5 0,6 0,2 0,3 0,1 0,0 0,0 0,-4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3.9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29,'4'0,"7"0,1-5,3-1,3 0,4 1,3 2,1 1,1 0,1 2,-1 0,1 0,-5 5,-1 2,-6-1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6.8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82,'427'-21,"-357"16,95 5,39-2,-184-1,-1 0,0-2,29-10,-30 9,0 0,0 1,1 1,19-2,111 5,-83 3,-43-2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8.5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0,'5'0,"6"0,5 0,6 0,2 0,3 0,0 0,2 0,-1 0,0 0,0 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51.7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1,'15'1,"0"0,-1 1,19 6,34 4,448-7,-281-8,247 3,-455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0.0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1,'56'21,"159"2,-151-15,-1-4,108-4,-62-2,-82 0,0 0,30-8,-28 5,46-3,-52 6,46-10,18-1,166 13,-230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0.5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0,'4'0,"7"0,6 0,0 5,1 1,3 0,-2 3,-1 1,3-2,1-3,2-1,-4-6,0-3,2-1,-5-3,1-1,-3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5.0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62,'1'-2,"0"0,0 1,0-1,0 0,0 1,0-1,0 1,0-1,1 1,-1-1,1 1,-1 0,1 0,-1 0,1 0,0 0,2-1,32-15,-9 11,0 1,0 1,1 2,-1 1,1 0,34 6,15-2,-36-3,36 0,134 16,-158-9,69-1,-73-5,89 12,-81-5,1-3,107-5,-70-2,-70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7.1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1,'5'0,"5"0,7 0,4 0,4 0,1 0,2 0,0 0,0 0,0 0,0 0,-5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2.8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1,'0'5,"4"1,7 0,1 3,3 1,4-2,3-3,2-1,2-2,1-1,1-1,-5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4.78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3,'9'0,"8"0,5 0,4 0,2 0,1 0,-5 5,-2 1,1 0,-5-1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6.6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33,'4'0,"7"0,6 0,4 0,4 0,1 0,2 0,0 0,-4-4,-2-3,-5-3,-5-1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8.2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0,'0'5,"5"1,5 0,7-1,0 3,1 0,3-1,2-2,2-2,1-1,1-1,0-1,-4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9.9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0 123,'5'0,"6"0,6 0,4 0,3 0,3 0,1 0,0 0,0 0,0 0,-9 0,-13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1.8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53,'5'0,"6"0,5 0,5 0,4 0,1 0,2 0,0 0,0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3C56510-0779-4B31-A6FC-3C8A826AEAFF}" type="datetimeFigureOut">
              <a:rPr lang="en-US" smtClean="0"/>
              <a:pPr/>
              <a:t>10/11/2024</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721EB62A-143D-46A8-9974-BE020884FA42}" type="slidenum">
              <a:rPr lang="en-US" smtClean="0"/>
              <a:pPr/>
              <a:t>‹#›</a:t>
            </a:fld>
            <a:endParaRPr lang="en-US"/>
          </a:p>
        </p:txBody>
      </p:sp>
    </p:spTree>
    <p:extLst>
      <p:ext uri="{BB962C8B-B14F-4D97-AF65-F5344CB8AC3E}">
        <p14:creationId xmlns:p14="http://schemas.microsoft.com/office/powerpoint/2010/main" val="34942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a:t>
            </a:r>
          </a:p>
          <a:p>
            <a:r>
              <a:rPr lang="en-US"/>
              <a:t>-presenting on first project for new hire training</a:t>
            </a:r>
          </a:p>
        </p:txBody>
      </p:sp>
      <p:sp>
        <p:nvSpPr>
          <p:cNvPr id="4" name="Slide Number Placeholder 3"/>
          <p:cNvSpPr>
            <a:spLocks noGrp="1"/>
          </p:cNvSpPr>
          <p:nvPr>
            <p:ph type="sldNum" sz="quarter" idx="5"/>
          </p:nvPr>
        </p:nvSpPr>
        <p:spPr/>
        <p:txBody>
          <a:bodyPr/>
          <a:lstStyle/>
          <a:p>
            <a:fld id="{721EB62A-143D-46A8-9974-BE020884FA42}" type="slidenum">
              <a:rPr lang="en-US" smtClean="0"/>
              <a:pPr/>
              <a:t>1</a:t>
            </a:fld>
            <a:endParaRPr lang="en-US"/>
          </a:p>
        </p:txBody>
      </p:sp>
    </p:spTree>
    <p:extLst>
      <p:ext uri="{BB962C8B-B14F-4D97-AF65-F5344CB8AC3E}">
        <p14:creationId xmlns:p14="http://schemas.microsoft.com/office/powerpoint/2010/main" val="58258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do not want too much leakage current on our inputs/outputs, so these values make sense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10</a:t>
            </a:fld>
            <a:endParaRPr lang="en-US"/>
          </a:p>
        </p:txBody>
      </p:sp>
    </p:spTree>
    <p:extLst>
      <p:ext uri="{BB962C8B-B14F-4D97-AF65-F5344CB8AC3E}">
        <p14:creationId xmlns:p14="http://schemas.microsoft.com/office/powerpoint/2010/main" val="1517304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main steps</a:t>
            </a:r>
          </a:p>
          <a:p>
            <a:r>
              <a:rPr lang="en-US"/>
              <a:t>Pattern </a:t>
            </a:r>
            <a:r>
              <a:rPr lang="en-US" err="1"/>
              <a:t>example,time</a:t>
            </a:r>
            <a:r>
              <a:rPr lang="en-US"/>
              <a:t> sets are named based on the instruction</a:t>
            </a:r>
          </a:p>
          <a:p>
            <a:r>
              <a:rPr lang="en-US"/>
              <a:t>Time Set sheet created according to the AC parameters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11</a:t>
            </a:fld>
            <a:endParaRPr lang="en-US"/>
          </a:p>
        </p:txBody>
      </p:sp>
    </p:spTree>
    <p:extLst>
      <p:ext uri="{BB962C8B-B14F-4D97-AF65-F5344CB8AC3E}">
        <p14:creationId xmlns:p14="http://schemas.microsoft.com/office/powerpoint/2010/main" val="3706633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test run in actual mode with the parameters labelled </a:t>
            </a:r>
          </a:p>
          <a:p>
            <a:r>
              <a:rPr lang="en-US"/>
              <a:t>-main things is during prog and cs transitions, we execute the instructions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12</a:t>
            </a:fld>
            <a:endParaRPr lang="en-US"/>
          </a:p>
        </p:txBody>
      </p:sp>
    </p:spTree>
    <p:extLst>
      <p:ext uri="{BB962C8B-B14F-4D97-AF65-F5344CB8AC3E}">
        <p14:creationId xmlns:p14="http://schemas.microsoft.com/office/powerpoint/2010/main" val="173846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 on power pin during static state and then during dynamic state</a:t>
            </a:r>
          </a:p>
          <a:p>
            <a:r>
              <a:rPr lang="en-US"/>
              <a:t>-for static, we simply max out the voltage to power on and measure current on </a:t>
            </a:r>
            <a:r>
              <a:rPr lang="en-US" err="1"/>
              <a:t>vcc</a:t>
            </a:r>
            <a:endParaRPr lang="en-US"/>
          </a:p>
          <a:p>
            <a:r>
              <a:rPr lang="en-US"/>
              <a:t>-for dynamic state, use functional test pattern and loop through it to measure </a:t>
            </a:r>
            <a:r>
              <a:rPr lang="en-US" err="1"/>
              <a:t>vcc</a:t>
            </a:r>
            <a:r>
              <a:rPr lang="en-US"/>
              <a:t> current</a:t>
            </a:r>
          </a:p>
        </p:txBody>
      </p:sp>
      <p:sp>
        <p:nvSpPr>
          <p:cNvPr id="4" name="Slide Number Placeholder 3"/>
          <p:cNvSpPr>
            <a:spLocks noGrp="1"/>
          </p:cNvSpPr>
          <p:nvPr>
            <p:ph type="sldNum" sz="quarter" idx="5"/>
          </p:nvPr>
        </p:nvSpPr>
        <p:spPr/>
        <p:txBody>
          <a:bodyPr/>
          <a:lstStyle/>
          <a:p>
            <a:fld id="{721EB62A-143D-46A8-9974-BE020884FA42}" type="slidenum">
              <a:rPr lang="en-US" smtClean="0"/>
              <a:pPr/>
              <a:t>13</a:t>
            </a:fld>
            <a:endParaRPr lang="en-US"/>
          </a:p>
        </p:txBody>
      </p:sp>
    </p:spTree>
    <p:extLst>
      <p:ext uri="{BB962C8B-B14F-4D97-AF65-F5344CB8AC3E}">
        <p14:creationId xmlns:p14="http://schemas.microsoft.com/office/powerpoint/2010/main" val="1964010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sz="1200">
                <a:solidFill>
                  <a:srgbClr val="0F1829"/>
                </a:solidFill>
              </a:rPr>
              <a:t>While dynamic ICC current is expected to be higher than the static ICC, the above measured values can be explained by the nature of the Device Under Test (DUT). </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14</a:t>
            </a:fld>
            <a:endParaRPr lang="en-US"/>
          </a:p>
        </p:txBody>
      </p:sp>
    </p:spTree>
    <p:extLst>
      <p:ext uri="{BB962C8B-B14F-4D97-AF65-F5344CB8AC3E}">
        <p14:creationId xmlns:p14="http://schemas.microsoft.com/office/powerpoint/2010/main" val="2405719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15</a:t>
            </a:fld>
            <a:endParaRPr lang="en-US"/>
          </a:p>
        </p:txBody>
      </p:sp>
    </p:spTree>
    <p:extLst>
      <p:ext uri="{BB962C8B-B14F-4D97-AF65-F5344CB8AC3E}">
        <p14:creationId xmlns:p14="http://schemas.microsoft.com/office/powerpoint/2010/main" val="1636306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Voh</a:t>
            </a:r>
            <a:r>
              <a:rPr lang="en-US"/>
              <a:t> and vol </a:t>
            </a:r>
          </a:p>
          <a:p>
            <a:r>
              <a:rPr lang="en-US"/>
              <a:t>-when the transition for rise and fall time is happening</a:t>
            </a:r>
          </a:p>
          <a:p>
            <a:r>
              <a:rPr lang="en-US"/>
              <a:t>-using interpose function to calculate the rise time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16</a:t>
            </a:fld>
            <a:endParaRPr lang="en-US"/>
          </a:p>
        </p:txBody>
      </p:sp>
    </p:spTree>
    <p:extLst>
      <p:ext uri="{BB962C8B-B14F-4D97-AF65-F5344CB8AC3E}">
        <p14:creationId xmlns:p14="http://schemas.microsoft.com/office/powerpoint/2010/main" val="310467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out from slides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17</a:t>
            </a:fld>
            <a:endParaRPr lang="en-US"/>
          </a:p>
        </p:txBody>
      </p:sp>
    </p:spTree>
    <p:extLst>
      <p:ext uri="{BB962C8B-B14F-4D97-AF65-F5344CB8AC3E}">
        <p14:creationId xmlns:p14="http://schemas.microsoft.com/office/powerpoint/2010/main" val="2559872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0F1829"/>
                </a:solidFill>
                <a:latin typeface="+mn-lt"/>
              </a:rPr>
              <a:t>Execute the test sequence 50 times using IG-XL to ensure consistency and reliability. </a:t>
            </a:r>
          </a:p>
          <a:p>
            <a:r>
              <a:rPr lang="en-US" sz="1200">
                <a:solidFill>
                  <a:srgbClr val="101829"/>
                </a:solidFill>
                <a:latin typeface="+mn-lt"/>
              </a:rPr>
              <a:t>Export</a:t>
            </a:r>
            <a:r>
              <a:rPr lang="en-US" sz="1200">
                <a:solidFill>
                  <a:srgbClr val="0F1829"/>
                </a:solidFill>
                <a:latin typeface="+mn-lt"/>
              </a:rPr>
              <a:t> an STDF file from the Repeatability test using IG-XL.</a:t>
            </a:r>
          </a:p>
          <a:p>
            <a:r>
              <a:rPr lang="en-US" sz="1200">
                <a:solidFill>
                  <a:srgbClr val="0F1829"/>
                </a:solidFill>
                <a:latin typeface="+mn-lt"/>
              </a:rPr>
              <a:t>Import the STDF file into the Galaxy Examinator platform for detailed analysis and a Cp/</a:t>
            </a:r>
            <a:r>
              <a:rPr lang="en-US" sz="1200" err="1">
                <a:solidFill>
                  <a:srgbClr val="0F1829"/>
                </a:solidFill>
                <a:latin typeface="+mn-lt"/>
              </a:rPr>
              <a:t>Cpk</a:t>
            </a:r>
            <a:r>
              <a:rPr lang="en-US" sz="1200">
                <a:solidFill>
                  <a:srgbClr val="0F1829"/>
                </a:solidFill>
                <a:latin typeface="+mn-lt"/>
              </a:rPr>
              <a:t> output greater than 2. </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18</a:t>
            </a:fld>
            <a:endParaRPr lang="en-US"/>
          </a:p>
        </p:txBody>
      </p:sp>
    </p:spTree>
    <p:extLst>
      <p:ext uri="{BB962C8B-B14F-4D97-AF65-F5344CB8AC3E}">
        <p14:creationId xmlns:p14="http://schemas.microsoft.com/office/powerpoint/2010/main" val="2159608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19</a:t>
            </a:fld>
            <a:endParaRPr lang="en-US"/>
          </a:p>
        </p:txBody>
      </p:sp>
    </p:spTree>
    <p:extLst>
      <p:ext uri="{BB962C8B-B14F-4D97-AF65-F5344CB8AC3E}">
        <p14:creationId xmlns:p14="http://schemas.microsoft.com/office/powerpoint/2010/main" val="13646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than an hour of your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Agenda points</a:t>
            </a:r>
          </a:p>
          <a:p>
            <a:r>
              <a:rPr lang="en-US"/>
              <a:t>-brief overview of project and test block</a:t>
            </a:r>
          </a:p>
          <a:p>
            <a:r>
              <a:rPr lang="en-US"/>
              <a:t>-process and results for each test</a:t>
            </a:r>
          </a:p>
          <a:p>
            <a:r>
              <a:rPr lang="en-US"/>
              <a:t>-how I went about analyzing the results</a:t>
            </a:r>
          </a:p>
          <a:p>
            <a:r>
              <a:rPr lang="en-US"/>
              <a:t>-challenges and effectiveness of the project</a:t>
            </a:r>
          </a:p>
          <a:p>
            <a:r>
              <a:rPr lang="en-US"/>
              <a:t>I want to leave some time for a </a:t>
            </a:r>
            <a:r>
              <a:rPr lang="en-US" err="1"/>
              <a:t>q&amp;A</a:t>
            </a:r>
            <a:r>
              <a:rPr lang="en-US"/>
              <a:t> and get feedback</a:t>
            </a:r>
          </a:p>
          <a:p>
            <a:r>
              <a:rPr lang="en-US"/>
              <a:t>Pressing questions? Don’t hesitate to interrupt 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a:t>
            </a:fld>
            <a:endParaRPr lang="en-US"/>
          </a:p>
        </p:txBody>
      </p:sp>
    </p:spTree>
    <p:extLst>
      <p:ext uri="{BB962C8B-B14F-4D97-AF65-F5344CB8AC3E}">
        <p14:creationId xmlns:p14="http://schemas.microsoft.com/office/powerpoint/2010/main" val="426685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delays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20</a:t>
            </a:fld>
            <a:endParaRPr lang="en-US"/>
          </a:p>
        </p:txBody>
      </p:sp>
    </p:spTree>
    <p:extLst>
      <p:ext uri="{BB962C8B-B14F-4D97-AF65-F5344CB8AC3E}">
        <p14:creationId xmlns:p14="http://schemas.microsoft.com/office/powerpoint/2010/main" val="3506362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21</a:t>
            </a:fld>
            <a:endParaRPr lang="en-US"/>
          </a:p>
        </p:txBody>
      </p:sp>
    </p:spTree>
    <p:extLst>
      <p:ext uri="{BB962C8B-B14F-4D97-AF65-F5344CB8AC3E}">
        <p14:creationId xmlns:p14="http://schemas.microsoft.com/office/powerpoint/2010/main" val="2779800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22</a:t>
            </a:fld>
            <a:endParaRPr lang="en-US"/>
          </a:p>
        </p:txBody>
      </p:sp>
    </p:spTree>
    <p:extLst>
      <p:ext uri="{BB962C8B-B14F-4D97-AF65-F5344CB8AC3E}">
        <p14:creationId xmlns:p14="http://schemas.microsoft.com/office/powerpoint/2010/main" val="216241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23</a:t>
            </a:fld>
            <a:endParaRPr lang="en-US"/>
          </a:p>
        </p:txBody>
      </p:sp>
    </p:spTree>
    <p:extLst>
      <p:ext uri="{BB962C8B-B14F-4D97-AF65-F5344CB8AC3E}">
        <p14:creationId xmlns:p14="http://schemas.microsoft.com/office/powerpoint/2010/main" val="268443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experience and good practice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24</a:t>
            </a:fld>
            <a:endParaRPr lang="en-US"/>
          </a:p>
        </p:txBody>
      </p:sp>
    </p:spTree>
    <p:extLst>
      <p:ext uri="{BB962C8B-B14F-4D97-AF65-F5344CB8AC3E}">
        <p14:creationId xmlns:p14="http://schemas.microsoft.com/office/powerpoint/2010/main" val="1647746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721EB62A-143D-46A8-9974-BE020884FA42}" type="slidenum">
              <a:rPr lang="en-US" smtClean="0"/>
              <a:pPr/>
              <a:t>25</a:t>
            </a:fld>
            <a:endParaRPr lang="en-US"/>
          </a:p>
        </p:txBody>
      </p:sp>
    </p:spTree>
    <p:extLst>
      <p:ext uri="{BB962C8B-B14F-4D97-AF65-F5344CB8AC3E}">
        <p14:creationId xmlns:p14="http://schemas.microsoft.com/office/powerpoint/2010/main" val="2958222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Feedback?</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26</a:t>
            </a:fld>
            <a:endParaRPr lang="en-US"/>
          </a:p>
        </p:txBody>
      </p:sp>
    </p:spTree>
    <p:extLst>
      <p:ext uri="{BB962C8B-B14F-4D97-AF65-F5344CB8AC3E}">
        <p14:creationId xmlns:p14="http://schemas.microsoft.com/office/powerpoint/2010/main" val="408264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27</a:t>
            </a:fld>
            <a:endParaRPr lang="en-US"/>
          </a:p>
        </p:txBody>
      </p:sp>
    </p:spTree>
    <p:extLst>
      <p:ext uri="{BB962C8B-B14F-4D97-AF65-F5344CB8AC3E}">
        <p14:creationId xmlns:p14="http://schemas.microsoft.com/office/powerpoint/2010/main" val="288029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30</a:t>
            </a:fld>
            <a:endParaRPr lang="en-US"/>
          </a:p>
        </p:txBody>
      </p:sp>
    </p:spTree>
    <p:extLst>
      <p:ext uri="{BB962C8B-B14F-4D97-AF65-F5344CB8AC3E}">
        <p14:creationId xmlns:p14="http://schemas.microsoft.com/office/powerpoint/2010/main" val="1305517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31</a:t>
            </a:fld>
            <a:endParaRPr lang="en-US"/>
          </a:p>
        </p:txBody>
      </p:sp>
    </p:spTree>
    <p:extLst>
      <p:ext uri="{BB962C8B-B14F-4D97-AF65-F5344CB8AC3E}">
        <p14:creationId xmlns:p14="http://schemas.microsoft.com/office/powerpoint/2010/main" val="83848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-FPGA set to i8243 mode </a:t>
            </a:r>
          </a:p>
          <a:p>
            <a:r>
              <a:rPr lang="en-US"/>
              <a:t>-to simulate a device previously used for digital programming training</a:t>
            </a:r>
          </a:p>
          <a:p>
            <a:r>
              <a:rPr lang="en-US"/>
              <a:t>Main thing to remember is </a:t>
            </a:r>
          </a:p>
          <a:p>
            <a:r>
              <a:rPr lang="en-US"/>
              <a:t>-input/output expander </a:t>
            </a:r>
          </a:p>
          <a:p>
            <a:pPr marL="171450" indent="-171450">
              <a:buFontTx/>
              <a:buChar char="-"/>
            </a:pPr>
            <a:r>
              <a:rPr lang="en-US"/>
              <a:t>2 control pins (prog and chip select)</a:t>
            </a:r>
          </a:p>
          <a:p>
            <a:pPr marL="171450" indent="-171450">
              <a:buFontTx/>
              <a:buChar char="-"/>
            </a:pPr>
            <a:r>
              <a:rPr lang="en-US"/>
              <a:t>2 power pins (</a:t>
            </a:r>
            <a:r>
              <a:rPr lang="en-US" err="1"/>
              <a:t>vcc</a:t>
            </a:r>
            <a:r>
              <a:rPr lang="en-US"/>
              <a:t> and </a:t>
            </a:r>
            <a:r>
              <a:rPr lang="en-US" err="1"/>
              <a:t>vccio</a:t>
            </a:r>
            <a:r>
              <a:rPr lang="en-US"/>
              <a:t>), need to drive both to power up device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3</a:t>
            </a:fld>
            <a:endParaRPr lang="en-US"/>
          </a:p>
        </p:txBody>
      </p:sp>
    </p:spTree>
    <p:extLst>
      <p:ext uri="{BB962C8B-B14F-4D97-AF65-F5344CB8AC3E}">
        <p14:creationId xmlns:p14="http://schemas.microsoft.com/office/powerpoint/2010/main" val="3731378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32</a:t>
            </a:fld>
            <a:endParaRPr lang="en-US"/>
          </a:p>
        </p:txBody>
      </p:sp>
    </p:spTree>
    <p:extLst>
      <p:ext uri="{BB962C8B-B14F-4D97-AF65-F5344CB8AC3E}">
        <p14:creationId xmlns:p14="http://schemas.microsoft.com/office/powerpoint/2010/main" val="2655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crucial diagrams and tables from the datasheet </a:t>
            </a:r>
          </a:p>
          <a:p>
            <a:r>
              <a:rPr lang="en-US"/>
              <a:t>-one being opcodes (write to outputs using address and instruction codes)</a:t>
            </a:r>
          </a:p>
          <a:p>
            <a:r>
              <a:rPr lang="en-US"/>
              <a:t>-other being the waveform (using port 2, every time we send instruction, float, send data and float again) </a:t>
            </a:r>
          </a:p>
          <a:p>
            <a:r>
              <a:rPr lang="en-US"/>
              <a:t>Points to note</a:t>
            </a:r>
          </a:p>
          <a:p>
            <a:r>
              <a:rPr lang="en-US"/>
              <a:t>-power on sets tristate</a:t>
            </a:r>
          </a:p>
          <a:p>
            <a:r>
              <a:rPr lang="en-US"/>
              <a:t>-both </a:t>
            </a:r>
            <a:r>
              <a:rPr lang="en-US" err="1"/>
              <a:t>vcc</a:t>
            </a:r>
            <a:r>
              <a:rPr lang="en-US"/>
              <a:t> and </a:t>
            </a:r>
            <a:r>
              <a:rPr lang="en-US" err="1"/>
              <a:t>vccio</a:t>
            </a:r>
            <a:r>
              <a:rPr lang="en-US"/>
              <a:t> needs to be driven </a:t>
            </a:r>
          </a:p>
          <a:p>
            <a:r>
              <a:rPr lang="en-US"/>
              <a:t>-3 write modes and one read mode, which depend on the transitions of our control pins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4</a:t>
            </a:fld>
            <a:endParaRPr lang="en-US"/>
          </a:p>
        </p:txBody>
      </p:sp>
    </p:spTree>
    <p:extLst>
      <p:ext uri="{BB962C8B-B14F-4D97-AF65-F5344CB8AC3E}">
        <p14:creationId xmlns:p14="http://schemas.microsoft.com/office/powerpoint/2010/main" val="12714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5</a:t>
            </a:fld>
            <a:endParaRPr lang="en-US"/>
          </a:p>
        </p:txBody>
      </p:sp>
    </p:spTree>
    <p:extLst>
      <p:ext uri="{BB962C8B-B14F-4D97-AF65-F5344CB8AC3E}">
        <p14:creationId xmlns:p14="http://schemas.microsoft.com/office/powerpoint/2010/main" val="297011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did open/short/</a:t>
            </a:r>
            <a:r>
              <a:rPr lang="en-US" err="1"/>
              <a:t>cont</a:t>
            </a:r>
            <a:r>
              <a:rPr lang="en-US"/>
              <a:t> test using a pattern to test each pin one by one</a:t>
            </a:r>
          </a:p>
          <a:p>
            <a:r>
              <a:rPr lang="en-US"/>
              <a:t>-then used the </a:t>
            </a:r>
            <a:r>
              <a:rPr lang="en-US" err="1"/>
              <a:t>PinPMU</a:t>
            </a:r>
            <a:r>
              <a:rPr lang="en-US"/>
              <a:t> tool to execute the same test</a:t>
            </a:r>
          </a:p>
        </p:txBody>
      </p:sp>
      <p:sp>
        <p:nvSpPr>
          <p:cNvPr id="4" name="Slide Number Placeholder 3"/>
          <p:cNvSpPr>
            <a:spLocks noGrp="1"/>
          </p:cNvSpPr>
          <p:nvPr>
            <p:ph type="sldNum" sz="quarter" idx="5"/>
          </p:nvPr>
        </p:nvSpPr>
        <p:spPr/>
        <p:txBody>
          <a:bodyPr/>
          <a:lstStyle/>
          <a:p>
            <a:fld id="{721EB62A-143D-46A8-9974-BE020884FA42}" type="slidenum">
              <a:rPr lang="en-US" smtClean="0"/>
              <a:pPr/>
              <a:t>6</a:t>
            </a:fld>
            <a:endParaRPr lang="en-US"/>
          </a:p>
        </p:txBody>
      </p:sp>
    </p:spTree>
    <p:extLst>
      <p:ext uri="{BB962C8B-B14F-4D97-AF65-F5344CB8AC3E}">
        <p14:creationId xmlns:p14="http://schemas.microsoft.com/office/powerpoint/2010/main" val="400250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pattern to show the setup </a:t>
            </a:r>
          </a:p>
          <a:p>
            <a:r>
              <a:rPr lang="en-US"/>
              <a:t>-pin under test set to L/H/M for Hi-Z state and comparing purposes</a:t>
            </a:r>
          </a:p>
          <a:p>
            <a:r>
              <a:rPr lang="en-US"/>
              <a:t>-all the other pins grounded</a:t>
            </a:r>
          </a:p>
          <a:p>
            <a:r>
              <a:rPr lang="en-US"/>
              <a:t>-simple functional test, with the required limits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7</a:t>
            </a:fld>
            <a:endParaRPr lang="en-US"/>
          </a:p>
        </p:txBody>
      </p:sp>
    </p:spTree>
    <p:extLst>
      <p:ext uri="{BB962C8B-B14F-4D97-AF65-F5344CB8AC3E}">
        <p14:creationId xmlns:p14="http://schemas.microsoft.com/office/powerpoint/2010/main" val="106969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-force -100uA and ensure the value is in between our set limits</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8</a:t>
            </a:fld>
            <a:endParaRPr lang="en-US"/>
          </a:p>
        </p:txBody>
      </p:sp>
    </p:spTree>
    <p:extLst>
      <p:ext uri="{BB962C8B-B14F-4D97-AF65-F5344CB8AC3E}">
        <p14:creationId xmlns:p14="http://schemas.microsoft.com/office/powerpoint/2010/main" val="230090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-checking current leakage on input and output pins sequentially</a:t>
            </a:r>
          </a:p>
          <a:p>
            <a:r>
              <a:rPr lang="en-US"/>
              <a:t>Some things to note:</a:t>
            </a:r>
          </a:p>
          <a:p>
            <a:r>
              <a:rPr lang="en-US"/>
              <a:t>-for input leakage, we force -400mV to get a stable results (this is device specific)</a:t>
            </a:r>
          </a:p>
          <a:p>
            <a:r>
              <a:rPr lang="en-US"/>
              <a:t>-for output leakage two things</a:t>
            </a:r>
          </a:p>
          <a:p>
            <a:r>
              <a:rPr lang="en-US"/>
              <a:t>--instead of 3.3V we use 3V for VCCIO </a:t>
            </a:r>
          </a:p>
          <a:p>
            <a:r>
              <a:rPr lang="en-US"/>
              <a:t>--to ensure outputs are at tristate, we use a pattern to set them to read mode</a:t>
            </a:r>
          </a:p>
        </p:txBody>
      </p:sp>
      <p:sp>
        <p:nvSpPr>
          <p:cNvPr id="4" name="Slide Number Placeholder 3"/>
          <p:cNvSpPr>
            <a:spLocks noGrp="1"/>
          </p:cNvSpPr>
          <p:nvPr>
            <p:ph type="sldNum" sz="quarter" idx="5"/>
          </p:nvPr>
        </p:nvSpPr>
        <p:spPr/>
        <p:txBody>
          <a:bodyPr/>
          <a:lstStyle/>
          <a:p>
            <a:fld id="{721EB62A-143D-46A8-9974-BE020884FA42}" type="slidenum">
              <a:rPr lang="en-US" smtClean="0"/>
              <a:pPr/>
              <a:t>9</a:t>
            </a:fld>
            <a:endParaRPr lang="en-US"/>
          </a:p>
        </p:txBody>
      </p:sp>
    </p:spTree>
    <p:extLst>
      <p:ext uri="{BB962C8B-B14F-4D97-AF65-F5344CB8AC3E}">
        <p14:creationId xmlns:p14="http://schemas.microsoft.com/office/powerpoint/2010/main" val="3310249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3" y="-10808"/>
            <a:ext cx="9265920" cy="6949069"/>
          </a:xfrm>
          <a:prstGeom prst="rect">
            <a:avLst/>
          </a:prstGeom>
        </p:spPr>
      </p:pic>
      <p:sp>
        <p:nvSpPr>
          <p:cNvPr id="6" name="Title 5"/>
          <p:cNvSpPr>
            <a:spLocks noGrp="1"/>
          </p:cNvSpPr>
          <p:nvPr>
            <p:ph type="title"/>
          </p:nvPr>
        </p:nvSpPr>
        <p:spPr>
          <a:xfrm>
            <a:off x="612648" y="1947672"/>
            <a:ext cx="6484838" cy="685800"/>
          </a:xfrm>
        </p:spPr>
        <p:txBody>
          <a:bodyPr anchor="t"/>
          <a:lstStyle/>
          <a:p>
            <a:r>
              <a:rPr lang="en-US"/>
              <a:t>Click to edit Master title style</a:t>
            </a:r>
          </a:p>
        </p:txBody>
      </p:sp>
      <p:sp>
        <p:nvSpPr>
          <p:cNvPr id="7" name="Footer Placeholder 5"/>
          <p:cNvSpPr txBox="1">
            <a:spLocks/>
          </p:cNvSpPr>
          <p:nvPr userDrawn="1"/>
        </p:nvSpPr>
        <p:spPr>
          <a:xfrm>
            <a:off x="22860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Content Placeholder 2"/>
          <p:cNvSpPr>
            <a:spLocks noGrp="1"/>
          </p:cNvSpPr>
          <p:nvPr>
            <p:ph sz="quarter" idx="10"/>
          </p:nvPr>
        </p:nvSpPr>
        <p:spPr>
          <a:xfrm>
            <a:off x="612648" y="2898648"/>
            <a:ext cx="5808663" cy="792162"/>
          </a:xfrm>
        </p:spPr>
        <p:txBody>
          <a:bodyPr/>
          <a:lstStyle>
            <a:lvl1pPr marL="0" indent="0">
              <a:buNone/>
              <a:defRPr/>
            </a:lvl1pPr>
          </a:lstStyle>
          <a:p>
            <a:pPr lvl="0"/>
            <a:r>
              <a:rPr lang="en-US"/>
              <a:t>Edit Master text styles</a:t>
            </a:r>
          </a:p>
        </p:txBody>
      </p:sp>
      <p:pic>
        <p:nvPicPr>
          <p:cNvPr id="4" name="Picture 3">
            <a:extLst>
              <a:ext uri="{FF2B5EF4-FFF2-40B4-BE49-F238E27FC236}">
                <a16:creationId xmlns:a16="http://schemas.microsoft.com/office/drawing/2014/main" id="{46FB49D8-7829-0947-9794-A6348CDE1F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39951" y="6266688"/>
            <a:ext cx="0" cy="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7">
    <p:spTree>
      <p:nvGrpSpPr>
        <p:cNvPr id="1" name=""/>
        <p:cNvGrpSpPr/>
        <p:nvPr/>
      </p:nvGrpSpPr>
      <p:grpSpPr>
        <a:xfrm>
          <a:off x="0" y="0"/>
          <a:ext cx="0" cy="0"/>
          <a:chOff x="0" y="0"/>
          <a:chExt cx="0" cy="0"/>
        </a:xfrm>
      </p:grpSpPr>
      <p:sp>
        <p:nvSpPr>
          <p:cNvPr id="2" name="Title 1"/>
          <p:cNvSpPr>
            <a:spLocks noGrp="1"/>
          </p:cNvSpPr>
          <p:nvPr>
            <p:ph type="title"/>
          </p:nvPr>
        </p:nvSpPr>
        <p:spPr>
          <a:xfrm>
            <a:off x="228600" y="503852"/>
            <a:ext cx="3652520" cy="1528148"/>
          </a:xfrm>
        </p:spPr>
        <p:txBody>
          <a:bodyPr/>
          <a:lstStyle>
            <a:lvl1pPr>
              <a:defRPr>
                <a:solidFill>
                  <a:schemeClr val="bg1">
                    <a:lumMod val="8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pic>
        <p:nvPicPr>
          <p:cNvPr id="8" name="Picture 7" descr="Picture4.jpg"/>
          <p:cNvPicPr>
            <a:picLocks noChangeAspect="1"/>
          </p:cNvPicPr>
          <p:nvPr userDrawn="1"/>
        </p:nvPicPr>
        <p:blipFill>
          <a:blip r:embed="rId2" cstate="print"/>
          <a:stretch>
            <a:fillRect/>
          </a:stretch>
        </p:blipFill>
        <p:spPr>
          <a:xfrm>
            <a:off x="0" y="-6186"/>
            <a:ext cx="9139943" cy="6858000"/>
          </a:xfrm>
          <a:prstGeom prst="rect">
            <a:avLst/>
          </a:prstGeom>
          <a:solidFill>
            <a:srgbClr val="1F2443"/>
          </a:solidFill>
        </p:spPr>
      </p:pic>
      <p:sp>
        <p:nvSpPr>
          <p:cNvPr id="3" name="Rectangle 2">
            <a:extLst>
              <a:ext uri="{FF2B5EF4-FFF2-40B4-BE49-F238E27FC236}">
                <a16:creationId xmlns:a16="http://schemas.microsoft.com/office/drawing/2014/main" id="{24D959CD-3A0E-1345-ACB8-88B21CE4311E}"/>
              </a:ext>
            </a:extLst>
          </p:cNvPr>
          <p:cNvSpPr/>
          <p:nvPr userDrawn="1"/>
        </p:nvSpPr>
        <p:spPr>
          <a:xfrm>
            <a:off x="7591087" y="6395388"/>
            <a:ext cx="1342664" cy="312516"/>
          </a:xfrm>
          <a:prstGeom prst="rect">
            <a:avLst/>
          </a:prstGeom>
          <a:solidFill>
            <a:srgbClr val="1E2140"/>
          </a:solidFill>
          <a:ln>
            <a:solidFill>
              <a:srgbClr val="202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454794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8229"/>
            <a:ext cx="8686800" cy="5023031"/>
          </a:xfrm>
        </p:spPr>
        <p:txBody>
          <a:bodyPr/>
          <a:lstStyle>
            <a:lvl1pPr marL="233363" indent="-233363">
              <a:buFont typeface="Arial" charset="0"/>
              <a:buChar char="•"/>
              <a:tabLst/>
              <a:defRPr sz="2200">
                <a:latin typeface="Calibri" panose="020F0502020204030204" pitchFamily="34" charset="0"/>
                <a:cs typeface="Calibri" panose="020F0502020204030204" pitchFamily="34" charset="0"/>
              </a:defRPr>
            </a:lvl1pPr>
            <a:lvl2pPr marL="466725" indent="-238125">
              <a:buClr>
                <a:schemeClr val="accent2"/>
              </a:buClr>
              <a:buFont typeface=".AppleSystemUIFont" charset="-120"/>
              <a:buChar char="–"/>
              <a:tabLst/>
              <a:defRPr sz="1800">
                <a:latin typeface="Calibri" panose="020F0502020204030204" pitchFamily="34" charset="0"/>
                <a:cs typeface="Calibri" panose="020F0502020204030204" pitchFamily="34" charset="0"/>
              </a:defRPr>
            </a:lvl2pPr>
            <a:lvl3pPr marL="628650" indent="-171450">
              <a:buClr>
                <a:schemeClr val="accent6"/>
              </a:buClr>
              <a:tabLst/>
              <a:defRPr sz="1600">
                <a:latin typeface="Calibri" panose="020F0502020204030204" pitchFamily="34" charset="0"/>
                <a:cs typeface="Calibri" panose="020F0502020204030204" pitchFamily="34" charset="0"/>
              </a:defRPr>
            </a:lvl3pPr>
            <a:lvl4pPr marL="801688" indent="-131763">
              <a:tabLst/>
              <a:defRPr sz="1400">
                <a:latin typeface="Calibri" panose="020F0502020204030204" pitchFamily="34" charset="0"/>
                <a:cs typeface="Calibri" panose="020F0502020204030204" pitchFamily="34" charset="0"/>
              </a:defRPr>
            </a:lvl4pPr>
            <a:lvl5pPr marL="1143000" indent="-228600">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a:xfrm>
            <a:off x="228601" y="6486689"/>
            <a:ext cx="366486" cy="365125"/>
          </a:xfrm>
        </p:spPr>
        <p:txBody>
          <a:bodyPr/>
          <a:lstStyle>
            <a:lvl1pPr>
              <a:defRPr>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5"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6"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7DA4F598-F184-3C47-B443-B0A39CC53391}"/>
              </a:ext>
            </a:extLst>
          </p:cNvPr>
          <p:cNvSpPr/>
          <p:nvPr userDrawn="1"/>
        </p:nvSpPr>
        <p:spPr>
          <a:xfrm>
            <a:off x="7558268" y="6432766"/>
            <a:ext cx="1357132" cy="30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228600" y="6486689"/>
            <a:ext cx="351971" cy="365125"/>
          </a:xfrm>
        </p:spPr>
        <p:txBody>
          <a:bodyPr/>
          <a:lstStyle/>
          <a:p>
            <a:fld id="{C774B654-F491-1D44-9E77-1DB05E2FA3C5}" type="slidenum">
              <a:rPr lang="en-US" smtClean="0"/>
              <a:pPr/>
              <a:t>‹#›</a:t>
            </a:fld>
            <a:endParaRPr lang="en-US"/>
          </a:p>
        </p:txBody>
      </p:sp>
      <p:sp>
        <p:nvSpPr>
          <p:cNvPr id="5"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6" name="Rectangle 5">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extLst>
      <p:ext uri="{BB962C8B-B14F-4D97-AF65-F5344CB8AC3E}">
        <p14:creationId xmlns:p14="http://schemas.microsoft.com/office/powerpoint/2010/main" val="18580862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3550" indent="-228600">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5720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6725" indent="-231775">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6"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lvl1pPr>
              <a:defRPr/>
            </a:lvl1pPr>
          </a:lstStyle>
          <a:p>
            <a:r>
              <a:rPr lang="en-US"/>
              <a:t>Click to edit Master title style</a:t>
            </a:r>
          </a:p>
        </p:txBody>
      </p:sp>
      <p:sp>
        <p:nvSpPr>
          <p:cNvPr id="8"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AC4EB938-C5FD-E347-AEE5-7339732235C1}"/>
              </a:ext>
            </a:extLst>
          </p:cNvPr>
          <p:cNvSpPr/>
          <p:nvPr userDrawn="1"/>
        </p:nvSpPr>
        <p:spPr>
          <a:xfrm>
            <a:off x="7558268" y="6432767"/>
            <a:ext cx="1357132" cy="19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8" name="Picture 7" descr="Car.jpg"/>
          <p:cNvPicPr>
            <a:picLocks noChangeAspect="1"/>
          </p:cNvPicPr>
          <p:nvPr userDrawn="1"/>
        </p:nvPicPr>
        <p:blipFill>
          <a:blip r:embed="rId2" cstate="print"/>
          <a:stretch>
            <a:fillRect/>
          </a:stretch>
        </p:blipFill>
        <p:spPr>
          <a:xfrm>
            <a:off x="2028" y="0"/>
            <a:ext cx="9139943" cy="685800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90CF0CB7-C226-2649-BCAC-70435895D003}"/>
              </a:ext>
            </a:extLst>
          </p:cNvPr>
          <p:cNvSpPr/>
          <p:nvPr userDrawn="1"/>
        </p:nvSpPr>
        <p:spPr>
          <a:xfrm>
            <a:off x="7581418" y="6366076"/>
            <a:ext cx="1333982" cy="303175"/>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8" name="Picture 7" descr="Picture1.jpg"/>
          <p:cNvPicPr>
            <a:picLocks noChangeAspect="1"/>
          </p:cNvPicPr>
          <p:nvPr userDrawn="1"/>
        </p:nvPicPr>
        <p:blipFill>
          <a:blip r:embed="rId2" cstate="print"/>
          <a:stretch>
            <a:fillRect/>
          </a:stretch>
        </p:blipFill>
        <p:spPr>
          <a:xfrm>
            <a:off x="-22860" y="0"/>
            <a:ext cx="9189720" cy="6906113"/>
          </a:xfrm>
          <a:prstGeom prst="rect">
            <a:avLst/>
          </a:prstGeom>
          <a:ln>
            <a:solidFill>
              <a:srgbClr val="0F1827"/>
            </a:solidFill>
          </a:ln>
        </p:spPr>
      </p:pic>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AB7A2CB-9EC7-3D4A-938C-C0F1379019BE}"/>
              </a:ext>
            </a:extLst>
          </p:cNvPr>
          <p:cNvSpPr/>
          <p:nvPr userDrawn="1"/>
        </p:nvSpPr>
        <p:spPr>
          <a:xfrm>
            <a:off x="8135596" y="6370938"/>
            <a:ext cx="814529" cy="365125"/>
          </a:xfrm>
          <a:prstGeom prst="rect">
            <a:avLst/>
          </a:prstGeom>
          <a:gradFill flip="none" rotWithShape="1">
            <a:gsLst>
              <a:gs pos="0">
                <a:srgbClr val="3B2D45"/>
              </a:gs>
              <a:gs pos="50000">
                <a:srgbClr val="151B2B"/>
              </a:gs>
              <a:gs pos="100000">
                <a:srgbClr val="3B2D45"/>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
        <p:nvSpPr>
          <p:cNvPr id="12" name="Right Triangle 11"/>
          <p:cNvSpPr/>
          <p:nvPr userDrawn="1"/>
        </p:nvSpPr>
        <p:spPr>
          <a:xfrm>
            <a:off x="7593357" y="6433137"/>
            <a:ext cx="563564" cy="298313"/>
          </a:xfrm>
          <a:prstGeom prst="rtTriangle">
            <a:avLst/>
          </a:prstGeom>
          <a:solidFill>
            <a:srgbClr val="0F1924"/>
          </a:solidFill>
          <a:ln>
            <a:solidFill>
              <a:srgbClr val="10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userDrawn="1"/>
        </p:nvSpPr>
        <p:spPr>
          <a:xfrm rot="11386627">
            <a:off x="7648133" y="6506580"/>
            <a:ext cx="528020" cy="181354"/>
          </a:xfrm>
          <a:prstGeom prst="rtTriangle">
            <a:avLst/>
          </a:prstGeom>
          <a:solidFill>
            <a:srgbClr val="0F1A2E"/>
          </a:solidFill>
          <a:ln>
            <a:solidFill>
              <a:srgbClr val="0F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7945896" y="6443529"/>
            <a:ext cx="223957" cy="128187"/>
          </a:xfrm>
          <a:custGeom>
            <a:avLst/>
            <a:gdLst>
              <a:gd name="connsiteX0" fmla="*/ 1693 w 223957"/>
              <a:gd name="connsiteY0" fmla="*/ 0 h 128187"/>
              <a:gd name="connsiteX1" fmla="*/ 1693 w 223957"/>
              <a:gd name="connsiteY1" fmla="*/ 0 h 128187"/>
              <a:gd name="connsiteX2" fmla="*/ 70059 w 223957"/>
              <a:gd name="connsiteY2" fmla="*/ 25637 h 128187"/>
              <a:gd name="connsiteX3" fmla="*/ 112788 w 223957"/>
              <a:gd name="connsiteY3" fmla="*/ 34183 h 128187"/>
              <a:gd name="connsiteX4" fmla="*/ 189700 w 223957"/>
              <a:gd name="connsiteY4" fmla="*/ 51275 h 128187"/>
              <a:gd name="connsiteX5" fmla="*/ 215338 w 223957"/>
              <a:gd name="connsiteY5" fmla="*/ 68366 h 128187"/>
              <a:gd name="connsiteX6" fmla="*/ 215338 w 223957"/>
              <a:gd name="connsiteY6" fmla="*/ 128187 h 128187"/>
              <a:gd name="connsiteX7" fmla="*/ 121334 w 223957"/>
              <a:gd name="connsiteY7" fmla="*/ 119641 h 128187"/>
              <a:gd name="connsiteX8" fmla="*/ 70059 w 223957"/>
              <a:gd name="connsiteY8" fmla="*/ 85458 h 128187"/>
              <a:gd name="connsiteX9" fmla="*/ 44422 w 223957"/>
              <a:gd name="connsiteY9" fmla="*/ 68366 h 128187"/>
              <a:gd name="connsiteX10" fmla="*/ 18784 w 223957"/>
              <a:gd name="connsiteY10" fmla="*/ 51275 h 128187"/>
              <a:gd name="connsiteX11" fmla="*/ 1693 w 223957"/>
              <a:gd name="connsiteY11" fmla="*/ 0 h 12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957" h="128187">
                <a:moveTo>
                  <a:pt x="1693" y="0"/>
                </a:moveTo>
                <a:lnTo>
                  <a:pt x="1693" y="0"/>
                </a:lnTo>
                <a:cubicBezTo>
                  <a:pt x="24482" y="8546"/>
                  <a:pt x="46797" y="18479"/>
                  <a:pt x="70059" y="25637"/>
                </a:cubicBezTo>
                <a:cubicBezTo>
                  <a:pt x="83942" y="29909"/>
                  <a:pt x="98697" y="30660"/>
                  <a:pt x="112788" y="34183"/>
                </a:cubicBezTo>
                <a:cubicBezTo>
                  <a:pt x="196939" y="55221"/>
                  <a:pt x="48603" y="27758"/>
                  <a:pt x="189700" y="51275"/>
                </a:cubicBezTo>
                <a:cubicBezTo>
                  <a:pt x="198246" y="56972"/>
                  <a:pt x="208922" y="60346"/>
                  <a:pt x="215338" y="68366"/>
                </a:cubicBezTo>
                <a:cubicBezTo>
                  <a:pt x="231683" y="88798"/>
                  <a:pt x="220739" y="106580"/>
                  <a:pt x="215338" y="128187"/>
                </a:cubicBezTo>
                <a:cubicBezTo>
                  <a:pt x="184003" y="125338"/>
                  <a:pt x="151519" y="128519"/>
                  <a:pt x="121334" y="119641"/>
                </a:cubicBezTo>
                <a:cubicBezTo>
                  <a:pt x="101627" y="113845"/>
                  <a:pt x="87151" y="96852"/>
                  <a:pt x="70059" y="85458"/>
                </a:cubicBezTo>
                <a:lnTo>
                  <a:pt x="44422" y="68366"/>
                </a:lnTo>
                <a:cubicBezTo>
                  <a:pt x="35876" y="62669"/>
                  <a:pt x="26046" y="58538"/>
                  <a:pt x="18784" y="51275"/>
                </a:cubicBezTo>
                <a:cubicBezTo>
                  <a:pt x="-11357" y="21133"/>
                  <a:pt x="4542" y="8546"/>
                  <a:pt x="1693" y="0"/>
                </a:cubicBezTo>
                <a:close/>
              </a:path>
            </a:pathLst>
          </a:custGeom>
          <a:solidFill>
            <a:srgbClr val="45233E"/>
          </a:solidFill>
          <a:ln>
            <a:solidFill>
              <a:srgbClr val="4122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Slide Number Placeholder 2"/>
          <p:cNvSpPr>
            <a:spLocks noGrp="1"/>
          </p:cNvSpPr>
          <p:nvPr>
            <p:ph type="sldNum" sz="quarter" idx="10"/>
          </p:nvPr>
        </p:nvSpPr>
        <p:spPr/>
        <p:txBody>
          <a:bodyPr/>
          <a:lstStyle/>
          <a:p>
            <a:fld id="{C774B654-F491-1D44-9E77-1DB05E2FA3C5}" type="slidenum">
              <a:rPr lang="en-US" smtClean="0"/>
              <a:pPr/>
              <a:t>‹#›</a:t>
            </a:fld>
            <a:endParaRPr lang="en-US"/>
          </a:p>
        </p:txBody>
      </p:sp>
      <p:pic>
        <p:nvPicPr>
          <p:cNvPr id="6" name="Picture 5" descr="Picture1.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808033F7-EB65-934D-A309-85F4F98173C8}"/>
              </a:ext>
            </a:extLst>
          </p:cNvPr>
          <p:cNvSpPr/>
          <p:nvPr userDrawn="1"/>
        </p:nvSpPr>
        <p:spPr>
          <a:xfrm>
            <a:off x="7627717" y="6400800"/>
            <a:ext cx="1322408" cy="2893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2060838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verse">
    <p:spTree>
      <p:nvGrpSpPr>
        <p:cNvPr id="1" name=""/>
        <p:cNvGrpSpPr/>
        <p:nvPr/>
      </p:nvGrpSpPr>
      <p:grpSpPr>
        <a:xfrm>
          <a:off x="0" y="0"/>
          <a:ext cx="0" cy="0"/>
          <a:chOff x="0" y="0"/>
          <a:chExt cx="0" cy="0"/>
        </a:xfrm>
      </p:grpSpPr>
      <p:pic>
        <p:nvPicPr>
          <p:cNvPr id="10" name="Picture 9" descr="Picture2.png"/>
          <p:cNvPicPr>
            <a:picLocks noChangeAspect="1"/>
          </p:cNvPicPr>
          <p:nvPr userDrawn="1"/>
        </p:nvPicPr>
        <p:blipFill>
          <a:blip r:embed="rId2" cstate="print"/>
          <a:stretch>
            <a:fillRect/>
          </a:stretch>
        </p:blipFill>
        <p:spPr>
          <a:xfrm>
            <a:off x="0" y="760"/>
            <a:ext cx="9145014" cy="685724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quarter" idx="10"/>
          </p:nvPr>
        </p:nvSpPr>
        <p:spPr>
          <a:xfrm>
            <a:off x="228600" y="1066800"/>
            <a:ext cx="8686800" cy="4784726"/>
          </a:xfrm>
        </p:spPr>
        <p:txBody>
          <a:bodyPr/>
          <a:lstStyle>
            <a:lvl1pPr>
              <a:buClr>
                <a:schemeClr val="accent3"/>
              </a:buClr>
              <a:defRPr>
                <a:solidFill>
                  <a:schemeClr val="bg1"/>
                </a:solidFill>
                <a:latin typeface="Calibri" panose="020F0502020204030204" pitchFamily="34" charset="0"/>
                <a:cs typeface="Calibri" panose="020F0502020204030204" pitchFamily="34" charset="0"/>
              </a:defRPr>
            </a:lvl1pPr>
            <a:lvl2pPr>
              <a:buClr>
                <a:schemeClr val="accent3"/>
              </a:buClr>
              <a:defRPr>
                <a:solidFill>
                  <a:schemeClr val="bg1"/>
                </a:solidFill>
                <a:latin typeface="Calibri" panose="020F0502020204030204" pitchFamily="34" charset="0"/>
                <a:cs typeface="Calibri" panose="020F0502020204030204" pitchFamily="34" charset="0"/>
              </a:defRPr>
            </a:lvl2pPr>
            <a:lvl3pPr>
              <a:buClr>
                <a:schemeClr val="accent3"/>
              </a:buClr>
              <a:defRPr>
                <a:solidFill>
                  <a:schemeClr val="bg1"/>
                </a:solidFill>
                <a:latin typeface="Calibri" panose="020F0502020204030204" pitchFamily="34" charset="0"/>
                <a:cs typeface="Calibri" panose="020F0502020204030204" pitchFamily="34" charset="0"/>
              </a:defRPr>
            </a:lvl3pPr>
            <a:lvl4pPr>
              <a:buClr>
                <a:schemeClr val="accent3"/>
              </a:buClr>
              <a:defRPr>
                <a:solidFill>
                  <a:schemeClr val="bg1"/>
                </a:solidFill>
                <a:latin typeface="Calibri" panose="020F0502020204030204" pitchFamily="34" charset="0"/>
                <a:cs typeface="Calibri" panose="020F0502020204030204" pitchFamily="34" charset="0"/>
              </a:defRPr>
            </a:lvl4pPr>
            <a:lvl5pPr>
              <a:buClr>
                <a:schemeClr val="accent3"/>
              </a:buClr>
              <a:defRPr>
                <a:solidFill>
                  <a:schemeClr val="bg1"/>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1"/>
          </p:nvPr>
        </p:nvSpPr>
        <p:spPr/>
        <p:txBody>
          <a:bodyPr/>
          <a:lstStyle/>
          <a:p>
            <a:fld id="{C774B654-F491-1D44-9E77-1DB05E2FA3C5}" type="slidenum">
              <a:rPr lang="en-US" smtClean="0"/>
              <a:pPr/>
              <a:t>‹#›</a:t>
            </a:fld>
            <a:endParaRPr lang="en-US"/>
          </a:p>
        </p:txBody>
      </p:sp>
      <p:sp>
        <p:nvSpPr>
          <p:cNvPr id="8" name="Footer Placeholder 4"/>
          <p:cNvSpPr>
            <a:spLocks noGrp="1"/>
          </p:cNvSpPr>
          <p:nvPr>
            <p:ph type="ftr" sz="quarter" idx="3"/>
          </p:nvPr>
        </p:nvSpPr>
        <p:spPr>
          <a:xfrm>
            <a:off x="624114" y="646339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5" name="Rectangle 4">
            <a:extLst>
              <a:ext uri="{FF2B5EF4-FFF2-40B4-BE49-F238E27FC236}">
                <a16:creationId xmlns:a16="http://schemas.microsoft.com/office/drawing/2014/main" id="{1BB7F2B8-3D1B-B849-9AD6-D4C9DCA02874}"/>
              </a:ext>
            </a:extLst>
          </p:cNvPr>
          <p:cNvSpPr/>
          <p:nvPr userDrawn="1"/>
        </p:nvSpPr>
        <p:spPr>
          <a:xfrm>
            <a:off x="7604566" y="6377651"/>
            <a:ext cx="1310833" cy="289367"/>
          </a:xfrm>
          <a:prstGeom prst="rect">
            <a:avLst/>
          </a:prstGeom>
          <a:solidFill>
            <a:srgbClr val="235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9417608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5">
    <p:spTree>
      <p:nvGrpSpPr>
        <p:cNvPr id="1" name=""/>
        <p:cNvGrpSpPr/>
        <p:nvPr/>
      </p:nvGrpSpPr>
      <p:grpSpPr>
        <a:xfrm>
          <a:off x="0" y="0"/>
          <a:ext cx="0" cy="0"/>
          <a:chOff x="0" y="0"/>
          <a:chExt cx="0" cy="0"/>
        </a:xfrm>
      </p:grpSpPr>
      <p:pic>
        <p:nvPicPr>
          <p:cNvPr id="8" name="Picture 7" descr="Picture2.jpg"/>
          <p:cNvPicPr>
            <a:picLocks noChangeAspect="1"/>
          </p:cNvPicPr>
          <p:nvPr userDrawn="1"/>
        </p:nvPicPr>
        <p:blipFill>
          <a:blip r:embed="rId2" cstate="print"/>
          <a:stretch>
            <a:fillRect/>
          </a:stretch>
        </p:blipFill>
        <p:spPr>
          <a:xfrm>
            <a:off x="11580" y="8700"/>
            <a:ext cx="9144000" cy="6856479"/>
          </a:xfrm>
          <a:prstGeom prst="rect">
            <a:avLst/>
          </a:prstGeom>
        </p:spPr>
      </p:pic>
      <p:sp>
        <p:nvSpPr>
          <p:cNvPr id="2" name="Title 1"/>
          <p:cNvSpPr>
            <a:spLocks noGrp="1"/>
          </p:cNvSpPr>
          <p:nvPr>
            <p:ph type="title"/>
          </p:nvPr>
        </p:nvSpPr>
        <p:spPr/>
        <p:txBody>
          <a:bodyPr/>
          <a:lstStyle>
            <a:lvl1pPr>
              <a:defRPr>
                <a:solidFill>
                  <a:schemeClr val="bg1">
                    <a:lumMod val="7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3C37419-6C28-9C4A-A40D-37892316F795}"/>
              </a:ext>
            </a:extLst>
          </p:cNvPr>
          <p:cNvSpPr/>
          <p:nvPr userDrawn="1"/>
        </p:nvSpPr>
        <p:spPr>
          <a:xfrm>
            <a:off x="7610958" y="6322011"/>
            <a:ext cx="1380281" cy="347240"/>
          </a:xfrm>
          <a:prstGeom prst="rect">
            <a:avLst/>
          </a:prstGeom>
          <a:solidFill>
            <a:srgbClr val="101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1639141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0" y="0"/>
            <a:ext cx="9144000" cy="6853431"/>
          </a:xfrm>
          <a:prstGeom prst="rect">
            <a:avLst/>
          </a:prstGeom>
        </p:spPr>
      </p:pic>
      <p:sp>
        <p:nvSpPr>
          <p:cNvPr id="2"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3075" name="Text Placeholder 2"/>
          <p:cNvSpPr>
            <a:spLocks noGrp="1"/>
          </p:cNvSpPr>
          <p:nvPr>
            <p:ph type="body" idx="1"/>
          </p:nvPr>
        </p:nvSpPr>
        <p:spPr bwMode="auto">
          <a:xfrm>
            <a:off x="228600" y="1233715"/>
            <a:ext cx="8686800" cy="525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4"/>
          </p:nvPr>
        </p:nvSpPr>
        <p:spPr>
          <a:xfrm>
            <a:off x="228600" y="6486689"/>
            <a:ext cx="395514" cy="365125"/>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7" name="Footer Placeholder 4"/>
          <p:cNvSpPr>
            <a:spLocks noGrp="1"/>
          </p:cNvSpPr>
          <p:nvPr>
            <p:ph type="ftr" sz="quarter" idx="3"/>
          </p:nvPr>
        </p:nvSpPr>
        <p:spPr>
          <a:xfrm>
            <a:off x="609600" y="6444342"/>
            <a:ext cx="4891314"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23" r:id="rId3"/>
    <p:sldLayoutId id="2147483714" r:id="rId4"/>
    <p:sldLayoutId id="2147483715" r:id="rId5"/>
    <p:sldLayoutId id="2147483716" r:id="rId6"/>
    <p:sldLayoutId id="2147483719" r:id="rId7"/>
    <p:sldLayoutId id="2147483718" r:id="rId8"/>
    <p:sldLayoutId id="2147483720" r:id="rId9"/>
    <p:sldLayoutId id="2147483722" r:id="rId10"/>
  </p:sldLayoutIdLst>
  <p:transition>
    <p:fade/>
  </p:transition>
  <p:hf hdr="0" ftr="0" dt="0"/>
  <p:txStyles>
    <p:title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p:titleStyle>
    <p:body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Arial" pitchFamily="34" charset="0"/>
          <a:ea typeface="+mn-ea"/>
          <a:cs typeface="Arial" pitchFamily="34" charset="0"/>
        </a:defRPr>
      </a:lvl1pPr>
      <a:lvl2pPr marL="466725" indent="-233363"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Arial" pitchFamily="34" charset="0"/>
          <a:ea typeface="+mn-ea"/>
          <a:cs typeface="Arial" pitchFamily="34" charset="0"/>
        </a:defRPr>
      </a:lvl2pPr>
      <a:lvl3pPr marL="628650" indent="-161925"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Arial" pitchFamily="34" charset="0"/>
          <a:ea typeface="+mn-ea"/>
          <a:cs typeface="Arial" pitchFamily="34" charset="0"/>
        </a:defRPr>
      </a:lvl3pPr>
      <a:lvl4pPr marL="863600" indent="-203200"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29.xml"/><Relationship Id="rId18" Type="http://schemas.openxmlformats.org/officeDocument/2006/relationships/image" Target="../media/image70.png"/><Relationship Id="rId3" Type="http://schemas.openxmlformats.org/officeDocument/2006/relationships/image" Target="../media/image62.png"/><Relationship Id="rId7" Type="http://schemas.openxmlformats.org/officeDocument/2006/relationships/customXml" Target="../ink/ink26.xml"/><Relationship Id="rId12" Type="http://schemas.openxmlformats.org/officeDocument/2006/relationships/image" Target="../media/image67.png"/><Relationship Id="rId17" Type="http://schemas.openxmlformats.org/officeDocument/2006/relationships/customXml" Target="../ink/ink31.xml"/><Relationship Id="rId2" Type="http://schemas.openxmlformats.org/officeDocument/2006/relationships/notesSlide" Target="../notesSlides/notesSlide28.xml"/><Relationship Id="rId16"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64.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0.xml"/><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customXml" Target="../ink/ink27.xml"/><Relationship Id="rId1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3.png"/><Relationship Id="rId26" Type="http://schemas.openxmlformats.org/officeDocument/2006/relationships/image" Target="../media/image27.png"/><Relationship Id="rId39" Type="http://schemas.openxmlformats.org/officeDocument/2006/relationships/image" Target="../media/image33.png"/><Relationship Id="rId21" Type="http://schemas.openxmlformats.org/officeDocument/2006/relationships/customXml" Target="../ink/ink9.xml"/><Relationship Id="rId34" Type="http://schemas.openxmlformats.org/officeDocument/2006/relationships/customXml" Target="../ink/ink16.xml"/><Relationship Id="rId42" Type="http://schemas.openxmlformats.org/officeDocument/2006/relationships/image" Target="../media/image34.png"/><Relationship Id="rId47" Type="http://schemas.openxmlformats.org/officeDocument/2006/relationships/customXml" Target="../ink/ink23.xml"/><Relationship Id="rId7" Type="http://schemas.openxmlformats.org/officeDocument/2006/relationships/customXml" Target="../ink/ink2.xml"/><Relationship Id="rId2" Type="http://schemas.openxmlformats.org/officeDocument/2006/relationships/notesSlide" Target="../notesSlides/notesSlide7.xml"/><Relationship Id="rId16" Type="http://schemas.openxmlformats.org/officeDocument/2006/relationships/image" Target="../media/image22.png"/><Relationship Id="rId29"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customXml" Target="../ink/ink4.xml"/><Relationship Id="rId24" Type="http://schemas.openxmlformats.org/officeDocument/2006/relationships/image" Target="../media/image26.png"/><Relationship Id="rId32" Type="http://schemas.openxmlformats.org/officeDocument/2006/relationships/customXml" Target="../ink/ink15.xml"/><Relationship Id="rId37" Type="http://schemas.openxmlformats.org/officeDocument/2006/relationships/image" Target="../media/image32.png"/><Relationship Id="rId40" Type="http://schemas.openxmlformats.org/officeDocument/2006/relationships/customXml" Target="../ink/ink19.xml"/><Relationship Id="rId45" Type="http://schemas.openxmlformats.org/officeDocument/2006/relationships/customXml" Target="../ink/ink22.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image" Target="../media/image19.png"/><Relationship Id="rId19" Type="http://schemas.openxmlformats.org/officeDocument/2006/relationships/customXml" Target="../ink/ink8.xml"/><Relationship Id="rId31" Type="http://schemas.openxmlformats.org/officeDocument/2006/relationships/image" Target="../media/image29.png"/><Relationship Id="rId44" Type="http://schemas.openxmlformats.org/officeDocument/2006/relationships/image" Target="../media/image35.png"/><Relationship Id="rId4" Type="http://schemas.openxmlformats.org/officeDocument/2006/relationships/image" Target="../media/image16.png"/><Relationship Id="rId9" Type="http://schemas.openxmlformats.org/officeDocument/2006/relationships/customXml" Target="../ink/ink3.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2.xml"/><Relationship Id="rId30" Type="http://schemas.openxmlformats.org/officeDocument/2006/relationships/customXml" Target="../ink/ink14.xml"/><Relationship Id="rId35" Type="http://schemas.openxmlformats.org/officeDocument/2006/relationships/image" Target="../media/image31.png"/><Relationship Id="rId43" Type="http://schemas.openxmlformats.org/officeDocument/2006/relationships/customXml" Target="../ink/ink21.xml"/><Relationship Id="rId48" Type="http://schemas.openxmlformats.org/officeDocument/2006/relationships/customXml" Target="../ink/ink24.xml"/><Relationship Id="rId8" Type="http://schemas.openxmlformats.org/officeDocument/2006/relationships/image" Target="../media/image18.png"/><Relationship Id="rId3"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image" Target="../media/image30.png"/><Relationship Id="rId38" Type="http://schemas.openxmlformats.org/officeDocument/2006/relationships/customXml" Target="../ink/ink18.xml"/><Relationship Id="rId46" Type="http://schemas.openxmlformats.org/officeDocument/2006/relationships/image" Target="../media/image36.png"/><Relationship Id="rId20" Type="http://schemas.openxmlformats.org/officeDocument/2006/relationships/image" Target="../media/image24.png"/><Relationship Id="rId41" Type="http://schemas.openxmlformats.org/officeDocument/2006/relationships/customXml" Target="../ink/ink20.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1947671"/>
            <a:ext cx="8531353" cy="1181011"/>
          </a:xfrm>
        </p:spPr>
        <p:txBody>
          <a:bodyPr>
            <a:noAutofit/>
          </a:bodyPr>
          <a:lstStyle/>
          <a:p>
            <a:pPr lvl="1"/>
            <a:r>
              <a:rPr lang="en-US" sz="3200" b="1" dirty="0"/>
              <a:t>SEG</a:t>
            </a:r>
            <a:r>
              <a:rPr lang="en-US" sz="3200" dirty="0"/>
              <a:t> UFP Project 2</a:t>
            </a:r>
            <a:r>
              <a:rPr lang="en-US" sz="3200" b="1" dirty="0"/>
              <a:t> </a:t>
            </a:r>
            <a:br>
              <a:rPr lang="en-US" dirty="0"/>
            </a:br>
            <a:br>
              <a:rPr lang="en-US" dirty="0"/>
            </a:br>
            <a:r>
              <a:rPr lang="de-DE" sz="2000" b="0" dirty="0">
                <a:solidFill>
                  <a:schemeClr val="accent3">
                    <a:lumMod val="75000"/>
                  </a:schemeClr>
                </a:solidFill>
              </a:rPr>
              <a:t>Trainee: Antara Rahman </a:t>
            </a:r>
            <a:br>
              <a:rPr lang="de-DE" sz="2000" b="0" dirty="0">
                <a:solidFill>
                  <a:schemeClr val="accent3">
                    <a:lumMod val="75000"/>
                  </a:schemeClr>
                </a:solidFill>
              </a:rPr>
            </a:br>
            <a:r>
              <a:rPr lang="de-DE" sz="2000" b="0" dirty="0">
                <a:solidFill>
                  <a:schemeClr val="accent3">
                    <a:lumMod val="75000"/>
                  </a:schemeClr>
                </a:solidFill>
              </a:rPr>
              <a:t>Project Start/ End date: September 11th,2024 to October 15th,2024</a:t>
            </a:r>
            <a:br>
              <a:rPr lang="de-DE" sz="2000" b="0" dirty="0">
                <a:solidFill>
                  <a:schemeClr val="accent3">
                    <a:lumMod val="75000"/>
                  </a:schemeClr>
                </a:solidFill>
              </a:rPr>
            </a:br>
            <a:r>
              <a:rPr lang="de-DE" sz="2000" b="0" dirty="0">
                <a:solidFill>
                  <a:schemeClr val="accent3">
                    <a:lumMod val="75000"/>
                  </a:schemeClr>
                </a:solidFill>
              </a:rPr>
              <a:t>Mentor: Jordan Cantillano </a:t>
            </a:r>
            <a:endParaRPr lang="en-US" b="0" dirty="0">
              <a:solidFill>
                <a:schemeClr val="accent3">
                  <a:lumMod val="75000"/>
                </a:schemeClr>
              </a:solidFill>
            </a:endParaRPr>
          </a:p>
        </p:txBody>
      </p:sp>
    </p:spTree>
    <p:extLst>
      <p:ext uri="{BB962C8B-B14F-4D97-AF65-F5344CB8AC3E}">
        <p14:creationId xmlns:p14="http://schemas.microsoft.com/office/powerpoint/2010/main" val="4088901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Leakage Tests</a:t>
            </a:r>
            <a:br>
              <a:rPr lang="en-US" sz="2200"/>
            </a:br>
            <a:br>
              <a:rPr lang="en-US" sz="2200"/>
            </a:br>
            <a:endParaRPr lang="en-US" sz="2200"/>
          </a:p>
        </p:txBody>
      </p:sp>
      <p:sp>
        <p:nvSpPr>
          <p:cNvPr id="10" name="TextBox 9">
            <a:extLst>
              <a:ext uri="{FF2B5EF4-FFF2-40B4-BE49-F238E27FC236}">
                <a16:creationId xmlns:a16="http://schemas.microsoft.com/office/drawing/2014/main" id="{4DF295B8-AB09-1BA9-C1B5-655A55CC0D5B}"/>
              </a:ext>
            </a:extLst>
          </p:cNvPr>
          <p:cNvSpPr txBox="1"/>
          <p:nvPr/>
        </p:nvSpPr>
        <p:spPr>
          <a:xfrm>
            <a:off x="228599" y="961075"/>
            <a:ext cx="3764604" cy="615553"/>
          </a:xfrm>
          <a:prstGeom prst="rect">
            <a:avLst/>
          </a:prstGeom>
          <a:noFill/>
        </p:spPr>
        <p:txBody>
          <a:bodyPr wrap="square" rtlCol="0">
            <a:spAutoFit/>
          </a:bodyPr>
          <a:lstStyle/>
          <a:p>
            <a:r>
              <a:rPr lang="en-US"/>
              <a:t>Results</a:t>
            </a:r>
          </a:p>
          <a:p>
            <a:r>
              <a:rPr lang="en-US" sz="1600"/>
              <a:t>1. Input Leakage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228599" y="2749513"/>
            <a:ext cx="3764604" cy="338554"/>
          </a:xfrm>
          <a:prstGeom prst="rect">
            <a:avLst/>
          </a:prstGeom>
          <a:noFill/>
        </p:spPr>
        <p:txBody>
          <a:bodyPr wrap="square" rtlCol="0">
            <a:spAutoFit/>
          </a:bodyPr>
          <a:lstStyle/>
          <a:p>
            <a:r>
              <a:rPr lang="en-US" sz="1600"/>
              <a:t>2.(Output tristate leakage)</a:t>
            </a:r>
          </a:p>
        </p:txBody>
      </p:sp>
      <p:sp>
        <p:nvSpPr>
          <p:cNvPr id="2" name="TextBox 1">
            <a:extLst>
              <a:ext uri="{FF2B5EF4-FFF2-40B4-BE49-F238E27FC236}">
                <a16:creationId xmlns:a16="http://schemas.microsoft.com/office/drawing/2014/main" id="{9A564C0F-1CC7-C9FC-FEF4-CF82AB468EC2}"/>
              </a:ext>
            </a:extLst>
          </p:cNvPr>
          <p:cNvSpPr txBox="1"/>
          <p:nvPr/>
        </p:nvSpPr>
        <p:spPr>
          <a:xfrm>
            <a:off x="6915714" y="1810819"/>
            <a:ext cx="1999686" cy="769441"/>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-30uA</a:t>
            </a:r>
          </a:p>
          <a:p>
            <a:r>
              <a:rPr lang="en-US" sz="1100">
                <a:solidFill>
                  <a:srgbClr val="0F1829"/>
                </a:solidFill>
              </a:rPr>
              <a:t>High Limit: 10uA</a:t>
            </a:r>
          </a:p>
        </p:txBody>
      </p:sp>
      <p:sp>
        <p:nvSpPr>
          <p:cNvPr id="3" name="Rectangle 2">
            <a:extLst>
              <a:ext uri="{FF2B5EF4-FFF2-40B4-BE49-F238E27FC236}">
                <a16:creationId xmlns:a16="http://schemas.microsoft.com/office/drawing/2014/main" id="{37528CB3-DFD3-5351-7DA4-4E537321170D}"/>
              </a:ext>
            </a:extLst>
          </p:cNvPr>
          <p:cNvSpPr/>
          <p:nvPr/>
        </p:nvSpPr>
        <p:spPr>
          <a:xfrm>
            <a:off x="6915714" y="1811221"/>
            <a:ext cx="1999686" cy="795792"/>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EA0DDCD-9484-3C28-EEEF-53979F8415AB}"/>
              </a:ext>
            </a:extLst>
          </p:cNvPr>
          <p:cNvSpPr txBox="1"/>
          <p:nvPr/>
        </p:nvSpPr>
        <p:spPr>
          <a:xfrm>
            <a:off x="5904038" y="4584936"/>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-10uA</a:t>
            </a:r>
          </a:p>
          <a:p>
            <a:r>
              <a:rPr lang="en-US" sz="1100">
                <a:solidFill>
                  <a:srgbClr val="0F1829"/>
                </a:solidFill>
              </a:rPr>
              <a:t>High Limit: 20uA</a:t>
            </a:r>
          </a:p>
        </p:txBody>
      </p:sp>
      <p:sp>
        <p:nvSpPr>
          <p:cNvPr id="6" name="Rectangle 5">
            <a:extLst>
              <a:ext uri="{FF2B5EF4-FFF2-40B4-BE49-F238E27FC236}">
                <a16:creationId xmlns:a16="http://schemas.microsoft.com/office/drawing/2014/main" id="{4DD2D76B-6003-D162-E826-5F77F8D06444}"/>
              </a:ext>
            </a:extLst>
          </p:cNvPr>
          <p:cNvSpPr/>
          <p:nvPr/>
        </p:nvSpPr>
        <p:spPr>
          <a:xfrm>
            <a:off x="5904038" y="4531222"/>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8D4F65B0-3393-EAAD-AFAB-D503F821CA77}"/>
              </a:ext>
            </a:extLst>
          </p:cNvPr>
          <p:cNvPicPr>
            <a:picLocks noChangeAspect="1"/>
          </p:cNvPicPr>
          <p:nvPr/>
        </p:nvPicPr>
        <p:blipFill>
          <a:blip r:embed="rId3">
            <a:extLst>
              <a:ext uri="{28A0092B-C50C-407E-A947-70E740481C1C}">
                <a14:useLocalDpi xmlns:a14="http://schemas.microsoft.com/office/drawing/2010/main" val="0"/>
              </a:ext>
            </a:extLst>
          </a:blip>
          <a:srcRect t="11283" b="2142"/>
          <a:stretch/>
        </p:blipFill>
        <p:spPr>
          <a:xfrm>
            <a:off x="301558" y="1672900"/>
            <a:ext cx="6118698" cy="1045278"/>
          </a:xfrm>
          <a:prstGeom prst="rect">
            <a:avLst/>
          </a:prstGeom>
          <a:ln w="12700" cap="sq">
            <a:solidFill>
              <a:srgbClr val="000000"/>
            </a:solidFill>
            <a:prstDash val="solid"/>
            <a:miter lim="800000"/>
          </a:ln>
          <a:effectLst/>
        </p:spPr>
      </p:pic>
      <p:pic>
        <p:nvPicPr>
          <p:cNvPr id="11" name="Picture 10">
            <a:extLst>
              <a:ext uri="{FF2B5EF4-FFF2-40B4-BE49-F238E27FC236}">
                <a16:creationId xmlns:a16="http://schemas.microsoft.com/office/drawing/2014/main" id="{278852E5-9BCB-4282-C3AF-BFED5B3BA2A1}"/>
              </a:ext>
            </a:extLst>
          </p:cNvPr>
          <p:cNvPicPr>
            <a:picLocks noChangeAspect="1"/>
          </p:cNvPicPr>
          <p:nvPr/>
        </p:nvPicPr>
        <p:blipFill>
          <a:blip r:embed="rId4"/>
          <a:srcRect t="3002" r="7558" b="549"/>
          <a:stretch/>
        </p:blipFill>
        <p:spPr>
          <a:xfrm>
            <a:off x="301558" y="3088067"/>
            <a:ext cx="4920928" cy="1807315"/>
          </a:xfrm>
          <a:prstGeom prst="rect">
            <a:avLst/>
          </a:prstGeom>
          <a:ln w="12700" cap="sq">
            <a:solidFill>
              <a:srgbClr val="000000"/>
            </a:solidFill>
            <a:prstDash val="solid"/>
            <a:miter lim="800000"/>
          </a:ln>
          <a:effectLst/>
        </p:spPr>
      </p:pic>
      <p:pic>
        <p:nvPicPr>
          <p:cNvPr id="16" name="Picture 15">
            <a:extLst>
              <a:ext uri="{FF2B5EF4-FFF2-40B4-BE49-F238E27FC236}">
                <a16:creationId xmlns:a16="http://schemas.microsoft.com/office/drawing/2014/main" id="{684A7083-0918-5DFF-3B40-75B47B9E0C43}"/>
              </a:ext>
            </a:extLst>
          </p:cNvPr>
          <p:cNvPicPr>
            <a:picLocks noChangeAspect="1"/>
          </p:cNvPicPr>
          <p:nvPr/>
        </p:nvPicPr>
        <p:blipFill>
          <a:blip r:embed="rId5"/>
          <a:srcRect r="8032"/>
          <a:stretch/>
        </p:blipFill>
        <p:spPr>
          <a:xfrm>
            <a:off x="301558" y="4993267"/>
            <a:ext cx="4920928" cy="1807315"/>
          </a:xfrm>
          <a:prstGeom prst="rect">
            <a:avLst/>
          </a:prstGeom>
          <a:ln w="12700" cap="sq">
            <a:solidFill>
              <a:srgbClr val="000000"/>
            </a:solidFill>
            <a:prstDash val="solid"/>
            <a:miter lim="800000"/>
          </a:ln>
          <a:effectLst/>
        </p:spPr>
      </p:pic>
      <p:sp>
        <p:nvSpPr>
          <p:cNvPr id="19" name="Rectangle 18">
            <a:extLst>
              <a:ext uri="{FF2B5EF4-FFF2-40B4-BE49-F238E27FC236}">
                <a16:creationId xmlns:a16="http://schemas.microsoft.com/office/drawing/2014/main" id="{F276B914-4D47-B0A2-5009-55D0F9391631}"/>
              </a:ext>
            </a:extLst>
          </p:cNvPr>
          <p:cNvSpPr/>
          <p:nvPr/>
        </p:nvSpPr>
        <p:spPr>
          <a:xfrm>
            <a:off x="3054485" y="4935202"/>
            <a:ext cx="751095" cy="19227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F28B1E-3AD1-6D88-2484-F95300CAA36C}"/>
              </a:ext>
            </a:extLst>
          </p:cNvPr>
          <p:cNvSpPr/>
          <p:nvPr/>
        </p:nvSpPr>
        <p:spPr>
          <a:xfrm>
            <a:off x="3113103" y="3030649"/>
            <a:ext cx="751095" cy="18620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FA0C4EA-3664-942F-8862-B3D63C61D734}"/>
              </a:ext>
            </a:extLst>
          </p:cNvPr>
          <p:cNvSpPr/>
          <p:nvPr/>
        </p:nvSpPr>
        <p:spPr>
          <a:xfrm>
            <a:off x="3287949" y="1637805"/>
            <a:ext cx="824054" cy="11154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8210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26459" y="136752"/>
            <a:ext cx="8686800" cy="707591"/>
          </a:xfrm>
        </p:spPr>
        <p:txBody>
          <a:bodyPr anchor="t">
            <a:normAutofit fontScale="90000"/>
          </a:bodyPr>
          <a:lstStyle/>
          <a:p>
            <a:pPr>
              <a:lnSpc>
                <a:spcPct val="90000"/>
              </a:lnSpc>
            </a:pPr>
            <a:r>
              <a:rPr lang="en-US" sz="2700" dirty="0">
                <a:solidFill>
                  <a:schemeClr val="tx1"/>
                </a:solidFill>
              </a:rPr>
              <a:t>Test Overview and Results – Data log</a:t>
            </a:r>
            <a:br>
              <a:rPr lang="en-US" sz="2400" dirty="0">
                <a:solidFill>
                  <a:schemeClr val="tx1"/>
                </a:solidFill>
              </a:rPr>
            </a:br>
            <a:r>
              <a:rPr lang="en-US" sz="2400" dirty="0">
                <a:solidFill>
                  <a:schemeClr val="tx1"/>
                </a:solidFill>
              </a:rPr>
              <a:t> </a:t>
            </a:r>
            <a:r>
              <a:rPr lang="en-US" sz="2200" dirty="0">
                <a:solidFill>
                  <a:schemeClr val="tx1"/>
                </a:solidFill>
              </a:rPr>
              <a:t>Functional Test</a:t>
            </a:r>
            <a:br>
              <a:rPr lang="en-US" sz="2200" dirty="0">
                <a:solidFill>
                  <a:schemeClr val="tx1"/>
                </a:solidFill>
              </a:rPr>
            </a:br>
            <a:br>
              <a:rPr lang="en-US" sz="1800" dirty="0">
                <a:solidFill>
                  <a:srgbClr val="0F1829"/>
                </a:solidFill>
              </a:rPr>
            </a:br>
            <a:r>
              <a:rPr lang="en-US" sz="1800" dirty="0">
                <a:solidFill>
                  <a:srgbClr val="0F1829"/>
                </a:solidFill>
              </a:rPr>
              <a:t>The functional test has 3 main steps:</a:t>
            </a:r>
            <a:br>
              <a:rPr lang="en-US" sz="1800" dirty="0">
                <a:solidFill>
                  <a:srgbClr val="0F1829"/>
                </a:solidFill>
              </a:rPr>
            </a:br>
            <a:r>
              <a:rPr lang="en-US" sz="1800" dirty="0">
                <a:solidFill>
                  <a:srgbClr val="0F1829"/>
                </a:solidFill>
              </a:rPr>
              <a:t>	-use write instruction for 1010 on port 4-7</a:t>
            </a:r>
            <a:br>
              <a:rPr lang="en-US" sz="1800" dirty="0">
                <a:solidFill>
                  <a:srgbClr val="0F1829"/>
                </a:solidFill>
              </a:rPr>
            </a:br>
            <a:r>
              <a:rPr lang="en-US" sz="1800" dirty="0">
                <a:solidFill>
                  <a:srgbClr val="0F1829"/>
                </a:solidFill>
              </a:rPr>
              <a:t>	-use AND instruction for port 4-7 to get 1110 AND existing data</a:t>
            </a:r>
            <a:br>
              <a:rPr lang="en-US" sz="1800" dirty="0">
                <a:solidFill>
                  <a:srgbClr val="0F1829"/>
                </a:solidFill>
              </a:rPr>
            </a:br>
            <a:r>
              <a:rPr lang="en-US" sz="1800" dirty="0">
                <a:solidFill>
                  <a:srgbClr val="0F1829"/>
                </a:solidFill>
              </a:rPr>
              <a:t>	-use OR instruction for port 4-7 to get 0011 OR existing data</a:t>
            </a:r>
          </a:p>
        </p:txBody>
      </p:sp>
      <p:sp>
        <p:nvSpPr>
          <p:cNvPr id="10" name="TextBox 9">
            <a:extLst>
              <a:ext uri="{FF2B5EF4-FFF2-40B4-BE49-F238E27FC236}">
                <a16:creationId xmlns:a16="http://schemas.microsoft.com/office/drawing/2014/main" id="{4DF295B8-AB09-1BA9-C1B5-655A55CC0D5B}"/>
              </a:ext>
            </a:extLst>
          </p:cNvPr>
          <p:cNvSpPr txBox="1"/>
          <p:nvPr/>
        </p:nvSpPr>
        <p:spPr>
          <a:xfrm>
            <a:off x="0" y="1966210"/>
            <a:ext cx="3764604" cy="369332"/>
          </a:xfrm>
          <a:prstGeom prst="rect">
            <a:avLst/>
          </a:prstGeom>
          <a:noFill/>
        </p:spPr>
        <p:txBody>
          <a:bodyPr wrap="square" rtlCol="0">
            <a:spAutoFit/>
          </a:bodyPr>
          <a:lstStyle/>
          <a:p>
            <a:r>
              <a:rPr lang="en-US"/>
              <a:t>Process</a:t>
            </a:r>
          </a:p>
        </p:txBody>
      </p:sp>
      <p:pic>
        <p:nvPicPr>
          <p:cNvPr id="3" name="Picture 2">
            <a:extLst>
              <a:ext uri="{FF2B5EF4-FFF2-40B4-BE49-F238E27FC236}">
                <a16:creationId xmlns:a16="http://schemas.microsoft.com/office/drawing/2014/main" id="{300CCD70-5066-C6F1-1B9C-8C035D7839C2}"/>
              </a:ext>
            </a:extLst>
          </p:cNvPr>
          <p:cNvPicPr>
            <a:picLocks noChangeAspect="1"/>
          </p:cNvPicPr>
          <p:nvPr/>
        </p:nvPicPr>
        <p:blipFill>
          <a:blip r:embed="rId3">
            <a:extLst>
              <a:ext uri="{28A0092B-C50C-407E-A947-70E740481C1C}">
                <a14:useLocalDpi xmlns:a14="http://schemas.microsoft.com/office/drawing/2010/main" val="0"/>
              </a:ext>
            </a:extLst>
          </a:blip>
          <a:srcRect l="3708" t="6224"/>
          <a:stretch/>
        </p:blipFill>
        <p:spPr>
          <a:xfrm>
            <a:off x="126459" y="2381439"/>
            <a:ext cx="5557266" cy="2477885"/>
          </a:xfrm>
          <a:prstGeom prst="rect">
            <a:avLst/>
          </a:prstGeom>
          <a:ln w="12700">
            <a:solidFill>
              <a:srgbClr val="101829"/>
            </a:solidFill>
          </a:ln>
        </p:spPr>
      </p:pic>
      <p:pic>
        <p:nvPicPr>
          <p:cNvPr id="6" name="Picture 5">
            <a:extLst>
              <a:ext uri="{FF2B5EF4-FFF2-40B4-BE49-F238E27FC236}">
                <a16:creationId xmlns:a16="http://schemas.microsoft.com/office/drawing/2014/main" id="{940F2153-B301-13C3-B2EF-02EA4894A4A0}"/>
              </a:ext>
            </a:extLst>
          </p:cNvPr>
          <p:cNvPicPr>
            <a:picLocks noChangeAspect="1"/>
          </p:cNvPicPr>
          <p:nvPr/>
        </p:nvPicPr>
        <p:blipFill>
          <a:blip r:embed="rId4"/>
          <a:stretch>
            <a:fillRect/>
          </a:stretch>
        </p:blipFill>
        <p:spPr>
          <a:xfrm>
            <a:off x="3122579" y="4905222"/>
            <a:ext cx="5894962" cy="1919290"/>
          </a:xfrm>
          <a:prstGeom prst="rect">
            <a:avLst/>
          </a:prstGeom>
          <a:ln w="12700">
            <a:solidFill>
              <a:srgbClr val="101829"/>
            </a:solidFill>
          </a:ln>
        </p:spPr>
      </p:pic>
      <p:sp>
        <p:nvSpPr>
          <p:cNvPr id="7" name="Right Brace 6">
            <a:extLst>
              <a:ext uri="{FF2B5EF4-FFF2-40B4-BE49-F238E27FC236}">
                <a16:creationId xmlns:a16="http://schemas.microsoft.com/office/drawing/2014/main" id="{4C3D58AB-A601-14E6-AC43-17AFA084BBCA}"/>
              </a:ext>
            </a:extLst>
          </p:cNvPr>
          <p:cNvSpPr/>
          <p:nvPr/>
        </p:nvSpPr>
        <p:spPr>
          <a:xfrm>
            <a:off x="5703316" y="2695644"/>
            <a:ext cx="366743" cy="627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C67EABB0-4B50-8918-77F5-C25006C8256C}"/>
              </a:ext>
            </a:extLst>
          </p:cNvPr>
          <p:cNvSpPr/>
          <p:nvPr/>
        </p:nvSpPr>
        <p:spPr>
          <a:xfrm>
            <a:off x="5703315" y="3515952"/>
            <a:ext cx="366743" cy="5307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00276F38-A2DA-1E4B-2BA2-21C41F6FE53C}"/>
              </a:ext>
            </a:extLst>
          </p:cNvPr>
          <p:cNvSpPr/>
          <p:nvPr/>
        </p:nvSpPr>
        <p:spPr>
          <a:xfrm>
            <a:off x="5703314" y="4181704"/>
            <a:ext cx="366743" cy="5372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4B68538-3227-D235-C4DE-0A07256E0B0B}"/>
              </a:ext>
            </a:extLst>
          </p:cNvPr>
          <p:cNvSpPr txBox="1"/>
          <p:nvPr/>
        </p:nvSpPr>
        <p:spPr>
          <a:xfrm>
            <a:off x="6089650" y="2789064"/>
            <a:ext cx="2864796" cy="415498"/>
          </a:xfrm>
          <a:prstGeom prst="rect">
            <a:avLst/>
          </a:prstGeom>
          <a:noFill/>
        </p:spPr>
        <p:txBody>
          <a:bodyPr wrap="square" rtlCol="0">
            <a:spAutoFit/>
          </a:bodyPr>
          <a:lstStyle/>
          <a:p>
            <a:pPr algn="l"/>
            <a:r>
              <a:rPr lang="en-US" sz="1050">
                <a:solidFill>
                  <a:srgbClr val="0F1829"/>
                </a:solidFill>
              </a:rPr>
              <a:t>Executing WRITE mode on port 4 and write data to port 4</a:t>
            </a:r>
          </a:p>
        </p:txBody>
      </p:sp>
      <p:sp>
        <p:nvSpPr>
          <p:cNvPr id="13" name="TextBox 12">
            <a:extLst>
              <a:ext uri="{FF2B5EF4-FFF2-40B4-BE49-F238E27FC236}">
                <a16:creationId xmlns:a16="http://schemas.microsoft.com/office/drawing/2014/main" id="{5FA72AE4-8A4E-C336-2697-98DF559C3D9A}"/>
              </a:ext>
            </a:extLst>
          </p:cNvPr>
          <p:cNvSpPr txBox="1"/>
          <p:nvPr/>
        </p:nvSpPr>
        <p:spPr>
          <a:xfrm>
            <a:off x="6070057" y="3653438"/>
            <a:ext cx="2864796" cy="415498"/>
          </a:xfrm>
          <a:prstGeom prst="rect">
            <a:avLst/>
          </a:prstGeom>
          <a:noFill/>
        </p:spPr>
        <p:txBody>
          <a:bodyPr wrap="square" rtlCol="0">
            <a:spAutoFit/>
          </a:bodyPr>
          <a:lstStyle/>
          <a:p>
            <a:pPr algn="l"/>
            <a:r>
              <a:rPr lang="en-US" sz="1050">
                <a:solidFill>
                  <a:srgbClr val="0F1829"/>
                </a:solidFill>
              </a:rPr>
              <a:t>Executing AND operation on port 4 (existing data AND New Data)</a:t>
            </a:r>
          </a:p>
        </p:txBody>
      </p:sp>
      <p:sp>
        <p:nvSpPr>
          <p:cNvPr id="14" name="TextBox 13">
            <a:extLst>
              <a:ext uri="{FF2B5EF4-FFF2-40B4-BE49-F238E27FC236}">
                <a16:creationId xmlns:a16="http://schemas.microsoft.com/office/drawing/2014/main" id="{D22D71C9-5C19-0E46-2B1D-91483706815F}"/>
              </a:ext>
            </a:extLst>
          </p:cNvPr>
          <p:cNvSpPr txBox="1"/>
          <p:nvPr/>
        </p:nvSpPr>
        <p:spPr>
          <a:xfrm>
            <a:off x="6070057" y="4303503"/>
            <a:ext cx="2864796" cy="415498"/>
          </a:xfrm>
          <a:prstGeom prst="rect">
            <a:avLst/>
          </a:prstGeom>
          <a:noFill/>
        </p:spPr>
        <p:txBody>
          <a:bodyPr wrap="square" rtlCol="0">
            <a:spAutoFit/>
          </a:bodyPr>
          <a:lstStyle/>
          <a:p>
            <a:pPr algn="l"/>
            <a:r>
              <a:rPr lang="en-US" sz="1050">
                <a:solidFill>
                  <a:srgbClr val="0F1829"/>
                </a:solidFill>
              </a:rPr>
              <a:t>Executing OR operation on port 4 (existing data OR New Data)</a:t>
            </a:r>
          </a:p>
        </p:txBody>
      </p:sp>
      <p:sp>
        <p:nvSpPr>
          <p:cNvPr id="15" name="TextBox 14">
            <a:extLst>
              <a:ext uri="{FF2B5EF4-FFF2-40B4-BE49-F238E27FC236}">
                <a16:creationId xmlns:a16="http://schemas.microsoft.com/office/drawing/2014/main" id="{423F8B52-586A-F8AF-B2F7-3D25CD580459}"/>
              </a:ext>
            </a:extLst>
          </p:cNvPr>
          <p:cNvSpPr txBox="1"/>
          <p:nvPr/>
        </p:nvSpPr>
        <p:spPr>
          <a:xfrm>
            <a:off x="126459" y="5333952"/>
            <a:ext cx="2864796" cy="1061829"/>
          </a:xfrm>
          <a:prstGeom prst="rect">
            <a:avLst/>
          </a:prstGeom>
          <a:noFill/>
        </p:spPr>
        <p:txBody>
          <a:bodyPr wrap="square" rtlCol="0">
            <a:spAutoFit/>
          </a:bodyPr>
          <a:lstStyle/>
          <a:p>
            <a:pPr algn="l"/>
            <a:r>
              <a:rPr lang="en-US" sz="1050">
                <a:solidFill>
                  <a:srgbClr val="0F1829"/>
                </a:solidFill>
              </a:rPr>
              <a:t>Time sets are named based on each step on the Pattern Tool. </a:t>
            </a:r>
          </a:p>
          <a:p>
            <a:pPr algn="l"/>
            <a:endParaRPr lang="en-US" sz="1050">
              <a:solidFill>
                <a:srgbClr val="0F1829"/>
              </a:solidFill>
            </a:endParaRPr>
          </a:p>
          <a:p>
            <a:pPr algn="l"/>
            <a:r>
              <a:rPr lang="en-US" sz="1050">
                <a:solidFill>
                  <a:srgbClr val="0F1829"/>
                </a:solidFill>
              </a:rPr>
              <a:t>Based on Datasheet waveform and timing parameters, a Time Sets (Basic) sheet is created on IG-XL.</a:t>
            </a:r>
          </a:p>
        </p:txBody>
      </p:sp>
    </p:spTree>
    <p:extLst>
      <p:ext uri="{BB962C8B-B14F-4D97-AF65-F5344CB8AC3E}">
        <p14:creationId xmlns:p14="http://schemas.microsoft.com/office/powerpoint/2010/main" val="1721120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DF295B8-AB09-1BA9-C1B5-655A55CC0D5B}"/>
              </a:ext>
            </a:extLst>
          </p:cNvPr>
          <p:cNvSpPr txBox="1"/>
          <p:nvPr/>
        </p:nvSpPr>
        <p:spPr>
          <a:xfrm>
            <a:off x="2689698" y="454441"/>
            <a:ext cx="3764604" cy="307777"/>
          </a:xfrm>
          <a:prstGeom prst="rect">
            <a:avLst/>
          </a:prstGeom>
          <a:noFill/>
        </p:spPr>
        <p:txBody>
          <a:bodyPr wrap="square" rtlCol="0">
            <a:spAutoFit/>
          </a:bodyPr>
          <a:lstStyle/>
          <a:p>
            <a:pPr algn="ctr"/>
            <a:r>
              <a:rPr lang="en-US" sz="1400"/>
              <a:t>Results (Waveform)</a:t>
            </a:r>
          </a:p>
        </p:txBody>
      </p:sp>
      <p:pic>
        <p:nvPicPr>
          <p:cNvPr id="6" name="Picture 5">
            <a:extLst>
              <a:ext uri="{FF2B5EF4-FFF2-40B4-BE49-F238E27FC236}">
                <a16:creationId xmlns:a16="http://schemas.microsoft.com/office/drawing/2014/main" id="{F10FED75-7112-E5EE-ACC9-A3F55A3DE466}"/>
              </a:ext>
            </a:extLst>
          </p:cNvPr>
          <p:cNvPicPr>
            <a:picLocks noChangeAspect="1"/>
          </p:cNvPicPr>
          <p:nvPr/>
        </p:nvPicPr>
        <p:blipFill>
          <a:blip r:embed="rId3"/>
          <a:srcRect r="2874"/>
          <a:stretch/>
        </p:blipFill>
        <p:spPr>
          <a:xfrm>
            <a:off x="145915" y="793285"/>
            <a:ext cx="7824281" cy="4929846"/>
          </a:xfrm>
          <a:prstGeom prst="rect">
            <a:avLst/>
          </a:prstGeom>
        </p:spPr>
      </p:pic>
      <p:sp>
        <p:nvSpPr>
          <p:cNvPr id="7" name="Title 3">
            <a:extLst>
              <a:ext uri="{FF2B5EF4-FFF2-40B4-BE49-F238E27FC236}">
                <a16:creationId xmlns:a16="http://schemas.microsoft.com/office/drawing/2014/main" id="{57FEAAE5-D34A-EA83-B919-216AD1C17D15}"/>
              </a:ext>
            </a:extLst>
          </p:cNvPr>
          <p:cNvSpPr txBox="1">
            <a:spLocks/>
          </p:cNvSpPr>
          <p:nvPr/>
        </p:nvSpPr>
        <p:spPr>
          <a:xfrm>
            <a:off x="0" y="135844"/>
            <a:ext cx="8686800" cy="865905"/>
          </a:xfrm>
          <a:prstGeom prst="rect">
            <a:avLst/>
          </a:prstGeom>
        </p:spPr>
        <p:txBody>
          <a:bodyPr vert="horz" lIns="91440" tIns="45720" rIns="91440" bIns="45720" rtlCol="0" anchor="t">
            <a:normAutofit fontScale="90000" lnSpcReduction="100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22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Functional Test</a:t>
            </a:r>
            <a:br>
              <a:rPr lang="en-US" sz="2200">
                <a:solidFill>
                  <a:schemeClr val="tx1"/>
                </a:solidFill>
              </a:rPr>
            </a:br>
            <a:endParaRPr lang="en-US" sz="1800">
              <a:solidFill>
                <a:srgbClr val="0F1829"/>
              </a:solidFill>
            </a:endParaRPr>
          </a:p>
        </p:txBody>
      </p:sp>
      <p:cxnSp>
        <p:nvCxnSpPr>
          <p:cNvPr id="13" name="Straight Connector 12">
            <a:extLst>
              <a:ext uri="{FF2B5EF4-FFF2-40B4-BE49-F238E27FC236}">
                <a16:creationId xmlns:a16="http://schemas.microsoft.com/office/drawing/2014/main" id="{7660FEA3-8C7E-1496-1615-C5557D4D5799}"/>
              </a:ext>
            </a:extLst>
          </p:cNvPr>
          <p:cNvCxnSpPr>
            <a:cxnSpLocks/>
          </p:cNvCxnSpPr>
          <p:nvPr/>
        </p:nvCxnSpPr>
        <p:spPr>
          <a:xfrm flipV="1">
            <a:off x="1828800" y="1171624"/>
            <a:ext cx="0"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B99DE4A3-C0E1-BF26-50C3-F22FC8CB26A4}"/>
              </a:ext>
            </a:extLst>
          </p:cNvPr>
          <p:cNvCxnSpPr>
            <a:cxnSpLocks/>
          </p:cNvCxnSpPr>
          <p:nvPr/>
        </p:nvCxnSpPr>
        <p:spPr>
          <a:xfrm flipV="1">
            <a:off x="1173804" y="1171624"/>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D69F0FAC-B5BC-23D8-436A-1F39A04EC257}"/>
              </a:ext>
            </a:extLst>
          </p:cNvPr>
          <p:cNvPicPr>
            <a:picLocks noChangeAspect="1"/>
          </p:cNvPicPr>
          <p:nvPr/>
        </p:nvPicPr>
        <p:blipFill>
          <a:blip r:embed="rId4"/>
          <a:srcRect r="21180"/>
          <a:stretch/>
        </p:blipFill>
        <p:spPr>
          <a:xfrm>
            <a:off x="5890043" y="4977813"/>
            <a:ext cx="3245868" cy="1880183"/>
          </a:xfrm>
          <a:prstGeom prst="rect">
            <a:avLst/>
          </a:prstGeom>
          <a:ln w="12700" cap="sq">
            <a:solidFill>
              <a:srgbClr val="000000"/>
            </a:solidFill>
            <a:prstDash val="solid"/>
            <a:miter lim="800000"/>
          </a:ln>
          <a:effectLst/>
        </p:spPr>
      </p:pic>
      <p:cxnSp>
        <p:nvCxnSpPr>
          <p:cNvPr id="21" name="Straight Connector 20">
            <a:extLst>
              <a:ext uri="{FF2B5EF4-FFF2-40B4-BE49-F238E27FC236}">
                <a16:creationId xmlns:a16="http://schemas.microsoft.com/office/drawing/2014/main" id="{098A5937-F493-1C2F-0301-D70C46CC6564}"/>
              </a:ext>
            </a:extLst>
          </p:cNvPr>
          <p:cNvCxnSpPr>
            <a:cxnSpLocks/>
          </p:cNvCxnSpPr>
          <p:nvPr/>
        </p:nvCxnSpPr>
        <p:spPr>
          <a:xfrm flipV="1">
            <a:off x="2263302" y="1171624"/>
            <a:ext cx="0"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989FD11B-92C9-482A-B45D-D7AA5ACC9E13}"/>
              </a:ext>
            </a:extLst>
          </p:cNvPr>
          <p:cNvSpPr txBox="1"/>
          <p:nvPr/>
        </p:nvSpPr>
        <p:spPr>
          <a:xfrm>
            <a:off x="1124769" y="1236335"/>
            <a:ext cx="781852" cy="246221"/>
          </a:xfrm>
          <a:prstGeom prst="rect">
            <a:avLst/>
          </a:prstGeom>
          <a:noFill/>
        </p:spPr>
        <p:txBody>
          <a:bodyPr wrap="square" rtlCol="0">
            <a:spAutoFit/>
          </a:bodyPr>
          <a:lstStyle/>
          <a:p>
            <a:pPr algn="l"/>
            <a:r>
              <a:rPr lang="en-US" sz="1000">
                <a:solidFill>
                  <a:schemeClr val="bg1"/>
                </a:solidFill>
              </a:rPr>
              <a:t>tA=150ns</a:t>
            </a:r>
          </a:p>
        </p:txBody>
      </p:sp>
      <p:sp>
        <p:nvSpPr>
          <p:cNvPr id="24" name="TextBox 23">
            <a:extLst>
              <a:ext uri="{FF2B5EF4-FFF2-40B4-BE49-F238E27FC236}">
                <a16:creationId xmlns:a16="http://schemas.microsoft.com/office/drawing/2014/main" id="{CE29426C-A0DE-3F8B-3896-9A81433E17C2}"/>
              </a:ext>
            </a:extLst>
          </p:cNvPr>
          <p:cNvSpPr txBox="1"/>
          <p:nvPr/>
        </p:nvSpPr>
        <p:spPr>
          <a:xfrm>
            <a:off x="1705186" y="1547267"/>
            <a:ext cx="781852" cy="246221"/>
          </a:xfrm>
          <a:prstGeom prst="rect">
            <a:avLst/>
          </a:prstGeom>
          <a:noFill/>
        </p:spPr>
        <p:txBody>
          <a:bodyPr wrap="square" rtlCol="0">
            <a:spAutoFit/>
          </a:bodyPr>
          <a:lstStyle/>
          <a:p>
            <a:pPr algn="l"/>
            <a:r>
              <a:rPr lang="en-US" sz="1000" err="1">
                <a:solidFill>
                  <a:schemeClr val="bg1"/>
                </a:solidFill>
              </a:rPr>
              <a:t>tB</a:t>
            </a:r>
            <a:r>
              <a:rPr lang="en-US" sz="1000">
                <a:solidFill>
                  <a:schemeClr val="bg1"/>
                </a:solidFill>
              </a:rPr>
              <a:t>=100ns</a:t>
            </a:r>
          </a:p>
        </p:txBody>
      </p:sp>
      <p:cxnSp>
        <p:nvCxnSpPr>
          <p:cNvPr id="25" name="Straight Connector 24">
            <a:extLst>
              <a:ext uri="{FF2B5EF4-FFF2-40B4-BE49-F238E27FC236}">
                <a16:creationId xmlns:a16="http://schemas.microsoft.com/office/drawing/2014/main" id="{F727AE4E-3AD9-FD27-038E-B26B7678ADAA}"/>
              </a:ext>
            </a:extLst>
          </p:cNvPr>
          <p:cNvCxnSpPr>
            <a:cxnSpLocks/>
          </p:cNvCxnSpPr>
          <p:nvPr/>
        </p:nvCxnSpPr>
        <p:spPr>
          <a:xfrm flipV="1">
            <a:off x="5008224"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9276DD9-9974-4331-C92E-092C6779F0C7}"/>
              </a:ext>
            </a:extLst>
          </p:cNvPr>
          <p:cNvCxnSpPr>
            <a:cxnSpLocks/>
          </p:cNvCxnSpPr>
          <p:nvPr/>
        </p:nvCxnSpPr>
        <p:spPr>
          <a:xfrm flipV="1">
            <a:off x="4107307"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7576FB5D-9EFE-98E6-21A1-0C22CDEDCBEA}"/>
              </a:ext>
            </a:extLst>
          </p:cNvPr>
          <p:cNvSpPr txBox="1"/>
          <p:nvPr/>
        </p:nvSpPr>
        <p:spPr>
          <a:xfrm>
            <a:off x="4073458" y="1597056"/>
            <a:ext cx="781852" cy="246221"/>
          </a:xfrm>
          <a:prstGeom prst="rect">
            <a:avLst/>
          </a:prstGeom>
          <a:noFill/>
        </p:spPr>
        <p:txBody>
          <a:bodyPr wrap="square" rtlCol="0">
            <a:spAutoFit/>
          </a:bodyPr>
          <a:lstStyle/>
          <a:p>
            <a:pPr algn="l"/>
            <a:r>
              <a:rPr lang="en-US" sz="1000">
                <a:solidFill>
                  <a:schemeClr val="bg1"/>
                </a:solidFill>
              </a:rPr>
              <a:t>tC=200ns</a:t>
            </a:r>
          </a:p>
        </p:txBody>
      </p:sp>
      <p:cxnSp>
        <p:nvCxnSpPr>
          <p:cNvPr id="28" name="Straight Connector 27">
            <a:extLst>
              <a:ext uri="{FF2B5EF4-FFF2-40B4-BE49-F238E27FC236}">
                <a16:creationId xmlns:a16="http://schemas.microsoft.com/office/drawing/2014/main" id="{F2F69109-1FCF-2876-8036-217620E9ACE2}"/>
              </a:ext>
            </a:extLst>
          </p:cNvPr>
          <p:cNvCxnSpPr>
            <a:cxnSpLocks/>
          </p:cNvCxnSpPr>
          <p:nvPr/>
        </p:nvCxnSpPr>
        <p:spPr>
          <a:xfrm flipV="1">
            <a:off x="5725541"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0C22B8FA-8C35-B781-6589-7309CD86339B}"/>
              </a:ext>
            </a:extLst>
          </p:cNvPr>
          <p:cNvSpPr txBox="1"/>
          <p:nvPr/>
        </p:nvSpPr>
        <p:spPr>
          <a:xfrm>
            <a:off x="5033273" y="1659190"/>
            <a:ext cx="781852" cy="246221"/>
          </a:xfrm>
          <a:prstGeom prst="rect">
            <a:avLst/>
          </a:prstGeom>
          <a:noFill/>
        </p:spPr>
        <p:txBody>
          <a:bodyPr wrap="square" rtlCol="0">
            <a:spAutoFit/>
          </a:bodyPr>
          <a:lstStyle/>
          <a:p>
            <a:pPr algn="l"/>
            <a:r>
              <a:rPr lang="en-US" sz="1000">
                <a:solidFill>
                  <a:schemeClr val="bg1"/>
                </a:solidFill>
              </a:rPr>
              <a:t>tD=150ns</a:t>
            </a:r>
          </a:p>
        </p:txBody>
      </p:sp>
      <p:cxnSp>
        <p:nvCxnSpPr>
          <p:cNvPr id="35" name="Straight Arrow Connector 34">
            <a:extLst>
              <a:ext uri="{FF2B5EF4-FFF2-40B4-BE49-F238E27FC236}">
                <a16:creationId xmlns:a16="http://schemas.microsoft.com/office/drawing/2014/main" id="{ACA08635-A978-C47F-1A5C-07010181BF81}"/>
              </a:ext>
            </a:extLst>
          </p:cNvPr>
          <p:cNvCxnSpPr>
            <a:cxnSpLocks/>
          </p:cNvCxnSpPr>
          <p:nvPr/>
        </p:nvCxnSpPr>
        <p:spPr>
          <a:xfrm flipV="1">
            <a:off x="1848255" y="5299970"/>
            <a:ext cx="0" cy="322156"/>
          </a:xfrm>
          <a:prstGeom prst="straightConnector1">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863E91C-4A7F-AF9C-8730-649AB952AAEF}"/>
              </a:ext>
            </a:extLst>
          </p:cNvPr>
          <p:cNvCxnSpPr>
            <a:cxnSpLocks/>
          </p:cNvCxnSpPr>
          <p:nvPr/>
        </p:nvCxnSpPr>
        <p:spPr>
          <a:xfrm flipV="1">
            <a:off x="4940130" y="5299970"/>
            <a:ext cx="0" cy="322156"/>
          </a:xfrm>
          <a:prstGeom prst="straightConnector1">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68E4D338-76B5-5D58-D205-0A0074CC210F}"/>
              </a:ext>
            </a:extLst>
          </p:cNvPr>
          <p:cNvCxnSpPr/>
          <p:nvPr/>
        </p:nvCxnSpPr>
        <p:spPr>
          <a:xfrm>
            <a:off x="1173804" y="1480926"/>
            <a:ext cx="648511"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0DB397-38C3-F503-2706-9EEB48E8853A}"/>
              </a:ext>
            </a:extLst>
          </p:cNvPr>
          <p:cNvCxnSpPr>
            <a:cxnSpLocks/>
          </p:cNvCxnSpPr>
          <p:nvPr/>
        </p:nvCxnSpPr>
        <p:spPr>
          <a:xfrm>
            <a:off x="1792734" y="1825039"/>
            <a:ext cx="504416"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97AF76A-7EA4-7BB2-B0C9-043F0C15E83E}"/>
              </a:ext>
            </a:extLst>
          </p:cNvPr>
          <p:cNvCxnSpPr>
            <a:cxnSpLocks/>
          </p:cNvCxnSpPr>
          <p:nvPr/>
        </p:nvCxnSpPr>
        <p:spPr>
          <a:xfrm>
            <a:off x="4113792" y="1905411"/>
            <a:ext cx="919481"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E5F3D6-C6A7-62C7-4ECD-59FA19682C40}"/>
              </a:ext>
            </a:extLst>
          </p:cNvPr>
          <p:cNvCxnSpPr>
            <a:cxnSpLocks/>
          </p:cNvCxnSpPr>
          <p:nvPr/>
        </p:nvCxnSpPr>
        <p:spPr>
          <a:xfrm>
            <a:off x="4964458" y="1999446"/>
            <a:ext cx="76756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FE2031-015C-50EF-256E-D768A763ED84}"/>
              </a:ext>
            </a:extLst>
          </p:cNvPr>
          <p:cNvCxnSpPr/>
          <p:nvPr/>
        </p:nvCxnSpPr>
        <p:spPr>
          <a:xfrm>
            <a:off x="1848255" y="5543161"/>
            <a:ext cx="3091875" cy="0"/>
          </a:xfrm>
          <a:prstGeom prst="straightConnector1">
            <a:avLst/>
          </a:prstGeom>
          <a:ln w="38100">
            <a:headEnd type="triangle"/>
            <a:tailEnd type="triangle"/>
          </a:ln>
        </p:spPr>
        <p:style>
          <a:lnRef idx="1">
            <a:schemeClr val="accent4"/>
          </a:lnRef>
          <a:fillRef idx="0">
            <a:schemeClr val="accent4"/>
          </a:fillRef>
          <a:effectRef idx="0">
            <a:schemeClr val="accent4"/>
          </a:effectRef>
          <a:fontRef idx="minor">
            <a:schemeClr val="tx1"/>
          </a:fontRef>
        </p:style>
      </p:cxnSp>
      <p:sp>
        <p:nvSpPr>
          <p:cNvPr id="47" name="TextBox 46">
            <a:extLst>
              <a:ext uri="{FF2B5EF4-FFF2-40B4-BE49-F238E27FC236}">
                <a16:creationId xmlns:a16="http://schemas.microsoft.com/office/drawing/2014/main" id="{0CEB9656-B4CA-0B14-323F-1D499B62A70E}"/>
              </a:ext>
            </a:extLst>
          </p:cNvPr>
          <p:cNvSpPr txBox="1"/>
          <p:nvPr/>
        </p:nvSpPr>
        <p:spPr>
          <a:xfrm>
            <a:off x="3048414" y="5281406"/>
            <a:ext cx="781852" cy="246221"/>
          </a:xfrm>
          <a:prstGeom prst="rect">
            <a:avLst/>
          </a:prstGeom>
          <a:noFill/>
        </p:spPr>
        <p:txBody>
          <a:bodyPr wrap="square" rtlCol="0">
            <a:spAutoFit/>
          </a:bodyPr>
          <a:lstStyle/>
          <a:p>
            <a:pPr algn="l"/>
            <a:r>
              <a:rPr lang="en-US" sz="1000">
                <a:solidFill>
                  <a:schemeClr val="bg1"/>
                </a:solidFill>
              </a:rPr>
              <a:t>tk=700ns</a:t>
            </a:r>
          </a:p>
        </p:txBody>
      </p:sp>
      <p:cxnSp>
        <p:nvCxnSpPr>
          <p:cNvPr id="51" name="Straight Arrow Connector 50">
            <a:extLst>
              <a:ext uri="{FF2B5EF4-FFF2-40B4-BE49-F238E27FC236}">
                <a16:creationId xmlns:a16="http://schemas.microsoft.com/office/drawing/2014/main" id="{00A53AD7-C935-D58C-77D6-5C94BBCD4782}"/>
              </a:ext>
            </a:extLst>
          </p:cNvPr>
          <p:cNvCxnSpPr>
            <a:cxnSpLocks/>
          </p:cNvCxnSpPr>
          <p:nvPr/>
        </p:nvCxnSpPr>
        <p:spPr>
          <a:xfrm flipV="1">
            <a:off x="1378085" y="4634451"/>
            <a:ext cx="0" cy="1019800"/>
          </a:xfrm>
          <a:prstGeom prst="straightConnector1">
            <a:avLst/>
          </a:prstGeom>
          <a:ln w="3810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0739D82B-9F56-BB91-DD09-F9CC0F0C3185}"/>
              </a:ext>
            </a:extLst>
          </p:cNvPr>
          <p:cNvCxnSpPr>
            <a:cxnSpLocks/>
          </p:cNvCxnSpPr>
          <p:nvPr/>
        </p:nvCxnSpPr>
        <p:spPr>
          <a:xfrm flipV="1">
            <a:off x="1805306" y="4599578"/>
            <a:ext cx="0" cy="1019800"/>
          </a:xfrm>
          <a:prstGeom prst="straightConnector1">
            <a:avLst/>
          </a:prstGeom>
          <a:ln w="3810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F01DD34C-794E-7950-093E-106498B6FD7B}"/>
              </a:ext>
            </a:extLst>
          </p:cNvPr>
          <p:cNvSpPr txBox="1"/>
          <p:nvPr/>
        </p:nvSpPr>
        <p:spPr>
          <a:xfrm>
            <a:off x="1264200" y="4467068"/>
            <a:ext cx="781852" cy="246221"/>
          </a:xfrm>
          <a:prstGeom prst="rect">
            <a:avLst/>
          </a:prstGeom>
          <a:noFill/>
        </p:spPr>
        <p:txBody>
          <a:bodyPr wrap="square" rtlCol="0">
            <a:spAutoFit/>
          </a:bodyPr>
          <a:lstStyle/>
          <a:p>
            <a:pPr algn="l"/>
            <a:r>
              <a:rPr lang="en-US" sz="1000">
                <a:solidFill>
                  <a:schemeClr val="bg1"/>
                </a:solidFill>
              </a:rPr>
              <a:t>tcs=100ns</a:t>
            </a:r>
          </a:p>
        </p:txBody>
      </p:sp>
      <p:cxnSp>
        <p:nvCxnSpPr>
          <p:cNvPr id="58" name="Straight Arrow Connector 57">
            <a:extLst>
              <a:ext uri="{FF2B5EF4-FFF2-40B4-BE49-F238E27FC236}">
                <a16:creationId xmlns:a16="http://schemas.microsoft.com/office/drawing/2014/main" id="{997BDE3E-5693-C7A6-6855-DCF6FFBD0998}"/>
              </a:ext>
            </a:extLst>
          </p:cNvPr>
          <p:cNvCxnSpPr/>
          <p:nvPr/>
        </p:nvCxnSpPr>
        <p:spPr>
          <a:xfrm>
            <a:off x="1391055" y="4902740"/>
            <a:ext cx="431260" cy="0"/>
          </a:xfrm>
          <a:prstGeom prst="straightConnector1">
            <a:avLst/>
          </a:prstGeom>
          <a:ln w="28575">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331480F-6B7B-3833-A120-99823C721E57}"/>
              </a:ext>
            </a:extLst>
          </p:cNvPr>
          <p:cNvCxnSpPr>
            <a:cxnSpLocks/>
          </p:cNvCxnSpPr>
          <p:nvPr/>
        </p:nvCxnSpPr>
        <p:spPr>
          <a:xfrm flipV="1">
            <a:off x="5055175" y="3005847"/>
            <a:ext cx="0" cy="2613531"/>
          </a:xfrm>
          <a:prstGeom prst="straightConnector1">
            <a:avLst/>
          </a:prstGeom>
          <a:ln w="3810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C9F0A8D-61C9-46D0-CD2D-8D42FEC1740F}"/>
              </a:ext>
            </a:extLst>
          </p:cNvPr>
          <p:cNvCxnSpPr>
            <a:cxnSpLocks/>
          </p:cNvCxnSpPr>
          <p:nvPr/>
        </p:nvCxnSpPr>
        <p:spPr>
          <a:xfrm flipV="1">
            <a:off x="6454302" y="3005846"/>
            <a:ext cx="0" cy="1971968"/>
          </a:xfrm>
          <a:prstGeom prst="straightConnector1">
            <a:avLst/>
          </a:prstGeom>
          <a:ln w="3810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F42EDC53-3F9F-0ADB-EC03-3D0B961E4016}"/>
              </a:ext>
            </a:extLst>
          </p:cNvPr>
          <p:cNvCxnSpPr/>
          <p:nvPr/>
        </p:nvCxnSpPr>
        <p:spPr>
          <a:xfrm>
            <a:off x="5055175" y="3677055"/>
            <a:ext cx="1399127" cy="0"/>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99215AB-4ACC-F48D-12BC-47A43ABF7CEA}"/>
              </a:ext>
            </a:extLst>
          </p:cNvPr>
          <p:cNvSpPr txBox="1"/>
          <p:nvPr/>
        </p:nvSpPr>
        <p:spPr>
          <a:xfrm>
            <a:off x="5678227" y="3399843"/>
            <a:ext cx="781852" cy="246221"/>
          </a:xfrm>
          <a:prstGeom prst="rect">
            <a:avLst/>
          </a:prstGeom>
          <a:noFill/>
        </p:spPr>
        <p:txBody>
          <a:bodyPr wrap="square" rtlCol="0">
            <a:spAutoFit/>
          </a:bodyPr>
          <a:lstStyle/>
          <a:p>
            <a:pPr algn="l"/>
            <a:r>
              <a:rPr lang="en-US" sz="1000">
                <a:solidFill>
                  <a:schemeClr val="bg1"/>
                </a:solidFill>
              </a:rPr>
              <a:t>tpo=300ns</a:t>
            </a:r>
          </a:p>
        </p:txBody>
      </p:sp>
      <p:sp>
        <p:nvSpPr>
          <p:cNvPr id="67" name="TextBox 66">
            <a:extLst>
              <a:ext uri="{FF2B5EF4-FFF2-40B4-BE49-F238E27FC236}">
                <a16:creationId xmlns:a16="http://schemas.microsoft.com/office/drawing/2014/main" id="{0AE2AADA-E9FE-65FD-3F34-64291E2C9A04}"/>
              </a:ext>
            </a:extLst>
          </p:cNvPr>
          <p:cNvSpPr txBox="1"/>
          <p:nvPr/>
        </p:nvSpPr>
        <p:spPr>
          <a:xfrm>
            <a:off x="-1074906" y="5736625"/>
            <a:ext cx="3764604" cy="307777"/>
          </a:xfrm>
          <a:prstGeom prst="rect">
            <a:avLst/>
          </a:prstGeom>
          <a:noFill/>
        </p:spPr>
        <p:txBody>
          <a:bodyPr wrap="square" rtlCol="0">
            <a:spAutoFit/>
          </a:bodyPr>
          <a:lstStyle/>
          <a:p>
            <a:pPr algn="ctr"/>
            <a:r>
              <a:rPr lang="en-US" sz="1400"/>
              <a:t>Results (</a:t>
            </a:r>
            <a:r>
              <a:rPr lang="en-US" sz="1400" err="1"/>
              <a:t>Datalog</a:t>
            </a:r>
            <a:r>
              <a:rPr lang="en-US" sz="1400"/>
              <a:t>)</a:t>
            </a:r>
          </a:p>
        </p:txBody>
      </p:sp>
      <p:pic>
        <p:nvPicPr>
          <p:cNvPr id="68" name="Picture 67">
            <a:extLst>
              <a:ext uri="{FF2B5EF4-FFF2-40B4-BE49-F238E27FC236}">
                <a16:creationId xmlns:a16="http://schemas.microsoft.com/office/drawing/2014/main" id="{BC9CA9F1-FD19-FCE7-E456-0306F702F77B}"/>
              </a:ext>
            </a:extLst>
          </p:cNvPr>
          <p:cNvPicPr>
            <a:picLocks noChangeAspect="1"/>
          </p:cNvPicPr>
          <p:nvPr/>
        </p:nvPicPr>
        <p:blipFill>
          <a:blip r:embed="rId5"/>
          <a:srcRect r="11246"/>
          <a:stretch/>
        </p:blipFill>
        <p:spPr>
          <a:xfrm>
            <a:off x="115724" y="6064715"/>
            <a:ext cx="5706226" cy="581620"/>
          </a:xfrm>
          <a:prstGeom prst="rect">
            <a:avLst/>
          </a:prstGeom>
          <a:ln w="12700" cap="sq">
            <a:solidFill>
              <a:srgbClr val="000000"/>
            </a:solidFill>
            <a:prstDash val="solid"/>
            <a:miter lim="800000"/>
          </a:ln>
          <a:effectLst/>
        </p:spPr>
      </p:pic>
      <p:sp>
        <p:nvSpPr>
          <p:cNvPr id="71" name="Rectangle 70">
            <a:extLst>
              <a:ext uri="{FF2B5EF4-FFF2-40B4-BE49-F238E27FC236}">
                <a16:creationId xmlns:a16="http://schemas.microsoft.com/office/drawing/2014/main" id="{60E0FC45-48B7-893A-FC8A-5E769E1A2CE1}"/>
              </a:ext>
            </a:extLst>
          </p:cNvPr>
          <p:cNvSpPr/>
          <p:nvPr/>
        </p:nvSpPr>
        <p:spPr>
          <a:xfrm>
            <a:off x="6019191" y="5355385"/>
            <a:ext cx="3016367" cy="5784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7FD8762-ADD2-6F17-A2D7-FC059A7FE0F1}"/>
              </a:ext>
            </a:extLst>
          </p:cNvPr>
          <p:cNvSpPr/>
          <p:nvPr/>
        </p:nvSpPr>
        <p:spPr>
          <a:xfrm>
            <a:off x="5979967" y="6064715"/>
            <a:ext cx="3055591" cy="165359"/>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BAF6AB-A357-D146-14FC-9A0B97A8A8C9}"/>
              </a:ext>
            </a:extLst>
          </p:cNvPr>
          <p:cNvSpPr/>
          <p:nvPr/>
        </p:nvSpPr>
        <p:spPr>
          <a:xfrm>
            <a:off x="5979967" y="6192776"/>
            <a:ext cx="3055591" cy="165359"/>
          </a:xfrm>
          <a:prstGeom prst="rect">
            <a:avLst/>
          </a:prstGeom>
          <a:no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B5BADAF-CB16-EE7F-DFA1-53B2077577D6}"/>
              </a:ext>
            </a:extLst>
          </p:cNvPr>
          <p:cNvSpPr/>
          <p:nvPr/>
        </p:nvSpPr>
        <p:spPr>
          <a:xfrm>
            <a:off x="5984831" y="6362769"/>
            <a:ext cx="3055591" cy="165359"/>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1909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400">
                <a:solidFill>
                  <a:schemeClr val="tx1"/>
                </a:solidFill>
              </a:rPr>
              <a:t> </a:t>
            </a:r>
            <a:r>
              <a:rPr lang="en-US" sz="2200">
                <a:solidFill>
                  <a:schemeClr val="tx1"/>
                </a:solidFill>
              </a:rPr>
              <a:t>ICC Tests</a:t>
            </a:r>
            <a:br>
              <a:rPr lang="en-US" sz="2200"/>
            </a:br>
            <a:br>
              <a:rPr lang="en-US" sz="2200"/>
            </a:br>
            <a:r>
              <a:rPr lang="en-US" sz="2200">
                <a:solidFill>
                  <a:srgbClr val="0F1829"/>
                </a:solidFill>
              </a:rPr>
              <a:t>Two ICC tests are performed:</a:t>
            </a:r>
            <a:br>
              <a:rPr lang="en-US" sz="2200">
                <a:solidFill>
                  <a:srgbClr val="0F1829"/>
                </a:solidFill>
              </a:rPr>
            </a:br>
            <a:r>
              <a:rPr lang="en-US" sz="2200">
                <a:solidFill>
                  <a:srgbClr val="0F1829"/>
                </a:solidFill>
              </a:rPr>
              <a:t>	1. Static ICC</a:t>
            </a:r>
            <a:br>
              <a:rPr lang="en-US" sz="2200">
                <a:solidFill>
                  <a:srgbClr val="0F1829"/>
                </a:solidFill>
              </a:rPr>
            </a:br>
            <a:r>
              <a:rPr lang="en-US" sz="2200">
                <a:solidFill>
                  <a:srgbClr val="0F1829"/>
                </a:solidFill>
              </a:rPr>
              <a:t>	2. Dynamic ICC</a:t>
            </a:r>
          </a:p>
        </p:txBody>
      </p:sp>
      <p:graphicFrame>
        <p:nvGraphicFramePr>
          <p:cNvPr id="2" name="Table 1">
            <a:extLst>
              <a:ext uri="{FF2B5EF4-FFF2-40B4-BE49-F238E27FC236}">
                <a16:creationId xmlns:a16="http://schemas.microsoft.com/office/drawing/2014/main" id="{FAB79983-EE67-1426-C45B-5FBB7932F301}"/>
              </a:ext>
            </a:extLst>
          </p:cNvPr>
          <p:cNvGraphicFramePr>
            <a:graphicFrameLocks noGrp="1"/>
          </p:cNvGraphicFramePr>
          <p:nvPr>
            <p:extLst>
              <p:ext uri="{D42A27DB-BD31-4B8C-83A1-F6EECF244321}">
                <p14:modId xmlns:p14="http://schemas.microsoft.com/office/powerpoint/2010/main" val="3269139862"/>
              </p:ext>
            </p:extLst>
          </p:nvPr>
        </p:nvGraphicFramePr>
        <p:xfrm>
          <a:off x="530159" y="2742149"/>
          <a:ext cx="7553528" cy="3106390"/>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Static ICC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Dynamic ICC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Force maximum voltage to the power pins: 1.8V to VCC and 3.3V to VCCIO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Force maximum voltage to the power pins: 1.8V to VCC and 3.3V to VCCIO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3.Measure the current value of VCC pin.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 Use Pattern OpCodes to loop functional pattern to set the device to a dynamic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4645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4. Measure the current value of VCC pin.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bl>
          </a:graphicData>
        </a:graphic>
      </p:graphicFrame>
      <p:sp>
        <p:nvSpPr>
          <p:cNvPr id="7" name="TextBox 6">
            <a:extLst>
              <a:ext uri="{FF2B5EF4-FFF2-40B4-BE49-F238E27FC236}">
                <a16:creationId xmlns:a16="http://schemas.microsoft.com/office/drawing/2014/main" id="{88E50414-C96D-3A4E-777F-1DDE4385E244}"/>
              </a:ext>
            </a:extLst>
          </p:cNvPr>
          <p:cNvSpPr txBox="1"/>
          <p:nvPr/>
        </p:nvSpPr>
        <p:spPr>
          <a:xfrm>
            <a:off x="267509" y="2246357"/>
            <a:ext cx="3764604" cy="369332"/>
          </a:xfrm>
          <a:prstGeom prst="rect">
            <a:avLst/>
          </a:prstGeom>
          <a:noFill/>
        </p:spPr>
        <p:txBody>
          <a:bodyPr wrap="square" rtlCol="0">
            <a:spAutoFit/>
          </a:bodyPr>
          <a:lstStyle/>
          <a:p>
            <a:r>
              <a:rPr lang="en-US"/>
              <a:t>Process </a:t>
            </a:r>
          </a:p>
        </p:txBody>
      </p:sp>
    </p:spTree>
    <p:extLst>
      <p:ext uri="{BB962C8B-B14F-4D97-AF65-F5344CB8AC3E}">
        <p14:creationId xmlns:p14="http://schemas.microsoft.com/office/powerpoint/2010/main" val="35720668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400">
                <a:solidFill>
                  <a:schemeClr val="tx1"/>
                </a:solidFill>
              </a:rPr>
              <a:t> </a:t>
            </a:r>
            <a:r>
              <a:rPr lang="en-US" sz="2700">
                <a:solidFill>
                  <a:schemeClr val="tx1"/>
                </a:solidFill>
              </a:rPr>
              <a:t>ICC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342114"/>
            <a:ext cx="3764604" cy="400110"/>
          </a:xfrm>
          <a:prstGeom prst="rect">
            <a:avLst/>
          </a:prstGeom>
          <a:noFill/>
        </p:spPr>
        <p:txBody>
          <a:bodyPr wrap="square" rtlCol="0">
            <a:spAutoFit/>
          </a:bodyPr>
          <a:lstStyle/>
          <a:p>
            <a:r>
              <a:rPr lang="en-US" sz="2000"/>
              <a:t>Results</a:t>
            </a:r>
          </a:p>
        </p:txBody>
      </p:sp>
      <p:pic>
        <p:nvPicPr>
          <p:cNvPr id="3" name="Picture 2">
            <a:extLst>
              <a:ext uri="{FF2B5EF4-FFF2-40B4-BE49-F238E27FC236}">
                <a16:creationId xmlns:a16="http://schemas.microsoft.com/office/drawing/2014/main" id="{63378613-5A5D-8ACA-7B8E-4B655D46562B}"/>
              </a:ext>
            </a:extLst>
          </p:cNvPr>
          <p:cNvPicPr>
            <a:picLocks noChangeAspect="1"/>
          </p:cNvPicPr>
          <p:nvPr/>
        </p:nvPicPr>
        <p:blipFill>
          <a:blip r:embed="rId3"/>
          <a:stretch>
            <a:fillRect/>
          </a:stretch>
        </p:blipFill>
        <p:spPr>
          <a:xfrm>
            <a:off x="188566" y="2093079"/>
            <a:ext cx="8611228" cy="939573"/>
          </a:xfrm>
          <a:prstGeom prst="rect">
            <a:avLst/>
          </a:prstGeom>
          <a:ln w="12700" cap="sq">
            <a:solidFill>
              <a:srgbClr val="0F1829"/>
            </a:solidFill>
            <a:prstDash val="solid"/>
            <a:miter lim="800000"/>
          </a:ln>
          <a:effectLst/>
        </p:spPr>
      </p:pic>
      <p:sp>
        <p:nvSpPr>
          <p:cNvPr id="5" name="Rectangle 4">
            <a:extLst>
              <a:ext uri="{FF2B5EF4-FFF2-40B4-BE49-F238E27FC236}">
                <a16:creationId xmlns:a16="http://schemas.microsoft.com/office/drawing/2014/main" id="{08405CA8-DE57-5097-D0C1-4F7501BF8354}"/>
              </a:ext>
            </a:extLst>
          </p:cNvPr>
          <p:cNvSpPr/>
          <p:nvPr/>
        </p:nvSpPr>
        <p:spPr>
          <a:xfrm>
            <a:off x="4649821" y="2005131"/>
            <a:ext cx="901875" cy="11154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B682E2-6AC7-5F25-3C19-9A5F69582725}"/>
              </a:ext>
            </a:extLst>
          </p:cNvPr>
          <p:cNvSpPr txBox="1"/>
          <p:nvPr/>
        </p:nvSpPr>
        <p:spPr>
          <a:xfrm>
            <a:off x="153394" y="3669940"/>
            <a:ext cx="4574248" cy="830997"/>
          </a:xfrm>
          <a:prstGeom prst="rect">
            <a:avLst/>
          </a:prstGeom>
          <a:noFill/>
        </p:spPr>
        <p:txBody>
          <a:bodyPr wrap="square" rtlCol="0">
            <a:spAutoFit/>
          </a:bodyPr>
          <a:lstStyle/>
          <a:p>
            <a:pPr algn="just"/>
            <a:r>
              <a:rPr lang="en-US" sz="1600"/>
              <a:t>NOTE: </a:t>
            </a:r>
            <a:r>
              <a:rPr lang="en-US" sz="1600">
                <a:solidFill>
                  <a:srgbClr val="0F1829"/>
                </a:solidFill>
              </a:rPr>
              <a:t>Due to the DUT being an FPGA in i8243 mode for this project, the static ICC and dynamic ICC results are atypical. </a:t>
            </a:r>
          </a:p>
        </p:txBody>
      </p:sp>
      <p:sp>
        <p:nvSpPr>
          <p:cNvPr id="8" name="TextBox 7">
            <a:extLst>
              <a:ext uri="{FF2B5EF4-FFF2-40B4-BE49-F238E27FC236}">
                <a16:creationId xmlns:a16="http://schemas.microsoft.com/office/drawing/2014/main" id="{990D2743-68AC-A03E-A6C0-22E9CD4FD0D7}"/>
              </a:ext>
            </a:extLst>
          </p:cNvPr>
          <p:cNvSpPr txBox="1"/>
          <p:nvPr/>
        </p:nvSpPr>
        <p:spPr>
          <a:xfrm>
            <a:off x="6261713" y="3723654"/>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10uA</a:t>
            </a:r>
          </a:p>
          <a:p>
            <a:r>
              <a:rPr lang="en-US" sz="1100">
                <a:solidFill>
                  <a:srgbClr val="0F1829"/>
                </a:solidFill>
              </a:rPr>
              <a:t>High Limit: 500uA</a:t>
            </a:r>
          </a:p>
        </p:txBody>
      </p:sp>
      <p:sp>
        <p:nvSpPr>
          <p:cNvPr id="9" name="Rectangle 8">
            <a:extLst>
              <a:ext uri="{FF2B5EF4-FFF2-40B4-BE49-F238E27FC236}">
                <a16:creationId xmlns:a16="http://schemas.microsoft.com/office/drawing/2014/main" id="{DB35F352-5F85-167D-EBB9-15D8C2359CD7}"/>
              </a:ext>
            </a:extLst>
          </p:cNvPr>
          <p:cNvSpPr/>
          <p:nvPr/>
        </p:nvSpPr>
        <p:spPr>
          <a:xfrm>
            <a:off x="6261713" y="3669940"/>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3478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br>
              <a:rPr lang="en-US" sz="2200"/>
            </a:br>
            <a:br>
              <a:rPr lang="en-US" sz="2200"/>
            </a:br>
            <a:r>
              <a:rPr lang="en-US" sz="2200">
                <a:solidFill>
                  <a:srgbClr val="0F1829"/>
                </a:solidFill>
              </a:rPr>
              <a:t>Using a pattern and Characterization studio, the following tests are performed:</a:t>
            </a:r>
            <a:br>
              <a:rPr lang="en-US" sz="2200">
                <a:solidFill>
                  <a:srgbClr val="0F1829"/>
                </a:solidFill>
              </a:rPr>
            </a:br>
            <a:r>
              <a:rPr lang="en-US" sz="2200">
                <a:solidFill>
                  <a:srgbClr val="0F1829"/>
                </a:solidFill>
              </a:rPr>
              <a:t>	1. Rise Time Test</a:t>
            </a:r>
            <a:br>
              <a:rPr lang="en-US" sz="2200">
                <a:solidFill>
                  <a:srgbClr val="0F1829"/>
                </a:solidFill>
              </a:rPr>
            </a:br>
            <a:r>
              <a:rPr lang="en-US" sz="2200">
                <a:solidFill>
                  <a:srgbClr val="0F1829"/>
                </a:solidFill>
              </a:rPr>
              <a:t>	2. Fall Time Test</a:t>
            </a:r>
          </a:p>
        </p:txBody>
      </p:sp>
      <p:graphicFrame>
        <p:nvGraphicFramePr>
          <p:cNvPr id="34" name="Table 33">
            <a:extLst>
              <a:ext uri="{FF2B5EF4-FFF2-40B4-BE49-F238E27FC236}">
                <a16:creationId xmlns:a16="http://schemas.microsoft.com/office/drawing/2014/main" id="{E25009F0-A84D-2530-738C-5BAC9DB3DCE9}"/>
              </a:ext>
            </a:extLst>
          </p:cNvPr>
          <p:cNvGraphicFramePr>
            <a:graphicFrameLocks noGrp="1"/>
          </p:cNvGraphicFramePr>
          <p:nvPr>
            <p:extLst>
              <p:ext uri="{D42A27DB-BD31-4B8C-83A1-F6EECF244321}">
                <p14:modId xmlns:p14="http://schemas.microsoft.com/office/powerpoint/2010/main" val="2090464717"/>
              </p:ext>
            </p:extLst>
          </p:nvPr>
        </p:nvGraphicFramePr>
        <p:xfrm>
          <a:off x="894943" y="2391953"/>
          <a:ext cx="7110922" cy="3739089"/>
        </p:xfrm>
        <a:graphic>
          <a:graphicData uri="http://schemas.openxmlformats.org/drawingml/2006/table">
            <a:tbl>
              <a:tblPr firstRow="1" bandRow="1">
                <a:tableStyleId>{5C22544A-7EE6-4342-B048-85BDC9FD1C3A}</a:tableStyleId>
              </a:tblPr>
              <a:tblGrid>
                <a:gridCol w="3555461">
                  <a:extLst>
                    <a:ext uri="{9D8B030D-6E8A-4147-A177-3AD203B41FA5}">
                      <a16:colId xmlns:a16="http://schemas.microsoft.com/office/drawing/2014/main" val="1164782700"/>
                    </a:ext>
                  </a:extLst>
                </a:gridCol>
                <a:gridCol w="3555461">
                  <a:extLst>
                    <a:ext uri="{9D8B030D-6E8A-4147-A177-3AD203B41FA5}">
                      <a16:colId xmlns:a16="http://schemas.microsoft.com/office/drawing/2014/main" val="236501978"/>
                    </a:ext>
                  </a:extLst>
                </a:gridCol>
              </a:tblGrid>
              <a:tr h="411767">
                <a:tc>
                  <a:txBody>
                    <a:bodyPr/>
                    <a:lstStyle/>
                    <a:p>
                      <a:r>
                        <a:rPr lang="en-US" sz="1400">
                          <a:solidFill>
                            <a:srgbClr val="0F1829"/>
                          </a:solidFill>
                        </a:rPr>
                        <a:t>Rise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Fall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00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Apply power and set the appropriate voltage levels and timing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Apply power and 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65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2.Run a functional pattern with low to high transition on P50 to find VOL and VOH. </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2.Run a functional pattern with low to high transition on P53 to find VOH and VOL.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00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3.Run a new functional pattern with the same low to high transition and an M compare to find midband on P50.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3.Run a new functional pattern with the same high to low transition and an M compare to find midband on P53.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588239">
                <a:tc>
                  <a:txBody>
                    <a:bodyPr/>
                    <a:lstStyle/>
                    <a:p>
                      <a:r>
                        <a:rPr lang="en-US" sz="1200">
                          <a:solidFill>
                            <a:srgbClr val="0F1829"/>
                          </a:solidFill>
                        </a:rPr>
                        <a:t>4.Create a new Pin Levels sheet to find 10% (start point) and 90% voltage time (end point).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rgbClr val="0F1829"/>
                          </a:solidFill>
                        </a:rPr>
                        <a:t>4.Create a new Pin Levels sheet to find 90% (start point) and 10% voltage time (end point).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r h="596941">
                <a:tc>
                  <a:txBody>
                    <a:bodyPr/>
                    <a:lstStyle/>
                    <a:p>
                      <a:r>
                        <a:rPr lang="en-US" sz="1200">
                          <a:solidFill>
                            <a:srgbClr val="0F1829"/>
                          </a:solidFill>
                        </a:rPr>
                        <a:t>5.Use Characterization Studio and Interpose functions to measure the rise time i.e. time when voltage on P50 rises from 10% to 90%.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rgbClr val="0F1829"/>
                          </a:solidFill>
                        </a:rPr>
                        <a:t>5.Use Characterization Studio and Interpose functions to measure the fall time i.e. time when voltage on P53 drops from 90% to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4328904"/>
                  </a:ext>
                </a:extLst>
              </a:tr>
            </a:tbl>
          </a:graphicData>
        </a:graphic>
      </p:graphicFrame>
      <p:sp>
        <p:nvSpPr>
          <p:cNvPr id="35" name="TextBox 34">
            <a:extLst>
              <a:ext uri="{FF2B5EF4-FFF2-40B4-BE49-F238E27FC236}">
                <a16:creationId xmlns:a16="http://schemas.microsoft.com/office/drawing/2014/main" id="{5C2C831A-CF07-686D-821E-3119E3E5F544}"/>
              </a:ext>
            </a:extLst>
          </p:cNvPr>
          <p:cNvSpPr txBox="1"/>
          <p:nvPr/>
        </p:nvSpPr>
        <p:spPr>
          <a:xfrm>
            <a:off x="228600" y="2022621"/>
            <a:ext cx="3764604" cy="369332"/>
          </a:xfrm>
          <a:prstGeom prst="rect">
            <a:avLst/>
          </a:prstGeom>
          <a:noFill/>
        </p:spPr>
        <p:txBody>
          <a:bodyPr wrap="square" rtlCol="0">
            <a:spAutoFit/>
          </a:bodyPr>
          <a:lstStyle/>
          <a:p>
            <a:r>
              <a:rPr lang="en-US"/>
              <a:t>Process </a:t>
            </a:r>
          </a:p>
        </p:txBody>
      </p:sp>
    </p:spTree>
    <p:extLst>
      <p:ext uri="{BB962C8B-B14F-4D97-AF65-F5344CB8AC3E}">
        <p14:creationId xmlns:p14="http://schemas.microsoft.com/office/powerpoint/2010/main" val="13837757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Rise/Fall time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340669" y="2071904"/>
            <a:ext cx="2266344" cy="369332"/>
          </a:xfrm>
          <a:prstGeom prst="rect">
            <a:avLst/>
          </a:prstGeom>
          <a:noFill/>
        </p:spPr>
        <p:txBody>
          <a:bodyPr wrap="square" rtlCol="0">
            <a:spAutoFit/>
          </a:bodyPr>
          <a:lstStyle/>
          <a:p>
            <a:r>
              <a:rPr lang="en-US"/>
              <a:t>Results - Rise Time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6391072" y="5075794"/>
            <a:ext cx="2315183" cy="369332"/>
          </a:xfrm>
          <a:prstGeom prst="rect">
            <a:avLst/>
          </a:prstGeom>
          <a:noFill/>
        </p:spPr>
        <p:txBody>
          <a:bodyPr wrap="square" rtlCol="0">
            <a:spAutoFit/>
          </a:bodyPr>
          <a:lstStyle/>
          <a:p>
            <a:r>
              <a:rPr lang="en-US"/>
              <a:t>Results- Fall Time</a:t>
            </a:r>
          </a:p>
        </p:txBody>
      </p:sp>
      <p:pic>
        <p:nvPicPr>
          <p:cNvPr id="3" name="Picture 2">
            <a:extLst>
              <a:ext uri="{FF2B5EF4-FFF2-40B4-BE49-F238E27FC236}">
                <a16:creationId xmlns:a16="http://schemas.microsoft.com/office/drawing/2014/main" id="{7F732E85-5EE9-733C-FEB7-0757AF7CF51C}"/>
              </a:ext>
            </a:extLst>
          </p:cNvPr>
          <p:cNvPicPr>
            <a:picLocks noChangeAspect="1"/>
          </p:cNvPicPr>
          <p:nvPr/>
        </p:nvPicPr>
        <p:blipFill>
          <a:blip r:embed="rId3"/>
          <a:stretch>
            <a:fillRect/>
          </a:stretch>
        </p:blipFill>
        <p:spPr>
          <a:xfrm>
            <a:off x="3389888" y="1456610"/>
            <a:ext cx="5413443" cy="2503795"/>
          </a:xfrm>
          <a:prstGeom prst="rect">
            <a:avLst/>
          </a:prstGeom>
          <a:ln w="12700" cap="sq">
            <a:solidFill>
              <a:srgbClr val="000000"/>
            </a:solidFill>
            <a:prstDash val="solid"/>
            <a:miter lim="800000"/>
          </a:ln>
          <a:effectLst/>
        </p:spPr>
      </p:pic>
      <p:pic>
        <p:nvPicPr>
          <p:cNvPr id="6" name="Picture 5">
            <a:extLst>
              <a:ext uri="{FF2B5EF4-FFF2-40B4-BE49-F238E27FC236}">
                <a16:creationId xmlns:a16="http://schemas.microsoft.com/office/drawing/2014/main" id="{BA1C22BF-0EF0-6A6C-5524-B366D2B437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8600" y="4149492"/>
            <a:ext cx="5413443" cy="2591269"/>
          </a:xfrm>
          <a:prstGeom prst="rect">
            <a:avLst/>
          </a:prstGeom>
          <a:ln w="12700" cap="sq">
            <a:solidFill>
              <a:srgbClr val="000000"/>
            </a:solidFill>
            <a:prstDash val="solid"/>
            <a:miter lim="800000"/>
          </a:ln>
          <a:effectLst/>
        </p:spPr>
      </p:pic>
      <p:sp>
        <p:nvSpPr>
          <p:cNvPr id="8" name="Rectangle 7">
            <a:extLst>
              <a:ext uri="{FF2B5EF4-FFF2-40B4-BE49-F238E27FC236}">
                <a16:creationId xmlns:a16="http://schemas.microsoft.com/office/drawing/2014/main" id="{647C0E5C-9C56-DA8B-B688-99934F1CB5F5}"/>
              </a:ext>
            </a:extLst>
          </p:cNvPr>
          <p:cNvSpPr/>
          <p:nvPr/>
        </p:nvSpPr>
        <p:spPr>
          <a:xfrm flipH="1">
            <a:off x="6391072" y="1500285"/>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810F1D-66FB-22B6-07CF-EC789832161F}"/>
              </a:ext>
            </a:extLst>
          </p:cNvPr>
          <p:cNvSpPr/>
          <p:nvPr/>
        </p:nvSpPr>
        <p:spPr>
          <a:xfrm flipH="1">
            <a:off x="6391072" y="1738514"/>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8EC00-5B63-67E6-7205-3691E8A53375}"/>
              </a:ext>
            </a:extLst>
          </p:cNvPr>
          <p:cNvSpPr/>
          <p:nvPr/>
        </p:nvSpPr>
        <p:spPr>
          <a:xfrm flipH="1">
            <a:off x="6391072" y="2093097"/>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37416C-916B-CC44-526F-2E62E2C50F2A}"/>
              </a:ext>
            </a:extLst>
          </p:cNvPr>
          <p:cNvSpPr/>
          <p:nvPr/>
        </p:nvSpPr>
        <p:spPr>
          <a:xfrm flipH="1">
            <a:off x="6391072" y="2331326"/>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0BFABF-CC97-F1FA-8C13-B4364EC6600D}"/>
              </a:ext>
            </a:extLst>
          </p:cNvPr>
          <p:cNvSpPr/>
          <p:nvPr/>
        </p:nvSpPr>
        <p:spPr>
          <a:xfrm flipH="1">
            <a:off x="3389888" y="3234446"/>
            <a:ext cx="1658766"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345291-FA73-4A47-3440-8B07A1797516}"/>
              </a:ext>
            </a:extLst>
          </p:cNvPr>
          <p:cNvSpPr/>
          <p:nvPr/>
        </p:nvSpPr>
        <p:spPr>
          <a:xfrm flipH="1">
            <a:off x="228600" y="6023042"/>
            <a:ext cx="1658766"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F8A93-2C56-FBB8-6B10-3260AB2EAD53}"/>
              </a:ext>
            </a:extLst>
          </p:cNvPr>
          <p:cNvSpPr/>
          <p:nvPr/>
        </p:nvSpPr>
        <p:spPr>
          <a:xfrm flipH="1">
            <a:off x="3294434" y="4261386"/>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761ECA-CBA5-6DC2-556B-0473F7183118}"/>
              </a:ext>
            </a:extLst>
          </p:cNvPr>
          <p:cNvSpPr/>
          <p:nvPr/>
        </p:nvSpPr>
        <p:spPr>
          <a:xfrm flipH="1">
            <a:off x="3294434" y="4499615"/>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44E53A-B462-5984-79D9-B38B8382E98B}"/>
              </a:ext>
            </a:extLst>
          </p:cNvPr>
          <p:cNvSpPr/>
          <p:nvPr/>
        </p:nvSpPr>
        <p:spPr>
          <a:xfrm flipH="1">
            <a:off x="3294434" y="4854198"/>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77B7F-7D01-E052-A8B0-198C70E63D45}"/>
              </a:ext>
            </a:extLst>
          </p:cNvPr>
          <p:cNvSpPr/>
          <p:nvPr/>
        </p:nvSpPr>
        <p:spPr>
          <a:xfrm flipH="1">
            <a:off x="3294434" y="5092427"/>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0598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Program Results – Test Time Analysis</a:t>
            </a:r>
            <a:br>
              <a:rPr lang="en-US" sz="2200">
                <a:solidFill>
                  <a:schemeClr val="tx1"/>
                </a:solidFill>
              </a:rPr>
            </a:br>
            <a:br>
              <a:rPr lang="en-US" sz="2200">
                <a:solidFill>
                  <a:schemeClr val="tx1"/>
                </a:solidFill>
              </a:rPr>
            </a:br>
            <a:endParaRPr lang="en-US" sz="2200">
              <a:solidFill>
                <a:schemeClr val="tx1"/>
              </a:solidFill>
            </a:endParaRPr>
          </a:p>
        </p:txBody>
      </p:sp>
      <p:pic>
        <p:nvPicPr>
          <p:cNvPr id="10" name="Picture 9" descr="A screenshot of a computer&#10;&#10;Description automatically generated">
            <a:extLst>
              <a:ext uri="{FF2B5EF4-FFF2-40B4-BE49-F238E27FC236}">
                <a16:creationId xmlns:a16="http://schemas.microsoft.com/office/drawing/2014/main" id="{D1DA614D-4C00-1B61-725A-75D7D845F22C}"/>
              </a:ext>
            </a:extLst>
          </p:cNvPr>
          <p:cNvPicPr>
            <a:picLocks noChangeAspect="1"/>
          </p:cNvPicPr>
          <p:nvPr/>
        </p:nvPicPr>
        <p:blipFill>
          <a:blip r:embed="rId3">
            <a:extLst>
              <a:ext uri="{28A0092B-C50C-407E-A947-70E740481C1C}">
                <a14:useLocalDpi xmlns:a14="http://schemas.microsoft.com/office/drawing/2010/main" val="0"/>
              </a:ext>
            </a:extLst>
          </a:blip>
          <a:srcRect l="394" t="47756" r="23771" b="28800"/>
          <a:stretch/>
        </p:blipFill>
        <p:spPr>
          <a:xfrm>
            <a:off x="319426" y="1668666"/>
            <a:ext cx="8318074" cy="1438959"/>
          </a:xfrm>
          <a:prstGeom prst="rect">
            <a:avLst/>
          </a:prstGeom>
          <a:ln w="12700" cap="sq">
            <a:solidFill>
              <a:srgbClr val="0F1829"/>
            </a:solidFill>
            <a:prstDash val="solid"/>
            <a:miter lim="800000"/>
          </a:ln>
          <a:effectLst/>
        </p:spPr>
      </p:pic>
      <p:sp>
        <p:nvSpPr>
          <p:cNvPr id="13" name="TextBox 12">
            <a:extLst>
              <a:ext uri="{FF2B5EF4-FFF2-40B4-BE49-F238E27FC236}">
                <a16:creationId xmlns:a16="http://schemas.microsoft.com/office/drawing/2014/main" id="{524C2C5B-70F8-D935-1485-7B26465D47B1}"/>
              </a:ext>
            </a:extLst>
          </p:cNvPr>
          <p:cNvSpPr txBox="1"/>
          <p:nvPr/>
        </p:nvSpPr>
        <p:spPr>
          <a:xfrm>
            <a:off x="240943" y="961075"/>
            <a:ext cx="8475040" cy="584775"/>
          </a:xfrm>
          <a:prstGeom prst="rect">
            <a:avLst/>
          </a:prstGeom>
          <a:noFill/>
        </p:spPr>
        <p:txBody>
          <a:bodyPr wrap="square" rtlCol="0">
            <a:spAutoFit/>
          </a:bodyPr>
          <a:lstStyle/>
          <a:p>
            <a:pPr algn="just"/>
            <a:r>
              <a:rPr lang="en-US" sz="1600">
                <a:solidFill>
                  <a:srgbClr val="0F1829"/>
                </a:solidFill>
              </a:rPr>
              <a:t>Using the IG-XL Profiler Options, a Test Time Analysis is performed to report the Total Execution Time to be 13.42s. </a:t>
            </a:r>
          </a:p>
        </p:txBody>
      </p:sp>
      <p:sp>
        <p:nvSpPr>
          <p:cNvPr id="15" name="TextBox 14">
            <a:extLst>
              <a:ext uri="{FF2B5EF4-FFF2-40B4-BE49-F238E27FC236}">
                <a16:creationId xmlns:a16="http://schemas.microsoft.com/office/drawing/2014/main" id="{95AD835E-1CE1-B0E6-4C7E-CB412386E2CB}"/>
              </a:ext>
            </a:extLst>
          </p:cNvPr>
          <p:cNvSpPr txBox="1"/>
          <p:nvPr/>
        </p:nvSpPr>
        <p:spPr>
          <a:xfrm>
            <a:off x="182577" y="3230441"/>
            <a:ext cx="8475040" cy="830997"/>
          </a:xfrm>
          <a:prstGeom prst="rect">
            <a:avLst/>
          </a:prstGeom>
          <a:noFill/>
        </p:spPr>
        <p:txBody>
          <a:bodyPr wrap="square" rtlCol="0">
            <a:spAutoFit/>
          </a:bodyPr>
          <a:lstStyle/>
          <a:p>
            <a:pPr algn="just"/>
            <a:r>
              <a:rPr lang="en-US" sz="1600">
                <a:solidFill>
                  <a:srgbClr val="0F1829"/>
                </a:solidFill>
              </a:rPr>
              <a:t>It was found that the rise and fall time tests were taking the longest. After multiple rounds of trial and error to reduce the step size in the Characterization Studio, the Total Execution Time was reduced to 2.908s. </a:t>
            </a:r>
          </a:p>
        </p:txBody>
      </p:sp>
      <p:pic>
        <p:nvPicPr>
          <p:cNvPr id="3" name="Picture 2">
            <a:extLst>
              <a:ext uri="{FF2B5EF4-FFF2-40B4-BE49-F238E27FC236}">
                <a16:creationId xmlns:a16="http://schemas.microsoft.com/office/drawing/2014/main" id="{3875B218-0D98-800B-B1D1-659CC961626A}"/>
              </a:ext>
            </a:extLst>
          </p:cNvPr>
          <p:cNvPicPr>
            <a:picLocks noChangeAspect="1"/>
          </p:cNvPicPr>
          <p:nvPr/>
        </p:nvPicPr>
        <p:blipFill>
          <a:blip r:embed="rId4"/>
          <a:srcRect t="46811" r="37395" b="30685"/>
          <a:stretch/>
        </p:blipFill>
        <p:spPr>
          <a:xfrm>
            <a:off x="319426" y="4184254"/>
            <a:ext cx="8240914" cy="1396887"/>
          </a:xfrm>
          <a:prstGeom prst="rect">
            <a:avLst/>
          </a:prstGeom>
          <a:ln w="12700" cap="sq">
            <a:solidFill>
              <a:srgbClr val="0F1829"/>
            </a:solidFill>
            <a:prstDash val="solid"/>
            <a:miter lim="800000"/>
          </a:ln>
          <a:effectLst/>
        </p:spPr>
      </p:pic>
      <p:sp>
        <p:nvSpPr>
          <p:cNvPr id="5" name="Rectangle 4">
            <a:extLst>
              <a:ext uri="{FF2B5EF4-FFF2-40B4-BE49-F238E27FC236}">
                <a16:creationId xmlns:a16="http://schemas.microsoft.com/office/drawing/2014/main" id="{960586DB-3EDD-01BC-FAE5-28C5623230D8}"/>
              </a:ext>
            </a:extLst>
          </p:cNvPr>
          <p:cNvSpPr/>
          <p:nvPr/>
        </p:nvSpPr>
        <p:spPr>
          <a:xfrm flipH="1">
            <a:off x="7933108" y="2068841"/>
            <a:ext cx="782875" cy="291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0317EA-D762-3F9F-8A8D-03A91BB97019}"/>
              </a:ext>
            </a:extLst>
          </p:cNvPr>
          <p:cNvSpPr/>
          <p:nvPr/>
        </p:nvSpPr>
        <p:spPr>
          <a:xfrm flipH="1">
            <a:off x="7933105" y="4590868"/>
            <a:ext cx="704394" cy="291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7910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400">
                <a:solidFill>
                  <a:schemeClr val="tx1"/>
                </a:solidFill>
              </a:rPr>
              <a:t>Test Program Results – Repeatability</a:t>
            </a:r>
            <a:br>
              <a:rPr lang="en-US" sz="2400">
                <a:solidFill>
                  <a:schemeClr val="tx1"/>
                </a:solidFill>
              </a:rPr>
            </a:br>
            <a:br>
              <a:rPr lang="en-US" sz="2400">
                <a:solidFill>
                  <a:schemeClr val="tx1"/>
                </a:solidFill>
              </a:rPr>
            </a:br>
            <a:endParaRPr lang="en-US" sz="2400">
              <a:solidFill>
                <a:schemeClr val="tx1"/>
              </a:solidFill>
            </a:endParaRPr>
          </a:p>
        </p:txBody>
      </p:sp>
      <p:pic>
        <p:nvPicPr>
          <p:cNvPr id="3" name="Picture 2">
            <a:extLst>
              <a:ext uri="{FF2B5EF4-FFF2-40B4-BE49-F238E27FC236}">
                <a16:creationId xmlns:a16="http://schemas.microsoft.com/office/drawing/2014/main" id="{97DD9BC6-D5BB-EE77-1670-9C81ECA3DB9B}"/>
              </a:ext>
            </a:extLst>
          </p:cNvPr>
          <p:cNvPicPr>
            <a:picLocks noChangeAspect="1"/>
          </p:cNvPicPr>
          <p:nvPr/>
        </p:nvPicPr>
        <p:blipFill>
          <a:blip r:embed="rId3"/>
          <a:srcRect l="5000"/>
          <a:stretch/>
        </p:blipFill>
        <p:spPr>
          <a:xfrm>
            <a:off x="0" y="1305026"/>
            <a:ext cx="9143998" cy="875498"/>
          </a:xfrm>
          <a:prstGeom prst="rect">
            <a:avLst/>
          </a:prstGeom>
        </p:spPr>
      </p:pic>
      <p:sp>
        <p:nvSpPr>
          <p:cNvPr id="7" name="Rectangle 6">
            <a:extLst>
              <a:ext uri="{FF2B5EF4-FFF2-40B4-BE49-F238E27FC236}">
                <a16:creationId xmlns:a16="http://schemas.microsoft.com/office/drawing/2014/main" id="{3EBF444D-565C-C584-165C-B34BD8145879}"/>
              </a:ext>
            </a:extLst>
          </p:cNvPr>
          <p:cNvSpPr/>
          <p:nvPr/>
        </p:nvSpPr>
        <p:spPr>
          <a:xfrm flipH="1">
            <a:off x="7662978" y="2004999"/>
            <a:ext cx="812062" cy="2539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E031ED0-79BB-AF88-A6D6-F5A79CDD4FD9}"/>
              </a:ext>
            </a:extLst>
          </p:cNvPr>
          <p:cNvSpPr txBox="1"/>
          <p:nvPr/>
        </p:nvSpPr>
        <p:spPr>
          <a:xfrm>
            <a:off x="7237377" y="2270559"/>
            <a:ext cx="1906621" cy="253916"/>
          </a:xfrm>
          <a:prstGeom prst="rect">
            <a:avLst/>
          </a:prstGeom>
          <a:noFill/>
        </p:spPr>
        <p:txBody>
          <a:bodyPr wrap="square" rtlCol="0">
            <a:spAutoFit/>
          </a:bodyPr>
          <a:lstStyle/>
          <a:p>
            <a:pPr algn="l"/>
            <a:r>
              <a:rPr lang="en-US" sz="1050">
                <a:solidFill>
                  <a:srgbClr val="0F1829"/>
                </a:solidFill>
              </a:rPr>
              <a:t>Cp/</a:t>
            </a:r>
            <a:r>
              <a:rPr lang="en-US" sz="1050" err="1">
                <a:solidFill>
                  <a:srgbClr val="0F1829"/>
                </a:solidFill>
              </a:rPr>
              <a:t>Cpk</a:t>
            </a:r>
            <a:r>
              <a:rPr lang="en-US" sz="1050">
                <a:solidFill>
                  <a:srgbClr val="0F1829"/>
                </a:solidFill>
              </a:rPr>
              <a:t> values lesser than 2</a:t>
            </a:r>
          </a:p>
        </p:txBody>
      </p:sp>
      <p:sp>
        <p:nvSpPr>
          <p:cNvPr id="10" name="TextBox 9">
            <a:extLst>
              <a:ext uri="{FF2B5EF4-FFF2-40B4-BE49-F238E27FC236}">
                <a16:creationId xmlns:a16="http://schemas.microsoft.com/office/drawing/2014/main" id="{888A1D6A-F601-295D-D0FE-13961799995D}"/>
              </a:ext>
            </a:extLst>
          </p:cNvPr>
          <p:cNvSpPr txBox="1"/>
          <p:nvPr/>
        </p:nvSpPr>
        <p:spPr>
          <a:xfrm>
            <a:off x="0" y="961075"/>
            <a:ext cx="2266344" cy="338554"/>
          </a:xfrm>
          <a:prstGeom prst="rect">
            <a:avLst/>
          </a:prstGeom>
          <a:noFill/>
        </p:spPr>
        <p:txBody>
          <a:bodyPr wrap="square" rtlCol="0">
            <a:spAutoFit/>
          </a:bodyPr>
          <a:lstStyle/>
          <a:p>
            <a:r>
              <a:rPr lang="en-US" sz="1600"/>
              <a:t>Initial Results</a:t>
            </a:r>
          </a:p>
        </p:txBody>
      </p:sp>
      <p:sp>
        <p:nvSpPr>
          <p:cNvPr id="11" name="TextBox 10">
            <a:extLst>
              <a:ext uri="{FF2B5EF4-FFF2-40B4-BE49-F238E27FC236}">
                <a16:creationId xmlns:a16="http://schemas.microsoft.com/office/drawing/2014/main" id="{E520E8F0-BA8D-4096-5160-A00EB01F2E6D}"/>
              </a:ext>
            </a:extLst>
          </p:cNvPr>
          <p:cNvSpPr txBox="1"/>
          <p:nvPr/>
        </p:nvSpPr>
        <p:spPr>
          <a:xfrm>
            <a:off x="0" y="2625589"/>
            <a:ext cx="9017540" cy="830997"/>
          </a:xfrm>
          <a:prstGeom prst="rect">
            <a:avLst/>
          </a:prstGeom>
          <a:noFill/>
        </p:spPr>
        <p:txBody>
          <a:bodyPr wrap="square" rtlCol="0">
            <a:spAutoFit/>
          </a:bodyPr>
          <a:lstStyle/>
          <a:p>
            <a:pPr algn="just"/>
            <a:r>
              <a:rPr lang="en-US" sz="1600">
                <a:solidFill>
                  <a:srgbClr val="0F1829"/>
                </a:solidFill>
              </a:rPr>
              <a:t>Although having a narrow voltage range as well as lower step size for the rise and fall test can reduce the total execution time to a low as 2.08s, it will also affect the Cp/</a:t>
            </a:r>
            <a:r>
              <a:rPr lang="en-US" sz="1600" err="1">
                <a:solidFill>
                  <a:srgbClr val="0F1829"/>
                </a:solidFill>
              </a:rPr>
              <a:t>Cpk</a:t>
            </a:r>
            <a:r>
              <a:rPr lang="en-US" sz="1600">
                <a:solidFill>
                  <a:srgbClr val="0F1829"/>
                </a:solidFill>
              </a:rPr>
              <a:t> values due to increased inconsistencies. </a:t>
            </a:r>
          </a:p>
        </p:txBody>
      </p:sp>
      <p:sp>
        <p:nvSpPr>
          <p:cNvPr id="12" name="TextBox 11">
            <a:extLst>
              <a:ext uri="{FF2B5EF4-FFF2-40B4-BE49-F238E27FC236}">
                <a16:creationId xmlns:a16="http://schemas.microsoft.com/office/drawing/2014/main" id="{336A42C6-7522-59D3-C6CC-20033538CAE5}"/>
              </a:ext>
            </a:extLst>
          </p:cNvPr>
          <p:cNvSpPr txBox="1"/>
          <p:nvPr/>
        </p:nvSpPr>
        <p:spPr>
          <a:xfrm>
            <a:off x="0" y="5320041"/>
            <a:ext cx="9017540" cy="584775"/>
          </a:xfrm>
          <a:prstGeom prst="rect">
            <a:avLst/>
          </a:prstGeom>
          <a:noFill/>
        </p:spPr>
        <p:txBody>
          <a:bodyPr wrap="square" rtlCol="0">
            <a:spAutoFit/>
          </a:bodyPr>
          <a:lstStyle/>
          <a:p>
            <a:pPr algn="just"/>
            <a:r>
              <a:rPr lang="en-US" sz="1600">
                <a:solidFill>
                  <a:srgbClr val="0F1829"/>
                </a:solidFill>
              </a:rPr>
              <a:t>After tweaking some aspects of the rise and fall time test, the final analysis is seen using Galaxy Examinator.  </a:t>
            </a:r>
          </a:p>
        </p:txBody>
      </p:sp>
      <p:pic>
        <p:nvPicPr>
          <p:cNvPr id="14" name="Picture 13">
            <a:extLst>
              <a:ext uri="{FF2B5EF4-FFF2-40B4-BE49-F238E27FC236}">
                <a16:creationId xmlns:a16="http://schemas.microsoft.com/office/drawing/2014/main" id="{97E2C4B2-EC06-AC9B-EBA6-AB5B3A24ED62}"/>
              </a:ext>
            </a:extLst>
          </p:cNvPr>
          <p:cNvPicPr>
            <a:picLocks noChangeAspect="1"/>
          </p:cNvPicPr>
          <p:nvPr/>
        </p:nvPicPr>
        <p:blipFill>
          <a:blip r:embed="rId4"/>
          <a:srcRect l="4947"/>
          <a:stretch/>
        </p:blipFill>
        <p:spPr>
          <a:xfrm>
            <a:off x="0" y="3999478"/>
            <a:ext cx="9260733" cy="875498"/>
          </a:xfrm>
          <a:prstGeom prst="rect">
            <a:avLst/>
          </a:prstGeom>
        </p:spPr>
      </p:pic>
      <p:sp>
        <p:nvSpPr>
          <p:cNvPr id="15" name="TextBox 14">
            <a:extLst>
              <a:ext uri="{FF2B5EF4-FFF2-40B4-BE49-F238E27FC236}">
                <a16:creationId xmlns:a16="http://schemas.microsoft.com/office/drawing/2014/main" id="{9C97D71D-3A7B-C3AC-46D3-E3BEDFF11466}"/>
              </a:ext>
            </a:extLst>
          </p:cNvPr>
          <p:cNvSpPr txBox="1"/>
          <p:nvPr/>
        </p:nvSpPr>
        <p:spPr>
          <a:xfrm>
            <a:off x="1" y="3667746"/>
            <a:ext cx="2266344" cy="338554"/>
          </a:xfrm>
          <a:prstGeom prst="rect">
            <a:avLst/>
          </a:prstGeom>
          <a:noFill/>
        </p:spPr>
        <p:txBody>
          <a:bodyPr wrap="square" rtlCol="0">
            <a:spAutoFit/>
          </a:bodyPr>
          <a:lstStyle/>
          <a:p>
            <a:r>
              <a:rPr lang="en-US" sz="1600"/>
              <a:t>Final Results</a:t>
            </a:r>
          </a:p>
        </p:txBody>
      </p:sp>
      <p:sp>
        <p:nvSpPr>
          <p:cNvPr id="16" name="Rectangle 15">
            <a:extLst>
              <a:ext uri="{FF2B5EF4-FFF2-40B4-BE49-F238E27FC236}">
                <a16:creationId xmlns:a16="http://schemas.microsoft.com/office/drawing/2014/main" id="{C591A183-1633-02A0-EE64-4B4954944D3B}"/>
              </a:ext>
            </a:extLst>
          </p:cNvPr>
          <p:cNvSpPr/>
          <p:nvPr/>
        </p:nvSpPr>
        <p:spPr>
          <a:xfrm flipH="1">
            <a:off x="7864017" y="4736931"/>
            <a:ext cx="812062" cy="2539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262C772-0D25-CD3E-E1CE-411784E56F73}"/>
              </a:ext>
            </a:extLst>
          </p:cNvPr>
          <p:cNvSpPr txBox="1"/>
          <p:nvPr/>
        </p:nvSpPr>
        <p:spPr>
          <a:xfrm>
            <a:off x="7237378" y="5021735"/>
            <a:ext cx="2001478" cy="253916"/>
          </a:xfrm>
          <a:prstGeom prst="rect">
            <a:avLst/>
          </a:prstGeom>
          <a:noFill/>
        </p:spPr>
        <p:txBody>
          <a:bodyPr wrap="square" rtlCol="0">
            <a:spAutoFit/>
          </a:bodyPr>
          <a:lstStyle/>
          <a:p>
            <a:pPr algn="l"/>
            <a:r>
              <a:rPr lang="en-US" sz="1050">
                <a:solidFill>
                  <a:srgbClr val="0F1829"/>
                </a:solidFill>
              </a:rPr>
              <a:t>Cp/</a:t>
            </a:r>
            <a:r>
              <a:rPr lang="en-US" sz="1050" err="1">
                <a:solidFill>
                  <a:srgbClr val="0F1829"/>
                </a:solidFill>
              </a:rPr>
              <a:t>Cpk</a:t>
            </a:r>
            <a:r>
              <a:rPr lang="en-US" sz="1050">
                <a:solidFill>
                  <a:srgbClr val="0F1829"/>
                </a:solidFill>
              </a:rPr>
              <a:t> values greater than 2</a:t>
            </a:r>
          </a:p>
        </p:txBody>
      </p:sp>
    </p:spTree>
    <p:extLst>
      <p:ext uri="{BB962C8B-B14F-4D97-AF65-F5344CB8AC3E}">
        <p14:creationId xmlns:p14="http://schemas.microsoft.com/office/powerpoint/2010/main" val="36368301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19</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Project Challenges</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2685271528"/>
              </p:ext>
            </p:extLst>
          </p:nvPr>
        </p:nvGraphicFramePr>
        <p:xfrm>
          <a:off x="228600" y="1361872"/>
          <a:ext cx="8686800" cy="4627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244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
          <p:cNvSpPr>
            <a:spLocks noGrp="1"/>
          </p:cNvSpPr>
          <p:nvPr>
            <p:ph idx="1"/>
          </p:nvPr>
        </p:nvSpPr>
        <p:spPr>
          <a:xfrm>
            <a:off x="228600" y="1248229"/>
            <a:ext cx="8686800" cy="5023031"/>
          </a:xfrm>
        </p:spPr>
        <p:txBody>
          <a:bodyPr wrap="square" anchor="t">
            <a:normAutofit/>
          </a:bodyPr>
          <a:lstStyle/>
          <a:p>
            <a:pPr marL="457200" indent="-457200">
              <a:buFont typeface="+mj-lt"/>
              <a:buAutoNum type="arabicPeriod"/>
            </a:pPr>
            <a:r>
              <a:rPr lang="en-US" dirty="0">
                <a:solidFill>
                  <a:srgbClr val="101829"/>
                </a:solidFill>
              </a:rPr>
              <a:t>Project Overview (done or no? </a:t>
            </a:r>
            <a:r>
              <a:rPr lang="en-US">
                <a:solidFill>
                  <a:srgbClr val="101829"/>
                </a:solidFill>
              </a:rPr>
              <a:t>)</a:t>
            </a:r>
            <a:endParaRPr lang="en-US" dirty="0">
              <a:solidFill>
                <a:srgbClr val="101829"/>
              </a:solidFill>
            </a:endParaRPr>
          </a:p>
          <a:p>
            <a:pPr marL="457200" indent="-457200">
              <a:buFont typeface="+mj-lt"/>
              <a:buAutoNum type="arabicPeriod"/>
            </a:pPr>
            <a:r>
              <a:rPr lang="en-US" dirty="0">
                <a:solidFill>
                  <a:srgbClr val="101829"/>
                </a:solidFill>
              </a:rPr>
              <a:t>Test Block Overview</a:t>
            </a:r>
          </a:p>
          <a:p>
            <a:pPr marL="457200" indent="-457200">
              <a:buFont typeface="+mj-lt"/>
              <a:buAutoNum type="arabicPeriod"/>
            </a:pPr>
            <a:r>
              <a:rPr lang="en-US" dirty="0">
                <a:solidFill>
                  <a:srgbClr val="101829"/>
                </a:solidFill>
              </a:rPr>
              <a:t>Test Process and Data log Results</a:t>
            </a:r>
          </a:p>
          <a:p>
            <a:pPr marL="457200" indent="-457200">
              <a:buFont typeface="+mj-lt"/>
              <a:buAutoNum type="arabicPeriod"/>
            </a:pPr>
            <a:r>
              <a:rPr lang="en-US" dirty="0">
                <a:solidFill>
                  <a:srgbClr val="101829"/>
                </a:solidFill>
              </a:rPr>
              <a:t>Test Analysis – Test Time Report and Repeatability</a:t>
            </a:r>
          </a:p>
          <a:p>
            <a:pPr marL="457200" indent="-457200">
              <a:buFont typeface="+mj-lt"/>
              <a:buAutoNum type="arabicPeriod"/>
            </a:pPr>
            <a:r>
              <a:rPr lang="en-US" dirty="0">
                <a:solidFill>
                  <a:srgbClr val="101829"/>
                </a:solidFill>
              </a:rPr>
              <a:t>Challenges </a:t>
            </a:r>
          </a:p>
          <a:p>
            <a:pPr marL="457200" indent="-457200">
              <a:buFont typeface="+mj-lt"/>
              <a:buAutoNum type="arabicPeriod"/>
            </a:pPr>
            <a:r>
              <a:rPr lang="en-US" dirty="0">
                <a:solidFill>
                  <a:srgbClr val="101829"/>
                </a:solidFill>
              </a:rPr>
              <a:t>Project Schedule – Excepted vs. Actual</a:t>
            </a:r>
          </a:p>
          <a:p>
            <a:pPr marL="457200" indent="-457200">
              <a:buFont typeface="+mj-lt"/>
              <a:buAutoNum type="arabicPeriod"/>
            </a:pPr>
            <a:r>
              <a:rPr lang="en-US" dirty="0">
                <a:solidFill>
                  <a:srgbClr val="101829"/>
                </a:solidFill>
              </a:rPr>
              <a:t>Skill Assessment – Before vs. After</a:t>
            </a:r>
          </a:p>
          <a:p>
            <a:pPr marL="457200" indent="-457200">
              <a:buFont typeface="+mj-lt"/>
              <a:buAutoNum type="arabicPeriod"/>
            </a:pPr>
            <a:r>
              <a:rPr lang="en-US" dirty="0">
                <a:solidFill>
                  <a:srgbClr val="101829"/>
                </a:solidFill>
              </a:rPr>
              <a:t>Effectiveness of Project 2</a:t>
            </a:r>
          </a:p>
          <a:p>
            <a:pPr marL="457200" indent="-457200">
              <a:buFont typeface="+mj-lt"/>
              <a:buAutoNum type="arabicPeriod"/>
            </a:pPr>
            <a:r>
              <a:rPr lang="en-US" dirty="0">
                <a:solidFill>
                  <a:srgbClr val="101829"/>
                </a:solidFill>
              </a:rPr>
              <a:t>Thank you!</a:t>
            </a:r>
          </a:p>
          <a:p>
            <a:pPr marL="457200" indent="-457200">
              <a:buFont typeface="+mj-lt"/>
              <a:buAutoNum type="arabicPeriod"/>
            </a:pPr>
            <a:r>
              <a:rPr lang="en-US" dirty="0">
                <a:solidFill>
                  <a:srgbClr val="101829"/>
                </a:solidFill>
              </a:rPr>
              <a:t>Q&amp;A</a:t>
            </a:r>
          </a:p>
        </p:txBody>
      </p:sp>
      <p:sp>
        <p:nvSpPr>
          <p:cNvPr id="4" name="Slide Number Placeholder 3"/>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a:t>
            </a:fld>
            <a:endParaRPr lang="en-US"/>
          </a:p>
        </p:txBody>
      </p:sp>
      <p:sp>
        <p:nvSpPr>
          <p:cNvPr id="3" name="Title 2"/>
          <p:cNvSpPr>
            <a:spLocks noGrp="1"/>
          </p:cNvSpPr>
          <p:nvPr>
            <p:ph type="title"/>
          </p:nvPr>
        </p:nvSpPr>
        <p:spPr>
          <a:xfrm>
            <a:off x="228600" y="253484"/>
            <a:ext cx="8686800" cy="707591"/>
          </a:xfrm>
        </p:spPr>
        <p:txBody>
          <a:bodyPr anchor="t">
            <a:normAutofit/>
          </a:bodyPr>
          <a:lstStyle/>
          <a:p>
            <a:r>
              <a:rPr lang="en-US">
                <a:solidFill>
                  <a:schemeClr val="tx1"/>
                </a:solidFill>
              </a:rPr>
              <a:t>Agenda</a:t>
            </a:r>
          </a:p>
        </p:txBody>
      </p:sp>
    </p:spTree>
    <p:extLst>
      <p:ext uri="{BB962C8B-B14F-4D97-AF65-F5344CB8AC3E}">
        <p14:creationId xmlns:p14="http://schemas.microsoft.com/office/powerpoint/2010/main" val="894778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0" y="200536"/>
            <a:ext cx="8686800" cy="417724"/>
          </a:xfrm>
        </p:spPr>
        <p:txBody>
          <a:bodyPr anchor="t">
            <a:normAutofit fontScale="90000"/>
          </a:bodyPr>
          <a:lstStyle/>
          <a:p>
            <a:pPr>
              <a:lnSpc>
                <a:spcPct val="90000"/>
              </a:lnSpc>
            </a:pPr>
            <a:r>
              <a:rPr lang="en-US" sz="2400">
                <a:solidFill>
                  <a:schemeClr val="tx1"/>
                </a:solidFill>
              </a:rPr>
              <a:t>Project Schedule – Excepted vs. Actual</a:t>
            </a:r>
            <a:br>
              <a:rPr lang="en-US" sz="2200">
                <a:solidFill>
                  <a:schemeClr val="tx1"/>
                </a:solidFill>
              </a:rPr>
            </a:br>
            <a:br>
              <a:rPr lang="en-US" sz="2200">
                <a:solidFill>
                  <a:schemeClr val="tx1"/>
                </a:solidFill>
              </a:rPr>
            </a:br>
            <a:endParaRPr lang="en-US" sz="2200">
              <a:solidFill>
                <a:schemeClr val="tx1"/>
              </a:solidFill>
            </a:endParaRPr>
          </a:p>
        </p:txBody>
      </p:sp>
      <p:pic>
        <p:nvPicPr>
          <p:cNvPr id="12" name="Picture 11">
            <a:extLst>
              <a:ext uri="{FF2B5EF4-FFF2-40B4-BE49-F238E27FC236}">
                <a16:creationId xmlns:a16="http://schemas.microsoft.com/office/drawing/2014/main" id="{6F1913D3-DD51-D522-C929-A0B8D1C8ADE2}"/>
              </a:ext>
            </a:extLst>
          </p:cNvPr>
          <p:cNvPicPr>
            <a:picLocks noChangeAspect="1"/>
          </p:cNvPicPr>
          <p:nvPr/>
        </p:nvPicPr>
        <p:blipFill>
          <a:blip r:embed="rId3"/>
          <a:stretch>
            <a:fillRect/>
          </a:stretch>
        </p:blipFill>
        <p:spPr>
          <a:xfrm>
            <a:off x="80335" y="764175"/>
            <a:ext cx="8983329" cy="5115639"/>
          </a:xfrm>
          <a:prstGeom prst="rect">
            <a:avLst/>
          </a:prstGeom>
          <a:ln w="12700" cap="sq">
            <a:solidFill>
              <a:srgbClr val="000000"/>
            </a:solidFill>
            <a:prstDash val="solid"/>
            <a:miter lim="800000"/>
          </a:ln>
          <a:effectLst/>
        </p:spPr>
      </p:pic>
      <p:cxnSp>
        <p:nvCxnSpPr>
          <p:cNvPr id="14" name="Straight Arrow Connector 13">
            <a:extLst>
              <a:ext uri="{FF2B5EF4-FFF2-40B4-BE49-F238E27FC236}">
                <a16:creationId xmlns:a16="http://schemas.microsoft.com/office/drawing/2014/main" id="{EF1EFA6E-2CF3-2990-C0CE-BEF9A468B55B}"/>
              </a:ext>
            </a:extLst>
          </p:cNvPr>
          <p:cNvCxnSpPr>
            <a:cxnSpLocks/>
          </p:cNvCxnSpPr>
          <p:nvPr/>
        </p:nvCxnSpPr>
        <p:spPr>
          <a:xfrm flipH="1">
            <a:off x="5593404" y="2441643"/>
            <a:ext cx="437745" cy="6517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59785C-084C-7AD3-8C60-B4BA39F59B30}"/>
              </a:ext>
            </a:extLst>
          </p:cNvPr>
          <p:cNvSpPr txBox="1"/>
          <p:nvPr/>
        </p:nvSpPr>
        <p:spPr>
          <a:xfrm>
            <a:off x="5933872" y="2188279"/>
            <a:ext cx="1663430" cy="253916"/>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Delay with functional test</a:t>
            </a:r>
          </a:p>
        </p:txBody>
      </p:sp>
      <p:cxnSp>
        <p:nvCxnSpPr>
          <p:cNvPr id="18" name="Straight Arrow Connector 17">
            <a:extLst>
              <a:ext uri="{FF2B5EF4-FFF2-40B4-BE49-F238E27FC236}">
                <a16:creationId xmlns:a16="http://schemas.microsoft.com/office/drawing/2014/main" id="{B9ED1E58-F3D7-805B-1DD2-EFDA0086BFDB}"/>
              </a:ext>
            </a:extLst>
          </p:cNvPr>
          <p:cNvCxnSpPr>
            <a:cxnSpLocks/>
          </p:cNvCxnSpPr>
          <p:nvPr/>
        </p:nvCxnSpPr>
        <p:spPr>
          <a:xfrm flipH="1">
            <a:off x="7282775" y="3978613"/>
            <a:ext cx="314527" cy="3469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ECB71BE-6A8A-9422-9356-5AFECE733CD6}"/>
              </a:ext>
            </a:extLst>
          </p:cNvPr>
          <p:cNvSpPr txBox="1"/>
          <p:nvPr/>
        </p:nvSpPr>
        <p:spPr>
          <a:xfrm>
            <a:off x="7597302" y="3630517"/>
            <a:ext cx="1436536" cy="400110"/>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Extra day for Rise/Fall Test Debug</a:t>
            </a:r>
          </a:p>
        </p:txBody>
      </p:sp>
      <p:sp>
        <p:nvSpPr>
          <p:cNvPr id="21" name="Rectangle 20">
            <a:extLst>
              <a:ext uri="{FF2B5EF4-FFF2-40B4-BE49-F238E27FC236}">
                <a16:creationId xmlns:a16="http://schemas.microsoft.com/office/drawing/2014/main" id="{4FF72144-56A2-87B0-FCBA-8E7FD3E22B4D}"/>
              </a:ext>
            </a:extLst>
          </p:cNvPr>
          <p:cNvSpPr/>
          <p:nvPr/>
        </p:nvSpPr>
        <p:spPr>
          <a:xfrm>
            <a:off x="214009" y="6079787"/>
            <a:ext cx="836578" cy="1945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4CE91-D626-C2BE-AF31-C8BCFFD97B81}"/>
              </a:ext>
            </a:extLst>
          </p:cNvPr>
          <p:cNvSpPr/>
          <p:nvPr/>
        </p:nvSpPr>
        <p:spPr>
          <a:xfrm>
            <a:off x="214009" y="6344611"/>
            <a:ext cx="836578" cy="194553"/>
          </a:xfrm>
          <a:prstGeom prst="rect">
            <a:avLst/>
          </a:prstGeom>
          <a:solidFill>
            <a:srgbClr val="FFFF00"/>
          </a:solidFill>
          <a:ln>
            <a:solidFill>
              <a:srgbClr val="FFFF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381CAD-635D-5696-CE91-1976128B158D}"/>
              </a:ext>
            </a:extLst>
          </p:cNvPr>
          <p:cNvSpPr txBox="1"/>
          <p:nvPr/>
        </p:nvSpPr>
        <p:spPr>
          <a:xfrm>
            <a:off x="894944" y="6050105"/>
            <a:ext cx="1614792" cy="253916"/>
          </a:xfrm>
          <a:prstGeom prst="rect">
            <a:avLst/>
          </a:prstGeom>
          <a:noFill/>
        </p:spPr>
        <p:txBody>
          <a:bodyPr wrap="square" rtlCol="0">
            <a:spAutoFit/>
          </a:bodyPr>
          <a:lstStyle/>
          <a:p>
            <a:pPr algn="ctr"/>
            <a:r>
              <a:rPr lang="en-US" sz="1050" b="1">
                <a:solidFill>
                  <a:srgbClr val="0F1829"/>
                </a:solidFill>
              </a:rPr>
              <a:t>Planned</a:t>
            </a:r>
          </a:p>
        </p:txBody>
      </p:sp>
      <p:sp>
        <p:nvSpPr>
          <p:cNvPr id="24" name="TextBox 23">
            <a:extLst>
              <a:ext uri="{FF2B5EF4-FFF2-40B4-BE49-F238E27FC236}">
                <a16:creationId xmlns:a16="http://schemas.microsoft.com/office/drawing/2014/main" id="{B3DD599A-5E4F-7383-CE20-8AF2DE408325}"/>
              </a:ext>
            </a:extLst>
          </p:cNvPr>
          <p:cNvSpPr txBox="1"/>
          <p:nvPr/>
        </p:nvSpPr>
        <p:spPr>
          <a:xfrm>
            <a:off x="894944" y="6294791"/>
            <a:ext cx="1614792" cy="253916"/>
          </a:xfrm>
          <a:prstGeom prst="rect">
            <a:avLst/>
          </a:prstGeom>
          <a:noFill/>
        </p:spPr>
        <p:txBody>
          <a:bodyPr wrap="square" rtlCol="0">
            <a:spAutoFit/>
          </a:bodyPr>
          <a:lstStyle/>
          <a:p>
            <a:pPr algn="ctr"/>
            <a:r>
              <a:rPr lang="en-US" sz="1050" b="1">
                <a:solidFill>
                  <a:srgbClr val="0F1829"/>
                </a:solidFill>
              </a:rPr>
              <a:t>Actual</a:t>
            </a:r>
          </a:p>
        </p:txBody>
      </p:sp>
    </p:spTree>
    <p:extLst>
      <p:ext uri="{BB962C8B-B14F-4D97-AF65-F5344CB8AC3E}">
        <p14:creationId xmlns:p14="http://schemas.microsoft.com/office/powerpoint/2010/main" val="24025139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Test Concept</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1135512"/>
          </a:xfrm>
        </p:spPr>
        <p:txBody>
          <a:bodyPr/>
          <a:lstStyle/>
          <a:p>
            <a:r>
              <a:rPr lang="en-US"/>
              <a:t>The purpose of each test, as well as its corresponding pin levels, limits and binning are rated between 1(Very Low) and 5(Very High)</a:t>
            </a:r>
          </a:p>
        </p:txBody>
      </p:sp>
      <p:graphicFrame>
        <p:nvGraphicFramePr>
          <p:cNvPr id="10" name="Table 9">
            <a:extLst>
              <a:ext uri="{FF2B5EF4-FFF2-40B4-BE49-F238E27FC236}">
                <a16:creationId xmlns:a16="http://schemas.microsoft.com/office/drawing/2014/main" id="{FE38582E-C755-46F5-A907-C6221F7E2F6F}"/>
              </a:ext>
            </a:extLst>
          </p:cNvPr>
          <p:cNvGraphicFramePr>
            <a:graphicFrameLocks noGrp="1"/>
          </p:cNvGraphicFramePr>
          <p:nvPr>
            <p:extLst>
              <p:ext uri="{D42A27DB-BD31-4B8C-83A1-F6EECF244321}">
                <p14:modId xmlns:p14="http://schemas.microsoft.com/office/powerpoint/2010/main" val="381856174"/>
              </p:ext>
            </p:extLst>
          </p:nvPr>
        </p:nvGraphicFramePr>
        <p:xfrm>
          <a:off x="228599" y="1740371"/>
          <a:ext cx="8686802" cy="3660373"/>
        </p:xfrm>
        <a:graphic>
          <a:graphicData uri="http://schemas.openxmlformats.org/drawingml/2006/table">
            <a:tbl>
              <a:tblPr/>
              <a:tblGrid>
                <a:gridCol w="2456873">
                  <a:extLst>
                    <a:ext uri="{9D8B030D-6E8A-4147-A177-3AD203B41FA5}">
                      <a16:colId xmlns:a16="http://schemas.microsoft.com/office/drawing/2014/main" val="1427703286"/>
                    </a:ext>
                  </a:extLst>
                </a:gridCol>
                <a:gridCol w="772160">
                  <a:extLst>
                    <a:ext uri="{9D8B030D-6E8A-4147-A177-3AD203B41FA5}">
                      <a16:colId xmlns:a16="http://schemas.microsoft.com/office/drawing/2014/main" val="1255591177"/>
                    </a:ext>
                  </a:extLst>
                </a:gridCol>
                <a:gridCol w="403629">
                  <a:extLst>
                    <a:ext uri="{9D8B030D-6E8A-4147-A177-3AD203B41FA5}">
                      <a16:colId xmlns:a16="http://schemas.microsoft.com/office/drawing/2014/main" val="3495709971"/>
                    </a:ext>
                  </a:extLst>
                </a:gridCol>
                <a:gridCol w="760461">
                  <a:extLst>
                    <a:ext uri="{9D8B030D-6E8A-4147-A177-3AD203B41FA5}">
                      <a16:colId xmlns:a16="http://schemas.microsoft.com/office/drawing/2014/main" val="1629588731"/>
                    </a:ext>
                  </a:extLst>
                </a:gridCol>
                <a:gridCol w="394855">
                  <a:extLst>
                    <a:ext uri="{9D8B030D-6E8A-4147-A177-3AD203B41FA5}">
                      <a16:colId xmlns:a16="http://schemas.microsoft.com/office/drawing/2014/main" val="4095403133"/>
                    </a:ext>
                  </a:extLst>
                </a:gridCol>
                <a:gridCol w="854056">
                  <a:extLst>
                    <a:ext uri="{9D8B030D-6E8A-4147-A177-3AD203B41FA5}">
                      <a16:colId xmlns:a16="http://schemas.microsoft.com/office/drawing/2014/main" val="3915520550"/>
                    </a:ext>
                  </a:extLst>
                </a:gridCol>
                <a:gridCol w="772160">
                  <a:extLst>
                    <a:ext uri="{9D8B030D-6E8A-4147-A177-3AD203B41FA5}">
                      <a16:colId xmlns:a16="http://schemas.microsoft.com/office/drawing/2014/main" val="2766653514"/>
                    </a:ext>
                  </a:extLst>
                </a:gridCol>
                <a:gridCol w="333433">
                  <a:extLst>
                    <a:ext uri="{9D8B030D-6E8A-4147-A177-3AD203B41FA5}">
                      <a16:colId xmlns:a16="http://schemas.microsoft.com/office/drawing/2014/main" val="2384888731"/>
                    </a:ext>
                  </a:extLst>
                </a:gridCol>
                <a:gridCol w="760461">
                  <a:extLst>
                    <a:ext uri="{9D8B030D-6E8A-4147-A177-3AD203B41FA5}">
                      <a16:colId xmlns:a16="http://schemas.microsoft.com/office/drawing/2014/main" val="3852159781"/>
                    </a:ext>
                  </a:extLst>
                </a:gridCol>
                <a:gridCol w="324658">
                  <a:extLst>
                    <a:ext uri="{9D8B030D-6E8A-4147-A177-3AD203B41FA5}">
                      <a16:colId xmlns:a16="http://schemas.microsoft.com/office/drawing/2014/main" val="444131683"/>
                    </a:ext>
                  </a:extLst>
                </a:gridCol>
                <a:gridCol w="854056">
                  <a:extLst>
                    <a:ext uri="{9D8B030D-6E8A-4147-A177-3AD203B41FA5}">
                      <a16:colId xmlns:a16="http://schemas.microsoft.com/office/drawing/2014/main" val="2267176752"/>
                    </a:ext>
                  </a:extLst>
                </a:gridCol>
              </a:tblGrid>
              <a:tr h="280219">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344299"/>
                  </a:ext>
                </a:extLst>
              </a:tr>
              <a:tr h="691792">
                <a:tc>
                  <a:txBody>
                    <a:bodyPr/>
                    <a:lstStyle/>
                    <a:p>
                      <a:pPr algn="l" fontAlgn="t"/>
                      <a:r>
                        <a:rPr lang="en-US" sz="1500" b="1" i="0" u="none" strike="noStrike">
                          <a:solidFill>
                            <a:srgbClr val="000000"/>
                          </a:solidFill>
                          <a:effectLst/>
                          <a:latin typeface="Arial" panose="020B0604020202020204" pitchFamily="34" charset="0"/>
                        </a:rPr>
                        <a:t>Test Concept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2525753"/>
                  </a:ext>
                </a:extLst>
              </a:tr>
              <a:tr h="148867">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5776592"/>
                  </a:ext>
                </a:extLst>
              </a:tr>
              <a:tr h="148867">
                <a:tc>
                  <a:txBody>
                    <a:bodyPr/>
                    <a:lstStyle/>
                    <a:p>
                      <a:pPr algn="l" fontAlgn="b"/>
                      <a:r>
                        <a:rPr lang="en-US" sz="900" b="0" i="0" u="none" strike="noStrike">
                          <a:solidFill>
                            <a:srgbClr val="000000"/>
                          </a:solidFill>
                          <a:effectLst/>
                          <a:latin typeface="Arial" panose="020B0604020202020204" pitchFamily="34" charset="0"/>
                        </a:rPr>
                        <a:t>Understanding of Device Data Sheets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77481724"/>
                  </a:ext>
                </a:extLst>
              </a:tr>
              <a:tr h="148867">
                <a:tc>
                  <a:txBody>
                    <a:bodyPr/>
                    <a:lstStyle/>
                    <a:p>
                      <a:pPr algn="l" fontAlgn="b"/>
                      <a:r>
                        <a:rPr lang="en-US" sz="900" b="0" i="0" u="none" strike="noStrike">
                          <a:solidFill>
                            <a:srgbClr val="000000"/>
                          </a:solidFill>
                          <a:effectLst/>
                          <a:latin typeface="Arial" panose="020B0604020202020204" pitchFamily="34" charset="0"/>
                        </a:rPr>
                        <a:t>Translating from Data Sheets to Test Plans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770844961"/>
                  </a:ext>
                </a:extLst>
              </a:tr>
              <a:tr h="148867">
                <a:tc>
                  <a:txBody>
                    <a:bodyPr/>
                    <a:lstStyle/>
                    <a:p>
                      <a:pPr algn="l" fontAlgn="b"/>
                      <a:r>
                        <a:rPr lang="en-US" sz="900" b="1" i="0" u="none" strike="noStrike">
                          <a:solidFill>
                            <a:srgbClr val="000000"/>
                          </a:solidFill>
                          <a:effectLst/>
                          <a:latin typeface="Arial" panose="020B0604020202020204" pitchFamily="34" charset="0"/>
                        </a:rPr>
                        <a:t>Includes :-</a:t>
                      </a:r>
                    </a:p>
                  </a:txBody>
                  <a:tcPr marL="15762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80654592"/>
                  </a:ext>
                </a:extLst>
              </a:tr>
              <a:tr h="148867">
                <a:tc>
                  <a:txBody>
                    <a:bodyPr/>
                    <a:lstStyle/>
                    <a:p>
                      <a:pPr algn="l" fontAlgn="b"/>
                      <a:r>
                        <a:rPr lang="en-US" sz="900" b="0" i="0" u="none" strike="noStrike">
                          <a:solidFill>
                            <a:srgbClr val="000000"/>
                          </a:solidFill>
                          <a:effectLst/>
                          <a:latin typeface="Arial" panose="020B0604020202020204" pitchFamily="34" charset="0"/>
                        </a:rPr>
                        <a:t>Tests to be performed</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9972317"/>
                  </a:ext>
                </a:extLst>
              </a:tr>
              <a:tr h="148867">
                <a:tc>
                  <a:txBody>
                    <a:bodyPr/>
                    <a:lstStyle/>
                    <a:p>
                      <a:pPr algn="l" fontAlgn="b"/>
                      <a:r>
                        <a:rPr lang="en-US" sz="900" b="0" i="0" u="none" strike="noStrike">
                          <a:solidFill>
                            <a:srgbClr val="000000"/>
                          </a:solidFill>
                          <a:effectLst/>
                          <a:latin typeface="Arial" panose="020B0604020202020204" pitchFamily="34" charset="0"/>
                        </a:rPr>
                        <a:t>Test Specifications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095805538"/>
                  </a:ext>
                </a:extLst>
              </a:tr>
              <a:tr h="148867">
                <a:tc>
                  <a:txBody>
                    <a:bodyPr/>
                    <a:lstStyle/>
                    <a:p>
                      <a:pPr algn="l" fontAlgn="b"/>
                      <a:r>
                        <a:rPr lang="en-US" sz="900" b="0" i="0" u="none" strike="noStrike">
                          <a:solidFill>
                            <a:srgbClr val="000000"/>
                          </a:solidFill>
                          <a:effectLst/>
                          <a:latin typeface="Arial" panose="020B0604020202020204" pitchFamily="34" charset="0"/>
                        </a:rPr>
                        <a:t>Instrument setups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4988608"/>
                  </a:ext>
                </a:extLst>
              </a:tr>
              <a:tr h="148867">
                <a:tc>
                  <a:txBody>
                    <a:bodyPr/>
                    <a:lstStyle/>
                    <a:p>
                      <a:pPr algn="l" fontAlgn="b"/>
                      <a:r>
                        <a:rPr lang="en-US" sz="900" b="0" i="0" u="none" strike="noStrike">
                          <a:solidFill>
                            <a:srgbClr val="000000"/>
                          </a:solidFill>
                          <a:effectLst/>
                          <a:latin typeface="Arial" panose="020B0604020202020204" pitchFamily="34" charset="0"/>
                        </a:rPr>
                        <a:t>Test Limits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703812357"/>
                  </a:ext>
                </a:extLst>
              </a:tr>
              <a:tr h="148867">
                <a:tc>
                  <a:txBody>
                    <a:bodyPr/>
                    <a:lstStyle/>
                    <a:p>
                      <a:pPr algn="l" fontAlgn="b"/>
                      <a:r>
                        <a:rPr lang="en-US" sz="900" b="0" i="0" u="none" strike="noStrike">
                          <a:solidFill>
                            <a:srgbClr val="000000"/>
                          </a:solidFill>
                          <a:effectLst/>
                          <a:latin typeface="Arial" panose="020B0604020202020204" pitchFamily="34" charset="0"/>
                        </a:rPr>
                        <a:t>Test Binning</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30830212"/>
                  </a:ext>
                </a:extLst>
              </a:tr>
              <a:tr h="148867">
                <a:tc>
                  <a:txBody>
                    <a:bodyPr/>
                    <a:lstStyle/>
                    <a:p>
                      <a:pPr algn="l" fontAlgn="b"/>
                      <a:r>
                        <a:rPr lang="en-US" sz="900" b="0" i="0" u="none" strike="noStrike">
                          <a:solidFill>
                            <a:srgbClr val="000000"/>
                          </a:solidFill>
                          <a:effectLst/>
                          <a:latin typeface="Arial" panose="020B0604020202020204" pitchFamily="34" charset="0"/>
                        </a:rPr>
                        <a:t>Understanding Timing Diagrams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614565325"/>
                  </a:ext>
                </a:extLst>
              </a:tr>
              <a:tr h="148867">
                <a:tc>
                  <a:txBody>
                    <a:bodyPr/>
                    <a:lstStyle/>
                    <a:p>
                      <a:pPr algn="l" fontAlgn="b"/>
                      <a:r>
                        <a:rPr lang="en-US" sz="900" b="0" i="0" u="none" strike="noStrike">
                          <a:solidFill>
                            <a:srgbClr val="000000"/>
                          </a:solidFill>
                          <a:effectLst/>
                          <a:latin typeface="Arial" panose="020B0604020202020204" pitchFamily="34" charset="0"/>
                        </a:rPr>
                        <a:t>Specifying Pin Levels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363384799"/>
                  </a:ext>
                </a:extLst>
              </a:tr>
              <a:tr h="148867">
                <a:tc>
                  <a:txBody>
                    <a:bodyPr/>
                    <a:lstStyle/>
                    <a:p>
                      <a:pPr algn="l" fontAlgn="b"/>
                      <a:r>
                        <a:rPr lang="en-US" sz="900" b="0" i="0" u="none" strike="noStrike">
                          <a:solidFill>
                            <a:srgbClr val="000000"/>
                          </a:solidFill>
                          <a:effectLst/>
                          <a:latin typeface="Arial" panose="020B0604020202020204" pitchFamily="34" charset="0"/>
                        </a:rPr>
                        <a:t>Continuity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82325027"/>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383361051"/>
                  </a:ext>
                </a:extLst>
              </a:tr>
              <a:tr h="148867">
                <a:tc>
                  <a:txBody>
                    <a:bodyPr/>
                    <a:lstStyle/>
                    <a:p>
                      <a:pPr algn="l" fontAlgn="b"/>
                      <a:r>
                        <a:rPr lang="en-US" sz="900" b="0" i="0" u="none" strike="noStrike">
                          <a:solidFill>
                            <a:srgbClr val="000000"/>
                          </a:solidFill>
                          <a:effectLst/>
                          <a:latin typeface="Arial" panose="020B0604020202020204" pitchFamily="34" charset="0"/>
                        </a:rPr>
                        <a:t>Supply Current ICC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962244050"/>
                  </a:ext>
                </a:extLst>
              </a:tr>
              <a:tr h="148867">
                <a:tc>
                  <a:txBody>
                    <a:bodyPr/>
                    <a:lstStyle/>
                    <a:p>
                      <a:pPr algn="l" fontAlgn="b"/>
                      <a:r>
                        <a:rPr lang="en-US" sz="900" b="0" i="0" u="none" strike="noStrike">
                          <a:solidFill>
                            <a:srgbClr val="000000"/>
                          </a:solidFill>
                          <a:effectLst/>
                          <a:latin typeface="Arial" panose="020B0604020202020204" pitchFamily="34" charset="0"/>
                        </a:rPr>
                        <a:t>Leakage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35396639"/>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824285736"/>
                  </a:ext>
                </a:extLst>
              </a:tr>
              <a:tr h="148867">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299490855"/>
                  </a:ext>
                </a:extLst>
              </a:tr>
              <a:tr h="157623">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6288898"/>
                  </a:ext>
                </a:extLst>
              </a:tr>
            </a:tbl>
          </a:graphicData>
        </a:graphic>
      </p:graphicFrame>
      <p:sp>
        <p:nvSpPr>
          <p:cNvPr id="11" name="TextBox 10">
            <a:extLst>
              <a:ext uri="{FF2B5EF4-FFF2-40B4-BE49-F238E27FC236}">
                <a16:creationId xmlns:a16="http://schemas.microsoft.com/office/drawing/2014/main" id="{1AF30F24-F455-01BA-BA00-3DE9B8139DFF}"/>
              </a:ext>
            </a:extLst>
          </p:cNvPr>
          <p:cNvSpPr txBox="1"/>
          <p:nvPr/>
        </p:nvSpPr>
        <p:spPr>
          <a:xfrm>
            <a:off x="228599" y="5564221"/>
            <a:ext cx="8526295" cy="830997"/>
          </a:xfrm>
          <a:prstGeom prst="rect">
            <a:avLst/>
          </a:prstGeom>
          <a:noFill/>
        </p:spPr>
        <p:txBody>
          <a:bodyPr wrap="square" rtlCol="0">
            <a:spAutoFit/>
          </a:bodyPr>
          <a:lstStyle/>
          <a:p>
            <a:r>
              <a:rPr lang="en-US" sz="1600" b="1"/>
              <a:t>Conclusions: </a:t>
            </a:r>
            <a:r>
              <a:rPr lang="en-US" sz="1600"/>
              <a:t>Significantly improved understanding of timing diagrams and how to apply waveform information in datasheets to functional test. Also improved understanding of the purpose of each tests and setup methods. </a:t>
            </a:r>
          </a:p>
        </p:txBody>
      </p:sp>
    </p:spTree>
    <p:extLst>
      <p:ext uri="{BB962C8B-B14F-4D97-AF65-F5344CB8AC3E}">
        <p14:creationId xmlns:p14="http://schemas.microsoft.com/office/powerpoint/2010/main" val="5556179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Software Programming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916364"/>
          </a:xfrm>
        </p:spPr>
        <p:txBody>
          <a:bodyPr/>
          <a:lstStyle/>
          <a:p>
            <a:r>
              <a:rPr lang="en-US"/>
              <a:t>The set up of each test, understanding of the program structure and use of IG-XL functions are rated between 1(Very Low) and 5(Very High)</a:t>
            </a:r>
          </a:p>
        </p:txBody>
      </p:sp>
      <p:graphicFrame>
        <p:nvGraphicFramePr>
          <p:cNvPr id="9" name="Table 8">
            <a:extLst>
              <a:ext uri="{FF2B5EF4-FFF2-40B4-BE49-F238E27FC236}">
                <a16:creationId xmlns:a16="http://schemas.microsoft.com/office/drawing/2014/main" id="{0E6CDB94-065A-2404-DD75-2B315963C1A0}"/>
              </a:ext>
            </a:extLst>
          </p:cNvPr>
          <p:cNvGraphicFramePr>
            <a:graphicFrameLocks noGrp="1"/>
          </p:cNvGraphicFramePr>
          <p:nvPr>
            <p:extLst>
              <p:ext uri="{D42A27DB-BD31-4B8C-83A1-F6EECF244321}">
                <p14:modId xmlns:p14="http://schemas.microsoft.com/office/powerpoint/2010/main" val="1873074490"/>
              </p:ext>
            </p:extLst>
          </p:nvPr>
        </p:nvGraphicFramePr>
        <p:xfrm>
          <a:off x="228599" y="1825195"/>
          <a:ext cx="8686801" cy="3884939"/>
        </p:xfrm>
        <a:graphic>
          <a:graphicData uri="http://schemas.openxmlformats.org/drawingml/2006/table">
            <a:tbl>
              <a:tblPr/>
              <a:tblGrid>
                <a:gridCol w="2268872">
                  <a:extLst>
                    <a:ext uri="{9D8B030D-6E8A-4147-A177-3AD203B41FA5}">
                      <a16:colId xmlns:a16="http://schemas.microsoft.com/office/drawing/2014/main" val="1848245209"/>
                    </a:ext>
                  </a:extLst>
                </a:gridCol>
                <a:gridCol w="795462">
                  <a:extLst>
                    <a:ext uri="{9D8B030D-6E8A-4147-A177-3AD203B41FA5}">
                      <a16:colId xmlns:a16="http://schemas.microsoft.com/office/drawing/2014/main" val="2340895287"/>
                    </a:ext>
                  </a:extLst>
                </a:gridCol>
                <a:gridCol w="415809">
                  <a:extLst>
                    <a:ext uri="{9D8B030D-6E8A-4147-A177-3AD203B41FA5}">
                      <a16:colId xmlns:a16="http://schemas.microsoft.com/office/drawing/2014/main" val="987228983"/>
                    </a:ext>
                  </a:extLst>
                </a:gridCol>
                <a:gridCol w="783409">
                  <a:extLst>
                    <a:ext uri="{9D8B030D-6E8A-4147-A177-3AD203B41FA5}">
                      <a16:colId xmlns:a16="http://schemas.microsoft.com/office/drawing/2014/main" val="2876704866"/>
                    </a:ext>
                  </a:extLst>
                </a:gridCol>
                <a:gridCol w="406770">
                  <a:extLst>
                    <a:ext uri="{9D8B030D-6E8A-4147-A177-3AD203B41FA5}">
                      <a16:colId xmlns:a16="http://schemas.microsoft.com/office/drawing/2014/main" val="3800036812"/>
                    </a:ext>
                  </a:extLst>
                </a:gridCol>
                <a:gridCol w="879829">
                  <a:extLst>
                    <a:ext uri="{9D8B030D-6E8A-4147-A177-3AD203B41FA5}">
                      <a16:colId xmlns:a16="http://schemas.microsoft.com/office/drawing/2014/main" val="2978365041"/>
                    </a:ext>
                  </a:extLst>
                </a:gridCol>
                <a:gridCol w="795462">
                  <a:extLst>
                    <a:ext uri="{9D8B030D-6E8A-4147-A177-3AD203B41FA5}">
                      <a16:colId xmlns:a16="http://schemas.microsoft.com/office/drawing/2014/main" val="2239831920"/>
                    </a:ext>
                  </a:extLst>
                </a:gridCol>
                <a:gridCol w="343495">
                  <a:extLst>
                    <a:ext uri="{9D8B030D-6E8A-4147-A177-3AD203B41FA5}">
                      <a16:colId xmlns:a16="http://schemas.microsoft.com/office/drawing/2014/main" val="56097265"/>
                    </a:ext>
                  </a:extLst>
                </a:gridCol>
                <a:gridCol w="783409">
                  <a:extLst>
                    <a:ext uri="{9D8B030D-6E8A-4147-A177-3AD203B41FA5}">
                      <a16:colId xmlns:a16="http://schemas.microsoft.com/office/drawing/2014/main" val="2065376761"/>
                    </a:ext>
                  </a:extLst>
                </a:gridCol>
                <a:gridCol w="334455">
                  <a:extLst>
                    <a:ext uri="{9D8B030D-6E8A-4147-A177-3AD203B41FA5}">
                      <a16:colId xmlns:a16="http://schemas.microsoft.com/office/drawing/2014/main" val="2467665807"/>
                    </a:ext>
                  </a:extLst>
                </a:gridCol>
                <a:gridCol w="879829">
                  <a:extLst>
                    <a:ext uri="{9D8B030D-6E8A-4147-A177-3AD203B41FA5}">
                      <a16:colId xmlns:a16="http://schemas.microsoft.com/office/drawing/2014/main" val="822432195"/>
                    </a:ext>
                  </a:extLst>
                </a:gridCol>
              </a:tblGrid>
              <a:tr h="302477">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0776773"/>
                  </a:ext>
                </a:extLst>
              </a:tr>
              <a:tr h="1001954">
                <a:tc>
                  <a:txBody>
                    <a:bodyPr/>
                    <a:lstStyle/>
                    <a:p>
                      <a:pPr algn="l" fontAlgn="t"/>
                      <a:r>
                        <a:rPr lang="en-US" sz="1500" b="1" i="0" u="none" strike="noStrike">
                          <a:solidFill>
                            <a:srgbClr val="000000"/>
                          </a:solidFill>
                          <a:effectLst/>
                          <a:latin typeface="Arial" panose="020B0604020202020204" pitchFamily="34" charset="0"/>
                        </a:rPr>
                        <a:t>Software Programming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1072871"/>
                  </a:ext>
                </a:extLst>
              </a:tr>
              <a:tr h="160691">
                <a:tc>
                  <a:txBody>
                    <a:bodyPr/>
                    <a:lstStyle/>
                    <a:p>
                      <a:pPr algn="l" fontAlgn="b"/>
                      <a:r>
                        <a:rPr lang="en-US" sz="900" b="1" i="0" u="none" strike="noStrike">
                          <a:solidFill>
                            <a:srgbClr val="000000"/>
                          </a:solidFill>
                          <a:effectLst/>
                          <a:latin typeface="Arial" panose="020B0604020202020204" pitchFamily="34" charset="0"/>
                        </a:rPr>
                        <a:t>Test Program Development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595723"/>
                  </a:ext>
                </a:extLst>
              </a:tr>
              <a:tr h="160691">
                <a:tc>
                  <a:txBody>
                    <a:bodyPr/>
                    <a:lstStyle/>
                    <a:p>
                      <a:pPr algn="l" fontAlgn="b"/>
                      <a:r>
                        <a:rPr lang="en-US" sz="900" b="1" i="0" u="none" strike="noStrike">
                          <a:solidFill>
                            <a:srgbClr val="000000"/>
                          </a:solidFill>
                          <a:effectLst/>
                          <a:latin typeface="Arial" panose="020B0604020202020204" pitchFamily="34" charset="0"/>
                        </a:rPr>
                        <a:t>Test List:</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58302591"/>
                  </a:ext>
                </a:extLst>
              </a:tr>
              <a:tr h="160691">
                <a:tc>
                  <a:txBody>
                    <a:bodyPr/>
                    <a:lstStyle/>
                    <a:p>
                      <a:pPr algn="l" fontAlgn="b"/>
                      <a:r>
                        <a:rPr lang="en-US" sz="900" b="0" i="0" u="none" strike="noStrike">
                          <a:solidFill>
                            <a:srgbClr val="000000"/>
                          </a:solidFill>
                          <a:effectLst/>
                          <a:latin typeface="Arial" panose="020B0604020202020204" pitchFamily="34" charset="0"/>
                        </a:rPr>
                        <a:t>   Continuity using Dynamic Loads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548953144"/>
                  </a:ext>
                </a:extLst>
              </a:tr>
              <a:tr h="160691">
                <a:tc>
                  <a:txBody>
                    <a:bodyPr/>
                    <a:lstStyle/>
                    <a:p>
                      <a:pPr algn="l" fontAlgn="b"/>
                      <a:r>
                        <a:rPr lang="en-US" sz="900" b="0" i="0" u="none" strike="noStrike">
                          <a:solidFill>
                            <a:srgbClr val="000000"/>
                          </a:solidFill>
                          <a:effectLst/>
                          <a:latin typeface="Arial" panose="020B0604020202020204" pitchFamily="34" charset="0"/>
                        </a:rPr>
                        <a:t>Parametric Continuity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65582803"/>
                  </a:ext>
                </a:extLst>
              </a:tr>
              <a:tr h="160691">
                <a:tc>
                  <a:txBody>
                    <a:bodyPr/>
                    <a:lstStyle/>
                    <a:p>
                      <a:pPr algn="l" fontAlgn="b"/>
                      <a:r>
                        <a:rPr lang="en-US" sz="900" b="0" i="0" u="none" strike="noStrike">
                          <a:solidFill>
                            <a:srgbClr val="000000"/>
                          </a:solidFill>
                          <a:effectLst/>
                          <a:latin typeface="Arial" panose="020B0604020202020204" pitchFamily="34" charset="0"/>
                        </a:rPr>
                        <a:t>Static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22878558"/>
                  </a:ext>
                </a:extLst>
              </a:tr>
              <a:tr h="160691">
                <a:tc>
                  <a:txBody>
                    <a:bodyPr/>
                    <a:lstStyle/>
                    <a:p>
                      <a:pPr algn="l" fontAlgn="b"/>
                      <a:r>
                        <a:rPr lang="en-US" sz="900" b="0" i="0" u="none" strike="noStrike">
                          <a:solidFill>
                            <a:srgbClr val="000000"/>
                          </a:solidFill>
                          <a:effectLst/>
                          <a:latin typeface="Arial" panose="020B0604020202020204" pitchFamily="34" charset="0"/>
                        </a:rPr>
                        <a:t>Dynamic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739197447"/>
                  </a:ext>
                </a:extLst>
              </a:tr>
              <a:tr h="160691">
                <a:tc>
                  <a:txBody>
                    <a:bodyPr/>
                    <a:lstStyle/>
                    <a:p>
                      <a:pPr algn="l" fontAlgn="b"/>
                      <a:r>
                        <a:rPr lang="en-US" sz="900" b="0" i="0" u="none" strike="noStrike">
                          <a:solidFill>
                            <a:srgbClr val="000000"/>
                          </a:solidFill>
                          <a:effectLst/>
                          <a:latin typeface="Arial" panose="020B0604020202020204" pitchFamily="34" charset="0"/>
                        </a:rPr>
                        <a:t>IIL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4018114771"/>
                  </a:ext>
                </a:extLst>
              </a:tr>
              <a:tr h="160691">
                <a:tc>
                  <a:txBody>
                    <a:bodyPr/>
                    <a:lstStyle/>
                    <a:p>
                      <a:pPr algn="l" fontAlgn="b"/>
                      <a:r>
                        <a:rPr lang="en-US" sz="900" b="0" i="0" u="none" strike="noStrike">
                          <a:solidFill>
                            <a:srgbClr val="000000"/>
                          </a:solidFill>
                          <a:effectLst/>
                          <a:latin typeface="Arial" panose="020B0604020202020204" pitchFamily="34" charset="0"/>
                        </a:rPr>
                        <a:t>IOZ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122019497"/>
                  </a:ext>
                </a:extLst>
              </a:tr>
              <a:tr h="160691">
                <a:tc>
                  <a:txBody>
                    <a:bodyPr/>
                    <a:lstStyle/>
                    <a:p>
                      <a:pPr algn="l" fontAlgn="b"/>
                      <a:r>
                        <a:rPr lang="en-US" sz="900" b="0" i="0" u="none" strike="noStrike">
                          <a:solidFill>
                            <a:srgbClr val="000000"/>
                          </a:solidFill>
                          <a:effectLst/>
                          <a:latin typeface="Arial" panose="020B0604020202020204" pitchFamily="34" charset="0"/>
                        </a:rPr>
                        <a:t>Functional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08472764"/>
                  </a:ext>
                </a:extLst>
              </a:tr>
              <a:tr h="160691">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676804772"/>
                  </a:ext>
                </a:extLst>
              </a:tr>
              <a:tr h="160691">
                <a:tc>
                  <a:txBody>
                    <a:bodyPr/>
                    <a:lstStyle/>
                    <a:p>
                      <a:pPr algn="l" fontAlgn="b"/>
                      <a:r>
                        <a:rPr lang="en-US" sz="900" b="1" i="0" u="none" strike="noStrike">
                          <a:solidFill>
                            <a:srgbClr val="000000"/>
                          </a:solidFill>
                          <a:effectLst/>
                          <a:latin typeface="Arial" panose="020B0604020202020204" pitchFamily="34" charset="0"/>
                        </a:rPr>
                        <a:t>Program Structure:</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734244309"/>
                  </a:ext>
                </a:extLst>
              </a:tr>
              <a:tr h="160691">
                <a:tc>
                  <a:txBody>
                    <a:bodyPr/>
                    <a:lstStyle/>
                    <a:p>
                      <a:pPr algn="l" fontAlgn="b"/>
                      <a:r>
                        <a:rPr lang="en-US" sz="900" b="0" i="0" u="none" strike="noStrike">
                          <a:solidFill>
                            <a:srgbClr val="000000"/>
                          </a:solidFill>
                          <a:effectLst/>
                          <a:latin typeface="Arial" panose="020B0604020202020204" pitchFamily="34" charset="0"/>
                        </a:rPr>
                        <a:t>Site-Aware Environment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21513374"/>
                  </a:ext>
                </a:extLst>
              </a:tr>
              <a:tr h="160691">
                <a:tc>
                  <a:txBody>
                    <a:bodyPr/>
                    <a:lstStyle/>
                    <a:p>
                      <a:pPr algn="l" fontAlgn="b"/>
                      <a:r>
                        <a:rPr lang="en-US" sz="900" b="0" i="0" u="none" strike="noStrike">
                          <a:solidFill>
                            <a:srgbClr val="000000"/>
                          </a:solidFill>
                          <a:effectLst/>
                          <a:latin typeface="Arial" panose="020B0604020202020204" pitchFamily="34" charset="0"/>
                        </a:rPr>
                        <a:t>Error Handling</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74584307"/>
                  </a:ext>
                </a:extLst>
              </a:tr>
              <a:tr h="160691">
                <a:tc>
                  <a:txBody>
                    <a:bodyPr/>
                    <a:lstStyle/>
                    <a:p>
                      <a:pPr algn="l" fontAlgn="b"/>
                      <a:r>
                        <a:rPr lang="en-US" sz="900" b="1" i="0" u="none" strike="noStrike">
                          <a:solidFill>
                            <a:srgbClr val="000000"/>
                          </a:solidFill>
                          <a:effectLst/>
                          <a:latin typeface="Arial" panose="020B0604020202020204" pitchFamily="34" charset="0"/>
                        </a:rPr>
                        <a:t>IG-XL Functions: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6202806"/>
                  </a:ext>
                </a:extLst>
              </a:tr>
              <a:tr h="160691">
                <a:tc>
                  <a:txBody>
                    <a:bodyPr/>
                    <a:lstStyle/>
                    <a:p>
                      <a:pPr algn="l" fontAlgn="b"/>
                      <a:r>
                        <a:rPr lang="en-US" sz="900" b="0" i="0" u="none" strike="noStrike">
                          <a:solidFill>
                            <a:srgbClr val="000000"/>
                          </a:solidFill>
                          <a:effectLst/>
                          <a:latin typeface="Arial" panose="020B0604020202020204" pitchFamily="34" charset="0"/>
                        </a:rPr>
                        <a:t>IG-XL Help</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642086091"/>
                  </a:ext>
                </a:extLst>
              </a:tr>
              <a:tr h="170143">
                <a:tc>
                  <a:txBody>
                    <a:bodyPr/>
                    <a:lstStyle/>
                    <a:p>
                      <a:pPr algn="l" fontAlgn="b"/>
                      <a:r>
                        <a:rPr lang="en-US" sz="900" b="0" i="0" u="none" strike="noStrike">
                          <a:solidFill>
                            <a:srgbClr val="000000"/>
                          </a:solidFill>
                          <a:effectLst/>
                          <a:latin typeface="Arial" panose="020B0604020202020204" pitchFamily="34" charset="0"/>
                        </a:rPr>
                        <a:t>IG-XL Pinlistdata Object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228812284"/>
                  </a:ext>
                </a:extLst>
              </a:tr>
            </a:tbl>
          </a:graphicData>
        </a:graphic>
      </p:graphicFrame>
      <p:sp>
        <p:nvSpPr>
          <p:cNvPr id="10" name="TextBox 9">
            <a:extLst>
              <a:ext uri="{FF2B5EF4-FFF2-40B4-BE49-F238E27FC236}">
                <a16:creationId xmlns:a16="http://schemas.microsoft.com/office/drawing/2014/main" id="{45175E47-A17C-BF9C-FDDA-07681B70D0B5}"/>
              </a:ext>
            </a:extLst>
          </p:cNvPr>
          <p:cNvSpPr txBox="1"/>
          <p:nvPr/>
        </p:nvSpPr>
        <p:spPr>
          <a:xfrm>
            <a:off x="228599" y="5896925"/>
            <a:ext cx="8526295" cy="830997"/>
          </a:xfrm>
          <a:prstGeom prst="rect">
            <a:avLst/>
          </a:prstGeom>
          <a:noFill/>
        </p:spPr>
        <p:txBody>
          <a:bodyPr wrap="square" rtlCol="0">
            <a:spAutoFit/>
          </a:bodyPr>
          <a:lstStyle/>
          <a:p>
            <a:r>
              <a:rPr lang="en-US" sz="1600" b="1"/>
              <a:t>Conclusions: </a:t>
            </a:r>
            <a:r>
              <a:rPr lang="en-US" sz="1600"/>
              <a:t>Significantly improved understanding of all test program set ups, as well as how to create patterns and time set sheets from scratch. Also successfully utilized IG-XL help and </a:t>
            </a:r>
            <a:r>
              <a:rPr lang="en-US" sz="1600" err="1"/>
              <a:t>MyInfo</a:t>
            </a:r>
            <a:r>
              <a:rPr lang="en-US" sz="1600"/>
              <a:t> for guidance on test program setup. </a:t>
            </a:r>
          </a:p>
        </p:txBody>
      </p:sp>
    </p:spTree>
    <p:extLst>
      <p:ext uri="{BB962C8B-B14F-4D97-AF65-F5344CB8AC3E}">
        <p14:creationId xmlns:p14="http://schemas.microsoft.com/office/powerpoint/2010/main" val="127504595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400"/>
            </a:br>
            <a:r>
              <a:rPr lang="en-US" sz="2200"/>
              <a:t>Test Debugging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863798"/>
            <a:ext cx="8526294" cy="916364"/>
          </a:xfrm>
        </p:spPr>
        <p:txBody>
          <a:bodyPr/>
          <a:lstStyle/>
          <a:p>
            <a:r>
              <a:rPr lang="en-US"/>
              <a:t>Debugging skills using various IG-XL instruments are rated between 1(Very Low) and 5(Very High)</a:t>
            </a:r>
          </a:p>
        </p:txBody>
      </p:sp>
      <p:graphicFrame>
        <p:nvGraphicFramePr>
          <p:cNvPr id="2" name="Table 1">
            <a:extLst>
              <a:ext uri="{FF2B5EF4-FFF2-40B4-BE49-F238E27FC236}">
                <a16:creationId xmlns:a16="http://schemas.microsoft.com/office/drawing/2014/main" id="{01EC9439-B50B-754F-71CD-1452BE8B7FBC}"/>
              </a:ext>
            </a:extLst>
          </p:cNvPr>
          <p:cNvGraphicFramePr>
            <a:graphicFrameLocks noGrp="1"/>
          </p:cNvGraphicFramePr>
          <p:nvPr>
            <p:extLst>
              <p:ext uri="{D42A27DB-BD31-4B8C-83A1-F6EECF244321}">
                <p14:modId xmlns:p14="http://schemas.microsoft.com/office/powerpoint/2010/main" val="478941548"/>
              </p:ext>
            </p:extLst>
          </p:nvPr>
        </p:nvGraphicFramePr>
        <p:xfrm>
          <a:off x="583659" y="1571389"/>
          <a:ext cx="7653234" cy="3938959"/>
        </p:xfrm>
        <a:graphic>
          <a:graphicData uri="http://schemas.openxmlformats.org/drawingml/2006/table">
            <a:tbl>
              <a:tblPr/>
              <a:tblGrid>
                <a:gridCol w="1998918">
                  <a:extLst>
                    <a:ext uri="{9D8B030D-6E8A-4147-A177-3AD203B41FA5}">
                      <a16:colId xmlns:a16="http://schemas.microsoft.com/office/drawing/2014/main" val="3859297259"/>
                    </a:ext>
                  </a:extLst>
                </a:gridCol>
                <a:gridCol w="700817">
                  <a:extLst>
                    <a:ext uri="{9D8B030D-6E8A-4147-A177-3AD203B41FA5}">
                      <a16:colId xmlns:a16="http://schemas.microsoft.com/office/drawing/2014/main" val="2795949088"/>
                    </a:ext>
                  </a:extLst>
                </a:gridCol>
                <a:gridCol w="366335">
                  <a:extLst>
                    <a:ext uri="{9D8B030D-6E8A-4147-A177-3AD203B41FA5}">
                      <a16:colId xmlns:a16="http://schemas.microsoft.com/office/drawing/2014/main" val="4110325423"/>
                    </a:ext>
                  </a:extLst>
                </a:gridCol>
                <a:gridCol w="690197">
                  <a:extLst>
                    <a:ext uri="{9D8B030D-6E8A-4147-A177-3AD203B41FA5}">
                      <a16:colId xmlns:a16="http://schemas.microsoft.com/office/drawing/2014/main" val="1799205125"/>
                    </a:ext>
                  </a:extLst>
                </a:gridCol>
                <a:gridCol w="358373">
                  <a:extLst>
                    <a:ext uri="{9D8B030D-6E8A-4147-A177-3AD203B41FA5}">
                      <a16:colId xmlns:a16="http://schemas.microsoft.com/office/drawing/2014/main" val="2017070678"/>
                    </a:ext>
                  </a:extLst>
                </a:gridCol>
                <a:gridCol w="775147">
                  <a:extLst>
                    <a:ext uri="{9D8B030D-6E8A-4147-A177-3AD203B41FA5}">
                      <a16:colId xmlns:a16="http://schemas.microsoft.com/office/drawing/2014/main" val="2899361819"/>
                    </a:ext>
                  </a:extLst>
                </a:gridCol>
                <a:gridCol w="700817">
                  <a:extLst>
                    <a:ext uri="{9D8B030D-6E8A-4147-A177-3AD203B41FA5}">
                      <a16:colId xmlns:a16="http://schemas.microsoft.com/office/drawing/2014/main" val="3430625428"/>
                    </a:ext>
                  </a:extLst>
                </a:gridCol>
                <a:gridCol w="302625">
                  <a:extLst>
                    <a:ext uri="{9D8B030D-6E8A-4147-A177-3AD203B41FA5}">
                      <a16:colId xmlns:a16="http://schemas.microsoft.com/office/drawing/2014/main" val="3132249282"/>
                    </a:ext>
                  </a:extLst>
                </a:gridCol>
                <a:gridCol w="690197">
                  <a:extLst>
                    <a:ext uri="{9D8B030D-6E8A-4147-A177-3AD203B41FA5}">
                      <a16:colId xmlns:a16="http://schemas.microsoft.com/office/drawing/2014/main" val="724821586"/>
                    </a:ext>
                  </a:extLst>
                </a:gridCol>
                <a:gridCol w="294661">
                  <a:extLst>
                    <a:ext uri="{9D8B030D-6E8A-4147-A177-3AD203B41FA5}">
                      <a16:colId xmlns:a16="http://schemas.microsoft.com/office/drawing/2014/main" val="2833992693"/>
                    </a:ext>
                  </a:extLst>
                </a:gridCol>
                <a:gridCol w="775147">
                  <a:extLst>
                    <a:ext uri="{9D8B030D-6E8A-4147-A177-3AD203B41FA5}">
                      <a16:colId xmlns:a16="http://schemas.microsoft.com/office/drawing/2014/main" val="1126046749"/>
                    </a:ext>
                  </a:extLst>
                </a:gridCol>
              </a:tblGrid>
              <a:tr h="271824">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07616"/>
                  </a:ext>
                </a:extLst>
              </a:tr>
              <a:tr h="895419">
                <a:tc>
                  <a:txBody>
                    <a:bodyPr/>
                    <a:lstStyle/>
                    <a:p>
                      <a:pPr algn="l" fontAlgn="t"/>
                      <a:r>
                        <a:rPr lang="en-US" sz="1500" b="1" i="0" u="none" strike="noStrike">
                          <a:solidFill>
                            <a:srgbClr val="000000"/>
                          </a:solidFill>
                          <a:effectLst/>
                          <a:latin typeface="Arial" panose="020B0604020202020204" pitchFamily="34" charset="0"/>
                        </a:rPr>
                        <a:t>Test Debugging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35926738"/>
                  </a:ext>
                </a:extLst>
              </a:tr>
              <a:tr h="150114">
                <a:tc>
                  <a:txBody>
                    <a:bodyPr/>
                    <a:lstStyle/>
                    <a:p>
                      <a:pPr algn="l" fontAlgn="b"/>
                      <a:r>
                        <a:rPr lang="en-US" sz="900" b="1" i="0" u="none" strike="noStrike">
                          <a:solidFill>
                            <a:srgbClr val="000000"/>
                          </a:solidFill>
                          <a:effectLst/>
                          <a:latin typeface="Arial" panose="020B0604020202020204" pitchFamily="34" charset="0"/>
                        </a:rPr>
                        <a:t> </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extLst>
                  <a:ext uri="{0D108BD9-81ED-4DB2-BD59-A6C34878D82A}">
                    <a16:rowId xmlns:a16="http://schemas.microsoft.com/office/drawing/2014/main" val="3616371713"/>
                  </a:ext>
                </a:extLst>
              </a:tr>
              <a:tr h="143907">
                <a:tc>
                  <a:txBody>
                    <a:bodyPr/>
                    <a:lstStyle/>
                    <a:p>
                      <a:pPr algn="l" fontAlgn="b"/>
                      <a:r>
                        <a:rPr lang="en-US" sz="900" b="1" i="0" u="none" strike="noStrike">
                          <a:solidFill>
                            <a:srgbClr val="000000"/>
                          </a:solidFill>
                          <a:effectLst/>
                          <a:latin typeface="Arial" panose="020B0604020202020204" pitchFamily="34" charset="0"/>
                        </a:rPr>
                        <a:t>Test Program Debugging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66129890"/>
                  </a:ext>
                </a:extLst>
              </a:tr>
              <a:tr h="143907">
                <a:tc>
                  <a:txBody>
                    <a:bodyPr/>
                    <a:lstStyle/>
                    <a:p>
                      <a:pPr algn="l" fontAlgn="b"/>
                      <a:r>
                        <a:rPr lang="en-US" sz="900" b="1" i="0" u="none" strike="noStrike">
                          <a:solidFill>
                            <a:srgbClr val="000000"/>
                          </a:solidFill>
                          <a:effectLst/>
                          <a:latin typeface="Arial" panose="020B0604020202020204" pitchFamily="34" charset="0"/>
                        </a:rPr>
                        <a:t>Basic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7887747"/>
                  </a:ext>
                </a:extLst>
              </a:tr>
              <a:tr h="143907">
                <a:tc>
                  <a:txBody>
                    <a:bodyPr/>
                    <a:lstStyle/>
                    <a:p>
                      <a:pPr algn="l" fontAlgn="b"/>
                      <a:r>
                        <a:rPr lang="en-US" sz="900" b="0" i="0" u="none" strike="noStrike">
                          <a:solidFill>
                            <a:srgbClr val="000000"/>
                          </a:solidFill>
                          <a:effectLst/>
                          <a:latin typeface="Arial" panose="020B0604020202020204" pitchFamily="34" charset="0"/>
                        </a:rPr>
                        <a:t>    Ability to set and run to trap</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15104340"/>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debug tool</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72187132"/>
                  </a:ext>
                </a:extLst>
              </a:tr>
              <a:tr h="143907">
                <a:tc>
                  <a:txBody>
                    <a:bodyPr/>
                    <a:lstStyle/>
                    <a:p>
                      <a:pPr algn="l" fontAlgn="b"/>
                      <a:r>
                        <a:rPr lang="en-US" sz="900" b="1" i="0" u="none" strike="noStrike">
                          <a:solidFill>
                            <a:srgbClr val="000000"/>
                          </a:solidFill>
                          <a:effectLst/>
                          <a:latin typeface="Arial" panose="020B0604020202020204" pitchFamily="34" charset="0"/>
                        </a:rPr>
                        <a:t>Continuity</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748545006"/>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PPMU</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1996690"/>
                  </a:ext>
                </a:extLst>
              </a:tr>
              <a:tr h="143907">
                <a:tc>
                  <a:txBody>
                    <a:bodyPr/>
                    <a:lstStyle/>
                    <a:p>
                      <a:pPr algn="l" fontAlgn="b"/>
                      <a:r>
                        <a:rPr lang="en-US" sz="900" b="1" i="0" u="none" strike="noStrike">
                          <a:solidFill>
                            <a:srgbClr val="000000"/>
                          </a:solidFill>
                          <a:effectLst/>
                          <a:latin typeface="Arial" panose="020B0604020202020204" pitchFamily="34" charset="0"/>
                        </a:rPr>
                        <a:t>DCVI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33125588"/>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DCVI</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44709167"/>
                  </a:ext>
                </a:extLst>
              </a:tr>
              <a:tr h="143907">
                <a:tc>
                  <a:txBody>
                    <a:bodyPr/>
                    <a:lstStyle/>
                    <a:p>
                      <a:pPr algn="l" fontAlgn="b"/>
                      <a:r>
                        <a:rPr lang="en-US" sz="900" b="1" i="0" u="none" strike="noStrike">
                          <a:solidFill>
                            <a:srgbClr val="000000"/>
                          </a:solidFill>
                          <a:effectLst/>
                          <a:latin typeface="Arial" panose="020B0604020202020204" pitchFamily="34" charset="0"/>
                        </a:rPr>
                        <a:t>Characterization</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74526744"/>
                  </a:ext>
                </a:extLst>
              </a:tr>
              <a:tr h="287813">
                <a:tc>
                  <a:txBody>
                    <a:bodyPr/>
                    <a:lstStyle/>
                    <a:p>
                      <a:pPr algn="l" fontAlgn="b"/>
                      <a:r>
                        <a:rPr lang="en-US" sz="900" b="0" i="0" u="none" strike="noStrike">
                          <a:solidFill>
                            <a:srgbClr val="000000"/>
                          </a:solidFill>
                          <a:effectLst/>
                          <a:latin typeface="Arial" panose="020B0604020202020204" pitchFamily="34" charset="0"/>
                        </a:rPr>
                        <a:t>Ability to obtain Vil, Vih, Vol, Voh, Iol, Ioh from Characterization</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053630397"/>
                  </a:ext>
                </a:extLst>
              </a:tr>
              <a:tr h="175186">
                <a:tc>
                  <a:txBody>
                    <a:bodyPr/>
                    <a:lstStyle/>
                    <a:p>
                      <a:pPr algn="l" fontAlgn="b"/>
                      <a:r>
                        <a:rPr lang="en-US" sz="900" b="1" i="0" u="none" strike="noStrike">
                          <a:solidFill>
                            <a:srgbClr val="000000"/>
                          </a:solidFill>
                          <a:effectLst/>
                          <a:latin typeface="Arial" panose="020B0604020202020204" pitchFamily="34" charset="0"/>
                        </a:rPr>
                        <a:t>Digital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670924468"/>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Pattern tool</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37196069"/>
                  </a:ext>
                </a:extLst>
              </a:tr>
              <a:tr h="287813">
                <a:tc>
                  <a:txBody>
                    <a:bodyPr/>
                    <a:lstStyle/>
                    <a:p>
                      <a:pPr algn="l" fontAlgn="b"/>
                      <a:r>
                        <a:rPr lang="en-US" sz="900" b="0" i="0" u="none" strike="noStrike">
                          <a:solidFill>
                            <a:srgbClr val="000000"/>
                          </a:solidFill>
                          <a:effectLst/>
                          <a:latin typeface="Arial" panose="020B0604020202020204" pitchFamily="34" charset="0"/>
                        </a:rPr>
                        <a:t>Ability to debug using HRAM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370119383"/>
                  </a:ext>
                </a:extLst>
              </a:tr>
              <a:tr h="287813">
                <a:tc>
                  <a:txBody>
                    <a:bodyPr/>
                    <a:lstStyle/>
                    <a:p>
                      <a:pPr algn="l" fontAlgn="b"/>
                      <a:r>
                        <a:rPr lang="en-US" sz="900" b="0" i="0" u="none" strike="noStrike">
                          <a:solidFill>
                            <a:srgbClr val="000000"/>
                          </a:solidFill>
                          <a:effectLst/>
                          <a:latin typeface="Arial" panose="020B0604020202020204" pitchFamily="34" charset="0"/>
                        </a:rPr>
                        <a:t>Plot Actual Device Waveform using Waveform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28592708"/>
                  </a:ext>
                </a:extLst>
              </a:tr>
              <a:tr h="143907">
                <a:tc>
                  <a:txBody>
                    <a:bodyPr/>
                    <a:lstStyle/>
                    <a:p>
                      <a:pPr algn="l" fontAlgn="b"/>
                      <a:r>
                        <a:rPr lang="en-US" sz="900" b="0" i="0" u="none" strike="noStrike">
                          <a:solidFill>
                            <a:srgbClr val="000000"/>
                          </a:solidFill>
                          <a:effectLst/>
                          <a:latin typeface="Arial" panose="020B0604020202020204" pitchFamily="34" charset="0"/>
                        </a:rPr>
                        <a:t> </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413149"/>
                  </a:ext>
                </a:extLst>
              </a:tr>
            </a:tbl>
          </a:graphicData>
        </a:graphic>
      </p:graphicFrame>
      <p:sp>
        <p:nvSpPr>
          <p:cNvPr id="3" name="TextBox 2">
            <a:extLst>
              <a:ext uri="{FF2B5EF4-FFF2-40B4-BE49-F238E27FC236}">
                <a16:creationId xmlns:a16="http://schemas.microsoft.com/office/drawing/2014/main" id="{FDA02992-2E12-2AFD-5CD8-4A9E53CFBCF3}"/>
              </a:ext>
            </a:extLst>
          </p:cNvPr>
          <p:cNvSpPr txBox="1"/>
          <p:nvPr/>
        </p:nvSpPr>
        <p:spPr>
          <a:xfrm>
            <a:off x="228598" y="5578703"/>
            <a:ext cx="8526295" cy="1077218"/>
          </a:xfrm>
          <a:prstGeom prst="rect">
            <a:avLst/>
          </a:prstGeom>
          <a:noFill/>
        </p:spPr>
        <p:txBody>
          <a:bodyPr wrap="square" rtlCol="0">
            <a:spAutoFit/>
          </a:bodyPr>
          <a:lstStyle/>
          <a:p>
            <a:r>
              <a:rPr lang="en-US" sz="1600" b="1"/>
              <a:t>Conclusions: </a:t>
            </a:r>
            <a:r>
              <a:rPr lang="en-US" sz="1600"/>
              <a:t>Much more accustomed to IG-XL instruments for debugging compared to before the project. Learned how to use Debug tool and step through programs, Waveform display to assess functional test failures, and finally, the characterization studio for rise and fall time tests.</a:t>
            </a:r>
          </a:p>
        </p:txBody>
      </p:sp>
    </p:spTree>
    <p:extLst>
      <p:ext uri="{BB962C8B-B14F-4D97-AF65-F5344CB8AC3E}">
        <p14:creationId xmlns:p14="http://schemas.microsoft.com/office/powerpoint/2010/main" val="19516851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Effectiveness of Project</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2214421179"/>
              </p:ext>
            </p:extLst>
          </p:nvPr>
        </p:nvGraphicFramePr>
        <p:xfrm>
          <a:off x="228600" y="1578408"/>
          <a:ext cx="8686800" cy="4014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7436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176852" y="1237553"/>
            <a:ext cx="6484838" cy="685800"/>
          </a:xfrm>
        </p:spPr>
        <p:txBody>
          <a:bodyPr anchor="t">
            <a:noAutofit/>
          </a:bodyPr>
          <a:lstStyle/>
          <a:p>
            <a:pPr algn="ctr">
              <a:lnSpc>
                <a:spcPct val="90000"/>
              </a:lnSpc>
            </a:pPr>
            <a:r>
              <a:rPr lang="en-US" sz="3600"/>
              <a:t>Thank you!</a:t>
            </a:r>
            <a:br>
              <a:rPr lang="en-US" sz="3600"/>
            </a:br>
            <a:br>
              <a:rPr lang="en-US" sz="3600"/>
            </a:br>
            <a:endParaRPr lang="en-US" sz="3600"/>
          </a:p>
        </p:txBody>
      </p:sp>
      <p:graphicFrame>
        <p:nvGraphicFramePr>
          <p:cNvPr id="10" name="Content Placeholder 4">
            <a:extLst>
              <a:ext uri="{FF2B5EF4-FFF2-40B4-BE49-F238E27FC236}">
                <a16:creationId xmlns:a16="http://schemas.microsoft.com/office/drawing/2014/main" id="{B9FD4C33-183C-B66E-6FB7-CAFC55E3C54C}"/>
              </a:ext>
            </a:extLst>
          </p:cNvPr>
          <p:cNvGraphicFramePr>
            <a:graphicFrameLocks noGrp="1"/>
          </p:cNvGraphicFramePr>
          <p:nvPr>
            <p:ph sz="quarter" idx="10"/>
            <p:extLst>
              <p:ext uri="{D42A27DB-BD31-4B8C-83A1-F6EECF244321}">
                <p14:modId xmlns:p14="http://schemas.microsoft.com/office/powerpoint/2010/main" val="2907140675"/>
              </p:ext>
            </p:extLst>
          </p:nvPr>
        </p:nvGraphicFramePr>
        <p:xfrm>
          <a:off x="1482115" y="2130357"/>
          <a:ext cx="6074924" cy="1848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25</a:t>
            </a:fld>
            <a:endParaRPr lang="en-US"/>
          </a:p>
        </p:txBody>
      </p:sp>
    </p:spTree>
    <p:extLst>
      <p:ext uri="{BB962C8B-B14F-4D97-AF65-F5344CB8AC3E}">
        <p14:creationId xmlns:p14="http://schemas.microsoft.com/office/powerpoint/2010/main" val="23822336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Questions?</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26</a:t>
            </a:fld>
            <a:endParaRPr lang="en-US"/>
          </a:p>
        </p:txBody>
      </p:sp>
    </p:spTree>
    <p:extLst>
      <p:ext uri="{BB962C8B-B14F-4D97-AF65-F5344CB8AC3E}">
        <p14:creationId xmlns:p14="http://schemas.microsoft.com/office/powerpoint/2010/main" val="28875977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Appendix</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27</a:t>
            </a:fld>
            <a:endParaRPr lang="en-US"/>
          </a:p>
        </p:txBody>
      </p:sp>
    </p:spTree>
    <p:extLst>
      <p:ext uri="{BB962C8B-B14F-4D97-AF65-F5344CB8AC3E}">
        <p14:creationId xmlns:p14="http://schemas.microsoft.com/office/powerpoint/2010/main" val="29482761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A8FE6D-D332-0BFE-248B-92F21D491E10}"/>
              </a:ext>
            </a:extLst>
          </p:cNvPr>
          <p:cNvSpPr>
            <a:spLocks noGrp="1"/>
          </p:cNvSpPr>
          <p:nvPr>
            <p:ph type="sldNum" sz="quarter" idx="10"/>
          </p:nvPr>
        </p:nvSpPr>
        <p:spPr/>
        <p:txBody>
          <a:bodyPr/>
          <a:lstStyle/>
          <a:p>
            <a:fld id="{C774B654-F491-1D44-9E77-1DB05E2FA3C5}" type="slidenum">
              <a:rPr lang="en-US" smtClean="0"/>
              <a:pPr/>
              <a:t>28</a:t>
            </a:fld>
            <a:endParaRPr lang="en-US"/>
          </a:p>
        </p:txBody>
      </p:sp>
      <p:sp>
        <p:nvSpPr>
          <p:cNvPr id="4" name="Title 3">
            <a:extLst>
              <a:ext uri="{FF2B5EF4-FFF2-40B4-BE49-F238E27FC236}">
                <a16:creationId xmlns:a16="http://schemas.microsoft.com/office/drawing/2014/main" id="{CFEF9370-8A04-E7BF-AEC5-F6F7F0A5B868}"/>
              </a:ext>
            </a:extLst>
          </p:cNvPr>
          <p:cNvSpPr>
            <a:spLocks noGrp="1"/>
          </p:cNvSpPr>
          <p:nvPr>
            <p:ph type="title"/>
          </p:nvPr>
        </p:nvSpPr>
        <p:spPr/>
        <p:txBody>
          <a:bodyPr/>
          <a:lstStyle/>
          <a:p>
            <a:r>
              <a:rPr lang="en-US"/>
              <a:t>Output Leakage Test Pattern</a:t>
            </a:r>
          </a:p>
        </p:txBody>
      </p:sp>
      <p:pic>
        <p:nvPicPr>
          <p:cNvPr id="5" name="Picture 4">
            <a:extLst>
              <a:ext uri="{FF2B5EF4-FFF2-40B4-BE49-F238E27FC236}">
                <a16:creationId xmlns:a16="http://schemas.microsoft.com/office/drawing/2014/main" id="{5B0F8956-D950-FD94-71EB-C8EC4842D156}"/>
              </a:ext>
            </a:extLst>
          </p:cNvPr>
          <p:cNvPicPr>
            <a:picLocks noChangeAspect="1"/>
          </p:cNvPicPr>
          <p:nvPr/>
        </p:nvPicPr>
        <p:blipFill>
          <a:blip r:embed="rId2"/>
          <a:stretch>
            <a:fillRect/>
          </a:stretch>
        </p:blipFill>
        <p:spPr>
          <a:xfrm>
            <a:off x="145915" y="1609471"/>
            <a:ext cx="8769485" cy="2161254"/>
          </a:xfrm>
          <a:prstGeom prst="rect">
            <a:avLst/>
          </a:prstGeom>
        </p:spPr>
      </p:pic>
    </p:spTree>
    <p:extLst>
      <p:ext uri="{BB962C8B-B14F-4D97-AF65-F5344CB8AC3E}">
        <p14:creationId xmlns:p14="http://schemas.microsoft.com/office/powerpoint/2010/main" val="37009908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A8FE6D-D332-0BFE-248B-92F21D491E10}"/>
              </a:ext>
            </a:extLst>
          </p:cNvPr>
          <p:cNvSpPr>
            <a:spLocks noGrp="1"/>
          </p:cNvSpPr>
          <p:nvPr>
            <p:ph type="sldNum" sz="quarter" idx="10"/>
          </p:nvPr>
        </p:nvSpPr>
        <p:spPr/>
        <p:txBody>
          <a:bodyPr/>
          <a:lstStyle/>
          <a:p>
            <a:fld id="{C774B654-F491-1D44-9E77-1DB05E2FA3C5}" type="slidenum">
              <a:rPr lang="en-US" smtClean="0"/>
              <a:pPr/>
              <a:t>29</a:t>
            </a:fld>
            <a:endParaRPr lang="en-US"/>
          </a:p>
        </p:txBody>
      </p:sp>
      <p:sp>
        <p:nvSpPr>
          <p:cNvPr id="4" name="Title 3">
            <a:extLst>
              <a:ext uri="{FF2B5EF4-FFF2-40B4-BE49-F238E27FC236}">
                <a16:creationId xmlns:a16="http://schemas.microsoft.com/office/drawing/2014/main" id="{CFEF9370-8A04-E7BF-AEC5-F6F7F0A5B868}"/>
              </a:ext>
            </a:extLst>
          </p:cNvPr>
          <p:cNvSpPr>
            <a:spLocks noGrp="1"/>
          </p:cNvSpPr>
          <p:nvPr>
            <p:ph type="title"/>
          </p:nvPr>
        </p:nvSpPr>
        <p:spPr/>
        <p:txBody>
          <a:bodyPr/>
          <a:lstStyle/>
          <a:p>
            <a:r>
              <a:rPr lang="en-US"/>
              <a:t>Dynamic ICC Test Pattern</a:t>
            </a:r>
          </a:p>
        </p:txBody>
      </p:sp>
      <p:pic>
        <p:nvPicPr>
          <p:cNvPr id="6" name="Picture 5">
            <a:extLst>
              <a:ext uri="{FF2B5EF4-FFF2-40B4-BE49-F238E27FC236}">
                <a16:creationId xmlns:a16="http://schemas.microsoft.com/office/drawing/2014/main" id="{69F734ED-AEB0-7568-4FCD-1E690B269DD5}"/>
              </a:ext>
            </a:extLst>
          </p:cNvPr>
          <p:cNvPicPr>
            <a:picLocks noChangeAspect="1"/>
          </p:cNvPicPr>
          <p:nvPr/>
        </p:nvPicPr>
        <p:blipFill>
          <a:blip r:embed="rId2"/>
          <a:stretch>
            <a:fillRect/>
          </a:stretch>
        </p:blipFill>
        <p:spPr>
          <a:xfrm>
            <a:off x="228600" y="1546697"/>
            <a:ext cx="8557263" cy="3080904"/>
          </a:xfrm>
          <a:prstGeom prst="rect">
            <a:avLst/>
          </a:prstGeom>
        </p:spPr>
      </p:pic>
    </p:spTree>
    <p:extLst>
      <p:ext uri="{BB962C8B-B14F-4D97-AF65-F5344CB8AC3E}">
        <p14:creationId xmlns:p14="http://schemas.microsoft.com/office/powerpoint/2010/main" val="1860929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7F407-6FCE-1ADB-DAF7-F20008439E15}"/>
              </a:ext>
            </a:extLst>
          </p:cNvPr>
          <p:cNvSpPr>
            <a:spLocks noGrp="1"/>
          </p:cNvSpPr>
          <p:nvPr>
            <p:ph idx="1"/>
          </p:nvPr>
        </p:nvSpPr>
        <p:spPr>
          <a:xfrm>
            <a:off x="228600" y="1094405"/>
            <a:ext cx="8686800" cy="5023031"/>
          </a:xfrm>
        </p:spPr>
        <p:txBody>
          <a:bodyPr>
            <a:normAutofit/>
          </a:bodyPr>
          <a:lstStyle/>
          <a:p>
            <a:r>
              <a:rPr lang="en-US" sz="1600">
                <a:solidFill>
                  <a:srgbClr val="101829"/>
                </a:solidFill>
              </a:rPr>
              <a:t>Background Knowledge:</a:t>
            </a:r>
          </a:p>
          <a:p>
            <a:pPr lvl="1"/>
            <a:r>
              <a:rPr lang="en-US" sz="1600">
                <a:solidFill>
                  <a:srgbClr val="101829"/>
                </a:solidFill>
              </a:rPr>
              <a:t>I8243 Model Device is used as the first mini project in IGXL family digital programming basic training. The FPGA training kit is set to I8243 mode to simulate the device’s function.</a:t>
            </a:r>
          </a:p>
          <a:p>
            <a:pPr lvl="1"/>
            <a:r>
              <a:rPr lang="en-US" sz="1600">
                <a:solidFill>
                  <a:srgbClr val="101829"/>
                </a:solidFill>
              </a:rPr>
              <a:t>Allows users to complete the I8243 mini project without standard lab hardware.</a:t>
            </a:r>
          </a:p>
          <a:p>
            <a:r>
              <a:rPr lang="en-US" sz="1600">
                <a:solidFill>
                  <a:srgbClr val="101829"/>
                </a:solidFill>
              </a:rPr>
              <a:t>Feature and Description:</a:t>
            </a:r>
          </a:p>
          <a:p>
            <a:pPr lvl="1"/>
            <a:r>
              <a:rPr lang="en-US" sz="1600">
                <a:solidFill>
                  <a:srgbClr val="101829"/>
                </a:solidFill>
              </a:rPr>
              <a:t>Intel I8243 Device is an input/output expander where Port 2 is used as an input and ports 4-7 are used as an output. </a:t>
            </a:r>
          </a:p>
        </p:txBody>
      </p:sp>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p:txBody>
          <a:bodyPr/>
          <a:lstStyle/>
          <a:p>
            <a:fld id="{C774B654-F491-1D44-9E77-1DB05E2FA3C5}" type="slidenum">
              <a:rPr lang="en-US" smtClean="0"/>
              <a:pPr/>
              <a:t>3</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p:txBody>
          <a:bodyPr>
            <a:normAutofit fontScale="90000"/>
          </a:bodyPr>
          <a:lstStyle/>
          <a:p>
            <a:r>
              <a:rPr lang="en-US" sz="3600">
                <a:solidFill>
                  <a:schemeClr val="tx1"/>
                </a:solidFill>
              </a:rPr>
              <a:t>Project</a:t>
            </a:r>
            <a:r>
              <a:rPr lang="en-US">
                <a:solidFill>
                  <a:schemeClr val="tx1"/>
                </a:solidFill>
              </a:rPr>
              <a:t> Overview</a:t>
            </a:r>
            <a:br>
              <a:rPr lang="en-US"/>
            </a:br>
            <a:endParaRPr lang="en-US"/>
          </a:p>
        </p:txBody>
      </p:sp>
      <p:pic>
        <p:nvPicPr>
          <p:cNvPr id="6" name="Picture 5">
            <a:extLst>
              <a:ext uri="{FF2B5EF4-FFF2-40B4-BE49-F238E27FC236}">
                <a16:creationId xmlns:a16="http://schemas.microsoft.com/office/drawing/2014/main" id="{8389E5D2-BCD0-7DA1-C00F-92F61F2A18F5}"/>
              </a:ext>
            </a:extLst>
          </p:cNvPr>
          <p:cNvPicPr>
            <a:picLocks noChangeAspect="1"/>
          </p:cNvPicPr>
          <p:nvPr/>
        </p:nvPicPr>
        <p:blipFill>
          <a:blip r:embed="rId3"/>
          <a:stretch>
            <a:fillRect/>
          </a:stretch>
        </p:blipFill>
        <p:spPr>
          <a:xfrm>
            <a:off x="2272356" y="3202183"/>
            <a:ext cx="3856070" cy="3099879"/>
          </a:xfrm>
          <a:prstGeom prst="rect">
            <a:avLst/>
          </a:prstGeom>
          <a:ln w="12700" cap="sq">
            <a:solidFill>
              <a:srgbClr val="101829"/>
            </a:solidFill>
            <a:prstDash val="solid"/>
            <a:miter lim="800000"/>
          </a:ln>
          <a:effectLst/>
        </p:spPr>
      </p:pic>
    </p:spTree>
    <p:extLst>
      <p:ext uri="{BB962C8B-B14F-4D97-AF65-F5344CB8AC3E}">
        <p14:creationId xmlns:p14="http://schemas.microsoft.com/office/powerpoint/2010/main" val="38192820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br>
              <a:rPr lang="en-US" sz="2200"/>
            </a:br>
            <a:br>
              <a:rPr lang="en-US" sz="2200"/>
            </a:br>
            <a:r>
              <a:rPr lang="en-US" sz="2200">
                <a:solidFill>
                  <a:srgbClr val="0F1829"/>
                </a:solidFill>
              </a:rPr>
              <a:t>Using a pattern and Characterization studio, the following tests are performed:</a:t>
            </a:r>
            <a:br>
              <a:rPr lang="en-US" sz="2200">
                <a:solidFill>
                  <a:srgbClr val="0F1829"/>
                </a:solidFill>
              </a:rPr>
            </a:br>
            <a:r>
              <a:rPr lang="en-US" sz="2200">
                <a:solidFill>
                  <a:srgbClr val="0F1829"/>
                </a:solidFill>
              </a:rPr>
              <a:t>	1. Rise Time Test</a:t>
            </a:r>
            <a:br>
              <a:rPr lang="en-US" sz="2200">
                <a:solidFill>
                  <a:srgbClr val="0F1829"/>
                </a:solidFill>
              </a:rPr>
            </a:br>
            <a:r>
              <a:rPr lang="en-US" sz="2200">
                <a:solidFill>
                  <a:srgbClr val="0F1829"/>
                </a:solidFill>
              </a:rPr>
              <a:t>	2. Fall Time Test</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192194"/>
            <a:ext cx="3764604" cy="369332"/>
          </a:xfrm>
          <a:prstGeom prst="rect">
            <a:avLst/>
          </a:prstGeom>
          <a:noFill/>
        </p:spPr>
        <p:txBody>
          <a:bodyPr wrap="square" rtlCol="0">
            <a:spAutoFit/>
          </a:bodyPr>
          <a:lstStyle/>
          <a:p>
            <a:r>
              <a:rPr lang="en-US"/>
              <a:t>Process – Rise Time  </a:t>
            </a:r>
          </a:p>
        </p:txBody>
      </p:sp>
      <p:pic>
        <p:nvPicPr>
          <p:cNvPr id="5" name="Picture 4">
            <a:extLst>
              <a:ext uri="{FF2B5EF4-FFF2-40B4-BE49-F238E27FC236}">
                <a16:creationId xmlns:a16="http://schemas.microsoft.com/office/drawing/2014/main" id="{3E8385AF-C8CD-894E-1007-AF0D31AB6B54}"/>
              </a:ext>
            </a:extLst>
          </p:cNvPr>
          <p:cNvPicPr>
            <a:picLocks noChangeAspect="1"/>
          </p:cNvPicPr>
          <p:nvPr/>
        </p:nvPicPr>
        <p:blipFill>
          <a:blip r:embed="rId3"/>
          <a:srcRect l="19033"/>
          <a:stretch/>
        </p:blipFill>
        <p:spPr>
          <a:xfrm>
            <a:off x="3608962" y="2575700"/>
            <a:ext cx="5306438" cy="1999709"/>
          </a:xfrm>
          <a:prstGeom prst="rect">
            <a:avLst/>
          </a:prstGeom>
        </p:spPr>
      </p:pic>
      <p:pic>
        <p:nvPicPr>
          <p:cNvPr id="7" name="Picture 6">
            <a:extLst>
              <a:ext uri="{FF2B5EF4-FFF2-40B4-BE49-F238E27FC236}">
                <a16:creationId xmlns:a16="http://schemas.microsoft.com/office/drawing/2014/main" id="{6474849C-2F86-2472-9693-09A05694F4D3}"/>
              </a:ext>
            </a:extLst>
          </p:cNvPr>
          <p:cNvPicPr>
            <a:picLocks noChangeAspect="1"/>
          </p:cNvPicPr>
          <p:nvPr/>
        </p:nvPicPr>
        <p:blipFill>
          <a:blip r:embed="rId4"/>
          <a:srcRect l="19287"/>
          <a:stretch/>
        </p:blipFill>
        <p:spPr>
          <a:xfrm>
            <a:off x="160506" y="4662780"/>
            <a:ext cx="5637179" cy="210749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291423E-105E-F794-A4F7-41EDCC52950D}"/>
                  </a:ext>
                </a:extLst>
              </p14:cNvPr>
              <p14:cNvContentPartPr/>
              <p14:nvPr/>
            </p14:nvContentPartPr>
            <p14:xfrm>
              <a:off x="5135860" y="3530420"/>
              <a:ext cx="109800" cy="10800"/>
            </p14:xfrm>
          </p:contentPart>
        </mc:Choice>
        <mc:Fallback xmlns="">
          <p:pic>
            <p:nvPicPr>
              <p:cNvPr id="8" name="Ink 7">
                <a:extLst>
                  <a:ext uri="{FF2B5EF4-FFF2-40B4-BE49-F238E27FC236}">
                    <a16:creationId xmlns:a16="http://schemas.microsoft.com/office/drawing/2014/main" id="{6291423E-105E-F794-A4F7-41EDCC52950D}"/>
                  </a:ext>
                </a:extLst>
              </p:cNvPr>
              <p:cNvPicPr/>
              <p:nvPr/>
            </p:nvPicPr>
            <p:blipFill>
              <a:blip r:embed="rId6"/>
              <a:stretch>
                <a:fillRect/>
              </a:stretch>
            </p:blipFill>
            <p:spPr>
              <a:xfrm>
                <a:off x="5099860" y="3458420"/>
                <a:ext cx="1814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95EC688-A1C4-5BD4-58A8-217F5237FD30}"/>
                  </a:ext>
                </a:extLst>
              </p14:cNvPr>
              <p14:cNvContentPartPr/>
              <p14:nvPr/>
            </p14:nvContentPartPr>
            <p14:xfrm>
              <a:off x="4046140" y="3384620"/>
              <a:ext cx="475920" cy="29880"/>
            </p14:xfrm>
          </p:contentPart>
        </mc:Choice>
        <mc:Fallback xmlns="">
          <p:pic>
            <p:nvPicPr>
              <p:cNvPr id="9" name="Ink 8">
                <a:extLst>
                  <a:ext uri="{FF2B5EF4-FFF2-40B4-BE49-F238E27FC236}">
                    <a16:creationId xmlns:a16="http://schemas.microsoft.com/office/drawing/2014/main" id="{E95EC688-A1C4-5BD4-58A8-217F5237FD30}"/>
                  </a:ext>
                </a:extLst>
              </p:cNvPr>
              <p:cNvPicPr/>
              <p:nvPr/>
            </p:nvPicPr>
            <p:blipFill>
              <a:blip r:embed="rId8"/>
              <a:stretch>
                <a:fillRect/>
              </a:stretch>
            </p:blipFill>
            <p:spPr>
              <a:xfrm>
                <a:off x="4010140" y="3312620"/>
                <a:ext cx="5475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396BC293-5944-5701-89AB-546DD2930E4A}"/>
                  </a:ext>
                </a:extLst>
              </p14:cNvPr>
              <p14:cNvContentPartPr/>
              <p14:nvPr/>
            </p14:nvContentPartPr>
            <p14:xfrm>
              <a:off x="5126140" y="4328540"/>
              <a:ext cx="96480" cy="360"/>
            </p14:xfrm>
          </p:contentPart>
        </mc:Choice>
        <mc:Fallback xmlns="">
          <p:pic>
            <p:nvPicPr>
              <p:cNvPr id="11" name="Ink 10">
                <a:extLst>
                  <a:ext uri="{FF2B5EF4-FFF2-40B4-BE49-F238E27FC236}">
                    <a16:creationId xmlns:a16="http://schemas.microsoft.com/office/drawing/2014/main" id="{396BC293-5944-5701-89AB-546DD2930E4A}"/>
                  </a:ext>
                </a:extLst>
              </p:cNvPr>
              <p:cNvPicPr/>
              <p:nvPr/>
            </p:nvPicPr>
            <p:blipFill>
              <a:blip r:embed="rId10"/>
              <a:stretch>
                <a:fillRect/>
              </a:stretch>
            </p:blipFill>
            <p:spPr>
              <a:xfrm>
                <a:off x="5090274" y="4256540"/>
                <a:ext cx="16785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4BCCA8-1E39-A847-7CFA-6D29E716C9DA}"/>
                  </a:ext>
                </a:extLst>
              </p14:cNvPr>
              <p14:cNvContentPartPr/>
              <p14:nvPr/>
            </p14:nvContentPartPr>
            <p14:xfrm>
              <a:off x="4056220" y="4211900"/>
              <a:ext cx="504360" cy="10800"/>
            </p14:xfrm>
          </p:contentPart>
        </mc:Choice>
        <mc:Fallback xmlns="">
          <p:pic>
            <p:nvPicPr>
              <p:cNvPr id="13" name="Ink 12">
                <a:extLst>
                  <a:ext uri="{FF2B5EF4-FFF2-40B4-BE49-F238E27FC236}">
                    <a16:creationId xmlns:a16="http://schemas.microsoft.com/office/drawing/2014/main" id="{F04BCCA8-1E39-A847-7CFA-6D29E716C9DA}"/>
                  </a:ext>
                </a:extLst>
              </p:cNvPr>
              <p:cNvPicPr/>
              <p:nvPr/>
            </p:nvPicPr>
            <p:blipFill>
              <a:blip r:embed="rId12"/>
              <a:stretch>
                <a:fillRect/>
              </a:stretch>
            </p:blipFill>
            <p:spPr>
              <a:xfrm>
                <a:off x="4020220" y="4139900"/>
                <a:ext cx="5760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96CFB1AB-193E-5E84-CF0C-8350CF4752E4}"/>
                  </a:ext>
                </a:extLst>
              </p14:cNvPr>
              <p14:cNvContentPartPr/>
              <p14:nvPr/>
            </p14:nvContentPartPr>
            <p14:xfrm>
              <a:off x="573580" y="5544260"/>
              <a:ext cx="485640" cy="20880"/>
            </p14:xfrm>
          </p:contentPart>
        </mc:Choice>
        <mc:Fallback xmlns="">
          <p:pic>
            <p:nvPicPr>
              <p:cNvPr id="14" name="Ink 13">
                <a:extLst>
                  <a:ext uri="{FF2B5EF4-FFF2-40B4-BE49-F238E27FC236}">
                    <a16:creationId xmlns:a16="http://schemas.microsoft.com/office/drawing/2014/main" id="{96CFB1AB-193E-5E84-CF0C-8350CF4752E4}"/>
                  </a:ext>
                </a:extLst>
              </p:cNvPr>
              <p:cNvPicPr/>
              <p:nvPr/>
            </p:nvPicPr>
            <p:blipFill>
              <a:blip r:embed="rId14"/>
              <a:stretch>
                <a:fillRect/>
              </a:stretch>
            </p:blipFill>
            <p:spPr>
              <a:xfrm>
                <a:off x="537580" y="5470997"/>
                <a:ext cx="557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58E7DA65-B725-0A28-49A3-66596F389752}"/>
                  </a:ext>
                </a:extLst>
              </p14:cNvPr>
              <p14:cNvContentPartPr/>
              <p14:nvPr/>
            </p14:nvContentPartPr>
            <p14:xfrm>
              <a:off x="563860" y="6388100"/>
              <a:ext cx="524520" cy="23040"/>
            </p14:xfrm>
          </p:contentPart>
        </mc:Choice>
        <mc:Fallback xmlns="">
          <p:pic>
            <p:nvPicPr>
              <p:cNvPr id="15" name="Ink 14">
                <a:extLst>
                  <a:ext uri="{FF2B5EF4-FFF2-40B4-BE49-F238E27FC236}">
                    <a16:creationId xmlns:a16="http://schemas.microsoft.com/office/drawing/2014/main" id="{58E7DA65-B725-0A28-49A3-66596F389752}"/>
                  </a:ext>
                </a:extLst>
              </p:cNvPr>
              <p:cNvPicPr/>
              <p:nvPr/>
            </p:nvPicPr>
            <p:blipFill>
              <a:blip r:embed="rId16"/>
              <a:stretch>
                <a:fillRect/>
              </a:stretch>
            </p:blipFill>
            <p:spPr>
              <a:xfrm>
                <a:off x="527860" y="6317208"/>
                <a:ext cx="596160" cy="16447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B3744007-6F3A-7E8E-75D3-BC6556332BE5}"/>
                  </a:ext>
                </a:extLst>
              </p14:cNvPr>
              <p14:cNvContentPartPr/>
              <p14:nvPr/>
            </p14:nvContentPartPr>
            <p14:xfrm>
              <a:off x="1702180" y="6390620"/>
              <a:ext cx="96480" cy="360"/>
            </p14:xfrm>
          </p:contentPart>
        </mc:Choice>
        <mc:Fallback xmlns="">
          <p:pic>
            <p:nvPicPr>
              <p:cNvPr id="16" name="Ink 15">
                <a:extLst>
                  <a:ext uri="{FF2B5EF4-FFF2-40B4-BE49-F238E27FC236}">
                    <a16:creationId xmlns:a16="http://schemas.microsoft.com/office/drawing/2014/main" id="{B3744007-6F3A-7E8E-75D3-BC6556332BE5}"/>
                  </a:ext>
                </a:extLst>
              </p:cNvPr>
              <p:cNvPicPr/>
              <p:nvPr/>
            </p:nvPicPr>
            <p:blipFill>
              <a:blip r:embed="rId18"/>
              <a:stretch>
                <a:fillRect/>
              </a:stretch>
            </p:blipFill>
            <p:spPr>
              <a:xfrm>
                <a:off x="1666180" y="6318620"/>
                <a:ext cx="168120" cy="144000"/>
              </a:xfrm>
              <a:prstGeom prst="rect">
                <a:avLst/>
              </a:prstGeom>
            </p:spPr>
          </p:pic>
        </mc:Fallback>
      </mc:AlternateContent>
      <p:cxnSp>
        <p:nvCxnSpPr>
          <p:cNvPr id="18" name="Straight Arrow Connector 17">
            <a:extLst>
              <a:ext uri="{FF2B5EF4-FFF2-40B4-BE49-F238E27FC236}">
                <a16:creationId xmlns:a16="http://schemas.microsoft.com/office/drawing/2014/main" id="{B9FEA0B6-A4DC-D466-878C-2968F6C4B291}"/>
              </a:ext>
            </a:extLst>
          </p:cNvPr>
          <p:cNvCxnSpPr>
            <a:cxnSpLocks/>
          </p:cNvCxnSpPr>
          <p:nvPr/>
        </p:nvCxnSpPr>
        <p:spPr>
          <a:xfrm flipV="1">
            <a:off x="2558996" y="3399560"/>
            <a:ext cx="1434208" cy="3558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5E228C-F26E-B1CC-8345-E4E99AD8FFA9}"/>
              </a:ext>
            </a:extLst>
          </p:cNvPr>
          <p:cNvCxnSpPr>
            <a:cxnSpLocks/>
          </p:cNvCxnSpPr>
          <p:nvPr/>
        </p:nvCxnSpPr>
        <p:spPr>
          <a:xfrm>
            <a:off x="2558996" y="3859191"/>
            <a:ext cx="1497224" cy="3578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55E3590-48DA-B0BF-2428-5202B8722CD8}"/>
              </a:ext>
            </a:extLst>
          </p:cNvPr>
          <p:cNvSpPr/>
          <p:nvPr/>
        </p:nvSpPr>
        <p:spPr>
          <a:xfrm>
            <a:off x="5043170" y="3451670"/>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3556A229-9042-094C-D4AB-68F9F02F7633}"/>
              </a:ext>
            </a:extLst>
          </p:cNvPr>
          <p:cNvSpPr/>
          <p:nvPr/>
        </p:nvSpPr>
        <p:spPr>
          <a:xfrm>
            <a:off x="5035450" y="4261823"/>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7AC9A3C4-69E6-5A1C-44A1-EAD423F4C1DD}"/>
              </a:ext>
            </a:extLst>
          </p:cNvPr>
          <p:cNvSpPr txBox="1"/>
          <p:nvPr/>
        </p:nvSpPr>
        <p:spPr>
          <a:xfrm>
            <a:off x="5935" y="3671902"/>
            <a:ext cx="2864796" cy="415498"/>
          </a:xfrm>
          <a:prstGeom prst="rect">
            <a:avLst/>
          </a:prstGeom>
          <a:noFill/>
        </p:spPr>
        <p:txBody>
          <a:bodyPr wrap="square" rtlCol="0">
            <a:spAutoFit/>
          </a:bodyPr>
          <a:lstStyle/>
          <a:p>
            <a:r>
              <a:rPr lang="en-US" sz="1050">
                <a:solidFill>
                  <a:srgbClr val="0F1829"/>
                </a:solidFill>
              </a:rPr>
              <a:t>Creating a Low to High Transition on P50</a:t>
            </a:r>
          </a:p>
          <a:p>
            <a:r>
              <a:rPr lang="en-US" sz="1050">
                <a:solidFill>
                  <a:srgbClr val="0F1829"/>
                </a:solidFill>
              </a:rPr>
              <a:t>And using L/H compare to verify output  </a:t>
            </a:r>
          </a:p>
        </p:txBody>
      </p:sp>
      <p:sp>
        <p:nvSpPr>
          <p:cNvPr id="29" name="Oval 28">
            <a:extLst>
              <a:ext uri="{FF2B5EF4-FFF2-40B4-BE49-F238E27FC236}">
                <a16:creationId xmlns:a16="http://schemas.microsoft.com/office/drawing/2014/main" id="{8892EA4C-73FF-8147-A28C-DD637159AF0D}"/>
              </a:ext>
            </a:extLst>
          </p:cNvPr>
          <p:cNvSpPr/>
          <p:nvPr/>
        </p:nvSpPr>
        <p:spPr>
          <a:xfrm>
            <a:off x="1611490" y="6317746"/>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56755E5-6477-F9A2-CD76-673240E0596E}"/>
              </a:ext>
            </a:extLst>
          </p:cNvPr>
          <p:cNvCxnSpPr>
            <a:cxnSpLocks/>
          </p:cNvCxnSpPr>
          <p:nvPr/>
        </p:nvCxnSpPr>
        <p:spPr>
          <a:xfrm flipH="1">
            <a:off x="1889350" y="5858900"/>
            <a:ext cx="4311689" cy="529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BEB3346-8997-194D-0971-91E8CE5E168B}"/>
              </a:ext>
            </a:extLst>
          </p:cNvPr>
          <p:cNvSpPr txBox="1"/>
          <p:nvPr/>
        </p:nvSpPr>
        <p:spPr>
          <a:xfrm>
            <a:off x="6201039" y="5651151"/>
            <a:ext cx="2864796" cy="415498"/>
          </a:xfrm>
          <a:prstGeom prst="rect">
            <a:avLst/>
          </a:prstGeom>
          <a:noFill/>
        </p:spPr>
        <p:txBody>
          <a:bodyPr wrap="square" rtlCol="0">
            <a:spAutoFit/>
          </a:bodyPr>
          <a:lstStyle/>
          <a:p>
            <a:r>
              <a:rPr lang="en-US" sz="1050">
                <a:solidFill>
                  <a:srgbClr val="0F1829"/>
                </a:solidFill>
              </a:rPr>
              <a:t>Using M compare and new levels sheet to determine Rise time on P50</a:t>
            </a:r>
          </a:p>
        </p:txBody>
      </p:sp>
    </p:spTree>
    <p:extLst>
      <p:ext uri="{BB962C8B-B14F-4D97-AF65-F5344CB8AC3E}">
        <p14:creationId xmlns:p14="http://schemas.microsoft.com/office/powerpoint/2010/main" val="17923115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endParaRPr lang="en-US" sz="2200">
              <a:solidFill>
                <a:srgbClr val="0F1829"/>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298042" y="955974"/>
            <a:ext cx="3764604" cy="369332"/>
          </a:xfrm>
          <a:prstGeom prst="rect">
            <a:avLst/>
          </a:prstGeom>
          <a:noFill/>
        </p:spPr>
        <p:txBody>
          <a:bodyPr wrap="square" rtlCol="0">
            <a:spAutoFit/>
          </a:bodyPr>
          <a:lstStyle/>
          <a:p>
            <a:r>
              <a:rPr lang="en-US"/>
              <a:t>Process – Rise Time (Contd.)  </a:t>
            </a:r>
          </a:p>
        </p:txBody>
      </p:sp>
      <p:sp>
        <p:nvSpPr>
          <p:cNvPr id="25" name="TextBox 24">
            <a:extLst>
              <a:ext uri="{FF2B5EF4-FFF2-40B4-BE49-F238E27FC236}">
                <a16:creationId xmlns:a16="http://schemas.microsoft.com/office/drawing/2014/main" id="{91C865AD-7618-898B-2F21-76DB3EE73E19}"/>
              </a:ext>
            </a:extLst>
          </p:cNvPr>
          <p:cNvSpPr txBox="1"/>
          <p:nvPr/>
        </p:nvSpPr>
        <p:spPr>
          <a:xfrm>
            <a:off x="6005028" y="2375947"/>
            <a:ext cx="2864796" cy="253916"/>
          </a:xfrm>
          <a:prstGeom prst="rect">
            <a:avLst/>
          </a:prstGeom>
          <a:noFill/>
        </p:spPr>
        <p:txBody>
          <a:bodyPr wrap="square" rtlCol="0">
            <a:spAutoFit/>
          </a:bodyPr>
          <a:lstStyle/>
          <a:p>
            <a:r>
              <a:rPr lang="en-US" sz="1050">
                <a:solidFill>
                  <a:srgbClr val="0F1829"/>
                </a:solidFill>
              </a:rPr>
              <a:t>Excel formula to find 10% voltage time</a:t>
            </a:r>
          </a:p>
        </p:txBody>
      </p:sp>
      <p:sp>
        <p:nvSpPr>
          <p:cNvPr id="31" name="TextBox 30">
            <a:extLst>
              <a:ext uri="{FF2B5EF4-FFF2-40B4-BE49-F238E27FC236}">
                <a16:creationId xmlns:a16="http://schemas.microsoft.com/office/drawing/2014/main" id="{9E639B89-B1C1-2017-6348-9EF3973A3423}"/>
              </a:ext>
            </a:extLst>
          </p:cNvPr>
          <p:cNvSpPr txBox="1"/>
          <p:nvPr/>
        </p:nvSpPr>
        <p:spPr>
          <a:xfrm>
            <a:off x="6005028" y="3287122"/>
            <a:ext cx="2864796" cy="253916"/>
          </a:xfrm>
          <a:prstGeom prst="rect">
            <a:avLst/>
          </a:prstGeom>
          <a:noFill/>
        </p:spPr>
        <p:txBody>
          <a:bodyPr wrap="square" rtlCol="0">
            <a:spAutoFit/>
          </a:bodyPr>
          <a:lstStyle/>
          <a:p>
            <a:r>
              <a:rPr lang="en-US" sz="1050">
                <a:solidFill>
                  <a:srgbClr val="0F1829"/>
                </a:solidFill>
              </a:rPr>
              <a:t>Excel formula to find 90% voltage time</a:t>
            </a:r>
          </a:p>
        </p:txBody>
      </p:sp>
      <p:pic>
        <p:nvPicPr>
          <p:cNvPr id="34" name="Picture 33">
            <a:extLst>
              <a:ext uri="{FF2B5EF4-FFF2-40B4-BE49-F238E27FC236}">
                <a16:creationId xmlns:a16="http://schemas.microsoft.com/office/drawing/2014/main" id="{0CC665EA-07C9-E634-DF74-01D7778903F0}"/>
              </a:ext>
            </a:extLst>
          </p:cNvPr>
          <p:cNvPicPr>
            <a:picLocks noChangeAspect="1"/>
          </p:cNvPicPr>
          <p:nvPr/>
        </p:nvPicPr>
        <p:blipFill>
          <a:blip r:embed="rId3"/>
          <a:stretch>
            <a:fillRect/>
          </a:stretch>
        </p:blipFill>
        <p:spPr>
          <a:xfrm>
            <a:off x="316603" y="1477355"/>
            <a:ext cx="3746043" cy="2606855"/>
          </a:xfrm>
          <a:prstGeom prst="rect">
            <a:avLst/>
          </a:prstGeom>
          <a:ln w="12700" cap="sq">
            <a:solidFill>
              <a:srgbClr val="0F1829"/>
            </a:solidFill>
            <a:prstDash val="solid"/>
            <a:miter lim="800000"/>
          </a:ln>
          <a:effectLst/>
        </p:spPr>
      </p:pic>
      <p:cxnSp>
        <p:nvCxnSpPr>
          <p:cNvPr id="21" name="Straight Arrow Connector 20">
            <a:extLst>
              <a:ext uri="{FF2B5EF4-FFF2-40B4-BE49-F238E27FC236}">
                <a16:creationId xmlns:a16="http://schemas.microsoft.com/office/drawing/2014/main" id="{AB62820E-9C72-BBA1-118D-AA7EE2D00ABE}"/>
              </a:ext>
            </a:extLst>
          </p:cNvPr>
          <p:cNvCxnSpPr>
            <a:cxnSpLocks/>
          </p:cNvCxnSpPr>
          <p:nvPr/>
        </p:nvCxnSpPr>
        <p:spPr>
          <a:xfrm flipH="1">
            <a:off x="3818736" y="2483396"/>
            <a:ext cx="2215475" cy="21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DB0ABF-0B1B-3071-D204-E6339D390608}"/>
              </a:ext>
            </a:extLst>
          </p:cNvPr>
          <p:cNvCxnSpPr>
            <a:cxnSpLocks/>
          </p:cNvCxnSpPr>
          <p:nvPr/>
        </p:nvCxnSpPr>
        <p:spPr>
          <a:xfrm flipH="1" flipV="1">
            <a:off x="3818736" y="2982429"/>
            <a:ext cx="2186292" cy="41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0634576-B477-3582-EE1F-43145B6329F3}"/>
              </a:ext>
            </a:extLst>
          </p:cNvPr>
          <p:cNvPicPr>
            <a:picLocks noChangeAspect="1"/>
          </p:cNvPicPr>
          <p:nvPr/>
        </p:nvPicPr>
        <p:blipFill>
          <a:blip r:embed="rId4"/>
          <a:srcRect b="48593"/>
          <a:stretch/>
        </p:blipFill>
        <p:spPr>
          <a:xfrm>
            <a:off x="316603" y="4298349"/>
            <a:ext cx="7361492" cy="2180308"/>
          </a:xfrm>
          <a:prstGeom prst="rect">
            <a:avLst/>
          </a:prstGeom>
          <a:ln w="12700" cap="sq">
            <a:solidFill>
              <a:srgbClr val="0F1829"/>
            </a:solidFill>
            <a:prstDash val="solid"/>
            <a:miter lim="800000"/>
          </a:ln>
          <a:effectLst/>
        </p:spPr>
      </p:pic>
      <p:sp>
        <p:nvSpPr>
          <p:cNvPr id="39" name="Oval 38">
            <a:extLst>
              <a:ext uri="{FF2B5EF4-FFF2-40B4-BE49-F238E27FC236}">
                <a16:creationId xmlns:a16="http://schemas.microsoft.com/office/drawing/2014/main" id="{00A753A2-DF5B-24B9-8C16-5DB4C6F337D6}"/>
              </a:ext>
            </a:extLst>
          </p:cNvPr>
          <p:cNvSpPr/>
          <p:nvPr/>
        </p:nvSpPr>
        <p:spPr>
          <a:xfrm>
            <a:off x="1868317" y="6240192"/>
            <a:ext cx="321307" cy="219782"/>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0" name="Oval 39">
            <a:extLst>
              <a:ext uri="{FF2B5EF4-FFF2-40B4-BE49-F238E27FC236}">
                <a16:creationId xmlns:a16="http://schemas.microsoft.com/office/drawing/2014/main" id="{F0DB984B-30B0-6032-DDF7-9F4689B3B252}"/>
              </a:ext>
            </a:extLst>
          </p:cNvPr>
          <p:cNvSpPr/>
          <p:nvPr/>
        </p:nvSpPr>
        <p:spPr>
          <a:xfrm>
            <a:off x="6121296" y="6177064"/>
            <a:ext cx="1192487" cy="30159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C5EC3025-4D34-2B8A-C674-CDCABF4B74CC}"/>
              </a:ext>
            </a:extLst>
          </p:cNvPr>
          <p:cNvSpPr/>
          <p:nvPr/>
        </p:nvSpPr>
        <p:spPr>
          <a:xfrm>
            <a:off x="4572000" y="6206318"/>
            <a:ext cx="929575" cy="272339"/>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53190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A5FF-F76E-E9F8-9511-D7A715E57447}"/>
              </a:ext>
            </a:extLst>
          </p:cNvPr>
          <p:cNvPicPr>
            <a:picLocks noChangeAspect="1"/>
          </p:cNvPicPr>
          <p:nvPr/>
        </p:nvPicPr>
        <p:blipFill>
          <a:blip r:embed="rId3"/>
          <a:stretch>
            <a:fillRect/>
          </a:stretch>
        </p:blipFill>
        <p:spPr>
          <a:xfrm>
            <a:off x="141051" y="707442"/>
            <a:ext cx="5603668" cy="2721558"/>
          </a:xfrm>
          <a:prstGeom prst="rect">
            <a:avLst/>
          </a:prstGeom>
        </p:spPr>
      </p:pic>
      <p:sp>
        <p:nvSpPr>
          <p:cNvPr id="5" name="Title 3">
            <a:extLst>
              <a:ext uri="{FF2B5EF4-FFF2-40B4-BE49-F238E27FC236}">
                <a16:creationId xmlns:a16="http://schemas.microsoft.com/office/drawing/2014/main" id="{008B5D60-1430-841A-EFAA-A7CBD526E0F0}"/>
              </a:ext>
            </a:extLst>
          </p:cNvPr>
          <p:cNvSpPr txBox="1">
            <a:spLocks/>
          </p:cNvSpPr>
          <p:nvPr/>
        </p:nvSpPr>
        <p:spPr>
          <a:xfrm>
            <a:off x="228600" y="259969"/>
            <a:ext cx="8686800" cy="707591"/>
          </a:xfrm>
          <a:prstGeom prst="rect">
            <a:avLst/>
          </a:prstGeom>
        </p:spPr>
        <p:txBody>
          <a:bodyPr vert="horz" lIns="91440" tIns="45720" rIns="91440" bIns="45720" rtlCol="0" anchor="t">
            <a:noAutofit/>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2400">
                <a:solidFill>
                  <a:schemeClr val="tx1"/>
                </a:solidFill>
              </a:rPr>
              <a:t>Test Program Results – Repeatability</a:t>
            </a:r>
            <a:br>
              <a:rPr lang="en-US" sz="2400">
                <a:solidFill>
                  <a:schemeClr val="tx1"/>
                </a:solidFill>
              </a:rPr>
            </a:br>
            <a:br>
              <a:rPr lang="en-US" sz="2400">
                <a:solidFill>
                  <a:schemeClr val="tx1"/>
                </a:solidFill>
              </a:rPr>
            </a:br>
            <a:endParaRPr lang="en-US" sz="2400">
              <a:solidFill>
                <a:schemeClr val="tx1"/>
              </a:solidFill>
            </a:endParaRPr>
          </a:p>
        </p:txBody>
      </p:sp>
      <p:pic>
        <p:nvPicPr>
          <p:cNvPr id="9" name="Picture 8">
            <a:extLst>
              <a:ext uri="{FF2B5EF4-FFF2-40B4-BE49-F238E27FC236}">
                <a16:creationId xmlns:a16="http://schemas.microsoft.com/office/drawing/2014/main" id="{509D8FCA-AE82-38B4-0BE3-D6B215967537}"/>
              </a:ext>
            </a:extLst>
          </p:cNvPr>
          <p:cNvPicPr>
            <a:picLocks noChangeAspect="1"/>
          </p:cNvPicPr>
          <p:nvPr/>
        </p:nvPicPr>
        <p:blipFill>
          <a:blip r:embed="rId4"/>
          <a:stretch>
            <a:fillRect/>
          </a:stretch>
        </p:blipFill>
        <p:spPr>
          <a:xfrm>
            <a:off x="2840478" y="3566270"/>
            <a:ext cx="5958190" cy="2914467"/>
          </a:xfrm>
          <a:prstGeom prst="rect">
            <a:avLst/>
          </a:prstGeom>
        </p:spPr>
      </p:pic>
    </p:spTree>
    <p:extLst>
      <p:ext uri="{BB962C8B-B14F-4D97-AF65-F5344CB8AC3E}">
        <p14:creationId xmlns:p14="http://schemas.microsoft.com/office/powerpoint/2010/main" val="38414325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7D89374C-502E-6570-E740-4BCF7B722799}"/>
              </a:ext>
            </a:extLst>
          </p:cNvPr>
          <p:cNvPicPr>
            <a:picLocks noGrp="1" noChangeAspect="1"/>
          </p:cNvPicPr>
          <p:nvPr>
            <p:ph sz="half" idx="1"/>
          </p:nvPr>
        </p:nvPicPr>
        <p:blipFill>
          <a:blip r:embed="rId3"/>
          <a:stretch>
            <a:fillRect/>
          </a:stretch>
        </p:blipFill>
        <p:spPr>
          <a:xfrm>
            <a:off x="87300" y="2314713"/>
            <a:ext cx="3975240" cy="3957360"/>
          </a:xfrm>
        </p:spPr>
      </p:pic>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a:xfrm>
            <a:off x="228600" y="6486689"/>
            <a:ext cx="395514" cy="365125"/>
          </a:xfrm>
        </p:spPr>
        <p:txBody>
          <a:bodyPr anchor="ctr">
            <a:normAutofit/>
          </a:bodyPr>
          <a:lstStyle/>
          <a:p>
            <a:pPr>
              <a:spcAft>
                <a:spcPts val="600"/>
              </a:spcAft>
            </a:pPr>
            <a:fld id="{C774B654-F491-1D44-9E77-1DB05E2FA3C5}" type="slidenum">
              <a:rPr lang="en-US" smtClean="0"/>
              <a:pPr>
                <a:spcAft>
                  <a:spcPts val="600"/>
                </a:spcAft>
              </a:pPr>
              <a:t>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a:solidFill>
                  <a:schemeClr val="tx1"/>
                </a:solidFill>
              </a:rPr>
              <a:t>Test Block Introduction </a:t>
            </a:r>
            <a:br>
              <a:rPr lang="en-US" sz="2200"/>
            </a:br>
            <a:endParaRPr lang="en-US" sz="2200"/>
          </a:p>
        </p:txBody>
      </p:sp>
      <p:graphicFrame>
        <p:nvGraphicFramePr>
          <p:cNvPr id="7" name="Content Placeholder 1">
            <a:extLst>
              <a:ext uri="{FF2B5EF4-FFF2-40B4-BE49-F238E27FC236}">
                <a16:creationId xmlns:a16="http://schemas.microsoft.com/office/drawing/2014/main" id="{D0621D10-B689-F818-DBFF-DE28FD687B1E}"/>
              </a:ext>
            </a:extLst>
          </p:cNvPr>
          <p:cNvGraphicFramePr>
            <a:graphicFrameLocks noGrp="1"/>
          </p:cNvGraphicFramePr>
          <p:nvPr>
            <p:ph sz="half" idx="2"/>
            <p:extLst>
              <p:ext uri="{D42A27DB-BD31-4B8C-83A1-F6EECF244321}">
                <p14:modId xmlns:p14="http://schemas.microsoft.com/office/powerpoint/2010/main" val="3445202355"/>
              </p:ext>
            </p:extLst>
          </p:nvPr>
        </p:nvGraphicFramePr>
        <p:xfrm>
          <a:off x="4264351" y="1127979"/>
          <a:ext cx="4651049" cy="5358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Picture 19">
            <a:extLst>
              <a:ext uri="{FF2B5EF4-FFF2-40B4-BE49-F238E27FC236}">
                <a16:creationId xmlns:a16="http://schemas.microsoft.com/office/drawing/2014/main" id="{B672BFD5-16D3-39E8-93D9-600F09B17114}"/>
              </a:ext>
            </a:extLst>
          </p:cNvPr>
          <p:cNvPicPr>
            <a:picLocks noChangeAspect="1"/>
          </p:cNvPicPr>
          <p:nvPr/>
        </p:nvPicPr>
        <p:blipFill>
          <a:blip r:embed="rId9"/>
          <a:srcRect t="6800" r="6477"/>
          <a:stretch/>
        </p:blipFill>
        <p:spPr>
          <a:xfrm>
            <a:off x="426358" y="885217"/>
            <a:ext cx="3026962" cy="1214880"/>
          </a:xfrm>
          <a:prstGeom prst="rect">
            <a:avLst/>
          </a:prstGeom>
          <a:ln w="12700" cap="sq">
            <a:solidFill>
              <a:srgbClr val="000000"/>
            </a:solidFill>
            <a:prstDash val="solid"/>
            <a:miter lim="800000"/>
          </a:ln>
          <a:effectLst/>
        </p:spPr>
      </p:pic>
      <p:cxnSp>
        <p:nvCxnSpPr>
          <p:cNvPr id="5" name="Straight Connector 4">
            <a:extLst>
              <a:ext uri="{FF2B5EF4-FFF2-40B4-BE49-F238E27FC236}">
                <a16:creationId xmlns:a16="http://schemas.microsoft.com/office/drawing/2014/main" id="{044FECBD-8ACB-4400-B428-0A1B3D0BBC5C}"/>
              </a:ext>
            </a:extLst>
          </p:cNvPr>
          <p:cNvCxnSpPr>
            <a:cxnSpLocks/>
            <a:stCxn id="20" idx="0"/>
            <a:endCxn id="20" idx="2"/>
          </p:cNvCxnSpPr>
          <p:nvPr/>
        </p:nvCxnSpPr>
        <p:spPr>
          <a:xfrm>
            <a:off x="1939839" y="885217"/>
            <a:ext cx="0" cy="1214880"/>
          </a:xfrm>
          <a:prstGeom prst="line">
            <a:avLst/>
          </a:prstGeom>
          <a:ln w="12700">
            <a:solidFill>
              <a:srgbClr val="101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89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Overview and Results – Data log</a:t>
            </a:r>
            <a:br>
              <a:rPr lang="en-US" sz="2400">
                <a:solidFill>
                  <a:schemeClr val="tx1"/>
                </a:solidFill>
              </a:rPr>
            </a:br>
            <a:br>
              <a:rPr lang="en-US" sz="2200"/>
            </a:br>
            <a:br>
              <a:rPr lang="en-US" sz="2200"/>
            </a:br>
            <a:endParaRPr lang="en-US" sz="2000">
              <a:solidFill>
                <a:srgbClr val="0F1829"/>
              </a:solidFill>
            </a:endParaRPr>
          </a:p>
        </p:txBody>
      </p:sp>
      <p:sp>
        <p:nvSpPr>
          <p:cNvPr id="3" name="TextBox 2">
            <a:extLst>
              <a:ext uri="{FF2B5EF4-FFF2-40B4-BE49-F238E27FC236}">
                <a16:creationId xmlns:a16="http://schemas.microsoft.com/office/drawing/2014/main" id="{F7AB5D8C-2BC0-6BC9-A85A-F7E1EA7AA729}"/>
              </a:ext>
            </a:extLst>
          </p:cNvPr>
          <p:cNvSpPr txBox="1"/>
          <p:nvPr/>
        </p:nvSpPr>
        <p:spPr>
          <a:xfrm>
            <a:off x="269942" y="2051579"/>
            <a:ext cx="4572000" cy="2534027"/>
          </a:xfrm>
          <a:prstGeom prst="rect">
            <a:avLst/>
          </a:prstGeom>
          <a:noFill/>
        </p:spPr>
        <p:txBody>
          <a:bodyPr wrap="square">
            <a:spAutoFit/>
          </a:bodyPr>
          <a:lstStyle/>
          <a:p>
            <a:pPr algn="just">
              <a:lnSpc>
                <a:spcPct val="150000"/>
              </a:lnSpc>
            </a:pPr>
            <a:r>
              <a:rPr lang="en-US">
                <a:solidFill>
                  <a:srgbClr val="101829"/>
                </a:solidFill>
              </a:rPr>
              <a:t>1.Continuity (with Pattern and PPMU)</a:t>
            </a:r>
          </a:p>
          <a:p>
            <a:pPr algn="just">
              <a:lnSpc>
                <a:spcPct val="150000"/>
              </a:lnSpc>
            </a:pPr>
            <a:r>
              <a:rPr lang="en-US">
                <a:solidFill>
                  <a:srgbClr val="101829"/>
                </a:solidFill>
              </a:rPr>
              <a:t>2. Input/Output Leakage </a:t>
            </a:r>
          </a:p>
          <a:p>
            <a:pPr algn="just">
              <a:lnSpc>
                <a:spcPct val="150000"/>
              </a:lnSpc>
            </a:pPr>
            <a:r>
              <a:rPr lang="en-US">
                <a:solidFill>
                  <a:srgbClr val="101829"/>
                </a:solidFill>
              </a:rPr>
              <a:t>3. Static and Dynamic ICC 	</a:t>
            </a:r>
          </a:p>
          <a:p>
            <a:pPr algn="just">
              <a:lnSpc>
                <a:spcPct val="150000"/>
              </a:lnSpc>
            </a:pPr>
            <a:r>
              <a:rPr lang="en-US">
                <a:solidFill>
                  <a:srgbClr val="101829"/>
                </a:solidFill>
              </a:rPr>
              <a:t>4.Functional Test		</a:t>
            </a:r>
          </a:p>
          <a:p>
            <a:pPr algn="just">
              <a:lnSpc>
                <a:spcPct val="150000"/>
              </a:lnSpc>
            </a:pPr>
            <a:r>
              <a:rPr lang="en-US">
                <a:solidFill>
                  <a:srgbClr val="101829"/>
                </a:solidFill>
              </a:rPr>
              <a:t>5.Rise &amp; Fall Time	</a:t>
            </a:r>
          </a:p>
          <a:p>
            <a:pPr algn="just">
              <a:lnSpc>
                <a:spcPct val="150000"/>
              </a:lnSpc>
            </a:pPr>
            <a:r>
              <a:rPr lang="en-US">
                <a:solidFill>
                  <a:srgbClr val="101829"/>
                </a:solidFill>
              </a:rPr>
              <a:t>	</a:t>
            </a:r>
          </a:p>
        </p:txBody>
      </p:sp>
      <p:sp>
        <p:nvSpPr>
          <p:cNvPr id="6" name="TextBox 5">
            <a:extLst>
              <a:ext uri="{FF2B5EF4-FFF2-40B4-BE49-F238E27FC236}">
                <a16:creationId xmlns:a16="http://schemas.microsoft.com/office/drawing/2014/main" id="{35A8B326-C5B3-E2E8-DD58-935F33B47C1C}"/>
              </a:ext>
            </a:extLst>
          </p:cNvPr>
          <p:cNvSpPr txBox="1"/>
          <p:nvPr/>
        </p:nvSpPr>
        <p:spPr>
          <a:xfrm>
            <a:off x="269942" y="1231800"/>
            <a:ext cx="8604115" cy="646331"/>
          </a:xfrm>
          <a:prstGeom prst="rect">
            <a:avLst/>
          </a:prstGeom>
          <a:noFill/>
        </p:spPr>
        <p:txBody>
          <a:bodyPr wrap="square" rtlCol="0">
            <a:spAutoFit/>
          </a:bodyPr>
          <a:lstStyle/>
          <a:p>
            <a:pPr algn="just"/>
            <a:r>
              <a:rPr lang="en-US">
                <a:solidFill>
                  <a:srgbClr val="101829"/>
                </a:solidFill>
              </a:rPr>
              <a:t>For each test, we will go over the process and data log results. The tests discussed today are as follows:</a:t>
            </a:r>
          </a:p>
        </p:txBody>
      </p:sp>
    </p:spTree>
    <p:extLst>
      <p:ext uri="{BB962C8B-B14F-4D97-AF65-F5344CB8AC3E}">
        <p14:creationId xmlns:p14="http://schemas.microsoft.com/office/powerpoint/2010/main" val="1923593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dirty="0">
                <a:solidFill>
                  <a:schemeClr val="tx1"/>
                </a:solidFill>
              </a:rPr>
              <a:t>Test Overview and Results – Data log</a:t>
            </a:r>
            <a:br>
              <a:rPr lang="en-US" sz="2400" dirty="0">
                <a:solidFill>
                  <a:schemeClr val="tx1"/>
                </a:solidFill>
              </a:rPr>
            </a:br>
            <a:r>
              <a:rPr lang="en-US" sz="2700" dirty="0">
                <a:solidFill>
                  <a:schemeClr val="tx1"/>
                </a:solidFill>
              </a:rPr>
              <a:t>Continuity Tests</a:t>
            </a:r>
            <a:br>
              <a:rPr lang="en-US" sz="2200" dirty="0"/>
            </a:br>
            <a:br>
              <a:rPr lang="en-US" sz="2200" dirty="0"/>
            </a:br>
            <a:r>
              <a:rPr lang="en-US" sz="2000" dirty="0">
                <a:solidFill>
                  <a:srgbClr val="0F1829"/>
                </a:solidFill>
              </a:rPr>
              <a:t>Four Continuity tests are performed:</a:t>
            </a:r>
            <a:br>
              <a:rPr lang="en-US" sz="2000" dirty="0">
                <a:solidFill>
                  <a:srgbClr val="0F1829"/>
                </a:solidFill>
              </a:rPr>
            </a:br>
            <a:r>
              <a:rPr lang="en-US" sz="2000" dirty="0">
                <a:solidFill>
                  <a:srgbClr val="0F1829"/>
                </a:solidFill>
              </a:rPr>
              <a:t>	1. Continuity Test Using Dynamic Load</a:t>
            </a:r>
            <a:br>
              <a:rPr lang="en-US" sz="2000" dirty="0">
                <a:solidFill>
                  <a:srgbClr val="0F1829"/>
                </a:solidFill>
              </a:rPr>
            </a:br>
            <a:r>
              <a:rPr lang="en-US" sz="2000" dirty="0">
                <a:solidFill>
                  <a:srgbClr val="0F1829"/>
                </a:solidFill>
              </a:rPr>
              <a:t>	2. Shorts Test Using Dynamic Loads</a:t>
            </a:r>
            <a:br>
              <a:rPr lang="en-US" sz="2000" dirty="0">
                <a:solidFill>
                  <a:srgbClr val="0F1829"/>
                </a:solidFill>
              </a:rPr>
            </a:br>
            <a:r>
              <a:rPr lang="en-US" sz="2000" dirty="0">
                <a:solidFill>
                  <a:srgbClr val="0F1829"/>
                </a:solidFill>
              </a:rPr>
              <a:t>	3.Open Test Using Dynamic Loads</a:t>
            </a:r>
            <a:br>
              <a:rPr lang="en-US" sz="2000" dirty="0">
                <a:solidFill>
                  <a:srgbClr val="0F1829"/>
                </a:solidFill>
              </a:rPr>
            </a:br>
            <a:r>
              <a:rPr lang="en-US" sz="2000" dirty="0">
                <a:solidFill>
                  <a:srgbClr val="0F1829"/>
                </a:solidFill>
              </a:rPr>
              <a:t>	4. Parametric Continuity Test</a:t>
            </a:r>
          </a:p>
        </p:txBody>
      </p:sp>
      <p:sp>
        <p:nvSpPr>
          <p:cNvPr id="12" name="TextBox 11">
            <a:extLst>
              <a:ext uri="{FF2B5EF4-FFF2-40B4-BE49-F238E27FC236}">
                <a16:creationId xmlns:a16="http://schemas.microsoft.com/office/drawing/2014/main" id="{2DF75D7B-5AA1-A519-BF72-B46F26A3EAFC}"/>
              </a:ext>
            </a:extLst>
          </p:cNvPr>
          <p:cNvSpPr txBox="1"/>
          <p:nvPr/>
        </p:nvSpPr>
        <p:spPr>
          <a:xfrm>
            <a:off x="228600" y="2707878"/>
            <a:ext cx="3764604" cy="400110"/>
          </a:xfrm>
          <a:prstGeom prst="rect">
            <a:avLst/>
          </a:prstGeom>
          <a:noFill/>
        </p:spPr>
        <p:txBody>
          <a:bodyPr wrap="square" rtlCol="0">
            <a:spAutoFit/>
          </a:bodyPr>
          <a:lstStyle/>
          <a:p>
            <a:r>
              <a:rPr lang="en-US" sz="2000"/>
              <a:t>Process </a:t>
            </a:r>
          </a:p>
        </p:txBody>
      </p:sp>
      <p:graphicFrame>
        <p:nvGraphicFramePr>
          <p:cNvPr id="5" name="Table 4">
            <a:extLst>
              <a:ext uri="{FF2B5EF4-FFF2-40B4-BE49-F238E27FC236}">
                <a16:creationId xmlns:a16="http://schemas.microsoft.com/office/drawing/2014/main" id="{D0AE1E57-14EA-6019-417D-3ED9EA50ED1F}"/>
              </a:ext>
            </a:extLst>
          </p:cNvPr>
          <p:cNvGraphicFramePr>
            <a:graphicFrameLocks noGrp="1"/>
          </p:cNvGraphicFramePr>
          <p:nvPr/>
        </p:nvGraphicFramePr>
        <p:xfrm>
          <a:off x="909537" y="3222331"/>
          <a:ext cx="7553528" cy="2964459"/>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Open/Short/Continuity Test w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F1829"/>
                          </a:solidFill>
                        </a:rPr>
                        <a:t>Parametric Continuity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Ground all pins, including VCC/VCCIO and sequentially set each test pin to a high-impedance (Hi-Z) state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1. Force 0V through power pins VCC and VCCIO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a:lnSpc>
                          <a:spcPct val="150000"/>
                        </a:lnSpc>
                      </a:pPr>
                      <a:r>
                        <a:rPr lang="en-US" sz="1200">
                          <a:solidFill>
                            <a:srgbClr val="0F1829"/>
                          </a:solidFill>
                        </a:rPr>
                        <a:t>2. Program dynamic loads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2. Use </a:t>
                      </a:r>
                      <a:r>
                        <a:rPr lang="en-US" sz="1200" err="1">
                          <a:solidFill>
                            <a:srgbClr val="0F1829"/>
                          </a:solidFill>
                        </a:rPr>
                        <a:t>PinPMU</a:t>
                      </a:r>
                      <a:r>
                        <a:rPr lang="en-US" sz="1200">
                          <a:solidFill>
                            <a:srgbClr val="0F1829"/>
                          </a:solidFill>
                        </a:rPr>
                        <a:t> current value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 Test all input pins and bidirectional I/O ports sequentially for continuity, open and shorts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3. Set a current range of 2mA.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63074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4. Test all digital pins i.e. all input pins and bidirectional I/O ports serially.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bl>
          </a:graphicData>
        </a:graphic>
      </p:graphicFrame>
    </p:spTree>
    <p:extLst>
      <p:ext uri="{BB962C8B-B14F-4D97-AF65-F5344CB8AC3E}">
        <p14:creationId xmlns:p14="http://schemas.microsoft.com/office/powerpoint/2010/main" val="34469023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784" y="156733"/>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Continuity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87845" y="822925"/>
            <a:ext cx="4005268" cy="307777"/>
          </a:xfrm>
          <a:prstGeom prst="rect">
            <a:avLst/>
          </a:prstGeom>
          <a:noFill/>
        </p:spPr>
        <p:txBody>
          <a:bodyPr wrap="square" rtlCol="0">
            <a:spAutoFit/>
          </a:bodyPr>
          <a:lstStyle/>
          <a:p>
            <a:r>
              <a:rPr lang="en-US" sz="1400"/>
              <a:t>Example of Pattern </a:t>
            </a:r>
          </a:p>
        </p:txBody>
      </p:sp>
      <p:pic>
        <p:nvPicPr>
          <p:cNvPr id="3" name="Picture 2">
            <a:extLst>
              <a:ext uri="{FF2B5EF4-FFF2-40B4-BE49-F238E27FC236}">
                <a16:creationId xmlns:a16="http://schemas.microsoft.com/office/drawing/2014/main" id="{ECD1C0EE-5BC9-0AE5-B9C1-2B2ECFAB9155}"/>
              </a:ext>
            </a:extLst>
          </p:cNvPr>
          <p:cNvPicPr>
            <a:picLocks noChangeAspect="1"/>
          </p:cNvPicPr>
          <p:nvPr/>
        </p:nvPicPr>
        <p:blipFill>
          <a:blip r:embed="rId3"/>
          <a:srcRect t="784"/>
          <a:stretch/>
        </p:blipFill>
        <p:spPr>
          <a:xfrm>
            <a:off x="270414" y="1130702"/>
            <a:ext cx="3136666" cy="3628418"/>
          </a:xfrm>
          <a:prstGeom prst="rect">
            <a:avLst/>
          </a:prstGeom>
        </p:spPr>
      </p:pic>
      <p:pic>
        <p:nvPicPr>
          <p:cNvPr id="6" name="Picture 5">
            <a:extLst>
              <a:ext uri="{FF2B5EF4-FFF2-40B4-BE49-F238E27FC236}">
                <a16:creationId xmlns:a16="http://schemas.microsoft.com/office/drawing/2014/main" id="{2B380AB6-E5C4-E9E0-3A8B-3BAEF521AEC5}"/>
              </a:ext>
            </a:extLst>
          </p:cNvPr>
          <p:cNvPicPr>
            <a:picLocks noChangeAspect="1"/>
          </p:cNvPicPr>
          <p:nvPr/>
        </p:nvPicPr>
        <p:blipFill>
          <a:blip r:embed="rId4"/>
          <a:srcRect r="9537"/>
          <a:stretch/>
        </p:blipFill>
        <p:spPr>
          <a:xfrm>
            <a:off x="264232" y="5276412"/>
            <a:ext cx="5575317" cy="1012509"/>
          </a:xfrm>
          <a:prstGeom prst="rect">
            <a:avLst/>
          </a:prstGeom>
          <a:ln w="12700" cap="sq">
            <a:solidFill>
              <a:srgbClr val="000000"/>
            </a:solidFill>
            <a:prstDash val="solid"/>
            <a:miter lim="800000"/>
          </a:ln>
          <a:effectLst/>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0D91D36-D53F-9F48-47EF-5756546B3CE6}"/>
                  </a:ext>
                </a:extLst>
              </p14:cNvPr>
              <p14:cNvContentPartPr/>
              <p14:nvPr/>
            </p14:nvContentPartPr>
            <p14:xfrm>
              <a:off x="330987" y="1684880"/>
              <a:ext cx="360" cy="360"/>
            </p14:xfrm>
          </p:contentPart>
        </mc:Choice>
        <mc:Fallback xmlns="">
          <p:pic>
            <p:nvPicPr>
              <p:cNvPr id="11" name="Ink 10">
                <a:extLst>
                  <a:ext uri="{FF2B5EF4-FFF2-40B4-BE49-F238E27FC236}">
                    <a16:creationId xmlns:a16="http://schemas.microsoft.com/office/drawing/2014/main" id="{60D91D36-D53F-9F48-47EF-5756546B3CE6}"/>
                  </a:ext>
                </a:extLst>
              </p:cNvPr>
              <p:cNvPicPr/>
              <p:nvPr/>
            </p:nvPicPr>
            <p:blipFill>
              <a:blip r:embed="rId6"/>
              <a:stretch>
                <a:fillRect/>
              </a:stretch>
            </p:blipFill>
            <p:spPr>
              <a:xfrm>
                <a:off x="312987" y="164888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15F6309-48A5-B60E-4552-0A2EF920E1EA}"/>
                  </a:ext>
                </a:extLst>
              </p14:cNvPr>
              <p14:cNvContentPartPr/>
              <p14:nvPr/>
            </p14:nvContentPartPr>
            <p14:xfrm>
              <a:off x="311187" y="1655720"/>
              <a:ext cx="38880" cy="7920"/>
            </p14:xfrm>
          </p:contentPart>
        </mc:Choice>
        <mc:Fallback xmlns="">
          <p:pic>
            <p:nvPicPr>
              <p:cNvPr id="13" name="Ink 12">
                <a:extLst>
                  <a:ext uri="{FF2B5EF4-FFF2-40B4-BE49-F238E27FC236}">
                    <a16:creationId xmlns:a16="http://schemas.microsoft.com/office/drawing/2014/main" id="{C15F6309-48A5-B60E-4552-0A2EF920E1EA}"/>
                  </a:ext>
                </a:extLst>
              </p:cNvPr>
              <p:cNvPicPr/>
              <p:nvPr/>
            </p:nvPicPr>
            <p:blipFill>
              <a:blip r:embed="rId8"/>
              <a:stretch>
                <a:fillRect/>
              </a:stretch>
            </p:blipFill>
            <p:spPr>
              <a:xfrm>
                <a:off x="293187" y="1619720"/>
                <a:ext cx="745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C2592B26-56C8-33C3-5D56-B5CAC537387B}"/>
                  </a:ext>
                </a:extLst>
              </p14:cNvPr>
              <p14:cNvContentPartPr/>
              <p14:nvPr/>
            </p14:nvContentPartPr>
            <p14:xfrm>
              <a:off x="291747" y="1684880"/>
              <a:ext cx="110160" cy="19440"/>
            </p14:xfrm>
          </p:contentPart>
        </mc:Choice>
        <mc:Fallback xmlns="">
          <p:pic>
            <p:nvPicPr>
              <p:cNvPr id="14" name="Ink 13">
                <a:extLst>
                  <a:ext uri="{FF2B5EF4-FFF2-40B4-BE49-F238E27FC236}">
                    <a16:creationId xmlns:a16="http://schemas.microsoft.com/office/drawing/2014/main" id="{C2592B26-56C8-33C3-5D56-B5CAC537387B}"/>
                  </a:ext>
                </a:extLst>
              </p:cNvPr>
              <p:cNvPicPr/>
              <p:nvPr/>
            </p:nvPicPr>
            <p:blipFill>
              <a:blip r:embed="rId10"/>
              <a:stretch>
                <a:fillRect/>
              </a:stretch>
            </p:blipFill>
            <p:spPr>
              <a:xfrm>
                <a:off x="255629" y="1612880"/>
                <a:ext cx="182035"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2CCD8EB-6C12-DC4F-08E5-CA22C14783D8}"/>
                  </a:ext>
                </a:extLst>
              </p14:cNvPr>
              <p14:cNvContentPartPr/>
              <p14:nvPr/>
            </p14:nvContentPartPr>
            <p14:xfrm>
              <a:off x="447627" y="1811240"/>
              <a:ext cx="76320" cy="20520"/>
            </p14:xfrm>
          </p:contentPart>
        </mc:Choice>
        <mc:Fallback xmlns="">
          <p:pic>
            <p:nvPicPr>
              <p:cNvPr id="15" name="Ink 14">
                <a:extLst>
                  <a:ext uri="{FF2B5EF4-FFF2-40B4-BE49-F238E27FC236}">
                    <a16:creationId xmlns:a16="http://schemas.microsoft.com/office/drawing/2014/main" id="{42CCD8EB-6C12-DC4F-08E5-CA22C14783D8}"/>
                  </a:ext>
                </a:extLst>
              </p:cNvPr>
              <p:cNvPicPr/>
              <p:nvPr/>
            </p:nvPicPr>
            <p:blipFill>
              <a:blip r:embed="rId12"/>
              <a:stretch>
                <a:fillRect/>
              </a:stretch>
            </p:blipFill>
            <p:spPr>
              <a:xfrm>
                <a:off x="411627" y="1739240"/>
                <a:ext cx="1479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848949D-D5D4-AEE5-74C4-D404A9257C3D}"/>
                  </a:ext>
                </a:extLst>
              </p14:cNvPr>
              <p14:cNvContentPartPr/>
              <p14:nvPr/>
            </p14:nvContentPartPr>
            <p14:xfrm>
              <a:off x="583707" y="1966760"/>
              <a:ext cx="79200" cy="8280"/>
            </p14:xfrm>
          </p:contentPart>
        </mc:Choice>
        <mc:Fallback xmlns="">
          <p:pic>
            <p:nvPicPr>
              <p:cNvPr id="16" name="Ink 15">
                <a:extLst>
                  <a:ext uri="{FF2B5EF4-FFF2-40B4-BE49-F238E27FC236}">
                    <a16:creationId xmlns:a16="http://schemas.microsoft.com/office/drawing/2014/main" id="{1848949D-D5D4-AEE5-74C4-D404A9257C3D}"/>
                  </a:ext>
                </a:extLst>
              </p:cNvPr>
              <p:cNvPicPr/>
              <p:nvPr/>
            </p:nvPicPr>
            <p:blipFill>
              <a:blip r:embed="rId14"/>
              <a:stretch>
                <a:fillRect/>
              </a:stretch>
            </p:blipFill>
            <p:spPr>
              <a:xfrm>
                <a:off x="547543" y="1894760"/>
                <a:ext cx="151167"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1077060-FB0E-CEBB-A5C3-960DF0B1109B}"/>
                  </a:ext>
                </a:extLst>
              </p14:cNvPr>
              <p14:cNvContentPartPr/>
              <p14:nvPr/>
            </p14:nvContentPartPr>
            <p14:xfrm>
              <a:off x="719787" y="2111120"/>
              <a:ext cx="85320" cy="11880"/>
            </p14:xfrm>
          </p:contentPart>
        </mc:Choice>
        <mc:Fallback xmlns="">
          <p:pic>
            <p:nvPicPr>
              <p:cNvPr id="17" name="Ink 16">
                <a:extLst>
                  <a:ext uri="{FF2B5EF4-FFF2-40B4-BE49-F238E27FC236}">
                    <a16:creationId xmlns:a16="http://schemas.microsoft.com/office/drawing/2014/main" id="{C1077060-FB0E-CEBB-A5C3-960DF0B1109B}"/>
                  </a:ext>
                </a:extLst>
              </p:cNvPr>
              <p:cNvPicPr/>
              <p:nvPr/>
            </p:nvPicPr>
            <p:blipFill>
              <a:blip r:embed="rId16"/>
              <a:stretch>
                <a:fillRect/>
              </a:stretch>
            </p:blipFill>
            <p:spPr>
              <a:xfrm>
                <a:off x="683634" y="2039120"/>
                <a:ext cx="157264"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F2CAA0AD-4660-C785-2ADE-7FF4A9FCCF2B}"/>
                  </a:ext>
                </a:extLst>
              </p14:cNvPr>
              <p14:cNvContentPartPr/>
              <p14:nvPr/>
            </p14:nvContentPartPr>
            <p14:xfrm>
              <a:off x="846147" y="2239280"/>
              <a:ext cx="86400" cy="20520"/>
            </p14:xfrm>
          </p:contentPart>
        </mc:Choice>
        <mc:Fallback xmlns="">
          <p:pic>
            <p:nvPicPr>
              <p:cNvPr id="18" name="Ink 17">
                <a:extLst>
                  <a:ext uri="{FF2B5EF4-FFF2-40B4-BE49-F238E27FC236}">
                    <a16:creationId xmlns:a16="http://schemas.microsoft.com/office/drawing/2014/main" id="{F2CAA0AD-4660-C785-2ADE-7FF4A9FCCF2B}"/>
                  </a:ext>
                </a:extLst>
              </p:cNvPr>
              <p:cNvPicPr/>
              <p:nvPr/>
            </p:nvPicPr>
            <p:blipFill>
              <a:blip r:embed="rId18"/>
              <a:stretch>
                <a:fillRect/>
              </a:stretch>
            </p:blipFill>
            <p:spPr>
              <a:xfrm>
                <a:off x="810147" y="2167280"/>
                <a:ext cx="158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B1B562C9-3329-BA48-4375-8607120B4AA2}"/>
                  </a:ext>
                </a:extLst>
              </p14:cNvPr>
              <p14:cNvContentPartPr/>
              <p14:nvPr/>
            </p14:nvContentPartPr>
            <p14:xfrm>
              <a:off x="1011747" y="2404520"/>
              <a:ext cx="87120" cy="360"/>
            </p14:xfrm>
          </p:contentPart>
        </mc:Choice>
        <mc:Fallback xmlns="">
          <p:pic>
            <p:nvPicPr>
              <p:cNvPr id="19" name="Ink 18">
                <a:extLst>
                  <a:ext uri="{FF2B5EF4-FFF2-40B4-BE49-F238E27FC236}">
                    <a16:creationId xmlns:a16="http://schemas.microsoft.com/office/drawing/2014/main" id="{B1B562C9-3329-BA48-4375-8607120B4AA2}"/>
                  </a:ext>
                </a:extLst>
              </p:cNvPr>
              <p:cNvPicPr/>
              <p:nvPr/>
            </p:nvPicPr>
            <p:blipFill>
              <a:blip r:embed="rId20"/>
              <a:stretch>
                <a:fillRect/>
              </a:stretch>
            </p:blipFill>
            <p:spPr>
              <a:xfrm>
                <a:off x="975895" y="2332520"/>
                <a:ext cx="158465"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2921ED3D-2D7E-FF79-C69A-75C03F0D18E6}"/>
                  </a:ext>
                </a:extLst>
              </p14:cNvPr>
              <p14:cNvContentPartPr/>
              <p14:nvPr/>
            </p14:nvContentPartPr>
            <p14:xfrm>
              <a:off x="1148187" y="2550680"/>
              <a:ext cx="76320" cy="360"/>
            </p14:xfrm>
          </p:contentPart>
        </mc:Choice>
        <mc:Fallback xmlns="">
          <p:pic>
            <p:nvPicPr>
              <p:cNvPr id="20" name="Ink 19">
                <a:extLst>
                  <a:ext uri="{FF2B5EF4-FFF2-40B4-BE49-F238E27FC236}">
                    <a16:creationId xmlns:a16="http://schemas.microsoft.com/office/drawing/2014/main" id="{2921ED3D-2D7E-FF79-C69A-75C03F0D18E6}"/>
                  </a:ext>
                </a:extLst>
              </p:cNvPr>
              <p:cNvPicPr/>
              <p:nvPr/>
            </p:nvPicPr>
            <p:blipFill>
              <a:blip r:embed="rId22"/>
              <a:stretch>
                <a:fillRect/>
              </a:stretch>
            </p:blipFill>
            <p:spPr>
              <a:xfrm>
                <a:off x="1112356" y="2478680"/>
                <a:ext cx="14762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06323D79-39EA-798C-852B-562FF2FC2773}"/>
                  </a:ext>
                </a:extLst>
              </p14:cNvPr>
              <p14:cNvContentPartPr/>
              <p14:nvPr/>
            </p14:nvContentPartPr>
            <p14:xfrm>
              <a:off x="1313067" y="2686760"/>
              <a:ext cx="66600" cy="360"/>
            </p14:xfrm>
          </p:contentPart>
        </mc:Choice>
        <mc:Fallback xmlns="">
          <p:pic>
            <p:nvPicPr>
              <p:cNvPr id="21" name="Ink 20">
                <a:extLst>
                  <a:ext uri="{FF2B5EF4-FFF2-40B4-BE49-F238E27FC236}">
                    <a16:creationId xmlns:a16="http://schemas.microsoft.com/office/drawing/2014/main" id="{06323D79-39EA-798C-852B-562FF2FC2773}"/>
                  </a:ext>
                </a:extLst>
              </p:cNvPr>
              <p:cNvPicPr/>
              <p:nvPr/>
            </p:nvPicPr>
            <p:blipFill>
              <a:blip r:embed="rId24"/>
              <a:stretch>
                <a:fillRect/>
              </a:stretch>
            </p:blipFill>
            <p:spPr>
              <a:xfrm>
                <a:off x="1277067" y="2614760"/>
                <a:ext cx="138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8BE16C3B-1B4A-D416-8277-78E4CBA287F1}"/>
                  </a:ext>
                </a:extLst>
              </p14:cNvPr>
              <p14:cNvContentPartPr/>
              <p14:nvPr/>
            </p14:nvContentPartPr>
            <p14:xfrm>
              <a:off x="1430067" y="2823200"/>
              <a:ext cx="66960" cy="9720"/>
            </p14:xfrm>
          </p:contentPart>
        </mc:Choice>
        <mc:Fallback xmlns="">
          <p:pic>
            <p:nvPicPr>
              <p:cNvPr id="22" name="Ink 21">
                <a:extLst>
                  <a:ext uri="{FF2B5EF4-FFF2-40B4-BE49-F238E27FC236}">
                    <a16:creationId xmlns:a16="http://schemas.microsoft.com/office/drawing/2014/main" id="{8BE16C3B-1B4A-D416-8277-78E4CBA287F1}"/>
                  </a:ext>
                </a:extLst>
              </p:cNvPr>
              <p:cNvPicPr/>
              <p:nvPr/>
            </p:nvPicPr>
            <p:blipFill>
              <a:blip r:embed="rId26"/>
              <a:stretch>
                <a:fillRect/>
              </a:stretch>
            </p:blipFill>
            <p:spPr>
              <a:xfrm>
                <a:off x="1394067" y="2751200"/>
                <a:ext cx="138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65AAA5A3-9AD6-E245-9875-51BB55B7319E}"/>
                  </a:ext>
                </a:extLst>
              </p14:cNvPr>
              <p14:cNvContentPartPr/>
              <p14:nvPr/>
            </p14:nvContentPartPr>
            <p14:xfrm>
              <a:off x="1576227" y="2959280"/>
              <a:ext cx="75960" cy="360"/>
            </p14:xfrm>
          </p:contentPart>
        </mc:Choice>
        <mc:Fallback xmlns="">
          <p:pic>
            <p:nvPicPr>
              <p:cNvPr id="23" name="Ink 22">
                <a:extLst>
                  <a:ext uri="{FF2B5EF4-FFF2-40B4-BE49-F238E27FC236}">
                    <a16:creationId xmlns:a16="http://schemas.microsoft.com/office/drawing/2014/main" id="{65AAA5A3-9AD6-E245-9875-51BB55B7319E}"/>
                  </a:ext>
                </a:extLst>
              </p:cNvPr>
              <p:cNvPicPr/>
              <p:nvPr/>
            </p:nvPicPr>
            <p:blipFill>
              <a:blip r:embed="rId22"/>
              <a:stretch>
                <a:fillRect/>
              </a:stretch>
            </p:blipFill>
            <p:spPr>
              <a:xfrm>
                <a:off x="1540227" y="2887280"/>
                <a:ext cx="147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12FBE138-81FB-E4D6-B674-683FA7270D0E}"/>
                  </a:ext>
                </a:extLst>
              </p14:cNvPr>
              <p14:cNvContentPartPr/>
              <p14:nvPr/>
            </p14:nvContentPartPr>
            <p14:xfrm>
              <a:off x="1722027" y="3120200"/>
              <a:ext cx="76320" cy="14040"/>
            </p14:xfrm>
          </p:contentPart>
        </mc:Choice>
        <mc:Fallback xmlns="">
          <p:pic>
            <p:nvPicPr>
              <p:cNvPr id="24" name="Ink 23">
                <a:extLst>
                  <a:ext uri="{FF2B5EF4-FFF2-40B4-BE49-F238E27FC236}">
                    <a16:creationId xmlns:a16="http://schemas.microsoft.com/office/drawing/2014/main" id="{12FBE138-81FB-E4D6-B674-683FA7270D0E}"/>
                  </a:ext>
                </a:extLst>
              </p:cNvPr>
              <p:cNvPicPr/>
              <p:nvPr/>
            </p:nvPicPr>
            <p:blipFill>
              <a:blip r:embed="rId29"/>
              <a:stretch>
                <a:fillRect/>
              </a:stretch>
            </p:blipFill>
            <p:spPr>
              <a:xfrm>
                <a:off x="1686027" y="3048200"/>
                <a:ext cx="1479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824C572F-5ED6-E2AE-89A8-3285FBA4966C}"/>
                  </a:ext>
                </a:extLst>
              </p14:cNvPr>
              <p14:cNvContentPartPr/>
              <p14:nvPr/>
            </p14:nvContentPartPr>
            <p14:xfrm>
              <a:off x="1896987" y="3231440"/>
              <a:ext cx="76680" cy="10440"/>
            </p14:xfrm>
          </p:contentPart>
        </mc:Choice>
        <mc:Fallback xmlns="">
          <p:pic>
            <p:nvPicPr>
              <p:cNvPr id="25" name="Ink 24">
                <a:extLst>
                  <a:ext uri="{FF2B5EF4-FFF2-40B4-BE49-F238E27FC236}">
                    <a16:creationId xmlns:a16="http://schemas.microsoft.com/office/drawing/2014/main" id="{824C572F-5ED6-E2AE-89A8-3285FBA4966C}"/>
                  </a:ext>
                </a:extLst>
              </p:cNvPr>
              <p:cNvPicPr/>
              <p:nvPr/>
            </p:nvPicPr>
            <p:blipFill>
              <a:blip r:embed="rId31"/>
              <a:stretch>
                <a:fillRect/>
              </a:stretch>
            </p:blipFill>
            <p:spPr>
              <a:xfrm>
                <a:off x="1860817" y="3159440"/>
                <a:ext cx="148658"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2ED900B1-0B5B-24CD-31E6-523738EFF587}"/>
                  </a:ext>
                </a:extLst>
              </p14:cNvPr>
              <p14:cNvContentPartPr/>
              <p14:nvPr/>
            </p14:nvContentPartPr>
            <p14:xfrm>
              <a:off x="2013627" y="3386960"/>
              <a:ext cx="56520" cy="360"/>
            </p14:xfrm>
          </p:contentPart>
        </mc:Choice>
        <mc:Fallback xmlns="">
          <p:pic>
            <p:nvPicPr>
              <p:cNvPr id="26" name="Ink 25">
                <a:extLst>
                  <a:ext uri="{FF2B5EF4-FFF2-40B4-BE49-F238E27FC236}">
                    <a16:creationId xmlns:a16="http://schemas.microsoft.com/office/drawing/2014/main" id="{2ED900B1-0B5B-24CD-31E6-523738EFF587}"/>
                  </a:ext>
                </a:extLst>
              </p:cNvPr>
              <p:cNvPicPr/>
              <p:nvPr/>
            </p:nvPicPr>
            <p:blipFill>
              <a:blip r:embed="rId33"/>
              <a:stretch>
                <a:fillRect/>
              </a:stretch>
            </p:blipFill>
            <p:spPr>
              <a:xfrm>
                <a:off x="1977855" y="3314960"/>
                <a:ext cx="127707"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43705E3E-1E9D-3784-79CF-52EC28C26295}"/>
                  </a:ext>
                </a:extLst>
              </p14:cNvPr>
              <p14:cNvContentPartPr/>
              <p14:nvPr/>
            </p14:nvContentPartPr>
            <p14:xfrm>
              <a:off x="2150067" y="3552200"/>
              <a:ext cx="67320" cy="10800"/>
            </p14:xfrm>
          </p:contentPart>
        </mc:Choice>
        <mc:Fallback xmlns="">
          <p:pic>
            <p:nvPicPr>
              <p:cNvPr id="27" name="Ink 26">
                <a:extLst>
                  <a:ext uri="{FF2B5EF4-FFF2-40B4-BE49-F238E27FC236}">
                    <a16:creationId xmlns:a16="http://schemas.microsoft.com/office/drawing/2014/main" id="{43705E3E-1E9D-3784-79CF-52EC28C26295}"/>
                  </a:ext>
                </a:extLst>
              </p:cNvPr>
              <p:cNvPicPr/>
              <p:nvPr/>
            </p:nvPicPr>
            <p:blipFill>
              <a:blip r:embed="rId35"/>
              <a:stretch>
                <a:fillRect/>
              </a:stretch>
            </p:blipFill>
            <p:spPr>
              <a:xfrm>
                <a:off x="2114067" y="3480200"/>
                <a:ext cx="138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8085C2AF-56E0-A117-5DB8-E1C0DE54AC15}"/>
                  </a:ext>
                </a:extLst>
              </p14:cNvPr>
              <p14:cNvContentPartPr/>
              <p14:nvPr/>
            </p14:nvContentPartPr>
            <p14:xfrm>
              <a:off x="2286147" y="3650120"/>
              <a:ext cx="66600" cy="20520"/>
            </p14:xfrm>
          </p:contentPart>
        </mc:Choice>
        <mc:Fallback xmlns="">
          <p:pic>
            <p:nvPicPr>
              <p:cNvPr id="28" name="Ink 27">
                <a:extLst>
                  <a:ext uri="{FF2B5EF4-FFF2-40B4-BE49-F238E27FC236}">
                    <a16:creationId xmlns:a16="http://schemas.microsoft.com/office/drawing/2014/main" id="{8085C2AF-56E0-A117-5DB8-E1C0DE54AC15}"/>
                  </a:ext>
                </a:extLst>
              </p:cNvPr>
              <p:cNvPicPr/>
              <p:nvPr/>
            </p:nvPicPr>
            <p:blipFill>
              <a:blip r:embed="rId37"/>
              <a:stretch>
                <a:fillRect/>
              </a:stretch>
            </p:blipFill>
            <p:spPr>
              <a:xfrm>
                <a:off x="2250147" y="3578120"/>
                <a:ext cx="138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1F8ED43F-DE85-D3AC-EFDD-9096685DD6C8}"/>
                  </a:ext>
                </a:extLst>
              </p14:cNvPr>
              <p14:cNvContentPartPr/>
              <p14:nvPr/>
            </p14:nvContentPartPr>
            <p14:xfrm>
              <a:off x="2431947" y="3824000"/>
              <a:ext cx="98640" cy="20520"/>
            </p14:xfrm>
          </p:contentPart>
        </mc:Choice>
        <mc:Fallback xmlns="">
          <p:pic>
            <p:nvPicPr>
              <p:cNvPr id="29" name="Ink 28">
                <a:extLst>
                  <a:ext uri="{FF2B5EF4-FFF2-40B4-BE49-F238E27FC236}">
                    <a16:creationId xmlns:a16="http://schemas.microsoft.com/office/drawing/2014/main" id="{1F8ED43F-DE85-D3AC-EFDD-9096685DD6C8}"/>
                  </a:ext>
                </a:extLst>
              </p:cNvPr>
              <p:cNvPicPr/>
              <p:nvPr/>
            </p:nvPicPr>
            <p:blipFill>
              <a:blip r:embed="rId39"/>
              <a:stretch>
                <a:fillRect/>
              </a:stretch>
            </p:blipFill>
            <p:spPr>
              <a:xfrm>
                <a:off x="2395815" y="3753241"/>
                <a:ext cx="170542" cy="16168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BB88D31E-0103-0CA9-1D8C-942C65BF8504}"/>
                  </a:ext>
                </a:extLst>
              </p14:cNvPr>
              <p14:cNvContentPartPr/>
              <p14:nvPr/>
            </p14:nvContentPartPr>
            <p14:xfrm>
              <a:off x="2578107" y="3970880"/>
              <a:ext cx="76680" cy="360"/>
            </p14:xfrm>
          </p:contentPart>
        </mc:Choice>
        <mc:Fallback xmlns="">
          <p:pic>
            <p:nvPicPr>
              <p:cNvPr id="30" name="Ink 29">
                <a:extLst>
                  <a:ext uri="{FF2B5EF4-FFF2-40B4-BE49-F238E27FC236}">
                    <a16:creationId xmlns:a16="http://schemas.microsoft.com/office/drawing/2014/main" id="{BB88D31E-0103-0CA9-1D8C-942C65BF8504}"/>
                  </a:ext>
                </a:extLst>
              </p:cNvPr>
              <p:cNvPicPr/>
              <p:nvPr/>
            </p:nvPicPr>
            <p:blipFill>
              <a:blip r:embed="rId22"/>
              <a:stretch>
                <a:fillRect/>
              </a:stretch>
            </p:blipFill>
            <p:spPr>
              <a:xfrm>
                <a:off x="2542107" y="389888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11ED33F2-F934-45ED-3F64-7F1812CADA14}"/>
                  </a:ext>
                </a:extLst>
              </p14:cNvPr>
              <p14:cNvContentPartPr/>
              <p14:nvPr/>
            </p14:nvContentPartPr>
            <p14:xfrm>
              <a:off x="2694747" y="4106600"/>
              <a:ext cx="118080" cy="10800"/>
            </p14:xfrm>
          </p:contentPart>
        </mc:Choice>
        <mc:Fallback xmlns="">
          <p:pic>
            <p:nvPicPr>
              <p:cNvPr id="31" name="Ink 30">
                <a:extLst>
                  <a:ext uri="{FF2B5EF4-FFF2-40B4-BE49-F238E27FC236}">
                    <a16:creationId xmlns:a16="http://schemas.microsoft.com/office/drawing/2014/main" id="{11ED33F2-F934-45ED-3F64-7F1812CADA14}"/>
                  </a:ext>
                </a:extLst>
              </p:cNvPr>
              <p:cNvPicPr/>
              <p:nvPr/>
            </p:nvPicPr>
            <p:blipFill>
              <a:blip r:embed="rId42"/>
              <a:stretch>
                <a:fillRect/>
              </a:stretch>
            </p:blipFill>
            <p:spPr>
              <a:xfrm>
                <a:off x="2658637" y="4034600"/>
                <a:ext cx="189939"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6EFF7FA3-DD01-EA38-F315-8C904FC7EA58}"/>
                  </a:ext>
                </a:extLst>
              </p14:cNvPr>
              <p14:cNvContentPartPr/>
              <p14:nvPr/>
            </p14:nvContentPartPr>
            <p14:xfrm>
              <a:off x="2859987" y="4258880"/>
              <a:ext cx="78840" cy="4320"/>
            </p14:xfrm>
          </p:contentPart>
        </mc:Choice>
        <mc:Fallback xmlns="">
          <p:pic>
            <p:nvPicPr>
              <p:cNvPr id="32" name="Ink 31">
                <a:extLst>
                  <a:ext uri="{FF2B5EF4-FFF2-40B4-BE49-F238E27FC236}">
                    <a16:creationId xmlns:a16="http://schemas.microsoft.com/office/drawing/2014/main" id="{6EFF7FA3-DD01-EA38-F315-8C904FC7EA58}"/>
                  </a:ext>
                </a:extLst>
              </p:cNvPr>
              <p:cNvPicPr/>
              <p:nvPr/>
            </p:nvPicPr>
            <p:blipFill>
              <a:blip r:embed="rId44"/>
              <a:stretch>
                <a:fillRect/>
              </a:stretch>
            </p:blipFill>
            <p:spPr>
              <a:xfrm>
                <a:off x="2824151" y="4186880"/>
                <a:ext cx="150154"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648C41BD-82D5-546E-1FF4-EDFB2870B31D}"/>
                  </a:ext>
                </a:extLst>
              </p14:cNvPr>
              <p14:cNvContentPartPr/>
              <p14:nvPr/>
            </p14:nvContentPartPr>
            <p14:xfrm>
              <a:off x="3005787" y="4394960"/>
              <a:ext cx="72720" cy="4320"/>
            </p14:xfrm>
          </p:contentPart>
        </mc:Choice>
        <mc:Fallback xmlns="">
          <p:pic>
            <p:nvPicPr>
              <p:cNvPr id="33" name="Ink 32">
                <a:extLst>
                  <a:ext uri="{FF2B5EF4-FFF2-40B4-BE49-F238E27FC236}">
                    <a16:creationId xmlns:a16="http://schemas.microsoft.com/office/drawing/2014/main" id="{648C41BD-82D5-546E-1FF4-EDFB2870B31D}"/>
                  </a:ext>
                </a:extLst>
              </p:cNvPr>
              <p:cNvPicPr/>
              <p:nvPr/>
            </p:nvPicPr>
            <p:blipFill>
              <a:blip r:embed="rId46"/>
              <a:stretch>
                <a:fillRect/>
              </a:stretch>
            </p:blipFill>
            <p:spPr>
              <a:xfrm>
                <a:off x="2969787" y="4322960"/>
                <a:ext cx="1443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038B97EF-B71E-16A2-78CB-053F9FE5979C}"/>
                  </a:ext>
                </a:extLst>
              </p14:cNvPr>
              <p14:cNvContentPartPr/>
              <p14:nvPr/>
            </p14:nvContentPartPr>
            <p14:xfrm>
              <a:off x="3151947" y="4535000"/>
              <a:ext cx="76680" cy="360"/>
            </p14:xfrm>
          </p:contentPart>
        </mc:Choice>
        <mc:Fallback xmlns="">
          <p:pic>
            <p:nvPicPr>
              <p:cNvPr id="34" name="Ink 33">
                <a:extLst>
                  <a:ext uri="{FF2B5EF4-FFF2-40B4-BE49-F238E27FC236}">
                    <a16:creationId xmlns:a16="http://schemas.microsoft.com/office/drawing/2014/main" id="{038B97EF-B71E-16A2-78CB-053F9FE5979C}"/>
                  </a:ext>
                </a:extLst>
              </p:cNvPr>
              <p:cNvPicPr/>
              <p:nvPr/>
            </p:nvPicPr>
            <p:blipFill>
              <a:blip r:embed="rId22"/>
              <a:stretch>
                <a:fillRect/>
              </a:stretch>
            </p:blipFill>
            <p:spPr>
              <a:xfrm>
                <a:off x="3115947" y="446300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E2332EC9-06DB-A8DE-F77D-0FD51F5C6417}"/>
                  </a:ext>
                </a:extLst>
              </p14:cNvPr>
              <p14:cNvContentPartPr/>
              <p14:nvPr/>
            </p14:nvContentPartPr>
            <p14:xfrm>
              <a:off x="3297747" y="4680800"/>
              <a:ext cx="76680" cy="360"/>
            </p14:xfrm>
          </p:contentPart>
        </mc:Choice>
        <mc:Fallback xmlns="">
          <p:pic>
            <p:nvPicPr>
              <p:cNvPr id="35" name="Ink 34">
                <a:extLst>
                  <a:ext uri="{FF2B5EF4-FFF2-40B4-BE49-F238E27FC236}">
                    <a16:creationId xmlns:a16="http://schemas.microsoft.com/office/drawing/2014/main" id="{E2332EC9-06DB-A8DE-F77D-0FD51F5C6417}"/>
                  </a:ext>
                </a:extLst>
              </p:cNvPr>
              <p:cNvPicPr/>
              <p:nvPr/>
            </p:nvPicPr>
            <p:blipFill>
              <a:blip r:embed="rId22"/>
              <a:stretch>
                <a:fillRect/>
              </a:stretch>
            </p:blipFill>
            <p:spPr>
              <a:xfrm>
                <a:off x="3261747" y="4608800"/>
                <a:ext cx="148320" cy="144000"/>
              </a:xfrm>
              <a:prstGeom prst="rect">
                <a:avLst/>
              </a:prstGeom>
            </p:spPr>
          </p:pic>
        </mc:Fallback>
      </mc:AlternateContent>
      <p:cxnSp>
        <p:nvCxnSpPr>
          <p:cNvPr id="39" name="Straight Arrow Connector 38">
            <a:extLst>
              <a:ext uri="{FF2B5EF4-FFF2-40B4-BE49-F238E27FC236}">
                <a16:creationId xmlns:a16="http://schemas.microsoft.com/office/drawing/2014/main" id="{49366A25-5696-5896-C762-969104A28FBB}"/>
              </a:ext>
            </a:extLst>
          </p:cNvPr>
          <p:cNvCxnSpPr>
            <a:cxnSpLocks/>
          </p:cNvCxnSpPr>
          <p:nvPr/>
        </p:nvCxnSpPr>
        <p:spPr>
          <a:xfrm flipH="1">
            <a:off x="3374427" y="1539264"/>
            <a:ext cx="1538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ight Brace 39">
            <a:extLst>
              <a:ext uri="{FF2B5EF4-FFF2-40B4-BE49-F238E27FC236}">
                <a16:creationId xmlns:a16="http://schemas.microsoft.com/office/drawing/2014/main" id="{BBB1C24C-B73D-5A87-D38E-45AAF0FA2384}"/>
              </a:ext>
            </a:extLst>
          </p:cNvPr>
          <p:cNvSpPr/>
          <p:nvPr/>
        </p:nvSpPr>
        <p:spPr>
          <a:xfrm>
            <a:off x="5422813" y="1655720"/>
            <a:ext cx="521278" cy="310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B79FA8BC-B201-DF28-F2C5-14C5B8DDA30E}"/>
              </a:ext>
            </a:extLst>
          </p:cNvPr>
          <p:cNvCxnSpPr>
            <a:cxnSpLocks/>
          </p:cNvCxnSpPr>
          <p:nvPr/>
        </p:nvCxnSpPr>
        <p:spPr>
          <a:xfrm flipH="1">
            <a:off x="3151947" y="3824000"/>
            <a:ext cx="443208" cy="14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8378383-7E84-7DFE-4A5A-6E4C07D7B762}"/>
              </a:ext>
            </a:extLst>
          </p:cNvPr>
          <p:cNvCxnSpPr>
            <a:cxnSpLocks/>
          </p:cNvCxnSpPr>
          <p:nvPr/>
        </p:nvCxnSpPr>
        <p:spPr>
          <a:xfrm flipH="1">
            <a:off x="3228627" y="4388120"/>
            <a:ext cx="964486" cy="14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7CDF7B9-7109-3ACA-90CF-68C2F2E1D8E8}"/>
              </a:ext>
            </a:extLst>
          </p:cNvPr>
          <p:cNvSpPr txBox="1"/>
          <p:nvPr/>
        </p:nvSpPr>
        <p:spPr>
          <a:xfrm>
            <a:off x="4861979" y="1409724"/>
            <a:ext cx="3298228" cy="253916"/>
          </a:xfrm>
          <a:prstGeom prst="rect">
            <a:avLst/>
          </a:prstGeom>
          <a:noFill/>
        </p:spPr>
        <p:txBody>
          <a:bodyPr wrap="square" rtlCol="0">
            <a:spAutoFit/>
          </a:bodyPr>
          <a:lstStyle/>
          <a:p>
            <a:pPr algn="l"/>
            <a:r>
              <a:rPr lang="en-US" sz="1050">
                <a:solidFill>
                  <a:srgbClr val="0F1829"/>
                </a:solidFill>
              </a:rPr>
              <a:t>Initial state where all pins are forced to 0V</a:t>
            </a:r>
          </a:p>
        </p:txBody>
      </p:sp>
      <p:sp>
        <p:nvSpPr>
          <p:cNvPr id="48" name="TextBox 47">
            <a:extLst>
              <a:ext uri="{FF2B5EF4-FFF2-40B4-BE49-F238E27FC236}">
                <a16:creationId xmlns:a16="http://schemas.microsoft.com/office/drawing/2014/main" id="{669BDAC9-21B1-D360-397A-BD10909D17C5}"/>
              </a:ext>
            </a:extLst>
          </p:cNvPr>
          <p:cNvSpPr txBox="1"/>
          <p:nvPr/>
        </p:nvSpPr>
        <p:spPr>
          <a:xfrm>
            <a:off x="5944091" y="3032460"/>
            <a:ext cx="2864796" cy="461665"/>
          </a:xfrm>
          <a:prstGeom prst="rect">
            <a:avLst/>
          </a:prstGeom>
          <a:noFill/>
        </p:spPr>
        <p:txBody>
          <a:bodyPr wrap="square" rtlCol="0">
            <a:spAutoFit/>
          </a:bodyPr>
          <a:lstStyle/>
          <a:p>
            <a:pPr algn="l"/>
            <a:r>
              <a:rPr lang="en-US" sz="1200">
                <a:solidFill>
                  <a:srgbClr val="0F1829"/>
                </a:solidFill>
              </a:rPr>
              <a:t>Sequentially setting each pin to Hi-Z using M to compare midband</a:t>
            </a:r>
          </a:p>
        </p:txBody>
      </p:sp>
      <p:sp>
        <p:nvSpPr>
          <p:cNvPr id="49" name="TextBox 48">
            <a:extLst>
              <a:ext uri="{FF2B5EF4-FFF2-40B4-BE49-F238E27FC236}">
                <a16:creationId xmlns:a16="http://schemas.microsoft.com/office/drawing/2014/main" id="{5935F299-7993-726D-E2F0-0F3B080542EF}"/>
              </a:ext>
            </a:extLst>
          </p:cNvPr>
          <p:cNvSpPr txBox="1"/>
          <p:nvPr/>
        </p:nvSpPr>
        <p:spPr>
          <a:xfrm>
            <a:off x="3595155" y="3532877"/>
            <a:ext cx="2022310" cy="415498"/>
          </a:xfrm>
          <a:prstGeom prst="rect">
            <a:avLst/>
          </a:prstGeom>
          <a:noFill/>
        </p:spPr>
        <p:txBody>
          <a:bodyPr wrap="square" rtlCol="0">
            <a:spAutoFit/>
          </a:bodyPr>
          <a:lstStyle/>
          <a:p>
            <a:pPr algn="l"/>
            <a:r>
              <a:rPr lang="en-US" sz="1050">
                <a:solidFill>
                  <a:srgbClr val="0F1829"/>
                </a:solidFill>
              </a:rPr>
              <a:t>All pins except pin-under test set to 0</a:t>
            </a:r>
          </a:p>
        </p:txBody>
      </p:sp>
      <p:sp>
        <p:nvSpPr>
          <p:cNvPr id="51" name="TextBox 50">
            <a:extLst>
              <a:ext uri="{FF2B5EF4-FFF2-40B4-BE49-F238E27FC236}">
                <a16:creationId xmlns:a16="http://schemas.microsoft.com/office/drawing/2014/main" id="{57E0ECBB-10D2-3A17-62F3-119DD0495F87}"/>
              </a:ext>
            </a:extLst>
          </p:cNvPr>
          <p:cNvSpPr txBox="1"/>
          <p:nvPr/>
        </p:nvSpPr>
        <p:spPr>
          <a:xfrm>
            <a:off x="4143693" y="4191248"/>
            <a:ext cx="1473772" cy="415498"/>
          </a:xfrm>
          <a:prstGeom prst="rect">
            <a:avLst/>
          </a:prstGeom>
          <a:noFill/>
        </p:spPr>
        <p:txBody>
          <a:bodyPr wrap="square" rtlCol="0">
            <a:spAutoFit/>
          </a:bodyPr>
          <a:lstStyle/>
          <a:p>
            <a:pPr algn="l"/>
            <a:r>
              <a:rPr lang="en-US" sz="1050">
                <a:solidFill>
                  <a:srgbClr val="0F1829"/>
                </a:solidFill>
              </a:rPr>
              <a:t>Pin under test set to M </a:t>
            </a:r>
          </a:p>
        </p:txBody>
      </p:sp>
      <p:sp>
        <p:nvSpPr>
          <p:cNvPr id="52" name="TextBox 51">
            <a:extLst>
              <a:ext uri="{FF2B5EF4-FFF2-40B4-BE49-F238E27FC236}">
                <a16:creationId xmlns:a16="http://schemas.microsoft.com/office/drawing/2014/main" id="{2DC2BB1E-AA64-1EFF-6544-EB24AE71D5F0}"/>
              </a:ext>
            </a:extLst>
          </p:cNvPr>
          <p:cNvSpPr txBox="1"/>
          <p:nvPr/>
        </p:nvSpPr>
        <p:spPr>
          <a:xfrm>
            <a:off x="140730" y="4908121"/>
            <a:ext cx="5108034" cy="307777"/>
          </a:xfrm>
          <a:prstGeom prst="rect">
            <a:avLst/>
          </a:prstGeom>
          <a:noFill/>
        </p:spPr>
        <p:txBody>
          <a:bodyPr wrap="square" rtlCol="0">
            <a:spAutoFit/>
          </a:bodyPr>
          <a:lstStyle/>
          <a:p>
            <a:r>
              <a:rPr lang="en-US" sz="1400"/>
              <a:t>Results - Continuity Tests with Pattern</a:t>
            </a:r>
          </a:p>
        </p:txBody>
      </p:sp>
      <p:sp>
        <p:nvSpPr>
          <p:cNvPr id="56" name="TextBox 55">
            <a:extLst>
              <a:ext uri="{FF2B5EF4-FFF2-40B4-BE49-F238E27FC236}">
                <a16:creationId xmlns:a16="http://schemas.microsoft.com/office/drawing/2014/main" id="{E0E73907-A1D8-1E9B-FF91-6B8594B8BE54}"/>
              </a:ext>
            </a:extLst>
          </p:cNvPr>
          <p:cNvSpPr txBox="1"/>
          <p:nvPr/>
        </p:nvSpPr>
        <p:spPr>
          <a:xfrm>
            <a:off x="5988258" y="5242634"/>
            <a:ext cx="2901561" cy="900246"/>
          </a:xfrm>
          <a:prstGeom prst="rect">
            <a:avLst/>
          </a:prstGeom>
          <a:noFill/>
        </p:spPr>
        <p:txBody>
          <a:bodyPr wrap="square" rtlCol="0">
            <a:spAutoFit/>
          </a:bodyPr>
          <a:lstStyle/>
          <a:p>
            <a:r>
              <a:rPr lang="en-US" sz="1050" b="1">
                <a:solidFill>
                  <a:srgbClr val="0F1829"/>
                </a:solidFill>
              </a:rPr>
              <a:t>Test PASS limits are as follows:</a:t>
            </a:r>
          </a:p>
          <a:p>
            <a:r>
              <a:rPr lang="en-US" sz="1050">
                <a:solidFill>
                  <a:srgbClr val="0F1829"/>
                </a:solidFill>
              </a:rPr>
              <a:t>-Continuity with pattern: Between -0.8V and -0.2V (M compare)</a:t>
            </a:r>
          </a:p>
          <a:p>
            <a:r>
              <a:rPr lang="en-US" sz="1050">
                <a:solidFill>
                  <a:srgbClr val="0F1829"/>
                </a:solidFill>
              </a:rPr>
              <a:t>-Short Test: Less than -0.2 V (L compare) </a:t>
            </a:r>
          </a:p>
          <a:p>
            <a:r>
              <a:rPr lang="en-US" sz="1050">
                <a:solidFill>
                  <a:srgbClr val="0F1829"/>
                </a:solidFill>
              </a:rPr>
              <a:t>-Open Test: More than -0.8V (H compare</a:t>
            </a:r>
            <a:r>
              <a:rPr lang="en-US" sz="1050" b="1">
                <a:solidFill>
                  <a:srgbClr val="0F1829"/>
                </a:solidFill>
              </a:rPr>
              <a:t>)</a:t>
            </a:r>
          </a:p>
        </p:txBody>
      </p:sp>
      <p:sp>
        <p:nvSpPr>
          <p:cNvPr id="57" name="Rectangle 56">
            <a:extLst>
              <a:ext uri="{FF2B5EF4-FFF2-40B4-BE49-F238E27FC236}">
                <a16:creationId xmlns:a16="http://schemas.microsoft.com/office/drawing/2014/main" id="{5817B181-B4E4-B3E7-B25F-D54D460223F0}"/>
              </a:ext>
            </a:extLst>
          </p:cNvPr>
          <p:cNvSpPr/>
          <p:nvPr/>
        </p:nvSpPr>
        <p:spPr>
          <a:xfrm>
            <a:off x="5988258" y="5211231"/>
            <a:ext cx="2820629" cy="97256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50"/>
          </a:p>
        </p:txBody>
      </p:sp>
    </p:spTree>
    <p:extLst>
      <p:ext uri="{BB962C8B-B14F-4D97-AF65-F5344CB8AC3E}">
        <p14:creationId xmlns:p14="http://schemas.microsoft.com/office/powerpoint/2010/main" val="8584950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17950"/>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Continuity Tests</a:t>
            </a:r>
            <a:br>
              <a:rPr lang="en-US" sz="2200">
                <a:solidFill>
                  <a:schemeClr val="tx1"/>
                </a:solidFill>
              </a:rPr>
            </a:br>
            <a:br>
              <a:rPr lang="en-US" sz="2200">
                <a:solidFill>
                  <a:schemeClr val="tx1"/>
                </a:solidFill>
              </a:rPr>
            </a:br>
            <a:endParaRPr lang="en-US" sz="2200">
              <a:solidFill>
                <a:schemeClr val="tx1"/>
              </a:solidFill>
            </a:endParaRPr>
          </a:p>
        </p:txBody>
      </p:sp>
      <p:sp>
        <p:nvSpPr>
          <p:cNvPr id="52" name="TextBox 51">
            <a:extLst>
              <a:ext uri="{FF2B5EF4-FFF2-40B4-BE49-F238E27FC236}">
                <a16:creationId xmlns:a16="http://schemas.microsoft.com/office/drawing/2014/main" id="{2DC2BB1E-AA64-1EFF-6544-EB24AE71D5F0}"/>
              </a:ext>
            </a:extLst>
          </p:cNvPr>
          <p:cNvSpPr txBox="1"/>
          <p:nvPr/>
        </p:nvSpPr>
        <p:spPr>
          <a:xfrm>
            <a:off x="344161" y="961075"/>
            <a:ext cx="4005268" cy="369332"/>
          </a:xfrm>
          <a:prstGeom prst="rect">
            <a:avLst/>
          </a:prstGeom>
          <a:noFill/>
        </p:spPr>
        <p:txBody>
          <a:bodyPr wrap="square" rtlCol="0">
            <a:spAutoFit/>
          </a:bodyPr>
          <a:lstStyle/>
          <a:p>
            <a:r>
              <a:rPr lang="en-US"/>
              <a:t>Results – </a:t>
            </a:r>
            <a:r>
              <a:rPr lang="en-US" err="1"/>
              <a:t>PinPMU</a:t>
            </a:r>
            <a:r>
              <a:rPr lang="en-US"/>
              <a:t> Continuity Test</a:t>
            </a:r>
          </a:p>
        </p:txBody>
      </p:sp>
      <p:pic>
        <p:nvPicPr>
          <p:cNvPr id="5" name="Picture 4">
            <a:extLst>
              <a:ext uri="{FF2B5EF4-FFF2-40B4-BE49-F238E27FC236}">
                <a16:creationId xmlns:a16="http://schemas.microsoft.com/office/drawing/2014/main" id="{06653CCF-F80A-A8A1-3459-2B8E91518B8D}"/>
              </a:ext>
            </a:extLst>
          </p:cNvPr>
          <p:cNvPicPr>
            <a:picLocks noChangeAspect="1"/>
          </p:cNvPicPr>
          <p:nvPr/>
        </p:nvPicPr>
        <p:blipFill>
          <a:blip r:embed="rId3"/>
          <a:srcRect r="6830"/>
          <a:stretch/>
        </p:blipFill>
        <p:spPr>
          <a:xfrm>
            <a:off x="866879" y="1482519"/>
            <a:ext cx="6965100" cy="3449718"/>
          </a:xfrm>
          <a:prstGeom prst="rect">
            <a:avLst/>
          </a:prstGeom>
          <a:ln w="12700" cap="sq">
            <a:solidFill>
              <a:srgbClr val="000000"/>
            </a:solidFill>
            <a:prstDash val="solid"/>
            <a:miter lim="800000"/>
          </a:ln>
          <a:effectLst/>
        </p:spPr>
      </p:pic>
      <p:sp>
        <p:nvSpPr>
          <p:cNvPr id="8" name="Rectangle 7">
            <a:extLst>
              <a:ext uri="{FF2B5EF4-FFF2-40B4-BE49-F238E27FC236}">
                <a16:creationId xmlns:a16="http://schemas.microsoft.com/office/drawing/2014/main" id="{6CC9BAA6-AD22-A5E7-6A75-F6B0E0C7A125}"/>
              </a:ext>
            </a:extLst>
          </p:cNvPr>
          <p:cNvSpPr/>
          <p:nvPr/>
        </p:nvSpPr>
        <p:spPr>
          <a:xfrm>
            <a:off x="4720485" y="1376313"/>
            <a:ext cx="1029775" cy="36621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E0E322-FF99-CF28-FC08-0A56B9119A92}"/>
              </a:ext>
            </a:extLst>
          </p:cNvPr>
          <p:cNvSpPr txBox="1"/>
          <p:nvPr/>
        </p:nvSpPr>
        <p:spPr>
          <a:xfrm>
            <a:off x="466736" y="5296761"/>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-1.2V</a:t>
            </a:r>
          </a:p>
          <a:p>
            <a:r>
              <a:rPr lang="en-US" sz="1100">
                <a:solidFill>
                  <a:srgbClr val="0F1829"/>
                </a:solidFill>
              </a:rPr>
              <a:t>High Limit: -0.1V</a:t>
            </a:r>
          </a:p>
        </p:txBody>
      </p:sp>
      <p:sp>
        <p:nvSpPr>
          <p:cNvPr id="12" name="Rectangle 11">
            <a:extLst>
              <a:ext uri="{FF2B5EF4-FFF2-40B4-BE49-F238E27FC236}">
                <a16:creationId xmlns:a16="http://schemas.microsoft.com/office/drawing/2014/main" id="{BBBFC833-7D80-A937-4C2F-849DBD0204D4}"/>
              </a:ext>
            </a:extLst>
          </p:cNvPr>
          <p:cNvSpPr/>
          <p:nvPr/>
        </p:nvSpPr>
        <p:spPr>
          <a:xfrm>
            <a:off x="466737" y="5296761"/>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2286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Overview and Results – Data log</a:t>
            </a:r>
            <a:br>
              <a:rPr lang="en-US" sz="2400"/>
            </a:br>
            <a:r>
              <a:rPr lang="en-US" sz="2400"/>
              <a:t> </a:t>
            </a:r>
            <a:r>
              <a:rPr lang="en-US" sz="2700">
                <a:solidFill>
                  <a:schemeClr val="tx1"/>
                </a:solidFill>
              </a:rPr>
              <a:t>Leakage Tests</a:t>
            </a:r>
            <a:br>
              <a:rPr lang="en-US" sz="2200"/>
            </a:br>
            <a:br>
              <a:rPr lang="en-US" sz="2200"/>
            </a:br>
            <a:r>
              <a:rPr lang="en-US" sz="2200"/>
              <a:t> </a:t>
            </a:r>
            <a:r>
              <a:rPr lang="en-US" sz="2200">
                <a:solidFill>
                  <a:srgbClr val="0F1829"/>
                </a:solidFill>
              </a:rPr>
              <a:t>Two leakage tests are performed:</a:t>
            </a:r>
            <a:br>
              <a:rPr lang="en-US" sz="2200">
                <a:solidFill>
                  <a:srgbClr val="0F1829"/>
                </a:solidFill>
              </a:rPr>
            </a:br>
            <a:r>
              <a:rPr lang="en-US" sz="2200">
                <a:solidFill>
                  <a:srgbClr val="0F1829"/>
                </a:solidFill>
              </a:rPr>
              <a:t>	1. Input Leakage</a:t>
            </a:r>
            <a:br>
              <a:rPr lang="en-US" sz="2200">
                <a:solidFill>
                  <a:srgbClr val="0F1829"/>
                </a:solidFill>
              </a:rPr>
            </a:br>
            <a:r>
              <a:rPr lang="en-US" sz="2200">
                <a:solidFill>
                  <a:srgbClr val="0F1829"/>
                </a:solidFill>
              </a:rPr>
              <a:t>	2. Output tristate leakage</a:t>
            </a:r>
          </a:p>
        </p:txBody>
      </p:sp>
      <p:graphicFrame>
        <p:nvGraphicFramePr>
          <p:cNvPr id="3" name="Table 2">
            <a:extLst>
              <a:ext uri="{FF2B5EF4-FFF2-40B4-BE49-F238E27FC236}">
                <a16:creationId xmlns:a16="http://schemas.microsoft.com/office/drawing/2014/main" id="{812EF643-49F9-A0A4-748E-E59CBD8924FE}"/>
              </a:ext>
            </a:extLst>
          </p:cNvPr>
          <p:cNvGraphicFramePr>
            <a:graphicFrameLocks noGrp="1"/>
          </p:cNvGraphicFramePr>
          <p:nvPr>
            <p:extLst>
              <p:ext uri="{D42A27DB-BD31-4B8C-83A1-F6EECF244321}">
                <p14:modId xmlns:p14="http://schemas.microsoft.com/office/powerpoint/2010/main" val="1425397021"/>
              </p:ext>
            </p:extLst>
          </p:nvPr>
        </p:nvGraphicFramePr>
        <p:xfrm>
          <a:off x="462065" y="2421137"/>
          <a:ext cx="7553528" cy="3912626"/>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Input Leakage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Output tristate leakage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1.Force 0V to VCC/VCCIO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1.Force 1.8V to VCC and 3V to VCCIO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3.Force -400mV through input port 2 and 0V through controls pins (PROG,CS)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3.Use a pattern to set ports 4-7 to READ mode, after which these ports will go to tri-state.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630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4.Measure current on the control pins and each pin of the input port 2 sequentially. </a:t>
                      </a:r>
                    </a:p>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4.Force a high voltage of 2.7V and low voltage of 0V through the output ports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r h="63074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5.Measure current on each pin of the output ports 4-7 sequentially.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7567016"/>
                  </a:ext>
                </a:extLst>
              </a:tr>
            </a:tbl>
          </a:graphicData>
        </a:graphic>
      </p:graphicFrame>
    </p:spTree>
    <p:extLst>
      <p:ext uri="{BB962C8B-B14F-4D97-AF65-F5344CB8AC3E}">
        <p14:creationId xmlns:p14="http://schemas.microsoft.com/office/powerpoint/2010/main" val="1730223853"/>
      </p:ext>
    </p:extLst>
  </p:cSld>
  <p:clrMapOvr>
    <a:masterClrMapping/>
  </p:clrMapOvr>
  <p:transition>
    <p:fade/>
  </p:transition>
</p:sld>
</file>

<file path=ppt/theme/theme1.xml><?xml version="1.0" encoding="utf-8"?>
<a:theme xmlns:a="http://schemas.openxmlformats.org/drawingml/2006/main" name="Teradyne-ppt-template-standard_final-PG#">
  <a:themeElements>
    <a:clrScheme name="Custom 6">
      <a:dk1>
        <a:srgbClr val="224186"/>
      </a:dk1>
      <a:lt1>
        <a:srgbClr val="FFFFFF"/>
      </a:lt1>
      <a:dk2>
        <a:srgbClr val="4F5053"/>
      </a:dk2>
      <a:lt2>
        <a:srgbClr val="9FA1A4"/>
      </a:lt2>
      <a:accent1>
        <a:srgbClr val="224186"/>
      </a:accent1>
      <a:accent2>
        <a:srgbClr val="2B7F32"/>
      </a:accent2>
      <a:accent3>
        <a:srgbClr val="8DC63F"/>
      </a:accent3>
      <a:accent4>
        <a:srgbClr val="B0CBEA"/>
      </a:accent4>
      <a:accent5>
        <a:srgbClr val="DEAD0F"/>
      </a:accent5>
      <a:accent6>
        <a:srgbClr val="9FA1A3"/>
      </a:accent6>
      <a:hlink>
        <a:srgbClr val="224186"/>
      </a:hlink>
      <a:folHlink>
        <a:srgbClr val="5D17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rgbClr val="0F1829"/>
            </a:solidFill>
          </a:defRPr>
        </a:defPPr>
      </a:lstStyle>
    </a:txDef>
  </a:objectDefaults>
  <a:extraClrSchemeLst/>
  <a:extLst>
    <a:ext uri="{05A4C25C-085E-4340-85A3-A5531E510DB2}">
      <thm15:themeFamily xmlns:thm15="http://schemas.microsoft.com/office/thememl/2012/main" name="TeradynePresentationTrainingTemplate" id="{7AC671E3-6840-4AF7-A84D-CAFA8652BA0D}" vid="{1CD332A0-E51E-42DB-923B-B9AA6D69F2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TeradynePresentationTrainingTemplate</Template>
  <TotalTime>111</TotalTime>
  <Words>3945</Words>
  <Application>Microsoft Office PowerPoint</Application>
  <PresentationFormat>On-screen Show (4:3)</PresentationFormat>
  <Paragraphs>882</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.AppleSystemUIFont</vt:lpstr>
      <vt:lpstr>Arial</vt:lpstr>
      <vt:lpstr>Calibri</vt:lpstr>
      <vt:lpstr>Calibri Light</vt:lpstr>
      <vt:lpstr>Times New Roman</vt:lpstr>
      <vt:lpstr>Teradyne-ppt-template-standard_final-PG#</vt:lpstr>
      <vt:lpstr>SEG UFP Project 2   Trainee: Antara Rahman  Project Start/ End date: September 11th,2024 to October 15th,2024 Mentor: Jordan Cantillano </vt:lpstr>
      <vt:lpstr>Agenda</vt:lpstr>
      <vt:lpstr>Project Overview </vt:lpstr>
      <vt:lpstr>Test Block Introduction  </vt:lpstr>
      <vt:lpstr>Test Overview and Results – Data log   </vt:lpstr>
      <vt:lpstr>Test Overview and Results – Data log Continuity Tests  Four Continuity tests are performed:  1. Continuity Test Using Dynamic Load  2. Shorts Test Using Dynamic Loads  3.Open Test Using Dynamic Loads  4. Parametric Continuity Test</vt:lpstr>
      <vt:lpstr>Test Overview and Results – Data log Continuity Tests  </vt:lpstr>
      <vt:lpstr>Test Overview and Results – Data log Continuity Tests  </vt:lpstr>
      <vt:lpstr>Test Overview and Results – Data log  Leakage Tests   Two leakage tests are performed:  1. Input Leakage  2. Output tristate leakage</vt:lpstr>
      <vt:lpstr>Test Overview and Results – Data log Leakage Tests  </vt:lpstr>
      <vt:lpstr>Test Overview and Results – Data log  Functional Test  The functional test has 3 main steps:  -use write instruction for 1010 on port 4-7  -use AND instruction for port 4-7 to get 1110 AND existing data  -use OR instruction for port 4-7 to get 0011 OR existing data</vt:lpstr>
      <vt:lpstr>PowerPoint Presentation</vt:lpstr>
      <vt:lpstr>Test Overview and Results – Data log  ICC Tests  Two ICC tests are performed:  1. Static ICC  2. Dynamic ICC</vt:lpstr>
      <vt:lpstr>Test Overview and Results – Data log  ICC Tests  </vt:lpstr>
      <vt:lpstr>Test Overview and Results – Data log  Rise/Fall time Tests  Using a pattern and Characterization studio, the following tests are performed:  1. Rise Time Test  2. Fall Time Test</vt:lpstr>
      <vt:lpstr>Test Overview and Results – Data log Rise/Fall time Tests  </vt:lpstr>
      <vt:lpstr>Test Program Results – Test Time Analysis  </vt:lpstr>
      <vt:lpstr>Test Program Results – Repeatability  </vt:lpstr>
      <vt:lpstr>Project Challenges  </vt:lpstr>
      <vt:lpstr>Project Schedule – Excepted vs. Actual  </vt:lpstr>
      <vt:lpstr>Skill Assessment – Before vs. After Test Concept  </vt:lpstr>
      <vt:lpstr>Skill Assessment – Before vs. After Software Programming  </vt:lpstr>
      <vt:lpstr>Skill Assessment – Before vs. After Test Debugging  </vt:lpstr>
      <vt:lpstr>Effectiveness of Project  </vt:lpstr>
      <vt:lpstr>Thank you!  </vt:lpstr>
      <vt:lpstr>Questions?  </vt:lpstr>
      <vt:lpstr>Appendix  </vt:lpstr>
      <vt:lpstr>Output Leakage Test Pattern</vt:lpstr>
      <vt:lpstr>Dynamic ICC Test Pattern</vt:lpstr>
      <vt:lpstr>Test Overview and Results – Data log  Rise/Fall time Tests  Using a pattern and Characterization studio, the following tests are performed:  1. Rise Time Test  2. Fall Time Test</vt:lpstr>
      <vt:lpstr>Test Overview and Results – Data log  Rise/Fall time Tests</vt:lpstr>
      <vt:lpstr>PowerPoint Presentation</vt:lpstr>
    </vt:vector>
  </TitlesOfParts>
  <Company>Teradyne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sandskal</dc:creator>
  <cp:lastModifiedBy>Antara Rahman</cp:lastModifiedBy>
  <cp:revision>2</cp:revision>
  <cp:lastPrinted>2019-06-06T11:50:05Z</cp:lastPrinted>
  <dcterms:created xsi:type="dcterms:W3CDTF">2018-11-26T21:14:50Z</dcterms:created>
  <dcterms:modified xsi:type="dcterms:W3CDTF">2024-10-11T17:02:03Z</dcterms:modified>
</cp:coreProperties>
</file>