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13"/>
  </p:notesMasterIdLst>
  <p:handoutMasterIdLst>
    <p:handoutMasterId r:id="rId14"/>
  </p:handoutMasterIdLst>
  <p:sldIdLst>
    <p:sldId id="405" r:id="rId2"/>
    <p:sldId id="406" r:id="rId3"/>
    <p:sldId id="407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</p:sldIdLst>
  <p:sldSz cx="9144000" cy="6858000" type="screen4x3"/>
  <p:notesSz cx="6807200" cy="99393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233E"/>
    <a:srgbClr val="41223A"/>
    <a:srgbClr val="0F1829"/>
    <a:srgbClr val="101829"/>
    <a:srgbClr val="0F1A2E"/>
    <a:srgbClr val="0F1924"/>
    <a:srgbClr val="0F1828"/>
    <a:srgbClr val="0F1827"/>
    <a:srgbClr val="235C97"/>
    <a:srgbClr val="101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5246" autoAdjust="0"/>
  </p:normalViewPr>
  <p:slideViewPr>
    <p:cSldViewPr snapToGrid="0">
      <p:cViewPr varScale="1">
        <p:scale>
          <a:sx n="67" d="100"/>
          <a:sy n="67" d="100"/>
        </p:scale>
        <p:origin x="120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352" y="168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4BBEE-6B1E-4227-894D-D6D603090CE5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A17A0-8E16-4F44-A564-84475C56B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56510-0779-4B31-A6FC-3C8A826AEAFF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EB62A-143D-46A8-9974-BE020884FA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EB62A-143D-46A8-9974-BE020884FA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EB62A-143D-46A8-9974-BE020884FA4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3" y="-10808"/>
            <a:ext cx="9265920" cy="694906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2648" y="1947672"/>
            <a:ext cx="6484838" cy="6858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22860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2648" y="2898648"/>
            <a:ext cx="5808663" cy="7921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B49D8-7829-0947-9794-A6348CDE1F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1" y="6266688"/>
            <a:ext cx="0" cy="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03852"/>
            <a:ext cx="3652520" cy="152814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icture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6186"/>
            <a:ext cx="9139943" cy="6858000"/>
          </a:xfrm>
          <a:prstGeom prst="rect">
            <a:avLst/>
          </a:prstGeom>
          <a:solidFill>
            <a:srgbClr val="1F2443"/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D959CD-3A0E-1345-ACB8-88B21CE4311E}"/>
              </a:ext>
            </a:extLst>
          </p:cNvPr>
          <p:cNvSpPr/>
          <p:nvPr userDrawn="1"/>
        </p:nvSpPr>
        <p:spPr>
          <a:xfrm>
            <a:off x="7591087" y="6395388"/>
            <a:ext cx="1342664" cy="312516"/>
          </a:xfrm>
          <a:prstGeom prst="rect">
            <a:avLst/>
          </a:prstGeom>
          <a:solidFill>
            <a:srgbClr val="1E2140"/>
          </a:solidFill>
          <a:ln>
            <a:solidFill>
              <a:srgbClr val="202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9423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8229"/>
            <a:ext cx="8686800" cy="5023031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6725" indent="-238125">
              <a:buClr>
                <a:schemeClr val="accent2"/>
              </a:buClr>
              <a:buFont typeface=".AppleSystemUIFont" charset="-120"/>
              <a:buChar char="–"/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628650" indent="-171450">
              <a:buClr>
                <a:schemeClr val="accent6"/>
              </a:buClr>
              <a:tabLst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01688" indent="-131763">
              <a:tabLst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143000" indent="-228600"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228601" y="6486689"/>
            <a:ext cx="366486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4F598-F184-3C47-B443-B0A39CC53391}"/>
              </a:ext>
            </a:extLst>
          </p:cNvPr>
          <p:cNvSpPr/>
          <p:nvPr userDrawn="1"/>
        </p:nvSpPr>
        <p:spPr>
          <a:xfrm>
            <a:off x="7558268" y="6432766"/>
            <a:ext cx="1357132" cy="308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86689"/>
            <a:ext cx="351971" cy="365125"/>
          </a:xfrm>
        </p:spPr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CF38B-956E-DB4A-88F8-CACFCAF0396E}"/>
              </a:ext>
            </a:extLst>
          </p:cNvPr>
          <p:cNvSpPr/>
          <p:nvPr userDrawn="1"/>
        </p:nvSpPr>
        <p:spPr>
          <a:xfrm>
            <a:off x="7558268" y="6432766"/>
            <a:ext cx="1357132" cy="30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862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35313"/>
            <a:ext cx="4114800" cy="4928325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3550" indent="-228600"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35313"/>
            <a:ext cx="4114800" cy="4928325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6725" indent="-231775"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4EB938-C5FD-E347-AEE5-7339732235C1}"/>
              </a:ext>
            </a:extLst>
          </p:cNvPr>
          <p:cNvSpPr/>
          <p:nvPr userDrawn="1"/>
        </p:nvSpPr>
        <p:spPr>
          <a:xfrm>
            <a:off x="7558268" y="6432767"/>
            <a:ext cx="1357132" cy="199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CF38B-956E-DB4A-88F8-CACFCAF0396E}"/>
              </a:ext>
            </a:extLst>
          </p:cNvPr>
          <p:cNvSpPr/>
          <p:nvPr userDrawn="1"/>
        </p:nvSpPr>
        <p:spPr>
          <a:xfrm>
            <a:off x="7558268" y="6432766"/>
            <a:ext cx="1357132" cy="30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CF0CB7-C226-2649-BCAC-70435895D003}"/>
              </a:ext>
            </a:extLst>
          </p:cNvPr>
          <p:cNvSpPr/>
          <p:nvPr userDrawn="1"/>
        </p:nvSpPr>
        <p:spPr>
          <a:xfrm>
            <a:off x="7581418" y="6366076"/>
            <a:ext cx="1333982" cy="303175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2860" y="0"/>
            <a:ext cx="9189720" cy="6906113"/>
          </a:xfrm>
          <a:prstGeom prst="rect">
            <a:avLst/>
          </a:prstGeom>
          <a:ln>
            <a:solidFill>
              <a:srgbClr val="0F1827"/>
            </a:solidFill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B7A2CB-9EC7-3D4A-938C-C0F1379019BE}"/>
              </a:ext>
            </a:extLst>
          </p:cNvPr>
          <p:cNvSpPr/>
          <p:nvPr userDrawn="1"/>
        </p:nvSpPr>
        <p:spPr>
          <a:xfrm>
            <a:off x="8135596" y="6370938"/>
            <a:ext cx="814529" cy="365125"/>
          </a:xfrm>
          <a:prstGeom prst="rect">
            <a:avLst/>
          </a:prstGeom>
          <a:gradFill flip="none" rotWithShape="1">
            <a:gsLst>
              <a:gs pos="0">
                <a:srgbClr val="3B2D45"/>
              </a:gs>
              <a:gs pos="50000">
                <a:srgbClr val="151B2B"/>
              </a:gs>
              <a:gs pos="100000">
                <a:srgbClr val="3B2D45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  <p:sp>
        <p:nvSpPr>
          <p:cNvPr id="12" name="Right Triangle 11"/>
          <p:cNvSpPr/>
          <p:nvPr userDrawn="1"/>
        </p:nvSpPr>
        <p:spPr>
          <a:xfrm>
            <a:off x="7593357" y="6433137"/>
            <a:ext cx="563564" cy="298313"/>
          </a:xfrm>
          <a:prstGeom prst="rtTriangle">
            <a:avLst/>
          </a:prstGeom>
          <a:solidFill>
            <a:srgbClr val="0F1924"/>
          </a:solidFill>
          <a:ln>
            <a:solidFill>
              <a:srgbClr val="101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 userDrawn="1"/>
        </p:nvSpPr>
        <p:spPr>
          <a:xfrm rot="11386627">
            <a:off x="7648133" y="6506580"/>
            <a:ext cx="528020" cy="181354"/>
          </a:xfrm>
          <a:prstGeom prst="rtTriangle">
            <a:avLst/>
          </a:prstGeom>
          <a:solidFill>
            <a:srgbClr val="0F1A2E"/>
          </a:solidFill>
          <a:ln>
            <a:solidFill>
              <a:srgbClr val="0F1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7945896" y="6443529"/>
            <a:ext cx="223957" cy="128187"/>
          </a:xfrm>
          <a:custGeom>
            <a:avLst/>
            <a:gdLst>
              <a:gd name="connsiteX0" fmla="*/ 1693 w 223957"/>
              <a:gd name="connsiteY0" fmla="*/ 0 h 128187"/>
              <a:gd name="connsiteX1" fmla="*/ 1693 w 223957"/>
              <a:gd name="connsiteY1" fmla="*/ 0 h 128187"/>
              <a:gd name="connsiteX2" fmla="*/ 70059 w 223957"/>
              <a:gd name="connsiteY2" fmla="*/ 25637 h 128187"/>
              <a:gd name="connsiteX3" fmla="*/ 112788 w 223957"/>
              <a:gd name="connsiteY3" fmla="*/ 34183 h 128187"/>
              <a:gd name="connsiteX4" fmla="*/ 189700 w 223957"/>
              <a:gd name="connsiteY4" fmla="*/ 51275 h 128187"/>
              <a:gd name="connsiteX5" fmla="*/ 215338 w 223957"/>
              <a:gd name="connsiteY5" fmla="*/ 68366 h 128187"/>
              <a:gd name="connsiteX6" fmla="*/ 215338 w 223957"/>
              <a:gd name="connsiteY6" fmla="*/ 128187 h 128187"/>
              <a:gd name="connsiteX7" fmla="*/ 121334 w 223957"/>
              <a:gd name="connsiteY7" fmla="*/ 119641 h 128187"/>
              <a:gd name="connsiteX8" fmla="*/ 70059 w 223957"/>
              <a:gd name="connsiteY8" fmla="*/ 85458 h 128187"/>
              <a:gd name="connsiteX9" fmla="*/ 44422 w 223957"/>
              <a:gd name="connsiteY9" fmla="*/ 68366 h 128187"/>
              <a:gd name="connsiteX10" fmla="*/ 18784 w 223957"/>
              <a:gd name="connsiteY10" fmla="*/ 51275 h 128187"/>
              <a:gd name="connsiteX11" fmla="*/ 1693 w 223957"/>
              <a:gd name="connsiteY11" fmla="*/ 0 h 12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3957" h="128187">
                <a:moveTo>
                  <a:pt x="1693" y="0"/>
                </a:moveTo>
                <a:lnTo>
                  <a:pt x="1693" y="0"/>
                </a:lnTo>
                <a:cubicBezTo>
                  <a:pt x="24482" y="8546"/>
                  <a:pt x="46797" y="18479"/>
                  <a:pt x="70059" y="25637"/>
                </a:cubicBezTo>
                <a:cubicBezTo>
                  <a:pt x="83942" y="29909"/>
                  <a:pt x="98697" y="30660"/>
                  <a:pt x="112788" y="34183"/>
                </a:cubicBezTo>
                <a:cubicBezTo>
                  <a:pt x="196939" y="55221"/>
                  <a:pt x="48603" y="27758"/>
                  <a:pt x="189700" y="51275"/>
                </a:cubicBezTo>
                <a:cubicBezTo>
                  <a:pt x="198246" y="56972"/>
                  <a:pt x="208922" y="60346"/>
                  <a:pt x="215338" y="68366"/>
                </a:cubicBezTo>
                <a:cubicBezTo>
                  <a:pt x="231683" y="88798"/>
                  <a:pt x="220739" y="106580"/>
                  <a:pt x="215338" y="128187"/>
                </a:cubicBezTo>
                <a:cubicBezTo>
                  <a:pt x="184003" y="125338"/>
                  <a:pt x="151519" y="128519"/>
                  <a:pt x="121334" y="119641"/>
                </a:cubicBezTo>
                <a:cubicBezTo>
                  <a:pt x="101627" y="113845"/>
                  <a:pt x="87151" y="96852"/>
                  <a:pt x="70059" y="85458"/>
                </a:cubicBezTo>
                <a:lnTo>
                  <a:pt x="44422" y="68366"/>
                </a:lnTo>
                <a:cubicBezTo>
                  <a:pt x="35876" y="62669"/>
                  <a:pt x="26046" y="58538"/>
                  <a:pt x="18784" y="51275"/>
                </a:cubicBezTo>
                <a:cubicBezTo>
                  <a:pt x="-11357" y="21133"/>
                  <a:pt x="4542" y="8546"/>
                  <a:pt x="1693" y="0"/>
                </a:cubicBezTo>
                <a:close/>
              </a:path>
            </a:pathLst>
          </a:custGeom>
          <a:solidFill>
            <a:srgbClr val="45233E"/>
          </a:solidFill>
          <a:ln>
            <a:solidFill>
              <a:srgbClr val="412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Picture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8033F7-EB65-934D-A309-85F4F98173C8}"/>
              </a:ext>
            </a:extLst>
          </p:cNvPr>
          <p:cNvSpPr/>
          <p:nvPr userDrawn="1"/>
        </p:nvSpPr>
        <p:spPr>
          <a:xfrm>
            <a:off x="7627717" y="6400800"/>
            <a:ext cx="1322408" cy="2893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3836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ictur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60"/>
            <a:ext cx="9145014" cy="68572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066800"/>
            <a:ext cx="8686800" cy="4784726"/>
          </a:xfrm>
        </p:spPr>
        <p:txBody>
          <a:bodyPr/>
          <a:lstStyle>
            <a:lvl1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6339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B7F2B8-3D1B-B849-9AD6-D4C9DCA02874}"/>
              </a:ext>
            </a:extLst>
          </p:cNvPr>
          <p:cNvSpPr/>
          <p:nvPr userDrawn="1"/>
        </p:nvSpPr>
        <p:spPr>
          <a:xfrm>
            <a:off x="7604566" y="6377651"/>
            <a:ext cx="1310833" cy="289367"/>
          </a:xfrm>
          <a:prstGeom prst="rect">
            <a:avLst/>
          </a:prstGeom>
          <a:solidFill>
            <a:srgbClr val="235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6086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580" y="8700"/>
            <a:ext cx="9144000" cy="6856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37419-6C28-9C4A-A40D-37892316F795}"/>
              </a:ext>
            </a:extLst>
          </p:cNvPr>
          <p:cNvSpPr/>
          <p:nvPr userDrawn="1"/>
        </p:nvSpPr>
        <p:spPr>
          <a:xfrm>
            <a:off x="7610958" y="6322011"/>
            <a:ext cx="1380281" cy="347240"/>
          </a:xfrm>
          <a:prstGeom prst="rect">
            <a:avLst/>
          </a:prstGeom>
          <a:solidFill>
            <a:srgbClr val="101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41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343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233715"/>
            <a:ext cx="8686800" cy="525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28600" y="6486689"/>
            <a:ext cx="395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44342"/>
            <a:ext cx="4891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23" r:id="rId3"/>
    <p:sldLayoutId id="2147483714" r:id="rId4"/>
    <p:sldLayoutId id="2147483715" r:id="rId5"/>
    <p:sldLayoutId id="2147483716" r:id="rId6"/>
    <p:sldLayoutId id="2147483719" r:id="rId7"/>
    <p:sldLayoutId id="2147483718" r:id="rId8"/>
    <p:sldLayoutId id="2147483720" r:id="rId9"/>
    <p:sldLayoutId id="2147483722" r:id="rId10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 cap="none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22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466725" indent="-2333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.AppleSystemUIFont" charset="-120"/>
        <a:buChar char="–"/>
        <a:tabLst/>
        <a:defRPr sz="18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628650" indent="-161925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Arial" charset="0"/>
        <a:buChar char="•"/>
        <a:tabLst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863600" indent="-203200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14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 APPLICATION PROJECT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2648" y="2821577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UltraFLEXplus</a:t>
            </a:r>
            <a:r>
              <a:rPr lang="en-US" dirty="0"/>
              <a:t> Digital: I8243 MCS-48 Input Output Expander </a:t>
            </a:r>
          </a:p>
        </p:txBody>
      </p:sp>
    </p:spTree>
    <p:extLst>
      <p:ext uri="{BB962C8B-B14F-4D97-AF65-F5344CB8AC3E}">
        <p14:creationId xmlns:p14="http://schemas.microsoft.com/office/powerpoint/2010/main" val="408890135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Project Details - Test List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595086" y="1032863"/>
            <a:ext cx="69987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Shorts Test Using Dynamic Loads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Opens Test Using Dynamic Loads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Parametric Continuity Test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Static </a:t>
            </a:r>
            <a:r>
              <a:rPr lang="en-US" dirty="0" err="1"/>
              <a:t>Icc</a:t>
            </a:r>
            <a:r>
              <a:rPr lang="en-US" dirty="0"/>
              <a:t> Test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Input Leakage Test on port2 and control pins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Output tristate leakage on port4-7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Full Functional Test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Rise Time tests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Fall Time tests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Frequency Counter Test *</a:t>
            </a:r>
          </a:p>
        </p:txBody>
      </p:sp>
    </p:spTree>
    <p:extLst>
      <p:ext uri="{BB962C8B-B14F-4D97-AF65-F5344CB8AC3E}">
        <p14:creationId xmlns:p14="http://schemas.microsoft.com/office/powerpoint/2010/main" val="324265034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through this kick off slides and student manual</a:t>
            </a:r>
          </a:p>
          <a:p>
            <a:r>
              <a:rPr lang="en-US" dirty="0"/>
              <a:t>Review project materials.</a:t>
            </a:r>
          </a:p>
          <a:p>
            <a:r>
              <a:rPr lang="en-US" dirty="0"/>
              <a:t>Documentations</a:t>
            </a:r>
          </a:p>
          <a:p>
            <a:pPr lvl="1"/>
            <a:r>
              <a:rPr lang="en-US" dirty="0"/>
              <a:t>Schedule planning </a:t>
            </a:r>
            <a:r>
              <a:rPr lang="en-US" dirty="0" err="1"/>
              <a:t>submited</a:t>
            </a:r>
            <a:r>
              <a:rPr lang="en-US" dirty="0"/>
              <a:t> to mentor for feedback / approval before Main Work starts</a:t>
            </a:r>
          </a:p>
          <a:p>
            <a:r>
              <a:rPr lang="en-US" dirty="0"/>
              <a:t>System hours arrangement discussion for online debug</a:t>
            </a:r>
          </a:p>
          <a:p>
            <a:r>
              <a:rPr lang="en-US" dirty="0"/>
              <a:t>Progress updates with mentor for each 2-3 days</a:t>
            </a:r>
          </a:p>
          <a:p>
            <a:r>
              <a:rPr lang="en-US" dirty="0"/>
              <a:t>Before online debug, produce offline </a:t>
            </a:r>
            <a:r>
              <a:rPr lang="en-US" dirty="0" err="1"/>
              <a:t>datalog</a:t>
            </a:r>
            <a:r>
              <a:rPr lang="en-US" dirty="0"/>
              <a:t> without warnings/errors.</a:t>
            </a:r>
          </a:p>
          <a:p>
            <a:r>
              <a:rPr lang="en-US" dirty="0"/>
              <a:t>Online debug Test Program till achieve Bin 1.</a:t>
            </a:r>
          </a:p>
          <a:p>
            <a:r>
              <a:rPr lang="en-US" dirty="0"/>
              <a:t>Collect </a:t>
            </a:r>
            <a:r>
              <a:rPr lang="en-US" dirty="0" err="1"/>
              <a:t>Datalog</a:t>
            </a:r>
            <a:r>
              <a:rPr lang="en-US" dirty="0"/>
              <a:t> and Test Time Profile.</a:t>
            </a:r>
          </a:p>
          <a:p>
            <a:r>
              <a:rPr lang="en-US" dirty="0"/>
              <a:t>Perform necessary quality check </a:t>
            </a:r>
          </a:p>
          <a:p>
            <a:r>
              <a:rPr lang="en-US" dirty="0"/>
              <a:t>Review results with Mentor.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Recommended Project Work Plan</a:t>
            </a:r>
          </a:p>
        </p:txBody>
      </p:sp>
    </p:spTree>
    <p:extLst>
      <p:ext uri="{BB962C8B-B14F-4D97-AF65-F5344CB8AC3E}">
        <p14:creationId xmlns:p14="http://schemas.microsoft.com/office/powerpoint/2010/main" val="76796623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1. Project Objectives</a:t>
            </a:r>
          </a:p>
          <a:p>
            <a:r>
              <a:rPr lang="en-US" dirty="0"/>
              <a:t>2. Prerequisites</a:t>
            </a:r>
          </a:p>
          <a:p>
            <a:r>
              <a:rPr lang="en-US" dirty="0"/>
              <a:t>3. Project Duration</a:t>
            </a:r>
          </a:p>
          <a:p>
            <a:r>
              <a:rPr lang="en-US" dirty="0"/>
              <a:t>4. Project Learning Outcomes</a:t>
            </a:r>
          </a:p>
          <a:p>
            <a:r>
              <a:rPr lang="en-US" dirty="0"/>
              <a:t>5. Provided Materials</a:t>
            </a:r>
          </a:p>
          <a:p>
            <a:r>
              <a:rPr lang="en-US" dirty="0"/>
              <a:t>6. Project Deliverables</a:t>
            </a:r>
          </a:p>
          <a:p>
            <a:r>
              <a:rPr lang="en-US" dirty="0"/>
              <a:t>7. Project Details</a:t>
            </a:r>
          </a:p>
          <a:p>
            <a:r>
              <a:rPr lang="en-US" dirty="0"/>
              <a:t> DUT</a:t>
            </a:r>
          </a:p>
          <a:p>
            <a:r>
              <a:rPr lang="en-US" dirty="0"/>
              <a:t> Test Lists</a:t>
            </a:r>
          </a:p>
          <a:p>
            <a:r>
              <a:rPr lang="en-US" dirty="0"/>
              <a:t>8. Recommended Project Work 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complete program development exposure including coding and debug.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jump step learning to the common tests in digital device.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This project content focus on developing trainee‘s device test technique and identify the tests which are commonly used in most of digital devices.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This project provides the Trainee an opportunity to develop a Test Program using I8243 on </a:t>
            </a:r>
            <a:r>
              <a:rPr lang="en-US" dirty="0" err="1"/>
              <a:t>UltraFLEXplus</a:t>
            </a:r>
            <a:r>
              <a:rPr lang="en-US" dirty="0"/>
              <a:t> system and develop their confidence when they extend the knowledge to a more complex digital device.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 the programming and debugging skills on </a:t>
            </a:r>
            <a:r>
              <a:rPr lang="en-US" dirty="0" err="1"/>
              <a:t>UltraFLEXplus</a:t>
            </a:r>
            <a:r>
              <a:rPr lang="en-US" dirty="0"/>
              <a:t> digital and power instrument.</a:t>
            </a:r>
          </a:p>
          <a:p>
            <a:pPr marL="519112" lvl="1" indent="-285750">
              <a:buFont typeface="Wingdings" panose="05000000000000000000" pitchFamily="2" charset="2"/>
              <a:buChar char="ü"/>
            </a:pPr>
            <a:r>
              <a:rPr lang="en-US" sz="1600" dirty="0"/>
              <a:t>Upon the completion of the project, the Trainee should have developed programming and debugging skills on </a:t>
            </a:r>
            <a:r>
              <a:rPr lang="en-US" sz="1600" dirty="0" err="1"/>
              <a:t>UltraFLEXplus</a:t>
            </a:r>
            <a:r>
              <a:rPr lang="en-US" sz="1600" dirty="0"/>
              <a:t> basic instruments.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Prerequisites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9354" y="1103500"/>
            <a:ext cx="8268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Before starting this project, the Student should have: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Completed the </a:t>
            </a:r>
            <a:r>
              <a:rPr lang="en-US" altLang="zh-CN" dirty="0" err="1"/>
              <a:t>UltraFLEXplus</a:t>
            </a:r>
            <a:r>
              <a:rPr lang="en-US" altLang="zh-CN" dirty="0"/>
              <a:t> Programming Fundamental Class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Knowledge on Project Management Process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Knowledge on ATE Fundamental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3234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This program is conducted 1.5 weeks/ 8 days to meet the minimum requirement of the training objectives.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Project Duration</a:t>
            </a:r>
          </a:p>
        </p:txBody>
      </p:sp>
    </p:spTree>
    <p:extLst>
      <p:ext uri="{BB962C8B-B14F-4D97-AF65-F5344CB8AC3E}">
        <p14:creationId xmlns:p14="http://schemas.microsoft.com/office/powerpoint/2010/main" val="11304388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the assignment, the engineer should have an understanding on the following:</a:t>
            </a:r>
          </a:p>
          <a:p>
            <a:pPr lvl="1"/>
            <a:r>
              <a:rPr lang="en-US" dirty="0" err="1"/>
              <a:t>UltraFLEXplus</a:t>
            </a:r>
            <a:r>
              <a:rPr lang="en-US" dirty="0"/>
              <a:t> basic digital application project development</a:t>
            </a:r>
          </a:p>
          <a:p>
            <a:pPr lvl="1"/>
            <a:r>
              <a:rPr lang="en-US" dirty="0"/>
              <a:t>IGXL 10.xx </a:t>
            </a:r>
          </a:p>
          <a:p>
            <a:pPr lvl="1"/>
            <a:r>
              <a:rPr lang="en-US" dirty="0"/>
              <a:t>Debug tools and data collect</a:t>
            </a:r>
          </a:p>
          <a:p>
            <a:pPr lvl="1"/>
            <a:r>
              <a:rPr lang="en-US" dirty="0"/>
              <a:t>Digital device typical test items and trouble shooting skills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Project Learning Outcomes </a:t>
            </a:r>
          </a:p>
        </p:txBody>
      </p:sp>
    </p:spTree>
    <p:extLst>
      <p:ext uri="{BB962C8B-B14F-4D97-AF65-F5344CB8AC3E}">
        <p14:creationId xmlns:p14="http://schemas.microsoft.com/office/powerpoint/2010/main" val="30394934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Following materials will be provided, at the beginning of project:</a:t>
            </a:r>
          </a:p>
          <a:p>
            <a:pPr marL="0" indent="0">
              <a:buNone/>
            </a:pPr>
            <a:r>
              <a:rPr lang="en-US" dirty="0"/>
              <a:t>Student handbook</a:t>
            </a:r>
          </a:p>
          <a:p>
            <a:pPr marL="519112" lvl="1" indent="-285750">
              <a:buFont typeface="Wingdings" panose="05000000000000000000" pitchFamily="2" charset="2"/>
              <a:buChar char="ü"/>
            </a:pPr>
            <a:r>
              <a:rPr lang="en-US" dirty="0"/>
              <a:t>Student Manual, PDF</a:t>
            </a:r>
          </a:p>
          <a:p>
            <a:pPr marL="519112" lvl="1" indent="-285750">
              <a:buFont typeface="Wingdings" panose="05000000000000000000" pitchFamily="2" charset="2"/>
              <a:buChar char="ü"/>
            </a:pPr>
            <a:r>
              <a:rPr lang="en-US" dirty="0"/>
              <a:t>Sample Schedule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Provided Materials</a:t>
            </a:r>
          </a:p>
        </p:txBody>
      </p:sp>
    </p:spTree>
    <p:extLst>
      <p:ext uri="{BB962C8B-B14F-4D97-AF65-F5344CB8AC3E}">
        <p14:creationId xmlns:p14="http://schemas.microsoft.com/office/powerpoint/2010/main" val="190951984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Schedule (10/21, Wed)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Mid-Term Review(10/26, Mon)</a:t>
            </a:r>
          </a:p>
          <a:p>
            <a:pPr lvl="1"/>
            <a:r>
              <a:rPr lang="en-US" dirty="0"/>
              <a:t>15 </a:t>
            </a:r>
            <a:r>
              <a:rPr lang="en-US" dirty="0" err="1"/>
              <a:t>mins</a:t>
            </a:r>
            <a:r>
              <a:rPr lang="en-US" dirty="0"/>
              <a:t> for each trainee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Final Review (10/30, Fri)</a:t>
            </a:r>
          </a:p>
          <a:p>
            <a:pPr marL="519112" lvl="1" indent="-285750"/>
            <a:r>
              <a:rPr lang="en-US" dirty="0"/>
              <a:t>1 hours/each trainee</a:t>
            </a:r>
          </a:p>
          <a:p>
            <a:pPr marL="519112" lvl="1" indent="-285750"/>
            <a:r>
              <a:rPr lang="en-US" dirty="0"/>
              <a:t>Test Program</a:t>
            </a:r>
          </a:p>
          <a:p>
            <a:pPr marL="519112" lvl="1" indent="-285750"/>
            <a:r>
              <a:rPr lang="en-US" dirty="0"/>
              <a:t>Data Collection </a:t>
            </a:r>
          </a:p>
          <a:p>
            <a:pPr lvl="2"/>
            <a:r>
              <a:rPr lang="en-US" dirty="0" err="1"/>
              <a:t>Datalog</a:t>
            </a:r>
            <a:r>
              <a:rPr lang="en-US" dirty="0"/>
              <a:t>/ Test Time Profile</a:t>
            </a:r>
          </a:p>
          <a:p>
            <a:pPr lvl="2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Wrap Up Presentation ( together with Mini project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Project Deliverables </a:t>
            </a:r>
          </a:p>
        </p:txBody>
      </p:sp>
    </p:spTree>
    <p:extLst>
      <p:ext uri="{BB962C8B-B14F-4D97-AF65-F5344CB8AC3E}">
        <p14:creationId xmlns:p14="http://schemas.microsoft.com/office/powerpoint/2010/main" val="80829220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Project Details - DUT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07" y="1249491"/>
            <a:ext cx="7445385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059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radyne-ppt-template-standard_final-PG#">
  <a:themeElements>
    <a:clrScheme name="Custom 6">
      <a:dk1>
        <a:srgbClr val="224186"/>
      </a:dk1>
      <a:lt1>
        <a:srgbClr val="FFFFFF"/>
      </a:lt1>
      <a:dk2>
        <a:srgbClr val="4F5053"/>
      </a:dk2>
      <a:lt2>
        <a:srgbClr val="9FA1A4"/>
      </a:lt2>
      <a:accent1>
        <a:srgbClr val="224186"/>
      </a:accent1>
      <a:accent2>
        <a:srgbClr val="2B7F32"/>
      </a:accent2>
      <a:accent3>
        <a:srgbClr val="8DC63F"/>
      </a:accent3>
      <a:accent4>
        <a:srgbClr val="B0CBEA"/>
      </a:accent4>
      <a:accent5>
        <a:srgbClr val="DEAD0F"/>
      </a:accent5>
      <a:accent6>
        <a:srgbClr val="9FA1A3"/>
      </a:accent6>
      <a:hlink>
        <a:srgbClr val="224186"/>
      </a:hlink>
      <a:folHlink>
        <a:srgbClr val="5D17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ynePresentationTrainingTemplate" id="{7AC671E3-6840-4AF7-A84D-CAFA8652BA0D}" vid="{1CD332A0-E51E-42DB-923B-B9AA6D69F2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TeradynePresentationTrainingTemplate</Template>
  <TotalTime>914</TotalTime>
  <Words>496</Words>
  <Application>Microsoft Office PowerPoint</Application>
  <PresentationFormat>On-screen Show (4:3)</PresentationFormat>
  <Paragraphs>88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.AppleSystemUIFont</vt:lpstr>
      <vt:lpstr>Arial</vt:lpstr>
      <vt:lpstr>Calibri</vt:lpstr>
      <vt:lpstr>Wingdings</vt:lpstr>
      <vt:lpstr>Teradyne-ppt-template-standard_final-PG#</vt:lpstr>
      <vt:lpstr>SEG APPLICATION PROJECT</vt:lpstr>
      <vt:lpstr>Agenda</vt:lpstr>
      <vt:lpstr>Project Objectives</vt:lpstr>
      <vt:lpstr>2. Prerequisites</vt:lpstr>
      <vt:lpstr>3. Project Duration</vt:lpstr>
      <vt:lpstr>4. Project Learning Outcomes </vt:lpstr>
      <vt:lpstr>5. Provided Materials</vt:lpstr>
      <vt:lpstr>6. Project Deliverables </vt:lpstr>
      <vt:lpstr>7. Project Details - DUT</vt:lpstr>
      <vt:lpstr>7. Project Details - Test List</vt:lpstr>
      <vt:lpstr>8. Recommended Project Work Plan</vt:lpstr>
    </vt:vector>
  </TitlesOfParts>
  <Company>Teradyne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sandskal</dc:creator>
  <cp:lastModifiedBy>Kim-Bee Ng</cp:lastModifiedBy>
  <cp:revision>61</cp:revision>
  <cp:lastPrinted>2020-09-15T03:30:37Z</cp:lastPrinted>
  <dcterms:created xsi:type="dcterms:W3CDTF">2018-11-26T21:14:50Z</dcterms:created>
  <dcterms:modified xsi:type="dcterms:W3CDTF">2022-05-24T06:56:17Z</dcterms:modified>
</cp:coreProperties>
</file>