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7f6629950_0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7f662995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7f662995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7f662995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7f6629950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7f662995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d5ba472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d5ba472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7f6629950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7f66299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7f6629950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7f662995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d5ba47228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d5ba4722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d5ba47228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d5ba4722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d5ba472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d5ba472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d5ba4722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d5ba4722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7f6629950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7f662995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d5ba472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d5ba472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d5ba47228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d5ba4722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d5ba47228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d5ba4722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d5ba4722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d5ba4722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d5ba4722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d5ba4722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7f6629950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7f662995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8b1bdb92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8b1bdb92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ce913ca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ce913ca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7f6629950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7f662995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d5ba47228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d5ba4722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d5ba47228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d5ba4722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7f6629950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7f662995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1" name="Google Shape;51;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2"/>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2"/>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bg>
      <p:bgPr>
        <a:solidFill>
          <a:schemeClr val="dk1"/>
        </a:solidFill>
      </p:bgPr>
    </p:bg>
    <p:spTree>
      <p:nvGrpSpPr>
        <p:cNvPr id="46" name="Shape 46"/>
        <p:cNvGrpSpPr/>
        <p:nvPr/>
      </p:nvGrpSpPr>
      <p:grpSpPr>
        <a:xfrm>
          <a:off x="0" y="0"/>
          <a:ext cx="0" cy="0"/>
          <a:chOff x="0" y="0"/>
          <a:chExt cx="0" cy="0"/>
        </a:xfrm>
      </p:grpSpPr>
      <p:sp>
        <p:nvSpPr>
          <p:cNvPr id="47" name="Google Shape;47;p10"/>
          <p:cNvSpPr/>
          <p:nvPr/>
        </p:nvSpPr>
        <p:spPr>
          <a:xfrm>
            <a:off x="0" y="0"/>
            <a:ext cx="3630600" cy="5143500"/>
          </a:xfrm>
          <a:prstGeom prst="rect">
            <a:avLst/>
          </a:prstGeom>
          <a:solidFill>
            <a:srgbClr val="3747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48" name="Google Shape;48;p10"/>
          <p:cNvSpPr txBox="1"/>
          <p:nvPr>
            <p:ph type="title"/>
          </p:nvPr>
        </p:nvSpPr>
        <p:spPr>
          <a:xfrm>
            <a:off x="311700" y="445025"/>
            <a:ext cx="2841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Final Project</a:t>
            </a:r>
            <a:endParaRPr sz="6000"/>
          </a:p>
        </p:txBody>
      </p:sp>
      <p:sp>
        <p:nvSpPr>
          <p:cNvPr id="63" name="Google Shape;63;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Kelompok D8</a:t>
            </a:r>
            <a:endParaRPr sz="180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PERTANYAAN DAN PEMBAHASAN</a:t>
            </a:r>
            <a:endParaRPr sz="4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710000" y="2188800"/>
            <a:ext cx="2203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Pertanyaan</a:t>
            </a:r>
            <a:endParaRPr sz="3900">
              <a:solidFill>
                <a:schemeClr val="accent6"/>
              </a:solidFill>
            </a:endParaRPr>
          </a:p>
        </p:txBody>
      </p:sp>
      <p:sp>
        <p:nvSpPr>
          <p:cNvPr id="140" name="Google Shape;140;p24"/>
          <p:cNvSpPr txBox="1"/>
          <p:nvPr>
            <p:ph idx="4294967295" type="body"/>
          </p:nvPr>
        </p:nvSpPr>
        <p:spPr>
          <a:xfrm>
            <a:off x="4205925" y="1117800"/>
            <a:ext cx="4351500" cy="326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37474F"/>
                </a:solidFill>
              </a:rPr>
              <a:t>Akhir tahun ini, perusahaan akan memberikan hadiah bagi pelanggan yang memenangkan kompetisi Festival Akhir Tahun. Tim Marketing membutuhkan bantuan untuk menentukan perkiraan hadiah yang akan diberikan pada pemenang kompetisi nantinya. Hadiah tersebut akan diambil dari TOP 5 Produk dari Kategori Mobiles &amp; Tablets selama tahun 2022, dengan jumlah kuantitas penjualan (valid = 1) paling tinggi.</a:t>
            </a:r>
            <a:endParaRPr sz="1200">
              <a:solidFill>
                <a:srgbClr val="37474F"/>
              </a:solidFill>
            </a:endParaRPr>
          </a:p>
          <a:p>
            <a:pPr indent="0" lvl="0" marL="0" rtl="0" algn="just">
              <a:spcBef>
                <a:spcPts val="1600"/>
              </a:spcBef>
              <a:spcAft>
                <a:spcPts val="0"/>
              </a:spcAft>
              <a:buNone/>
            </a:pPr>
            <a:r>
              <a:rPr lang="en" sz="1200">
                <a:solidFill>
                  <a:srgbClr val="37474F"/>
                </a:solidFill>
              </a:rPr>
              <a:t>Mohon bantuan, untuk mengirimkan data tersebut sebelum akhir bulan ini ke Tim Marketing. Atas bantuan yang diberikan, kami mengucapkan terima kasih.</a:t>
            </a:r>
            <a:endParaRPr sz="1200">
              <a:solidFill>
                <a:srgbClr val="37474F"/>
              </a:solidFill>
            </a:endParaRPr>
          </a:p>
          <a:p>
            <a:pPr indent="0" lvl="0" marL="0" rtl="0" algn="just">
              <a:spcBef>
                <a:spcPts val="1600"/>
              </a:spcBef>
              <a:spcAft>
                <a:spcPts val="0"/>
              </a:spcAft>
              <a:buNone/>
            </a:pPr>
            <a:r>
              <a:rPr lang="en" sz="1200">
                <a:solidFill>
                  <a:srgbClr val="37474F"/>
                </a:solidFill>
              </a:rPr>
              <a:t>Regards</a:t>
            </a:r>
            <a:endParaRPr sz="1200">
              <a:solidFill>
                <a:srgbClr val="37474F"/>
              </a:solidFill>
            </a:endParaRPr>
          </a:p>
          <a:p>
            <a:pPr indent="0" lvl="0" marL="0" rtl="0" algn="just">
              <a:spcBef>
                <a:spcPts val="1600"/>
              </a:spcBef>
              <a:spcAft>
                <a:spcPts val="1600"/>
              </a:spcAft>
              <a:buNone/>
            </a:pPr>
            <a:r>
              <a:rPr lang="en" sz="1200">
                <a:solidFill>
                  <a:srgbClr val="37474F"/>
                </a:solidFill>
              </a:rPr>
              <a:t>Tim Marketing</a:t>
            </a:r>
            <a:endParaRPr sz="1200">
              <a:solidFill>
                <a:srgbClr val="37474F"/>
              </a:solidFill>
            </a:endParaRPr>
          </a:p>
        </p:txBody>
      </p:sp>
      <p:sp>
        <p:nvSpPr>
          <p:cNvPr id="141" name="Google Shape;141;p24"/>
          <p:cNvSpPr txBox="1"/>
          <p:nvPr/>
        </p:nvSpPr>
        <p:spPr>
          <a:xfrm>
            <a:off x="4205925" y="765000"/>
            <a:ext cx="7170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7474F"/>
                </a:solidFill>
                <a:latin typeface="Oswald"/>
                <a:ea typeface="Oswald"/>
                <a:cs typeface="Oswald"/>
                <a:sym typeface="Oswald"/>
              </a:rPr>
              <a:t>No. 1</a:t>
            </a:r>
            <a:endParaRPr b="1" sz="1800">
              <a:solidFill>
                <a:srgbClr val="37474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5"/>
          <p:cNvSpPr txBox="1"/>
          <p:nvPr>
            <p:ph idx="4294967295" type="body"/>
          </p:nvPr>
        </p:nvSpPr>
        <p:spPr>
          <a:xfrm>
            <a:off x="406200" y="3683925"/>
            <a:ext cx="8331600" cy="1079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400">
                <a:solidFill>
                  <a:srgbClr val="37474F"/>
                </a:solidFill>
              </a:rPr>
              <a:t>Dengan melakukan filtering berdasarkan </a:t>
            </a:r>
            <a:r>
              <a:rPr b="1" lang="en" sz="1400">
                <a:solidFill>
                  <a:srgbClr val="37474F"/>
                </a:solidFill>
              </a:rPr>
              <a:t>is_valid = 1, category = ‘Mobiles &amp; Tablets’, </a:t>
            </a:r>
            <a:r>
              <a:rPr lang="en" sz="1400">
                <a:solidFill>
                  <a:srgbClr val="37474F"/>
                </a:solidFill>
              </a:rPr>
              <a:t>dan </a:t>
            </a:r>
            <a:r>
              <a:rPr b="1" lang="en" sz="1400">
                <a:solidFill>
                  <a:srgbClr val="37474F"/>
                </a:solidFill>
              </a:rPr>
              <a:t>order_date = 2022</a:t>
            </a:r>
            <a:r>
              <a:rPr lang="en" sz="1400">
                <a:solidFill>
                  <a:srgbClr val="37474F"/>
                </a:solidFill>
              </a:rPr>
              <a:t>, kemudian melakukan grouping berdasarkan </a:t>
            </a:r>
            <a:r>
              <a:rPr b="1" lang="en" sz="1400">
                <a:solidFill>
                  <a:srgbClr val="37474F"/>
                </a:solidFill>
              </a:rPr>
              <a:t>sku_name</a:t>
            </a:r>
            <a:r>
              <a:rPr lang="en" sz="1400">
                <a:solidFill>
                  <a:srgbClr val="37474F"/>
                </a:solidFill>
              </a:rPr>
              <a:t>, dan menjumlahkan </a:t>
            </a:r>
            <a:r>
              <a:rPr b="1" lang="en" sz="1400">
                <a:solidFill>
                  <a:srgbClr val="37474F"/>
                </a:solidFill>
              </a:rPr>
              <a:t>qty_ordered</a:t>
            </a:r>
            <a:r>
              <a:rPr lang="en" sz="1400">
                <a:solidFill>
                  <a:srgbClr val="37474F"/>
                </a:solidFill>
              </a:rPr>
              <a:t>, maka didapatkan top 5 produk dengan penjualan tertinggi pada kategori tersebut selama tahun 2022.</a:t>
            </a:r>
            <a:endParaRPr sz="1400">
              <a:solidFill>
                <a:srgbClr val="37474F"/>
              </a:solidFill>
            </a:endParaRPr>
          </a:p>
        </p:txBody>
      </p:sp>
      <p:sp>
        <p:nvSpPr>
          <p:cNvPr id="147" name="Google Shape;147;p25"/>
          <p:cNvSpPr txBox="1"/>
          <p:nvPr>
            <p:ph type="title"/>
          </p:nvPr>
        </p:nvSpPr>
        <p:spPr>
          <a:xfrm>
            <a:off x="311700" y="303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a:t>
            </a:r>
            <a:endParaRPr>
              <a:solidFill>
                <a:srgbClr val="37474F"/>
              </a:solidFill>
            </a:endParaRPr>
          </a:p>
        </p:txBody>
      </p:sp>
      <p:sp>
        <p:nvSpPr>
          <p:cNvPr id="148" name="Google Shape;148;p25"/>
          <p:cNvSpPr txBox="1"/>
          <p:nvPr/>
        </p:nvSpPr>
        <p:spPr>
          <a:xfrm>
            <a:off x="373800" y="1220500"/>
            <a:ext cx="4260300" cy="21825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top5 = df[(df[</a:t>
            </a:r>
            <a:r>
              <a:rPr lang="en" sz="1100">
                <a:solidFill>
                  <a:srgbClr val="A31515"/>
                </a:solidFill>
                <a:highlight>
                  <a:srgbClr val="F7F7F7"/>
                </a:highlight>
                <a:latin typeface="Consolas"/>
                <a:ea typeface="Consolas"/>
                <a:cs typeface="Consolas"/>
                <a:sym typeface="Consolas"/>
              </a:rPr>
              <a:t>'is_valid'</a:t>
            </a:r>
            <a:r>
              <a:rPr lang="en" sz="1100">
                <a:highlight>
                  <a:srgbClr val="F7F7F7"/>
                </a:highlight>
                <a:latin typeface="Consolas"/>
                <a:ea typeface="Consolas"/>
                <a:cs typeface="Consolas"/>
                <a:sym typeface="Consolas"/>
              </a:rPr>
              <a:t>] == </a:t>
            </a:r>
            <a:r>
              <a:rPr lang="en" sz="1100">
                <a:solidFill>
                  <a:srgbClr val="116644"/>
                </a:solidFill>
                <a:highlight>
                  <a:srgbClr val="F7F7F7"/>
                </a:highlight>
                <a:latin typeface="Consolas"/>
                <a:ea typeface="Consolas"/>
                <a:cs typeface="Consolas"/>
                <a:sym typeface="Consolas"/>
              </a:rPr>
              <a:t>1</a:t>
            </a:r>
            <a:r>
              <a:rPr lang="en" sz="1100">
                <a:highlight>
                  <a:srgbClr val="F7F7F7"/>
                </a:highlight>
                <a:latin typeface="Consolas"/>
                <a:ea typeface="Consolas"/>
                <a:cs typeface="Consolas"/>
                <a:sym typeface="Consolas"/>
              </a:rPr>
              <a:t>) &amp; \</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(df[</a:t>
            </a:r>
            <a:r>
              <a:rPr lang="en" sz="1100">
                <a:solidFill>
                  <a:srgbClr val="A31515"/>
                </a:solidFill>
                <a:highlight>
                  <a:srgbClr val="F7F7F7"/>
                </a:highlight>
                <a:latin typeface="Consolas"/>
                <a:ea typeface="Consolas"/>
                <a:cs typeface="Consolas"/>
                <a:sym typeface="Consolas"/>
              </a:rPr>
              <a:t>'category'</a:t>
            </a:r>
            <a:r>
              <a:rPr lang="en" sz="1100">
                <a:highlight>
                  <a:srgbClr val="F7F7F7"/>
                </a:highlight>
                <a:latin typeface="Consolas"/>
                <a:ea typeface="Consolas"/>
                <a:cs typeface="Consolas"/>
                <a:sym typeface="Consolas"/>
              </a:rPr>
              <a:t>] == </a:t>
            </a:r>
            <a:r>
              <a:rPr lang="en" sz="1100">
                <a:solidFill>
                  <a:srgbClr val="A31515"/>
                </a:solidFill>
                <a:highlight>
                  <a:srgbClr val="F7F7F7"/>
                </a:highlight>
                <a:latin typeface="Consolas"/>
                <a:ea typeface="Consolas"/>
                <a:cs typeface="Consolas"/>
                <a:sym typeface="Consolas"/>
              </a:rPr>
              <a:t>'Mobiles &amp; Tablets'</a:t>
            </a:r>
            <a:r>
              <a:rPr lang="en" sz="1100">
                <a:highlight>
                  <a:srgbClr val="F7F7F7"/>
                </a:highlight>
                <a:latin typeface="Consolas"/>
                <a:ea typeface="Consolas"/>
                <a:cs typeface="Consolas"/>
                <a:sym typeface="Consolas"/>
              </a:rPr>
              <a:t>) &amp; \</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(df[</a:t>
            </a:r>
            <a:r>
              <a:rPr lang="en" sz="1100">
                <a:solidFill>
                  <a:srgbClr val="A31515"/>
                </a:solidFill>
                <a:highlight>
                  <a:srgbClr val="F7F7F7"/>
                </a:highlight>
                <a:latin typeface="Consolas"/>
                <a:ea typeface="Consolas"/>
                <a:cs typeface="Consolas"/>
                <a:sym typeface="Consolas"/>
              </a:rPr>
              <a:t>'order_date'</a:t>
            </a:r>
            <a:r>
              <a:rPr lang="en" sz="1100">
                <a:highlight>
                  <a:srgbClr val="F7F7F7"/>
                </a:highlight>
                <a:latin typeface="Consolas"/>
                <a:ea typeface="Consolas"/>
                <a:cs typeface="Consolas"/>
                <a:sym typeface="Consolas"/>
              </a:rPr>
              <a:t>].dt.year == </a:t>
            </a:r>
            <a:r>
              <a:rPr lang="en" sz="1100">
                <a:solidFill>
                  <a:srgbClr val="116644"/>
                </a:solidFill>
                <a:highlight>
                  <a:srgbClr val="F7F7F7"/>
                </a:highlight>
                <a:latin typeface="Consolas"/>
                <a:ea typeface="Consolas"/>
                <a:cs typeface="Consolas"/>
                <a:sym typeface="Consolas"/>
              </a:rPr>
              <a:t>2022</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.groupby(</a:t>
            </a:r>
            <a:r>
              <a:rPr lang="en" sz="1100">
                <a:solidFill>
                  <a:srgbClr val="A31515"/>
                </a:solidFill>
                <a:highlight>
                  <a:srgbClr val="F7F7F7"/>
                </a:highlight>
                <a:latin typeface="Consolas"/>
                <a:ea typeface="Consolas"/>
                <a:cs typeface="Consolas"/>
                <a:sym typeface="Consolas"/>
              </a:rPr>
              <a:t>'sku_name'</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a:t>
            </a:r>
            <a:r>
              <a:rPr lang="en" sz="1100">
                <a:solidFill>
                  <a:srgbClr val="A31515"/>
                </a:solidFill>
                <a:highlight>
                  <a:srgbClr val="F7F7F7"/>
                </a:highlight>
                <a:latin typeface="Consolas"/>
                <a:ea typeface="Consolas"/>
                <a:cs typeface="Consolas"/>
                <a:sym typeface="Consolas"/>
              </a:rPr>
              <a:t>'qty_ordered'</a:t>
            </a:r>
            <a:r>
              <a:rPr lang="en" sz="1100">
                <a:highlight>
                  <a:srgbClr val="F7F7F7"/>
                </a:highlight>
                <a:latin typeface="Consolas"/>
                <a:ea typeface="Consolas"/>
                <a:cs typeface="Consolas"/>
                <a:sym typeface="Consolas"/>
              </a:rPr>
              <a:t>].</a:t>
            </a:r>
            <a:r>
              <a:rPr lang="en" sz="1100">
                <a:solidFill>
                  <a:srgbClr val="795E26"/>
                </a:solidFill>
                <a:highlight>
                  <a:srgbClr val="F7F7F7"/>
                </a:highlight>
                <a:latin typeface="Consolas"/>
                <a:ea typeface="Consolas"/>
                <a:cs typeface="Consolas"/>
                <a:sym typeface="Consolas"/>
              </a:rPr>
              <a:t>sum</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.sort_values(ascending=</a:t>
            </a:r>
            <a:r>
              <a:rPr lang="en" sz="1100">
                <a:solidFill>
                  <a:srgbClr val="0000FF"/>
                </a:solidFill>
                <a:highlight>
                  <a:srgbClr val="F7F7F7"/>
                </a:highlight>
                <a:latin typeface="Consolas"/>
                <a:ea typeface="Consolas"/>
                <a:cs typeface="Consolas"/>
                <a:sym typeface="Consolas"/>
              </a:rPr>
              <a:t>False</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.reset_index(name=</a:t>
            </a:r>
            <a:r>
              <a:rPr lang="en" sz="1100">
                <a:solidFill>
                  <a:srgbClr val="A31515"/>
                </a:solidFill>
                <a:highlight>
                  <a:srgbClr val="F7F7F7"/>
                </a:highlight>
                <a:latin typeface="Consolas"/>
                <a:ea typeface="Consolas"/>
                <a:cs typeface="Consolas"/>
                <a:sym typeface="Consolas"/>
              </a:rPr>
              <a:t>'Qty 2022'</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top5.head(</a:t>
            </a:r>
            <a:r>
              <a:rPr lang="en" sz="1100">
                <a:solidFill>
                  <a:srgbClr val="116644"/>
                </a:solidFill>
                <a:highlight>
                  <a:srgbClr val="F7F7F7"/>
                </a:highlight>
                <a:latin typeface="Consolas"/>
                <a:ea typeface="Consolas"/>
                <a:cs typeface="Consolas"/>
                <a:sym typeface="Consolas"/>
              </a:rPr>
              <a:t>5</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p:txBody>
      </p:sp>
      <p:pic>
        <p:nvPicPr>
          <p:cNvPr id="149" name="Google Shape;149;p25"/>
          <p:cNvPicPr preferRelativeResize="0"/>
          <p:nvPr/>
        </p:nvPicPr>
        <p:blipFill>
          <a:blip r:embed="rId3">
            <a:alphaModFix/>
          </a:blip>
          <a:stretch>
            <a:fillRect/>
          </a:stretch>
        </p:blipFill>
        <p:spPr>
          <a:xfrm>
            <a:off x="5108628" y="1272612"/>
            <a:ext cx="3596672" cy="2078275"/>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393700" y="939800"/>
            <a:ext cx="4178400" cy="1637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800">
                <a:solidFill>
                  <a:srgbClr val="D4D4D4"/>
                </a:solidFill>
                <a:latin typeface="Consolas"/>
                <a:ea typeface="Consolas"/>
                <a:cs typeface="Consolas"/>
                <a:sym typeface="Consolas"/>
              </a:rPr>
              <a:t>top5.plot</a:t>
            </a:r>
            <a:r>
              <a:rPr lang="en" sz="800">
                <a:solidFill>
                  <a:srgbClr val="DCDCDC"/>
                </a:solidFill>
                <a:latin typeface="Consolas"/>
                <a:ea typeface="Consolas"/>
                <a:cs typeface="Consolas"/>
                <a:sym typeface="Consolas"/>
              </a:rPr>
              <a:t>(</a:t>
            </a:r>
            <a:r>
              <a:rPr lang="en" sz="800">
                <a:solidFill>
                  <a:srgbClr val="D4D4D4"/>
                </a:solidFill>
                <a:latin typeface="Consolas"/>
                <a:ea typeface="Consolas"/>
                <a:cs typeface="Consolas"/>
                <a:sym typeface="Consolas"/>
              </a:rPr>
              <a:t>x = </a:t>
            </a:r>
            <a:r>
              <a:rPr lang="en" sz="800">
                <a:solidFill>
                  <a:srgbClr val="CE9178"/>
                </a:solidFill>
                <a:latin typeface="Consolas"/>
                <a:ea typeface="Consolas"/>
                <a:cs typeface="Consolas"/>
                <a:sym typeface="Consolas"/>
              </a:rPr>
              <a:t>'sku_name'</a:t>
            </a:r>
            <a:r>
              <a:rPr lang="en" sz="800">
                <a:solidFill>
                  <a:srgbClr val="DCDCDC"/>
                </a:solidFill>
                <a:latin typeface="Consolas"/>
                <a:ea typeface="Consolas"/>
                <a:cs typeface="Consolas"/>
                <a:sym typeface="Consolas"/>
              </a:rPr>
              <a:t>,</a:t>
            </a:r>
            <a:endParaRPr sz="8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800">
                <a:solidFill>
                  <a:srgbClr val="D4D4D4"/>
                </a:solidFill>
                <a:latin typeface="Consolas"/>
                <a:ea typeface="Consolas"/>
                <a:cs typeface="Consolas"/>
                <a:sym typeface="Consolas"/>
              </a:rPr>
              <a:t>          y = </a:t>
            </a:r>
            <a:r>
              <a:rPr lang="en" sz="800">
                <a:solidFill>
                  <a:srgbClr val="CE9178"/>
                </a:solidFill>
                <a:latin typeface="Consolas"/>
                <a:ea typeface="Consolas"/>
                <a:cs typeface="Consolas"/>
                <a:sym typeface="Consolas"/>
              </a:rPr>
              <a:t>'Qty 2022'</a:t>
            </a:r>
            <a:r>
              <a:rPr lang="en" sz="800">
                <a:solidFill>
                  <a:srgbClr val="DCDCDC"/>
                </a:solidFill>
                <a:latin typeface="Consolas"/>
                <a:ea typeface="Consolas"/>
                <a:cs typeface="Consolas"/>
                <a:sym typeface="Consolas"/>
              </a:rPr>
              <a:t>,</a:t>
            </a:r>
            <a:endParaRPr sz="8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800">
                <a:solidFill>
                  <a:srgbClr val="D4D4D4"/>
                </a:solidFill>
                <a:latin typeface="Consolas"/>
                <a:ea typeface="Consolas"/>
                <a:cs typeface="Consolas"/>
                <a:sym typeface="Consolas"/>
              </a:rPr>
              <a:t>          kind = </a:t>
            </a:r>
            <a:r>
              <a:rPr lang="en" sz="800">
                <a:solidFill>
                  <a:srgbClr val="CE9178"/>
                </a:solidFill>
                <a:latin typeface="Consolas"/>
                <a:ea typeface="Consolas"/>
                <a:cs typeface="Consolas"/>
                <a:sym typeface="Consolas"/>
              </a:rPr>
              <a:t>'bar'</a:t>
            </a:r>
            <a:r>
              <a:rPr lang="en" sz="800">
                <a:solidFill>
                  <a:srgbClr val="DCDCDC"/>
                </a:solidFill>
                <a:latin typeface="Consolas"/>
                <a:ea typeface="Consolas"/>
                <a:cs typeface="Consolas"/>
                <a:sym typeface="Consolas"/>
              </a:rPr>
              <a:t>,</a:t>
            </a:r>
            <a:endParaRPr sz="8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800">
                <a:solidFill>
                  <a:srgbClr val="D4D4D4"/>
                </a:solidFill>
                <a:latin typeface="Consolas"/>
                <a:ea typeface="Consolas"/>
                <a:cs typeface="Consolas"/>
                <a:sym typeface="Consolas"/>
              </a:rPr>
              <a:t>          figsize = </a:t>
            </a:r>
            <a:r>
              <a:rPr lang="en" sz="800">
                <a:solidFill>
                  <a:srgbClr val="DCDCDC"/>
                </a:solidFill>
                <a:latin typeface="Consolas"/>
                <a:ea typeface="Consolas"/>
                <a:cs typeface="Consolas"/>
                <a:sym typeface="Consolas"/>
              </a:rPr>
              <a:t>(</a:t>
            </a:r>
            <a:r>
              <a:rPr lang="en" sz="800">
                <a:solidFill>
                  <a:srgbClr val="B5CEA8"/>
                </a:solidFill>
                <a:latin typeface="Consolas"/>
                <a:ea typeface="Consolas"/>
                <a:cs typeface="Consolas"/>
                <a:sym typeface="Consolas"/>
              </a:rPr>
              <a:t>13</a:t>
            </a:r>
            <a:r>
              <a:rPr lang="en" sz="800">
                <a:solidFill>
                  <a:srgbClr val="DCDCDC"/>
                </a:solidFill>
                <a:latin typeface="Consolas"/>
                <a:ea typeface="Consolas"/>
                <a:cs typeface="Consolas"/>
                <a:sym typeface="Consolas"/>
              </a:rPr>
              <a:t>,</a:t>
            </a:r>
            <a:r>
              <a:rPr lang="en" sz="800">
                <a:solidFill>
                  <a:srgbClr val="B5CEA8"/>
                </a:solidFill>
                <a:latin typeface="Consolas"/>
                <a:ea typeface="Consolas"/>
                <a:cs typeface="Consolas"/>
                <a:sym typeface="Consolas"/>
              </a:rPr>
              <a:t>4</a:t>
            </a:r>
            <a:r>
              <a:rPr lang="en" sz="800">
                <a:solidFill>
                  <a:srgbClr val="DCDCDC"/>
                </a:solidFill>
                <a:latin typeface="Consolas"/>
                <a:ea typeface="Consolas"/>
                <a:cs typeface="Consolas"/>
                <a:sym typeface="Consolas"/>
              </a:rPr>
              <a:t>),</a:t>
            </a:r>
            <a:endParaRPr sz="8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800">
                <a:solidFill>
                  <a:srgbClr val="D4D4D4"/>
                </a:solidFill>
                <a:latin typeface="Consolas"/>
                <a:ea typeface="Consolas"/>
                <a:cs typeface="Consolas"/>
                <a:sym typeface="Consolas"/>
              </a:rPr>
              <a:t>          title = </a:t>
            </a:r>
            <a:r>
              <a:rPr lang="en" sz="800">
                <a:solidFill>
                  <a:srgbClr val="CE9178"/>
                </a:solidFill>
                <a:latin typeface="Consolas"/>
                <a:ea typeface="Consolas"/>
                <a:cs typeface="Consolas"/>
                <a:sym typeface="Consolas"/>
              </a:rPr>
              <a:t>'Top 5 Produk Kategori Mobiles &amp; Tablets Tahun 2022'</a:t>
            </a:r>
            <a:r>
              <a:rPr lang="en" sz="800">
                <a:solidFill>
                  <a:srgbClr val="DCDCDC"/>
                </a:solidFill>
                <a:latin typeface="Consolas"/>
                <a:ea typeface="Consolas"/>
                <a:cs typeface="Consolas"/>
                <a:sym typeface="Consolas"/>
              </a:rPr>
              <a:t>,</a:t>
            </a:r>
            <a:endParaRPr sz="8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800">
                <a:solidFill>
                  <a:srgbClr val="D4D4D4"/>
                </a:solidFill>
                <a:latin typeface="Consolas"/>
                <a:ea typeface="Consolas"/>
                <a:cs typeface="Consolas"/>
                <a:sym typeface="Consolas"/>
              </a:rPr>
              <a:t>          xlabel = </a:t>
            </a:r>
            <a:r>
              <a:rPr lang="en" sz="800">
                <a:solidFill>
                  <a:srgbClr val="CE9178"/>
                </a:solidFill>
                <a:latin typeface="Consolas"/>
                <a:ea typeface="Consolas"/>
                <a:cs typeface="Consolas"/>
                <a:sym typeface="Consolas"/>
              </a:rPr>
              <a:t>'Nama Produk'</a:t>
            </a:r>
            <a:r>
              <a:rPr lang="en" sz="800">
                <a:solidFill>
                  <a:srgbClr val="DCDCDC"/>
                </a:solidFill>
                <a:latin typeface="Consolas"/>
                <a:ea typeface="Consolas"/>
                <a:cs typeface="Consolas"/>
                <a:sym typeface="Consolas"/>
              </a:rPr>
              <a:t>,</a:t>
            </a:r>
            <a:endParaRPr sz="8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800">
                <a:solidFill>
                  <a:srgbClr val="D4D4D4"/>
                </a:solidFill>
                <a:latin typeface="Consolas"/>
                <a:ea typeface="Consolas"/>
                <a:cs typeface="Consolas"/>
                <a:sym typeface="Consolas"/>
              </a:rPr>
              <a:t>          ylabel = </a:t>
            </a:r>
            <a:r>
              <a:rPr lang="en" sz="800">
                <a:solidFill>
                  <a:srgbClr val="CE9178"/>
                </a:solidFill>
                <a:latin typeface="Consolas"/>
                <a:ea typeface="Consolas"/>
                <a:cs typeface="Consolas"/>
                <a:sym typeface="Consolas"/>
              </a:rPr>
              <a:t>'Jumlah Penjualan'</a:t>
            </a:r>
            <a:r>
              <a:rPr lang="en" sz="800">
                <a:solidFill>
                  <a:srgbClr val="DCDCDC"/>
                </a:solidFill>
                <a:latin typeface="Consolas"/>
                <a:ea typeface="Consolas"/>
                <a:cs typeface="Consolas"/>
                <a:sym typeface="Consolas"/>
              </a:rPr>
              <a:t>,</a:t>
            </a:r>
            <a:endParaRPr sz="8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800">
                <a:solidFill>
                  <a:srgbClr val="D4D4D4"/>
                </a:solidFill>
                <a:latin typeface="Consolas"/>
                <a:ea typeface="Consolas"/>
                <a:cs typeface="Consolas"/>
                <a:sym typeface="Consolas"/>
              </a:rPr>
              <a:t>          rot = </a:t>
            </a:r>
            <a:r>
              <a:rPr lang="en" sz="800">
                <a:solidFill>
                  <a:srgbClr val="B5CEA8"/>
                </a:solidFill>
                <a:latin typeface="Consolas"/>
                <a:ea typeface="Consolas"/>
                <a:cs typeface="Consolas"/>
                <a:sym typeface="Consolas"/>
              </a:rPr>
              <a:t>0</a:t>
            </a:r>
            <a:r>
              <a:rPr lang="en" sz="800">
                <a:solidFill>
                  <a:srgbClr val="DCDCDC"/>
                </a:solidFill>
                <a:latin typeface="Consolas"/>
                <a:ea typeface="Consolas"/>
                <a:cs typeface="Consolas"/>
                <a:sym typeface="Consolas"/>
              </a:rPr>
              <a:t>,</a:t>
            </a:r>
            <a:endParaRPr sz="8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800">
                <a:solidFill>
                  <a:srgbClr val="D4D4D4"/>
                </a:solidFill>
                <a:latin typeface="Consolas"/>
                <a:ea typeface="Consolas"/>
                <a:cs typeface="Consolas"/>
                <a:sym typeface="Consolas"/>
              </a:rPr>
              <a:t>          color = </a:t>
            </a:r>
            <a:r>
              <a:rPr lang="en" sz="800">
                <a:solidFill>
                  <a:srgbClr val="CE9178"/>
                </a:solidFill>
                <a:latin typeface="Consolas"/>
                <a:ea typeface="Consolas"/>
                <a:cs typeface="Consolas"/>
                <a:sym typeface="Consolas"/>
              </a:rPr>
              <a:t>'steelblue'</a:t>
            </a:r>
            <a:r>
              <a:rPr lang="en" sz="800">
                <a:solidFill>
                  <a:srgbClr val="DCDCDC"/>
                </a:solidFill>
                <a:latin typeface="Consolas"/>
                <a:ea typeface="Consolas"/>
                <a:cs typeface="Consolas"/>
                <a:sym typeface="Consolas"/>
              </a:rPr>
              <a:t>)</a:t>
            </a:r>
            <a:endParaRPr sz="800">
              <a:latin typeface="Consolas"/>
              <a:ea typeface="Consolas"/>
              <a:cs typeface="Consolas"/>
              <a:sym typeface="Consolas"/>
            </a:endParaRPr>
          </a:p>
        </p:txBody>
      </p:sp>
      <p:sp>
        <p:nvSpPr>
          <p:cNvPr id="155" name="Google Shape;155;p26"/>
          <p:cNvSpPr txBox="1"/>
          <p:nvPr>
            <p:ph type="title"/>
          </p:nvPr>
        </p:nvSpPr>
        <p:spPr>
          <a:xfrm>
            <a:off x="311700" y="28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a:t>
            </a:r>
            <a:endParaRPr>
              <a:solidFill>
                <a:schemeClr val="accent6"/>
              </a:solidFill>
            </a:endParaRPr>
          </a:p>
        </p:txBody>
      </p:sp>
      <p:pic>
        <p:nvPicPr>
          <p:cNvPr id="156" name="Google Shape;156;p26"/>
          <p:cNvPicPr preferRelativeResize="0"/>
          <p:nvPr/>
        </p:nvPicPr>
        <p:blipFill>
          <a:blip r:embed="rId3">
            <a:alphaModFix/>
          </a:blip>
          <a:stretch>
            <a:fillRect/>
          </a:stretch>
        </p:blipFill>
        <p:spPr>
          <a:xfrm>
            <a:off x="393700" y="2658900"/>
            <a:ext cx="6152599" cy="2320450"/>
          </a:xfrm>
          <a:prstGeom prst="rect">
            <a:avLst/>
          </a:prstGeom>
          <a:noFill/>
          <a:ln>
            <a:noFill/>
          </a:ln>
        </p:spPr>
      </p:pic>
      <p:sp>
        <p:nvSpPr>
          <p:cNvPr id="157" name="Google Shape;157;p26"/>
          <p:cNvSpPr txBox="1"/>
          <p:nvPr>
            <p:ph idx="4294967295" type="body"/>
          </p:nvPr>
        </p:nvSpPr>
        <p:spPr>
          <a:xfrm>
            <a:off x="4775200" y="1123700"/>
            <a:ext cx="3937200" cy="126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7F7F7"/>
                </a:solidFill>
              </a:rPr>
              <a:t>Produk-produk </a:t>
            </a:r>
            <a:r>
              <a:rPr lang="en" sz="1200">
                <a:solidFill>
                  <a:srgbClr val="F7F7F7"/>
                </a:solidFill>
              </a:rPr>
              <a:t>kategori Mobiles &amp; Tablets</a:t>
            </a:r>
            <a:r>
              <a:rPr lang="en" sz="1200">
                <a:solidFill>
                  <a:srgbClr val="F7F7F7"/>
                </a:solidFill>
              </a:rPr>
              <a:t> yang memiliki penjualan tertinggi pada tahun 2022 adalah IDROID_BALRX7-Gold, IDROID_BALRX7-Jet black, Infinix Hot 4-Gold, samsung_Grand Prime Plus-Black, dan infinix_Zero 4-Grey</a:t>
            </a:r>
            <a:r>
              <a:rPr lang="en" sz="1200">
                <a:solidFill>
                  <a:srgbClr val="F7F7F7"/>
                </a:solidFill>
              </a:rPr>
              <a:t>.</a:t>
            </a:r>
            <a:endParaRPr sz="1200">
              <a:solidFill>
                <a:srgbClr val="F7F7F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710000" y="2188800"/>
            <a:ext cx="2203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Pertanyaan</a:t>
            </a:r>
            <a:endParaRPr sz="3900">
              <a:solidFill>
                <a:schemeClr val="accent6"/>
              </a:solidFill>
            </a:endParaRPr>
          </a:p>
        </p:txBody>
      </p:sp>
      <p:sp>
        <p:nvSpPr>
          <p:cNvPr id="163" name="Google Shape;163;p27"/>
          <p:cNvSpPr txBox="1"/>
          <p:nvPr>
            <p:ph idx="4294967295" type="body"/>
          </p:nvPr>
        </p:nvSpPr>
        <p:spPr>
          <a:xfrm>
            <a:off x="3834875" y="480900"/>
            <a:ext cx="5075100" cy="449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37474F"/>
                </a:solidFill>
              </a:rPr>
              <a:t>Menindaklanjuti meeting gabungan Tim Werehouse dan Tim Marketing, kami menemukan bahwa ketersediaan stock produk dengan Kategori Others pada akhir 2022 kemarin masih banyak.</a:t>
            </a:r>
            <a:endParaRPr sz="1200">
              <a:solidFill>
                <a:srgbClr val="37474F"/>
              </a:solidFill>
            </a:endParaRPr>
          </a:p>
          <a:p>
            <a:pPr indent="-304800" lvl="0" marL="457200" rtl="0" algn="just">
              <a:spcBef>
                <a:spcPts val="1600"/>
              </a:spcBef>
              <a:spcAft>
                <a:spcPts val="0"/>
              </a:spcAft>
              <a:buClr>
                <a:srgbClr val="37474F"/>
              </a:buClr>
              <a:buSzPts val="1200"/>
              <a:buAutoNum type="arabicPeriod"/>
            </a:pPr>
            <a:r>
              <a:rPr lang="en" sz="1200">
                <a:solidFill>
                  <a:srgbClr val="37474F"/>
                </a:solidFill>
              </a:rPr>
              <a:t>Kami mohon bantuan untuk melakukan pengecekan data penjualan kategori tersebut dengan tahun 2021 secara kuantitas penjualan. Dugaan sementara kami, telah terjadi penurunan kuantitas penjualan pada 2022 dibandingkan 2021. (Mohon juga menampilkan data ke-15 kategori)</a:t>
            </a:r>
            <a:endParaRPr sz="1200">
              <a:solidFill>
                <a:srgbClr val="37474F"/>
              </a:solidFill>
            </a:endParaRPr>
          </a:p>
          <a:p>
            <a:pPr indent="-304800" lvl="0" marL="457200" rtl="0" algn="just">
              <a:spcBef>
                <a:spcPts val="0"/>
              </a:spcBef>
              <a:spcAft>
                <a:spcPts val="0"/>
              </a:spcAft>
              <a:buClr>
                <a:srgbClr val="37474F"/>
              </a:buClr>
              <a:buSzPts val="1200"/>
              <a:buAutoNum type="arabicPeriod"/>
            </a:pPr>
            <a:r>
              <a:rPr lang="en" sz="1200">
                <a:solidFill>
                  <a:srgbClr val="37474F"/>
                </a:solidFill>
              </a:rPr>
              <a:t>Apabila memang terjadi penurunan kuantitas penjualan pada kategori Others, kami mohon bantuan untuk menyediakan data TOP 20 nama produk yang mengalami penurunan paling tinggi pada 2022 jika dibanding dengan 2021. Hal ini kami gunakan sebagai bahan diskusi pada meeting selanjutnya.</a:t>
            </a:r>
            <a:endParaRPr sz="1200">
              <a:solidFill>
                <a:srgbClr val="37474F"/>
              </a:solidFill>
            </a:endParaRPr>
          </a:p>
          <a:p>
            <a:pPr indent="0" lvl="0" marL="0" rtl="0" algn="just">
              <a:spcBef>
                <a:spcPts val="1600"/>
              </a:spcBef>
              <a:spcAft>
                <a:spcPts val="0"/>
              </a:spcAft>
              <a:buNone/>
            </a:pPr>
            <a:r>
              <a:rPr lang="en" sz="1200">
                <a:solidFill>
                  <a:srgbClr val="37474F"/>
                </a:solidFill>
              </a:rPr>
              <a:t>Mohon bantuan untuk mengirimkan data tersebut paling lambat 4 hari dari hari ini. Atas bantuan yang diberikan, kami mengucapkan terima kasih.</a:t>
            </a:r>
            <a:endParaRPr sz="1200">
              <a:solidFill>
                <a:srgbClr val="37474F"/>
              </a:solidFill>
            </a:endParaRPr>
          </a:p>
          <a:p>
            <a:pPr indent="0" lvl="0" marL="0" rtl="0" algn="just">
              <a:spcBef>
                <a:spcPts val="1600"/>
              </a:spcBef>
              <a:spcAft>
                <a:spcPts val="0"/>
              </a:spcAft>
              <a:buNone/>
            </a:pPr>
            <a:r>
              <a:rPr lang="en" sz="1200">
                <a:solidFill>
                  <a:srgbClr val="37474F"/>
                </a:solidFill>
              </a:rPr>
              <a:t>Regards</a:t>
            </a:r>
            <a:endParaRPr sz="1200">
              <a:solidFill>
                <a:srgbClr val="37474F"/>
              </a:solidFill>
            </a:endParaRPr>
          </a:p>
          <a:p>
            <a:pPr indent="0" lvl="0" marL="0" rtl="0" algn="just">
              <a:spcBef>
                <a:spcPts val="1600"/>
              </a:spcBef>
              <a:spcAft>
                <a:spcPts val="1600"/>
              </a:spcAft>
              <a:buNone/>
            </a:pPr>
            <a:r>
              <a:rPr lang="en" sz="1200">
                <a:solidFill>
                  <a:srgbClr val="37474F"/>
                </a:solidFill>
              </a:rPr>
              <a:t>Tim Warehouse</a:t>
            </a:r>
            <a:endParaRPr sz="1200">
              <a:solidFill>
                <a:srgbClr val="37474F"/>
              </a:solidFill>
            </a:endParaRPr>
          </a:p>
        </p:txBody>
      </p:sp>
      <p:sp>
        <p:nvSpPr>
          <p:cNvPr id="164" name="Google Shape;164;p27"/>
          <p:cNvSpPr txBox="1"/>
          <p:nvPr/>
        </p:nvSpPr>
        <p:spPr>
          <a:xfrm>
            <a:off x="3834875" y="128100"/>
            <a:ext cx="7170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7474F"/>
                </a:solidFill>
                <a:latin typeface="Oswald"/>
                <a:ea typeface="Oswald"/>
                <a:cs typeface="Oswald"/>
                <a:sym typeface="Oswald"/>
              </a:rPr>
              <a:t>No. 2</a:t>
            </a:r>
            <a:endParaRPr b="1" sz="1800">
              <a:solidFill>
                <a:srgbClr val="37474F"/>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28"/>
          <p:cNvSpPr txBox="1"/>
          <p:nvPr>
            <p:ph type="title"/>
          </p:nvPr>
        </p:nvSpPr>
        <p:spPr>
          <a:xfrm>
            <a:off x="494700" y="100875"/>
            <a:ext cx="815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 No. 1</a:t>
            </a:r>
            <a:endParaRPr>
              <a:solidFill>
                <a:srgbClr val="37474F"/>
              </a:solidFill>
            </a:endParaRPr>
          </a:p>
        </p:txBody>
      </p:sp>
      <p:sp>
        <p:nvSpPr>
          <p:cNvPr id="170" name="Google Shape;170;p28"/>
          <p:cNvSpPr txBox="1"/>
          <p:nvPr/>
        </p:nvSpPr>
        <p:spPr>
          <a:xfrm>
            <a:off x="494700" y="2043125"/>
            <a:ext cx="4289100" cy="3387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t/>
            </a:r>
            <a:endParaRPr sz="1000">
              <a:highlight>
                <a:srgbClr val="F7F7F7"/>
              </a:highlight>
              <a:latin typeface="Consolas"/>
              <a:ea typeface="Consolas"/>
              <a:cs typeface="Consolas"/>
              <a:sym typeface="Consolas"/>
            </a:endParaRPr>
          </a:p>
        </p:txBody>
      </p:sp>
      <p:sp>
        <p:nvSpPr>
          <p:cNvPr id="171" name="Google Shape;171;p28"/>
          <p:cNvSpPr txBox="1"/>
          <p:nvPr/>
        </p:nvSpPr>
        <p:spPr>
          <a:xfrm>
            <a:off x="543375" y="1548638"/>
            <a:ext cx="4670100" cy="25674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no2_21 = df[(df[</a:t>
            </a:r>
            <a:r>
              <a:rPr lang="en" sz="900">
                <a:solidFill>
                  <a:srgbClr val="A31515"/>
                </a:solidFill>
                <a:highlight>
                  <a:srgbClr val="F7F7F7"/>
                </a:highlight>
                <a:latin typeface="Consolas"/>
                <a:ea typeface="Consolas"/>
                <a:cs typeface="Consolas"/>
                <a:sym typeface="Consolas"/>
              </a:rPr>
              <a:t>'is_valid'</a:t>
            </a:r>
            <a:r>
              <a:rPr lang="en" sz="900">
                <a:highlight>
                  <a:srgbClr val="F7F7F7"/>
                </a:highlight>
                <a:latin typeface="Consolas"/>
                <a:ea typeface="Consolas"/>
                <a:cs typeface="Consolas"/>
                <a:sym typeface="Consolas"/>
              </a:rPr>
              <a:t>] == </a:t>
            </a:r>
            <a:r>
              <a:rPr lang="en" sz="900">
                <a:solidFill>
                  <a:srgbClr val="116644"/>
                </a:solidFill>
                <a:highlight>
                  <a:srgbClr val="F7F7F7"/>
                </a:highlight>
                <a:latin typeface="Consolas"/>
                <a:ea typeface="Consolas"/>
                <a:cs typeface="Consolas"/>
                <a:sym typeface="Consolas"/>
              </a:rPr>
              <a:t>1</a:t>
            </a:r>
            <a:r>
              <a:rPr lang="en" sz="900">
                <a:highlight>
                  <a:srgbClr val="F7F7F7"/>
                </a:highlight>
                <a:latin typeface="Consolas"/>
                <a:ea typeface="Consolas"/>
                <a:cs typeface="Consolas"/>
                <a:sym typeface="Consolas"/>
              </a:rPr>
              <a:t>) &amp;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(df[</a:t>
            </a:r>
            <a:r>
              <a:rPr lang="en" sz="900">
                <a:solidFill>
                  <a:srgbClr val="A31515"/>
                </a:solidFill>
                <a:highlight>
                  <a:srgbClr val="F7F7F7"/>
                </a:highlight>
                <a:latin typeface="Consolas"/>
                <a:ea typeface="Consolas"/>
                <a:cs typeface="Consolas"/>
                <a:sym typeface="Consolas"/>
              </a:rPr>
              <a:t>'order_date'</a:t>
            </a:r>
            <a:r>
              <a:rPr lang="en" sz="900">
                <a:highlight>
                  <a:srgbClr val="F7F7F7"/>
                </a:highlight>
                <a:latin typeface="Consolas"/>
                <a:ea typeface="Consolas"/>
                <a:cs typeface="Consolas"/>
                <a:sym typeface="Consolas"/>
              </a:rPr>
              <a:t>].dt.year == </a:t>
            </a:r>
            <a:r>
              <a:rPr lang="en" sz="900">
                <a:solidFill>
                  <a:srgbClr val="116644"/>
                </a:solidFill>
                <a:highlight>
                  <a:srgbClr val="F7F7F7"/>
                </a:highlight>
                <a:latin typeface="Consolas"/>
                <a:ea typeface="Consolas"/>
                <a:cs typeface="Consolas"/>
                <a:sym typeface="Consolas"/>
              </a:rPr>
              <a:t>2021</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.groupby(</a:t>
            </a:r>
            <a:r>
              <a:rPr lang="en" sz="900">
                <a:solidFill>
                  <a:srgbClr val="A31515"/>
                </a:solidFill>
                <a:highlight>
                  <a:srgbClr val="F7F7F7"/>
                </a:highlight>
                <a:latin typeface="Consolas"/>
                <a:ea typeface="Consolas"/>
                <a:cs typeface="Consolas"/>
                <a:sym typeface="Consolas"/>
              </a:rPr>
              <a:t>'category'</a:t>
            </a:r>
            <a:r>
              <a:rPr lang="en" sz="900">
                <a:highlight>
                  <a:srgbClr val="F7F7F7"/>
                </a:highlight>
                <a:latin typeface="Consolas"/>
                <a:ea typeface="Consolas"/>
                <a:cs typeface="Consolas"/>
                <a:sym typeface="Consolas"/>
              </a:rPr>
              <a:t>)[</a:t>
            </a:r>
            <a:r>
              <a:rPr lang="en" sz="900">
                <a:solidFill>
                  <a:srgbClr val="A31515"/>
                </a:solidFill>
                <a:highlight>
                  <a:srgbClr val="F7F7F7"/>
                </a:highlight>
                <a:latin typeface="Consolas"/>
                <a:ea typeface="Consolas"/>
                <a:cs typeface="Consolas"/>
                <a:sym typeface="Consolas"/>
              </a:rPr>
              <a:t>'qty_ordered'</a:t>
            </a:r>
            <a:r>
              <a:rPr lang="en" sz="900">
                <a:highlight>
                  <a:srgbClr val="F7F7F7"/>
                </a:highlight>
                <a:latin typeface="Consolas"/>
                <a:ea typeface="Consolas"/>
                <a:cs typeface="Consolas"/>
                <a:sym typeface="Consolas"/>
              </a:rPr>
              <a:t>].</a:t>
            </a:r>
            <a:r>
              <a:rPr lang="en" sz="900">
                <a:solidFill>
                  <a:srgbClr val="795E26"/>
                </a:solidFill>
                <a:highlight>
                  <a:srgbClr val="F7F7F7"/>
                </a:highlight>
                <a:latin typeface="Consolas"/>
                <a:ea typeface="Consolas"/>
                <a:cs typeface="Consolas"/>
                <a:sym typeface="Consolas"/>
              </a:rPr>
              <a:t>sum</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.reset_index(name=</a:t>
            </a:r>
            <a:r>
              <a:rPr lang="en" sz="900">
                <a:solidFill>
                  <a:srgbClr val="A31515"/>
                </a:solidFill>
                <a:highlight>
                  <a:srgbClr val="F7F7F7"/>
                </a:highlight>
                <a:latin typeface="Consolas"/>
                <a:ea typeface="Consolas"/>
                <a:cs typeface="Consolas"/>
                <a:sym typeface="Consolas"/>
              </a:rPr>
              <a:t>'Qty 2021'</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.sort_values(by=</a:t>
            </a:r>
            <a:r>
              <a:rPr lang="en" sz="900">
                <a:solidFill>
                  <a:srgbClr val="A31515"/>
                </a:solidFill>
                <a:highlight>
                  <a:srgbClr val="F7F7F7"/>
                </a:highlight>
                <a:latin typeface="Consolas"/>
                <a:ea typeface="Consolas"/>
                <a:cs typeface="Consolas"/>
                <a:sym typeface="Consolas"/>
              </a:rPr>
              <a:t>'Qty 2021'</a:t>
            </a:r>
            <a:r>
              <a:rPr lang="en" sz="900">
                <a:highlight>
                  <a:srgbClr val="F7F7F7"/>
                </a:highlight>
                <a:latin typeface="Consolas"/>
                <a:ea typeface="Consolas"/>
                <a:cs typeface="Consolas"/>
                <a:sym typeface="Consolas"/>
              </a:rPr>
              <a:t>, ascending=</a:t>
            </a:r>
            <a:r>
              <a:rPr lang="en" sz="900">
                <a:solidFill>
                  <a:srgbClr val="0000FF"/>
                </a:solidFill>
                <a:highlight>
                  <a:srgbClr val="F7F7F7"/>
                </a:highlight>
                <a:latin typeface="Consolas"/>
                <a:ea typeface="Consolas"/>
                <a:cs typeface="Consolas"/>
                <a:sym typeface="Consolas"/>
              </a:rPr>
              <a:t>False</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no2_22 = df[(df[</a:t>
            </a:r>
            <a:r>
              <a:rPr lang="en" sz="900">
                <a:solidFill>
                  <a:srgbClr val="A31515"/>
                </a:solidFill>
                <a:highlight>
                  <a:srgbClr val="F7F7F7"/>
                </a:highlight>
                <a:latin typeface="Consolas"/>
                <a:ea typeface="Consolas"/>
                <a:cs typeface="Consolas"/>
                <a:sym typeface="Consolas"/>
              </a:rPr>
              <a:t>'is_valid'</a:t>
            </a:r>
            <a:r>
              <a:rPr lang="en" sz="900">
                <a:highlight>
                  <a:srgbClr val="F7F7F7"/>
                </a:highlight>
                <a:latin typeface="Consolas"/>
                <a:ea typeface="Consolas"/>
                <a:cs typeface="Consolas"/>
                <a:sym typeface="Consolas"/>
              </a:rPr>
              <a:t>] == </a:t>
            </a:r>
            <a:r>
              <a:rPr lang="en" sz="900">
                <a:solidFill>
                  <a:srgbClr val="116644"/>
                </a:solidFill>
                <a:highlight>
                  <a:srgbClr val="F7F7F7"/>
                </a:highlight>
                <a:latin typeface="Consolas"/>
                <a:ea typeface="Consolas"/>
                <a:cs typeface="Consolas"/>
                <a:sym typeface="Consolas"/>
              </a:rPr>
              <a:t>1</a:t>
            </a:r>
            <a:r>
              <a:rPr lang="en" sz="900">
                <a:highlight>
                  <a:srgbClr val="F7F7F7"/>
                </a:highlight>
                <a:latin typeface="Consolas"/>
                <a:ea typeface="Consolas"/>
                <a:cs typeface="Consolas"/>
                <a:sym typeface="Consolas"/>
              </a:rPr>
              <a:t>) &amp;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(df[</a:t>
            </a:r>
            <a:r>
              <a:rPr lang="en" sz="900">
                <a:solidFill>
                  <a:srgbClr val="A31515"/>
                </a:solidFill>
                <a:highlight>
                  <a:srgbClr val="F7F7F7"/>
                </a:highlight>
                <a:latin typeface="Consolas"/>
                <a:ea typeface="Consolas"/>
                <a:cs typeface="Consolas"/>
                <a:sym typeface="Consolas"/>
              </a:rPr>
              <a:t>'order_date'</a:t>
            </a:r>
            <a:r>
              <a:rPr lang="en" sz="900">
                <a:highlight>
                  <a:srgbClr val="F7F7F7"/>
                </a:highlight>
                <a:latin typeface="Consolas"/>
                <a:ea typeface="Consolas"/>
                <a:cs typeface="Consolas"/>
                <a:sym typeface="Consolas"/>
              </a:rPr>
              <a:t>].dt.year == </a:t>
            </a:r>
            <a:r>
              <a:rPr lang="en" sz="900">
                <a:solidFill>
                  <a:srgbClr val="116644"/>
                </a:solidFill>
                <a:highlight>
                  <a:srgbClr val="F7F7F7"/>
                </a:highlight>
                <a:latin typeface="Consolas"/>
                <a:ea typeface="Consolas"/>
                <a:cs typeface="Consolas"/>
                <a:sym typeface="Consolas"/>
              </a:rPr>
              <a:t>2022</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.groupby(</a:t>
            </a:r>
            <a:r>
              <a:rPr lang="en" sz="900">
                <a:solidFill>
                  <a:srgbClr val="A31515"/>
                </a:solidFill>
                <a:highlight>
                  <a:srgbClr val="F7F7F7"/>
                </a:highlight>
                <a:latin typeface="Consolas"/>
                <a:ea typeface="Consolas"/>
                <a:cs typeface="Consolas"/>
                <a:sym typeface="Consolas"/>
              </a:rPr>
              <a:t>'category'</a:t>
            </a:r>
            <a:r>
              <a:rPr lang="en" sz="900">
                <a:highlight>
                  <a:srgbClr val="F7F7F7"/>
                </a:highlight>
                <a:latin typeface="Consolas"/>
                <a:ea typeface="Consolas"/>
                <a:cs typeface="Consolas"/>
                <a:sym typeface="Consolas"/>
              </a:rPr>
              <a:t>)[</a:t>
            </a:r>
            <a:r>
              <a:rPr lang="en" sz="900">
                <a:solidFill>
                  <a:srgbClr val="A31515"/>
                </a:solidFill>
                <a:highlight>
                  <a:srgbClr val="F7F7F7"/>
                </a:highlight>
                <a:latin typeface="Consolas"/>
                <a:ea typeface="Consolas"/>
                <a:cs typeface="Consolas"/>
                <a:sym typeface="Consolas"/>
              </a:rPr>
              <a:t>'qty_ordered'</a:t>
            </a:r>
            <a:r>
              <a:rPr lang="en" sz="900">
                <a:highlight>
                  <a:srgbClr val="F7F7F7"/>
                </a:highlight>
                <a:latin typeface="Consolas"/>
                <a:ea typeface="Consolas"/>
                <a:cs typeface="Consolas"/>
                <a:sym typeface="Consolas"/>
              </a:rPr>
              <a:t>].</a:t>
            </a:r>
            <a:r>
              <a:rPr lang="en" sz="900">
                <a:solidFill>
                  <a:srgbClr val="795E26"/>
                </a:solidFill>
                <a:highlight>
                  <a:srgbClr val="F7F7F7"/>
                </a:highlight>
                <a:latin typeface="Consolas"/>
                <a:ea typeface="Consolas"/>
                <a:cs typeface="Consolas"/>
                <a:sym typeface="Consolas"/>
              </a:rPr>
              <a:t>sum</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.reset_index(name=</a:t>
            </a:r>
            <a:r>
              <a:rPr lang="en" sz="900">
                <a:solidFill>
                  <a:srgbClr val="A31515"/>
                </a:solidFill>
                <a:highlight>
                  <a:srgbClr val="F7F7F7"/>
                </a:highlight>
                <a:latin typeface="Consolas"/>
                <a:ea typeface="Consolas"/>
                <a:cs typeface="Consolas"/>
                <a:sym typeface="Consolas"/>
              </a:rPr>
              <a:t>'Qty 2022'</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.sort_values(by=</a:t>
            </a:r>
            <a:r>
              <a:rPr lang="en" sz="900">
                <a:solidFill>
                  <a:srgbClr val="A31515"/>
                </a:solidFill>
                <a:highlight>
                  <a:srgbClr val="F7F7F7"/>
                </a:highlight>
                <a:latin typeface="Consolas"/>
                <a:ea typeface="Consolas"/>
                <a:cs typeface="Consolas"/>
                <a:sym typeface="Consolas"/>
              </a:rPr>
              <a:t>'Qty 2022'</a:t>
            </a:r>
            <a:r>
              <a:rPr lang="en" sz="900">
                <a:highlight>
                  <a:srgbClr val="F7F7F7"/>
                </a:highlight>
                <a:latin typeface="Consolas"/>
                <a:ea typeface="Consolas"/>
                <a:cs typeface="Consolas"/>
                <a:sym typeface="Consolas"/>
              </a:rPr>
              <a:t>, ascending=</a:t>
            </a:r>
            <a:r>
              <a:rPr lang="en" sz="900">
                <a:solidFill>
                  <a:srgbClr val="0000FF"/>
                </a:solidFill>
                <a:highlight>
                  <a:srgbClr val="F7F7F7"/>
                </a:highlight>
                <a:latin typeface="Consolas"/>
                <a:ea typeface="Consolas"/>
                <a:cs typeface="Consolas"/>
                <a:sym typeface="Consolas"/>
              </a:rPr>
              <a:t>False</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data2122 = pd.merge(no2_21, no2_22, on=</a:t>
            </a:r>
            <a:r>
              <a:rPr lang="en" sz="900">
                <a:solidFill>
                  <a:srgbClr val="A31515"/>
                </a:solidFill>
                <a:highlight>
                  <a:srgbClr val="F7F7F7"/>
                </a:highlight>
                <a:latin typeface="Consolas"/>
                <a:ea typeface="Consolas"/>
                <a:cs typeface="Consolas"/>
                <a:sym typeface="Consolas"/>
              </a:rPr>
              <a:t>'category'</a:t>
            </a:r>
            <a:r>
              <a:rPr lang="en" sz="900">
                <a:highlight>
                  <a:srgbClr val="F7F7F7"/>
                </a:highlight>
                <a:latin typeface="Consolas"/>
                <a:ea typeface="Consolas"/>
                <a:cs typeface="Consolas"/>
                <a:sym typeface="Consolas"/>
              </a:rPr>
              <a:t>, how=</a:t>
            </a:r>
            <a:r>
              <a:rPr lang="en" sz="900">
                <a:solidFill>
                  <a:srgbClr val="A31515"/>
                </a:solidFill>
                <a:highlight>
                  <a:srgbClr val="F7F7F7"/>
                </a:highlight>
                <a:latin typeface="Consolas"/>
                <a:ea typeface="Consolas"/>
                <a:cs typeface="Consolas"/>
                <a:sym typeface="Consolas"/>
              </a:rPr>
              <a:t>'left'</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p:txBody>
      </p:sp>
      <p:sp>
        <p:nvSpPr>
          <p:cNvPr id="172" name="Google Shape;172;p28"/>
          <p:cNvSpPr txBox="1"/>
          <p:nvPr/>
        </p:nvSpPr>
        <p:spPr>
          <a:xfrm>
            <a:off x="543375" y="4229100"/>
            <a:ext cx="4670100" cy="5103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data2122[</a:t>
            </a:r>
            <a:r>
              <a:rPr lang="en" sz="900">
                <a:solidFill>
                  <a:srgbClr val="A31515"/>
                </a:solidFill>
                <a:highlight>
                  <a:srgbClr val="F7F7F7"/>
                </a:highlight>
                <a:latin typeface="Consolas"/>
                <a:ea typeface="Consolas"/>
                <a:cs typeface="Consolas"/>
                <a:sym typeface="Consolas"/>
              </a:rPr>
              <a:t>'growth'</a:t>
            </a:r>
            <a:r>
              <a:rPr lang="en" sz="900">
                <a:highlight>
                  <a:srgbClr val="F7F7F7"/>
                </a:highlight>
                <a:latin typeface="Consolas"/>
                <a:ea typeface="Consolas"/>
                <a:cs typeface="Consolas"/>
                <a:sym typeface="Consolas"/>
              </a:rPr>
              <a:t>] = data2122[</a:t>
            </a:r>
            <a:r>
              <a:rPr lang="en" sz="900">
                <a:solidFill>
                  <a:srgbClr val="A31515"/>
                </a:solidFill>
                <a:highlight>
                  <a:srgbClr val="F7F7F7"/>
                </a:highlight>
                <a:latin typeface="Consolas"/>
                <a:ea typeface="Consolas"/>
                <a:cs typeface="Consolas"/>
                <a:sym typeface="Consolas"/>
              </a:rPr>
              <a:t>'Qty 2022'</a:t>
            </a:r>
            <a:r>
              <a:rPr lang="en" sz="900">
                <a:highlight>
                  <a:srgbClr val="F7F7F7"/>
                </a:highlight>
                <a:latin typeface="Consolas"/>
                <a:ea typeface="Consolas"/>
                <a:cs typeface="Consolas"/>
                <a:sym typeface="Consolas"/>
              </a:rPr>
              <a:t>] - data2122[</a:t>
            </a:r>
            <a:r>
              <a:rPr lang="en" sz="900">
                <a:solidFill>
                  <a:srgbClr val="A31515"/>
                </a:solidFill>
                <a:highlight>
                  <a:srgbClr val="F7F7F7"/>
                </a:highlight>
                <a:latin typeface="Consolas"/>
                <a:ea typeface="Consolas"/>
                <a:cs typeface="Consolas"/>
                <a:sym typeface="Consolas"/>
              </a:rPr>
              <a:t>'Qty 2021'</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data2122.sort_values(by=</a:t>
            </a:r>
            <a:r>
              <a:rPr lang="en" sz="900">
                <a:solidFill>
                  <a:srgbClr val="A31515"/>
                </a:solidFill>
                <a:highlight>
                  <a:srgbClr val="F7F7F7"/>
                </a:highlight>
                <a:latin typeface="Consolas"/>
                <a:ea typeface="Consolas"/>
                <a:cs typeface="Consolas"/>
                <a:sym typeface="Consolas"/>
              </a:rPr>
              <a:t>'growth'</a:t>
            </a:r>
            <a:r>
              <a:rPr lang="en" sz="900">
                <a:highlight>
                  <a:srgbClr val="F7F7F7"/>
                </a:highlight>
                <a:latin typeface="Consolas"/>
                <a:ea typeface="Consolas"/>
                <a:cs typeface="Consolas"/>
                <a:sym typeface="Consolas"/>
              </a:rPr>
              <a:t>, ascending=</a:t>
            </a:r>
            <a:r>
              <a:rPr lang="en" sz="900">
                <a:solidFill>
                  <a:srgbClr val="0000FF"/>
                </a:solidFill>
                <a:highlight>
                  <a:srgbClr val="F7F7F7"/>
                </a:highlight>
                <a:latin typeface="Consolas"/>
                <a:ea typeface="Consolas"/>
                <a:cs typeface="Consolas"/>
                <a:sym typeface="Consolas"/>
              </a:rPr>
              <a:t>False</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p:txBody>
      </p:sp>
      <p:sp>
        <p:nvSpPr>
          <p:cNvPr id="173" name="Google Shape;173;p28"/>
          <p:cNvSpPr txBox="1"/>
          <p:nvPr>
            <p:ph idx="4294967295" type="body"/>
          </p:nvPr>
        </p:nvSpPr>
        <p:spPr>
          <a:xfrm>
            <a:off x="526450" y="673575"/>
            <a:ext cx="4953600" cy="76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37474F"/>
                </a:solidFill>
              </a:rPr>
              <a:t>Melakukan filtering untuk mendapatkan data penjualan setiap kategori pada tahun 2021 dan 2022. Kemudian menghitung perbandingan nilai penjualannya dan menyimpannya di kolom growth.</a:t>
            </a:r>
            <a:endParaRPr sz="1200">
              <a:solidFill>
                <a:srgbClr val="37474F"/>
              </a:solidFill>
            </a:endParaRPr>
          </a:p>
        </p:txBody>
      </p:sp>
      <p:pic>
        <p:nvPicPr>
          <p:cNvPr id="174" name="Google Shape;174;p28"/>
          <p:cNvPicPr preferRelativeResize="0"/>
          <p:nvPr/>
        </p:nvPicPr>
        <p:blipFill>
          <a:blip r:embed="rId3">
            <a:alphaModFix/>
          </a:blip>
          <a:stretch>
            <a:fillRect/>
          </a:stretch>
        </p:blipFill>
        <p:spPr>
          <a:xfrm>
            <a:off x="5657579" y="825948"/>
            <a:ext cx="2991719" cy="39134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494700" y="100875"/>
            <a:ext cx="815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 No. 1</a:t>
            </a:r>
            <a:endParaRPr>
              <a:solidFill>
                <a:schemeClr val="accent6"/>
              </a:solidFill>
            </a:endParaRPr>
          </a:p>
        </p:txBody>
      </p:sp>
      <p:sp>
        <p:nvSpPr>
          <p:cNvPr id="180" name="Google Shape;180;p29"/>
          <p:cNvSpPr txBox="1"/>
          <p:nvPr/>
        </p:nvSpPr>
        <p:spPr>
          <a:xfrm>
            <a:off x="550147" y="1092200"/>
            <a:ext cx="3378900" cy="26244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viz.plot</a:t>
            </a:r>
            <a:r>
              <a:rPr lang="en" sz="1000">
                <a:solidFill>
                  <a:srgbClr val="DCDCDC"/>
                </a:solidFill>
                <a:latin typeface="Consolas"/>
                <a:ea typeface="Consolas"/>
                <a:cs typeface="Consolas"/>
                <a:sym typeface="Consolas"/>
              </a:rPr>
              <a:t>(</a:t>
            </a:r>
            <a:r>
              <a:rPr lang="en" sz="1000">
                <a:solidFill>
                  <a:srgbClr val="D4D4D4"/>
                </a:solidFill>
                <a:latin typeface="Consolas"/>
                <a:ea typeface="Consolas"/>
                <a:cs typeface="Consolas"/>
                <a:sym typeface="Consolas"/>
              </a:rPr>
              <a:t>x = </a:t>
            </a:r>
            <a:r>
              <a:rPr lang="en" sz="1000">
                <a:solidFill>
                  <a:srgbClr val="CE9178"/>
                </a:solidFill>
                <a:latin typeface="Consolas"/>
                <a:ea typeface="Consolas"/>
                <a:cs typeface="Consolas"/>
                <a:sym typeface="Consolas"/>
              </a:rPr>
              <a:t>'Tahun'</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         y = </a:t>
            </a:r>
            <a:r>
              <a:rPr lang="en" sz="1000">
                <a:solidFill>
                  <a:srgbClr val="CE9178"/>
                </a:solidFill>
                <a:latin typeface="Consolas"/>
                <a:ea typeface="Consolas"/>
                <a:cs typeface="Consolas"/>
                <a:sym typeface="Consolas"/>
              </a:rPr>
              <a:t>'Kuantitas'</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         kind = </a:t>
            </a:r>
            <a:r>
              <a:rPr lang="en" sz="1000">
                <a:solidFill>
                  <a:srgbClr val="CE9178"/>
                </a:solidFill>
                <a:latin typeface="Consolas"/>
                <a:ea typeface="Consolas"/>
                <a:cs typeface="Consolas"/>
                <a:sym typeface="Consolas"/>
              </a:rPr>
              <a:t>'bar'</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         figsize = </a:t>
            </a:r>
            <a:r>
              <a:rPr lang="en" sz="1000">
                <a:solidFill>
                  <a:srgbClr val="DCDCDC"/>
                </a:solidFill>
                <a:latin typeface="Consolas"/>
                <a:ea typeface="Consolas"/>
                <a:cs typeface="Consolas"/>
                <a:sym typeface="Consolas"/>
              </a:rPr>
              <a:t>(</a:t>
            </a:r>
            <a:r>
              <a:rPr lang="en" sz="1000">
                <a:solidFill>
                  <a:srgbClr val="B5CEA8"/>
                </a:solidFill>
                <a:latin typeface="Consolas"/>
                <a:ea typeface="Consolas"/>
                <a:cs typeface="Consolas"/>
                <a:sym typeface="Consolas"/>
              </a:rPr>
              <a:t>8</a:t>
            </a:r>
            <a:r>
              <a:rPr lang="en" sz="1000">
                <a:solidFill>
                  <a:srgbClr val="DCDCDC"/>
                </a:solidFill>
                <a:latin typeface="Consolas"/>
                <a:ea typeface="Consolas"/>
                <a:cs typeface="Consolas"/>
                <a:sym typeface="Consolas"/>
              </a:rPr>
              <a:t>,</a:t>
            </a:r>
            <a:r>
              <a:rPr lang="en" sz="1000">
                <a:solidFill>
                  <a:srgbClr val="B5CEA8"/>
                </a:solidFill>
                <a:latin typeface="Consolas"/>
                <a:ea typeface="Consolas"/>
                <a:cs typeface="Consolas"/>
                <a:sym typeface="Consolas"/>
              </a:rPr>
              <a:t>4</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         color = </a:t>
            </a:r>
            <a:r>
              <a:rPr lang="en" sz="1000">
                <a:solidFill>
                  <a:srgbClr val="DCDCDC"/>
                </a:solidFill>
                <a:latin typeface="Consolas"/>
                <a:ea typeface="Consolas"/>
                <a:cs typeface="Consolas"/>
                <a:sym typeface="Consolas"/>
              </a:rPr>
              <a:t>[</a:t>
            </a:r>
            <a:r>
              <a:rPr lang="en" sz="1000">
                <a:solidFill>
                  <a:srgbClr val="CE9178"/>
                </a:solidFill>
                <a:latin typeface="Consolas"/>
                <a:ea typeface="Consolas"/>
                <a:cs typeface="Consolas"/>
                <a:sym typeface="Consolas"/>
              </a:rPr>
              <a:t>'steelblue'</a:t>
            </a:r>
            <a:r>
              <a:rPr lang="en" sz="1000">
                <a:solidFill>
                  <a:srgbClr val="DCDCDC"/>
                </a:solidFill>
                <a:latin typeface="Consolas"/>
                <a:ea typeface="Consolas"/>
                <a:cs typeface="Consolas"/>
                <a:sym typeface="Consolas"/>
              </a:rPr>
              <a:t>,</a:t>
            </a:r>
            <a:r>
              <a:rPr lang="en" sz="1000">
                <a:solidFill>
                  <a:srgbClr val="D4D4D4"/>
                </a:solidFill>
                <a:latin typeface="Consolas"/>
                <a:ea typeface="Consolas"/>
                <a:cs typeface="Consolas"/>
                <a:sym typeface="Consolas"/>
              </a:rPr>
              <a:t> </a:t>
            </a:r>
            <a:r>
              <a:rPr lang="en" sz="1000">
                <a:solidFill>
                  <a:srgbClr val="CE9178"/>
                </a:solidFill>
                <a:latin typeface="Consolas"/>
                <a:ea typeface="Consolas"/>
                <a:cs typeface="Consolas"/>
                <a:sym typeface="Consolas"/>
              </a:rPr>
              <a:t>'indianred'</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         xlabel = </a:t>
            </a:r>
            <a:r>
              <a:rPr lang="en" sz="1000">
                <a:solidFill>
                  <a:srgbClr val="CE9178"/>
                </a:solidFill>
                <a:latin typeface="Consolas"/>
                <a:ea typeface="Consolas"/>
                <a:cs typeface="Consolas"/>
                <a:sym typeface="Consolas"/>
              </a:rPr>
              <a:t>'Tahun'</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         ylabel = </a:t>
            </a:r>
            <a:r>
              <a:rPr lang="en" sz="1000">
                <a:solidFill>
                  <a:srgbClr val="CE9178"/>
                </a:solidFill>
                <a:latin typeface="Consolas"/>
                <a:ea typeface="Consolas"/>
                <a:cs typeface="Consolas"/>
                <a:sym typeface="Consolas"/>
              </a:rPr>
              <a:t>'Kuantitas'</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         title = </a:t>
            </a:r>
            <a:r>
              <a:rPr lang="en" sz="1000">
                <a:solidFill>
                  <a:srgbClr val="CE9178"/>
                </a:solidFill>
                <a:latin typeface="Consolas"/>
                <a:ea typeface="Consolas"/>
                <a:cs typeface="Consolas"/>
                <a:sym typeface="Consolas"/>
              </a:rPr>
              <a:t>'Perbandingan Kuantitas Penjualan Produk Kategori Others Tahun 2021 &amp; 2022'</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         rot = </a:t>
            </a:r>
            <a:r>
              <a:rPr lang="en" sz="1000">
                <a:solidFill>
                  <a:srgbClr val="B5CEA8"/>
                </a:solidFill>
                <a:latin typeface="Consolas"/>
                <a:ea typeface="Consolas"/>
                <a:cs typeface="Consolas"/>
                <a:sym typeface="Consolas"/>
              </a:rPr>
              <a:t>0</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D4D4D4"/>
                </a:solidFill>
                <a:latin typeface="Consolas"/>
                <a:ea typeface="Consolas"/>
                <a:cs typeface="Consolas"/>
                <a:sym typeface="Consolas"/>
              </a:rPr>
              <a:t>         legend = </a:t>
            </a:r>
            <a:r>
              <a:rPr lang="en" sz="1000">
                <a:solidFill>
                  <a:srgbClr val="569CD6"/>
                </a:solidFill>
                <a:latin typeface="Consolas"/>
                <a:ea typeface="Consolas"/>
                <a:cs typeface="Consolas"/>
                <a:sym typeface="Consolas"/>
              </a:rPr>
              <a:t>False</a:t>
            </a:r>
            <a:r>
              <a:rPr lang="en" sz="1000">
                <a:solidFill>
                  <a:srgbClr val="DCDCDC"/>
                </a:solidFill>
                <a:latin typeface="Consolas"/>
                <a:ea typeface="Consolas"/>
                <a:cs typeface="Consolas"/>
                <a:sym typeface="Consolas"/>
              </a:rPr>
              <a:t>)</a:t>
            </a:r>
            <a:endParaRPr sz="1000">
              <a:solidFill>
                <a:srgbClr val="DCDCDC"/>
              </a:solidFill>
              <a:latin typeface="Consolas"/>
              <a:ea typeface="Consolas"/>
              <a:cs typeface="Consolas"/>
              <a:sym typeface="Consolas"/>
            </a:endParaRPr>
          </a:p>
        </p:txBody>
      </p:sp>
      <p:sp>
        <p:nvSpPr>
          <p:cNvPr id="181" name="Google Shape;181;p29"/>
          <p:cNvSpPr txBox="1"/>
          <p:nvPr>
            <p:ph idx="4294967295" type="body"/>
          </p:nvPr>
        </p:nvSpPr>
        <p:spPr>
          <a:xfrm>
            <a:off x="494700" y="3982825"/>
            <a:ext cx="8154600" cy="641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400">
                <a:solidFill>
                  <a:srgbClr val="F7F7F7"/>
                </a:solidFill>
              </a:rPr>
              <a:t>Dapat dilihat bahwa alasan ketersediaan stock produk kategori Others pada tahun 2022 masih banyak karena memang terdapat penurunan kuantitas penjualan pada tahun 2022. </a:t>
            </a:r>
            <a:endParaRPr sz="1400">
              <a:solidFill>
                <a:srgbClr val="F7F7F7"/>
              </a:solidFill>
            </a:endParaRPr>
          </a:p>
        </p:txBody>
      </p:sp>
      <p:pic>
        <p:nvPicPr>
          <p:cNvPr id="182" name="Google Shape;182;p29"/>
          <p:cNvPicPr preferRelativeResize="0"/>
          <p:nvPr/>
        </p:nvPicPr>
        <p:blipFill>
          <a:blip r:embed="rId3">
            <a:alphaModFix/>
          </a:blip>
          <a:stretch>
            <a:fillRect/>
          </a:stretch>
        </p:blipFill>
        <p:spPr>
          <a:xfrm>
            <a:off x="4081447" y="1092201"/>
            <a:ext cx="4512407" cy="265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sp>
        <p:nvSpPr>
          <p:cNvPr id="187" name="Google Shape;187;p30"/>
          <p:cNvSpPr txBox="1"/>
          <p:nvPr>
            <p:ph type="title"/>
          </p:nvPr>
        </p:nvSpPr>
        <p:spPr>
          <a:xfrm>
            <a:off x="494700" y="100875"/>
            <a:ext cx="815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 No. 2</a:t>
            </a:r>
            <a:endParaRPr>
              <a:solidFill>
                <a:srgbClr val="37474F"/>
              </a:solidFill>
            </a:endParaRPr>
          </a:p>
        </p:txBody>
      </p:sp>
      <p:sp>
        <p:nvSpPr>
          <p:cNvPr id="188" name="Google Shape;188;p30"/>
          <p:cNvSpPr txBox="1"/>
          <p:nvPr/>
        </p:nvSpPr>
        <p:spPr>
          <a:xfrm>
            <a:off x="494700" y="2043125"/>
            <a:ext cx="4289100" cy="3387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t/>
            </a:r>
            <a:endParaRPr sz="1000">
              <a:highlight>
                <a:srgbClr val="F7F7F7"/>
              </a:highlight>
              <a:latin typeface="Consolas"/>
              <a:ea typeface="Consolas"/>
              <a:cs typeface="Consolas"/>
              <a:sym typeface="Consolas"/>
            </a:endParaRPr>
          </a:p>
        </p:txBody>
      </p:sp>
      <p:sp>
        <p:nvSpPr>
          <p:cNvPr id="189" name="Google Shape;189;p30"/>
          <p:cNvSpPr txBox="1"/>
          <p:nvPr/>
        </p:nvSpPr>
        <p:spPr>
          <a:xfrm>
            <a:off x="526450" y="1331500"/>
            <a:ext cx="4953600" cy="21933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others_21 = df[(df[</a:t>
            </a:r>
            <a:r>
              <a:rPr lang="en" sz="900">
                <a:solidFill>
                  <a:srgbClr val="A31515"/>
                </a:solidFill>
                <a:highlight>
                  <a:srgbClr val="F7F7F7"/>
                </a:highlight>
                <a:latin typeface="Consolas"/>
                <a:ea typeface="Consolas"/>
                <a:cs typeface="Consolas"/>
                <a:sym typeface="Consolas"/>
              </a:rPr>
              <a:t>'is_valid'</a:t>
            </a:r>
            <a:r>
              <a:rPr lang="en" sz="900">
                <a:highlight>
                  <a:srgbClr val="F7F7F7"/>
                </a:highlight>
                <a:latin typeface="Consolas"/>
                <a:ea typeface="Consolas"/>
                <a:cs typeface="Consolas"/>
                <a:sym typeface="Consolas"/>
              </a:rPr>
              <a:t>] == </a:t>
            </a:r>
            <a:r>
              <a:rPr lang="en" sz="900">
                <a:solidFill>
                  <a:srgbClr val="116644"/>
                </a:solidFill>
                <a:highlight>
                  <a:srgbClr val="F7F7F7"/>
                </a:highlight>
                <a:latin typeface="Consolas"/>
                <a:ea typeface="Consolas"/>
                <a:cs typeface="Consolas"/>
                <a:sym typeface="Consolas"/>
              </a:rPr>
              <a:t>1</a:t>
            </a:r>
            <a:r>
              <a:rPr lang="en" sz="900">
                <a:highlight>
                  <a:srgbClr val="F7F7F7"/>
                </a:highlight>
                <a:latin typeface="Consolas"/>
                <a:ea typeface="Consolas"/>
                <a:cs typeface="Consolas"/>
                <a:sym typeface="Consolas"/>
              </a:rPr>
              <a:t>) &amp;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(df[</a:t>
            </a:r>
            <a:r>
              <a:rPr lang="en" sz="900">
                <a:solidFill>
                  <a:srgbClr val="A31515"/>
                </a:solidFill>
                <a:highlight>
                  <a:srgbClr val="F7F7F7"/>
                </a:highlight>
                <a:latin typeface="Consolas"/>
                <a:ea typeface="Consolas"/>
                <a:cs typeface="Consolas"/>
                <a:sym typeface="Consolas"/>
              </a:rPr>
              <a:t>'category'</a:t>
            </a:r>
            <a:r>
              <a:rPr lang="en" sz="900">
                <a:highlight>
                  <a:srgbClr val="F7F7F7"/>
                </a:highlight>
                <a:latin typeface="Consolas"/>
                <a:ea typeface="Consolas"/>
                <a:cs typeface="Consolas"/>
                <a:sym typeface="Consolas"/>
              </a:rPr>
              <a:t>] == </a:t>
            </a:r>
            <a:r>
              <a:rPr lang="en" sz="900">
                <a:solidFill>
                  <a:srgbClr val="A31515"/>
                </a:solidFill>
                <a:highlight>
                  <a:srgbClr val="F7F7F7"/>
                </a:highlight>
                <a:latin typeface="Consolas"/>
                <a:ea typeface="Consolas"/>
                <a:cs typeface="Consolas"/>
                <a:sym typeface="Consolas"/>
              </a:rPr>
              <a:t>'Others'</a:t>
            </a:r>
            <a:r>
              <a:rPr lang="en" sz="900">
                <a:highlight>
                  <a:srgbClr val="F7F7F7"/>
                </a:highlight>
                <a:latin typeface="Consolas"/>
                <a:ea typeface="Consolas"/>
                <a:cs typeface="Consolas"/>
                <a:sym typeface="Consolas"/>
              </a:rPr>
              <a:t>) &amp;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(df[</a:t>
            </a:r>
            <a:r>
              <a:rPr lang="en" sz="900">
                <a:solidFill>
                  <a:srgbClr val="A31515"/>
                </a:solidFill>
                <a:highlight>
                  <a:srgbClr val="F7F7F7"/>
                </a:highlight>
                <a:latin typeface="Consolas"/>
                <a:ea typeface="Consolas"/>
                <a:cs typeface="Consolas"/>
                <a:sym typeface="Consolas"/>
              </a:rPr>
              <a:t>'order_date'</a:t>
            </a:r>
            <a:r>
              <a:rPr lang="en" sz="900">
                <a:highlight>
                  <a:srgbClr val="F7F7F7"/>
                </a:highlight>
                <a:latin typeface="Consolas"/>
                <a:ea typeface="Consolas"/>
                <a:cs typeface="Consolas"/>
                <a:sym typeface="Consolas"/>
              </a:rPr>
              <a:t>].dt.year == </a:t>
            </a:r>
            <a:r>
              <a:rPr lang="en" sz="900">
                <a:solidFill>
                  <a:srgbClr val="116644"/>
                </a:solidFill>
                <a:highlight>
                  <a:srgbClr val="F7F7F7"/>
                </a:highlight>
                <a:latin typeface="Consolas"/>
                <a:ea typeface="Consolas"/>
                <a:cs typeface="Consolas"/>
                <a:sym typeface="Consolas"/>
              </a:rPr>
              <a:t>2021</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.groupby(</a:t>
            </a:r>
            <a:r>
              <a:rPr lang="en" sz="900">
                <a:solidFill>
                  <a:srgbClr val="A31515"/>
                </a:solidFill>
                <a:highlight>
                  <a:srgbClr val="F7F7F7"/>
                </a:highlight>
                <a:latin typeface="Consolas"/>
                <a:ea typeface="Consolas"/>
                <a:cs typeface="Consolas"/>
                <a:sym typeface="Consolas"/>
              </a:rPr>
              <a:t>'sku_name'</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a:t>
            </a:r>
            <a:r>
              <a:rPr lang="en" sz="900">
                <a:solidFill>
                  <a:srgbClr val="A31515"/>
                </a:solidFill>
                <a:highlight>
                  <a:srgbClr val="F7F7F7"/>
                </a:highlight>
                <a:latin typeface="Consolas"/>
                <a:ea typeface="Consolas"/>
                <a:cs typeface="Consolas"/>
                <a:sym typeface="Consolas"/>
              </a:rPr>
              <a:t>'qty_ordered'</a:t>
            </a:r>
            <a:r>
              <a:rPr lang="en" sz="900">
                <a:highlight>
                  <a:srgbClr val="F7F7F7"/>
                </a:highlight>
                <a:latin typeface="Consolas"/>
                <a:ea typeface="Consolas"/>
                <a:cs typeface="Consolas"/>
                <a:sym typeface="Consolas"/>
              </a:rPr>
              <a:t>].</a:t>
            </a:r>
            <a:r>
              <a:rPr lang="en" sz="900">
                <a:solidFill>
                  <a:srgbClr val="795E26"/>
                </a:solidFill>
                <a:highlight>
                  <a:srgbClr val="F7F7F7"/>
                </a:highlight>
                <a:latin typeface="Consolas"/>
                <a:ea typeface="Consolas"/>
                <a:cs typeface="Consolas"/>
                <a:sym typeface="Consolas"/>
              </a:rPr>
              <a:t>sum</a:t>
            </a:r>
            <a:r>
              <a:rPr lang="en" sz="900">
                <a:highlight>
                  <a:srgbClr val="F7F7F7"/>
                </a:highlight>
                <a:latin typeface="Consolas"/>
                <a:ea typeface="Consolas"/>
                <a:cs typeface="Consolas"/>
                <a:sym typeface="Consolas"/>
              </a:rPr>
              <a:t>().reset_index(name=</a:t>
            </a:r>
            <a:r>
              <a:rPr lang="en" sz="900">
                <a:solidFill>
                  <a:srgbClr val="A31515"/>
                </a:solidFill>
                <a:highlight>
                  <a:srgbClr val="F7F7F7"/>
                </a:highlight>
                <a:latin typeface="Consolas"/>
                <a:ea typeface="Consolas"/>
                <a:cs typeface="Consolas"/>
                <a:sym typeface="Consolas"/>
              </a:rPr>
              <a:t>'others_21'</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others_22 = df[(df[</a:t>
            </a:r>
            <a:r>
              <a:rPr lang="en" sz="900">
                <a:solidFill>
                  <a:srgbClr val="A31515"/>
                </a:solidFill>
                <a:highlight>
                  <a:srgbClr val="F7F7F7"/>
                </a:highlight>
                <a:latin typeface="Consolas"/>
                <a:ea typeface="Consolas"/>
                <a:cs typeface="Consolas"/>
                <a:sym typeface="Consolas"/>
              </a:rPr>
              <a:t>'is_valid'</a:t>
            </a:r>
            <a:r>
              <a:rPr lang="en" sz="900">
                <a:highlight>
                  <a:srgbClr val="F7F7F7"/>
                </a:highlight>
                <a:latin typeface="Consolas"/>
                <a:ea typeface="Consolas"/>
                <a:cs typeface="Consolas"/>
                <a:sym typeface="Consolas"/>
              </a:rPr>
              <a:t>] == </a:t>
            </a:r>
            <a:r>
              <a:rPr lang="en" sz="900">
                <a:solidFill>
                  <a:srgbClr val="116644"/>
                </a:solidFill>
                <a:highlight>
                  <a:srgbClr val="F7F7F7"/>
                </a:highlight>
                <a:latin typeface="Consolas"/>
                <a:ea typeface="Consolas"/>
                <a:cs typeface="Consolas"/>
                <a:sym typeface="Consolas"/>
              </a:rPr>
              <a:t>1</a:t>
            </a:r>
            <a:r>
              <a:rPr lang="en" sz="900">
                <a:highlight>
                  <a:srgbClr val="F7F7F7"/>
                </a:highlight>
                <a:latin typeface="Consolas"/>
                <a:ea typeface="Consolas"/>
                <a:cs typeface="Consolas"/>
                <a:sym typeface="Consolas"/>
              </a:rPr>
              <a:t>) &amp;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(df[</a:t>
            </a:r>
            <a:r>
              <a:rPr lang="en" sz="900">
                <a:solidFill>
                  <a:srgbClr val="A31515"/>
                </a:solidFill>
                <a:highlight>
                  <a:srgbClr val="F7F7F7"/>
                </a:highlight>
                <a:latin typeface="Consolas"/>
                <a:ea typeface="Consolas"/>
                <a:cs typeface="Consolas"/>
                <a:sym typeface="Consolas"/>
              </a:rPr>
              <a:t>'category'</a:t>
            </a:r>
            <a:r>
              <a:rPr lang="en" sz="900">
                <a:highlight>
                  <a:srgbClr val="F7F7F7"/>
                </a:highlight>
                <a:latin typeface="Consolas"/>
                <a:ea typeface="Consolas"/>
                <a:cs typeface="Consolas"/>
                <a:sym typeface="Consolas"/>
              </a:rPr>
              <a:t>] == </a:t>
            </a:r>
            <a:r>
              <a:rPr lang="en" sz="900">
                <a:solidFill>
                  <a:srgbClr val="A31515"/>
                </a:solidFill>
                <a:highlight>
                  <a:srgbClr val="F7F7F7"/>
                </a:highlight>
                <a:latin typeface="Consolas"/>
                <a:ea typeface="Consolas"/>
                <a:cs typeface="Consolas"/>
                <a:sym typeface="Consolas"/>
              </a:rPr>
              <a:t>'Others'</a:t>
            </a:r>
            <a:r>
              <a:rPr lang="en" sz="900">
                <a:highlight>
                  <a:srgbClr val="F7F7F7"/>
                </a:highlight>
                <a:latin typeface="Consolas"/>
                <a:ea typeface="Consolas"/>
                <a:cs typeface="Consolas"/>
                <a:sym typeface="Consolas"/>
              </a:rPr>
              <a:t>) &amp;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(df[</a:t>
            </a:r>
            <a:r>
              <a:rPr lang="en" sz="900">
                <a:solidFill>
                  <a:srgbClr val="A31515"/>
                </a:solidFill>
                <a:highlight>
                  <a:srgbClr val="F7F7F7"/>
                </a:highlight>
                <a:latin typeface="Consolas"/>
                <a:ea typeface="Consolas"/>
                <a:cs typeface="Consolas"/>
                <a:sym typeface="Consolas"/>
              </a:rPr>
              <a:t>'order_date'</a:t>
            </a:r>
            <a:r>
              <a:rPr lang="en" sz="900">
                <a:highlight>
                  <a:srgbClr val="F7F7F7"/>
                </a:highlight>
                <a:latin typeface="Consolas"/>
                <a:ea typeface="Consolas"/>
                <a:cs typeface="Consolas"/>
                <a:sym typeface="Consolas"/>
              </a:rPr>
              <a:t>].dt.year == </a:t>
            </a:r>
            <a:r>
              <a:rPr lang="en" sz="900">
                <a:solidFill>
                  <a:srgbClr val="116644"/>
                </a:solidFill>
                <a:highlight>
                  <a:srgbClr val="F7F7F7"/>
                </a:highlight>
                <a:latin typeface="Consolas"/>
                <a:ea typeface="Consolas"/>
                <a:cs typeface="Consolas"/>
                <a:sym typeface="Consolas"/>
              </a:rPr>
              <a:t>2022</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.groupby(</a:t>
            </a:r>
            <a:r>
              <a:rPr lang="en" sz="900">
                <a:solidFill>
                  <a:srgbClr val="A31515"/>
                </a:solidFill>
                <a:highlight>
                  <a:srgbClr val="F7F7F7"/>
                </a:highlight>
                <a:latin typeface="Consolas"/>
                <a:ea typeface="Consolas"/>
                <a:cs typeface="Consolas"/>
                <a:sym typeface="Consolas"/>
              </a:rPr>
              <a:t>'sku_name'</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a:t>
            </a:r>
            <a:r>
              <a:rPr lang="en" sz="900">
                <a:solidFill>
                  <a:srgbClr val="A31515"/>
                </a:solidFill>
                <a:highlight>
                  <a:srgbClr val="F7F7F7"/>
                </a:highlight>
                <a:latin typeface="Consolas"/>
                <a:ea typeface="Consolas"/>
                <a:cs typeface="Consolas"/>
                <a:sym typeface="Consolas"/>
              </a:rPr>
              <a:t>'qty_ordered'</a:t>
            </a:r>
            <a:r>
              <a:rPr lang="en" sz="900">
                <a:highlight>
                  <a:srgbClr val="F7F7F7"/>
                </a:highlight>
                <a:latin typeface="Consolas"/>
                <a:ea typeface="Consolas"/>
                <a:cs typeface="Consolas"/>
                <a:sym typeface="Consolas"/>
              </a:rPr>
              <a:t>].</a:t>
            </a:r>
            <a:r>
              <a:rPr lang="en" sz="900">
                <a:solidFill>
                  <a:srgbClr val="795E26"/>
                </a:solidFill>
                <a:highlight>
                  <a:srgbClr val="F7F7F7"/>
                </a:highlight>
                <a:latin typeface="Consolas"/>
                <a:ea typeface="Consolas"/>
                <a:cs typeface="Consolas"/>
                <a:sym typeface="Consolas"/>
              </a:rPr>
              <a:t>sum</a:t>
            </a:r>
            <a:r>
              <a:rPr lang="en" sz="900">
                <a:highlight>
                  <a:srgbClr val="F7F7F7"/>
                </a:highlight>
                <a:latin typeface="Consolas"/>
                <a:ea typeface="Consolas"/>
                <a:cs typeface="Consolas"/>
                <a:sym typeface="Consolas"/>
              </a:rPr>
              <a:t>().reset_index(name=</a:t>
            </a:r>
            <a:r>
              <a:rPr lang="en" sz="900">
                <a:solidFill>
                  <a:srgbClr val="A31515"/>
                </a:solidFill>
                <a:highlight>
                  <a:srgbClr val="F7F7F7"/>
                </a:highlight>
                <a:latin typeface="Consolas"/>
                <a:ea typeface="Consolas"/>
                <a:cs typeface="Consolas"/>
                <a:sym typeface="Consolas"/>
              </a:rPr>
              <a:t>'others_22'</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p:txBody>
      </p:sp>
      <p:sp>
        <p:nvSpPr>
          <p:cNvPr id="190" name="Google Shape;190;p30"/>
          <p:cNvSpPr txBox="1"/>
          <p:nvPr/>
        </p:nvSpPr>
        <p:spPr>
          <a:xfrm>
            <a:off x="526450" y="3751375"/>
            <a:ext cx="4953600" cy="10713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others_2122 = pd.merge(others_21, others_22, on=</a:t>
            </a:r>
            <a:r>
              <a:rPr lang="en" sz="900">
                <a:solidFill>
                  <a:srgbClr val="A31515"/>
                </a:solidFill>
                <a:highlight>
                  <a:srgbClr val="F7F7F7"/>
                </a:highlight>
                <a:latin typeface="Consolas"/>
                <a:ea typeface="Consolas"/>
                <a:cs typeface="Consolas"/>
                <a:sym typeface="Consolas"/>
              </a:rPr>
              <a:t>'sku_name'</a:t>
            </a:r>
            <a:r>
              <a:rPr lang="en" sz="900">
                <a:highlight>
                  <a:srgbClr val="F7F7F7"/>
                </a:highlight>
                <a:latin typeface="Consolas"/>
                <a:ea typeface="Consolas"/>
                <a:cs typeface="Consolas"/>
                <a:sym typeface="Consolas"/>
              </a:rPr>
              <a:t>, how=</a:t>
            </a:r>
            <a:r>
              <a:rPr lang="en" sz="900">
                <a:solidFill>
                  <a:srgbClr val="A31515"/>
                </a:solidFill>
                <a:highlight>
                  <a:srgbClr val="F7F7F7"/>
                </a:highlight>
                <a:latin typeface="Consolas"/>
                <a:ea typeface="Consolas"/>
                <a:cs typeface="Consolas"/>
                <a:sym typeface="Consolas"/>
              </a:rPr>
              <a:t>'outer'</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others_2122.fillna(</a:t>
            </a:r>
            <a:r>
              <a:rPr lang="en" sz="900">
                <a:solidFill>
                  <a:srgbClr val="116644"/>
                </a:solidFill>
                <a:highlight>
                  <a:srgbClr val="F7F7F7"/>
                </a:highlight>
                <a:latin typeface="Consolas"/>
                <a:ea typeface="Consolas"/>
                <a:cs typeface="Consolas"/>
                <a:sym typeface="Consolas"/>
              </a:rPr>
              <a:t>0</a:t>
            </a:r>
            <a:r>
              <a:rPr lang="en" sz="900">
                <a:highlight>
                  <a:srgbClr val="F7F7F7"/>
                </a:highlight>
                <a:latin typeface="Consolas"/>
                <a:ea typeface="Consolas"/>
                <a:cs typeface="Consolas"/>
                <a:sym typeface="Consolas"/>
              </a:rPr>
              <a:t>, inplace=</a:t>
            </a:r>
            <a:r>
              <a:rPr lang="en" sz="900">
                <a:solidFill>
                  <a:srgbClr val="0000FF"/>
                </a:solidFill>
                <a:highlight>
                  <a:srgbClr val="F7F7F7"/>
                </a:highlight>
                <a:latin typeface="Consolas"/>
                <a:ea typeface="Consolas"/>
                <a:cs typeface="Consolas"/>
                <a:sym typeface="Consolas"/>
              </a:rPr>
              <a:t>True</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others_2122[</a:t>
            </a:r>
            <a:r>
              <a:rPr lang="en" sz="900">
                <a:solidFill>
                  <a:srgbClr val="A31515"/>
                </a:solidFill>
                <a:highlight>
                  <a:srgbClr val="F7F7F7"/>
                </a:highlight>
                <a:latin typeface="Consolas"/>
                <a:ea typeface="Consolas"/>
                <a:cs typeface="Consolas"/>
                <a:sym typeface="Consolas"/>
              </a:rPr>
              <a:t>'growth'</a:t>
            </a:r>
            <a:r>
              <a:rPr lang="en" sz="900">
                <a:highlight>
                  <a:srgbClr val="F7F7F7"/>
                </a:highlight>
                <a:latin typeface="Consolas"/>
                <a:ea typeface="Consolas"/>
                <a:cs typeface="Consolas"/>
                <a:sym typeface="Consolas"/>
              </a:rPr>
              <a:t>] = others_2122[</a:t>
            </a:r>
            <a:r>
              <a:rPr lang="en" sz="900">
                <a:solidFill>
                  <a:srgbClr val="A31515"/>
                </a:solidFill>
                <a:highlight>
                  <a:srgbClr val="F7F7F7"/>
                </a:highlight>
                <a:latin typeface="Consolas"/>
                <a:ea typeface="Consolas"/>
                <a:cs typeface="Consolas"/>
                <a:sym typeface="Consolas"/>
              </a:rPr>
              <a:t>'others_22'</a:t>
            </a:r>
            <a:r>
              <a:rPr lang="en" sz="900">
                <a:highlight>
                  <a:srgbClr val="F7F7F7"/>
                </a:highlight>
                <a:latin typeface="Consolas"/>
                <a:ea typeface="Consolas"/>
                <a:cs typeface="Consolas"/>
                <a:sym typeface="Consolas"/>
              </a:rPr>
              <a:t>] - others_2122[</a:t>
            </a:r>
            <a:r>
              <a:rPr lang="en" sz="900">
                <a:solidFill>
                  <a:srgbClr val="A31515"/>
                </a:solidFill>
                <a:highlight>
                  <a:srgbClr val="F7F7F7"/>
                </a:highlight>
                <a:latin typeface="Consolas"/>
                <a:ea typeface="Consolas"/>
                <a:cs typeface="Consolas"/>
                <a:sym typeface="Consolas"/>
              </a:rPr>
              <a:t>'others_21'</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others_2122 = others_2122.sort_values(by=</a:t>
            </a:r>
            <a:r>
              <a:rPr lang="en" sz="900">
                <a:solidFill>
                  <a:srgbClr val="A31515"/>
                </a:solidFill>
                <a:highlight>
                  <a:srgbClr val="F7F7F7"/>
                </a:highlight>
                <a:latin typeface="Consolas"/>
                <a:ea typeface="Consolas"/>
                <a:cs typeface="Consolas"/>
                <a:sym typeface="Consolas"/>
              </a:rPr>
              <a:t>'growth'</a:t>
            </a:r>
            <a:r>
              <a:rPr lang="en" sz="900">
                <a:highlight>
                  <a:srgbClr val="F7F7F7"/>
                </a:highlight>
                <a:latin typeface="Consolas"/>
                <a:ea typeface="Consolas"/>
                <a:cs typeface="Consolas"/>
                <a:sym typeface="Consolas"/>
              </a:rPr>
              <a:t>, ascending=</a:t>
            </a:r>
            <a:r>
              <a:rPr lang="en" sz="900">
                <a:solidFill>
                  <a:srgbClr val="0000FF"/>
                </a:solidFill>
                <a:highlight>
                  <a:srgbClr val="F7F7F7"/>
                </a:highlight>
                <a:latin typeface="Consolas"/>
                <a:ea typeface="Consolas"/>
                <a:cs typeface="Consolas"/>
                <a:sym typeface="Consolas"/>
              </a:rPr>
              <a:t>True</a:t>
            </a:r>
            <a:r>
              <a:rPr lang="en" sz="900">
                <a:highlight>
                  <a:srgbClr val="F7F7F7"/>
                </a:highlight>
                <a:latin typeface="Consolas"/>
                <a:ea typeface="Consolas"/>
                <a:cs typeface="Consolas"/>
                <a:sym typeface="Consolas"/>
              </a:rPr>
              <a:t>).head(</a:t>
            </a:r>
            <a:r>
              <a:rPr lang="en" sz="900">
                <a:solidFill>
                  <a:srgbClr val="116644"/>
                </a:solidFill>
                <a:highlight>
                  <a:srgbClr val="F7F7F7"/>
                </a:highlight>
                <a:latin typeface="Consolas"/>
                <a:ea typeface="Consolas"/>
                <a:cs typeface="Consolas"/>
                <a:sym typeface="Consolas"/>
              </a:rPr>
              <a:t>20</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others_2122</a:t>
            </a:r>
            <a:endParaRPr sz="800">
              <a:highlight>
                <a:srgbClr val="F7F7F7"/>
              </a:highlight>
              <a:latin typeface="Consolas"/>
              <a:ea typeface="Consolas"/>
              <a:cs typeface="Consolas"/>
              <a:sym typeface="Consolas"/>
            </a:endParaRPr>
          </a:p>
        </p:txBody>
      </p:sp>
      <p:sp>
        <p:nvSpPr>
          <p:cNvPr id="191" name="Google Shape;191;p30"/>
          <p:cNvSpPr txBox="1"/>
          <p:nvPr>
            <p:ph idx="4294967295" type="body"/>
          </p:nvPr>
        </p:nvSpPr>
        <p:spPr>
          <a:xfrm>
            <a:off x="526450" y="673575"/>
            <a:ext cx="8154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37474F"/>
                </a:solidFill>
              </a:rPr>
              <a:t>Melakukan filtering untuk mendapatkan data penjualan produk kategori </a:t>
            </a:r>
            <a:r>
              <a:rPr b="1" lang="en" sz="1200">
                <a:solidFill>
                  <a:srgbClr val="37474F"/>
                </a:solidFill>
              </a:rPr>
              <a:t>Others </a:t>
            </a:r>
            <a:r>
              <a:rPr lang="en" sz="1200">
                <a:solidFill>
                  <a:srgbClr val="37474F"/>
                </a:solidFill>
              </a:rPr>
              <a:t>pada tahun 2021 dan 2022. Kemudian menghitung penurunan nilai penjualannya dan menyimpannya di kolom growth.</a:t>
            </a:r>
            <a:endParaRPr sz="1200">
              <a:solidFill>
                <a:srgbClr val="37474F"/>
              </a:solidFill>
            </a:endParaRPr>
          </a:p>
        </p:txBody>
      </p:sp>
      <p:grpSp>
        <p:nvGrpSpPr>
          <p:cNvPr id="192" name="Google Shape;192;p30"/>
          <p:cNvGrpSpPr/>
          <p:nvPr/>
        </p:nvGrpSpPr>
        <p:grpSpPr>
          <a:xfrm>
            <a:off x="5676125" y="1343850"/>
            <a:ext cx="3042149" cy="3490250"/>
            <a:chOff x="5676125" y="856800"/>
            <a:chExt cx="3042149" cy="3490250"/>
          </a:xfrm>
        </p:grpSpPr>
        <p:pic>
          <p:nvPicPr>
            <p:cNvPr id="193" name="Google Shape;193;p30"/>
            <p:cNvPicPr preferRelativeResize="0"/>
            <p:nvPr/>
          </p:nvPicPr>
          <p:blipFill rotWithShape="1">
            <a:blip r:embed="rId3">
              <a:alphaModFix/>
            </a:blip>
            <a:srcRect b="0" l="6550" r="0" t="0"/>
            <a:stretch/>
          </p:blipFill>
          <p:spPr>
            <a:xfrm>
              <a:off x="5676125" y="856800"/>
              <a:ext cx="3042149" cy="2833825"/>
            </a:xfrm>
            <a:prstGeom prst="rect">
              <a:avLst/>
            </a:prstGeom>
            <a:noFill/>
            <a:ln>
              <a:noFill/>
            </a:ln>
          </p:spPr>
        </p:pic>
        <p:pic>
          <p:nvPicPr>
            <p:cNvPr id="194" name="Google Shape;194;p30"/>
            <p:cNvPicPr preferRelativeResize="0"/>
            <p:nvPr/>
          </p:nvPicPr>
          <p:blipFill rotWithShape="1">
            <a:blip r:embed="rId4">
              <a:alphaModFix/>
            </a:blip>
            <a:srcRect b="0" l="6550" r="0" t="0"/>
            <a:stretch/>
          </p:blipFill>
          <p:spPr>
            <a:xfrm>
              <a:off x="5676125" y="3690625"/>
              <a:ext cx="3042149" cy="656425"/>
            </a:xfrm>
            <a:prstGeom prst="rect">
              <a:avLst/>
            </a:prstGeom>
            <a:noFill/>
            <a:ln>
              <a:noFill/>
            </a:ln>
          </p:spPr>
        </p:pic>
      </p:grpSp>
      <p:sp>
        <p:nvSpPr>
          <p:cNvPr id="195" name="Google Shape;195;p30"/>
          <p:cNvSpPr/>
          <p:nvPr/>
        </p:nvSpPr>
        <p:spPr>
          <a:xfrm>
            <a:off x="5666400" y="1331500"/>
            <a:ext cx="3042300" cy="3502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94700" y="100875"/>
            <a:ext cx="815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 No. 2</a:t>
            </a:r>
            <a:endParaRPr>
              <a:solidFill>
                <a:schemeClr val="accent6"/>
              </a:solidFill>
            </a:endParaRPr>
          </a:p>
        </p:txBody>
      </p:sp>
      <p:sp>
        <p:nvSpPr>
          <p:cNvPr id="201" name="Google Shape;201;p31"/>
          <p:cNvSpPr txBox="1"/>
          <p:nvPr/>
        </p:nvSpPr>
        <p:spPr>
          <a:xfrm>
            <a:off x="447463" y="1190675"/>
            <a:ext cx="2887200" cy="24744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others_plt = others_2122</a:t>
            </a:r>
            <a:r>
              <a:rPr lang="en" sz="700">
                <a:solidFill>
                  <a:srgbClr val="DCDCDC"/>
                </a:solidFill>
                <a:latin typeface="Consolas"/>
                <a:ea typeface="Consolas"/>
                <a:cs typeface="Consolas"/>
                <a:sym typeface="Consolas"/>
              </a:rPr>
              <a:t>[([</a:t>
            </a:r>
            <a:r>
              <a:rPr lang="en" sz="700">
                <a:solidFill>
                  <a:srgbClr val="CE9178"/>
                </a:solidFill>
                <a:latin typeface="Consolas"/>
                <a:ea typeface="Consolas"/>
                <a:cs typeface="Consolas"/>
                <a:sym typeface="Consolas"/>
              </a:rPr>
              <a:t>'sku_name'</a:t>
            </a:r>
            <a:r>
              <a:rPr lang="en" sz="700">
                <a:solidFill>
                  <a:srgbClr val="DCDCDC"/>
                </a:solidFill>
                <a:latin typeface="Consolas"/>
                <a:ea typeface="Consolas"/>
                <a:cs typeface="Consolas"/>
                <a:sym typeface="Consolas"/>
              </a:rPr>
              <a:t>,</a:t>
            </a:r>
            <a:r>
              <a:rPr lang="en" sz="700">
                <a:solidFill>
                  <a:srgbClr val="D4D4D4"/>
                </a:solidFill>
                <a:latin typeface="Consolas"/>
                <a:ea typeface="Consolas"/>
                <a:cs typeface="Consolas"/>
                <a:sym typeface="Consolas"/>
              </a:rPr>
              <a:t> </a:t>
            </a:r>
            <a:r>
              <a:rPr lang="en" sz="700">
                <a:solidFill>
                  <a:srgbClr val="CE9178"/>
                </a:solidFill>
                <a:latin typeface="Consolas"/>
                <a:ea typeface="Consolas"/>
                <a:cs typeface="Consolas"/>
                <a:sym typeface="Consolas"/>
              </a:rPr>
              <a:t>'growth'</a:t>
            </a:r>
            <a:r>
              <a:rPr lang="en" sz="700">
                <a:solidFill>
                  <a:srgbClr val="DCDCDC"/>
                </a:solidFill>
                <a:latin typeface="Consolas"/>
                <a:ea typeface="Consolas"/>
                <a:cs typeface="Consolas"/>
                <a:sym typeface="Consolas"/>
              </a:rPr>
              <a:t>])]</a:t>
            </a:r>
            <a:r>
              <a:rPr lang="en" sz="700">
                <a:solidFill>
                  <a:srgbClr val="D4D4D4"/>
                </a:solidFill>
                <a:latin typeface="Consolas"/>
                <a:ea typeface="Consolas"/>
                <a:cs typeface="Consolas"/>
                <a:sym typeface="Consolas"/>
              </a:rPr>
              <a:t>.sort_values</a:t>
            </a:r>
            <a:r>
              <a:rPr lang="en" sz="700">
                <a:solidFill>
                  <a:srgbClr val="DCDCDC"/>
                </a:solidFill>
                <a:latin typeface="Consolas"/>
                <a:ea typeface="Consolas"/>
                <a:cs typeface="Consolas"/>
                <a:sym typeface="Consolas"/>
              </a:rPr>
              <a:t>(</a:t>
            </a:r>
            <a:r>
              <a:rPr lang="en" sz="700">
                <a:solidFill>
                  <a:srgbClr val="D4D4D4"/>
                </a:solidFill>
                <a:latin typeface="Consolas"/>
                <a:ea typeface="Consolas"/>
                <a:cs typeface="Consolas"/>
                <a:sym typeface="Consolas"/>
              </a:rPr>
              <a:t>by=</a:t>
            </a:r>
            <a:r>
              <a:rPr lang="en" sz="700">
                <a:solidFill>
                  <a:srgbClr val="CE9178"/>
                </a:solidFill>
                <a:latin typeface="Consolas"/>
                <a:ea typeface="Consolas"/>
                <a:cs typeface="Consolas"/>
                <a:sym typeface="Consolas"/>
              </a:rPr>
              <a:t>'growth'</a:t>
            </a:r>
            <a:r>
              <a:rPr lang="en" sz="700">
                <a:solidFill>
                  <a:srgbClr val="DCDCDC"/>
                </a:solidFill>
                <a:latin typeface="Consolas"/>
                <a:ea typeface="Consolas"/>
                <a:cs typeface="Consolas"/>
                <a:sym typeface="Consolas"/>
              </a:rPr>
              <a:t>,</a:t>
            </a:r>
            <a:r>
              <a:rPr lang="en" sz="700">
                <a:solidFill>
                  <a:srgbClr val="D4D4D4"/>
                </a:solidFill>
                <a:latin typeface="Consolas"/>
                <a:ea typeface="Consolas"/>
                <a:cs typeface="Consolas"/>
                <a:sym typeface="Consolas"/>
              </a:rPr>
              <a:t> ascending=</a:t>
            </a:r>
            <a:r>
              <a:rPr lang="en" sz="700">
                <a:solidFill>
                  <a:srgbClr val="569CD6"/>
                </a:solidFill>
                <a:latin typeface="Consolas"/>
                <a:ea typeface="Consolas"/>
                <a:cs typeface="Consolas"/>
                <a:sym typeface="Consolas"/>
              </a:rPr>
              <a:t>False</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others_plt</a:t>
            </a:r>
            <a:r>
              <a:rPr lang="en" sz="700">
                <a:solidFill>
                  <a:srgbClr val="DCDCDC"/>
                </a:solidFill>
                <a:latin typeface="Consolas"/>
                <a:ea typeface="Consolas"/>
                <a:cs typeface="Consolas"/>
                <a:sym typeface="Consolas"/>
              </a:rPr>
              <a:t>[</a:t>
            </a:r>
            <a:r>
              <a:rPr lang="en" sz="700">
                <a:solidFill>
                  <a:srgbClr val="CE9178"/>
                </a:solidFill>
                <a:latin typeface="Consolas"/>
                <a:ea typeface="Consolas"/>
                <a:cs typeface="Consolas"/>
                <a:sym typeface="Consolas"/>
              </a:rPr>
              <a:t>'growth'</a:t>
            </a:r>
            <a:r>
              <a:rPr lang="en" sz="700">
                <a:solidFill>
                  <a:srgbClr val="DCDCDC"/>
                </a:solidFill>
                <a:latin typeface="Consolas"/>
                <a:ea typeface="Consolas"/>
                <a:cs typeface="Consolas"/>
                <a:sym typeface="Consolas"/>
              </a:rPr>
              <a:t>]</a:t>
            </a:r>
            <a:r>
              <a:rPr lang="en" sz="700">
                <a:solidFill>
                  <a:srgbClr val="D4D4D4"/>
                </a:solidFill>
                <a:latin typeface="Consolas"/>
                <a:ea typeface="Consolas"/>
                <a:cs typeface="Consolas"/>
                <a:sym typeface="Consolas"/>
              </a:rPr>
              <a:t> = others_plt</a:t>
            </a:r>
            <a:r>
              <a:rPr lang="en" sz="700">
                <a:solidFill>
                  <a:srgbClr val="DCDCDC"/>
                </a:solidFill>
                <a:latin typeface="Consolas"/>
                <a:ea typeface="Consolas"/>
                <a:cs typeface="Consolas"/>
                <a:sym typeface="Consolas"/>
              </a:rPr>
              <a:t>[</a:t>
            </a:r>
            <a:r>
              <a:rPr lang="en" sz="700">
                <a:solidFill>
                  <a:srgbClr val="CE9178"/>
                </a:solidFill>
                <a:latin typeface="Consolas"/>
                <a:ea typeface="Consolas"/>
                <a:cs typeface="Consolas"/>
                <a:sym typeface="Consolas"/>
              </a:rPr>
              <a:t>'growth'</a:t>
            </a:r>
            <a:r>
              <a:rPr lang="en" sz="700">
                <a:solidFill>
                  <a:srgbClr val="DCDCDC"/>
                </a:solidFill>
                <a:latin typeface="Consolas"/>
                <a:ea typeface="Consolas"/>
                <a:cs typeface="Consolas"/>
                <a:sym typeface="Consolas"/>
              </a:rPr>
              <a:t>]</a:t>
            </a:r>
            <a:r>
              <a:rPr lang="en" sz="700">
                <a:solidFill>
                  <a:srgbClr val="D4D4D4"/>
                </a:solidFill>
                <a:latin typeface="Consolas"/>
                <a:ea typeface="Consolas"/>
                <a:cs typeface="Consolas"/>
                <a:sym typeface="Consolas"/>
              </a:rPr>
              <a:t>.</a:t>
            </a:r>
            <a:r>
              <a:rPr lang="en" sz="700">
                <a:solidFill>
                  <a:srgbClr val="DCDCAA"/>
                </a:solidFill>
                <a:latin typeface="Consolas"/>
                <a:ea typeface="Consolas"/>
                <a:cs typeface="Consolas"/>
                <a:sym typeface="Consolas"/>
              </a:rPr>
              <a:t>abs</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t/>
            </a:r>
            <a:endParaRPr sz="700">
              <a:solidFill>
                <a:srgbClr val="D4D4D4"/>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others_plt.plot</a:t>
            </a:r>
            <a:r>
              <a:rPr lang="en" sz="700">
                <a:solidFill>
                  <a:srgbClr val="DCDCDC"/>
                </a:solidFill>
                <a:latin typeface="Consolas"/>
                <a:ea typeface="Consolas"/>
                <a:cs typeface="Consolas"/>
                <a:sym typeface="Consolas"/>
              </a:rPr>
              <a:t>(</a:t>
            </a:r>
            <a:r>
              <a:rPr lang="en" sz="700">
                <a:solidFill>
                  <a:srgbClr val="D4D4D4"/>
                </a:solidFill>
                <a:latin typeface="Consolas"/>
                <a:ea typeface="Consolas"/>
                <a:cs typeface="Consolas"/>
                <a:sym typeface="Consolas"/>
              </a:rPr>
              <a:t>x = </a:t>
            </a:r>
            <a:r>
              <a:rPr lang="en" sz="700">
                <a:solidFill>
                  <a:srgbClr val="CE9178"/>
                </a:solidFill>
                <a:latin typeface="Consolas"/>
                <a:ea typeface="Consolas"/>
                <a:cs typeface="Consolas"/>
                <a:sym typeface="Consolas"/>
              </a:rPr>
              <a:t>'sku_name'</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                y = </a:t>
            </a:r>
            <a:r>
              <a:rPr lang="en" sz="700">
                <a:solidFill>
                  <a:srgbClr val="CE9178"/>
                </a:solidFill>
                <a:latin typeface="Consolas"/>
                <a:ea typeface="Consolas"/>
                <a:cs typeface="Consolas"/>
                <a:sym typeface="Consolas"/>
              </a:rPr>
              <a:t>'growth'</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                kind = </a:t>
            </a:r>
            <a:r>
              <a:rPr lang="en" sz="700">
                <a:solidFill>
                  <a:srgbClr val="CE9178"/>
                </a:solidFill>
                <a:latin typeface="Consolas"/>
                <a:ea typeface="Consolas"/>
                <a:cs typeface="Consolas"/>
                <a:sym typeface="Consolas"/>
              </a:rPr>
              <a:t>'barh'</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                color = </a:t>
            </a:r>
            <a:r>
              <a:rPr lang="en" sz="700">
                <a:solidFill>
                  <a:srgbClr val="CE9178"/>
                </a:solidFill>
                <a:latin typeface="Consolas"/>
                <a:ea typeface="Consolas"/>
                <a:cs typeface="Consolas"/>
                <a:sym typeface="Consolas"/>
              </a:rPr>
              <a:t>'steelblue'</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                xlabel = </a:t>
            </a:r>
            <a:r>
              <a:rPr lang="en" sz="700">
                <a:solidFill>
                  <a:srgbClr val="CE9178"/>
                </a:solidFill>
                <a:latin typeface="Consolas"/>
                <a:ea typeface="Consolas"/>
                <a:cs typeface="Consolas"/>
                <a:sym typeface="Consolas"/>
              </a:rPr>
              <a:t>'Jumlah Penurunan Kuantitas'</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                ylabel = </a:t>
            </a:r>
            <a:r>
              <a:rPr lang="en" sz="700">
                <a:solidFill>
                  <a:srgbClr val="CE9178"/>
                </a:solidFill>
                <a:latin typeface="Consolas"/>
                <a:ea typeface="Consolas"/>
                <a:cs typeface="Consolas"/>
                <a:sym typeface="Consolas"/>
              </a:rPr>
              <a:t>'Nama Produk'</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                title = </a:t>
            </a:r>
            <a:r>
              <a:rPr lang="en" sz="700">
                <a:solidFill>
                  <a:srgbClr val="CE9178"/>
                </a:solidFill>
                <a:latin typeface="Consolas"/>
                <a:ea typeface="Consolas"/>
                <a:cs typeface="Consolas"/>
                <a:sym typeface="Consolas"/>
              </a:rPr>
              <a:t>'Top 20 Produk dengan Penurunan Tertinggi pada Tahun 2022 Dibandingkan dengan Tahun 2021'</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                figsize = </a:t>
            </a:r>
            <a:r>
              <a:rPr lang="en" sz="700">
                <a:solidFill>
                  <a:srgbClr val="DCDCDC"/>
                </a:solidFill>
                <a:latin typeface="Consolas"/>
                <a:ea typeface="Consolas"/>
                <a:cs typeface="Consolas"/>
                <a:sym typeface="Consolas"/>
              </a:rPr>
              <a:t>(</a:t>
            </a:r>
            <a:r>
              <a:rPr lang="en" sz="700">
                <a:solidFill>
                  <a:srgbClr val="B5CEA8"/>
                </a:solidFill>
                <a:latin typeface="Consolas"/>
                <a:ea typeface="Consolas"/>
                <a:cs typeface="Consolas"/>
                <a:sym typeface="Consolas"/>
              </a:rPr>
              <a:t>8</a:t>
            </a:r>
            <a:r>
              <a:rPr lang="en" sz="700">
                <a:solidFill>
                  <a:srgbClr val="DCDCDC"/>
                </a:solidFill>
                <a:latin typeface="Consolas"/>
                <a:ea typeface="Consolas"/>
                <a:cs typeface="Consolas"/>
                <a:sym typeface="Consolas"/>
              </a:rPr>
              <a:t>,</a:t>
            </a:r>
            <a:r>
              <a:rPr lang="en" sz="700">
                <a:solidFill>
                  <a:srgbClr val="B5CEA8"/>
                </a:solidFill>
                <a:latin typeface="Consolas"/>
                <a:ea typeface="Consolas"/>
                <a:cs typeface="Consolas"/>
                <a:sym typeface="Consolas"/>
              </a:rPr>
              <a:t>8</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                position = </a:t>
            </a:r>
            <a:r>
              <a:rPr lang="en" sz="700">
                <a:solidFill>
                  <a:srgbClr val="B5CEA8"/>
                </a:solidFill>
                <a:latin typeface="Consolas"/>
                <a:ea typeface="Consolas"/>
                <a:cs typeface="Consolas"/>
                <a:sym typeface="Consolas"/>
              </a:rPr>
              <a:t>0</a:t>
            </a:r>
            <a:r>
              <a:rPr lang="en" sz="700">
                <a:solidFill>
                  <a:srgbClr val="DCDCDC"/>
                </a:solidFill>
                <a:latin typeface="Consolas"/>
                <a:ea typeface="Consolas"/>
                <a:cs typeface="Consolas"/>
                <a:sym typeface="Consolas"/>
              </a:rPr>
              <a:t>,</a:t>
            </a:r>
            <a:endParaRPr sz="7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700">
                <a:solidFill>
                  <a:srgbClr val="D4D4D4"/>
                </a:solidFill>
                <a:latin typeface="Consolas"/>
                <a:ea typeface="Consolas"/>
                <a:cs typeface="Consolas"/>
                <a:sym typeface="Consolas"/>
              </a:rPr>
              <a:t>                legend = </a:t>
            </a:r>
            <a:r>
              <a:rPr lang="en" sz="700">
                <a:solidFill>
                  <a:srgbClr val="569CD6"/>
                </a:solidFill>
                <a:latin typeface="Consolas"/>
                <a:ea typeface="Consolas"/>
                <a:cs typeface="Consolas"/>
                <a:sym typeface="Consolas"/>
              </a:rPr>
              <a:t>False</a:t>
            </a:r>
            <a:r>
              <a:rPr lang="en" sz="700">
                <a:solidFill>
                  <a:srgbClr val="DCDCDC"/>
                </a:solidFill>
                <a:latin typeface="Consolas"/>
                <a:ea typeface="Consolas"/>
                <a:cs typeface="Consolas"/>
                <a:sym typeface="Consolas"/>
              </a:rPr>
              <a:t>)</a:t>
            </a:r>
            <a:endParaRPr sz="700">
              <a:solidFill>
                <a:srgbClr val="D4D4D4"/>
              </a:solidFill>
              <a:latin typeface="Consolas"/>
              <a:ea typeface="Consolas"/>
              <a:cs typeface="Consolas"/>
              <a:sym typeface="Consolas"/>
            </a:endParaRPr>
          </a:p>
        </p:txBody>
      </p:sp>
      <p:sp>
        <p:nvSpPr>
          <p:cNvPr id="202" name="Google Shape;202;p31"/>
          <p:cNvSpPr txBox="1"/>
          <p:nvPr>
            <p:ph idx="4294967295" type="body"/>
          </p:nvPr>
        </p:nvSpPr>
        <p:spPr>
          <a:xfrm>
            <a:off x="494700" y="4064150"/>
            <a:ext cx="8154600" cy="641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400">
                <a:solidFill>
                  <a:srgbClr val="F7F7F7"/>
                </a:solidFill>
              </a:rPr>
              <a:t>Produk dalam kategori Others yang memiliki jumlah penurunan tertinggi adalah RB_Dettol Germ Busting Kit-bf dengan jumlah penurunan sebanyak 155.</a:t>
            </a:r>
            <a:endParaRPr sz="1400">
              <a:solidFill>
                <a:srgbClr val="F7F7F7"/>
              </a:solidFill>
            </a:endParaRPr>
          </a:p>
        </p:txBody>
      </p:sp>
      <p:pic>
        <p:nvPicPr>
          <p:cNvPr id="203" name="Google Shape;203;p31"/>
          <p:cNvPicPr preferRelativeResize="0"/>
          <p:nvPr/>
        </p:nvPicPr>
        <p:blipFill>
          <a:blip r:embed="rId3">
            <a:alphaModFix/>
          </a:blip>
          <a:stretch>
            <a:fillRect/>
          </a:stretch>
        </p:blipFill>
        <p:spPr>
          <a:xfrm>
            <a:off x="3473913" y="927500"/>
            <a:ext cx="5222624" cy="3000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10000" y="2188800"/>
            <a:ext cx="2203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Pertanyaan</a:t>
            </a:r>
            <a:endParaRPr sz="3900">
              <a:solidFill>
                <a:schemeClr val="accent6"/>
              </a:solidFill>
            </a:endParaRPr>
          </a:p>
        </p:txBody>
      </p:sp>
      <p:sp>
        <p:nvSpPr>
          <p:cNvPr id="209" name="Google Shape;209;p32"/>
          <p:cNvSpPr txBox="1"/>
          <p:nvPr>
            <p:ph idx="4294967295" type="body"/>
          </p:nvPr>
        </p:nvSpPr>
        <p:spPr>
          <a:xfrm>
            <a:off x="4205925" y="1112100"/>
            <a:ext cx="4351500" cy="327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37474F"/>
                </a:solidFill>
              </a:rPr>
              <a:t>Terkait ulang tahun perusahaan pada 2 bulan mendatang, Tim Digital Marketing akan memberikan informasi promo bagi pelanggan pada akhir bulan ini. Kriteria pelanggan yang akan kami butuhkan adalah mereka yang sudah melakukan check-out namun belum melakukan pembayaran (is_gross = 1) selama tahun 2022. Data yang kami butuhkan adalah ID Customer dan Registered Date.</a:t>
            </a:r>
            <a:endParaRPr sz="1200">
              <a:solidFill>
                <a:srgbClr val="37474F"/>
              </a:solidFill>
            </a:endParaRPr>
          </a:p>
          <a:p>
            <a:pPr indent="0" lvl="0" marL="0" rtl="0" algn="just">
              <a:spcBef>
                <a:spcPts val="1600"/>
              </a:spcBef>
              <a:spcAft>
                <a:spcPts val="0"/>
              </a:spcAft>
              <a:buNone/>
            </a:pPr>
            <a:r>
              <a:rPr lang="en" sz="1200">
                <a:solidFill>
                  <a:srgbClr val="37474F"/>
                </a:solidFill>
              </a:rPr>
              <a:t>Mohon bantuan, untuk mengirimkan data tersebut sebelum akhir bulan ini ke Tim Digital Marketing. Atas bantuan yang diberikan, kami mengucapkan terima kasih.</a:t>
            </a:r>
            <a:endParaRPr sz="1200">
              <a:solidFill>
                <a:srgbClr val="37474F"/>
              </a:solidFill>
            </a:endParaRPr>
          </a:p>
          <a:p>
            <a:pPr indent="0" lvl="0" marL="0" rtl="0" algn="just">
              <a:spcBef>
                <a:spcPts val="1600"/>
              </a:spcBef>
              <a:spcAft>
                <a:spcPts val="0"/>
              </a:spcAft>
              <a:buNone/>
            </a:pPr>
            <a:r>
              <a:rPr lang="en" sz="1200">
                <a:solidFill>
                  <a:srgbClr val="37474F"/>
                </a:solidFill>
              </a:rPr>
              <a:t>Regards</a:t>
            </a:r>
            <a:endParaRPr sz="1200">
              <a:solidFill>
                <a:srgbClr val="37474F"/>
              </a:solidFill>
            </a:endParaRPr>
          </a:p>
          <a:p>
            <a:pPr indent="0" lvl="0" marL="0" rtl="0" algn="just">
              <a:spcBef>
                <a:spcPts val="1600"/>
              </a:spcBef>
              <a:spcAft>
                <a:spcPts val="1600"/>
              </a:spcAft>
              <a:buNone/>
            </a:pPr>
            <a:r>
              <a:rPr lang="en" sz="1200">
                <a:solidFill>
                  <a:srgbClr val="37474F"/>
                </a:solidFill>
              </a:rPr>
              <a:t>Tim Digital Marketing</a:t>
            </a:r>
            <a:endParaRPr sz="1200">
              <a:solidFill>
                <a:srgbClr val="37474F"/>
              </a:solidFill>
            </a:endParaRPr>
          </a:p>
        </p:txBody>
      </p:sp>
      <p:sp>
        <p:nvSpPr>
          <p:cNvPr id="210" name="Google Shape;210;p32"/>
          <p:cNvSpPr txBox="1"/>
          <p:nvPr/>
        </p:nvSpPr>
        <p:spPr>
          <a:xfrm>
            <a:off x="4205925" y="759300"/>
            <a:ext cx="7170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7474F"/>
                </a:solidFill>
                <a:latin typeface="Oswald"/>
                <a:ea typeface="Oswald"/>
                <a:cs typeface="Oswald"/>
                <a:sym typeface="Oswald"/>
              </a:rPr>
              <a:t>No. 3</a:t>
            </a:r>
            <a:endParaRPr b="1" sz="1800">
              <a:solidFill>
                <a:srgbClr val="37474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796400" y="2368200"/>
            <a:ext cx="1804500" cy="40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verage"/>
                <a:ea typeface="Average"/>
                <a:cs typeface="Average"/>
                <a:sym typeface="Average"/>
              </a:rPr>
              <a:t>Kelompok D8</a:t>
            </a:r>
            <a:endParaRPr/>
          </a:p>
        </p:txBody>
      </p:sp>
      <p:sp>
        <p:nvSpPr>
          <p:cNvPr id="69" name="Google Shape;69;p15"/>
          <p:cNvSpPr txBox="1"/>
          <p:nvPr>
            <p:ph idx="1" type="body"/>
          </p:nvPr>
        </p:nvSpPr>
        <p:spPr>
          <a:xfrm>
            <a:off x="2823700" y="1352250"/>
            <a:ext cx="5523900" cy="24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Ahmad Rido Fairuji (SQL, Data Visualization)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Denny Darmawan (SQL, Data Visualization)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Desnita Rizki Irmawati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Galih Zaky Tristanaya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Jovan Aristito Arga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Modesta Berliansa Termatu Arsanta (SQL, Data Visualization)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Nadia Azahro Choirunisa (SQL,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Rahmana Zahara Budi Putra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Rizky Huthama Arsyad (SQL, Data Visualization)</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sp>
        <p:nvSpPr>
          <p:cNvPr id="215" name="Google Shape;215;p33"/>
          <p:cNvSpPr txBox="1"/>
          <p:nvPr>
            <p:ph idx="4294967295" type="body"/>
          </p:nvPr>
        </p:nvSpPr>
        <p:spPr>
          <a:xfrm>
            <a:off x="564600" y="3480925"/>
            <a:ext cx="4627800" cy="13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7474F"/>
                </a:solidFill>
              </a:rPr>
              <a:t>Terdapat </a:t>
            </a:r>
            <a:r>
              <a:rPr b="1" lang="en" sz="1400">
                <a:solidFill>
                  <a:srgbClr val="37474F"/>
                </a:solidFill>
              </a:rPr>
              <a:t>820 customer</a:t>
            </a:r>
            <a:r>
              <a:rPr lang="en" sz="1400">
                <a:solidFill>
                  <a:srgbClr val="37474F"/>
                </a:solidFill>
              </a:rPr>
              <a:t> yang sudah melakukan check out namun belum melakukan pembayaran  selama tahun 2022.</a:t>
            </a:r>
            <a:endParaRPr sz="1400">
              <a:solidFill>
                <a:srgbClr val="37474F"/>
              </a:solidFill>
            </a:endParaRPr>
          </a:p>
          <a:p>
            <a:pPr indent="0" lvl="0" marL="0" rtl="0" algn="l">
              <a:spcBef>
                <a:spcPts val="1600"/>
              </a:spcBef>
              <a:spcAft>
                <a:spcPts val="1600"/>
              </a:spcAft>
              <a:buNone/>
            </a:pPr>
            <a:r>
              <a:rPr lang="en" sz="1400">
                <a:solidFill>
                  <a:srgbClr val="37474F"/>
                </a:solidFill>
              </a:rPr>
              <a:t>Tanggal registrasi dari customer-customer tersebut bervariasi dari tahun 2021 ke tahun 2022.</a:t>
            </a:r>
            <a:endParaRPr sz="1400">
              <a:solidFill>
                <a:srgbClr val="37474F"/>
              </a:solidFill>
            </a:endParaRPr>
          </a:p>
        </p:txBody>
      </p:sp>
      <p:sp>
        <p:nvSpPr>
          <p:cNvPr id="216" name="Google Shape;216;p33"/>
          <p:cNvSpPr txBox="1"/>
          <p:nvPr>
            <p:ph type="title"/>
          </p:nvPr>
        </p:nvSpPr>
        <p:spPr>
          <a:xfrm>
            <a:off x="564600" y="330775"/>
            <a:ext cx="801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474E"/>
                </a:solidFill>
              </a:rPr>
              <a:t>Jawaban</a:t>
            </a:r>
            <a:endParaRPr>
              <a:solidFill>
                <a:srgbClr val="3A474E"/>
              </a:solidFill>
            </a:endParaRPr>
          </a:p>
        </p:txBody>
      </p:sp>
      <p:sp>
        <p:nvSpPr>
          <p:cNvPr id="217" name="Google Shape;217;p33"/>
          <p:cNvSpPr txBox="1"/>
          <p:nvPr/>
        </p:nvSpPr>
        <p:spPr>
          <a:xfrm>
            <a:off x="564600" y="1069825"/>
            <a:ext cx="4627800" cy="24111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no_3 = df[(df[</a:t>
            </a:r>
            <a:r>
              <a:rPr lang="en" sz="1100">
                <a:solidFill>
                  <a:srgbClr val="A31515"/>
                </a:solidFill>
                <a:highlight>
                  <a:srgbClr val="F7F7F7"/>
                </a:highlight>
                <a:latin typeface="Consolas"/>
                <a:ea typeface="Consolas"/>
                <a:cs typeface="Consolas"/>
                <a:sym typeface="Consolas"/>
              </a:rPr>
              <a:t>'is_gross'</a:t>
            </a:r>
            <a:r>
              <a:rPr lang="en" sz="1100">
                <a:highlight>
                  <a:srgbClr val="F7F7F7"/>
                </a:highlight>
                <a:latin typeface="Consolas"/>
                <a:ea typeface="Consolas"/>
                <a:cs typeface="Consolas"/>
                <a:sym typeface="Consolas"/>
              </a:rPr>
              <a:t>] == </a:t>
            </a:r>
            <a:r>
              <a:rPr lang="en" sz="1100">
                <a:solidFill>
                  <a:srgbClr val="116644"/>
                </a:solidFill>
                <a:highlight>
                  <a:srgbClr val="F7F7F7"/>
                </a:highlight>
                <a:latin typeface="Consolas"/>
                <a:ea typeface="Consolas"/>
                <a:cs typeface="Consolas"/>
                <a:sym typeface="Consolas"/>
              </a:rPr>
              <a:t>1</a:t>
            </a:r>
            <a:r>
              <a:rPr lang="en" sz="1100">
                <a:highlight>
                  <a:srgbClr val="F7F7F7"/>
                </a:highlight>
                <a:latin typeface="Consolas"/>
                <a:ea typeface="Consolas"/>
                <a:cs typeface="Consolas"/>
                <a:sym typeface="Consolas"/>
              </a:rPr>
              <a:t>) &amp; \</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(df[</a:t>
            </a:r>
            <a:r>
              <a:rPr lang="en" sz="1100">
                <a:solidFill>
                  <a:srgbClr val="A31515"/>
                </a:solidFill>
                <a:highlight>
                  <a:srgbClr val="F7F7F7"/>
                </a:highlight>
                <a:latin typeface="Consolas"/>
                <a:ea typeface="Consolas"/>
                <a:cs typeface="Consolas"/>
                <a:sym typeface="Consolas"/>
              </a:rPr>
              <a:t>'is_valid'</a:t>
            </a:r>
            <a:r>
              <a:rPr lang="en" sz="1100">
                <a:highlight>
                  <a:srgbClr val="F7F7F7"/>
                </a:highlight>
                <a:latin typeface="Consolas"/>
                <a:ea typeface="Consolas"/>
                <a:cs typeface="Consolas"/>
                <a:sym typeface="Consolas"/>
              </a:rPr>
              <a:t>] == </a:t>
            </a:r>
            <a:r>
              <a:rPr lang="en" sz="1100">
                <a:solidFill>
                  <a:srgbClr val="116644"/>
                </a:solidFill>
                <a:highlight>
                  <a:srgbClr val="F7F7F7"/>
                </a:highlight>
                <a:latin typeface="Consolas"/>
                <a:ea typeface="Consolas"/>
                <a:cs typeface="Consolas"/>
                <a:sym typeface="Consolas"/>
              </a:rPr>
              <a:t>0</a:t>
            </a:r>
            <a:r>
              <a:rPr lang="en" sz="1100">
                <a:highlight>
                  <a:srgbClr val="F7F7F7"/>
                </a:highlight>
                <a:latin typeface="Consolas"/>
                <a:ea typeface="Consolas"/>
                <a:cs typeface="Consolas"/>
                <a:sym typeface="Consolas"/>
              </a:rPr>
              <a:t>) &amp; \</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(df[</a:t>
            </a:r>
            <a:r>
              <a:rPr lang="en" sz="1100">
                <a:solidFill>
                  <a:srgbClr val="A31515"/>
                </a:solidFill>
                <a:highlight>
                  <a:srgbClr val="F7F7F7"/>
                </a:highlight>
                <a:latin typeface="Consolas"/>
                <a:ea typeface="Consolas"/>
                <a:cs typeface="Consolas"/>
                <a:sym typeface="Consolas"/>
              </a:rPr>
              <a:t>'is_net'</a:t>
            </a:r>
            <a:r>
              <a:rPr lang="en" sz="1100">
                <a:highlight>
                  <a:srgbClr val="F7F7F7"/>
                </a:highlight>
                <a:latin typeface="Consolas"/>
                <a:ea typeface="Consolas"/>
                <a:cs typeface="Consolas"/>
                <a:sym typeface="Consolas"/>
              </a:rPr>
              <a:t>] == </a:t>
            </a:r>
            <a:r>
              <a:rPr lang="en" sz="1100">
                <a:solidFill>
                  <a:srgbClr val="116644"/>
                </a:solidFill>
                <a:highlight>
                  <a:srgbClr val="F7F7F7"/>
                </a:highlight>
                <a:latin typeface="Consolas"/>
                <a:ea typeface="Consolas"/>
                <a:cs typeface="Consolas"/>
                <a:sym typeface="Consolas"/>
              </a:rPr>
              <a:t>0</a:t>
            </a:r>
            <a:r>
              <a:rPr lang="en" sz="1100">
                <a:highlight>
                  <a:srgbClr val="F7F7F7"/>
                </a:highlight>
                <a:latin typeface="Consolas"/>
                <a:ea typeface="Consolas"/>
                <a:cs typeface="Consolas"/>
                <a:sym typeface="Consolas"/>
              </a:rPr>
              <a:t>) &amp; \</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(df[</a:t>
            </a:r>
            <a:r>
              <a:rPr lang="en" sz="1100">
                <a:solidFill>
                  <a:srgbClr val="A31515"/>
                </a:solidFill>
                <a:highlight>
                  <a:srgbClr val="F7F7F7"/>
                </a:highlight>
                <a:latin typeface="Consolas"/>
                <a:ea typeface="Consolas"/>
                <a:cs typeface="Consolas"/>
                <a:sym typeface="Consolas"/>
              </a:rPr>
              <a:t>'order_date'</a:t>
            </a:r>
            <a:r>
              <a:rPr lang="en" sz="1100">
                <a:highlight>
                  <a:srgbClr val="F7F7F7"/>
                </a:highlight>
                <a:latin typeface="Consolas"/>
                <a:ea typeface="Consolas"/>
                <a:cs typeface="Consolas"/>
                <a:sym typeface="Consolas"/>
              </a:rPr>
              <a:t>].dt.year == </a:t>
            </a:r>
            <a:r>
              <a:rPr lang="en" sz="1100">
                <a:solidFill>
                  <a:srgbClr val="116644"/>
                </a:solidFill>
                <a:highlight>
                  <a:srgbClr val="F7F7F7"/>
                </a:highlight>
                <a:latin typeface="Consolas"/>
                <a:ea typeface="Consolas"/>
                <a:cs typeface="Consolas"/>
                <a:sym typeface="Consolas"/>
              </a:rPr>
              <a:t>2022</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no_3 = no_3[[</a:t>
            </a:r>
            <a:r>
              <a:rPr lang="en" sz="1100">
                <a:solidFill>
                  <a:srgbClr val="A31515"/>
                </a:solidFill>
                <a:highlight>
                  <a:srgbClr val="F7F7F7"/>
                </a:highlight>
                <a:latin typeface="Consolas"/>
                <a:ea typeface="Consolas"/>
                <a:cs typeface="Consolas"/>
                <a:sym typeface="Consolas"/>
              </a:rPr>
              <a:t>'customer_id'</a:t>
            </a:r>
            <a:r>
              <a:rPr lang="en" sz="1100">
                <a:highlight>
                  <a:srgbClr val="F7F7F7"/>
                </a:highlight>
                <a:latin typeface="Consolas"/>
                <a:ea typeface="Consolas"/>
                <a:cs typeface="Consolas"/>
                <a:sym typeface="Consolas"/>
              </a:rPr>
              <a:t>, </a:t>
            </a:r>
            <a:r>
              <a:rPr lang="en" sz="1100">
                <a:solidFill>
                  <a:srgbClr val="A31515"/>
                </a:solidFill>
                <a:highlight>
                  <a:srgbClr val="F7F7F7"/>
                </a:highlight>
                <a:latin typeface="Consolas"/>
                <a:ea typeface="Consolas"/>
                <a:cs typeface="Consolas"/>
                <a:sym typeface="Consolas"/>
              </a:rPr>
              <a:t>'registered_date'</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           .sort_values(by=</a:t>
            </a:r>
            <a:r>
              <a:rPr lang="en" sz="1100">
                <a:solidFill>
                  <a:srgbClr val="A31515"/>
                </a:solidFill>
                <a:highlight>
                  <a:srgbClr val="F7F7F7"/>
                </a:highlight>
                <a:latin typeface="Consolas"/>
                <a:ea typeface="Consolas"/>
                <a:cs typeface="Consolas"/>
                <a:sym typeface="Consolas"/>
              </a:rPr>
              <a:t>'registered_date'</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a:p>
            <a:pPr indent="457200" lvl="0" marL="1371600" rtl="0" algn="l">
              <a:lnSpc>
                <a:spcPct val="135000"/>
              </a:lnSpc>
              <a:spcBef>
                <a:spcPts val="0"/>
              </a:spcBef>
              <a:spcAft>
                <a:spcPts val="0"/>
              </a:spcAft>
              <a:buNone/>
            </a:pPr>
            <a:r>
              <a:rPr lang="en" sz="1100">
                <a:highlight>
                  <a:srgbClr val="F7F7F7"/>
                </a:highlight>
                <a:latin typeface="Consolas"/>
                <a:ea typeface="Consolas"/>
                <a:cs typeface="Consolas"/>
                <a:sym typeface="Consolas"/>
              </a:rPr>
              <a:t>ascending=</a:t>
            </a:r>
            <a:r>
              <a:rPr lang="en" sz="1100">
                <a:solidFill>
                  <a:srgbClr val="0000FF"/>
                </a:solidFill>
                <a:highlight>
                  <a:srgbClr val="F7F7F7"/>
                </a:highlight>
                <a:latin typeface="Consolas"/>
                <a:ea typeface="Consolas"/>
                <a:cs typeface="Consolas"/>
                <a:sym typeface="Consolas"/>
              </a:rPr>
              <a:t>False</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11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100">
                <a:highlight>
                  <a:srgbClr val="F7F7F7"/>
                </a:highlight>
                <a:latin typeface="Consolas"/>
                <a:ea typeface="Consolas"/>
                <a:cs typeface="Consolas"/>
                <a:sym typeface="Consolas"/>
              </a:rPr>
              <a:t>no_3.drop_duplicates(subset=</a:t>
            </a:r>
            <a:r>
              <a:rPr lang="en" sz="1100">
                <a:solidFill>
                  <a:srgbClr val="A31515"/>
                </a:solidFill>
                <a:highlight>
                  <a:srgbClr val="F7F7F7"/>
                </a:highlight>
                <a:latin typeface="Consolas"/>
                <a:ea typeface="Consolas"/>
                <a:cs typeface="Consolas"/>
                <a:sym typeface="Consolas"/>
              </a:rPr>
              <a:t>'customer_id'</a:t>
            </a:r>
            <a:r>
              <a:rPr lang="en" sz="1100">
                <a:highlight>
                  <a:srgbClr val="F7F7F7"/>
                </a:highlight>
                <a:latin typeface="Consolas"/>
                <a:ea typeface="Consolas"/>
                <a:cs typeface="Consolas"/>
                <a:sym typeface="Consolas"/>
              </a:rPr>
              <a:t>, inplace=</a:t>
            </a:r>
            <a:r>
              <a:rPr lang="en" sz="1100">
                <a:solidFill>
                  <a:srgbClr val="0000FF"/>
                </a:solidFill>
                <a:highlight>
                  <a:srgbClr val="F7F7F7"/>
                </a:highlight>
                <a:latin typeface="Consolas"/>
                <a:ea typeface="Consolas"/>
                <a:cs typeface="Consolas"/>
                <a:sym typeface="Consolas"/>
              </a:rPr>
              <a:t>True</a:t>
            </a:r>
            <a:r>
              <a:rPr lang="en" sz="1100">
                <a:highlight>
                  <a:srgbClr val="F7F7F7"/>
                </a:highlight>
                <a:latin typeface="Consolas"/>
                <a:ea typeface="Consolas"/>
                <a:cs typeface="Consolas"/>
                <a:sym typeface="Consolas"/>
              </a:rPr>
              <a:t>)</a:t>
            </a:r>
            <a:endParaRPr sz="1100">
              <a:highlight>
                <a:srgbClr val="F7F7F7"/>
              </a:highlight>
              <a:latin typeface="Consolas"/>
              <a:ea typeface="Consolas"/>
              <a:cs typeface="Consolas"/>
              <a:sym typeface="Consolas"/>
            </a:endParaRPr>
          </a:p>
        </p:txBody>
      </p:sp>
      <p:pic>
        <p:nvPicPr>
          <p:cNvPr id="218" name="Google Shape;218;p33"/>
          <p:cNvPicPr preferRelativeResize="0"/>
          <p:nvPr/>
        </p:nvPicPr>
        <p:blipFill>
          <a:blip r:embed="rId3">
            <a:alphaModFix/>
          </a:blip>
          <a:stretch>
            <a:fillRect/>
          </a:stretch>
        </p:blipFill>
        <p:spPr>
          <a:xfrm>
            <a:off x="5534800" y="1069825"/>
            <a:ext cx="2605552" cy="37275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710000" y="2188800"/>
            <a:ext cx="2203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Pertanyaan</a:t>
            </a:r>
            <a:endParaRPr sz="3900">
              <a:solidFill>
                <a:schemeClr val="accent6"/>
              </a:solidFill>
            </a:endParaRPr>
          </a:p>
        </p:txBody>
      </p:sp>
      <p:sp>
        <p:nvSpPr>
          <p:cNvPr id="224" name="Google Shape;224;p34"/>
          <p:cNvSpPr txBox="1"/>
          <p:nvPr>
            <p:ph idx="4294967295" type="body"/>
          </p:nvPr>
        </p:nvSpPr>
        <p:spPr>
          <a:xfrm>
            <a:off x="3925900" y="586950"/>
            <a:ext cx="4779300" cy="432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37474F"/>
                </a:solidFill>
              </a:rPr>
              <a:t>Pada bulan </a:t>
            </a:r>
            <a:r>
              <a:rPr lang="en" sz="1200">
                <a:solidFill>
                  <a:srgbClr val="37474F"/>
                </a:solidFill>
              </a:rPr>
              <a:t>Oktober</a:t>
            </a:r>
            <a:r>
              <a:rPr lang="en" sz="1200">
                <a:solidFill>
                  <a:srgbClr val="37474F"/>
                </a:solidFill>
              </a:rPr>
              <a:t> hingga Desember 2022, kami melakukan campaign setiap hari Sabtu dan Minggu. Kami hendak menilai, apakah campaign tersebut cukup berdampak pada kenaikan penjualan (before_discount). Mohon bantuan untuk menampilkan data:</a:t>
            </a:r>
            <a:endParaRPr sz="1200">
              <a:solidFill>
                <a:srgbClr val="37474F"/>
              </a:solidFill>
            </a:endParaRPr>
          </a:p>
          <a:p>
            <a:pPr indent="-304800" lvl="0" marL="457200" rtl="0" algn="just">
              <a:spcBef>
                <a:spcPts val="1600"/>
              </a:spcBef>
              <a:spcAft>
                <a:spcPts val="0"/>
              </a:spcAft>
              <a:buClr>
                <a:srgbClr val="37474F"/>
              </a:buClr>
              <a:buSzPts val="1200"/>
              <a:buAutoNum type="arabicPeriod"/>
            </a:pPr>
            <a:r>
              <a:rPr lang="en" sz="1200">
                <a:solidFill>
                  <a:srgbClr val="37474F"/>
                </a:solidFill>
              </a:rPr>
              <a:t>Rata-rata harian penjualan weekends (Sabtu dan Minggu) vs rata-rata harian penjualan weekdays (Senin-Jumat) per bulan tersebut. Apakah ada peningkatan penjualan pada masing-masing bulan tersebut.</a:t>
            </a:r>
            <a:endParaRPr sz="1200">
              <a:solidFill>
                <a:srgbClr val="37474F"/>
              </a:solidFill>
            </a:endParaRPr>
          </a:p>
          <a:p>
            <a:pPr indent="-304800" lvl="0" marL="457200" rtl="0" algn="just">
              <a:spcBef>
                <a:spcPts val="0"/>
              </a:spcBef>
              <a:spcAft>
                <a:spcPts val="0"/>
              </a:spcAft>
              <a:buClr>
                <a:srgbClr val="37474F"/>
              </a:buClr>
              <a:buSzPts val="1200"/>
              <a:buAutoNum type="arabicPeriod"/>
            </a:pPr>
            <a:r>
              <a:rPr lang="en" sz="1200">
                <a:solidFill>
                  <a:srgbClr val="37474F"/>
                </a:solidFill>
              </a:rPr>
              <a:t>Rata-rata harian penjualan weekends (Sabtu dan Minggu) vs rata-rata harian penjualan weekdays (Senin-Jumat) keseluruhan 3 bulan tersebut.</a:t>
            </a:r>
            <a:endParaRPr sz="1200">
              <a:solidFill>
                <a:srgbClr val="37474F"/>
              </a:solidFill>
            </a:endParaRPr>
          </a:p>
          <a:p>
            <a:pPr indent="0" lvl="0" marL="0" rtl="0" algn="just">
              <a:spcBef>
                <a:spcPts val="1600"/>
              </a:spcBef>
              <a:spcAft>
                <a:spcPts val="0"/>
              </a:spcAft>
              <a:buNone/>
            </a:pPr>
            <a:r>
              <a:rPr lang="en" sz="1200">
                <a:solidFill>
                  <a:srgbClr val="37474F"/>
                </a:solidFill>
              </a:rPr>
              <a:t>Mohon bantuan untuk mengirimkan data tersebut paling lambat minggu depan. Atas bantuan yang diberikan, kami mengucapkan terima kasih.</a:t>
            </a:r>
            <a:endParaRPr sz="1200">
              <a:solidFill>
                <a:srgbClr val="37474F"/>
              </a:solidFill>
            </a:endParaRPr>
          </a:p>
          <a:p>
            <a:pPr indent="0" lvl="0" marL="0" rtl="0" algn="just">
              <a:spcBef>
                <a:spcPts val="1600"/>
              </a:spcBef>
              <a:spcAft>
                <a:spcPts val="0"/>
              </a:spcAft>
              <a:buNone/>
            </a:pPr>
            <a:r>
              <a:rPr lang="en" sz="1200">
                <a:solidFill>
                  <a:srgbClr val="37474F"/>
                </a:solidFill>
              </a:rPr>
              <a:t>Regards</a:t>
            </a:r>
            <a:endParaRPr sz="1200">
              <a:solidFill>
                <a:srgbClr val="37474F"/>
              </a:solidFill>
            </a:endParaRPr>
          </a:p>
          <a:p>
            <a:pPr indent="0" lvl="0" marL="0" rtl="0" algn="just">
              <a:spcBef>
                <a:spcPts val="1600"/>
              </a:spcBef>
              <a:spcAft>
                <a:spcPts val="1600"/>
              </a:spcAft>
              <a:buNone/>
            </a:pPr>
            <a:r>
              <a:rPr lang="en" sz="1200">
                <a:solidFill>
                  <a:srgbClr val="37474F"/>
                </a:solidFill>
              </a:rPr>
              <a:t>Tim Campaign</a:t>
            </a:r>
            <a:endParaRPr sz="1200">
              <a:solidFill>
                <a:srgbClr val="37474F"/>
              </a:solidFill>
            </a:endParaRPr>
          </a:p>
        </p:txBody>
      </p:sp>
      <p:sp>
        <p:nvSpPr>
          <p:cNvPr id="225" name="Google Shape;225;p34"/>
          <p:cNvSpPr txBox="1"/>
          <p:nvPr/>
        </p:nvSpPr>
        <p:spPr>
          <a:xfrm>
            <a:off x="3925900" y="234150"/>
            <a:ext cx="7170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7474F"/>
                </a:solidFill>
                <a:latin typeface="Oswald"/>
                <a:ea typeface="Oswald"/>
                <a:cs typeface="Oswald"/>
                <a:sym typeface="Oswald"/>
              </a:rPr>
              <a:t>No. 4</a:t>
            </a:r>
            <a:endParaRPr b="1" sz="1800">
              <a:solidFill>
                <a:srgbClr val="37474F"/>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14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 No. 1</a:t>
            </a:r>
            <a:endParaRPr>
              <a:solidFill>
                <a:srgbClr val="37474F"/>
              </a:solidFill>
            </a:endParaRPr>
          </a:p>
        </p:txBody>
      </p:sp>
      <p:sp>
        <p:nvSpPr>
          <p:cNvPr id="231" name="Google Shape;231;p35"/>
          <p:cNvSpPr txBox="1"/>
          <p:nvPr>
            <p:ph idx="4294967295" type="body"/>
          </p:nvPr>
        </p:nvSpPr>
        <p:spPr>
          <a:xfrm>
            <a:off x="311700" y="4347300"/>
            <a:ext cx="491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lt1"/>
                </a:solidFill>
              </a:rPr>
              <a:t>Berikut adalah rata-rata penjualan setiap weekend pada bulan Oktober hingga Desember tahun 2022.</a:t>
            </a:r>
            <a:endParaRPr sz="1200">
              <a:solidFill>
                <a:schemeClr val="lt1"/>
              </a:solidFill>
            </a:endParaRPr>
          </a:p>
        </p:txBody>
      </p:sp>
      <p:sp>
        <p:nvSpPr>
          <p:cNvPr id="232" name="Google Shape;232;p35"/>
          <p:cNvSpPr txBox="1"/>
          <p:nvPr/>
        </p:nvSpPr>
        <p:spPr>
          <a:xfrm>
            <a:off x="311700" y="744025"/>
            <a:ext cx="4509000" cy="1173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1000">
                <a:highlight>
                  <a:schemeClr val="dk1"/>
                </a:highlight>
                <a:latin typeface="Consolas"/>
                <a:ea typeface="Consolas"/>
                <a:cs typeface="Consolas"/>
                <a:sym typeface="Consolas"/>
              </a:rPr>
              <a:t>no4_41 = df[</a:t>
            </a:r>
            <a:r>
              <a:rPr lang="en" sz="1000">
                <a:solidFill>
                  <a:srgbClr val="A31515"/>
                </a:solidFill>
                <a:highlight>
                  <a:schemeClr val="dk1"/>
                </a:highlight>
                <a:latin typeface="Consolas"/>
                <a:ea typeface="Consolas"/>
                <a:cs typeface="Consolas"/>
                <a:sym typeface="Consolas"/>
              </a:rPr>
              <a:t>'day'</a:t>
            </a:r>
            <a:r>
              <a:rPr lang="en" sz="1000">
                <a:highlight>
                  <a:schemeClr val="dk1"/>
                </a:highlight>
                <a:latin typeface="Consolas"/>
                <a:ea typeface="Consolas"/>
                <a:cs typeface="Consolas"/>
                <a:sym typeface="Consolas"/>
              </a:rPr>
              <a:t>] = df[</a:t>
            </a:r>
            <a:r>
              <a:rPr lang="en" sz="1000">
                <a:solidFill>
                  <a:srgbClr val="A31515"/>
                </a:solidFill>
                <a:highlight>
                  <a:schemeClr val="dk1"/>
                </a:highlight>
                <a:latin typeface="Consolas"/>
                <a:ea typeface="Consolas"/>
                <a:cs typeface="Consolas"/>
                <a:sym typeface="Consolas"/>
              </a:rPr>
              <a:t>'order_date'</a:t>
            </a:r>
            <a:r>
              <a:rPr lang="en" sz="1000">
                <a:highlight>
                  <a:schemeClr val="dk1"/>
                </a:highlight>
                <a:latin typeface="Consolas"/>
                <a:ea typeface="Consolas"/>
                <a:cs typeface="Consolas"/>
                <a:sym typeface="Consolas"/>
              </a:rPr>
              <a:t>].dt.day_name()</a:t>
            </a:r>
            <a:endParaRPr sz="1000">
              <a:highlight>
                <a:schemeClr val="dk1"/>
              </a:highlight>
              <a:latin typeface="Consolas"/>
              <a:ea typeface="Consolas"/>
              <a:cs typeface="Consolas"/>
              <a:sym typeface="Consolas"/>
            </a:endParaRPr>
          </a:p>
          <a:p>
            <a:pPr indent="0" lvl="0" marL="0" rtl="0" algn="l">
              <a:lnSpc>
                <a:spcPct val="135714"/>
              </a:lnSpc>
              <a:spcBef>
                <a:spcPts val="0"/>
              </a:spcBef>
              <a:spcAft>
                <a:spcPts val="0"/>
              </a:spcAft>
              <a:buNone/>
            </a:pPr>
            <a:r>
              <a:rPr lang="en" sz="1000">
                <a:highlight>
                  <a:schemeClr val="dk1"/>
                </a:highlight>
                <a:latin typeface="Consolas"/>
                <a:ea typeface="Consolas"/>
                <a:cs typeface="Consolas"/>
                <a:sym typeface="Consolas"/>
              </a:rPr>
              <a:t>df[</a:t>
            </a:r>
            <a:r>
              <a:rPr lang="en" sz="1000">
                <a:solidFill>
                  <a:srgbClr val="A31515"/>
                </a:solidFill>
                <a:highlight>
                  <a:schemeClr val="dk1"/>
                </a:highlight>
                <a:latin typeface="Consolas"/>
                <a:ea typeface="Consolas"/>
                <a:cs typeface="Consolas"/>
                <a:sym typeface="Consolas"/>
              </a:rPr>
              <a:t>'month'</a:t>
            </a:r>
            <a:r>
              <a:rPr lang="en" sz="1000">
                <a:highlight>
                  <a:schemeClr val="dk1"/>
                </a:highlight>
                <a:latin typeface="Consolas"/>
                <a:ea typeface="Consolas"/>
                <a:cs typeface="Consolas"/>
                <a:sym typeface="Consolas"/>
              </a:rPr>
              <a:t>] = df[</a:t>
            </a:r>
            <a:r>
              <a:rPr lang="en" sz="1000">
                <a:solidFill>
                  <a:srgbClr val="A31515"/>
                </a:solidFill>
                <a:highlight>
                  <a:schemeClr val="dk1"/>
                </a:highlight>
                <a:latin typeface="Consolas"/>
                <a:ea typeface="Consolas"/>
                <a:cs typeface="Consolas"/>
                <a:sym typeface="Consolas"/>
              </a:rPr>
              <a:t>'order_date'</a:t>
            </a:r>
            <a:r>
              <a:rPr lang="en" sz="1000">
                <a:highlight>
                  <a:schemeClr val="dk1"/>
                </a:highlight>
                <a:latin typeface="Consolas"/>
                <a:ea typeface="Consolas"/>
                <a:cs typeface="Consolas"/>
                <a:sym typeface="Consolas"/>
              </a:rPr>
              <a:t>].dt.month_name()</a:t>
            </a:r>
            <a:endParaRPr sz="1000">
              <a:highlight>
                <a:schemeClr val="dk1"/>
              </a:highlight>
              <a:latin typeface="Consolas"/>
              <a:ea typeface="Consolas"/>
              <a:cs typeface="Consolas"/>
              <a:sym typeface="Consolas"/>
            </a:endParaRPr>
          </a:p>
          <a:p>
            <a:pPr indent="0" lvl="0" marL="0" rtl="0" algn="l">
              <a:lnSpc>
                <a:spcPct val="135714"/>
              </a:lnSpc>
              <a:spcBef>
                <a:spcPts val="0"/>
              </a:spcBef>
              <a:spcAft>
                <a:spcPts val="0"/>
              </a:spcAft>
              <a:buNone/>
            </a:pPr>
            <a:r>
              <a:rPr lang="en" sz="1000">
                <a:highlight>
                  <a:schemeClr val="dk1"/>
                </a:highlight>
                <a:latin typeface="Consolas"/>
                <a:ea typeface="Consolas"/>
                <a:cs typeface="Consolas"/>
                <a:sym typeface="Consolas"/>
              </a:rPr>
              <a:t>df[</a:t>
            </a:r>
            <a:r>
              <a:rPr lang="en" sz="1000">
                <a:solidFill>
                  <a:srgbClr val="A31515"/>
                </a:solidFill>
                <a:highlight>
                  <a:schemeClr val="dk1"/>
                </a:highlight>
                <a:latin typeface="Consolas"/>
                <a:ea typeface="Consolas"/>
                <a:cs typeface="Consolas"/>
                <a:sym typeface="Consolas"/>
              </a:rPr>
              <a:t>'month_number'</a:t>
            </a:r>
            <a:r>
              <a:rPr lang="en" sz="1000">
                <a:highlight>
                  <a:schemeClr val="dk1"/>
                </a:highlight>
                <a:latin typeface="Consolas"/>
                <a:ea typeface="Consolas"/>
                <a:cs typeface="Consolas"/>
                <a:sym typeface="Consolas"/>
              </a:rPr>
              <a:t>] = df[</a:t>
            </a:r>
            <a:r>
              <a:rPr lang="en" sz="1000">
                <a:solidFill>
                  <a:srgbClr val="A31515"/>
                </a:solidFill>
                <a:highlight>
                  <a:schemeClr val="dk1"/>
                </a:highlight>
                <a:latin typeface="Consolas"/>
                <a:ea typeface="Consolas"/>
                <a:cs typeface="Consolas"/>
                <a:sym typeface="Consolas"/>
              </a:rPr>
              <a:t>'order_date'</a:t>
            </a:r>
            <a:r>
              <a:rPr lang="en" sz="1000">
                <a:highlight>
                  <a:schemeClr val="dk1"/>
                </a:highlight>
                <a:latin typeface="Consolas"/>
                <a:ea typeface="Consolas"/>
                <a:cs typeface="Consolas"/>
                <a:sym typeface="Consolas"/>
              </a:rPr>
              <a:t>].dt.month</a:t>
            </a:r>
            <a:endParaRPr sz="1000">
              <a:highlight>
                <a:schemeClr val="dk1"/>
              </a:highlight>
              <a:latin typeface="Consolas"/>
              <a:ea typeface="Consolas"/>
              <a:cs typeface="Consolas"/>
              <a:sym typeface="Consolas"/>
            </a:endParaRPr>
          </a:p>
          <a:p>
            <a:pPr indent="0" lvl="0" marL="0" rtl="0" algn="l">
              <a:lnSpc>
                <a:spcPct val="135714"/>
              </a:lnSpc>
              <a:spcBef>
                <a:spcPts val="0"/>
              </a:spcBef>
              <a:spcAft>
                <a:spcPts val="0"/>
              </a:spcAft>
              <a:buNone/>
            </a:pPr>
            <a:r>
              <a:rPr lang="en" sz="1000">
                <a:highlight>
                  <a:schemeClr val="dk1"/>
                </a:highlight>
                <a:latin typeface="Consolas"/>
                <a:ea typeface="Consolas"/>
                <a:cs typeface="Consolas"/>
                <a:sym typeface="Consolas"/>
              </a:rPr>
              <a:t>data4 = df[(df[</a:t>
            </a:r>
            <a:r>
              <a:rPr lang="en" sz="1000">
                <a:solidFill>
                  <a:srgbClr val="A31515"/>
                </a:solidFill>
                <a:highlight>
                  <a:schemeClr val="dk1"/>
                </a:highlight>
                <a:latin typeface="Consolas"/>
                <a:ea typeface="Consolas"/>
                <a:cs typeface="Consolas"/>
                <a:sym typeface="Consolas"/>
              </a:rPr>
              <a:t>'is_valid'</a:t>
            </a:r>
            <a:r>
              <a:rPr lang="en" sz="1000">
                <a:highlight>
                  <a:schemeClr val="dk1"/>
                </a:highlight>
                <a:latin typeface="Consolas"/>
                <a:ea typeface="Consolas"/>
                <a:cs typeface="Consolas"/>
                <a:sym typeface="Consolas"/>
              </a:rPr>
              <a:t>]==</a:t>
            </a:r>
            <a:r>
              <a:rPr lang="en" sz="1000">
                <a:solidFill>
                  <a:srgbClr val="116644"/>
                </a:solidFill>
                <a:highlight>
                  <a:schemeClr val="dk1"/>
                </a:highlight>
                <a:latin typeface="Consolas"/>
                <a:ea typeface="Consolas"/>
                <a:cs typeface="Consolas"/>
                <a:sym typeface="Consolas"/>
              </a:rPr>
              <a:t>1</a:t>
            </a:r>
            <a:r>
              <a:rPr lang="en" sz="1000">
                <a:highlight>
                  <a:schemeClr val="dk1"/>
                </a:highlight>
                <a:latin typeface="Consolas"/>
                <a:ea typeface="Consolas"/>
                <a:cs typeface="Consolas"/>
                <a:sym typeface="Consolas"/>
              </a:rPr>
              <a:t>)&amp;(df[</a:t>
            </a:r>
            <a:r>
              <a:rPr lang="en" sz="1000">
                <a:solidFill>
                  <a:srgbClr val="A31515"/>
                </a:solidFill>
                <a:highlight>
                  <a:schemeClr val="dk1"/>
                </a:highlight>
                <a:latin typeface="Consolas"/>
                <a:ea typeface="Consolas"/>
                <a:cs typeface="Consolas"/>
                <a:sym typeface="Consolas"/>
              </a:rPr>
              <a:t>'month_number'</a:t>
            </a:r>
            <a:r>
              <a:rPr lang="en" sz="1000">
                <a:highlight>
                  <a:schemeClr val="dk1"/>
                </a:highlight>
                <a:latin typeface="Consolas"/>
                <a:ea typeface="Consolas"/>
                <a:cs typeface="Consolas"/>
                <a:sym typeface="Consolas"/>
              </a:rPr>
              <a:t>]\</a:t>
            </a:r>
            <a:endParaRPr sz="1000">
              <a:highlight>
                <a:schemeClr val="dk1"/>
              </a:highlight>
              <a:latin typeface="Consolas"/>
              <a:ea typeface="Consolas"/>
              <a:cs typeface="Consolas"/>
              <a:sym typeface="Consolas"/>
            </a:endParaRPr>
          </a:p>
          <a:p>
            <a:pPr indent="0" lvl="0" marL="457200" rtl="0" algn="l">
              <a:lnSpc>
                <a:spcPct val="135714"/>
              </a:lnSpc>
              <a:spcBef>
                <a:spcPts val="0"/>
              </a:spcBef>
              <a:spcAft>
                <a:spcPts val="0"/>
              </a:spcAft>
              <a:buNone/>
            </a:pPr>
            <a:r>
              <a:rPr lang="en" sz="1000">
                <a:highlight>
                  <a:schemeClr val="dk1"/>
                </a:highlight>
                <a:latin typeface="Consolas"/>
                <a:ea typeface="Consolas"/>
                <a:cs typeface="Consolas"/>
                <a:sym typeface="Consolas"/>
              </a:rPr>
              <a:t>   .isin([</a:t>
            </a:r>
            <a:r>
              <a:rPr lang="en" sz="1000">
                <a:solidFill>
                  <a:srgbClr val="116644"/>
                </a:solidFill>
                <a:highlight>
                  <a:schemeClr val="dk1"/>
                </a:highlight>
                <a:latin typeface="Consolas"/>
                <a:ea typeface="Consolas"/>
                <a:cs typeface="Consolas"/>
                <a:sym typeface="Consolas"/>
              </a:rPr>
              <a:t>10</a:t>
            </a:r>
            <a:r>
              <a:rPr lang="en" sz="1000">
                <a:highlight>
                  <a:schemeClr val="dk1"/>
                </a:highlight>
                <a:latin typeface="Consolas"/>
                <a:ea typeface="Consolas"/>
                <a:cs typeface="Consolas"/>
                <a:sym typeface="Consolas"/>
              </a:rPr>
              <a:t>,</a:t>
            </a:r>
            <a:r>
              <a:rPr lang="en" sz="1000">
                <a:solidFill>
                  <a:srgbClr val="116644"/>
                </a:solidFill>
                <a:highlight>
                  <a:schemeClr val="dk1"/>
                </a:highlight>
                <a:latin typeface="Consolas"/>
                <a:ea typeface="Consolas"/>
                <a:cs typeface="Consolas"/>
                <a:sym typeface="Consolas"/>
              </a:rPr>
              <a:t>11</a:t>
            </a:r>
            <a:r>
              <a:rPr lang="en" sz="1000">
                <a:highlight>
                  <a:schemeClr val="dk1"/>
                </a:highlight>
                <a:latin typeface="Consolas"/>
                <a:ea typeface="Consolas"/>
                <a:cs typeface="Consolas"/>
                <a:sym typeface="Consolas"/>
              </a:rPr>
              <a:t>,</a:t>
            </a:r>
            <a:r>
              <a:rPr lang="en" sz="1000">
                <a:solidFill>
                  <a:srgbClr val="116644"/>
                </a:solidFill>
                <a:highlight>
                  <a:schemeClr val="dk1"/>
                </a:highlight>
                <a:latin typeface="Consolas"/>
                <a:ea typeface="Consolas"/>
                <a:cs typeface="Consolas"/>
                <a:sym typeface="Consolas"/>
              </a:rPr>
              <a:t>12</a:t>
            </a:r>
            <a:r>
              <a:rPr lang="en" sz="1000">
                <a:highlight>
                  <a:schemeClr val="dk1"/>
                </a:highlight>
                <a:latin typeface="Consolas"/>
                <a:ea typeface="Consolas"/>
                <a:cs typeface="Consolas"/>
                <a:sym typeface="Consolas"/>
              </a:rPr>
              <a:t>]))&amp;(df[</a:t>
            </a:r>
            <a:r>
              <a:rPr lang="en" sz="1000">
                <a:solidFill>
                  <a:srgbClr val="A31515"/>
                </a:solidFill>
                <a:highlight>
                  <a:schemeClr val="dk1"/>
                </a:highlight>
                <a:latin typeface="Consolas"/>
                <a:ea typeface="Consolas"/>
                <a:cs typeface="Consolas"/>
                <a:sym typeface="Consolas"/>
              </a:rPr>
              <a:t>'order_date'</a:t>
            </a:r>
            <a:r>
              <a:rPr lang="en" sz="1000">
                <a:highlight>
                  <a:schemeClr val="dk1"/>
                </a:highlight>
                <a:latin typeface="Consolas"/>
                <a:ea typeface="Consolas"/>
                <a:cs typeface="Consolas"/>
                <a:sym typeface="Consolas"/>
              </a:rPr>
              <a:t>].dt.year==</a:t>
            </a:r>
            <a:r>
              <a:rPr lang="en" sz="1000">
                <a:solidFill>
                  <a:srgbClr val="116644"/>
                </a:solidFill>
                <a:highlight>
                  <a:schemeClr val="dk1"/>
                </a:highlight>
                <a:latin typeface="Consolas"/>
                <a:ea typeface="Consolas"/>
                <a:cs typeface="Consolas"/>
                <a:sym typeface="Consolas"/>
              </a:rPr>
              <a:t>2022</a:t>
            </a:r>
            <a:r>
              <a:rPr lang="en" sz="1000">
                <a:highlight>
                  <a:schemeClr val="dk1"/>
                </a:highlight>
                <a:latin typeface="Consolas"/>
                <a:ea typeface="Consolas"/>
                <a:cs typeface="Consolas"/>
                <a:sym typeface="Consolas"/>
              </a:rPr>
              <a:t>)]</a:t>
            </a:r>
            <a:endParaRPr sz="1000">
              <a:highlight>
                <a:schemeClr val="lt1"/>
              </a:highlight>
              <a:latin typeface="Consolas"/>
              <a:ea typeface="Consolas"/>
              <a:cs typeface="Consolas"/>
              <a:sym typeface="Consolas"/>
            </a:endParaRPr>
          </a:p>
        </p:txBody>
      </p:sp>
      <p:pic>
        <p:nvPicPr>
          <p:cNvPr id="233" name="Google Shape;233;p35"/>
          <p:cNvPicPr preferRelativeResize="0"/>
          <p:nvPr/>
        </p:nvPicPr>
        <p:blipFill>
          <a:blip r:embed="rId3">
            <a:alphaModFix/>
          </a:blip>
          <a:stretch>
            <a:fillRect/>
          </a:stretch>
        </p:blipFill>
        <p:spPr>
          <a:xfrm>
            <a:off x="4995525" y="744031"/>
            <a:ext cx="3836775" cy="2424144"/>
          </a:xfrm>
          <a:prstGeom prst="rect">
            <a:avLst/>
          </a:prstGeom>
          <a:noFill/>
          <a:ln cap="flat" cmpd="sng" w="9525">
            <a:solidFill>
              <a:srgbClr val="999999"/>
            </a:solidFill>
            <a:prstDash val="solid"/>
            <a:round/>
            <a:headEnd len="sm" w="sm" type="none"/>
            <a:tailEnd len="sm" w="sm" type="none"/>
          </a:ln>
        </p:spPr>
      </p:pic>
      <p:sp>
        <p:nvSpPr>
          <p:cNvPr id="234" name="Google Shape;234;p35"/>
          <p:cNvSpPr txBox="1"/>
          <p:nvPr/>
        </p:nvSpPr>
        <p:spPr>
          <a:xfrm>
            <a:off x="311700" y="2059225"/>
            <a:ext cx="4509000" cy="1383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highlight>
                  <a:srgbClr val="F7F7F7"/>
                </a:highlight>
                <a:latin typeface="Consolas"/>
                <a:ea typeface="Consolas"/>
                <a:cs typeface="Consolas"/>
                <a:sym typeface="Consolas"/>
              </a:rPr>
              <a:t>weekend = data4[(data4[</a:t>
            </a:r>
            <a:r>
              <a:rPr lang="en" sz="1000">
                <a:solidFill>
                  <a:srgbClr val="A31515"/>
                </a:solidFill>
                <a:highlight>
                  <a:srgbClr val="F7F7F7"/>
                </a:highlight>
                <a:latin typeface="Consolas"/>
                <a:ea typeface="Consolas"/>
                <a:cs typeface="Consolas"/>
                <a:sym typeface="Consolas"/>
              </a:rPr>
              <a:t>'day'</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0" lvl="0" marL="914400" rtl="0" algn="l">
              <a:lnSpc>
                <a:spcPct val="135714"/>
              </a:lnSpc>
              <a:spcBef>
                <a:spcPts val="0"/>
              </a:spcBef>
              <a:spcAft>
                <a:spcPts val="0"/>
              </a:spcAft>
              <a:buNone/>
            </a:pPr>
            <a:r>
              <a:rPr lang="en" sz="1000">
                <a:highlight>
                  <a:srgbClr val="F7F7F7"/>
                </a:highlight>
                <a:latin typeface="Consolas"/>
                <a:ea typeface="Consolas"/>
                <a:cs typeface="Consolas"/>
                <a:sym typeface="Consolas"/>
              </a:rPr>
              <a:t>  .isin([</a:t>
            </a:r>
            <a:r>
              <a:rPr lang="en" sz="1000">
                <a:solidFill>
                  <a:srgbClr val="A31515"/>
                </a:solidFill>
                <a:highlight>
                  <a:srgbClr val="F7F7F7"/>
                </a:highlight>
                <a:latin typeface="Consolas"/>
                <a:ea typeface="Consolas"/>
                <a:cs typeface="Consolas"/>
                <a:sym typeface="Consolas"/>
              </a:rPr>
              <a:t>'Saturday'</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'Sunday'</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0" lvl="0" marL="914400" rtl="0" algn="l">
              <a:lnSpc>
                <a:spcPct val="135714"/>
              </a:lnSpc>
              <a:spcBef>
                <a:spcPts val="0"/>
              </a:spcBef>
              <a:spcAft>
                <a:spcPts val="0"/>
              </a:spcAft>
              <a:buNone/>
            </a:pPr>
            <a:r>
              <a:rPr lang="en" sz="1000">
                <a:highlight>
                  <a:srgbClr val="F7F7F7"/>
                </a:highlight>
                <a:latin typeface="Consolas"/>
                <a:ea typeface="Consolas"/>
                <a:cs typeface="Consolas"/>
                <a:sym typeface="Consolas"/>
              </a:rPr>
              <a:t>  .groupby([</a:t>
            </a:r>
            <a:r>
              <a:rPr lang="en" sz="1000">
                <a:solidFill>
                  <a:srgbClr val="A31515"/>
                </a:solidFill>
                <a:highlight>
                  <a:srgbClr val="F7F7F7"/>
                </a:highlight>
                <a:latin typeface="Consolas"/>
                <a:ea typeface="Consolas"/>
                <a:cs typeface="Consolas"/>
                <a:sym typeface="Consolas"/>
              </a:rPr>
              <a:t>'day'</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'month'</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'month_number'</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0" lvl="0" marL="914400" rtl="0" algn="l">
              <a:lnSpc>
                <a:spcPct val="135714"/>
              </a:lnSpc>
              <a:spcBef>
                <a:spcPts val="0"/>
              </a:spcBef>
              <a:spcAft>
                <a:spcPts val="0"/>
              </a:spcAft>
              <a:buNone/>
            </a:pPr>
            <a:r>
              <a:rPr lang="en" sz="1000">
                <a:highlight>
                  <a:srgbClr val="F7F7F7"/>
                </a:highlight>
                <a:latin typeface="Consolas"/>
                <a:ea typeface="Consolas"/>
                <a:cs typeface="Consolas"/>
                <a:sym typeface="Consolas"/>
              </a:rPr>
              <a:t>  [</a:t>
            </a:r>
            <a:r>
              <a:rPr lang="en" sz="1000">
                <a:solidFill>
                  <a:srgbClr val="A31515"/>
                </a:solidFill>
                <a:highlight>
                  <a:srgbClr val="F7F7F7"/>
                </a:highlight>
                <a:latin typeface="Consolas"/>
                <a:ea typeface="Consolas"/>
                <a:cs typeface="Consolas"/>
                <a:sym typeface="Consolas"/>
              </a:rPr>
              <a:t>'before_discount'</a:t>
            </a:r>
            <a:r>
              <a:rPr lang="en" sz="1000">
                <a:highlight>
                  <a:srgbClr val="F7F7F7"/>
                </a:highlight>
                <a:latin typeface="Consolas"/>
                <a:ea typeface="Consolas"/>
                <a:cs typeface="Consolas"/>
                <a:sym typeface="Consolas"/>
              </a:rPr>
              <a:t>].</a:t>
            </a:r>
            <a:r>
              <a:rPr lang="en" sz="1000">
                <a:solidFill>
                  <a:srgbClr val="795E26"/>
                </a:solidFill>
                <a:highlight>
                  <a:srgbClr val="F7F7F7"/>
                </a:highlight>
                <a:latin typeface="Consolas"/>
                <a:ea typeface="Consolas"/>
                <a:cs typeface="Consolas"/>
                <a:sym typeface="Consolas"/>
              </a:rPr>
              <a:t>sum</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0" lvl="0" marL="914400" rtl="0" algn="l">
              <a:lnSpc>
                <a:spcPct val="135714"/>
              </a:lnSpc>
              <a:spcBef>
                <a:spcPts val="0"/>
              </a:spcBef>
              <a:spcAft>
                <a:spcPts val="0"/>
              </a:spcAft>
              <a:buNone/>
            </a:pPr>
            <a:r>
              <a:rPr lang="en" sz="1000">
                <a:highlight>
                  <a:srgbClr val="F7F7F7"/>
                </a:highlight>
                <a:latin typeface="Consolas"/>
                <a:ea typeface="Consolas"/>
                <a:cs typeface="Consolas"/>
                <a:sym typeface="Consolas"/>
              </a:rPr>
              <a:t>  .reset_index(name=</a:t>
            </a:r>
            <a:r>
              <a:rPr lang="en" sz="1000">
                <a:solidFill>
                  <a:srgbClr val="A31515"/>
                </a:solidFill>
                <a:highlight>
                  <a:srgbClr val="F7F7F7"/>
                </a:highlight>
                <a:latin typeface="Consolas"/>
                <a:ea typeface="Consolas"/>
                <a:cs typeface="Consolas"/>
                <a:sym typeface="Consolas"/>
              </a:rPr>
              <a:t>'weekend'</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000">
                <a:highlight>
                  <a:srgbClr val="F7F7F7"/>
                </a:highlight>
                <a:latin typeface="Consolas"/>
                <a:ea typeface="Consolas"/>
                <a:cs typeface="Consolas"/>
                <a:sym typeface="Consolas"/>
              </a:rPr>
              <a:t>weekend</a:t>
            </a:r>
            <a:endParaRPr/>
          </a:p>
        </p:txBody>
      </p:sp>
      <p:sp>
        <p:nvSpPr>
          <p:cNvPr id="235" name="Google Shape;235;p35"/>
          <p:cNvSpPr txBox="1"/>
          <p:nvPr/>
        </p:nvSpPr>
        <p:spPr>
          <a:xfrm>
            <a:off x="311700" y="3584425"/>
            <a:ext cx="4915500" cy="6972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avg_weekend = weekend.groupby([</a:t>
            </a:r>
            <a:r>
              <a:rPr lang="en" sz="900">
                <a:solidFill>
                  <a:srgbClr val="A31515"/>
                </a:solidFill>
                <a:highlight>
                  <a:srgbClr val="F7F7F7"/>
                </a:highlight>
                <a:latin typeface="Consolas"/>
                <a:ea typeface="Consolas"/>
                <a:cs typeface="Consolas"/>
                <a:sym typeface="Consolas"/>
              </a:rPr>
              <a:t>'month'</a:t>
            </a:r>
            <a:r>
              <a:rPr lang="en" sz="900">
                <a:highlight>
                  <a:srgbClr val="F7F7F7"/>
                </a:highlight>
                <a:latin typeface="Consolas"/>
                <a:ea typeface="Consolas"/>
                <a:cs typeface="Consolas"/>
                <a:sym typeface="Consolas"/>
              </a:rPr>
              <a:t>,</a:t>
            </a:r>
            <a:r>
              <a:rPr lang="en" sz="900">
                <a:solidFill>
                  <a:srgbClr val="A31515"/>
                </a:solidFill>
                <a:highlight>
                  <a:srgbClr val="F7F7F7"/>
                </a:highlight>
                <a:latin typeface="Consolas"/>
                <a:ea typeface="Consolas"/>
                <a:cs typeface="Consolas"/>
                <a:sym typeface="Consolas"/>
              </a:rPr>
              <a:t>'month_number'</a:t>
            </a:r>
            <a:r>
              <a:rPr lang="en" sz="900">
                <a:highlight>
                  <a:srgbClr val="F7F7F7"/>
                </a:highlight>
                <a:latin typeface="Consolas"/>
                <a:ea typeface="Consolas"/>
                <a:cs typeface="Consolas"/>
                <a:sym typeface="Consolas"/>
              </a:rPr>
              <a:t>])[</a:t>
            </a:r>
            <a:r>
              <a:rPr lang="en" sz="900">
                <a:solidFill>
                  <a:srgbClr val="A31515"/>
                </a:solidFill>
                <a:highlight>
                  <a:srgbClr val="F7F7F7"/>
                </a:highlight>
                <a:latin typeface="Consolas"/>
                <a:ea typeface="Consolas"/>
                <a:cs typeface="Consolas"/>
                <a:sym typeface="Consolas"/>
              </a:rPr>
              <a:t>'weekend'</a:t>
            </a:r>
            <a:r>
              <a:rPr lang="en" sz="900">
                <a:highlight>
                  <a:srgbClr val="F7F7F7"/>
                </a:highlight>
                <a:latin typeface="Consolas"/>
                <a:ea typeface="Consolas"/>
                <a:cs typeface="Consolas"/>
                <a:sym typeface="Consolas"/>
              </a:rPr>
              <a:t>].mean()\</a:t>
            </a:r>
            <a:endParaRPr sz="900">
              <a:highlight>
                <a:srgbClr val="F7F7F7"/>
              </a:highlight>
              <a:latin typeface="Consolas"/>
              <a:ea typeface="Consolas"/>
              <a:cs typeface="Consolas"/>
              <a:sym typeface="Consolas"/>
            </a:endParaRPr>
          </a:p>
          <a:p>
            <a:pPr indent="457200" lvl="0" marL="1371600" rtl="0" algn="l">
              <a:lnSpc>
                <a:spcPct val="135000"/>
              </a:lnSpc>
              <a:spcBef>
                <a:spcPts val="0"/>
              </a:spcBef>
              <a:spcAft>
                <a:spcPts val="0"/>
              </a:spcAft>
              <a:buNone/>
            </a:pPr>
            <a:r>
              <a:rPr lang="en" sz="900">
                <a:highlight>
                  <a:srgbClr val="F7F7F7"/>
                </a:highlight>
                <a:latin typeface="Consolas"/>
                <a:ea typeface="Consolas"/>
                <a:cs typeface="Consolas"/>
                <a:sym typeface="Consolas"/>
              </a:rPr>
              <a:t>.reset_index(name=</a:t>
            </a:r>
            <a:r>
              <a:rPr lang="en" sz="900">
                <a:solidFill>
                  <a:srgbClr val="A31515"/>
                </a:solidFill>
                <a:highlight>
                  <a:srgbClr val="F7F7F7"/>
                </a:highlight>
                <a:latin typeface="Consolas"/>
                <a:ea typeface="Consolas"/>
                <a:cs typeface="Consolas"/>
                <a:sym typeface="Consolas"/>
              </a:rPr>
              <a:t>'avg_weekend'</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avg_weekend</a:t>
            </a:r>
            <a:endParaRPr sz="900">
              <a:highlight>
                <a:srgbClr val="F7F7F7"/>
              </a:highlight>
              <a:latin typeface="Consolas"/>
              <a:ea typeface="Consolas"/>
              <a:cs typeface="Consolas"/>
              <a:sym typeface="Consolas"/>
            </a:endParaRPr>
          </a:p>
        </p:txBody>
      </p:sp>
      <p:pic>
        <p:nvPicPr>
          <p:cNvPr id="236" name="Google Shape;236;p35"/>
          <p:cNvPicPr preferRelativeResize="0"/>
          <p:nvPr/>
        </p:nvPicPr>
        <p:blipFill>
          <a:blip r:embed="rId4">
            <a:alphaModFix/>
          </a:blip>
          <a:stretch>
            <a:fillRect/>
          </a:stretch>
        </p:blipFill>
        <p:spPr>
          <a:xfrm>
            <a:off x="5575501" y="3584428"/>
            <a:ext cx="3256800" cy="1245547"/>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14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 No. 1</a:t>
            </a:r>
            <a:endParaRPr>
              <a:solidFill>
                <a:srgbClr val="37474F"/>
              </a:solidFill>
            </a:endParaRPr>
          </a:p>
        </p:txBody>
      </p:sp>
      <p:sp>
        <p:nvSpPr>
          <p:cNvPr id="242" name="Google Shape;242;p36"/>
          <p:cNvSpPr txBox="1"/>
          <p:nvPr>
            <p:ph idx="4294967295" type="body"/>
          </p:nvPr>
        </p:nvSpPr>
        <p:spPr>
          <a:xfrm>
            <a:off x="311675" y="3804800"/>
            <a:ext cx="2404800" cy="94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lt1"/>
                </a:solidFill>
              </a:rPr>
              <a:t>Berikut adalah rata-rata penjualan setiap weekday pada bulan Oktober hingga Desember tahun 2022.</a:t>
            </a:r>
            <a:endParaRPr sz="1200">
              <a:solidFill>
                <a:schemeClr val="lt1"/>
              </a:solidFill>
            </a:endParaRPr>
          </a:p>
        </p:txBody>
      </p:sp>
      <p:sp>
        <p:nvSpPr>
          <p:cNvPr id="243" name="Google Shape;243;p36"/>
          <p:cNvSpPr txBox="1"/>
          <p:nvPr/>
        </p:nvSpPr>
        <p:spPr>
          <a:xfrm>
            <a:off x="281934" y="1055500"/>
            <a:ext cx="5577600" cy="11742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highlight>
                  <a:srgbClr val="F7F7F7"/>
                </a:highlight>
                <a:latin typeface="Consolas"/>
                <a:ea typeface="Consolas"/>
                <a:cs typeface="Consolas"/>
                <a:sym typeface="Consolas"/>
              </a:rPr>
              <a:t>weekday = data4[(data4[</a:t>
            </a:r>
            <a:r>
              <a:rPr lang="en" sz="1000">
                <a:solidFill>
                  <a:srgbClr val="A31515"/>
                </a:solidFill>
                <a:highlight>
                  <a:srgbClr val="F7F7F7"/>
                </a:highlight>
                <a:latin typeface="Consolas"/>
                <a:ea typeface="Consolas"/>
                <a:cs typeface="Consolas"/>
                <a:sym typeface="Consolas"/>
              </a:rPr>
              <a:t>'day'</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457200" lvl="0" marL="457200" rtl="0" algn="l">
              <a:lnSpc>
                <a:spcPct val="135714"/>
              </a:lnSpc>
              <a:spcBef>
                <a:spcPts val="0"/>
              </a:spcBef>
              <a:spcAft>
                <a:spcPts val="0"/>
              </a:spcAft>
              <a:buNone/>
            </a:pPr>
            <a:r>
              <a:rPr lang="en" sz="1000">
                <a:highlight>
                  <a:srgbClr val="F7F7F7"/>
                </a:highlight>
                <a:latin typeface="Consolas"/>
                <a:ea typeface="Consolas"/>
                <a:cs typeface="Consolas"/>
                <a:sym typeface="Consolas"/>
              </a:rPr>
              <a:t>  .isin([</a:t>
            </a:r>
            <a:r>
              <a:rPr lang="en" sz="1000">
                <a:solidFill>
                  <a:srgbClr val="A31515"/>
                </a:solidFill>
                <a:highlight>
                  <a:srgbClr val="F7F7F7"/>
                </a:highlight>
                <a:latin typeface="Consolas"/>
                <a:ea typeface="Consolas"/>
                <a:cs typeface="Consolas"/>
                <a:sym typeface="Consolas"/>
              </a:rPr>
              <a:t>'Monday'</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'Tuesday'</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'Wednesday'</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'Thursday'</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'Friday'</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457200" lvl="0" marL="457200" rtl="0" algn="l">
              <a:lnSpc>
                <a:spcPct val="135714"/>
              </a:lnSpc>
              <a:spcBef>
                <a:spcPts val="0"/>
              </a:spcBef>
              <a:spcAft>
                <a:spcPts val="0"/>
              </a:spcAft>
              <a:buNone/>
            </a:pPr>
            <a:r>
              <a:rPr lang="en" sz="1000">
                <a:highlight>
                  <a:srgbClr val="F7F7F7"/>
                </a:highlight>
                <a:latin typeface="Consolas"/>
                <a:ea typeface="Consolas"/>
                <a:cs typeface="Consolas"/>
                <a:sym typeface="Consolas"/>
              </a:rPr>
              <a:t>  .groupby([</a:t>
            </a:r>
            <a:r>
              <a:rPr lang="en" sz="1000">
                <a:solidFill>
                  <a:srgbClr val="A31515"/>
                </a:solidFill>
                <a:highlight>
                  <a:srgbClr val="F7F7F7"/>
                </a:highlight>
                <a:latin typeface="Consolas"/>
                <a:ea typeface="Consolas"/>
                <a:cs typeface="Consolas"/>
                <a:sym typeface="Consolas"/>
              </a:rPr>
              <a:t>'day'</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'month'</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'month_number'</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'before_discount'</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457200" lvl="0" marL="457200" rtl="0" algn="l">
              <a:lnSpc>
                <a:spcPct val="135714"/>
              </a:lnSpc>
              <a:spcBef>
                <a:spcPts val="0"/>
              </a:spcBef>
              <a:spcAft>
                <a:spcPts val="0"/>
              </a:spcAft>
              <a:buNone/>
            </a:pPr>
            <a:r>
              <a:rPr lang="en" sz="1000">
                <a:highlight>
                  <a:srgbClr val="F7F7F7"/>
                </a:highlight>
                <a:latin typeface="Consolas"/>
                <a:ea typeface="Consolas"/>
                <a:cs typeface="Consolas"/>
                <a:sym typeface="Consolas"/>
              </a:rPr>
              <a:t>  .</a:t>
            </a:r>
            <a:r>
              <a:rPr lang="en" sz="1000">
                <a:solidFill>
                  <a:srgbClr val="795E26"/>
                </a:solidFill>
                <a:highlight>
                  <a:srgbClr val="F7F7F7"/>
                </a:highlight>
                <a:latin typeface="Consolas"/>
                <a:ea typeface="Consolas"/>
                <a:cs typeface="Consolas"/>
                <a:sym typeface="Consolas"/>
              </a:rPr>
              <a:t>sum</a:t>
            </a:r>
            <a:r>
              <a:rPr lang="en" sz="1000">
                <a:highlight>
                  <a:srgbClr val="F7F7F7"/>
                </a:highlight>
                <a:latin typeface="Consolas"/>
                <a:ea typeface="Consolas"/>
                <a:cs typeface="Consolas"/>
                <a:sym typeface="Consolas"/>
              </a:rPr>
              <a:t>().reset_index(name=</a:t>
            </a:r>
            <a:r>
              <a:rPr lang="en" sz="1000">
                <a:solidFill>
                  <a:srgbClr val="A31515"/>
                </a:solidFill>
                <a:highlight>
                  <a:srgbClr val="F7F7F7"/>
                </a:highlight>
                <a:latin typeface="Consolas"/>
                <a:ea typeface="Consolas"/>
                <a:cs typeface="Consolas"/>
                <a:sym typeface="Consolas"/>
              </a:rPr>
              <a:t>'weekday'</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000">
                <a:highlight>
                  <a:srgbClr val="F7F7F7"/>
                </a:highlight>
                <a:latin typeface="Consolas"/>
                <a:ea typeface="Consolas"/>
                <a:cs typeface="Consolas"/>
                <a:sym typeface="Consolas"/>
              </a:rPr>
              <a:t>weekday</a:t>
            </a:r>
            <a:endParaRPr sz="1000">
              <a:highlight>
                <a:srgbClr val="F7F7F7"/>
              </a:highlight>
              <a:latin typeface="Consolas"/>
              <a:ea typeface="Consolas"/>
              <a:cs typeface="Consolas"/>
              <a:sym typeface="Consolas"/>
            </a:endParaRPr>
          </a:p>
        </p:txBody>
      </p:sp>
      <p:sp>
        <p:nvSpPr>
          <p:cNvPr id="244" name="Google Shape;244;p36"/>
          <p:cNvSpPr txBox="1"/>
          <p:nvPr/>
        </p:nvSpPr>
        <p:spPr>
          <a:xfrm>
            <a:off x="281934" y="2810100"/>
            <a:ext cx="5577600" cy="7542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avg_weekday = weekday.groupby([</a:t>
            </a:r>
            <a:r>
              <a:rPr lang="en" sz="1000">
                <a:solidFill>
                  <a:srgbClr val="A31515"/>
                </a:solidFill>
                <a:highlight>
                  <a:srgbClr val="F7F7F7"/>
                </a:highlight>
                <a:latin typeface="Consolas"/>
                <a:ea typeface="Consolas"/>
                <a:cs typeface="Consolas"/>
                <a:sym typeface="Consolas"/>
              </a:rPr>
              <a:t>'month'</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'month_number'</a:t>
            </a:r>
            <a:r>
              <a:rPr lang="en" sz="1000">
                <a:highlight>
                  <a:srgbClr val="F7F7F7"/>
                </a:highlight>
                <a:latin typeface="Consolas"/>
                <a:ea typeface="Consolas"/>
                <a:cs typeface="Consolas"/>
                <a:sym typeface="Consolas"/>
              </a:rPr>
              <a:t>])[</a:t>
            </a:r>
            <a:r>
              <a:rPr lang="en" sz="1000">
                <a:solidFill>
                  <a:srgbClr val="A31515"/>
                </a:solidFill>
                <a:highlight>
                  <a:srgbClr val="F7F7F7"/>
                </a:highlight>
                <a:latin typeface="Consolas"/>
                <a:ea typeface="Consolas"/>
                <a:cs typeface="Consolas"/>
                <a:sym typeface="Consolas"/>
              </a:rPr>
              <a:t>'weekday'</a:t>
            </a:r>
            <a:r>
              <a:rPr lang="en" sz="1000">
                <a:highlight>
                  <a:srgbClr val="F7F7F7"/>
                </a:highlight>
                <a:latin typeface="Consolas"/>
                <a:ea typeface="Consolas"/>
                <a:cs typeface="Consolas"/>
                <a:sym typeface="Consolas"/>
              </a:rPr>
              <a:t>].mean()\</a:t>
            </a:r>
            <a:endParaRPr sz="1000">
              <a:highlight>
                <a:srgbClr val="F7F7F7"/>
              </a:highlight>
              <a:latin typeface="Consolas"/>
              <a:ea typeface="Consolas"/>
              <a:cs typeface="Consolas"/>
              <a:sym typeface="Consolas"/>
            </a:endParaRPr>
          </a:p>
          <a:p>
            <a:pPr indent="0" lvl="0" marL="1828800" rtl="0" algn="l">
              <a:lnSpc>
                <a:spcPct val="135000"/>
              </a:lnSpc>
              <a:spcBef>
                <a:spcPts val="0"/>
              </a:spcBef>
              <a:spcAft>
                <a:spcPts val="0"/>
              </a:spcAft>
              <a:buNone/>
            </a:pPr>
            <a:r>
              <a:rPr lang="en" sz="1000">
                <a:highlight>
                  <a:srgbClr val="F7F7F7"/>
                </a:highlight>
                <a:latin typeface="Consolas"/>
                <a:ea typeface="Consolas"/>
                <a:cs typeface="Consolas"/>
                <a:sym typeface="Consolas"/>
              </a:rPr>
              <a:t>     .reset_index(name=</a:t>
            </a:r>
            <a:r>
              <a:rPr lang="en" sz="1000">
                <a:solidFill>
                  <a:srgbClr val="A31515"/>
                </a:solidFill>
                <a:highlight>
                  <a:srgbClr val="F7F7F7"/>
                </a:highlight>
                <a:latin typeface="Consolas"/>
                <a:ea typeface="Consolas"/>
                <a:cs typeface="Consolas"/>
                <a:sym typeface="Consolas"/>
              </a:rPr>
              <a:t>'avg_weekday'</a:t>
            </a:r>
            <a:r>
              <a:rPr lang="en" sz="1000">
                <a:highlight>
                  <a:srgbClr val="F7F7F7"/>
                </a:highlight>
                <a:latin typeface="Consolas"/>
                <a:ea typeface="Consolas"/>
                <a:cs typeface="Consolas"/>
                <a:sym typeface="Consolas"/>
              </a:rPr>
              <a:t>)</a:t>
            </a:r>
            <a:endParaRPr sz="10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avg_weekday</a:t>
            </a:r>
            <a:endParaRPr sz="900">
              <a:highlight>
                <a:srgbClr val="F7F7F7"/>
              </a:highlight>
              <a:latin typeface="Consolas"/>
              <a:ea typeface="Consolas"/>
              <a:cs typeface="Consolas"/>
              <a:sym typeface="Consolas"/>
            </a:endParaRPr>
          </a:p>
        </p:txBody>
      </p:sp>
      <p:pic>
        <p:nvPicPr>
          <p:cNvPr id="245" name="Google Shape;245;p36"/>
          <p:cNvPicPr preferRelativeResize="0"/>
          <p:nvPr/>
        </p:nvPicPr>
        <p:blipFill>
          <a:blip r:embed="rId3">
            <a:alphaModFix/>
          </a:blip>
          <a:stretch>
            <a:fillRect/>
          </a:stretch>
        </p:blipFill>
        <p:spPr>
          <a:xfrm>
            <a:off x="5983159" y="1055500"/>
            <a:ext cx="2878907" cy="3820975"/>
          </a:xfrm>
          <a:prstGeom prst="rect">
            <a:avLst/>
          </a:prstGeom>
          <a:noFill/>
          <a:ln cap="flat" cmpd="sng" w="9525">
            <a:solidFill>
              <a:srgbClr val="999999"/>
            </a:solidFill>
            <a:prstDash val="solid"/>
            <a:round/>
            <a:headEnd len="sm" w="sm" type="none"/>
            <a:tailEnd len="sm" w="sm" type="none"/>
          </a:ln>
        </p:spPr>
      </p:pic>
      <p:pic>
        <p:nvPicPr>
          <p:cNvPr id="246" name="Google Shape;246;p36"/>
          <p:cNvPicPr preferRelativeResize="0"/>
          <p:nvPr/>
        </p:nvPicPr>
        <p:blipFill>
          <a:blip r:embed="rId4">
            <a:alphaModFix/>
          </a:blip>
          <a:stretch>
            <a:fillRect/>
          </a:stretch>
        </p:blipFill>
        <p:spPr>
          <a:xfrm>
            <a:off x="2840100" y="3676325"/>
            <a:ext cx="3019425" cy="1200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nvSpPr>
        <p:spPr>
          <a:xfrm>
            <a:off x="311700" y="1466700"/>
            <a:ext cx="4260300" cy="20064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avg_merge = pd.merge</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avg_weekends</a:t>
            </a:r>
            <a:r>
              <a:rPr lang="en" sz="900">
                <a:solidFill>
                  <a:srgbClr val="DCDCDC"/>
                </a:solidFill>
                <a:latin typeface="Consolas"/>
                <a:ea typeface="Consolas"/>
                <a:cs typeface="Consolas"/>
                <a:sym typeface="Consolas"/>
              </a:rPr>
              <a:t>,</a:t>
            </a:r>
            <a:endParaRPr sz="9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                     avg_weekdays</a:t>
            </a:r>
            <a:r>
              <a:rPr lang="en" sz="900">
                <a:solidFill>
                  <a:srgbClr val="DCDCDC"/>
                </a:solidFill>
                <a:latin typeface="Consolas"/>
                <a:ea typeface="Consolas"/>
                <a:cs typeface="Consolas"/>
                <a:sym typeface="Consolas"/>
              </a:rPr>
              <a:t>,</a:t>
            </a:r>
            <a:endParaRPr sz="9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                     on=</a:t>
            </a:r>
            <a:r>
              <a:rPr lang="en" sz="900">
                <a:solidFill>
                  <a:srgbClr val="CE9178"/>
                </a:solidFill>
                <a:latin typeface="Consolas"/>
                <a:ea typeface="Consolas"/>
                <a:cs typeface="Consolas"/>
                <a:sym typeface="Consolas"/>
              </a:rPr>
              <a:t>'month'</a:t>
            </a:r>
            <a:r>
              <a:rPr lang="en" sz="900">
                <a:solidFill>
                  <a:srgbClr val="DCDCDC"/>
                </a:solidFill>
                <a:latin typeface="Consolas"/>
                <a:ea typeface="Consolas"/>
                <a:cs typeface="Consolas"/>
                <a:sym typeface="Consolas"/>
              </a:rPr>
              <a:t>,</a:t>
            </a:r>
            <a:endParaRPr sz="9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                     how=</a:t>
            </a:r>
            <a:r>
              <a:rPr lang="en" sz="900">
                <a:solidFill>
                  <a:srgbClr val="CE9178"/>
                </a:solidFill>
                <a:latin typeface="Consolas"/>
                <a:ea typeface="Consolas"/>
                <a:cs typeface="Consolas"/>
                <a:sym typeface="Consolas"/>
              </a:rPr>
              <a:t>'left'</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a:t>
            </a:r>
            <a:endParaRPr sz="900">
              <a:solidFill>
                <a:srgbClr val="D4D4D4"/>
              </a:solidFill>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                     .sort_values</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by=</a:t>
            </a:r>
            <a:r>
              <a:rPr lang="en" sz="900">
                <a:solidFill>
                  <a:srgbClr val="CE9178"/>
                </a:solidFill>
                <a:latin typeface="Consolas"/>
                <a:ea typeface="Consolas"/>
                <a:cs typeface="Consolas"/>
                <a:sym typeface="Consolas"/>
              </a:rPr>
              <a:t>'month_number_x'</a:t>
            </a:r>
            <a:r>
              <a:rPr lang="en" sz="900">
                <a:solidFill>
                  <a:srgbClr val="DCDCDC"/>
                </a:solidFill>
                <a:latin typeface="Consolas"/>
                <a:ea typeface="Consolas"/>
                <a:cs typeface="Consolas"/>
                <a:sym typeface="Consolas"/>
              </a:rPr>
              <a:t>,</a:t>
            </a:r>
            <a:endParaRPr sz="9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                                  ascending=</a:t>
            </a:r>
            <a:r>
              <a:rPr lang="en" sz="900">
                <a:solidFill>
                  <a:srgbClr val="569CD6"/>
                </a:solidFill>
                <a:latin typeface="Consolas"/>
                <a:ea typeface="Consolas"/>
                <a:cs typeface="Consolas"/>
                <a:sym typeface="Consolas"/>
              </a:rPr>
              <a:t>True</a:t>
            </a:r>
            <a:r>
              <a:rPr lang="en" sz="900">
                <a:solidFill>
                  <a:srgbClr val="DCDCDC"/>
                </a:solidFill>
                <a:latin typeface="Consolas"/>
                <a:ea typeface="Consolas"/>
                <a:cs typeface="Consolas"/>
                <a:sym typeface="Consolas"/>
              </a:rPr>
              <a:t>)</a:t>
            </a:r>
            <a:endParaRPr sz="9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avg_merge = avg_merge</a:t>
            </a:r>
            <a:r>
              <a:rPr lang="en" sz="900">
                <a:solidFill>
                  <a:srgbClr val="DCDCDC"/>
                </a:solidFill>
                <a:latin typeface="Consolas"/>
                <a:ea typeface="Consolas"/>
                <a:cs typeface="Consolas"/>
                <a:sym typeface="Consolas"/>
              </a:rPr>
              <a:t>[[</a:t>
            </a:r>
            <a:r>
              <a:rPr lang="en" sz="900">
                <a:solidFill>
                  <a:srgbClr val="CE9178"/>
                </a:solidFill>
                <a:latin typeface="Consolas"/>
                <a:ea typeface="Consolas"/>
                <a:cs typeface="Consolas"/>
                <a:sym typeface="Consolas"/>
              </a:rPr>
              <a:t>'month'</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 </a:t>
            </a:r>
            <a:r>
              <a:rPr lang="en" sz="900">
                <a:solidFill>
                  <a:srgbClr val="CE9178"/>
                </a:solidFill>
                <a:latin typeface="Consolas"/>
                <a:ea typeface="Consolas"/>
                <a:cs typeface="Consolas"/>
                <a:sym typeface="Consolas"/>
              </a:rPr>
              <a:t>'avg_weekdays'</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 </a:t>
            </a:r>
            <a:r>
              <a:rPr lang="en" sz="900">
                <a:solidFill>
                  <a:srgbClr val="CE9178"/>
                </a:solidFill>
                <a:latin typeface="Consolas"/>
                <a:ea typeface="Consolas"/>
                <a:cs typeface="Consolas"/>
                <a:sym typeface="Consolas"/>
              </a:rPr>
              <a:t>'avg_weekends'</a:t>
            </a:r>
            <a:r>
              <a:rPr lang="en" sz="900">
                <a:solidFill>
                  <a:srgbClr val="DCDCDC"/>
                </a:solidFill>
                <a:latin typeface="Consolas"/>
                <a:ea typeface="Consolas"/>
                <a:cs typeface="Consolas"/>
                <a:sym typeface="Consolas"/>
              </a:rPr>
              <a:t>]]</a:t>
            </a:r>
            <a:endParaRPr sz="9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avg_merge</a:t>
            </a:r>
            <a:r>
              <a:rPr lang="en" sz="900">
                <a:solidFill>
                  <a:srgbClr val="DCDCDC"/>
                </a:solidFill>
                <a:latin typeface="Consolas"/>
                <a:ea typeface="Consolas"/>
                <a:cs typeface="Consolas"/>
                <a:sym typeface="Consolas"/>
              </a:rPr>
              <a:t>[</a:t>
            </a:r>
            <a:r>
              <a:rPr lang="en" sz="900">
                <a:solidFill>
                  <a:srgbClr val="CE9178"/>
                </a:solidFill>
                <a:latin typeface="Consolas"/>
                <a:ea typeface="Consolas"/>
                <a:cs typeface="Consolas"/>
                <a:sym typeface="Consolas"/>
              </a:rPr>
              <a:t>'growth'</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 = </a:t>
            </a:r>
            <a:endParaRPr sz="900">
              <a:solidFill>
                <a:srgbClr val="D4D4D4"/>
              </a:solidFill>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avg_merge</a:t>
            </a:r>
            <a:r>
              <a:rPr lang="en" sz="900">
                <a:solidFill>
                  <a:srgbClr val="DCDCDC"/>
                </a:solidFill>
                <a:latin typeface="Consolas"/>
                <a:ea typeface="Consolas"/>
                <a:cs typeface="Consolas"/>
                <a:sym typeface="Consolas"/>
              </a:rPr>
              <a:t>[</a:t>
            </a:r>
            <a:r>
              <a:rPr lang="en" sz="900">
                <a:solidFill>
                  <a:srgbClr val="CE9178"/>
                </a:solidFill>
                <a:latin typeface="Consolas"/>
                <a:ea typeface="Consolas"/>
                <a:cs typeface="Consolas"/>
                <a:sym typeface="Consolas"/>
              </a:rPr>
              <a:t>'avg_weekends'</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 - avg_merge</a:t>
            </a:r>
            <a:r>
              <a:rPr lang="en" sz="900">
                <a:solidFill>
                  <a:srgbClr val="DCDCDC"/>
                </a:solidFill>
                <a:latin typeface="Consolas"/>
                <a:ea typeface="Consolas"/>
                <a:cs typeface="Consolas"/>
                <a:sym typeface="Consolas"/>
              </a:rPr>
              <a:t>[</a:t>
            </a:r>
            <a:r>
              <a:rPr lang="en" sz="900">
                <a:solidFill>
                  <a:srgbClr val="CE9178"/>
                </a:solidFill>
                <a:latin typeface="Consolas"/>
                <a:ea typeface="Consolas"/>
                <a:cs typeface="Consolas"/>
                <a:sym typeface="Consolas"/>
              </a:rPr>
              <a:t>'avg_weekdays'</a:t>
            </a:r>
            <a:r>
              <a:rPr lang="en" sz="900">
                <a:solidFill>
                  <a:srgbClr val="DCDCDC"/>
                </a:solidFill>
                <a:latin typeface="Consolas"/>
                <a:ea typeface="Consolas"/>
                <a:cs typeface="Consolas"/>
                <a:sym typeface="Consolas"/>
              </a:rPr>
              <a:t>]</a:t>
            </a:r>
            <a:endParaRPr sz="900">
              <a:solidFill>
                <a:srgbClr val="DCDCDC"/>
              </a:solidFill>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avg_merge</a:t>
            </a:r>
            <a:endParaRPr sz="900">
              <a:solidFill>
                <a:srgbClr val="D4D4D4"/>
              </a:solidFill>
              <a:latin typeface="Consolas"/>
              <a:ea typeface="Consolas"/>
              <a:cs typeface="Consolas"/>
              <a:sym typeface="Consolas"/>
            </a:endParaRPr>
          </a:p>
        </p:txBody>
      </p:sp>
      <p:pic>
        <p:nvPicPr>
          <p:cNvPr id="252" name="Google Shape;252;p37"/>
          <p:cNvPicPr preferRelativeResize="0"/>
          <p:nvPr/>
        </p:nvPicPr>
        <p:blipFill>
          <a:blip r:embed="rId3">
            <a:alphaModFix/>
          </a:blip>
          <a:stretch>
            <a:fillRect/>
          </a:stretch>
        </p:blipFill>
        <p:spPr>
          <a:xfrm>
            <a:off x="4820525" y="1775037"/>
            <a:ext cx="4011775" cy="1389725"/>
          </a:xfrm>
          <a:prstGeom prst="rect">
            <a:avLst/>
          </a:prstGeom>
          <a:noFill/>
          <a:ln>
            <a:noFill/>
          </a:ln>
        </p:spPr>
      </p:pic>
      <p:sp>
        <p:nvSpPr>
          <p:cNvPr id="253" name="Google Shape;253;p37"/>
          <p:cNvSpPr txBox="1"/>
          <p:nvPr>
            <p:ph type="title"/>
          </p:nvPr>
        </p:nvSpPr>
        <p:spPr>
          <a:xfrm>
            <a:off x="311700" y="14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 No. 1</a:t>
            </a:r>
            <a:endParaRPr>
              <a:solidFill>
                <a:schemeClr val="accent6"/>
              </a:solidFill>
            </a:endParaRPr>
          </a:p>
        </p:txBody>
      </p:sp>
      <p:sp>
        <p:nvSpPr>
          <p:cNvPr id="254" name="Google Shape;254;p37"/>
          <p:cNvSpPr txBox="1"/>
          <p:nvPr>
            <p:ph idx="4294967295" type="body"/>
          </p:nvPr>
        </p:nvSpPr>
        <p:spPr>
          <a:xfrm>
            <a:off x="311700" y="3727300"/>
            <a:ext cx="8520600" cy="641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400">
                <a:solidFill>
                  <a:srgbClr val="F7F7F7"/>
                </a:solidFill>
              </a:rPr>
              <a:t>Kolom growth menunjukkan jumlah kenaikan atau penurunan rata-rata penjualan antara weekday dan weekend pada bulan Oktober hingga Desember tahun 2022.</a:t>
            </a:r>
            <a:endParaRPr sz="1400">
              <a:solidFill>
                <a:srgbClr val="F7F7F7"/>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14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 No. 1</a:t>
            </a:r>
            <a:endParaRPr>
              <a:solidFill>
                <a:schemeClr val="accent6"/>
              </a:solidFill>
            </a:endParaRPr>
          </a:p>
        </p:txBody>
      </p:sp>
      <p:sp>
        <p:nvSpPr>
          <p:cNvPr id="260" name="Google Shape;260;p38"/>
          <p:cNvSpPr txBox="1"/>
          <p:nvPr/>
        </p:nvSpPr>
        <p:spPr>
          <a:xfrm>
            <a:off x="311700" y="801325"/>
            <a:ext cx="8520600" cy="5103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900">
                <a:solidFill>
                  <a:srgbClr val="D4D4D4"/>
                </a:solidFill>
                <a:latin typeface="Consolas"/>
                <a:ea typeface="Consolas"/>
                <a:cs typeface="Consolas"/>
                <a:sym typeface="Consolas"/>
              </a:rPr>
              <a:t>avg_merge.plot</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x=</a:t>
            </a:r>
            <a:r>
              <a:rPr lang="en" sz="900">
                <a:solidFill>
                  <a:srgbClr val="CE9178"/>
                </a:solidFill>
                <a:latin typeface="Consolas"/>
                <a:ea typeface="Consolas"/>
                <a:cs typeface="Consolas"/>
                <a:sym typeface="Consolas"/>
              </a:rPr>
              <a:t>'month'</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 y=</a:t>
            </a:r>
            <a:r>
              <a:rPr lang="en" sz="900">
                <a:solidFill>
                  <a:srgbClr val="DCDCDC"/>
                </a:solidFill>
                <a:latin typeface="Consolas"/>
                <a:ea typeface="Consolas"/>
                <a:cs typeface="Consolas"/>
                <a:sym typeface="Consolas"/>
              </a:rPr>
              <a:t>[</a:t>
            </a:r>
            <a:r>
              <a:rPr lang="en" sz="900">
                <a:solidFill>
                  <a:srgbClr val="CE9178"/>
                </a:solidFill>
                <a:latin typeface="Consolas"/>
                <a:ea typeface="Consolas"/>
                <a:cs typeface="Consolas"/>
                <a:sym typeface="Consolas"/>
              </a:rPr>
              <a:t>'avg_weekday'</a:t>
            </a:r>
            <a:r>
              <a:rPr lang="en" sz="900">
                <a:solidFill>
                  <a:srgbClr val="DCDCDC"/>
                </a:solidFill>
                <a:latin typeface="Consolas"/>
                <a:ea typeface="Consolas"/>
                <a:cs typeface="Consolas"/>
                <a:sym typeface="Consolas"/>
              </a:rPr>
              <a:t>,</a:t>
            </a:r>
            <a:r>
              <a:rPr lang="en" sz="900">
                <a:solidFill>
                  <a:srgbClr val="D4D4D4"/>
                </a:solidFill>
                <a:latin typeface="Consolas"/>
                <a:ea typeface="Consolas"/>
                <a:cs typeface="Consolas"/>
                <a:sym typeface="Consolas"/>
              </a:rPr>
              <a:t> </a:t>
            </a:r>
            <a:r>
              <a:rPr lang="en" sz="900">
                <a:solidFill>
                  <a:srgbClr val="CE9178"/>
                </a:solidFill>
                <a:latin typeface="Consolas"/>
                <a:ea typeface="Consolas"/>
                <a:cs typeface="Consolas"/>
                <a:sym typeface="Consolas"/>
              </a:rPr>
              <a:t>'avg_weekend'</a:t>
            </a:r>
            <a:r>
              <a:rPr lang="en" sz="900">
                <a:solidFill>
                  <a:srgbClr val="DCDCDC"/>
                </a:solidFill>
                <a:latin typeface="Consolas"/>
                <a:ea typeface="Consolas"/>
                <a:cs typeface="Consolas"/>
                <a:sym typeface="Consolas"/>
              </a:rPr>
              <a:t>], </a:t>
            </a:r>
            <a:r>
              <a:rPr lang="en" sz="900">
                <a:solidFill>
                  <a:srgbClr val="D4D4D4"/>
                </a:solidFill>
                <a:latin typeface="Consolas"/>
                <a:ea typeface="Consolas"/>
                <a:cs typeface="Consolas"/>
                <a:sym typeface="Consolas"/>
              </a:rPr>
              <a:t>kind=</a:t>
            </a:r>
            <a:r>
              <a:rPr lang="en" sz="900">
                <a:solidFill>
                  <a:srgbClr val="CE9178"/>
                </a:solidFill>
                <a:latin typeface="Consolas"/>
                <a:ea typeface="Consolas"/>
                <a:cs typeface="Consolas"/>
                <a:sym typeface="Consolas"/>
              </a:rPr>
              <a:t>'bar'</a:t>
            </a:r>
            <a:r>
              <a:rPr lang="en" sz="900">
                <a:solidFill>
                  <a:srgbClr val="DCDCDC"/>
                </a:solidFill>
                <a:latin typeface="Consolas"/>
                <a:ea typeface="Consolas"/>
                <a:cs typeface="Consolas"/>
                <a:sym typeface="Consolas"/>
              </a:rPr>
              <a:t>, </a:t>
            </a:r>
            <a:r>
              <a:rPr lang="en" sz="900">
                <a:solidFill>
                  <a:srgbClr val="D4D4D4"/>
                </a:solidFill>
                <a:latin typeface="Consolas"/>
                <a:ea typeface="Consolas"/>
                <a:cs typeface="Consolas"/>
                <a:sym typeface="Consolas"/>
              </a:rPr>
              <a:t>grid=</a:t>
            </a:r>
            <a:r>
              <a:rPr lang="en" sz="900">
                <a:solidFill>
                  <a:srgbClr val="569CD6"/>
                </a:solidFill>
                <a:latin typeface="Consolas"/>
                <a:ea typeface="Consolas"/>
                <a:cs typeface="Consolas"/>
                <a:sym typeface="Consolas"/>
              </a:rPr>
              <a:t>True</a:t>
            </a:r>
            <a:r>
              <a:rPr lang="en" sz="900">
                <a:solidFill>
                  <a:srgbClr val="DCDCDC"/>
                </a:solidFill>
                <a:latin typeface="Consolas"/>
                <a:ea typeface="Consolas"/>
                <a:cs typeface="Consolas"/>
                <a:sym typeface="Consolas"/>
              </a:rPr>
              <a:t>, </a:t>
            </a:r>
            <a:r>
              <a:rPr lang="en" sz="900">
                <a:solidFill>
                  <a:srgbClr val="D4D4D4"/>
                </a:solidFill>
                <a:latin typeface="Consolas"/>
                <a:ea typeface="Consolas"/>
                <a:cs typeface="Consolas"/>
                <a:sym typeface="Consolas"/>
              </a:rPr>
              <a:t>xlabel=</a:t>
            </a:r>
            <a:r>
              <a:rPr lang="en" sz="900">
                <a:solidFill>
                  <a:srgbClr val="CE9178"/>
                </a:solidFill>
                <a:latin typeface="Consolas"/>
                <a:ea typeface="Consolas"/>
                <a:cs typeface="Consolas"/>
                <a:sym typeface="Consolas"/>
              </a:rPr>
              <a:t>'Month'</a:t>
            </a:r>
            <a:r>
              <a:rPr lang="en" sz="900">
                <a:solidFill>
                  <a:srgbClr val="DCDCDC"/>
                </a:solidFill>
                <a:latin typeface="Consolas"/>
                <a:ea typeface="Consolas"/>
                <a:cs typeface="Consolas"/>
                <a:sym typeface="Consolas"/>
              </a:rPr>
              <a:t>, </a:t>
            </a:r>
            <a:r>
              <a:rPr lang="en" sz="900">
                <a:solidFill>
                  <a:srgbClr val="D4D4D4"/>
                </a:solidFill>
                <a:latin typeface="Consolas"/>
                <a:ea typeface="Consolas"/>
                <a:cs typeface="Consolas"/>
                <a:sym typeface="Consolas"/>
              </a:rPr>
              <a:t>ylabel=</a:t>
            </a:r>
            <a:r>
              <a:rPr lang="en" sz="900">
                <a:solidFill>
                  <a:srgbClr val="CE9178"/>
                </a:solidFill>
                <a:latin typeface="Consolas"/>
                <a:ea typeface="Consolas"/>
                <a:cs typeface="Consolas"/>
                <a:sym typeface="Consolas"/>
              </a:rPr>
              <a:t>'Avg Sales'</a:t>
            </a:r>
            <a:r>
              <a:rPr lang="en" sz="900">
                <a:solidFill>
                  <a:srgbClr val="DCDCDC"/>
                </a:solidFill>
                <a:latin typeface="Consolas"/>
                <a:ea typeface="Consolas"/>
                <a:cs typeface="Consolas"/>
                <a:sym typeface="Consolas"/>
              </a:rPr>
              <a:t>, </a:t>
            </a:r>
            <a:r>
              <a:rPr lang="en" sz="900">
                <a:solidFill>
                  <a:srgbClr val="D4D4D4"/>
                </a:solidFill>
                <a:latin typeface="Consolas"/>
                <a:ea typeface="Consolas"/>
                <a:cs typeface="Consolas"/>
                <a:sym typeface="Consolas"/>
              </a:rPr>
              <a:t>rot=</a:t>
            </a:r>
            <a:r>
              <a:rPr lang="en" sz="900">
                <a:solidFill>
                  <a:srgbClr val="B5CEA8"/>
                </a:solidFill>
                <a:latin typeface="Consolas"/>
                <a:ea typeface="Consolas"/>
                <a:cs typeface="Consolas"/>
                <a:sym typeface="Consolas"/>
              </a:rPr>
              <a:t>0</a:t>
            </a:r>
            <a:r>
              <a:rPr lang="en" sz="900">
                <a:solidFill>
                  <a:srgbClr val="DCDCDC"/>
                </a:solidFill>
                <a:latin typeface="Consolas"/>
                <a:ea typeface="Consolas"/>
                <a:cs typeface="Consolas"/>
                <a:sym typeface="Consolas"/>
              </a:rPr>
              <a:t>, </a:t>
            </a:r>
            <a:r>
              <a:rPr lang="en" sz="900">
                <a:solidFill>
                  <a:srgbClr val="D4D4D4"/>
                </a:solidFill>
                <a:latin typeface="Consolas"/>
                <a:ea typeface="Consolas"/>
                <a:cs typeface="Consolas"/>
                <a:sym typeface="Consolas"/>
              </a:rPr>
              <a:t>figsize=</a:t>
            </a:r>
            <a:r>
              <a:rPr lang="en" sz="900">
                <a:solidFill>
                  <a:srgbClr val="DCDCDC"/>
                </a:solidFill>
                <a:latin typeface="Consolas"/>
                <a:ea typeface="Consolas"/>
                <a:cs typeface="Consolas"/>
                <a:sym typeface="Consolas"/>
              </a:rPr>
              <a:t>(</a:t>
            </a:r>
            <a:r>
              <a:rPr lang="en" sz="900">
                <a:solidFill>
                  <a:srgbClr val="B5CEA8"/>
                </a:solidFill>
                <a:latin typeface="Consolas"/>
                <a:ea typeface="Consolas"/>
                <a:cs typeface="Consolas"/>
                <a:sym typeface="Consolas"/>
              </a:rPr>
              <a:t>10,5</a:t>
            </a:r>
            <a:r>
              <a:rPr lang="en" sz="900">
                <a:solidFill>
                  <a:srgbClr val="DCDCDC"/>
                </a:solidFill>
                <a:latin typeface="Consolas"/>
                <a:ea typeface="Consolas"/>
                <a:cs typeface="Consolas"/>
                <a:sym typeface="Consolas"/>
              </a:rPr>
              <a:t>))</a:t>
            </a:r>
            <a:endParaRPr sz="900">
              <a:solidFill>
                <a:srgbClr val="DCDCDC"/>
              </a:solidFill>
              <a:latin typeface="Consolas"/>
              <a:ea typeface="Consolas"/>
              <a:cs typeface="Consolas"/>
              <a:sym typeface="Consolas"/>
            </a:endParaRPr>
          </a:p>
        </p:txBody>
      </p:sp>
      <p:pic>
        <p:nvPicPr>
          <p:cNvPr id="261" name="Google Shape;261;p38"/>
          <p:cNvPicPr preferRelativeResize="0"/>
          <p:nvPr/>
        </p:nvPicPr>
        <p:blipFill>
          <a:blip r:embed="rId3">
            <a:alphaModFix/>
          </a:blip>
          <a:stretch>
            <a:fillRect/>
          </a:stretch>
        </p:blipFill>
        <p:spPr>
          <a:xfrm>
            <a:off x="311700" y="1568175"/>
            <a:ext cx="5517874" cy="2985251"/>
          </a:xfrm>
          <a:prstGeom prst="rect">
            <a:avLst/>
          </a:prstGeom>
          <a:noFill/>
          <a:ln>
            <a:noFill/>
          </a:ln>
        </p:spPr>
      </p:pic>
      <p:sp>
        <p:nvSpPr>
          <p:cNvPr id="262" name="Google Shape;262;p38"/>
          <p:cNvSpPr txBox="1"/>
          <p:nvPr>
            <p:ph idx="4294967295" type="body"/>
          </p:nvPr>
        </p:nvSpPr>
        <p:spPr>
          <a:xfrm>
            <a:off x="6075000" y="1637900"/>
            <a:ext cx="2757300" cy="2845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F7F7F7"/>
                </a:solidFill>
              </a:rPr>
              <a:t>Pada bulan Oktober, rata-rata penjualan mengalami kenaikan antara weekday dan weekend. </a:t>
            </a:r>
            <a:endParaRPr sz="1200">
              <a:solidFill>
                <a:srgbClr val="F7F7F7"/>
              </a:solidFill>
            </a:endParaRPr>
          </a:p>
          <a:p>
            <a:pPr indent="0" lvl="0" marL="0" rtl="0" algn="just">
              <a:lnSpc>
                <a:spcPct val="115000"/>
              </a:lnSpc>
              <a:spcBef>
                <a:spcPts val="1600"/>
              </a:spcBef>
              <a:spcAft>
                <a:spcPts val="0"/>
              </a:spcAft>
              <a:buNone/>
            </a:pPr>
            <a:r>
              <a:rPr lang="en" sz="1200">
                <a:solidFill>
                  <a:srgbClr val="F7F7F7"/>
                </a:solidFill>
              </a:rPr>
              <a:t>Sedangkan pada bulan November dan Desember, rata-rata penjualan dari weekday ke weekend mengalami penurunan.</a:t>
            </a:r>
            <a:endParaRPr sz="1200">
              <a:solidFill>
                <a:srgbClr val="F7F7F7"/>
              </a:solidFill>
            </a:endParaRPr>
          </a:p>
          <a:p>
            <a:pPr indent="0" lvl="0" marL="0" rtl="0" algn="just">
              <a:lnSpc>
                <a:spcPct val="115000"/>
              </a:lnSpc>
              <a:spcBef>
                <a:spcPts val="1600"/>
              </a:spcBef>
              <a:spcAft>
                <a:spcPts val="1600"/>
              </a:spcAft>
              <a:buNone/>
            </a:pPr>
            <a:r>
              <a:rPr lang="en" sz="1200">
                <a:solidFill>
                  <a:srgbClr val="F7F7F7"/>
                </a:solidFill>
              </a:rPr>
              <a:t>Pada bulan Desember, penurunan yang terjadi sangat banyak sehingga perlu dilakukan analisis lebih lanjut untuk</a:t>
            </a:r>
            <a:r>
              <a:rPr lang="en" sz="1200">
                <a:solidFill>
                  <a:srgbClr val="F7F7F7"/>
                </a:solidFill>
              </a:rPr>
              <a:t> </a:t>
            </a:r>
            <a:r>
              <a:rPr lang="en" sz="1200">
                <a:solidFill>
                  <a:srgbClr val="F7F7F7"/>
                </a:solidFill>
              </a:rPr>
              <a:t>mengetahui alasan penurunan tersebut.</a:t>
            </a:r>
            <a:endParaRPr sz="1200">
              <a:solidFill>
                <a:srgbClr val="F7F7F7"/>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sp>
        <p:nvSpPr>
          <p:cNvPr id="267" name="Google Shape;267;p39"/>
          <p:cNvSpPr txBox="1"/>
          <p:nvPr>
            <p:ph type="title"/>
          </p:nvPr>
        </p:nvSpPr>
        <p:spPr>
          <a:xfrm>
            <a:off x="494850" y="445025"/>
            <a:ext cx="815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 No. 2</a:t>
            </a:r>
            <a:endParaRPr>
              <a:solidFill>
                <a:srgbClr val="37474F"/>
              </a:solidFill>
            </a:endParaRPr>
          </a:p>
        </p:txBody>
      </p:sp>
      <p:sp>
        <p:nvSpPr>
          <p:cNvPr id="268" name="Google Shape;268;p39"/>
          <p:cNvSpPr txBox="1"/>
          <p:nvPr>
            <p:ph idx="4294967295" type="body"/>
          </p:nvPr>
        </p:nvSpPr>
        <p:spPr>
          <a:xfrm>
            <a:off x="1747050" y="1167150"/>
            <a:ext cx="5649900" cy="18414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900">
                <a:solidFill>
                  <a:srgbClr val="000000"/>
                </a:solidFill>
                <a:highlight>
                  <a:schemeClr val="dk1"/>
                </a:highlight>
                <a:latin typeface="Consolas"/>
                <a:ea typeface="Consolas"/>
                <a:cs typeface="Consolas"/>
                <a:sym typeface="Consolas"/>
              </a:rPr>
              <a:t>no4_42 = </a:t>
            </a:r>
            <a:r>
              <a:rPr lang="en" sz="900">
                <a:solidFill>
                  <a:srgbClr val="000000"/>
                </a:solidFill>
                <a:highlight>
                  <a:srgbClr val="F7F7F7"/>
                </a:highlight>
                <a:latin typeface="Consolas"/>
                <a:ea typeface="Consolas"/>
                <a:cs typeface="Consolas"/>
                <a:sym typeface="Consolas"/>
              </a:rPr>
              <a:t>data42 = {</a:t>
            </a:r>
            <a:r>
              <a:rPr lang="en" sz="900">
                <a:solidFill>
                  <a:srgbClr val="A31515"/>
                </a:solidFill>
                <a:highlight>
                  <a:srgbClr val="F7F7F7"/>
                </a:highlight>
                <a:latin typeface="Consolas"/>
                <a:ea typeface="Consolas"/>
                <a:cs typeface="Consolas"/>
                <a:sym typeface="Consolas"/>
              </a:rPr>
              <a:t>'periode'</a:t>
            </a:r>
            <a:r>
              <a:rPr lang="en" sz="900">
                <a:solidFill>
                  <a:srgbClr val="000000"/>
                </a:solidFill>
                <a:highlight>
                  <a:srgbClr val="F7F7F7"/>
                </a:highlight>
                <a:latin typeface="Consolas"/>
                <a:ea typeface="Consolas"/>
                <a:cs typeface="Consolas"/>
                <a:sym typeface="Consolas"/>
              </a:rPr>
              <a:t> : </a:t>
            </a:r>
            <a:r>
              <a:rPr lang="en" sz="900">
                <a:solidFill>
                  <a:srgbClr val="A31515"/>
                </a:solidFill>
                <a:highlight>
                  <a:srgbClr val="F7F7F7"/>
                </a:highlight>
                <a:latin typeface="Consolas"/>
                <a:ea typeface="Consolas"/>
                <a:cs typeface="Consolas"/>
                <a:sym typeface="Consolas"/>
              </a:rPr>
              <a:t>'Total 3 Months'</a:t>
            </a:r>
            <a:r>
              <a:rPr lang="en" sz="900">
                <a:solidFill>
                  <a:srgbClr val="000000"/>
                </a:solidFill>
                <a:highlight>
                  <a:srgbClr val="F7F7F7"/>
                </a:highlight>
                <a:latin typeface="Consolas"/>
                <a:ea typeface="Consolas"/>
                <a:cs typeface="Consolas"/>
                <a:sym typeface="Consolas"/>
              </a:rPr>
              <a:t>,</a:t>
            </a:r>
            <a:endParaRPr sz="900">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900">
                <a:solidFill>
                  <a:srgbClr val="000000"/>
                </a:solidFill>
                <a:highlight>
                  <a:srgbClr val="F7F7F7"/>
                </a:highlight>
                <a:latin typeface="Consolas"/>
                <a:ea typeface="Consolas"/>
                <a:cs typeface="Consolas"/>
                <a:sym typeface="Consolas"/>
              </a:rPr>
              <a:t>          </a:t>
            </a:r>
            <a:r>
              <a:rPr lang="en" sz="900">
                <a:solidFill>
                  <a:srgbClr val="A31515"/>
                </a:solidFill>
                <a:highlight>
                  <a:srgbClr val="F7F7F7"/>
                </a:highlight>
                <a:latin typeface="Consolas"/>
                <a:ea typeface="Consolas"/>
                <a:cs typeface="Consolas"/>
                <a:sym typeface="Consolas"/>
              </a:rPr>
              <a:t>'avg_sales_weekend'</a:t>
            </a:r>
            <a:r>
              <a:rPr lang="en" sz="900">
                <a:solidFill>
                  <a:srgbClr val="000000"/>
                </a:solidFill>
                <a:highlight>
                  <a:srgbClr val="F7F7F7"/>
                </a:highlight>
                <a:latin typeface="Consolas"/>
                <a:ea typeface="Consolas"/>
                <a:cs typeface="Consolas"/>
                <a:sym typeface="Consolas"/>
              </a:rPr>
              <a:t> : weekend[</a:t>
            </a:r>
            <a:r>
              <a:rPr lang="en" sz="900">
                <a:solidFill>
                  <a:srgbClr val="A31515"/>
                </a:solidFill>
                <a:highlight>
                  <a:srgbClr val="F7F7F7"/>
                </a:highlight>
                <a:latin typeface="Consolas"/>
                <a:ea typeface="Consolas"/>
                <a:cs typeface="Consolas"/>
                <a:sym typeface="Consolas"/>
              </a:rPr>
              <a:t>'weekend'</a:t>
            </a:r>
            <a:r>
              <a:rPr lang="en" sz="900">
                <a:solidFill>
                  <a:srgbClr val="000000"/>
                </a:solidFill>
                <a:highlight>
                  <a:srgbClr val="F7F7F7"/>
                </a:highlight>
                <a:latin typeface="Consolas"/>
                <a:ea typeface="Consolas"/>
                <a:cs typeface="Consolas"/>
                <a:sym typeface="Consolas"/>
              </a:rPr>
              <a:t>].mean().</a:t>
            </a:r>
            <a:r>
              <a:rPr lang="en" sz="900">
                <a:solidFill>
                  <a:srgbClr val="795E26"/>
                </a:solidFill>
                <a:highlight>
                  <a:srgbClr val="F7F7F7"/>
                </a:highlight>
                <a:latin typeface="Consolas"/>
                <a:ea typeface="Consolas"/>
                <a:cs typeface="Consolas"/>
                <a:sym typeface="Consolas"/>
              </a:rPr>
              <a:t>round</a:t>
            </a:r>
            <a:r>
              <a:rPr lang="en" sz="900">
                <a:solidFill>
                  <a:srgbClr val="000000"/>
                </a:solidFill>
                <a:highlight>
                  <a:srgbClr val="F7F7F7"/>
                </a:highlight>
                <a:latin typeface="Consolas"/>
                <a:ea typeface="Consolas"/>
                <a:cs typeface="Consolas"/>
                <a:sym typeface="Consolas"/>
              </a:rPr>
              <a:t>(</a:t>
            </a:r>
            <a:r>
              <a:rPr lang="en" sz="900">
                <a:solidFill>
                  <a:srgbClr val="116644"/>
                </a:solidFill>
                <a:highlight>
                  <a:srgbClr val="F7F7F7"/>
                </a:highlight>
                <a:latin typeface="Consolas"/>
                <a:ea typeface="Consolas"/>
                <a:cs typeface="Consolas"/>
                <a:sym typeface="Consolas"/>
              </a:rPr>
              <a:t>2</a:t>
            </a:r>
            <a:r>
              <a:rPr lang="en" sz="900">
                <a:solidFill>
                  <a:srgbClr val="000000"/>
                </a:solidFill>
                <a:highlight>
                  <a:srgbClr val="F7F7F7"/>
                </a:highlight>
                <a:latin typeface="Consolas"/>
                <a:ea typeface="Consolas"/>
                <a:cs typeface="Consolas"/>
                <a:sym typeface="Consolas"/>
              </a:rPr>
              <a:t>),</a:t>
            </a:r>
            <a:endParaRPr sz="900">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900">
                <a:solidFill>
                  <a:srgbClr val="000000"/>
                </a:solidFill>
                <a:highlight>
                  <a:srgbClr val="F7F7F7"/>
                </a:highlight>
                <a:latin typeface="Consolas"/>
                <a:ea typeface="Consolas"/>
                <a:cs typeface="Consolas"/>
                <a:sym typeface="Consolas"/>
              </a:rPr>
              <a:t>          </a:t>
            </a:r>
            <a:r>
              <a:rPr lang="en" sz="900">
                <a:solidFill>
                  <a:srgbClr val="A31515"/>
                </a:solidFill>
                <a:highlight>
                  <a:srgbClr val="F7F7F7"/>
                </a:highlight>
                <a:latin typeface="Consolas"/>
                <a:ea typeface="Consolas"/>
                <a:cs typeface="Consolas"/>
                <a:sym typeface="Consolas"/>
              </a:rPr>
              <a:t>'avg_sales_weekday'</a:t>
            </a:r>
            <a:r>
              <a:rPr lang="en" sz="900">
                <a:solidFill>
                  <a:srgbClr val="000000"/>
                </a:solidFill>
                <a:highlight>
                  <a:srgbClr val="F7F7F7"/>
                </a:highlight>
                <a:latin typeface="Consolas"/>
                <a:ea typeface="Consolas"/>
                <a:cs typeface="Consolas"/>
                <a:sym typeface="Consolas"/>
              </a:rPr>
              <a:t> : weekday[</a:t>
            </a:r>
            <a:r>
              <a:rPr lang="en" sz="900">
                <a:solidFill>
                  <a:srgbClr val="A31515"/>
                </a:solidFill>
                <a:highlight>
                  <a:srgbClr val="F7F7F7"/>
                </a:highlight>
                <a:latin typeface="Consolas"/>
                <a:ea typeface="Consolas"/>
                <a:cs typeface="Consolas"/>
                <a:sym typeface="Consolas"/>
              </a:rPr>
              <a:t>'weekday'</a:t>
            </a:r>
            <a:r>
              <a:rPr lang="en" sz="900">
                <a:solidFill>
                  <a:srgbClr val="000000"/>
                </a:solidFill>
                <a:highlight>
                  <a:srgbClr val="F7F7F7"/>
                </a:highlight>
                <a:latin typeface="Consolas"/>
                <a:ea typeface="Consolas"/>
                <a:cs typeface="Consolas"/>
                <a:sym typeface="Consolas"/>
              </a:rPr>
              <a:t>].mean().</a:t>
            </a:r>
            <a:r>
              <a:rPr lang="en" sz="900">
                <a:solidFill>
                  <a:srgbClr val="795E26"/>
                </a:solidFill>
                <a:highlight>
                  <a:srgbClr val="F7F7F7"/>
                </a:highlight>
                <a:latin typeface="Consolas"/>
                <a:ea typeface="Consolas"/>
                <a:cs typeface="Consolas"/>
                <a:sym typeface="Consolas"/>
              </a:rPr>
              <a:t>round</a:t>
            </a:r>
            <a:r>
              <a:rPr lang="en" sz="900">
                <a:solidFill>
                  <a:srgbClr val="000000"/>
                </a:solidFill>
                <a:highlight>
                  <a:srgbClr val="F7F7F7"/>
                </a:highlight>
                <a:latin typeface="Consolas"/>
                <a:ea typeface="Consolas"/>
                <a:cs typeface="Consolas"/>
                <a:sym typeface="Consolas"/>
              </a:rPr>
              <a:t>(</a:t>
            </a:r>
            <a:r>
              <a:rPr lang="en" sz="900">
                <a:solidFill>
                  <a:srgbClr val="116644"/>
                </a:solidFill>
                <a:highlight>
                  <a:srgbClr val="F7F7F7"/>
                </a:highlight>
                <a:latin typeface="Consolas"/>
                <a:ea typeface="Consolas"/>
                <a:cs typeface="Consolas"/>
                <a:sym typeface="Consolas"/>
              </a:rPr>
              <a:t>2</a:t>
            </a:r>
            <a:r>
              <a:rPr lang="en" sz="900">
                <a:solidFill>
                  <a:srgbClr val="000000"/>
                </a:solidFill>
                <a:highlight>
                  <a:srgbClr val="F7F7F7"/>
                </a:highlight>
                <a:latin typeface="Consolas"/>
                <a:ea typeface="Consolas"/>
                <a:cs typeface="Consolas"/>
                <a:sym typeface="Consolas"/>
              </a:rPr>
              <a:t>),</a:t>
            </a:r>
            <a:endParaRPr sz="900">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900">
                <a:solidFill>
                  <a:srgbClr val="000000"/>
                </a:solidFill>
                <a:highlight>
                  <a:srgbClr val="F7F7F7"/>
                </a:highlight>
                <a:latin typeface="Consolas"/>
                <a:ea typeface="Consolas"/>
                <a:cs typeface="Consolas"/>
                <a:sym typeface="Consolas"/>
              </a:rPr>
              <a:t>          </a:t>
            </a:r>
            <a:r>
              <a:rPr lang="en" sz="900">
                <a:solidFill>
                  <a:srgbClr val="A31515"/>
                </a:solidFill>
                <a:highlight>
                  <a:srgbClr val="F7F7F7"/>
                </a:highlight>
                <a:latin typeface="Consolas"/>
                <a:ea typeface="Consolas"/>
                <a:cs typeface="Consolas"/>
                <a:sym typeface="Consolas"/>
              </a:rPr>
              <a:t>'growth'</a:t>
            </a:r>
            <a:r>
              <a:rPr lang="en" sz="900">
                <a:solidFill>
                  <a:srgbClr val="000000"/>
                </a:solidFill>
                <a:highlight>
                  <a:srgbClr val="F7F7F7"/>
                </a:highlight>
                <a:latin typeface="Consolas"/>
                <a:ea typeface="Consolas"/>
                <a:cs typeface="Consolas"/>
                <a:sym typeface="Consolas"/>
              </a:rPr>
              <a:t> : (weekend[</a:t>
            </a:r>
            <a:r>
              <a:rPr lang="en" sz="900">
                <a:solidFill>
                  <a:srgbClr val="A31515"/>
                </a:solidFill>
                <a:highlight>
                  <a:srgbClr val="F7F7F7"/>
                </a:highlight>
                <a:latin typeface="Consolas"/>
                <a:ea typeface="Consolas"/>
                <a:cs typeface="Consolas"/>
                <a:sym typeface="Consolas"/>
              </a:rPr>
              <a:t>'weekend'</a:t>
            </a:r>
            <a:r>
              <a:rPr lang="en" sz="900">
                <a:solidFill>
                  <a:srgbClr val="000000"/>
                </a:solidFill>
                <a:highlight>
                  <a:srgbClr val="F7F7F7"/>
                </a:highlight>
                <a:latin typeface="Consolas"/>
                <a:ea typeface="Consolas"/>
                <a:cs typeface="Consolas"/>
                <a:sym typeface="Consolas"/>
              </a:rPr>
              <a:t>].mean() - weekday[</a:t>
            </a:r>
            <a:r>
              <a:rPr lang="en" sz="900">
                <a:solidFill>
                  <a:srgbClr val="A31515"/>
                </a:solidFill>
                <a:highlight>
                  <a:srgbClr val="F7F7F7"/>
                </a:highlight>
                <a:latin typeface="Consolas"/>
                <a:ea typeface="Consolas"/>
                <a:cs typeface="Consolas"/>
                <a:sym typeface="Consolas"/>
              </a:rPr>
              <a:t>'weekday'</a:t>
            </a:r>
            <a:r>
              <a:rPr lang="en" sz="900">
                <a:solidFill>
                  <a:srgbClr val="000000"/>
                </a:solidFill>
                <a:highlight>
                  <a:srgbClr val="F7F7F7"/>
                </a:highlight>
                <a:latin typeface="Consolas"/>
                <a:ea typeface="Consolas"/>
                <a:cs typeface="Consolas"/>
                <a:sym typeface="Consolas"/>
              </a:rPr>
              <a:t>].mean()).</a:t>
            </a:r>
            <a:r>
              <a:rPr lang="en" sz="900">
                <a:solidFill>
                  <a:srgbClr val="795E26"/>
                </a:solidFill>
                <a:highlight>
                  <a:srgbClr val="F7F7F7"/>
                </a:highlight>
                <a:latin typeface="Consolas"/>
                <a:ea typeface="Consolas"/>
                <a:cs typeface="Consolas"/>
                <a:sym typeface="Consolas"/>
              </a:rPr>
              <a:t>round</a:t>
            </a:r>
            <a:r>
              <a:rPr lang="en" sz="900">
                <a:solidFill>
                  <a:srgbClr val="000000"/>
                </a:solidFill>
                <a:highlight>
                  <a:srgbClr val="F7F7F7"/>
                </a:highlight>
                <a:latin typeface="Consolas"/>
                <a:ea typeface="Consolas"/>
                <a:cs typeface="Consolas"/>
                <a:sym typeface="Consolas"/>
              </a:rPr>
              <a:t>(</a:t>
            </a:r>
            <a:r>
              <a:rPr lang="en" sz="900">
                <a:solidFill>
                  <a:srgbClr val="116644"/>
                </a:solidFill>
                <a:highlight>
                  <a:srgbClr val="F7F7F7"/>
                </a:highlight>
                <a:latin typeface="Consolas"/>
                <a:ea typeface="Consolas"/>
                <a:cs typeface="Consolas"/>
                <a:sym typeface="Consolas"/>
              </a:rPr>
              <a:t>2</a:t>
            </a:r>
            <a:r>
              <a:rPr lang="en" sz="900">
                <a:solidFill>
                  <a:srgbClr val="000000"/>
                </a:solidFill>
                <a:highlight>
                  <a:srgbClr val="F7F7F7"/>
                </a:highlight>
                <a:latin typeface="Consolas"/>
                <a:ea typeface="Consolas"/>
                <a:cs typeface="Consolas"/>
                <a:sym typeface="Consolas"/>
              </a:rPr>
              <a:t>),</a:t>
            </a:r>
            <a:endParaRPr sz="900">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900">
                <a:solidFill>
                  <a:srgbClr val="000000"/>
                </a:solidFill>
                <a:highlight>
                  <a:srgbClr val="F7F7F7"/>
                </a:highlight>
                <a:latin typeface="Consolas"/>
                <a:ea typeface="Consolas"/>
                <a:cs typeface="Consolas"/>
                <a:sym typeface="Consolas"/>
              </a:rPr>
              <a:t>          </a:t>
            </a:r>
            <a:r>
              <a:rPr lang="en" sz="900">
                <a:solidFill>
                  <a:srgbClr val="A31515"/>
                </a:solidFill>
                <a:highlight>
                  <a:srgbClr val="F7F7F7"/>
                </a:highlight>
                <a:latin typeface="Consolas"/>
                <a:ea typeface="Consolas"/>
                <a:cs typeface="Consolas"/>
                <a:sym typeface="Consolas"/>
              </a:rPr>
              <a:t>'percentage'</a:t>
            </a:r>
            <a:r>
              <a:rPr lang="en" sz="900">
                <a:solidFill>
                  <a:srgbClr val="000000"/>
                </a:solidFill>
                <a:highlight>
                  <a:srgbClr val="F7F7F7"/>
                </a:highlight>
                <a:latin typeface="Consolas"/>
                <a:ea typeface="Consolas"/>
                <a:cs typeface="Consolas"/>
                <a:sym typeface="Consolas"/>
              </a:rPr>
              <a:t> : ((weekend[</a:t>
            </a:r>
            <a:r>
              <a:rPr lang="en" sz="900">
                <a:solidFill>
                  <a:srgbClr val="A31515"/>
                </a:solidFill>
                <a:highlight>
                  <a:srgbClr val="F7F7F7"/>
                </a:highlight>
                <a:latin typeface="Consolas"/>
                <a:ea typeface="Consolas"/>
                <a:cs typeface="Consolas"/>
                <a:sym typeface="Consolas"/>
              </a:rPr>
              <a:t>'weekend'</a:t>
            </a:r>
            <a:r>
              <a:rPr lang="en" sz="900">
                <a:solidFill>
                  <a:srgbClr val="000000"/>
                </a:solidFill>
                <a:highlight>
                  <a:srgbClr val="F7F7F7"/>
                </a:highlight>
                <a:latin typeface="Consolas"/>
                <a:ea typeface="Consolas"/>
                <a:cs typeface="Consolas"/>
                <a:sym typeface="Consolas"/>
              </a:rPr>
              <a:t>].mean() - weekday[</a:t>
            </a:r>
            <a:r>
              <a:rPr lang="en" sz="900">
                <a:solidFill>
                  <a:srgbClr val="A31515"/>
                </a:solidFill>
                <a:highlight>
                  <a:srgbClr val="F7F7F7"/>
                </a:highlight>
                <a:latin typeface="Consolas"/>
                <a:ea typeface="Consolas"/>
                <a:cs typeface="Consolas"/>
                <a:sym typeface="Consolas"/>
              </a:rPr>
              <a:t>'weekday'</a:t>
            </a:r>
            <a:r>
              <a:rPr lang="en" sz="900">
                <a:solidFill>
                  <a:srgbClr val="000000"/>
                </a:solidFill>
                <a:highlight>
                  <a:srgbClr val="F7F7F7"/>
                </a:highlight>
                <a:latin typeface="Consolas"/>
                <a:ea typeface="Consolas"/>
                <a:cs typeface="Consolas"/>
                <a:sym typeface="Consolas"/>
              </a:rPr>
              <a:t>].mean())/weekend[</a:t>
            </a:r>
            <a:r>
              <a:rPr lang="en" sz="900">
                <a:solidFill>
                  <a:srgbClr val="A31515"/>
                </a:solidFill>
                <a:highlight>
                  <a:srgbClr val="F7F7F7"/>
                </a:highlight>
                <a:latin typeface="Consolas"/>
                <a:ea typeface="Consolas"/>
                <a:cs typeface="Consolas"/>
                <a:sym typeface="Consolas"/>
              </a:rPr>
              <a:t>'weekend'</a:t>
            </a:r>
            <a:r>
              <a:rPr lang="en" sz="900">
                <a:solidFill>
                  <a:srgbClr val="000000"/>
                </a:solidFill>
                <a:highlight>
                  <a:srgbClr val="F7F7F7"/>
                </a:highlight>
                <a:latin typeface="Consolas"/>
                <a:ea typeface="Consolas"/>
                <a:cs typeface="Consolas"/>
                <a:sym typeface="Consolas"/>
              </a:rPr>
              <a:t>].mean()*</a:t>
            </a:r>
            <a:r>
              <a:rPr lang="en" sz="900">
                <a:solidFill>
                  <a:srgbClr val="116644"/>
                </a:solidFill>
                <a:highlight>
                  <a:srgbClr val="F7F7F7"/>
                </a:highlight>
                <a:latin typeface="Consolas"/>
                <a:ea typeface="Consolas"/>
                <a:cs typeface="Consolas"/>
                <a:sym typeface="Consolas"/>
              </a:rPr>
              <a:t>100</a:t>
            </a:r>
            <a:r>
              <a:rPr lang="en" sz="900">
                <a:solidFill>
                  <a:srgbClr val="000000"/>
                </a:solidFill>
                <a:highlight>
                  <a:srgbClr val="F7F7F7"/>
                </a:highlight>
                <a:latin typeface="Consolas"/>
                <a:ea typeface="Consolas"/>
                <a:cs typeface="Consolas"/>
                <a:sym typeface="Consolas"/>
              </a:rPr>
              <a:t>).</a:t>
            </a:r>
            <a:r>
              <a:rPr lang="en" sz="900">
                <a:solidFill>
                  <a:srgbClr val="795E26"/>
                </a:solidFill>
                <a:highlight>
                  <a:srgbClr val="F7F7F7"/>
                </a:highlight>
                <a:latin typeface="Consolas"/>
                <a:ea typeface="Consolas"/>
                <a:cs typeface="Consolas"/>
                <a:sym typeface="Consolas"/>
              </a:rPr>
              <a:t>round</a:t>
            </a:r>
            <a:r>
              <a:rPr lang="en" sz="900">
                <a:solidFill>
                  <a:srgbClr val="000000"/>
                </a:solidFill>
                <a:highlight>
                  <a:srgbClr val="F7F7F7"/>
                </a:highlight>
                <a:latin typeface="Consolas"/>
                <a:ea typeface="Consolas"/>
                <a:cs typeface="Consolas"/>
                <a:sym typeface="Consolas"/>
              </a:rPr>
              <a:t>(</a:t>
            </a:r>
            <a:r>
              <a:rPr lang="en" sz="900">
                <a:solidFill>
                  <a:srgbClr val="116644"/>
                </a:solidFill>
                <a:highlight>
                  <a:srgbClr val="F7F7F7"/>
                </a:highlight>
                <a:latin typeface="Consolas"/>
                <a:ea typeface="Consolas"/>
                <a:cs typeface="Consolas"/>
                <a:sym typeface="Consolas"/>
              </a:rPr>
              <a:t>2</a:t>
            </a:r>
            <a:r>
              <a:rPr lang="en" sz="900">
                <a:solidFill>
                  <a:srgbClr val="000000"/>
                </a:solidFill>
                <a:highlight>
                  <a:srgbClr val="F7F7F7"/>
                </a:highlight>
                <a:latin typeface="Consolas"/>
                <a:ea typeface="Consolas"/>
                <a:cs typeface="Consolas"/>
                <a:sym typeface="Consolas"/>
              </a:rPr>
              <a:t>)</a:t>
            </a:r>
            <a:endParaRPr sz="900">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900">
                <a:solidFill>
                  <a:srgbClr val="000000"/>
                </a:solidFill>
                <a:highlight>
                  <a:srgbClr val="F7F7F7"/>
                </a:highlight>
                <a:latin typeface="Consolas"/>
                <a:ea typeface="Consolas"/>
                <a:cs typeface="Consolas"/>
                <a:sym typeface="Consolas"/>
              </a:rPr>
              <a:t>          }</a:t>
            </a:r>
            <a:endParaRPr sz="900">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900">
                <a:solidFill>
                  <a:srgbClr val="000000"/>
                </a:solidFill>
                <a:highlight>
                  <a:srgbClr val="F7F7F7"/>
                </a:highlight>
                <a:latin typeface="Consolas"/>
                <a:ea typeface="Consolas"/>
                <a:cs typeface="Consolas"/>
                <a:sym typeface="Consolas"/>
              </a:rPr>
              <a:t>data42 = pd.DataFrame(data42, index=[</a:t>
            </a:r>
            <a:r>
              <a:rPr lang="en" sz="900">
                <a:solidFill>
                  <a:srgbClr val="116644"/>
                </a:solidFill>
                <a:highlight>
                  <a:srgbClr val="F7F7F7"/>
                </a:highlight>
                <a:latin typeface="Consolas"/>
                <a:ea typeface="Consolas"/>
                <a:cs typeface="Consolas"/>
                <a:sym typeface="Consolas"/>
              </a:rPr>
              <a:t>0</a:t>
            </a:r>
            <a:r>
              <a:rPr lang="en" sz="900">
                <a:solidFill>
                  <a:srgbClr val="000000"/>
                </a:solidFill>
                <a:highlight>
                  <a:srgbClr val="F7F7F7"/>
                </a:highlight>
                <a:latin typeface="Consolas"/>
                <a:ea typeface="Consolas"/>
                <a:cs typeface="Consolas"/>
                <a:sym typeface="Consolas"/>
              </a:rPr>
              <a:t>])</a:t>
            </a:r>
            <a:endParaRPr sz="900">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900">
                <a:solidFill>
                  <a:srgbClr val="000000"/>
                </a:solidFill>
                <a:highlight>
                  <a:srgbClr val="F7F7F7"/>
                </a:highlight>
                <a:latin typeface="Consolas"/>
                <a:ea typeface="Consolas"/>
                <a:cs typeface="Consolas"/>
                <a:sym typeface="Consolas"/>
              </a:rPr>
              <a:t>data42</a:t>
            </a:r>
            <a:endParaRPr sz="900">
              <a:solidFill>
                <a:srgbClr val="000000"/>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900">
              <a:solidFill>
                <a:srgbClr val="000000"/>
              </a:solidFill>
              <a:highlight>
                <a:schemeClr val="dk1"/>
              </a:highlight>
              <a:latin typeface="Consolas"/>
              <a:ea typeface="Consolas"/>
              <a:cs typeface="Consolas"/>
              <a:sym typeface="Consolas"/>
            </a:endParaRPr>
          </a:p>
        </p:txBody>
      </p:sp>
      <p:pic>
        <p:nvPicPr>
          <p:cNvPr id="269" name="Google Shape;269;p39"/>
          <p:cNvPicPr preferRelativeResize="0"/>
          <p:nvPr/>
        </p:nvPicPr>
        <p:blipFill>
          <a:blip r:embed="rId3">
            <a:alphaModFix/>
          </a:blip>
          <a:stretch>
            <a:fillRect/>
          </a:stretch>
        </p:blipFill>
        <p:spPr>
          <a:xfrm>
            <a:off x="1408525" y="3157975"/>
            <a:ext cx="6204900" cy="797382"/>
          </a:xfrm>
          <a:prstGeom prst="rect">
            <a:avLst/>
          </a:prstGeom>
          <a:noFill/>
          <a:ln cap="flat" cmpd="sng" w="9525">
            <a:solidFill>
              <a:srgbClr val="999999"/>
            </a:solidFill>
            <a:prstDash val="solid"/>
            <a:round/>
            <a:headEnd len="sm" w="sm" type="none"/>
            <a:tailEnd len="sm" w="sm" type="none"/>
          </a:ln>
        </p:spPr>
      </p:pic>
      <p:sp>
        <p:nvSpPr>
          <p:cNvPr id="270" name="Google Shape;270;p39"/>
          <p:cNvSpPr txBox="1"/>
          <p:nvPr>
            <p:ph idx="4294967295" type="body"/>
          </p:nvPr>
        </p:nvSpPr>
        <p:spPr>
          <a:xfrm>
            <a:off x="378025" y="4104775"/>
            <a:ext cx="8265900" cy="633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chemeClr val="lt1"/>
                </a:solidFill>
              </a:rPr>
              <a:t>Jika dilihat dari keseluruhan selama 3 bulan, rata-rata penjualan antara weekday dan weekend mengalami penurunan sebanyak </a:t>
            </a:r>
            <a:r>
              <a:rPr b="1" lang="en" sz="1400">
                <a:solidFill>
                  <a:schemeClr val="lt1"/>
                </a:solidFill>
              </a:rPr>
              <a:t>38.64%</a:t>
            </a:r>
            <a:r>
              <a:rPr lang="en" sz="1400">
                <a:solidFill>
                  <a:schemeClr val="lt1"/>
                </a:solidFill>
              </a:rPr>
              <a:t>.</a:t>
            </a:r>
            <a:endParaRPr sz="14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025900"/>
            <a:ext cx="8520600" cy="109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PYTHON</a:t>
            </a:r>
            <a:endParaRPr sz="60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DATASET</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475325" y="235075"/>
            <a:ext cx="819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sp>
        <p:nvSpPr>
          <p:cNvPr id="85" name="Google Shape;85;p18"/>
          <p:cNvSpPr txBox="1"/>
          <p:nvPr>
            <p:ph idx="1" type="body"/>
          </p:nvPr>
        </p:nvSpPr>
        <p:spPr>
          <a:xfrm>
            <a:off x="3775675" y="1050375"/>
            <a:ext cx="489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37474F"/>
                </a:solidFill>
              </a:rPr>
              <a:t>Mengimport beberapa library Python yaitu pandas, numpy, matplotlib, seaborn, dan BDay</a:t>
            </a:r>
            <a:r>
              <a:rPr b="1" lang="en" sz="1200">
                <a:solidFill>
                  <a:srgbClr val="37474F"/>
                </a:solidFill>
              </a:rPr>
              <a:t> </a:t>
            </a:r>
            <a:r>
              <a:rPr lang="en" sz="1200">
                <a:solidFill>
                  <a:srgbClr val="37474F"/>
                </a:solidFill>
              </a:rPr>
              <a:t>agar mempermudah proses analisis.</a:t>
            </a:r>
            <a:endParaRPr sz="1200">
              <a:solidFill>
                <a:srgbClr val="37474F"/>
              </a:solidFill>
            </a:endParaRPr>
          </a:p>
        </p:txBody>
      </p:sp>
      <p:sp>
        <p:nvSpPr>
          <p:cNvPr id="86" name="Google Shape;86;p18"/>
          <p:cNvSpPr txBox="1"/>
          <p:nvPr/>
        </p:nvSpPr>
        <p:spPr>
          <a:xfrm>
            <a:off x="475325" y="1050375"/>
            <a:ext cx="2992800" cy="1172100"/>
          </a:xfrm>
          <a:prstGeom prst="rect">
            <a:avLst/>
          </a:prstGeom>
          <a:noFill/>
          <a:ln cap="flat" cmpd="sng" w="19050">
            <a:solidFill>
              <a:srgbClr val="3747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1000">
                <a:solidFill>
                  <a:srgbClr val="AF00DB"/>
                </a:solidFill>
                <a:highlight>
                  <a:srgbClr val="F7F7F7"/>
                </a:highlight>
                <a:latin typeface="Consolas"/>
                <a:ea typeface="Consolas"/>
                <a:cs typeface="Consolas"/>
                <a:sym typeface="Consolas"/>
              </a:rPr>
              <a:t>import</a:t>
            </a:r>
            <a:r>
              <a:rPr lang="en" sz="1000">
                <a:highlight>
                  <a:srgbClr val="F7F7F7"/>
                </a:highlight>
                <a:latin typeface="Consolas"/>
                <a:ea typeface="Consolas"/>
                <a:cs typeface="Consolas"/>
                <a:sym typeface="Consolas"/>
              </a:rPr>
              <a:t> pandas </a:t>
            </a:r>
            <a:r>
              <a:rPr lang="en" sz="1000">
                <a:solidFill>
                  <a:srgbClr val="AF00DB"/>
                </a:solidFill>
                <a:highlight>
                  <a:srgbClr val="F7F7F7"/>
                </a:highlight>
                <a:latin typeface="Consolas"/>
                <a:ea typeface="Consolas"/>
                <a:cs typeface="Consolas"/>
                <a:sym typeface="Consolas"/>
              </a:rPr>
              <a:t>as</a:t>
            </a:r>
            <a:r>
              <a:rPr lang="en" sz="1000">
                <a:highlight>
                  <a:srgbClr val="F7F7F7"/>
                </a:highlight>
                <a:latin typeface="Consolas"/>
                <a:ea typeface="Consolas"/>
                <a:cs typeface="Consolas"/>
                <a:sym typeface="Consolas"/>
              </a:rPr>
              <a:t> pd</a:t>
            </a:r>
            <a:endParaRPr sz="10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AF00DB"/>
                </a:solidFill>
                <a:highlight>
                  <a:srgbClr val="F7F7F7"/>
                </a:highlight>
                <a:latin typeface="Consolas"/>
                <a:ea typeface="Consolas"/>
                <a:cs typeface="Consolas"/>
                <a:sym typeface="Consolas"/>
              </a:rPr>
              <a:t>import</a:t>
            </a:r>
            <a:r>
              <a:rPr lang="en" sz="1000">
                <a:highlight>
                  <a:srgbClr val="F7F7F7"/>
                </a:highlight>
                <a:latin typeface="Consolas"/>
                <a:ea typeface="Consolas"/>
                <a:cs typeface="Consolas"/>
                <a:sym typeface="Consolas"/>
              </a:rPr>
              <a:t> numpy </a:t>
            </a:r>
            <a:r>
              <a:rPr lang="en" sz="1000">
                <a:solidFill>
                  <a:srgbClr val="AF00DB"/>
                </a:solidFill>
                <a:highlight>
                  <a:srgbClr val="F7F7F7"/>
                </a:highlight>
                <a:latin typeface="Consolas"/>
                <a:ea typeface="Consolas"/>
                <a:cs typeface="Consolas"/>
                <a:sym typeface="Consolas"/>
              </a:rPr>
              <a:t>as</a:t>
            </a:r>
            <a:r>
              <a:rPr lang="en" sz="1000">
                <a:highlight>
                  <a:srgbClr val="F7F7F7"/>
                </a:highlight>
                <a:latin typeface="Consolas"/>
                <a:ea typeface="Consolas"/>
                <a:cs typeface="Consolas"/>
                <a:sym typeface="Consolas"/>
              </a:rPr>
              <a:t> np</a:t>
            </a:r>
            <a:endParaRPr sz="10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AF00DB"/>
                </a:solidFill>
                <a:highlight>
                  <a:srgbClr val="F7F7F7"/>
                </a:highlight>
                <a:latin typeface="Consolas"/>
                <a:ea typeface="Consolas"/>
                <a:cs typeface="Consolas"/>
                <a:sym typeface="Consolas"/>
              </a:rPr>
              <a:t>import</a:t>
            </a:r>
            <a:r>
              <a:rPr lang="en" sz="1000">
                <a:highlight>
                  <a:srgbClr val="F7F7F7"/>
                </a:highlight>
                <a:latin typeface="Consolas"/>
                <a:ea typeface="Consolas"/>
                <a:cs typeface="Consolas"/>
                <a:sym typeface="Consolas"/>
              </a:rPr>
              <a:t> matplotlib.pyplot </a:t>
            </a:r>
            <a:r>
              <a:rPr lang="en" sz="1000">
                <a:solidFill>
                  <a:srgbClr val="AF00DB"/>
                </a:solidFill>
                <a:highlight>
                  <a:srgbClr val="F7F7F7"/>
                </a:highlight>
                <a:latin typeface="Consolas"/>
                <a:ea typeface="Consolas"/>
                <a:cs typeface="Consolas"/>
                <a:sym typeface="Consolas"/>
              </a:rPr>
              <a:t>as</a:t>
            </a:r>
            <a:r>
              <a:rPr lang="en" sz="1000">
                <a:highlight>
                  <a:srgbClr val="F7F7F7"/>
                </a:highlight>
                <a:latin typeface="Consolas"/>
                <a:ea typeface="Consolas"/>
                <a:cs typeface="Consolas"/>
                <a:sym typeface="Consolas"/>
              </a:rPr>
              <a:t> plt</a:t>
            </a:r>
            <a:endParaRPr sz="10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AF00DB"/>
                </a:solidFill>
                <a:highlight>
                  <a:srgbClr val="F7F7F7"/>
                </a:highlight>
                <a:latin typeface="Consolas"/>
                <a:ea typeface="Consolas"/>
                <a:cs typeface="Consolas"/>
                <a:sym typeface="Consolas"/>
              </a:rPr>
              <a:t>import</a:t>
            </a:r>
            <a:r>
              <a:rPr lang="en" sz="1000">
                <a:highlight>
                  <a:srgbClr val="F7F7F7"/>
                </a:highlight>
                <a:latin typeface="Consolas"/>
                <a:ea typeface="Consolas"/>
                <a:cs typeface="Consolas"/>
                <a:sym typeface="Consolas"/>
              </a:rPr>
              <a:t> seaborn </a:t>
            </a:r>
            <a:r>
              <a:rPr lang="en" sz="1000">
                <a:solidFill>
                  <a:srgbClr val="AF00DB"/>
                </a:solidFill>
                <a:highlight>
                  <a:srgbClr val="F7F7F7"/>
                </a:highlight>
                <a:latin typeface="Consolas"/>
                <a:ea typeface="Consolas"/>
                <a:cs typeface="Consolas"/>
                <a:sym typeface="Consolas"/>
              </a:rPr>
              <a:t>as</a:t>
            </a:r>
            <a:r>
              <a:rPr lang="en" sz="1000">
                <a:highlight>
                  <a:srgbClr val="F7F7F7"/>
                </a:highlight>
                <a:latin typeface="Consolas"/>
                <a:ea typeface="Consolas"/>
                <a:cs typeface="Consolas"/>
                <a:sym typeface="Consolas"/>
              </a:rPr>
              <a:t> sns</a:t>
            </a:r>
            <a:endParaRPr sz="10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solidFill>
                  <a:srgbClr val="AF00DB"/>
                </a:solidFill>
                <a:highlight>
                  <a:srgbClr val="F7F7F7"/>
                </a:highlight>
                <a:latin typeface="Consolas"/>
                <a:ea typeface="Consolas"/>
                <a:cs typeface="Consolas"/>
                <a:sym typeface="Consolas"/>
              </a:rPr>
              <a:t>from</a:t>
            </a:r>
            <a:r>
              <a:rPr lang="en" sz="1000">
                <a:highlight>
                  <a:srgbClr val="F7F7F7"/>
                </a:highlight>
                <a:latin typeface="Consolas"/>
                <a:ea typeface="Consolas"/>
                <a:cs typeface="Consolas"/>
                <a:sym typeface="Consolas"/>
              </a:rPr>
              <a:t> pandas.tseries.offsets </a:t>
            </a:r>
            <a:r>
              <a:rPr lang="en" sz="1000">
                <a:solidFill>
                  <a:srgbClr val="AF00DB"/>
                </a:solidFill>
                <a:highlight>
                  <a:srgbClr val="F7F7F7"/>
                </a:highlight>
                <a:latin typeface="Consolas"/>
                <a:ea typeface="Consolas"/>
                <a:cs typeface="Consolas"/>
                <a:sym typeface="Consolas"/>
              </a:rPr>
              <a:t>import</a:t>
            </a:r>
            <a:r>
              <a:rPr lang="en" sz="1000">
                <a:highlight>
                  <a:srgbClr val="F7F7F7"/>
                </a:highlight>
                <a:latin typeface="Consolas"/>
                <a:ea typeface="Consolas"/>
                <a:cs typeface="Consolas"/>
                <a:sym typeface="Consolas"/>
              </a:rPr>
              <a:t> BDay</a:t>
            </a:r>
            <a:endParaRPr sz="1000">
              <a:solidFill>
                <a:srgbClr val="C586C0"/>
              </a:solidFill>
              <a:highlight>
                <a:srgbClr val="1E1E1E"/>
              </a:highlight>
              <a:latin typeface="Consolas"/>
              <a:ea typeface="Consolas"/>
              <a:cs typeface="Consolas"/>
              <a:sym typeface="Consolas"/>
            </a:endParaRPr>
          </a:p>
        </p:txBody>
      </p:sp>
      <p:sp>
        <p:nvSpPr>
          <p:cNvPr id="87" name="Google Shape;87;p18"/>
          <p:cNvSpPr txBox="1"/>
          <p:nvPr/>
        </p:nvSpPr>
        <p:spPr>
          <a:xfrm>
            <a:off x="475325" y="2332925"/>
            <a:ext cx="7408200" cy="962100"/>
          </a:xfrm>
          <a:prstGeom prst="rect">
            <a:avLst/>
          </a:prstGeom>
          <a:noFill/>
          <a:ln cap="flat" cmpd="sng" w="19050">
            <a:solidFill>
              <a:srgbClr val="3747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path_od = </a:t>
            </a:r>
            <a:r>
              <a:rPr lang="en" sz="1000">
                <a:solidFill>
                  <a:srgbClr val="A31515"/>
                </a:solidFill>
                <a:highlight>
                  <a:srgbClr val="F7F7F7"/>
                </a:highlight>
                <a:latin typeface="Consolas"/>
                <a:ea typeface="Consolas"/>
                <a:cs typeface="Consolas"/>
                <a:sym typeface="Consolas"/>
              </a:rPr>
              <a:t>"https://raw.githubusercontent.com/dataskillsboost/FinalProjectDA11/main/order_detail.csv"</a:t>
            </a:r>
            <a:endParaRPr sz="10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path_pd = </a:t>
            </a:r>
            <a:r>
              <a:rPr lang="en" sz="1000">
                <a:solidFill>
                  <a:srgbClr val="A31515"/>
                </a:solidFill>
                <a:highlight>
                  <a:srgbClr val="F7F7F7"/>
                </a:highlight>
                <a:latin typeface="Consolas"/>
                <a:ea typeface="Consolas"/>
                <a:cs typeface="Consolas"/>
                <a:sym typeface="Consolas"/>
              </a:rPr>
              <a:t>"https://raw.githubusercontent.com/dataskillsboost/FinalProjectDA11/main/payment_detail.csv"</a:t>
            </a:r>
            <a:endParaRPr sz="10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path_cd = </a:t>
            </a:r>
            <a:r>
              <a:rPr lang="en" sz="1000">
                <a:solidFill>
                  <a:srgbClr val="A31515"/>
                </a:solidFill>
                <a:highlight>
                  <a:srgbClr val="F7F7F7"/>
                </a:highlight>
                <a:latin typeface="Consolas"/>
                <a:ea typeface="Consolas"/>
                <a:cs typeface="Consolas"/>
                <a:sym typeface="Consolas"/>
              </a:rPr>
              <a:t>"https://raw.githubusercontent.com/dataskillsboost/FinalProjectDA11/main/customer_detail.csv"</a:t>
            </a:r>
            <a:endParaRPr sz="10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path_sd = </a:t>
            </a:r>
            <a:r>
              <a:rPr lang="en" sz="1000">
                <a:solidFill>
                  <a:srgbClr val="A31515"/>
                </a:solidFill>
                <a:highlight>
                  <a:srgbClr val="F7F7F7"/>
                </a:highlight>
                <a:latin typeface="Consolas"/>
                <a:ea typeface="Consolas"/>
                <a:cs typeface="Consolas"/>
                <a:sym typeface="Consolas"/>
              </a:rPr>
              <a:t>"https://raw.githubusercontent.com/dataskillsboost/FinalProjectDA11/main/sku_detail.csv"</a:t>
            </a:r>
            <a:endParaRPr sz="10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1000">
              <a:solidFill>
                <a:srgbClr val="AF00DB"/>
              </a:solidFill>
              <a:highlight>
                <a:srgbClr val="F7F7F7"/>
              </a:highlight>
              <a:latin typeface="Consolas"/>
              <a:ea typeface="Consolas"/>
              <a:cs typeface="Consolas"/>
              <a:sym typeface="Consolas"/>
            </a:endParaRPr>
          </a:p>
        </p:txBody>
      </p:sp>
      <p:sp>
        <p:nvSpPr>
          <p:cNvPr id="88" name="Google Shape;88;p18"/>
          <p:cNvSpPr txBox="1"/>
          <p:nvPr/>
        </p:nvSpPr>
        <p:spPr>
          <a:xfrm>
            <a:off x="475325" y="3784050"/>
            <a:ext cx="2992800" cy="962100"/>
          </a:xfrm>
          <a:prstGeom prst="rect">
            <a:avLst/>
          </a:prstGeom>
          <a:noFill/>
          <a:ln cap="flat" cmpd="sng" w="19050">
            <a:solidFill>
              <a:srgbClr val="37474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df_od = pd.read_csv(path_od)</a:t>
            </a:r>
            <a:endParaRPr sz="10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df_pd = pd.read_csv(path_pd)</a:t>
            </a:r>
            <a:endParaRPr sz="10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df_cd = pd.read_csv(path_cd)</a:t>
            </a:r>
            <a:endParaRPr sz="10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1000">
                <a:highlight>
                  <a:srgbClr val="F7F7F7"/>
                </a:highlight>
                <a:latin typeface="Consolas"/>
                <a:ea typeface="Consolas"/>
                <a:cs typeface="Consolas"/>
                <a:sym typeface="Consolas"/>
              </a:rPr>
              <a:t>df_sd = pd.read_csv(path_sd)</a:t>
            </a:r>
            <a:endParaRPr sz="1000">
              <a:highlight>
                <a:srgbClr val="F7F7F7"/>
              </a:highlight>
              <a:latin typeface="Consolas"/>
              <a:ea typeface="Consolas"/>
              <a:cs typeface="Consolas"/>
              <a:sym typeface="Consolas"/>
            </a:endParaRPr>
          </a:p>
        </p:txBody>
      </p:sp>
      <p:sp>
        <p:nvSpPr>
          <p:cNvPr id="89" name="Google Shape;89;p18"/>
          <p:cNvSpPr txBox="1"/>
          <p:nvPr>
            <p:ph idx="1" type="body"/>
          </p:nvPr>
        </p:nvSpPr>
        <p:spPr>
          <a:xfrm>
            <a:off x="3775675" y="3574050"/>
            <a:ext cx="4893000" cy="11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74F"/>
                </a:solidFill>
              </a:rPr>
              <a:t>Mengimport dataset yang berasal dari Github, kemudian menyimpannya sebagai dataframe.</a:t>
            </a:r>
            <a:endParaRPr sz="1200">
              <a:solidFill>
                <a:srgbClr val="37474F"/>
              </a:solidFill>
            </a:endParaRPr>
          </a:p>
          <a:p>
            <a:pPr indent="0" lvl="0" marL="0" rtl="0" algn="l">
              <a:spcBef>
                <a:spcPts val="1600"/>
              </a:spcBef>
              <a:spcAft>
                <a:spcPts val="1600"/>
              </a:spcAft>
              <a:buNone/>
            </a:pPr>
            <a:r>
              <a:rPr lang="en" sz="1200">
                <a:solidFill>
                  <a:srgbClr val="37474F"/>
                </a:solidFill>
              </a:rPr>
              <a:t>Terdapat 4 data yang digunakan yaitu </a:t>
            </a:r>
            <a:r>
              <a:rPr lang="en" sz="1200">
                <a:solidFill>
                  <a:srgbClr val="37474F"/>
                </a:solidFill>
              </a:rPr>
              <a:t>order_detail</a:t>
            </a:r>
            <a:r>
              <a:rPr lang="en" sz="1200">
                <a:solidFill>
                  <a:srgbClr val="37474F"/>
                </a:solidFill>
              </a:rPr>
              <a:t> (df_od), payment_detail (df_pd), customer_detail (df_cd), dan sku_detail (df_sd).</a:t>
            </a:r>
            <a:endParaRPr sz="1200">
              <a:solidFill>
                <a:srgbClr val="37474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9"/>
          <p:cNvSpPr txBox="1"/>
          <p:nvPr>
            <p:ph idx="1" type="body"/>
          </p:nvPr>
        </p:nvSpPr>
        <p:spPr>
          <a:xfrm>
            <a:off x="5587325" y="897975"/>
            <a:ext cx="3081300" cy="1150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solidFill>
                  <a:srgbClr val="37474F"/>
                </a:solidFill>
              </a:rPr>
              <a:t>Melakukan connection menggunakan library sqlite3 agar dapat </a:t>
            </a:r>
            <a:r>
              <a:rPr lang="en" sz="1200">
                <a:solidFill>
                  <a:srgbClr val="37474F"/>
                </a:solidFill>
              </a:rPr>
              <a:t>menjalankan</a:t>
            </a:r>
            <a:r>
              <a:rPr lang="en" sz="1200">
                <a:solidFill>
                  <a:srgbClr val="37474F"/>
                </a:solidFill>
              </a:rPr>
              <a:t> query SQL di Google Colab. Kemudian mengubah </a:t>
            </a:r>
            <a:r>
              <a:rPr lang="en" sz="1200">
                <a:solidFill>
                  <a:srgbClr val="37474F"/>
                </a:solidFill>
              </a:rPr>
              <a:t>dataframe</a:t>
            </a:r>
            <a:r>
              <a:rPr lang="en" sz="1200">
                <a:solidFill>
                  <a:srgbClr val="37474F"/>
                </a:solidFill>
              </a:rPr>
              <a:t> yang sebelumnya menjadi SQL database.</a:t>
            </a:r>
            <a:endParaRPr sz="1200">
              <a:solidFill>
                <a:srgbClr val="37474F"/>
              </a:solidFill>
            </a:endParaRPr>
          </a:p>
        </p:txBody>
      </p:sp>
      <p:sp>
        <p:nvSpPr>
          <p:cNvPr id="95" name="Google Shape;95;p19"/>
          <p:cNvSpPr txBox="1"/>
          <p:nvPr/>
        </p:nvSpPr>
        <p:spPr>
          <a:xfrm>
            <a:off x="475325" y="897975"/>
            <a:ext cx="4861500" cy="1121700"/>
          </a:xfrm>
          <a:prstGeom prst="rect">
            <a:avLst/>
          </a:prstGeom>
          <a:noFill/>
          <a:ln cap="flat" cmpd="sng" w="19050">
            <a:solidFill>
              <a:srgbClr val="3747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800">
                <a:solidFill>
                  <a:srgbClr val="AF00DB"/>
                </a:solidFill>
                <a:highlight>
                  <a:srgbClr val="F7F7F7"/>
                </a:highlight>
                <a:latin typeface="Consolas"/>
                <a:ea typeface="Consolas"/>
                <a:cs typeface="Consolas"/>
                <a:sym typeface="Consolas"/>
              </a:rPr>
              <a:t>from</a:t>
            </a:r>
            <a:r>
              <a:rPr lang="en" sz="800">
                <a:highlight>
                  <a:srgbClr val="F7F7F7"/>
                </a:highlight>
                <a:latin typeface="Consolas"/>
                <a:ea typeface="Consolas"/>
                <a:cs typeface="Consolas"/>
                <a:sym typeface="Consolas"/>
              </a:rPr>
              <a:t> sqlite3 </a:t>
            </a:r>
            <a:r>
              <a:rPr lang="en" sz="800">
                <a:solidFill>
                  <a:srgbClr val="AF00DB"/>
                </a:solidFill>
                <a:highlight>
                  <a:srgbClr val="F7F7F7"/>
                </a:highlight>
                <a:latin typeface="Consolas"/>
                <a:ea typeface="Consolas"/>
                <a:cs typeface="Consolas"/>
                <a:sym typeface="Consolas"/>
              </a:rPr>
              <a:t>import</a:t>
            </a:r>
            <a:r>
              <a:rPr lang="en" sz="800">
                <a:highlight>
                  <a:srgbClr val="F7F7F7"/>
                </a:highlight>
                <a:latin typeface="Consolas"/>
                <a:ea typeface="Consolas"/>
                <a:cs typeface="Consolas"/>
                <a:sym typeface="Consolas"/>
              </a:rPr>
              <a:t> connect</a:t>
            </a:r>
            <a:endParaRPr sz="8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800">
                <a:highlight>
                  <a:srgbClr val="F7F7F7"/>
                </a:highlight>
                <a:latin typeface="Consolas"/>
                <a:ea typeface="Consolas"/>
                <a:cs typeface="Consolas"/>
                <a:sym typeface="Consolas"/>
              </a:rPr>
              <a:t>conn = connect(</a:t>
            </a:r>
            <a:r>
              <a:rPr lang="en" sz="800">
                <a:solidFill>
                  <a:srgbClr val="A31515"/>
                </a:solidFill>
                <a:highlight>
                  <a:srgbClr val="F7F7F7"/>
                </a:highlight>
                <a:latin typeface="Consolas"/>
                <a:ea typeface="Consolas"/>
                <a:cs typeface="Consolas"/>
                <a:sym typeface="Consolas"/>
              </a:rPr>
              <a:t>':memory:'</a:t>
            </a:r>
            <a:r>
              <a:rPr lang="en" sz="800">
                <a:highlight>
                  <a:srgbClr val="F7F7F7"/>
                </a:highlight>
                <a:latin typeface="Consolas"/>
                <a:ea typeface="Consolas"/>
                <a:cs typeface="Consolas"/>
                <a:sym typeface="Consolas"/>
              </a:rPr>
              <a:t>)</a:t>
            </a:r>
            <a:endParaRPr sz="8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800">
                <a:highlight>
                  <a:srgbClr val="F7F7F7"/>
                </a:highlight>
                <a:latin typeface="Consolas"/>
                <a:ea typeface="Consolas"/>
                <a:cs typeface="Consolas"/>
                <a:sym typeface="Consolas"/>
              </a:rPr>
              <a:t>df_od.to_sql(</a:t>
            </a:r>
            <a:r>
              <a:rPr lang="en" sz="800">
                <a:solidFill>
                  <a:srgbClr val="A31515"/>
                </a:solidFill>
                <a:highlight>
                  <a:srgbClr val="F7F7F7"/>
                </a:highlight>
                <a:latin typeface="Consolas"/>
                <a:ea typeface="Consolas"/>
                <a:cs typeface="Consolas"/>
                <a:sym typeface="Consolas"/>
              </a:rPr>
              <a:t>'order_detail'</a:t>
            </a:r>
            <a:r>
              <a:rPr lang="en" sz="800">
                <a:highlight>
                  <a:srgbClr val="F7F7F7"/>
                </a:highlight>
                <a:latin typeface="Consolas"/>
                <a:ea typeface="Consolas"/>
                <a:cs typeface="Consolas"/>
                <a:sym typeface="Consolas"/>
              </a:rPr>
              <a:t>,conn, index=</a:t>
            </a:r>
            <a:r>
              <a:rPr lang="en" sz="800">
                <a:solidFill>
                  <a:srgbClr val="0000FF"/>
                </a:solidFill>
                <a:highlight>
                  <a:srgbClr val="F7F7F7"/>
                </a:highlight>
                <a:latin typeface="Consolas"/>
                <a:ea typeface="Consolas"/>
                <a:cs typeface="Consolas"/>
                <a:sym typeface="Consolas"/>
              </a:rPr>
              <a:t>False</a:t>
            </a:r>
            <a:r>
              <a:rPr lang="en" sz="800">
                <a:highlight>
                  <a:srgbClr val="F7F7F7"/>
                </a:highlight>
                <a:latin typeface="Consolas"/>
                <a:ea typeface="Consolas"/>
                <a:cs typeface="Consolas"/>
                <a:sym typeface="Consolas"/>
              </a:rPr>
              <a:t>, if_exists=</a:t>
            </a:r>
            <a:r>
              <a:rPr lang="en" sz="800">
                <a:solidFill>
                  <a:srgbClr val="A31515"/>
                </a:solidFill>
                <a:highlight>
                  <a:srgbClr val="F7F7F7"/>
                </a:highlight>
                <a:latin typeface="Consolas"/>
                <a:ea typeface="Consolas"/>
                <a:cs typeface="Consolas"/>
                <a:sym typeface="Consolas"/>
              </a:rPr>
              <a:t>'replace'</a:t>
            </a:r>
            <a:r>
              <a:rPr lang="en" sz="800">
                <a:highlight>
                  <a:srgbClr val="F7F7F7"/>
                </a:highlight>
                <a:latin typeface="Consolas"/>
                <a:ea typeface="Consolas"/>
                <a:cs typeface="Consolas"/>
                <a:sym typeface="Consolas"/>
              </a:rPr>
              <a:t>)</a:t>
            </a:r>
            <a:endParaRPr sz="8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800">
                <a:highlight>
                  <a:srgbClr val="F7F7F7"/>
                </a:highlight>
                <a:latin typeface="Consolas"/>
                <a:ea typeface="Consolas"/>
                <a:cs typeface="Consolas"/>
                <a:sym typeface="Consolas"/>
              </a:rPr>
              <a:t>df_pd.to_sql(</a:t>
            </a:r>
            <a:r>
              <a:rPr lang="en" sz="800">
                <a:solidFill>
                  <a:srgbClr val="A31515"/>
                </a:solidFill>
                <a:highlight>
                  <a:srgbClr val="F7F7F7"/>
                </a:highlight>
                <a:latin typeface="Consolas"/>
                <a:ea typeface="Consolas"/>
                <a:cs typeface="Consolas"/>
                <a:sym typeface="Consolas"/>
              </a:rPr>
              <a:t>'payment_detail'</a:t>
            </a:r>
            <a:r>
              <a:rPr lang="en" sz="800">
                <a:highlight>
                  <a:srgbClr val="F7F7F7"/>
                </a:highlight>
                <a:latin typeface="Consolas"/>
                <a:ea typeface="Consolas"/>
                <a:cs typeface="Consolas"/>
                <a:sym typeface="Consolas"/>
              </a:rPr>
              <a:t>, conn, index=</a:t>
            </a:r>
            <a:r>
              <a:rPr lang="en" sz="800">
                <a:solidFill>
                  <a:srgbClr val="0000FF"/>
                </a:solidFill>
                <a:highlight>
                  <a:srgbClr val="F7F7F7"/>
                </a:highlight>
                <a:latin typeface="Consolas"/>
                <a:ea typeface="Consolas"/>
                <a:cs typeface="Consolas"/>
                <a:sym typeface="Consolas"/>
              </a:rPr>
              <a:t>False</a:t>
            </a:r>
            <a:r>
              <a:rPr lang="en" sz="800">
                <a:highlight>
                  <a:srgbClr val="F7F7F7"/>
                </a:highlight>
                <a:latin typeface="Consolas"/>
                <a:ea typeface="Consolas"/>
                <a:cs typeface="Consolas"/>
                <a:sym typeface="Consolas"/>
              </a:rPr>
              <a:t>, if_exists=</a:t>
            </a:r>
            <a:r>
              <a:rPr lang="en" sz="800">
                <a:solidFill>
                  <a:srgbClr val="A31515"/>
                </a:solidFill>
                <a:highlight>
                  <a:srgbClr val="F7F7F7"/>
                </a:highlight>
                <a:latin typeface="Consolas"/>
                <a:ea typeface="Consolas"/>
                <a:cs typeface="Consolas"/>
                <a:sym typeface="Consolas"/>
              </a:rPr>
              <a:t>'replace'</a:t>
            </a:r>
            <a:r>
              <a:rPr lang="en" sz="800">
                <a:highlight>
                  <a:srgbClr val="F7F7F7"/>
                </a:highlight>
                <a:latin typeface="Consolas"/>
                <a:ea typeface="Consolas"/>
                <a:cs typeface="Consolas"/>
                <a:sym typeface="Consolas"/>
              </a:rPr>
              <a:t>)</a:t>
            </a:r>
            <a:endParaRPr sz="8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800">
                <a:highlight>
                  <a:srgbClr val="F7F7F7"/>
                </a:highlight>
                <a:latin typeface="Consolas"/>
                <a:ea typeface="Consolas"/>
                <a:cs typeface="Consolas"/>
                <a:sym typeface="Consolas"/>
              </a:rPr>
              <a:t>df_sd.to_sql(</a:t>
            </a:r>
            <a:r>
              <a:rPr lang="en" sz="800">
                <a:solidFill>
                  <a:srgbClr val="A31515"/>
                </a:solidFill>
                <a:highlight>
                  <a:srgbClr val="F7F7F7"/>
                </a:highlight>
                <a:latin typeface="Consolas"/>
                <a:ea typeface="Consolas"/>
                <a:cs typeface="Consolas"/>
                <a:sym typeface="Consolas"/>
              </a:rPr>
              <a:t>'sku_detail'</a:t>
            </a:r>
            <a:r>
              <a:rPr lang="en" sz="800">
                <a:highlight>
                  <a:srgbClr val="F7F7F7"/>
                </a:highlight>
                <a:latin typeface="Consolas"/>
                <a:ea typeface="Consolas"/>
                <a:cs typeface="Consolas"/>
                <a:sym typeface="Consolas"/>
              </a:rPr>
              <a:t>, conn, index=</a:t>
            </a:r>
            <a:r>
              <a:rPr lang="en" sz="800">
                <a:solidFill>
                  <a:srgbClr val="0000FF"/>
                </a:solidFill>
                <a:highlight>
                  <a:srgbClr val="F7F7F7"/>
                </a:highlight>
                <a:latin typeface="Consolas"/>
                <a:ea typeface="Consolas"/>
                <a:cs typeface="Consolas"/>
                <a:sym typeface="Consolas"/>
              </a:rPr>
              <a:t>False</a:t>
            </a:r>
            <a:r>
              <a:rPr lang="en" sz="800">
                <a:highlight>
                  <a:srgbClr val="F7F7F7"/>
                </a:highlight>
                <a:latin typeface="Consolas"/>
                <a:ea typeface="Consolas"/>
                <a:cs typeface="Consolas"/>
                <a:sym typeface="Consolas"/>
              </a:rPr>
              <a:t>, if_exists=</a:t>
            </a:r>
            <a:r>
              <a:rPr lang="en" sz="800">
                <a:solidFill>
                  <a:srgbClr val="A31515"/>
                </a:solidFill>
                <a:highlight>
                  <a:srgbClr val="F7F7F7"/>
                </a:highlight>
                <a:latin typeface="Consolas"/>
                <a:ea typeface="Consolas"/>
                <a:cs typeface="Consolas"/>
                <a:sym typeface="Consolas"/>
              </a:rPr>
              <a:t>'replace'</a:t>
            </a:r>
            <a:r>
              <a:rPr lang="en" sz="800">
                <a:highlight>
                  <a:srgbClr val="F7F7F7"/>
                </a:highlight>
                <a:latin typeface="Consolas"/>
                <a:ea typeface="Consolas"/>
                <a:cs typeface="Consolas"/>
                <a:sym typeface="Consolas"/>
              </a:rPr>
              <a:t>)</a:t>
            </a:r>
            <a:endParaRPr sz="8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800">
                <a:highlight>
                  <a:srgbClr val="F7F7F7"/>
                </a:highlight>
                <a:latin typeface="Consolas"/>
                <a:ea typeface="Consolas"/>
                <a:cs typeface="Consolas"/>
                <a:sym typeface="Consolas"/>
              </a:rPr>
              <a:t>df_cd.to_sql(</a:t>
            </a:r>
            <a:r>
              <a:rPr lang="en" sz="800">
                <a:solidFill>
                  <a:srgbClr val="A31515"/>
                </a:solidFill>
                <a:highlight>
                  <a:srgbClr val="F7F7F7"/>
                </a:highlight>
                <a:latin typeface="Consolas"/>
                <a:ea typeface="Consolas"/>
                <a:cs typeface="Consolas"/>
                <a:sym typeface="Consolas"/>
              </a:rPr>
              <a:t>'customer_detail'</a:t>
            </a:r>
            <a:r>
              <a:rPr lang="en" sz="800">
                <a:highlight>
                  <a:srgbClr val="F7F7F7"/>
                </a:highlight>
                <a:latin typeface="Consolas"/>
                <a:ea typeface="Consolas"/>
                <a:cs typeface="Consolas"/>
                <a:sym typeface="Consolas"/>
              </a:rPr>
              <a:t>, conn, index=</a:t>
            </a:r>
            <a:r>
              <a:rPr lang="en" sz="800">
                <a:solidFill>
                  <a:srgbClr val="0000FF"/>
                </a:solidFill>
                <a:highlight>
                  <a:srgbClr val="F7F7F7"/>
                </a:highlight>
                <a:latin typeface="Consolas"/>
                <a:ea typeface="Consolas"/>
                <a:cs typeface="Consolas"/>
                <a:sym typeface="Consolas"/>
              </a:rPr>
              <a:t>False</a:t>
            </a:r>
            <a:r>
              <a:rPr lang="en" sz="800">
                <a:highlight>
                  <a:srgbClr val="F7F7F7"/>
                </a:highlight>
                <a:latin typeface="Consolas"/>
                <a:ea typeface="Consolas"/>
                <a:cs typeface="Consolas"/>
                <a:sym typeface="Consolas"/>
              </a:rPr>
              <a:t>, if_exists=</a:t>
            </a:r>
            <a:r>
              <a:rPr lang="en" sz="800">
                <a:solidFill>
                  <a:srgbClr val="A31515"/>
                </a:solidFill>
                <a:highlight>
                  <a:srgbClr val="F7F7F7"/>
                </a:highlight>
                <a:latin typeface="Consolas"/>
                <a:ea typeface="Consolas"/>
                <a:cs typeface="Consolas"/>
                <a:sym typeface="Consolas"/>
              </a:rPr>
              <a:t>'replace'</a:t>
            </a:r>
            <a:r>
              <a:rPr lang="en" sz="800">
                <a:highlight>
                  <a:srgbClr val="F7F7F7"/>
                </a:highlight>
                <a:latin typeface="Consolas"/>
                <a:ea typeface="Consolas"/>
                <a:cs typeface="Consolas"/>
                <a:sym typeface="Consolas"/>
              </a:rPr>
              <a:t>)</a:t>
            </a:r>
            <a:endParaRPr sz="800">
              <a:solidFill>
                <a:srgbClr val="AF00DB"/>
              </a:solidFill>
              <a:highlight>
                <a:srgbClr val="F7F7F7"/>
              </a:highlight>
              <a:latin typeface="Consolas"/>
              <a:ea typeface="Consolas"/>
              <a:cs typeface="Consolas"/>
              <a:sym typeface="Consolas"/>
            </a:endParaRPr>
          </a:p>
        </p:txBody>
      </p:sp>
      <p:sp>
        <p:nvSpPr>
          <p:cNvPr id="96" name="Google Shape;96;p19"/>
          <p:cNvSpPr txBox="1"/>
          <p:nvPr/>
        </p:nvSpPr>
        <p:spPr>
          <a:xfrm>
            <a:off x="475325" y="2114550"/>
            <a:ext cx="4861500" cy="2714700"/>
          </a:xfrm>
          <a:prstGeom prst="rect">
            <a:avLst/>
          </a:prstGeom>
          <a:noFill/>
          <a:ln cap="flat" cmpd="sng" w="19050">
            <a:solidFill>
              <a:srgbClr val="3747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df = pd.read_sql(</a:t>
            </a:r>
            <a:r>
              <a:rPr lang="en" sz="900">
                <a:solidFill>
                  <a:srgbClr val="A31515"/>
                </a:solidFill>
                <a:highlight>
                  <a:srgbClr val="F7F7F7"/>
                </a:highlight>
                <a:latin typeface="Consolas"/>
                <a:ea typeface="Consolas"/>
                <a:cs typeface="Consolas"/>
                <a:sym typeface="Consolas"/>
              </a:rPr>
              <a:t>"""</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SELECT</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    order_detail.*,</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    payment_detail.payment_method,</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    sku_detail.sku_name,</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    sku_detail.base_price,</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    sku_detail.cogs,</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    sku_detail.category,</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    customer_detail.registered_date</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FROM order_detail</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LEFT JOIN payment_detail ON payment_detail.id = order_detail.payment_id</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LEFT JOIN sku_detail ON sku_detail.id = order_detail.sku_id</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LEFT JOIN customer_detail ON customer_detail.id = order_detail.customer_id</a:t>
            </a:r>
            <a:endParaRPr sz="900">
              <a:solidFill>
                <a:srgbClr val="A31515"/>
              </a:solidFill>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solidFill>
                  <a:srgbClr val="A31515"/>
                </a:solidFill>
                <a:highlight>
                  <a:srgbClr val="F7F7F7"/>
                </a:highlight>
                <a:latin typeface="Consolas"/>
                <a:ea typeface="Consolas"/>
                <a:cs typeface="Consolas"/>
                <a:sym typeface="Consolas"/>
              </a:rPr>
              <a:t>"""</a:t>
            </a:r>
            <a:r>
              <a:rPr lang="en" sz="900">
                <a:highlight>
                  <a:srgbClr val="F7F7F7"/>
                </a:highlight>
                <a:latin typeface="Consolas"/>
                <a:ea typeface="Consolas"/>
                <a:cs typeface="Consolas"/>
                <a:sym typeface="Consolas"/>
              </a:rPr>
              <a:t>, conn)</a:t>
            </a:r>
            <a:endParaRPr sz="900">
              <a:highlight>
                <a:srgbClr val="F7F7F7"/>
              </a:highlight>
              <a:latin typeface="Consolas"/>
              <a:ea typeface="Consolas"/>
              <a:cs typeface="Consolas"/>
              <a:sym typeface="Consolas"/>
            </a:endParaRPr>
          </a:p>
        </p:txBody>
      </p:sp>
      <p:sp>
        <p:nvSpPr>
          <p:cNvPr id="97" name="Google Shape;97;p19"/>
          <p:cNvSpPr txBox="1"/>
          <p:nvPr>
            <p:ph type="title"/>
          </p:nvPr>
        </p:nvSpPr>
        <p:spPr>
          <a:xfrm>
            <a:off x="475325" y="235075"/>
            <a:ext cx="819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sp>
        <p:nvSpPr>
          <p:cNvPr id="98" name="Google Shape;98;p19"/>
          <p:cNvSpPr txBox="1"/>
          <p:nvPr>
            <p:ph idx="1" type="body"/>
          </p:nvPr>
        </p:nvSpPr>
        <p:spPr>
          <a:xfrm>
            <a:off x="5587325" y="2977050"/>
            <a:ext cx="3081300" cy="989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solidFill>
                  <a:srgbClr val="37474F"/>
                </a:solidFill>
              </a:rPr>
              <a:t>Menggabungkan data pada order_detail dengan kolom payment_method, sku_name, base_price, cogs, category, dan registered_date menggunakan </a:t>
            </a:r>
            <a:r>
              <a:rPr lang="en" sz="1200">
                <a:solidFill>
                  <a:srgbClr val="37474F"/>
                </a:solidFill>
              </a:rPr>
              <a:t>LEFT JOIN</a:t>
            </a:r>
            <a:r>
              <a:rPr lang="en" sz="1200">
                <a:solidFill>
                  <a:srgbClr val="37474F"/>
                </a:solidFill>
              </a:rPr>
              <a:t>.</a:t>
            </a:r>
            <a:endParaRPr sz="1200">
              <a:solidFill>
                <a:srgbClr val="3747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pic>
        <p:nvPicPr>
          <p:cNvPr id="103" name="Google Shape;103;p20"/>
          <p:cNvPicPr preferRelativeResize="0"/>
          <p:nvPr/>
        </p:nvPicPr>
        <p:blipFill rotWithShape="1">
          <a:blip r:embed="rId3">
            <a:alphaModFix/>
          </a:blip>
          <a:srcRect b="1088" l="0" r="0" t="0"/>
          <a:stretch/>
        </p:blipFill>
        <p:spPr>
          <a:xfrm>
            <a:off x="552288" y="1324325"/>
            <a:ext cx="2108993" cy="3429000"/>
          </a:xfrm>
          <a:prstGeom prst="rect">
            <a:avLst/>
          </a:prstGeom>
          <a:noFill/>
          <a:ln cap="flat" cmpd="sng" w="9525">
            <a:solidFill>
              <a:srgbClr val="999999"/>
            </a:solidFill>
            <a:prstDash val="solid"/>
            <a:round/>
            <a:headEnd len="sm" w="sm" type="none"/>
            <a:tailEnd len="sm" w="sm" type="none"/>
          </a:ln>
        </p:spPr>
      </p:pic>
      <p:sp>
        <p:nvSpPr>
          <p:cNvPr id="104" name="Google Shape;104;p20"/>
          <p:cNvSpPr txBox="1"/>
          <p:nvPr>
            <p:ph idx="1" type="body"/>
          </p:nvPr>
        </p:nvSpPr>
        <p:spPr>
          <a:xfrm>
            <a:off x="5970013" y="1329088"/>
            <a:ext cx="27015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37474F"/>
                </a:solidFill>
              </a:rPr>
              <a:t>Mengubah tipe data before_discount, discount_amount, after_discount, dan base_price menjadi integer.</a:t>
            </a:r>
            <a:endParaRPr sz="1200">
              <a:solidFill>
                <a:srgbClr val="37474F"/>
              </a:solidFill>
            </a:endParaRPr>
          </a:p>
        </p:txBody>
      </p:sp>
      <p:sp>
        <p:nvSpPr>
          <p:cNvPr id="105" name="Google Shape;105;p20"/>
          <p:cNvSpPr txBox="1"/>
          <p:nvPr>
            <p:ph type="title"/>
          </p:nvPr>
        </p:nvSpPr>
        <p:spPr>
          <a:xfrm>
            <a:off x="475325" y="235075"/>
            <a:ext cx="819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sp>
        <p:nvSpPr>
          <p:cNvPr id="106" name="Google Shape;106;p20"/>
          <p:cNvSpPr txBox="1"/>
          <p:nvPr>
            <p:ph idx="1" type="body"/>
          </p:nvPr>
        </p:nvSpPr>
        <p:spPr>
          <a:xfrm>
            <a:off x="552288" y="978425"/>
            <a:ext cx="2600400" cy="345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solidFill>
                  <a:srgbClr val="37474F"/>
                </a:solidFill>
              </a:rPr>
              <a:t>Before</a:t>
            </a:r>
            <a:endParaRPr sz="1200">
              <a:solidFill>
                <a:srgbClr val="37474F"/>
              </a:solidFill>
            </a:endParaRPr>
          </a:p>
        </p:txBody>
      </p:sp>
      <p:pic>
        <p:nvPicPr>
          <p:cNvPr id="107" name="Google Shape;107;p20"/>
          <p:cNvPicPr preferRelativeResize="0"/>
          <p:nvPr/>
        </p:nvPicPr>
        <p:blipFill>
          <a:blip r:embed="rId4">
            <a:alphaModFix/>
          </a:blip>
          <a:stretch>
            <a:fillRect/>
          </a:stretch>
        </p:blipFill>
        <p:spPr>
          <a:xfrm>
            <a:off x="2815413" y="1324325"/>
            <a:ext cx="2600325" cy="3429012"/>
          </a:xfrm>
          <a:prstGeom prst="rect">
            <a:avLst/>
          </a:prstGeom>
          <a:noFill/>
          <a:ln cap="flat" cmpd="sng" w="9525">
            <a:solidFill>
              <a:srgbClr val="999999"/>
            </a:solidFill>
            <a:prstDash val="solid"/>
            <a:round/>
            <a:headEnd len="sm" w="sm" type="none"/>
            <a:tailEnd len="sm" w="sm" type="none"/>
          </a:ln>
        </p:spPr>
      </p:pic>
      <p:sp>
        <p:nvSpPr>
          <p:cNvPr id="108" name="Google Shape;108;p20"/>
          <p:cNvSpPr txBox="1"/>
          <p:nvPr>
            <p:ph idx="1" type="body"/>
          </p:nvPr>
        </p:nvSpPr>
        <p:spPr>
          <a:xfrm>
            <a:off x="2815363" y="978425"/>
            <a:ext cx="2600400" cy="345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solidFill>
                  <a:srgbClr val="37474F"/>
                </a:solidFill>
              </a:rPr>
              <a:t>After</a:t>
            </a:r>
            <a:endParaRPr sz="1200">
              <a:solidFill>
                <a:srgbClr val="37474F"/>
              </a:solidFill>
            </a:endParaRPr>
          </a:p>
        </p:txBody>
      </p:sp>
      <p:sp>
        <p:nvSpPr>
          <p:cNvPr id="109" name="Google Shape;109;p20"/>
          <p:cNvSpPr txBox="1"/>
          <p:nvPr/>
        </p:nvSpPr>
        <p:spPr>
          <a:xfrm>
            <a:off x="5970000" y="2092575"/>
            <a:ext cx="2701500" cy="8274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df = df.astype({</a:t>
            </a:r>
            <a:r>
              <a:rPr lang="en" sz="900">
                <a:solidFill>
                  <a:srgbClr val="A31515"/>
                </a:solidFill>
                <a:highlight>
                  <a:srgbClr val="F7F7F7"/>
                </a:highlight>
                <a:latin typeface="Consolas"/>
                <a:ea typeface="Consolas"/>
                <a:cs typeface="Consolas"/>
                <a:sym typeface="Consolas"/>
              </a:rPr>
              <a:t>"before_discount"</a:t>
            </a:r>
            <a:r>
              <a:rPr lang="en" sz="900">
                <a:highlight>
                  <a:srgbClr val="F7F7F7"/>
                </a:highlight>
                <a:latin typeface="Consolas"/>
                <a:ea typeface="Consolas"/>
                <a:cs typeface="Consolas"/>
                <a:sym typeface="Consolas"/>
              </a:rPr>
              <a:t>:</a:t>
            </a:r>
            <a:r>
              <a:rPr lang="en" sz="900">
                <a:solidFill>
                  <a:srgbClr val="A31515"/>
                </a:solidFill>
                <a:highlight>
                  <a:srgbClr val="F7F7F7"/>
                </a:highlight>
                <a:latin typeface="Consolas"/>
                <a:ea typeface="Consolas"/>
                <a:cs typeface="Consolas"/>
                <a:sym typeface="Consolas"/>
              </a:rPr>
              <a:t>'int'</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a:t>
            </a:r>
            <a:r>
              <a:rPr lang="en" sz="900">
                <a:solidFill>
                  <a:srgbClr val="A31515"/>
                </a:solidFill>
                <a:highlight>
                  <a:srgbClr val="F7F7F7"/>
                </a:highlight>
                <a:latin typeface="Consolas"/>
                <a:ea typeface="Consolas"/>
                <a:cs typeface="Consolas"/>
                <a:sym typeface="Consolas"/>
              </a:rPr>
              <a:t>"discount_amount"</a:t>
            </a:r>
            <a:r>
              <a:rPr lang="en" sz="900">
                <a:highlight>
                  <a:srgbClr val="F7F7F7"/>
                </a:highlight>
                <a:latin typeface="Consolas"/>
                <a:ea typeface="Consolas"/>
                <a:cs typeface="Consolas"/>
                <a:sym typeface="Consolas"/>
              </a:rPr>
              <a:t>:</a:t>
            </a:r>
            <a:r>
              <a:rPr lang="en" sz="900">
                <a:solidFill>
                  <a:srgbClr val="A31515"/>
                </a:solidFill>
                <a:highlight>
                  <a:srgbClr val="F7F7F7"/>
                </a:highlight>
                <a:latin typeface="Consolas"/>
                <a:ea typeface="Consolas"/>
                <a:cs typeface="Consolas"/>
                <a:sym typeface="Consolas"/>
              </a:rPr>
              <a:t>'int'</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a:t>
            </a:r>
            <a:r>
              <a:rPr lang="en" sz="900">
                <a:solidFill>
                  <a:srgbClr val="A31515"/>
                </a:solidFill>
                <a:highlight>
                  <a:srgbClr val="F7F7F7"/>
                </a:highlight>
                <a:latin typeface="Consolas"/>
                <a:ea typeface="Consolas"/>
                <a:cs typeface="Consolas"/>
                <a:sym typeface="Consolas"/>
              </a:rPr>
              <a:t>"after_discount"</a:t>
            </a:r>
            <a:r>
              <a:rPr lang="en" sz="900">
                <a:highlight>
                  <a:srgbClr val="F7F7F7"/>
                </a:highlight>
                <a:latin typeface="Consolas"/>
                <a:ea typeface="Consolas"/>
                <a:cs typeface="Consolas"/>
                <a:sym typeface="Consolas"/>
              </a:rPr>
              <a:t>:</a:t>
            </a:r>
            <a:r>
              <a:rPr lang="en" sz="900">
                <a:solidFill>
                  <a:srgbClr val="A31515"/>
                </a:solidFill>
                <a:highlight>
                  <a:srgbClr val="F7F7F7"/>
                </a:highlight>
                <a:latin typeface="Consolas"/>
                <a:ea typeface="Consolas"/>
                <a:cs typeface="Consolas"/>
                <a:sym typeface="Consolas"/>
              </a:rPr>
              <a:t>'int'</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                </a:t>
            </a:r>
            <a:r>
              <a:rPr lang="en" sz="900">
                <a:solidFill>
                  <a:srgbClr val="A31515"/>
                </a:solidFill>
                <a:highlight>
                  <a:srgbClr val="F7F7F7"/>
                </a:highlight>
                <a:latin typeface="Consolas"/>
                <a:ea typeface="Consolas"/>
                <a:cs typeface="Consolas"/>
                <a:sym typeface="Consolas"/>
              </a:rPr>
              <a:t>"base_price"</a:t>
            </a:r>
            <a:r>
              <a:rPr lang="en" sz="900">
                <a:highlight>
                  <a:srgbClr val="F7F7F7"/>
                </a:highlight>
                <a:latin typeface="Consolas"/>
                <a:ea typeface="Consolas"/>
                <a:cs typeface="Consolas"/>
                <a:sym typeface="Consolas"/>
              </a:rPr>
              <a:t>:</a:t>
            </a:r>
            <a:r>
              <a:rPr lang="en" sz="900">
                <a:solidFill>
                  <a:srgbClr val="A31515"/>
                </a:solidFill>
                <a:highlight>
                  <a:srgbClr val="F7F7F7"/>
                </a:highlight>
                <a:latin typeface="Consolas"/>
                <a:ea typeface="Consolas"/>
                <a:cs typeface="Consolas"/>
                <a:sym typeface="Consolas"/>
              </a:rPr>
              <a:t>'int'</a:t>
            </a:r>
            <a:r>
              <a:rPr lang="en" sz="900">
                <a:highlight>
                  <a:srgbClr val="F7F7F7"/>
                </a:highlight>
                <a:latin typeface="Consolas"/>
                <a:ea typeface="Consolas"/>
                <a:cs typeface="Consolas"/>
                <a:sym typeface="Consolas"/>
              </a:rPr>
              <a:t>})</a:t>
            </a:r>
            <a:endParaRPr sz="900">
              <a:solidFill>
                <a:srgbClr val="AF00DB"/>
              </a:solidFill>
              <a:highlight>
                <a:srgbClr val="F7F7F7"/>
              </a:highlight>
              <a:latin typeface="Consolas"/>
              <a:ea typeface="Consolas"/>
              <a:cs typeface="Consolas"/>
              <a:sym typeface="Consolas"/>
            </a:endParaRPr>
          </a:p>
        </p:txBody>
      </p:sp>
      <p:sp>
        <p:nvSpPr>
          <p:cNvPr id="110" name="Google Shape;110;p20"/>
          <p:cNvSpPr txBox="1"/>
          <p:nvPr/>
        </p:nvSpPr>
        <p:spPr>
          <a:xfrm>
            <a:off x="5970013" y="3674863"/>
            <a:ext cx="2701500" cy="10737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df[</a:t>
            </a:r>
            <a:r>
              <a:rPr lang="en" sz="900">
                <a:solidFill>
                  <a:srgbClr val="A31515"/>
                </a:solidFill>
                <a:highlight>
                  <a:srgbClr val="F7F7F7"/>
                </a:highlight>
                <a:latin typeface="Consolas"/>
                <a:ea typeface="Consolas"/>
                <a:cs typeface="Consolas"/>
                <a:sym typeface="Consolas"/>
              </a:rPr>
              <a:t>'order_date'</a:t>
            </a:r>
            <a:r>
              <a:rPr lang="en" sz="900">
                <a:highlight>
                  <a:srgbClr val="F7F7F7"/>
                </a:highlight>
                <a:latin typeface="Consolas"/>
                <a:ea typeface="Consolas"/>
                <a:cs typeface="Consolas"/>
                <a:sym typeface="Consolas"/>
              </a:rPr>
              <a:t>]= pd.to_datetime(df[</a:t>
            </a:r>
            <a:r>
              <a:rPr lang="en" sz="900">
                <a:solidFill>
                  <a:srgbClr val="A31515"/>
                </a:solidFill>
                <a:highlight>
                  <a:srgbClr val="F7F7F7"/>
                </a:highlight>
                <a:latin typeface="Consolas"/>
                <a:ea typeface="Consolas"/>
                <a:cs typeface="Consolas"/>
                <a:sym typeface="Consolas"/>
              </a:rPr>
              <a:t>'order_date'</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900">
              <a:highlight>
                <a:srgbClr val="F7F7F7"/>
              </a:highlight>
              <a:latin typeface="Consolas"/>
              <a:ea typeface="Consolas"/>
              <a:cs typeface="Consolas"/>
              <a:sym typeface="Consolas"/>
            </a:endParaRPr>
          </a:p>
          <a:p>
            <a:pPr indent="0" lvl="0" marL="0" rtl="0" algn="l">
              <a:lnSpc>
                <a:spcPct val="135000"/>
              </a:lnSpc>
              <a:spcBef>
                <a:spcPts val="0"/>
              </a:spcBef>
              <a:spcAft>
                <a:spcPts val="0"/>
              </a:spcAft>
              <a:buNone/>
            </a:pPr>
            <a:r>
              <a:rPr lang="en" sz="900">
                <a:highlight>
                  <a:srgbClr val="F7F7F7"/>
                </a:highlight>
                <a:latin typeface="Consolas"/>
                <a:ea typeface="Consolas"/>
                <a:cs typeface="Consolas"/>
                <a:sym typeface="Consolas"/>
              </a:rPr>
              <a:t>df[</a:t>
            </a:r>
            <a:r>
              <a:rPr lang="en" sz="900">
                <a:solidFill>
                  <a:srgbClr val="A31515"/>
                </a:solidFill>
                <a:highlight>
                  <a:srgbClr val="F7F7F7"/>
                </a:highlight>
                <a:latin typeface="Consolas"/>
                <a:ea typeface="Consolas"/>
                <a:cs typeface="Consolas"/>
                <a:sym typeface="Consolas"/>
              </a:rPr>
              <a:t>'registered_date'</a:t>
            </a:r>
            <a:r>
              <a:rPr lang="en" sz="900">
                <a:highlight>
                  <a:srgbClr val="F7F7F7"/>
                </a:highlight>
                <a:latin typeface="Consolas"/>
                <a:ea typeface="Consolas"/>
                <a:cs typeface="Consolas"/>
                <a:sym typeface="Consolas"/>
              </a:rPr>
              <a:t>]= pd.to_datetime(df[</a:t>
            </a:r>
            <a:r>
              <a:rPr lang="en" sz="900">
                <a:solidFill>
                  <a:srgbClr val="A31515"/>
                </a:solidFill>
                <a:highlight>
                  <a:srgbClr val="F7F7F7"/>
                </a:highlight>
                <a:latin typeface="Consolas"/>
                <a:ea typeface="Consolas"/>
                <a:cs typeface="Consolas"/>
                <a:sym typeface="Consolas"/>
              </a:rPr>
              <a:t>'registered_date'</a:t>
            </a:r>
            <a:r>
              <a:rPr lang="en" sz="900">
                <a:highlight>
                  <a:srgbClr val="F7F7F7"/>
                </a:highlight>
                <a:latin typeface="Consolas"/>
                <a:ea typeface="Consolas"/>
                <a:cs typeface="Consolas"/>
                <a:sym typeface="Consolas"/>
              </a:rPr>
              <a:t>])</a:t>
            </a:r>
            <a:endParaRPr sz="900">
              <a:highlight>
                <a:srgbClr val="F7F7F7"/>
              </a:highlight>
              <a:latin typeface="Consolas"/>
              <a:ea typeface="Consolas"/>
              <a:cs typeface="Consolas"/>
              <a:sym typeface="Consolas"/>
            </a:endParaRPr>
          </a:p>
        </p:txBody>
      </p:sp>
      <p:sp>
        <p:nvSpPr>
          <p:cNvPr id="111" name="Google Shape;111;p20"/>
          <p:cNvSpPr txBox="1"/>
          <p:nvPr>
            <p:ph idx="1" type="body"/>
          </p:nvPr>
        </p:nvSpPr>
        <p:spPr>
          <a:xfrm>
            <a:off x="5970013" y="3102159"/>
            <a:ext cx="270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37474F"/>
                </a:solidFill>
              </a:rPr>
              <a:t>Mengubah tipe data </a:t>
            </a:r>
            <a:r>
              <a:rPr lang="en" sz="1200">
                <a:solidFill>
                  <a:srgbClr val="37474F"/>
                </a:solidFill>
              </a:rPr>
              <a:t>order_date dan registered_date</a:t>
            </a:r>
            <a:r>
              <a:rPr lang="en" sz="1200">
                <a:solidFill>
                  <a:srgbClr val="37474F"/>
                </a:solidFill>
              </a:rPr>
              <a:t> menjadi datetime.</a:t>
            </a:r>
            <a:endParaRPr sz="1200">
              <a:solidFill>
                <a:srgbClr val="37474F"/>
              </a:solidFill>
            </a:endParaRPr>
          </a:p>
        </p:txBody>
      </p:sp>
      <p:sp>
        <p:nvSpPr>
          <p:cNvPr id="112" name="Google Shape;112;p20"/>
          <p:cNvSpPr/>
          <p:nvPr/>
        </p:nvSpPr>
        <p:spPr>
          <a:xfrm>
            <a:off x="472488" y="1718300"/>
            <a:ext cx="5030400" cy="1707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3" name="Google Shape;113;p20"/>
          <p:cNvSpPr/>
          <p:nvPr/>
        </p:nvSpPr>
        <p:spPr>
          <a:xfrm>
            <a:off x="472488" y="4369475"/>
            <a:ext cx="5030400" cy="1707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4" name="Google Shape;114;p20"/>
          <p:cNvSpPr/>
          <p:nvPr/>
        </p:nvSpPr>
        <p:spPr>
          <a:xfrm>
            <a:off x="472488" y="2366625"/>
            <a:ext cx="5030400" cy="514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5" name="Google Shape;115;p20"/>
          <p:cNvSpPr/>
          <p:nvPr/>
        </p:nvSpPr>
        <p:spPr>
          <a:xfrm>
            <a:off x="472488" y="3863200"/>
            <a:ext cx="5030400" cy="1707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568650" y="387475"/>
            <a:ext cx="800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Dataset</a:t>
            </a:r>
            <a:endParaRPr>
              <a:solidFill>
                <a:schemeClr val="accent6"/>
              </a:solidFill>
            </a:endParaRPr>
          </a:p>
        </p:txBody>
      </p:sp>
      <p:sp>
        <p:nvSpPr>
          <p:cNvPr id="121" name="Google Shape;121;p21"/>
          <p:cNvSpPr txBox="1"/>
          <p:nvPr>
            <p:ph idx="1" type="body"/>
          </p:nvPr>
        </p:nvSpPr>
        <p:spPr>
          <a:xfrm>
            <a:off x="568650" y="1069025"/>
            <a:ext cx="8006700" cy="36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5"/>
                </a:solidFill>
              </a:rPr>
              <a:t>order_detail</a:t>
            </a:r>
            <a:endParaRPr b="1" sz="1400">
              <a:solidFill>
                <a:schemeClr val="accent5"/>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id → angka unik dari order / id_order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customer_id → angka unik dari pelanggan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order_date → tanggal saat dilakukan transaksi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sku_id → angka unik dari produk (sku adalah stock keeping unit)</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price → harga yang tertera pada tagging harga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qty_ordered → jumlah barang yang dibeli oleh pelanggan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before_discount → nilai harga total dari produk (price * qty_ordered) 8. discount_amount → nilai diskon product total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after_discount → nilai harga total produk ketika sudah dikurangi dengan diskon 10. is_gross → menunjukkan pelanggan belum membayar pesanan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is_valid → menunjukkan pelanggan sudah melakukan pembayaran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is_net → menunjukkan transaksi sudah selesai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payment_id → angka unik dari metode pembayaran </a:t>
            </a:r>
            <a:endParaRPr sz="1400">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568650" y="387475"/>
            <a:ext cx="800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Dataset</a:t>
            </a:r>
            <a:endParaRPr>
              <a:solidFill>
                <a:schemeClr val="accent6"/>
              </a:solidFill>
            </a:endParaRPr>
          </a:p>
        </p:txBody>
      </p:sp>
      <p:sp>
        <p:nvSpPr>
          <p:cNvPr id="127" name="Google Shape;127;p22"/>
          <p:cNvSpPr txBox="1"/>
          <p:nvPr>
            <p:ph idx="1" type="body"/>
          </p:nvPr>
        </p:nvSpPr>
        <p:spPr>
          <a:xfrm>
            <a:off x="568650" y="1069025"/>
            <a:ext cx="8006700" cy="16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5"/>
                </a:solidFill>
              </a:rPr>
              <a:t>sku</a:t>
            </a:r>
            <a:r>
              <a:rPr b="1" lang="en" sz="1400">
                <a:solidFill>
                  <a:schemeClr val="accent5"/>
                </a:solidFill>
              </a:rPr>
              <a:t>_detail</a:t>
            </a:r>
            <a:endParaRPr b="1" sz="1400">
              <a:solidFill>
                <a:schemeClr val="accent5"/>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id → angka unik dari produk (dapat digunakan untuk key saat join)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sku_name → nama dari produk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base_price → harga barang yang tertera pada tagging harga / price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cogs → cost of goods sold / total biaya untuk menjual 1 produk</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category → kategori produk </a:t>
            </a:r>
            <a:endParaRPr sz="1400">
              <a:solidFill>
                <a:schemeClr val="accent6"/>
              </a:solidFill>
            </a:endParaRPr>
          </a:p>
        </p:txBody>
      </p:sp>
      <p:sp>
        <p:nvSpPr>
          <p:cNvPr id="128" name="Google Shape;128;p22"/>
          <p:cNvSpPr txBox="1"/>
          <p:nvPr>
            <p:ph idx="1" type="body"/>
          </p:nvPr>
        </p:nvSpPr>
        <p:spPr>
          <a:xfrm>
            <a:off x="568650" y="2719625"/>
            <a:ext cx="8006700" cy="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5"/>
                </a:solidFill>
              </a:rPr>
              <a:t>customer</a:t>
            </a:r>
            <a:r>
              <a:rPr b="1" lang="en" sz="1400">
                <a:solidFill>
                  <a:schemeClr val="accent5"/>
                </a:solidFill>
              </a:rPr>
              <a:t>_detail</a:t>
            </a:r>
            <a:endParaRPr b="1" sz="1400">
              <a:solidFill>
                <a:schemeClr val="accent5"/>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id → angka unik dari pelanggan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registered_date → tanggal pelanggan mulai mendaftarkan diri sebagai anggota</a:t>
            </a:r>
            <a:endParaRPr sz="1400">
              <a:solidFill>
                <a:schemeClr val="accent6"/>
              </a:solidFill>
            </a:endParaRPr>
          </a:p>
        </p:txBody>
      </p:sp>
      <p:sp>
        <p:nvSpPr>
          <p:cNvPr id="129" name="Google Shape;129;p22"/>
          <p:cNvSpPr txBox="1"/>
          <p:nvPr>
            <p:ph idx="1" type="body"/>
          </p:nvPr>
        </p:nvSpPr>
        <p:spPr>
          <a:xfrm>
            <a:off x="568650" y="3641525"/>
            <a:ext cx="8006700" cy="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5"/>
                </a:solidFill>
              </a:rPr>
              <a:t>payment</a:t>
            </a:r>
            <a:r>
              <a:rPr b="1" lang="en" sz="1400">
                <a:solidFill>
                  <a:schemeClr val="accent5"/>
                </a:solidFill>
              </a:rPr>
              <a:t>_detail</a:t>
            </a:r>
            <a:endParaRPr b="1" sz="1400">
              <a:solidFill>
                <a:schemeClr val="accent5"/>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id → angka unik dari metode pembayaran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payment_method → metode pembayaran yang digunakan</a:t>
            </a:r>
            <a:endParaRPr sz="1400">
              <a:solidFill>
                <a:schemeClr val="accent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