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verage"/>
      <p:regular r:id="rId33"/>
    </p:embeddedFont>
    <p:embeddedFont>
      <p:font typeface="Oswald"/>
      <p:regular r:id="rId34"/>
      <p:bold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7f662995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7f662995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7f6629950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7f662995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7f662995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7f662995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7f6629950_0_1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7f662995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7f6629950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7f662995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7f662995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7f662995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7f6629950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7f662995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848ecd608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848ecd60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848ecd608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848ecd60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d6120697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d6120697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7f6629950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07f662995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7f662995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7f662995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7f6629950_0_1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7f662995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7f6629950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7f662995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7f662995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07f66299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7f6629950_0_1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07f662995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8aec5ffae_1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8aec5ffa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8b1bdb92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08b1bdb92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ce913c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ce913c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7f662995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7f662995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7f6629950_0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7f662995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7f6629950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7f662995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7f6629950_0_2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7f662995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1" name="Google Shape;51;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2"/>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2"/>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bg>
      <p:bgPr>
        <a:solidFill>
          <a:schemeClr val="dk1"/>
        </a:solidFill>
      </p:bgPr>
    </p:bg>
    <p:spTree>
      <p:nvGrpSpPr>
        <p:cNvPr id="46" name="Shape 46"/>
        <p:cNvGrpSpPr/>
        <p:nvPr/>
      </p:nvGrpSpPr>
      <p:grpSpPr>
        <a:xfrm>
          <a:off x="0" y="0"/>
          <a:ext cx="0" cy="0"/>
          <a:chOff x="0" y="0"/>
          <a:chExt cx="0" cy="0"/>
        </a:xfrm>
      </p:grpSpPr>
      <p:sp>
        <p:nvSpPr>
          <p:cNvPr id="47" name="Google Shape;47;p10"/>
          <p:cNvSpPr/>
          <p:nvPr/>
        </p:nvSpPr>
        <p:spPr>
          <a:xfrm>
            <a:off x="0" y="0"/>
            <a:ext cx="3630600" cy="5143500"/>
          </a:xfrm>
          <a:prstGeom prst="rect">
            <a:avLst/>
          </a:prstGeom>
          <a:solidFill>
            <a:srgbClr val="3747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48" name="Google Shape;48;p10"/>
          <p:cNvSpPr txBox="1"/>
          <p:nvPr>
            <p:ph type="title"/>
          </p:nvPr>
        </p:nvSpPr>
        <p:spPr>
          <a:xfrm>
            <a:off x="311700" y="445025"/>
            <a:ext cx="2841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Final Project</a:t>
            </a:r>
            <a:endParaRPr sz="6000"/>
          </a:p>
        </p:txBody>
      </p:sp>
      <p:sp>
        <p:nvSpPr>
          <p:cNvPr id="63" name="Google Shape;63;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rPr>
              <a:t>Kelompok D8</a:t>
            </a:r>
            <a:endParaRPr sz="180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710000" y="2188800"/>
            <a:ext cx="2203200" cy="7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accent6"/>
                </a:solidFill>
              </a:rPr>
              <a:t>Pertanyaan</a:t>
            </a:r>
            <a:endParaRPr sz="3900">
              <a:solidFill>
                <a:schemeClr val="accent6"/>
              </a:solidFill>
            </a:endParaRPr>
          </a:p>
        </p:txBody>
      </p:sp>
      <p:sp>
        <p:nvSpPr>
          <p:cNvPr id="117" name="Google Shape;117;p23"/>
          <p:cNvSpPr txBox="1"/>
          <p:nvPr>
            <p:ph idx="4294967295" type="body"/>
          </p:nvPr>
        </p:nvSpPr>
        <p:spPr>
          <a:xfrm>
            <a:off x="4278675" y="1644300"/>
            <a:ext cx="4267200" cy="22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7474F"/>
                </a:solidFill>
              </a:rPr>
              <a:t>Selama transaksi yang terjadi selama 2021, pada bulan apa total nilai transaksi (after_discount) paling besar?</a:t>
            </a:r>
            <a:endParaRPr sz="1600">
              <a:solidFill>
                <a:srgbClr val="37474F"/>
              </a:solidFill>
            </a:endParaRPr>
          </a:p>
          <a:p>
            <a:pPr indent="0" lvl="0" marL="0" rtl="0" algn="l">
              <a:spcBef>
                <a:spcPts val="1600"/>
              </a:spcBef>
              <a:spcAft>
                <a:spcPts val="0"/>
              </a:spcAft>
              <a:buNone/>
            </a:pPr>
            <a:r>
              <a:rPr lang="en" sz="1600">
                <a:solidFill>
                  <a:srgbClr val="37474F"/>
                </a:solidFill>
              </a:rPr>
              <a:t>Gunakan </a:t>
            </a:r>
            <a:r>
              <a:rPr b="1" lang="en" sz="1600">
                <a:solidFill>
                  <a:srgbClr val="37474F"/>
                </a:solidFill>
              </a:rPr>
              <a:t>is_valid = 1</a:t>
            </a:r>
            <a:r>
              <a:rPr lang="en" sz="1600">
                <a:solidFill>
                  <a:srgbClr val="37474F"/>
                </a:solidFill>
              </a:rPr>
              <a:t> untuk memfilter data transaksi. </a:t>
            </a:r>
            <a:endParaRPr sz="1600">
              <a:solidFill>
                <a:srgbClr val="37474F"/>
              </a:solidFill>
            </a:endParaRPr>
          </a:p>
          <a:p>
            <a:pPr indent="0" lvl="0" marL="0" rtl="0" algn="l">
              <a:spcBef>
                <a:spcPts val="1600"/>
              </a:spcBef>
              <a:spcAft>
                <a:spcPts val="0"/>
              </a:spcAft>
              <a:buNone/>
            </a:pPr>
            <a:r>
              <a:rPr lang="en" sz="1600">
                <a:solidFill>
                  <a:srgbClr val="37474F"/>
                </a:solidFill>
              </a:rPr>
              <a:t>Source table: </a:t>
            </a:r>
            <a:r>
              <a:rPr b="1" lang="en" sz="1600">
                <a:solidFill>
                  <a:srgbClr val="37474F"/>
                </a:solidFill>
              </a:rPr>
              <a:t>order_detail </a:t>
            </a:r>
            <a:endParaRPr b="1" sz="1600">
              <a:solidFill>
                <a:srgbClr val="37474F"/>
              </a:solidFill>
            </a:endParaRPr>
          </a:p>
          <a:p>
            <a:pPr indent="0" lvl="0" marL="0" rtl="0" algn="l">
              <a:spcBef>
                <a:spcPts val="1600"/>
              </a:spcBef>
              <a:spcAft>
                <a:spcPts val="0"/>
              </a:spcAft>
              <a:buNone/>
            </a:pPr>
            <a:r>
              <a:t/>
            </a:r>
            <a:endParaRPr sz="1600">
              <a:solidFill>
                <a:srgbClr val="37474F"/>
              </a:solidFill>
            </a:endParaRPr>
          </a:p>
          <a:p>
            <a:pPr indent="0" lvl="0" marL="0" rtl="0" algn="l">
              <a:spcBef>
                <a:spcPts val="1600"/>
              </a:spcBef>
              <a:spcAft>
                <a:spcPts val="1600"/>
              </a:spcAft>
              <a:buNone/>
            </a:pPr>
            <a:r>
              <a:rPr lang="en" sz="1600">
                <a:solidFill>
                  <a:srgbClr val="37474F"/>
                </a:solidFill>
              </a:rPr>
              <a:t> </a:t>
            </a:r>
            <a:endParaRPr sz="1600">
              <a:solidFill>
                <a:srgbClr val="37474F"/>
              </a:solidFill>
            </a:endParaRPr>
          </a:p>
        </p:txBody>
      </p:sp>
      <p:sp>
        <p:nvSpPr>
          <p:cNvPr id="118" name="Google Shape;118;p23"/>
          <p:cNvSpPr txBox="1"/>
          <p:nvPr/>
        </p:nvSpPr>
        <p:spPr>
          <a:xfrm>
            <a:off x="4278675" y="1291500"/>
            <a:ext cx="7170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7474F"/>
                </a:solidFill>
                <a:latin typeface="Oswald"/>
                <a:ea typeface="Oswald"/>
                <a:cs typeface="Oswald"/>
                <a:sym typeface="Oswald"/>
              </a:rPr>
              <a:t>No. 1</a:t>
            </a:r>
            <a:endParaRPr b="1" sz="1800">
              <a:solidFill>
                <a:srgbClr val="37474F"/>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311694" y="1020750"/>
            <a:ext cx="3653400" cy="46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p:nvPr/>
        </p:nvSpPr>
        <p:spPr>
          <a:xfrm>
            <a:off x="311725" y="1020750"/>
            <a:ext cx="3653400" cy="278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txBox="1"/>
          <p:nvPr>
            <p:ph idx="4294967295" type="body"/>
          </p:nvPr>
        </p:nvSpPr>
        <p:spPr>
          <a:xfrm>
            <a:off x="386175" y="10207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Query</a:t>
            </a:r>
            <a:endParaRPr>
              <a:solidFill>
                <a:schemeClr val="lt1"/>
              </a:solidFill>
            </a:endParaRPr>
          </a:p>
        </p:txBody>
      </p:sp>
      <p:sp>
        <p:nvSpPr>
          <p:cNvPr id="126" name="Google Shape;126;p24"/>
          <p:cNvSpPr txBox="1"/>
          <p:nvPr>
            <p:ph idx="4294967295" type="body"/>
          </p:nvPr>
        </p:nvSpPr>
        <p:spPr>
          <a:xfrm>
            <a:off x="4033200" y="1020750"/>
            <a:ext cx="4799100" cy="3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SUM(after_discount) AS total_transaction_value: </a:t>
            </a:r>
            <a:r>
              <a:rPr lang="en" sz="1000"/>
              <a:t>Ini akan menjumlahkan semua nilai transaksi setelah diskon (after_discount) dalam satu bulan.</a:t>
            </a:r>
            <a:endParaRPr sz="1000"/>
          </a:p>
          <a:p>
            <a:pPr indent="0" lvl="0" marL="0" rtl="0" algn="l">
              <a:spcBef>
                <a:spcPts val="1200"/>
              </a:spcBef>
              <a:spcAft>
                <a:spcPts val="0"/>
              </a:spcAft>
              <a:buNone/>
            </a:pPr>
            <a:r>
              <a:rPr lang="en" sz="1000">
                <a:solidFill>
                  <a:schemeClr val="dk1"/>
                </a:solidFill>
              </a:rPr>
              <a:t>FROM order_detail:</a:t>
            </a:r>
            <a:r>
              <a:rPr lang="en" sz="1000"/>
              <a:t> Ini adalah tabel sumber data yang digunakan untuk mengambil transaksi.</a:t>
            </a:r>
            <a:endParaRPr sz="1000"/>
          </a:p>
          <a:p>
            <a:pPr indent="0" lvl="0" marL="0" rtl="0" algn="l">
              <a:spcBef>
                <a:spcPts val="1200"/>
              </a:spcBef>
              <a:spcAft>
                <a:spcPts val="0"/>
              </a:spcAft>
              <a:buNone/>
            </a:pPr>
            <a:r>
              <a:rPr lang="en" sz="1000">
                <a:solidFill>
                  <a:schemeClr val="dk1"/>
                </a:solidFill>
              </a:rPr>
              <a:t>EXTRACT(YEAR FROM order_date) = 2021:</a:t>
            </a:r>
            <a:r>
              <a:rPr lang="en" sz="1000"/>
              <a:t> Kondisi ini memastikan bahwa data yang diambil hanya dari tahun 2021.</a:t>
            </a:r>
            <a:endParaRPr sz="1000"/>
          </a:p>
          <a:p>
            <a:pPr indent="0" lvl="0" marL="0" rtl="0" algn="l">
              <a:spcBef>
                <a:spcPts val="1200"/>
              </a:spcBef>
              <a:spcAft>
                <a:spcPts val="0"/>
              </a:spcAft>
              <a:buNone/>
            </a:pPr>
            <a:r>
              <a:rPr lang="en" sz="1000">
                <a:solidFill>
                  <a:schemeClr val="dk1"/>
                </a:solidFill>
              </a:rPr>
              <a:t>AND is_valid = 1:</a:t>
            </a:r>
            <a:r>
              <a:rPr lang="en" sz="1000"/>
              <a:t> Ini adalah filter untuk hanya mengambil transaksi yang valid (berdasarkan kolom is_valid yang bernilai 1).</a:t>
            </a:r>
            <a:endParaRPr sz="1000"/>
          </a:p>
          <a:p>
            <a:pPr indent="0" lvl="0" marL="0" rtl="0" algn="l">
              <a:spcBef>
                <a:spcPts val="1200"/>
              </a:spcBef>
              <a:spcAft>
                <a:spcPts val="0"/>
              </a:spcAft>
              <a:buNone/>
            </a:pPr>
            <a:r>
              <a:rPr lang="en" sz="1000">
                <a:solidFill>
                  <a:schemeClr val="dk1"/>
                </a:solidFill>
              </a:rPr>
              <a:t>GROUP BY MONTH:</a:t>
            </a:r>
            <a:r>
              <a:rPr lang="en" sz="1000"/>
              <a:t> Mengelompokkan hasil berdasarkan bulan. Artinya, semua transaksi dalam bulan yang sama akan digabungkan (dijumlahkan).</a:t>
            </a:r>
            <a:endParaRPr sz="1000"/>
          </a:p>
          <a:p>
            <a:pPr indent="0" lvl="0" marL="0" rtl="0" algn="l">
              <a:spcBef>
                <a:spcPts val="1200"/>
              </a:spcBef>
              <a:spcAft>
                <a:spcPts val="0"/>
              </a:spcAft>
              <a:buNone/>
            </a:pPr>
            <a:r>
              <a:rPr lang="en" sz="1000">
                <a:solidFill>
                  <a:schemeClr val="dk1"/>
                </a:solidFill>
              </a:rPr>
              <a:t>ORDER BY total_transaction_value DESC:</a:t>
            </a:r>
            <a:r>
              <a:rPr lang="en" sz="1000"/>
              <a:t> Hasilnya akan diurutkan berdasarkan total nilai transaksi dari yang terbesar ke yang terkecil.</a:t>
            </a:r>
            <a:endParaRPr sz="1000"/>
          </a:p>
          <a:p>
            <a:pPr indent="0" lvl="0" marL="0" rtl="0" algn="l">
              <a:spcBef>
                <a:spcPts val="1200"/>
              </a:spcBef>
              <a:spcAft>
                <a:spcPts val="0"/>
              </a:spcAft>
              <a:buNone/>
            </a:pPr>
            <a:r>
              <a:rPr lang="en" sz="1000">
                <a:solidFill>
                  <a:schemeClr val="dk1"/>
                </a:solidFill>
              </a:rPr>
              <a:t>LIMIT 1: </a:t>
            </a:r>
            <a:r>
              <a:rPr lang="en" sz="1000"/>
              <a:t>Hanya mengembalikan 1 hasil, yaitu bulan dengan total transaksi tertinggi.</a:t>
            </a:r>
            <a:endParaRPr sz="1000"/>
          </a:p>
          <a:p>
            <a:pPr indent="0" lvl="0" marL="0" rtl="0" algn="l">
              <a:spcBef>
                <a:spcPts val="1200"/>
              </a:spcBef>
              <a:spcAft>
                <a:spcPts val="1600"/>
              </a:spcAft>
              <a:buNone/>
            </a:pPr>
            <a:r>
              <a:t/>
            </a:r>
            <a:endParaRPr sz="1000"/>
          </a:p>
        </p:txBody>
      </p:sp>
      <p:sp>
        <p:nvSpPr>
          <p:cNvPr id="127" name="Google Shape;127;p24"/>
          <p:cNvSpPr txBox="1"/>
          <p:nvPr>
            <p:ph type="title"/>
          </p:nvPr>
        </p:nvSpPr>
        <p:spPr>
          <a:xfrm>
            <a:off x="311700" y="285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Jawaban</a:t>
            </a:r>
            <a:endParaRPr>
              <a:solidFill>
                <a:schemeClr val="accent6"/>
              </a:solidFill>
            </a:endParaRPr>
          </a:p>
        </p:txBody>
      </p:sp>
      <p:pic>
        <p:nvPicPr>
          <p:cNvPr id="128" name="Google Shape;128;p24"/>
          <p:cNvPicPr preferRelativeResize="0"/>
          <p:nvPr/>
        </p:nvPicPr>
        <p:blipFill rotWithShape="1">
          <a:blip r:embed="rId3">
            <a:alphaModFix/>
          </a:blip>
          <a:srcRect b="0" l="0" r="0" t="1448"/>
          <a:stretch/>
        </p:blipFill>
        <p:spPr>
          <a:xfrm>
            <a:off x="311700" y="1484850"/>
            <a:ext cx="3653400" cy="2316467"/>
          </a:xfrm>
          <a:prstGeom prst="rect">
            <a:avLst/>
          </a:prstGeom>
          <a:noFill/>
          <a:ln>
            <a:noFill/>
          </a:ln>
        </p:spPr>
      </p:pic>
      <p:sp>
        <p:nvSpPr>
          <p:cNvPr id="129" name="Google Shape;129;p24"/>
          <p:cNvSpPr txBox="1"/>
          <p:nvPr/>
        </p:nvSpPr>
        <p:spPr>
          <a:xfrm>
            <a:off x="311700" y="3963800"/>
            <a:ext cx="36534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dk1"/>
                </a:solidFill>
                <a:latin typeface="Average"/>
                <a:ea typeface="Average"/>
                <a:cs typeface="Average"/>
                <a:sym typeface="Average"/>
              </a:rPr>
              <a:t>EXTRACT(MONTH FROM order_date) AS MONTH: </a:t>
            </a:r>
            <a:r>
              <a:rPr lang="en" sz="1000">
                <a:solidFill>
                  <a:schemeClr val="accent3"/>
                </a:solidFill>
                <a:latin typeface="Average"/>
                <a:ea typeface="Average"/>
                <a:cs typeface="Average"/>
                <a:sym typeface="Average"/>
              </a:rPr>
              <a:t>Ini akan mengekstrak bulan dari kolom order_date. Misalnya, jika order_date adalah 2021-08-15, maka hasilnya adalah bulan 8 (Agustus).</a:t>
            </a:r>
            <a:endParaRPr sz="1000">
              <a:solidFill>
                <a:schemeClr val="accent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25"/>
          <p:cNvSpPr/>
          <p:nvPr/>
        </p:nvSpPr>
        <p:spPr>
          <a:xfrm>
            <a:off x="395075" y="1331500"/>
            <a:ext cx="3241800" cy="1626600"/>
          </a:xfrm>
          <a:prstGeom prst="rect">
            <a:avLst/>
          </a:prstGeom>
          <a:noFill/>
          <a:ln cap="flat" cmpd="sng" w="19050">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35" name="Google Shape;135;p25"/>
          <p:cNvSpPr txBox="1"/>
          <p:nvPr/>
        </p:nvSpPr>
        <p:spPr>
          <a:xfrm>
            <a:off x="393025" y="1333725"/>
            <a:ext cx="3241800" cy="464100"/>
          </a:xfrm>
          <a:prstGeom prst="rect">
            <a:avLst/>
          </a:prstGeom>
          <a:solidFill>
            <a:srgbClr val="37474F"/>
          </a:solidFill>
          <a:ln cap="flat" cmpd="sng" w="952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7474F"/>
              </a:solidFill>
            </a:endParaRPr>
          </a:p>
        </p:txBody>
      </p:sp>
      <p:sp>
        <p:nvSpPr>
          <p:cNvPr id="136" name="Google Shape;136;p25"/>
          <p:cNvSpPr txBox="1"/>
          <p:nvPr>
            <p:ph idx="4294967295" type="body"/>
          </p:nvPr>
        </p:nvSpPr>
        <p:spPr>
          <a:xfrm>
            <a:off x="393025" y="1335075"/>
            <a:ext cx="32418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Hasil</a:t>
            </a:r>
            <a:endParaRPr/>
          </a:p>
        </p:txBody>
      </p:sp>
      <p:sp>
        <p:nvSpPr>
          <p:cNvPr id="137" name="Google Shape;137;p25"/>
          <p:cNvSpPr txBox="1"/>
          <p:nvPr>
            <p:ph idx="4294967295" type="body"/>
          </p:nvPr>
        </p:nvSpPr>
        <p:spPr>
          <a:xfrm>
            <a:off x="4156625" y="1294000"/>
            <a:ext cx="4136100" cy="17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7474F"/>
                </a:solidFill>
              </a:rPr>
              <a:t>Dalam hasil query, </a:t>
            </a:r>
            <a:r>
              <a:rPr b="1" lang="en" sz="1600">
                <a:solidFill>
                  <a:srgbClr val="37474F"/>
                </a:solidFill>
              </a:rPr>
              <a:t>bulan 8 (Agustus)</a:t>
            </a:r>
            <a:r>
              <a:rPr lang="en" sz="1600">
                <a:solidFill>
                  <a:srgbClr val="37474F"/>
                </a:solidFill>
              </a:rPr>
              <a:t> memiliki total nilai transaksi tertinggi sebesar </a:t>
            </a:r>
            <a:r>
              <a:rPr b="1" lang="en" sz="1600">
                <a:solidFill>
                  <a:srgbClr val="37474F"/>
                </a:solidFill>
              </a:rPr>
              <a:t>227,862,744</a:t>
            </a:r>
            <a:r>
              <a:rPr lang="en" sz="1600">
                <a:solidFill>
                  <a:srgbClr val="37474F"/>
                </a:solidFill>
              </a:rPr>
              <a:t>. </a:t>
            </a:r>
            <a:endParaRPr sz="1600">
              <a:solidFill>
                <a:srgbClr val="37474F"/>
              </a:solidFill>
            </a:endParaRPr>
          </a:p>
          <a:p>
            <a:pPr indent="0" lvl="0" marL="0" rtl="0" algn="l">
              <a:spcBef>
                <a:spcPts val="1600"/>
              </a:spcBef>
              <a:spcAft>
                <a:spcPts val="1600"/>
              </a:spcAft>
              <a:buNone/>
            </a:pPr>
            <a:r>
              <a:rPr lang="en" sz="1600">
                <a:solidFill>
                  <a:srgbClr val="37474F"/>
                </a:solidFill>
              </a:rPr>
              <a:t>Jadi, bulan </a:t>
            </a:r>
            <a:r>
              <a:rPr b="1" lang="en" sz="1600">
                <a:solidFill>
                  <a:srgbClr val="37474F"/>
                </a:solidFill>
              </a:rPr>
              <a:t>Agustus </a:t>
            </a:r>
            <a:r>
              <a:rPr lang="en" sz="1600">
                <a:solidFill>
                  <a:srgbClr val="37474F"/>
                </a:solidFill>
              </a:rPr>
              <a:t>adalah bulan dengan total transaksi </a:t>
            </a:r>
            <a:r>
              <a:rPr b="1" lang="en" sz="1600">
                <a:solidFill>
                  <a:srgbClr val="37474F"/>
                </a:solidFill>
              </a:rPr>
              <a:t>terbesar di tahun 2021</a:t>
            </a:r>
            <a:r>
              <a:rPr lang="en" sz="1600">
                <a:solidFill>
                  <a:srgbClr val="37474F"/>
                </a:solidFill>
              </a:rPr>
              <a:t>.</a:t>
            </a:r>
            <a:endParaRPr sz="2100">
              <a:solidFill>
                <a:srgbClr val="37474F"/>
              </a:solidFill>
            </a:endParaRPr>
          </a:p>
        </p:txBody>
      </p:sp>
      <p:sp>
        <p:nvSpPr>
          <p:cNvPr id="138" name="Google Shape;138;p25"/>
          <p:cNvSpPr txBox="1"/>
          <p:nvPr>
            <p:ph type="title"/>
          </p:nvPr>
        </p:nvSpPr>
        <p:spPr>
          <a:xfrm>
            <a:off x="311700" y="303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rPr>
              <a:t>Jawaban</a:t>
            </a:r>
            <a:endParaRPr>
              <a:solidFill>
                <a:srgbClr val="37474F"/>
              </a:solidFill>
            </a:endParaRPr>
          </a:p>
        </p:txBody>
      </p:sp>
      <p:grpSp>
        <p:nvGrpSpPr>
          <p:cNvPr id="139" name="Google Shape;139;p25"/>
          <p:cNvGrpSpPr/>
          <p:nvPr/>
        </p:nvGrpSpPr>
        <p:grpSpPr>
          <a:xfrm>
            <a:off x="393025" y="1797825"/>
            <a:ext cx="3241876" cy="1160350"/>
            <a:chOff x="1367550" y="1991575"/>
            <a:chExt cx="3241876" cy="1160350"/>
          </a:xfrm>
        </p:grpSpPr>
        <p:pic>
          <p:nvPicPr>
            <p:cNvPr id="140" name="Google Shape;140;p25"/>
            <p:cNvPicPr preferRelativeResize="0"/>
            <p:nvPr/>
          </p:nvPicPr>
          <p:blipFill rotWithShape="1">
            <a:blip r:embed="rId3">
              <a:alphaModFix/>
            </a:blip>
            <a:srcRect b="0" l="0" r="74465" t="0"/>
            <a:stretch/>
          </p:blipFill>
          <p:spPr>
            <a:xfrm>
              <a:off x="1367550" y="1991575"/>
              <a:ext cx="1636501" cy="1160350"/>
            </a:xfrm>
            <a:prstGeom prst="rect">
              <a:avLst/>
            </a:prstGeom>
            <a:noFill/>
            <a:ln>
              <a:noFill/>
            </a:ln>
          </p:spPr>
        </p:pic>
        <p:pic>
          <p:nvPicPr>
            <p:cNvPr id="141" name="Google Shape;141;p25"/>
            <p:cNvPicPr preferRelativeResize="0"/>
            <p:nvPr/>
          </p:nvPicPr>
          <p:blipFill rotWithShape="1">
            <a:blip r:embed="rId3">
              <a:alphaModFix/>
            </a:blip>
            <a:srcRect b="0" l="74465" r="0" t="0"/>
            <a:stretch/>
          </p:blipFill>
          <p:spPr>
            <a:xfrm>
              <a:off x="2972925" y="1991575"/>
              <a:ext cx="1636501" cy="116035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710000" y="2188800"/>
            <a:ext cx="2203200" cy="7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accent6"/>
                </a:solidFill>
              </a:rPr>
              <a:t>Pertanyaan</a:t>
            </a:r>
            <a:endParaRPr sz="3900">
              <a:solidFill>
                <a:schemeClr val="accent6"/>
              </a:solidFill>
            </a:endParaRPr>
          </a:p>
        </p:txBody>
      </p:sp>
      <p:sp>
        <p:nvSpPr>
          <p:cNvPr id="147" name="Google Shape;147;p26"/>
          <p:cNvSpPr txBox="1"/>
          <p:nvPr>
            <p:ph idx="4294967295" type="body"/>
          </p:nvPr>
        </p:nvSpPr>
        <p:spPr>
          <a:xfrm>
            <a:off x="4290050" y="1766700"/>
            <a:ext cx="4267200" cy="19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7474F"/>
                </a:solidFill>
              </a:rPr>
              <a:t>Selama transaksi pada tahun 2022, kategori apa yang menghasilkan nilai transaksi paling besar?</a:t>
            </a:r>
            <a:endParaRPr sz="1600">
              <a:solidFill>
                <a:srgbClr val="37474F"/>
              </a:solidFill>
            </a:endParaRPr>
          </a:p>
          <a:p>
            <a:pPr indent="0" lvl="0" marL="0" rtl="0" algn="l">
              <a:spcBef>
                <a:spcPts val="1600"/>
              </a:spcBef>
              <a:spcAft>
                <a:spcPts val="0"/>
              </a:spcAft>
              <a:buNone/>
            </a:pPr>
            <a:r>
              <a:rPr lang="en" sz="1600">
                <a:solidFill>
                  <a:srgbClr val="37474F"/>
                </a:solidFill>
              </a:rPr>
              <a:t>Gunakan </a:t>
            </a:r>
            <a:r>
              <a:rPr b="1" lang="en" sz="1600">
                <a:solidFill>
                  <a:srgbClr val="37474F"/>
                </a:solidFill>
              </a:rPr>
              <a:t>is_valid = 1</a:t>
            </a:r>
            <a:r>
              <a:rPr lang="en" sz="1600">
                <a:solidFill>
                  <a:srgbClr val="37474F"/>
                </a:solidFill>
              </a:rPr>
              <a:t> untuk memfilter data transaksi. </a:t>
            </a:r>
            <a:endParaRPr sz="1600">
              <a:solidFill>
                <a:srgbClr val="37474F"/>
              </a:solidFill>
            </a:endParaRPr>
          </a:p>
          <a:p>
            <a:pPr indent="0" lvl="0" marL="0" rtl="0" algn="l">
              <a:spcBef>
                <a:spcPts val="1600"/>
              </a:spcBef>
              <a:spcAft>
                <a:spcPts val="0"/>
              </a:spcAft>
              <a:buNone/>
            </a:pPr>
            <a:r>
              <a:rPr lang="en" sz="1600">
                <a:solidFill>
                  <a:srgbClr val="37474F"/>
                </a:solidFill>
              </a:rPr>
              <a:t>Source table: </a:t>
            </a:r>
            <a:r>
              <a:rPr b="1" lang="en" sz="1600">
                <a:solidFill>
                  <a:srgbClr val="37474F"/>
                </a:solidFill>
              </a:rPr>
              <a:t>order_detail</a:t>
            </a:r>
            <a:r>
              <a:rPr b="1" lang="en" sz="1600">
                <a:solidFill>
                  <a:srgbClr val="37474F"/>
                </a:solidFill>
              </a:rPr>
              <a:t>, sku_detail </a:t>
            </a:r>
            <a:endParaRPr b="1" sz="1600">
              <a:solidFill>
                <a:srgbClr val="37474F"/>
              </a:solidFill>
            </a:endParaRPr>
          </a:p>
          <a:p>
            <a:pPr indent="0" lvl="0" marL="0" rtl="0" algn="l">
              <a:spcBef>
                <a:spcPts val="1600"/>
              </a:spcBef>
              <a:spcAft>
                <a:spcPts val="0"/>
              </a:spcAft>
              <a:buNone/>
            </a:pPr>
            <a:r>
              <a:t/>
            </a:r>
            <a:endParaRPr sz="1600">
              <a:solidFill>
                <a:srgbClr val="37474F"/>
              </a:solidFill>
            </a:endParaRPr>
          </a:p>
          <a:p>
            <a:pPr indent="0" lvl="0" marL="0" rtl="0" algn="l">
              <a:spcBef>
                <a:spcPts val="1600"/>
              </a:spcBef>
              <a:spcAft>
                <a:spcPts val="1600"/>
              </a:spcAft>
              <a:buNone/>
            </a:pPr>
            <a:r>
              <a:rPr lang="en" sz="1600">
                <a:solidFill>
                  <a:srgbClr val="37474F"/>
                </a:solidFill>
              </a:rPr>
              <a:t> </a:t>
            </a:r>
            <a:endParaRPr sz="1600">
              <a:solidFill>
                <a:srgbClr val="37474F"/>
              </a:solidFill>
            </a:endParaRPr>
          </a:p>
        </p:txBody>
      </p:sp>
      <p:sp>
        <p:nvSpPr>
          <p:cNvPr id="148" name="Google Shape;148;p26"/>
          <p:cNvSpPr txBox="1"/>
          <p:nvPr/>
        </p:nvSpPr>
        <p:spPr>
          <a:xfrm>
            <a:off x="4290050" y="1413900"/>
            <a:ext cx="7170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7474F"/>
                </a:solidFill>
                <a:latin typeface="Oswald"/>
                <a:ea typeface="Oswald"/>
                <a:cs typeface="Oswald"/>
                <a:sym typeface="Oswald"/>
              </a:rPr>
              <a:t>No. 2</a:t>
            </a:r>
            <a:endParaRPr b="1" sz="1800">
              <a:solidFill>
                <a:srgbClr val="37474F"/>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nvSpPr>
        <p:spPr>
          <a:xfrm>
            <a:off x="518400" y="772325"/>
            <a:ext cx="3543900" cy="46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txBox="1"/>
          <p:nvPr>
            <p:ph idx="4294967295" type="body"/>
          </p:nvPr>
        </p:nvSpPr>
        <p:spPr>
          <a:xfrm>
            <a:off x="518363" y="773675"/>
            <a:ext cx="3422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Query</a:t>
            </a:r>
            <a:endParaRPr>
              <a:solidFill>
                <a:schemeClr val="lt1"/>
              </a:solidFill>
            </a:endParaRPr>
          </a:p>
        </p:txBody>
      </p:sp>
      <p:sp>
        <p:nvSpPr>
          <p:cNvPr id="155" name="Google Shape;155;p27"/>
          <p:cNvSpPr txBox="1"/>
          <p:nvPr>
            <p:ph idx="4294967295" type="body"/>
          </p:nvPr>
        </p:nvSpPr>
        <p:spPr>
          <a:xfrm>
            <a:off x="4446925" y="726825"/>
            <a:ext cx="4202400" cy="38853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200">
                <a:solidFill>
                  <a:schemeClr val="dk1"/>
                </a:solidFill>
              </a:rPr>
              <a:t>From order_detail od join sku_detail sd on od.sku_id = sd.id :</a:t>
            </a:r>
            <a:endParaRPr sz="1200">
              <a:solidFill>
                <a:schemeClr val="dk1"/>
              </a:solidFill>
            </a:endParaRPr>
          </a:p>
          <a:p>
            <a:pPr indent="0" lvl="0" marL="0" rtl="0" algn="l">
              <a:lnSpc>
                <a:spcPct val="133333"/>
              </a:lnSpc>
              <a:spcBef>
                <a:spcPts val="0"/>
              </a:spcBef>
              <a:spcAft>
                <a:spcPts val="0"/>
              </a:spcAft>
              <a:buNone/>
            </a:pPr>
            <a:r>
              <a:rPr lang="en" sz="1200"/>
              <a:t>Menggabungkan tabel order_detail dan sku_detail berdasarkan sku_id.</a:t>
            </a:r>
            <a:endParaRPr sz="1200"/>
          </a:p>
          <a:p>
            <a:pPr indent="0" lvl="0" marL="0" rtl="0" algn="l">
              <a:lnSpc>
                <a:spcPct val="133333"/>
              </a:lnSpc>
              <a:spcBef>
                <a:spcPts val="0"/>
              </a:spcBef>
              <a:spcAft>
                <a:spcPts val="0"/>
              </a:spcAft>
              <a:buNone/>
            </a:pPr>
            <a:r>
              <a:t/>
            </a:r>
            <a:endParaRPr sz="1200">
              <a:solidFill>
                <a:schemeClr val="dk1"/>
              </a:solidFill>
            </a:endParaRPr>
          </a:p>
          <a:p>
            <a:pPr indent="0" lvl="0" marL="0" rtl="0" algn="l">
              <a:lnSpc>
                <a:spcPct val="133333"/>
              </a:lnSpc>
              <a:spcBef>
                <a:spcPts val="0"/>
              </a:spcBef>
              <a:spcAft>
                <a:spcPts val="0"/>
              </a:spcAft>
              <a:buNone/>
            </a:pPr>
            <a:r>
              <a:rPr lang="en" sz="1200">
                <a:solidFill>
                  <a:schemeClr val="dk1"/>
                </a:solidFill>
              </a:rPr>
              <a:t>where extract (year from od.order_date) = 2022 :</a:t>
            </a:r>
            <a:endParaRPr sz="1200">
              <a:solidFill>
                <a:schemeClr val="dk1"/>
              </a:solidFill>
            </a:endParaRPr>
          </a:p>
          <a:p>
            <a:pPr indent="0" lvl="0" marL="0" rtl="0" algn="l">
              <a:lnSpc>
                <a:spcPct val="133333"/>
              </a:lnSpc>
              <a:spcBef>
                <a:spcPts val="0"/>
              </a:spcBef>
              <a:spcAft>
                <a:spcPts val="0"/>
              </a:spcAft>
              <a:buNone/>
            </a:pPr>
            <a:r>
              <a:rPr lang="en" sz="1200"/>
              <a:t>Memfilter transaksi yang terjadi pada tahun 2022.</a:t>
            </a:r>
            <a:endParaRPr sz="1200"/>
          </a:p>
          <a:p>
            <a:pPr indent="0" lvl="0" marL="0" rtl="0" algn="l">
              <a:lnSpc>
                <a:spcPct val="133333"/>
              </a:lnSpc>
              <a:spcBef>
                <a:spcPts val="0"/>
              </a:spcBef>
              <a:spcAft>
                <a:spcPts val="0"/>
              </a:spcAft>
              <a:buNone/>
            </a:pPr>
            <a:r>
              <a:t/>
            </a:r>
            <a:endParaRPr sz="1200">
              <a:solidFill>
                <a:schemeClr val="dk1"/>
              </a:solidFill>
            </a:endParaRPr>
          </a:p>
          <a:p>
            <a:pPr indent="0" lvl="0" marL="0" rtl="0" algn="l">
              <a:lnSpc>
                <a:spcPct val="133333"/>
              </a:lnSpc>
              <a:spcBef>
                <a:spcPts val="0"/>
              </a:spcBef>
              <a:spcAft>
                <a:spcPts val="0"/>
              </a:spcAft>
              <a:buNone/>
            </a:pPr>
            <a:r>
              <a:rPr lang="en" sz="1200">
                <a:solidFill>
                  <a:schemeClr val="dk1"/>
                </a:solidFill>
              </a:rPr>
              <a:t>and od.is_valid = 1 :</a:t>
            </a:r>
            <a:endParaRPr sz="1200">
              <a:solidFill>
                <a:schemeClr val="dk1"/>
              </a:solidFill>
            </a:endParaRPr>
          </a:p>
          <a:p>
            <a:pPr indent="0" lvl="0" marL="0" rtl="0" algn="l">
              <a:lnSpc>
                <a:spcPct val="133333"/>
              </a:lnSpc>
              <a:spcBef>
                <a:spcPts val="0"/>
              </a:spcBef>
              <a:spcAft>
                <a:spcPts val="0"/>
              </a:spcAft>
              <a:buNone/>
            </a:pPr>
            <a:r>
              <a:rPr lang="en" sz="1200"/>
              <a:t>Memfilter transaksi yang valid.</a:t>
            </a:r>
            <a:endParaRPr sz="1200"/>
          </a:p>
          <a:p>
            <a:pPr indent="0" lvl="0" marL="0" rtl="0" algn="l">
              <a:lnSpc>
                <a:spcPct val="133333"/>
              </a:lnSpc>
              <a:spcBef>
                <a:spcPts val="0"/>
              </a:spcBef>
              <a:spcAft>
                <a:spcPts val="0"/>
              </a:spcAft>
              <a:buNone/>
            </a:pPr>
            <a:r>
              <a:rPr lang="en" sz="1200">
                <a:solidFill>
                  <a:schemeClr val="dk1"/>
                </a:solidFill>
              </a:rPr>
              <a:t>group by kategori :</a:t>
            </a:r>
            <a:endParaRPr sz="1200">
              <a:solidFill>
                <a:schemeClr val="dk1"/>
              </a:solidFill>
            </a:endParaRPr>
          </a:p>
          <a:p>
            <a:pPr indent="0" lvl="0" marL="0" rtl="0" algn="l">
              <a:lnSpc>
                <a:spcPct val="133333"/>
              </a:lnSpc>
              <a:spcBef>
                <a:spcPts val="0"/>
              </a:spcBef>
              <a:spcAft>
                <a:spcPts val="0"/>
              </a:spcAft>
              <a:buNone/>
            </a:pPr>
            <a:r>
              <a:rPr lang="en" sz="1200"/>
              <a:t>Mengelompokkan data berdasarkan kategori produk.</a:t>
            </a:r>
            <a:endParaRPr sz="1200"/>
          </a:p>
          <a:p>
            <a:pPr indent="0" lvl="0" marL="0" rtl="0" algn="l">
              <a:lnSpc>
                <a:spcPct val="133333"/>
              </a:lnSpc>
              <a:spcBef>
                <a:spcPts val="0"/>
              </a:spcBef>
              <a:spcAft>
                <a:spcPts val="0"/>
              </a:spcAft>
              <a:buNone/>
            </a:pPr>
            <a:r>
              <a:t/>
            </a:r>
            <a:endParaRPr sz="1200">
              <a:solidFill>
                <a:schemeClr val="dk1"/>
              </a:solidFill>
            </a:endParaRPr>
          </a:p>
          <a:p>
            <a:pPr indent="0" lvl="0" marL="0" rtl="0" algn="l">
              <a:lnSpc>
                <a:spcPct val="133333"/>
              </a:lnSpc>
              <a:spcBef>
                <a:spcPts val="0"/>
              </a:spcBef>
              <a:spcAft>
                <a:spcPts val="0"/>
              </a:spcAft>
              <a:buNone/>
            </a:pPr>
            <a:r>
              <a:rPr lang="en" sz="1200">
                <a:solidFill>
                  <a:schemeClr val="dk1"/>
                </a:solidFill>
              </a:rPr>
              <a:t>order by total_penjualan desc; :</a:t>
            </a:r>
            <a:endParaRPr sz="1200">
              <a:solidFill>
                <a:schemeClr val="dk1"/>
              </a:solidFill>
            </a:endParaRPr>
          </a:p>
          <a:p>
            <a:pPr indent="0" lvl="0" marL="0" rtl="0" algn="l">
              <a:lnSpc>
                <a:spcPct val="133333"/>
              </a:lnSpc>
              <a:spcBef>
                <a:spcPts val="0"/>
              </a:spcBef>
              <a:spcAft>
                <a:spcPts val="0"/>
              </a:spcAft>
              <a:buNone/>
            </a:pPr>
            <a:r>
              <a:rPr lang="en" sz="1200"/>
              <a:t>Mengurutkan hasil berdasarkan total nilai transaksi secara menurun.</a:t>
            </a:r>
            <a:endParaRPr b="1" sz="1200">
              <a:solidFill>
                <a:srgbClr val="000000"/>
              </a:solidFill>
            </a:endParaRPr>
          </a:p>
        </p:txBody>
      </p:sp>
      <p:sp>
        <p:nvSpPr>
          <p:cNvPr id="156" name="Google Shape;156;p27"/>
          <p:cNvSpPr txBox="1"/>
          <p:nvPr>
            <p:ph type="title"/>
          </p:nvPr>
        </p:nvSpPr>
        <p:spPr>
          <a:xfrm>
            <a:off x="494700" y="100875"/>
            <a:ext cx="815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Jawaban</a:t>
            </a:r>
            <a:endParaRPr>
              <a:solidFill>
                <a:schemeClr val="accent6"/>
              </a:solidFill>
            </a:endParaRPr>
          </a:p>
        </p:txBody>
      </p:sp>
      <p:pic>
        <p:nvPicPr>
          <p:cNvPr id="157" name="Google Shape;157;p27"/>
          <p:cNvPicPr preferRelativeResize="0"/>
          <p:nvPr/>
        </p:nvPicPr>
        <p:blipFill>
          <a:blip r:embed="rId3">
            <a:alphaModFix/>
          </a:blip>
          <a:stretch>
            <a:fillRect/>
          </a:stretch>
        </p:blipFill>
        <p:spPr>
          <a:xfrm>
            <a:off x="518400" y="1236425"/>
            <a:ext cx="3543900" cy="1614050"/>
          </a:xfrm>
          <a:prstGeom prst="rect">
            <a:avLst/>
          </a:prstGeom>
          <a:noFill/>
          <a:ln>
            <a:noFill/>
          </a:ln>
        </p:spPr>
      </p:pic>
      <p:sp>
        <p:nvSpPr>
          <p:cNvPr id="158" name="Google Shape;158;p27"/>
          <p:cNvSpPr txBox="1"/>
          <p:nvPr>
            <p:ph idx="4294967295" type="body"/>
          </p:nvPr>
        </p:nvSpPr>
        <p:spPr>
          <a:xfrm>
            <a:off x="518400" y="2964825"/>
            <a:ext cx="3543900" cy="1571100"/>
          </a:xfrm>
          <a:prstGeom prst="rect">
            <a:avLst/>
          </a:prstGeom>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200">
                <a:solidFill>
                  <a:schemeClr val="dk1"/>
                </a:solidFill>
              </a:rPr>
              <a:t>S</a:t>
            </a:r>
            <a:r>
              <a:rPr lang="en" sz="1200">
                <a:solidFill>
                  <a:schemeClr val="dk1"/>
                </a:solidFill>
              </a:rPr>
              <a:t>elect sd.category as kategori :</a:t>
            </a:r>
            <a:endParaRPr sz="1200">
              <a:solidFill>
                <a:schemeClr val="dk1"/>
              </a:solidFill>
            </a:endParaRPr>
          </a:p>
          <a:p>
            <a:pPr indent="0" lvl="0" marL="0" rtl="0" algn="l">
              <a:lnSpc>
                <a:spcPct val="133333"/>
              </a:lnSpc>
              <a:spcBef>
                <a:spcPts val="0"/>
              </a:spcBef>
              <a:spcAft>
                <a:spcPts val="0"/>
              </a:spcAft>
              <a:buNone/>
            </a:pPr>
            <a:r>
              <a:rPr lang="en" sz="1200"/>
              <a:t>Memilih kategori produk dari tabel sku_detail. </a:t>
            </a:r>
            <a:endParaRPr sz="1200"/>
          </a:p>
          <a:p>
            <a:pPr indent="0" lvl="0" marL="0" rtl="0" algn="l">
              <a:lnSpc>
                <a:spcPct val="133333"/>
              </a:lnSpc>
              <a:spcBef>
                <a:spcPts val="0"/>
              </a:spcBef>
              <a:spcAft>
                <a:spcPts val="0"/>
              </a:spcAft>
              <a:buNone/>
            </a:pPr>
            <a:r>
              <a:t/>
            </a:r>
            <a:endParaRPr sz="1200">
              <a:solidFill>
                <a:schemeClr val="dk1"/>
              </a:solidFill>
            </a:endParaRPr>
          </a:p>
          <a:p>
            <a:pPr indent="0" lvl="0" marL="0" rtl="0" algn="l">
              <a:lnSpc>
                <a:spcPct val="133333"/>
              </a:lnSpc>
              <a:spcBef>
                <a:spcPts val="0"/>
              </a:spcBef>
              <a:spcAft>
                <a:spcPts val="0"/>
              </a:spcAft>
              <a:buNone/>
            </a:pPr>
            <a:r>
              <a:rPr lang="en" sz="1200">
                <a:solidFill>
                  <a:schemeClr val="dk1"/>
                </a:solidFill>
              </a:rPr>
              <a:t>sum(od.after_discount) as total_penjualan :</a:t>
            </a:r>
            <a:endParaRPr sz="1200">
              <a:solidFill>
                <a:schemeClr val="dk1"/>
              </a:solidFill>
            </a:endParaRPr>
          </a:p>
          <a:p>
            <a:pPr indent="0" lvl="0" marL="0" rtl="0" algn="l">
              <a:lnSpc>
                <a:spcPct val="133333"/>
              </a:lnSpc>
              <a:spcBef>
                <a:spcPts val="0"/>
              </a:spcBef>
              <a:spcAft>
                <a:spcPts val="0"/>
              </a:spcAft>
              <a:buNone/>
            </a:pPr>
            <a:r>
              <a:rPr lang="en" sz="1200"/>
              <a:t>Menghitung total nilai after_discount dari tabel order_detail.</a:t>
            </a:r>
            <a:endParaRPr b="1" sz="1200">
              <a:solidFill>
                <a:srgbClr val="000000"/>
              </a:solidFill>
            </a:endParaRPr>
          </a:p>
        </p:txBody>
      </p:sp>
      <p:sp>
        <p:nvSpPr>
          <p:cNvPr id="159" name="Google Shape;159;p27"/>
          <p:cNvSpPr/>
          <p:nvPr/>
        </p:nvSpPr>
        <p:spPr>
          <a:xfrm>
            <a:off x="518400" y="772325"/>
            <a:ext cx="3543900" cy="207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grpSp>
        <p:nvGrpSpPr>
          <p:cNvPr id="164" name="Google Shape;164;p28"/>
          <p:cNvGrpSpPr/>
          <p:nvPr/>
        </p:nvGrpSpPr>
        <p:grpSpPr>
          <a:xfrm>
            <a:off x="575037" y="735024"/>
            <a:ext cx="2494321" cy="4089772"/>
            <a:chOff x="431925" y="1304875"/>
            <a:chExt cx="2628922" cy="3416400"/>
          </a:xfrm>
        </p:grpSpPr>
        <p:sp>
          <p:nvSpPr>
            <p:cNvPr id="165" name="Google Shape;165;p28"/>
            <p:cNvSpPr txBox="1"/>
            <p:nvPr/>
          </p:nvSpPr>
          <p:spPr>
            <a:xfrm>
              <a:off x="431925" y="1304875"/>
              <a:ext cx="2628900" cy="464100"/>
            </a:xfrm>
            <a:prstGeom prst="rect">
              <a:avLst/>
            </a:prstGeom>
            <a:solidFill>
              <a:srgbClr val="37474F"/>
            </a:solidFill>
            <a:ln cap="flat" cmpd="sng" w="952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7474F"/>
                </a:solidFill>
              </a:endParaRPr>
            </a:p>
          </p:txBody>
        </p:sp>
        <p:sp>
          <p:nvSpPr>
            <p:cNvPr id="166" name="Google Shape;166;p28"/>
            <p:cNvSpPr/>
            <p:nvPr/>
          </p:nvSpPr>
          <p:spPr>
            <a:xfrm>
              <a:off x="431947" y="1766275"/>
              <a:ext cx="2628900" cy="2955000"/>
            </a:xfrm>
            <a:prstGeom prst="rect">
              <a:avLst/>
            </a:prstGeom>
            <a:noFill/>
            <a:ln cap="flat" cmpd="sng" w="952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7474F"/>
                </a:solidFill>
              </a:endParaRPr>
            </a:p>
          </p:txBody>
        </p:sp>
      </p:grpSp>
      <p:sp>
        <p:nvSpPr>
          <p:cNvPr id="167" name="Google Shape;167;p28"/>
          <p:cNvSpPr txBox="1"/>
          <p:nvPr>
            <p:ph idx="4294967295" type="body"/>
          </p:nvPr>
        </p:nvSpPr>
        <p:spPr>
          <a:xfrm>
            <a:off x="575050" y="7350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Hasil</a:t>
            </a:r>
            <a:endParaRPr/>
          </a:p>
        </p:txBody>
      </p:sp>
      <p:sp>
        <p:nvSpPr>
          <p:cNvPr id="168" name="Google Shape;168;p28"/>
          <p:cNvSpPr txBox="1"/>
          <p:nvPr>
            <p:ph idx="4294967295" type="body"/>
          </p:nvPr>
        </p:nvSpPr>
        <p:spPr>
          <a:xfrm>
            <a:off x="3511625" y="735025"/>
            <a:ext cx="5137800" cy="1571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solidFill>
                  <a:srgbClr val="37474F"/>
                </a:solidFill>
              </a:rPr>
              <a:t>Dari data yang sudah diperoleh, dapat disimpulkan bahwa kategori </a:t>
            </a:r>
            <a:r>
              <a:rPr b="1" lang="en" sz="1600">
                <a:solidFill>
                  <a:srgbClr val="37474F"/>
                </a:solidFill>
              </a:rPr>
              <a:t>"Mobiles &amp; Tablets"</a:t>
            </a:r>
            <a:r>
              <a:rPr lang="en" sz="1600">
                <a:solidFill>
                  <a:srgbClr val="37474F"/>
                </a:solidFill>
              </a:rPr>
              <a:t> merupakan kontributor utama terhadap total penjualan pada tahun 2022. Hal ini mengindikasikan tingginya permintaan pasar terhadap produk-produk elektronik, khususnya perangkat mobile.</a:t>
            </a:r>
            <a:endParaRPr sz="1600">
              <a:solidFill>
                <a:srgbClr val="37474F"/>
              </a:solidFill>
            </a:endParaRPr>
          </a:p>
        </p:txBody>
      </p:sp>
      <p:pic>
        <p:nvPicPr>
          <p:cNvPr id="169" name="Google Shape;169;p28"/>
          <p:cNvPicPr preferRelativeResize="0"/>
          <p:nvPr/>
        </p:nvPicPr>
        <p:blipFill>
          <a:blip r:embed="rId3">
            <a:alphaModFix/>
          </a:blip>
          <a:stretch>
            <a:fillRect/>
          </a:stretch>
        </p:blipFill>
        <p:spPr>
          <a:xfrm>
            <a:off x="575050" y="1201400"/>
            <a:ext cx="2494400" cy="3623450"/>
          </a:xfrm>
          <a:prstGeom prst="rect">
            <a:avLst/>
          </a:prstGeom>
          <a:noFill/>
          <a:ln>
            <a:noFill/>
          </a:ln>
        </p:spPr>
      </p:pic>
      <p:sp>
        <p:nvSpPr>
          <p:cNvPr id="170" name="Google Shape;170;p28"/>
          <p:cNvSpPr txBox="1"/>
          <p:nvPr>
            <p:ph type="title"/>
          </p:nvPr>
        </p:nvSpPr>
        <p:spPr>
          <a:xfrm>
            <a:off x="494700" y="100875"/>
            <a:ext cx="815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rPr>
              <a:t>Jawaban</a:t>
            </a:r>
            <a:endParaRPr>
              <a:solidFill>
                <a:srgbClr val="37474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710000" y="2188800"/>
            <a:ext cx="2203200" cy="7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accent6"/>
                </a:solidFill>
              </a:rPr>
              <a:t>Pertanyaan</a:t>
            </a:r>
            <a:endParaRPr sz="3900">
              <a:solidFill>
                <a:schemeClr val="accent6"/>
              </a:solidFill>
            </a:endParaRPr>
          </a:p>
        </p:txBody>
      </p:sp>
      <p:sp>
        <p:nvSpPr>
          <p:cNvPr id="176" name="Google Shape;176;p29"/>
          <p:cNvSpPr txBox="1"/>
          <p:nvPr>
            <p:ph idx="4294967295" type="body"/>
          </p:nvPr>
        </p:nvSpPr>
        <p:spPr>
          <a:xfrm>
            <a:off x="4301450" y="1220400"/>
            <a:ext cx="4267200" cy="30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7474F"/>
                </a:solidFill>
              </a:rPr>
              <a:t>Bandingkan nilai transaksi dari masing-masing kategori pada tahun 2021 dengan 2022. Sebutkan kategori apa saja yang mengalami peningkatan dan kategori apa yang mengalami penurunan nilai transaksi dari tahun 2021 ke 2022.</a:t>
            </a:r>
            <a:endParaRPr sz="1600">
              <a:solidFill>
                <a:srgbClr val="37474F"/>
              </a:solidFill>
            </a:endParaRPr>
          </a:p>
          <a:p>
            <a:pPr indent="0" lvl="0" marL="0" rtl="0" algn="l">
              <a:spcBef>
                <a:spcPts val="1600"/>
              </a:spcBef>
              <a:spcAft>
                <a:spcPts val="0"/>
              </a:spcAft>
              <a:buNone/>
            </a:pPr>
            <a:r>
              <a:rPr lang="en" sz="1600">
                <a:solidFill>
                  <a:srgbClr val="37474F"/>
                </a:solidFill>
              </a:rPr>
              <a:t>Gunakan </a:t>
            </a:r>
            <a:r>
              <a:rPr b="1" lang="en" sz="1600">
                <a:solidFill>
                  <a:srgbClr val="37474F"/>
                </a:solidFill>
              </a:rPr>
              <a:t>is_valid = 1</a:t>
            </a:r>
            <a:r>
              <a:rPr lang="en" sz="1600">
                <a:solidFill>
                  <a:srgbClr val="37474F"/>
                </a:solidFill>
              </a:rPr>
              <a:t> untuk memfilter data transaksi. </a:t>
            </a:r>
            <a:endParaRPr sz="1600">
              <a:solidFill>
                <a:srgbClr val="37474F"/>
              </a:solidFill>
            </a:endParaRPr>
          </a:p>
          <a:p>
            <a:pPr indent="0" lvl="0" marL="0" rtl="0" algn="l">
              <a:spcBef>
                <a:spcPts val="1600"/>
              </a:spcBef>
              <a:spcAft>
                <a:spcPts val="0"/>
              </a:spcAft>
              <a:buNone/>
            </a:pPr>
            <a:r>
              <a:rPr lang="en" sz="1600">
                <a:solidFill>
                  <a:srgbClr val="37474F"/>
                </a:solidFill>
              </a:rPr>
              <a:t>Source table: </a:t>
            </a:r>
            <a:r>
              <a:rPr b="1" lang="en" sz="1600">
                <a:solidFill>
                  <a:srgbClr val="37474F"/>
                </a:solidFill>
              </a:rPr>
              <a:t>order_detail, sku_detail </a:t>
            </a:r>
            <a:endParaRPr b="1" sz="1600">
              <a:solidFill>
                <a:srgbClr val="37474F"/>
              </a:solidFill>
            </a:endParaRPr>
          </a:p>
          <a:p>
            <a:pPr indent="0" lvl="0" marL="0" rtl="0" algn="l">
              <a:spcBef>
                <a:spcPts val="1600"/>
              </a:spcBef>
              <a:spcAft>
                <a:spcPts val="0"/>
              </a:spcAft>
              <a:buNone/>
            </a:pPr>
            <a:r>
              <a:t/>
            </a:r>
            <a:endParaRPr sz="1600">
              <a:solidFill>
                <a:srgbClr val="37474F"/>
              </a:solidFill>
            </a:endParaRPr>
          </a:p>
          <a:p>
            <a:pPr indent="0" lvl="0" marL="0" rtl="0" algn="l">
              <a:spcBef>
                <a:spcPts val="1600"/>
              </a:spcBef>
              <a:spcAft>
                <a:spcPts val="1600"/>
              </a:spcAft>
              <a:buNone/>
            </a:pPr>
            <a:r>
              <a:rPr lang="en" sz="1600">
                <a:solidFill>
                  <a:srgbClr val="37474F"/>
                </a:solidFill>
              </a:rPr>
              <a:t> </a:t>
            </a:r>
            <a:endParaRPr sz="1600">
              <a:solidFill>
                <a:srgbClr val="37474F"/>
              </a:solidFill>
            </a:endParaRPr>
          </a:p>
        </p:txBody>
      </p:sp>
      <p:sp>
        <p:nvSpPr>
          <p:cNvPr id="177" name="Google Shape;177;p29"/>
          <p:cNvSpPr txBox="1"/>
          <p:nvPr/>
        </p:nvSpPr>
        <p:spPr>
          <a:xfrm>
            <a:off x="4301450" y="867600"/>
            <a:ext cx="7170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7474F"/>
                </a:solidFill>
                <a:latin typeface="Oswald"/>
                <a:ea typeface="Oswald"/>
                <a:cs typeface="Oswald"/>
                <a:sym typeface="Oswald"/>
              </a:rPr>
              <a:t>No. 3</a:t>
            </a:r>
            <a:endParaRPr b="1" sz="1800">
              <a:solidFill>
                <a:srgbClr val="37474F"/>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nvSpPr>
        <p:spPr>
          <a:xfrm>
            <a:off x="444506" y="928000"/>
            <a:ext cx="5931600" cy="55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a:off x="444525" y="928000"/>
            <a:ext cx="5931600" cy="3915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3333"/>
              </a:lnSpc>
              <a:spcBef>
                <a:spcPts val="0"/>
              </a:spcBef>
              <a:spcAft>
                <a:spcPts val="0"/>
              </a:spcAft>
              <a:buNone/>
            </a:pPr>
            <a:r>
              <a:t/>
            </a:r>
            <a:endParaRPr/>
          </a:p>
        </p:txBody>
      </p:sp>
      <p:sp>
        <p:nvSpPr>
          <p:cNvPr id="184" name="Google Shape;184;p30"/>
          <p:cNvSpPr txBox="1"/>
          <p:nvPr>
            <p:ph idx="4294967295" type="body"/>
          </p:nvPr>
        </p:nvSpPr>
        <p:spPr>
          <a:xfrm>
            <a:off x="527084" y="928000"/>
            <a:ext cx="2766300" cy="5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Query</a:t>
            </a:r>
            <a:endParaRPr>
              <a:solidFill>
                <a:schemeClr val="lt1"/>
              </a:solidFill>
            </a:endParaRPr>
          </a:p>
        </p:txBody>
      </p:sp>
      <p:sp>
        <p:nvSpPr>
          <p:cNvPr id="185" name="Google Shape;185;p30"/>
          <p:cNvSpPr txBox="1"/>
          <p:nvPr>
            <p:ph type="title"/>
          </p:nvPr>
        </p:nvSpPr>
        <p:spPr>
          <a:xfrm>
            <a:off x="311700" y="133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Jawaban</a:t>
            </a:r>
            <a:endParaRPr>
              <a:solidFill>
                <a:schemeClr val="accent6"/>
              </a:solidFill>
            </a:endParaRPr>
          </a:p>
        </p:txBody>
      </p:sp>
      <p:pic>
        <p:nvPicPr>
          <p:cNvPr id="186" name="Google Shape;186;p30"/>
          <p:cNvPicPr preferRelativeResize="0"/>
          <p:nvPr/>
        </p:nvPicPr>
        <p:blipFill>
          <a:blip r:embed="rId3">
            <a:alphaModFix/>
          </a:blip>
          <a:stretch>
            <a:fillRect/>
          </a:stretch>
        </p:blipFill>
        <p:spPr>
          <a:xfrm>
            <a:off x="444525" y="1480000"/>
            <a:ext cx="5931491" cy="3363900"/>
          </a:xfrm>
          <a:prstGeom prst="rect">
            <a:avLst/>
          </a:prstGeom>
          <a:noFill/>
          <a:ln>
            <a:noFill/>
          </a:ln>
        </p:spPr>
      </p:pic>
      <p:sp>
        <p:nvSpPr>
          <p:cNvPr id="187" name="Google Shape;187;p30"/>
          <p:cNvSpPr/>
          <p:nvPr/>
        </p:nvSpPr>
        <p:spPr>
          <a:xfrm>
            <a:off x="361600" y="3210275"/>
            <a:ext cx="6102900" cy="1702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88" name="Google Shape;188;p30"/>
          <p:cNvSpPr/>
          <p:nvPr/>
        </p:nvSpPr>
        <p:spPr>
          <a:xfrm>
            <a:off x="358825" y="1480000"/>
            <a:ext cx="6102900" cy="16245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89" name="Google Shape;189;p30"/>
          <p:cNvSpPr txBox="1"/>
          <p:nvPr/>
        </p:nvSpPr>
        <p:spPr>
          <a:xfrm>
            <a:off x="6784050" y="2005900"/>
            <a:ext cx="1194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5"/>
                </a:solidFill>
                <a:latin typeface="Average"/>
                <a:ea typeface="Average"/>
                <a:cs typeface="Average"/>
                <a:sym typeface="Average"/>
              </a:rPr>
              <a:t>Common Table Expression</a:t>
            </a:r>
            <a:endParaRPr sz="1200">
              <a:solidFill>
                <a:schemeClr val="accent5"/>
              </a:solidFill>
              <a:latin typeface="Average"/>
              <a:ea typeface="Average"/>
              <a:cs typeface="Average"/>
              <a:sym typeface="Average"/>
            </a:endParaRPr>
          </a:p>
        </p:txBody>
      </p:sp>
      <p:sp>
        <p:nvSpPr>
          <p:cNvPr id="190" name="Google Shape;190;p30"/>
          <p:cNvSpPr txBox="1"/>
          <p:nvPr/>
        </p:nvSpPr>
        <p:spPr>
          <a:xfrm>
            <a:off x="6784050" y="3869075"/>
            <a:ext cx="11949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5"/>
                </a:solidFill>
                <a:latin typeface="Average"/>
                <a:ea typeface="Average"/>
                <a:cs typeface="Average"/>
                <a:sym typeface="Average"/>
              </a:rPr>
              <a:t>Query utama</a:t>
            </a:r>
            <a:endParaRPr sz="1200">
              <a:solidFill>
                <a:schemeClr val="accent5"/>
              </a:solidFill>
              <a:latin typeface="Average"/>
              <a:ea typeface="Average"/>
              <a:cs typeface="Average"/>
              <a:sym typeface="Average"/>
            </a:endParaRPr>
          </a:p>
        </p:txBody>
      </p:sp>
      <p:cxnSp>
        <p:nvCxnSpPr>
          <p:cNvPr id="191" name="Google Shape;191;p30"/>
          <p:cNvCxnSpPr>
            <a:stCxn id="188" idx="3"/>
            <a:endCxn id="189" idx="1"/>
          </p:cNvCxnSpPr>
          <p:nvPr/>
        </p:nvCxnSpPr>
        <p:spPr>
          <a:xfrm>
            <a:off x="6461725" y="2292250"/>
            <a:ext cx="322200" cy="0"/>
          </a:xfrm>
          <a:prstGeom prst="straightConnector1">
            <a:avLst/>
          </a:prstGeom>
          <a:noFill/>
          <a:ln cap="flat" cmpd="sng" w="9525">
            <a:solidFill>
              <a:schemeClr val="accent5"/>
            </a:solidFill>
            <a:prstDash val="solid"/>
            <a:round/>
            <a:headEnd len="med" w="med" type="none"/>
            <a:tailEnd len="med" w="med" type="triangle"/>
          </a:ln>
        </p:spPr>
      </p:cxnSp>
      <p:cxnSp>
        <p:nvCxnSpPr>
          <p:cNvPr id="192" name="Google Shape;192;p30"/>
          <p:cNvCxnSpPr>
            <a:stCxn id="187" idx="3"/>
            <a:endCxn id="190" idx="1"/>
          </p:cNvCxnSpPr>
          <p:nvPr/>
        </p:nvCxnSpPr>
        <p:spPr>
          <a:xfrm>
            <a:off x="6464500" y="4061375"/>
            <a:ext cx="319500" cy="0"/>
          </a:xfrm>
          <a:prstGeom prst="straightConnector1">
            <a:avLst/>
          </a:prstGeom>
          <a:noFill/>
          <a:ln cap="flat" cmpd="sng" w="9525">
            <a:solidFill>
              <a:schemeClr val="accent5"/>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idx="4294967295" type="body"/>
          </p:nvPr>
        </p:nvSpPr>
        <p:spPr>
          <a:xfrm>
            <a:off x="507150" y="1431550"/>
            <a:ext cx="8129700" cy="3193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solidFill>
                  <a:schemeClr val="accent6"/>
                </a:solidFill>
              </a:rPr>
              <a:t>SELECT sd.category </a:t>
            </a:r>
            <a:r>
              <a:rPr lang="en" sz="1400">
                <a:solidFill>
                  <a:schemeClr val="accent6"/>
                </a:solidFill>
              </a:rPr>
              <a:t>→ </a:t>
            </a:r>
            <a:r>
              <a:rPr lang="en" sz="1400"/>
              <a:t>mengambil kategori dari tabel sku_detail.</a:t>
            </a:r>
            <a:endParaRPr sz="1400"/>
          </a:p>
          <a:p>
            <a:pPr indent="0" lvl="0" marL="0" rtl="0" algn="just">
              <a:lnSpc>
                <a:spcPct val="100000"/>
              </a:lnSpc>
              <a:spcBef>
                <a:spcPts val="1000"/>
              </a:spcBef>
              <a:spcAft>
                <a:spcPts val="0"/>
              </a:spcAft>
              <a:buNone/>
            </a:pPr>
            <a:r>
              <a:rPr lang="en" sz="1400">
                <a:solidFill>
                  <a:schemeClr val="accent6"/>
                </a:solidFill>
              </a:rPr>
              <a:t>SUM(CASE WHEN EXTRACT(YEAR from od.order_date) = 2021 THEN after_discount END) as transaction_2021, SUM(CASE WHEN EXTRACT(YEAR from od.order_date) = 2022 THEN after_discount END) as transaction_2022 →  </a:t>
            </a:r>
            <a:r>
              <a:rPr lang="en" sz="1400"/>
              <a:t>menghitung total nilai transaksi dari kolom after_discount pada tahun 2021 dan 2022.</a:t>
            </a:r>
            <a:endParaRPr sz="1400"/>
          </a:p>
          <a:p>
            <a:pPr indent="0" lvl="0" marL="0" rtl="0" algn="just">
              <a:lnSpc>
                <a:spcPct val="100000"/>
              </a:lnSpc>
              <a:spcBef>
                <a:spcPts val="1000"/>
              </a:spcBef>
              <a:spcAft>
                <a:spcPts val="0"/>
              </a:spcAft>
              <a:buNone/>
            </a:pPr>
            <a:r>
              <a:rPr lang="en" sz="1400">
                <a:solidFill>
                  <a:schemeClr val="accent6"/>
                </a:solidFill>
              </a:rPr>
              <a:t>JOIN sku_detail sd ON od.sku_id = sd.id → </a:t>
            </a:r>
            <a:r>
              <a:rPr lang="en" sz="1400"/>
              <a:t>menggabung tabel sku_detail dan order_detail berdasarkan sku_id.</a:t>
            </a:r>
            <a:endParaRPr sz="1400"/>
          </a:p>
          <a:p>
            <a:pPr indent="0" lvl="0" marL="0" rtl="0" algn="just">
              <a:lnSpc>
                <a:spcPct val="100000"/>
              </a:lnSpc>
              <a:spcBef>
                <a:spcPts val="1000"/>
              </a:spcBef>
              <a:spcAft>
                <a:spcPts val="0"/>
              </a:spcAft>
              <a:buNone/>
            </a:pPr>
            <a:r>
              <a:rPr lang="en" sz="1400">
                <a:solidFill>
                  <a:schemeClr val="accent6"/>
                </a:solidFill>
              </a:rPr>
              <a:t>EXTRACT(YEAR FROM od.order_date) = 2021 &amp; EXTRACT(YEAR FROM od.order_date) = 2022 → </a:t>
            </a:r>
            <a:r>
              <a:rPr lang="en" sz="1400"/>
              <a:t>mengambil data pada tahun 2021 dan 2022 saja.</a:t>
            </a:r>
            <a:endParaRPr sz="1400"/>
          </a:p>
          <a:p>
            <a:pPr indent="0" lvl="0" marL="0" rtl="0" algn="just">
              <a:lnSpc>
                <a:spcPct val="100000"/>
              </a:lnSpc>
              <a:spcBef>
                <a:spcPts val="1000"/>
              </a:spcBef>
              <a:spcAft>
                <a:spcPts val="0"/>
              </a:spcAft>
              <a:buNone/>
            </a:pPr>
            <a:r>
              <a:rPr lang="en" sz="1400">
                <a:solidFill>
                  <a:schemeClr val="accent6"/>
                </a:solidFill>
              </a:rPr>
              <a:t>is_valid = 1 → </a:t>
            </a:r>
            <a:r>
              <a:rPr lang="en" sz="1400"/>
              <a:t>mengambil data yang valid saja (pelanggan sudah melakukan pembayaran).</a:t>
            </a:r>
            <a:endParaRPr sz="1400"/>
          </a:p>
          <a:p>
            <a:pPr indent="0" lvl="0" marL="0" rtl="0" algn="just">
              <a:lnSpc>
                <a:spcPct val="100000"/>
              </a:lnSpc>
              <a:spcBef>
                <a:spcPts val="1000"/>
              </a:spcBef>
              <a:spcAft>
                <a:spcPts val="1000"/>
              </a:spcAft>
              <a:buNone/>
            </a:pPr>
            <a:r>
              <a:rPr lang="en" sz="1400">
                <a:solidFill>
                  <a:schemeClr val="accent6"/>
                </a:solidFill>
              </a:rPr>
              <a:t>GROUP BY sd.category → </a:t>
            </a:r>
            <a:r>
              <a:rPr lang="en" sz="1400"/>
              <a:t>mengelompokkan data berdasarkan kategori produk</a:t>
            </a:r>
            <a:endParaRPr sz="1400"/>
          </a:p>
        </p:txBody>
      </p:sp>
      <p:sp>
        <p:nvSpPr>
          <p:cNvPr id="198" name="Google Shape;198;p31"/>
          <p:cNvSpPr txBox="1"/>
          <p:nvPr>
            <p:ph idx="4294967295" type="body"/>
          </p:nvPr>
        </p:nvSpPr>
        <p:spPr>
          <a:xfrm>
            <a:off x="507150" y="518150"/>
            <a:ext cx="81297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Common Table Expression (</a:t>
            </a:r>
            <a:r>
              <a:rPr lang="en">
                <a:solidFill>
                  <a:schemeClr val="accent5"/>
                </a:solidFill>
              </a:rPr>
              <a:t>CTE) yearly_transaction</a:t>
            </a:r>
            <a:endParaRPr>
              <a:solidFill>
                <a:schemeClr val="accent5"/>
              </a:solidFill>
            </a:endParaRPr>
          </a:p>
          <a:p>
            <a:pPr indent="0" lvl="0" marL="0" rtl="0" algn="l">
              <a:spcBef>
                <a:spcPts val="0"/>
              </a:spcBef>
              <a:spcAft>
                <a:spcPts val="0"/>
              </a:spcAft>
              <a:buNone/>
            </a:pPr>
            <a:r>
              <a:rPr lang="en" sz="1400">
                <a:solidFill>
                  <a:schemeClr val="accent6"/>
                </a:solidFill>
              </a:rPr>
              <a:t>Menyimpan tabel sementara yang berisi total transaksi setiap kategori pada tahun 2021 dan 2022.</a:t>
            </a:r>
            <a:endParaRPr sz="1400">
              <a:solidFill>
                <a:schemeClr val="accent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idx="4294967295" type="body"/>
          </p:nvPr>
        </p:nvSpPr>
        <p:spPr>
          <a:xfrm>
            <a:off x="429450" y="1251514"/>
            <a:ext cx="8285100" cy="3484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solidFill>
                  <a:schemeClr val="accent6"/>
                </a:solidFill>
              </a:rPr>
              <a:t>SELECT y21.category </a:t>
            </a:r>
            <a:r>
              <a:rPr lang="en" sz="1400">
                <a:solidFill>
                  <a:schemeClr val="accent6"/>
                </a:solidFill>
              </a:rPr>
              <a:t>→ </a:t>
            </a:r>
            <a:r>
              <a:rPr lang="en" sz="1400"/>
              <a:t>mengambil kategori dari CTE Year_2021</a:t>
            </a:r>
            <a:endParaRPr sz="1400"/>
          </a:p>
          <a:p>
            <a:pPr indent="0" lvl="0" marL="0" rtl="0" algn="just">
              <a:lnSpc>
                <a:spcPct val="100000"/>
              </a:lnSpc>
              <a:spcBef>
                <a:spcPts val="1000"/>
              </a:spcBef>
              <a:spcAft>
                <a:spcPts val="0"/>
              </a:spcAft>
              <a:buNone/>
            </a:pPr>
            <a:r>
              <a:rPr lang="en" sz="1400">
                <a:solidFill>
                  <a:schemeClr val="accent6"/>
                </a:solidFill>
              </a:rPr>
              <a:t>transaction_2021, transaction_2022 →</a:t>
            </a:r>
            <a:r>
              <a:rPr lang="en" sz="1400"/>
              <a:t> mengambil total nilai transaksi pada tahun 2021 dan 2022.</a:t>
            </a:r>
            <a:endParaRPr sz="1400"/>
          </a:p>
          <a:p>
            <a:pPr indent="0" lvl="0" marL="0" rtl="0" algn="just">
              <a:lnSpc>
                <a:spcPct val="100000"/>
              </a:lnSpc>
              <a:spcBef>
                <a:spcPts val="1000"/>
              </a:spcBef>
              <a:spcAft>
                <a:spcPts val="0"/>
              </a:spcAft>
              <a:buNone/>
            </a:pPr>
            <a:r>
              <a:rPr lang="en" sz="1400">
                <a:solidFill>
                  <a:schemeClr val="accent6"/>
                </a:solidFill>
              </a:rPr>
              <a:t>CASE WHEN transaction_2021 &lt; transaction_2022 THEN 'Increased' WHEN transaction_2021 &gt; transaction_2022 THEN 'Decreased' ELSE 'No Change' END as change → </a:t>
            </a:r>
            <a:r>
              <a:rPr lang="en" sz="1400"/>
              <a:t>menentukan perubahan nilai transaksi dari masing-masing kategori dengan kondisi:</a:t>
            </a:r>
            <a:endParaRPr sz="1400"/>
          </a:p>
          <a:p>
            <a:pPr indent="-317500" lvl="0" marL="457200" rtl="0" algn="just">
              <a:lnSpc>
                <a:spcPct val="100000"/>
              </a:lnSpc>
              <a:spcBef>
                <a:spcPts val="1000"/>
              </a:spcBef>
              <a:spcAft>
                <a:spcPts val="0"/>
              </a:spcAft>
              <a:buSzPts val="1400"/>
              <a:buChar char="-"/>
            </a:pPr>
            <a:r>
              <a:rPr lang="en" sz="1400"/>
              <a:t>Jika total transaksi di tahun 2021 lebih rendah dari total transaksi di tahun 2022 maka dihasilkan nilai ‘Increased’ (peningkatan).</a:t>
            </a:r>
            <a:endParaRPr sz="1400"/>
          </a:p>
          <a:p>
            <a:pPr indent="-317500" lvl="0" marL="457200" rtl="0" algn="just">
              <a:lnSpc>
                <a:spcPct val="100000"/>
              </a:lnSpc>
              <a:spcBef>
                <a:spcPts val="1000"/>
              </a:spcBef>
              <a:spcAft>
                <a:spcPts val="0"/>
              </a:spcAft>
              <a:buSzPts val="1400"/>
              <a:buChar char="-"/>
            </a:pPr>
            <a:r>
              <a:rPr lang="en" sz="1400"/>
              <a:t>Jika total transaksi di tahun 2021 lebih tinggi dari total transaksi di tahun 2022 maka dihasilkan nilai ‘Decreased’ (penurunan).</a:t>
            </a:r>
            <a:endParaRPr sz="1400"/>
          </a:p>
          <a:p>
            <a:pPr indent="-317500" lvl="0" marL="457200" rtl="0" algn="just">
              <a:lnSpc>
                <a:spcPct val="100000"/>
              </a:lnSpc>
              <a:spcBef>
                <a:spcPts val="1000"/>
              </a:spcBef>
              <a:spcAft>
                <a:spcPts val="0"/>
              </a:spcAft>
              <a:buSzPts val="1400"/>
              <a:buChar char="-"/>
            </a:pPr>
            <a:r>
              <a:rPr lang="en" sz="1400"/>
              <a:t>Selain kondisi tersebut maka dihasilkan nilai ‘No change’ (tidak ada perubahan)</a:t>
            </a:r>
            <a:endParaRPr sz="1000"/>
          </a:p>
          <a:p>
            <a:pPr indent="0" lvl="0" marL="0" rtl="0" algn="just">
              <a:lnSpc>
                <a:spcPct val="100000"/>
              </a:lnSpc>
              <a:spcBef>
                <a:spcPts val="1000"/>
              </a:spcBef>
              <a:spcAft>
                <a:spcPts val="1000"/>
              </a:spcAft>
              <a:buNone/>
            </a:pPr>
            <a:r>
              <a:rPr lang="en" sz="1400">
                <a:solidFill>
                  <a:schemeClr val="accent6"/>
                </a:solidFill>
              </a:rPr>
              <a:t>ORDER BY change → </a:t>
            </a:r>
            <a:r>
              <a:rPr lang="en" sz="1400"/>
              <a:t>mengurutkan data berdasarkan tabel change (menampilkan data yang ‘Increased’ terlebih dahulu).</a:t>
            </a:r>
            <a:endParaRPr sz="1400"/>
          </a:p>
        </p:txBody>
      </p:sp>
      <p:sp>
        <p:nvSpPr>
          <p:cNvPr id="204" name="Google Shape;204;p32"/>
          <p:cNvSpPr txBox="1"/>
          <p:nvPr>
            <p:ph idx="4294967295" type="body"/>
          </p:nvPr>
        </p:nvSpPr>
        <p:spPr>
          <a:xfrm>
            <a:off x="429450" y="407475"/>
            <a:ext cx="82851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Query utama</a:t>
            </a:r>
            <a:endParaRPr>
              <a:solidFill>
                <a:schemeClr val="accent5"/>
              </a:solidFill>
            </a:endParaRPr>
          </a:p>
          <a:p>
            <a:pPr indent="0" lvl="0" marL="0" rtl="0" algn="l">
              <a:spcBef>
                <a:spcPts val="0"/>
              </a:spcBef>
              <a:spcAft>
                <a:spcPts val="0"/>
              </a:spcAft>
              <a:buNone/>
            </a:pPr>
            <a:r>
              <a:rPr lang="en" sz="1400">
                <a:solidFill>
                  <a:schemeClr val="accent6"/>
                </a:solidFill>
              </a:rPr>
              <a:t>Membandingkan transaksi dari masing-masing kategori pada tahun 2017 </a:t>
            </a:r>
            <a:endParaRPr sz="14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796400" y="2368200"/>
            <a:ext cx="1804500" cy="40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Average"/>
                <a:ea typeface="Average"/>
                <a:cs typeface="Average"/>
                <a:sym typeface="Average"/>
              </a:rPr>
              <a:t>Kelompok D8</a:t>
            </a:r>
            <a:endParaRPr/>
          </a:p>
        </p:txBody>
      </p:sp>
      <p:sp>
        <p:nvSpPr>
          <p:cNvPr id="69" name="Google Shape;69;p15"/>
          <p:cNvSpPr txBox="1"/>
          <p:nvPr>
            <p:ph idx="1" type="body"/>
          </p:nvPr>
        </p:nvSpPr>
        <p:spPr>
          <a:xfrm>
            <a:off x="2823700" y="1352250"/>
            <a:ext cx="5523900" cy="24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rPr>
              <a:t>Ahmad Rido Fairuji (SQL, Data Visualization)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Denny Darmawan</a:t>
            </a:r>
            <a:r>
              <a:rPr lang="en" sz="1600">
                <a:solidFill>
                  <a:schemeClr val="dk1"/>
                </a:solidFill>
              </a:rPr>
              <a:t> (SQL, Data Visualization)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Desnita Rizki Irmawati (Python)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Galih Zaky Tristanaya</a:t>
            </a:r>
            <a:r>
              <a:rPr lang="en" sz="1600">
                <a:solidFill>
                  <a:schemeClr val="dk1"/>
                </a:solidFill>
              </a:rPr>
              <a:t> (Python)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Jovan Aristito Arga</a:t>
            </a:r>
            <a:r>
              <a:rPr lang="en" sz="1600">
                <a:solidFill>
                  <a:schemeClr val="dk1"/>
                </a:solidFill>
              </a:rPr>
              <a:t> (Python)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Modesta Berliansa Termatu Arsanta</a:t>
            </a:r>
            <a:r>
              <a:rPr lang="en" sz="1600">
                <a:solidFill>
                  <a:schemeClr val="dk1"/>
                </a:solidFill>
              </a:rPr>
              <a:t> (SQL, Data Visualization)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Nadia Azahro Choirunisa</a:t>
            </a:r>
            <a:r>
              <a:rPr lang="en" sz="1600">
                <a:solidFill>
                  <a:schemeClr val="dk1"/>
                </a:solidFill>
              </a:rPr>
              <a:t> (SQL, Python)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Rahmana Zahara Budi Putra</a:t>
            </a:r>
            <a:r>
              <a:rPr lang="en" sz="1600">
                <a:solidFill>
                  <a:schemeClr val="dk1"/>
                </a:solidFill>
              </a:rPr>
              <a:t> (Python)</a:t>
            </a:r>
            <a:endParaRPr sz="1600">
              <a:solidFill>
                <a:schemeClr val="dk1"/>
              </a:solidFill>
            </a:endParaRPr>
          </a:p>
          <a:p>
            <a:pPr indent="0" lvl="0" marL="0" rtl="0" algn="l">
              <a:lnSpc>
                <a:spcPct val="100000"/>
              </a:lnSpc>
              <a:spcBef>
                <a:spcPts val="0"/>
              </a:spcBef>
              <a:spcAft>
                <a:spcPts val="0"/>
              </a:spcAft>
              <a:buNone/>
            </a:pPr>
            <a:r>
              <a:rPr lang="en" sz="1600">
                <a:solidFill>
                  <a:schemeClr val="dk1"/>
                </a:solidFill>
              </a:rPr>
              <a:t>Rizky Huthama Arsyad</a:t>
            </a:r>
            <a:r>
              <a:rPr lang="en" sz="1600">
                <a:solidFill>
                  <a:schemeClr val="dk1"/>
                </a:solidFill>
              </a:rPr>
              <a:t> (SQL, Data Visualization)</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grpSp>
        <p:nvGrpSpPr>
          <p:cNvPr id="209" name="Google Shape;209;p33"/>
          <p:cNvGrpSpPr/>
          <p:nvPr/>
        </p:nvGrpSpPr>
        <p:grpSpPr>
          <a:xfrm>
            <a:off x="431949" y="1000102"/>
            <a:ext cx="3640794" cy="3754965"/>
            <a:chOff x="431925" y="1304875"/>
            <a:chExt cx="2628922" cy="3416400"/>
          </a:xfrm>
        </p:grpSpPr>
        <p:sp>
          <p:nvSpPr>
            <p:cNvPr id="210" name="Google Shape;210;p33"/>
            <p:cNvSpPr txBox="1"/>
            <p:nvPr/>
          </p:nvSpPr>
          <p:spPr>
            <a:xfrm>
              <a:off x="431925" y="1304875"/>
              <a:ext cx="2628900" cy="464100"/>
            </a:xfrm>
            <a:prstGeom prst="rect">
              <a:avLst/>
            </a:prstGeom>
            <a:solidFill>
              <a:srgbClr val="37474F"/>
            </a:solidFill>
            <a:ln cap="flat" cmpd="sng" w="952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7474F"/>
                </a:solidFill>
              </a:endParaRPr>
            </a:p>
          </p:txBody>
        </p:sp>
        <p:sp>
          <p:nvSpPr>
            <p:cNvPr id="211" name="Google Shape;211;p33"/>
            <p:cNvSpPr/>
            <p:nvPr/>
          </p:nvSpPr>
          <p:spPr>
            <a:xfrm>
              <a:off x="431947" y="1766275"/>
              <a:ext cx="2628900" cy="2955000"/>
            </a:xfrm>
            <a:prstGeom prst="rect">
              <a:avLst/>
            </a:prstGeom>
            <a:noFill/>
            <a:ln cap="flat" cmpd="sng" w="952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7474F"/>
                </a:solidFill>
              </a:endParaRPr>
            </a:p>
          </p:txBody>
        </p:sp>
      </p:grpSp>
      <p:sp>
        <p:nvSpPr>
          <p:cNvPr id="212" name="Google Shape;212;p33"/>
          <p:cNvSpPr txBox="1"/>
          <p:nvPr>
            <p:ph idx="4294967295" type="body"/>
          </p:nvPr>
        </p:nvSpPr>
        <p:spPr>
          <a:xfrm>
            <a:off x="506425" y="10000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Hasil</a:t>
            </a:r>
            <a:endParaRPr/>
          </a:p>
        </p:txBody>
      </p:sp>
      <p:sp>
        <p:nvSpPr>
          <p:cNvPr id="213" name="Google Shape;213;p33"/>
          <p:cNvSpPr txBox="1"/>
          <p:nvPr>
            <p:ph idx="4294967295" type="body"/>
          </p:nvPr>
        </p:nvSpPr>
        <p:spPr>
          <a:xfrm>
            <a:off x="4486525" y="1000125"/>
            <a:ext cx="4345800" cy="28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7474F"/>
                </a:solidFill>
              </a:rPr>
              <a:t>Secara keseluruhan, nilai transaksi mengalami </a:t>
            </a:r>
            <a:r>
              <a:rPr b="1" lang="en" sz="1600">
                <a:solidFill>
                  <a:srgbClr val="37474F"/>
                </a:solidFill>
              </a:rPr>
              <a:t>kenaikan </a:t>
            </a:r>
            <a:r>
              <a:rPr lang="en" sz="1600">
                <a:solidFill>
                  <a:srgbClr val="37474F"/>
                </a:solidFill>
              </a:rPr>
              <a:t>dari </a:t>
            </a:r>
            <a:r>
              <a:rPr lang="en" sz="1600">
                <a:solidFill>
                  <a:srgbClr val="37474F"/>
                </a:solidFill>
              </a:rPr>
              <a:t>tahun 2021 ke tahun 2022. Beberapa kategori seperti </a:t>
            </a:r>
            <a:r>
              <a:rPr b="1" lang="en" sz="1600">
                <a:solidFill>
                  <a:srgbClr val="37474F"/>
                </a:solidFill>
              </a:rPr>
              <a:t>Men Fashion</a:t>
            </a:r>
            <a:r>
              <a:rPr lang="en" sz="1600">
                <a:solidFill>
                  <a:srgbClr val="37474F"/>
                </a:solidFill>
              </a:rPr>
              <a:t> dan </a:t>
            </a:r>
            <a:r>
              <a:rPr b="1" lang="en" sz="1600">
                <a:solidFill>
                  <a:srgbClr val="37474F"/>
                </a:solidFill>
              </a:rPr>
              <a:t>Mobiles &amp; Tablets</a:t>
            </a:r>
            <a:r>
              <a:rPr lang="en" sz="1600">
                <a:solidFill>
                  <a:srgbClr val="37474F"/>
                </a:solidFill>
              </a:rPr>
              <a:t> mengalami peningkatan yang sangat pesat.</a:t>
            </a:r>
            <a:endParaRPr sz="1600">
              <a:solidFill>
                <a:srgbClr val="37474F"/>
              </a:solidFill>
            </a:endParaRPr>
          </a:p>
          <a:p>
            <a:pPr indent="0" lvl="0" marL="0" rtl="0" algn="l">
              <a:spcBef>
                <a:spcPts val="1600"/>
              </a:spcBef>
              <a:spcAft>
                <a:spcPts val="1600"/>
              </a:spcAft>
              <a:buNone/>
            </a:pPr>
            <a:r>
              <a:rPr lang="en" sz="1600">
                <a:solidFill>
                  <a:srgbClr val="37474F"/>
                </a:solidFill>
              </a:rPr>
              <a:t>Namun pada kategori </a:t>
            </a:r>
            <a:r>
              <a:rPr b="1" lang="en" sz="1600">
                <a:solidFill>
                  <a:srgbClr val="37474F"/>
                </a:solidFill>
              </a:rPr>
              <a:t>Books</a:t>
            </a:r>
            <a:r>
              <a:rPr lang="en" sz="1600">
                <a:solidFill>
                  <a:srgbClr val="37474F"/>
                </a:solidFill>
              </a:rPr>
              <a:t> dan </a:t>
            </a:r>
            <a:r>
              <a:rPr b="1" lang="en" sz="1600">
                <a:solidFill>
                  <a:srgbClr val="37474F"/>
                </a:solidFill>
              </a:rPr>
              <a:t>Others </a:t>
            </a:r>
            <a:r>
              <a:rPr lang="en" sz="1600">
                <a:solidFill>
                  <a:srgbClr val="37474F"/>
                </a:solidFill>
              </a:rPr>
              <a:t>mengalami </a:t>
            </a:r>
            <a:r>
              <a:rPr b="1" lang="en" sz="1600">
                <a:solidFill>
                  <a:srgbClr val="37474F"/>
                </a:solidFill>
              </a:rPr>
              <a:t>penurunan </a:t>
            </a:r>
            <a:r>
              <a:rPr lang="en" sz="1600">
                <a:solidFill>
                  <a:srgbClr val="37474F"/>
                </a:solidFill>
              </a:rPr>
              <a:t>dari tahun sebelumnya,  sehingga perlu dilakukan analisis lebih lanjut.</a:t>
            </a:r>
            <a:endParaRPr sz="1600">
              <a:solidFill>
                <a:srgbClr val="37474F"/>
              </a:solidFill>
            </a:endParaRPr>
          </a:p>
        </p:txBody>
      </p:sp>
      <p:sp>
        <p:nvSpPr>
          <p:cNvPr id="214" name="Google Shape;214;p33"/>
          <p:cNvSpPr txBox="1"/>
          <p:nvPr>
            <p:ph type="title"/>
          </p:nvPr>
        </p:nvSpPr>
        <p:spPr>
          <a:xfrm>
            <a:off x="311700" y="133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474E"/>
                </a:solidFill>
              </a:rPr>
              <a:t>Jawaban</a:t>
            </a:r>
            <a:endParaRPr>
              <a:solidFill>
                <a:srgbClr val="3A474E"/>
              </a:solidFill>
            </a:endParaRPr>
          </a:p>
        </p:txBody>
      </p:sp>
      <p:grpSp>
        <p:nvGrpSpPr>
          <p:cNvPr id="215" name="Google Shape;215;p33"/>
          <p:cNvGrpSpPr/>
          <p:nvPr/>
        </p:nvGrpSpPr>
        <p:grpSpPr>
          <a:xfrm>
            <a:off x="431938" y="1482750"/>
            <a:ext cx="3640800" cy="3272400"/>
            <a:chOff x="431938" y="1482750"/>
            <a:chExt cx="3640800" cy="3272400"/>
          </a:xfrm>
        </p:grpSpPr>
        <p:pic>
          <p:nvPicPr>
            <p:cNvPr id="216" name="Google Shape;216;p33"/>
            <p:cNvPicPr preferRelativeResize="0"/>
            <p:nvPr/>
          </p:nvPicPr>
          <p:blipFill rotWithShape="1">
            <a:blip r:embed="rId3">
              <a:alphaModFix/>
            </a:blip>
            <a:srcRect b="0" l="0" r="338" t="0"/>
            <a:stretch/>
          </p:blipFill>
          <p:spPr>
            <a:xfrm>
              <a:off x="431950" y="3932850"/>
              <a:ext cx="3640774" cy="822300"/>
            </a:xfrm>
            <a:prstGeom prst="rect">
              <a:avLst/>
            </a:prstGeom>
            <a:noFill/>
            <a:ln>
              <a:noFill/>
            </a:ln>
          </p:spPr>
        </p:pic>
        <p:pic>
          <p:nvPicPr>
            <p:cNvPr id="217" name="Google Shape;217;p33"/>
            <p:cNvPicPr preferRelativeResize="0"/>
            <p:nvPr/>
          </p:nvPicPr>
          <p:blipFill rotWithShape="1">
            <a:blip r:embed="rId4">
              <a:alphaModFix/>
            </a:blip>
            <a:srcRect b="0" l="105" r="11873" t="0"/>
            <a:stretch/>
          </p:blipFill>
          <p:spPr>
            <a:xfrm>
              <a:off x="431938" y="1482750"/>
              <a:ext cx="3640800" cy="246995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710000" y="2188800"/>
            <a:ext cx="2203200" cy="7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accent6"/>
                </a:solidFill>
              </a:rPr>
              <a:t>Pertanyaan</a:t>
            </a:r>
            <a:endParaRPr sz="3900">
              <a:solidFill>
                <a:schemeClr val="accent6"/>
              </a:solidFill>
            </a:endParaRPr>
          </a:p>
        </p:txBody>
      </p:sp>
      <p:sp>
        <p:nvSpPr>
          <p:cNvPr id="223" name="Google Shape;223;p34"/>
          <p:cNvSpPr txBox="1"/>
          <p:nvPr>
            <p:ph idx="4294967295" type="body"/>
          </p:nvPr>
        </p:nvSpPr>
        <p:spPr>
          <a:xfrm>
            <a:off x="4301450" y="1634400"/>
            <a:ext cx="4267200" cy="22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7474F"/>
                </a:solidFill>
              </a:rPr>
              <a:t>Tampilkan top 5 metode pembayaran yang paling populer digunakan selama 2022 (berdasarkan total unique order).</a:t>
            </a:r>
            <a:endParaRPr sz="1600">
              <a:solidFill>
                <a:srgbClr val="37474F"/>
              </a:solidFill>
            </a:endParaRPr>
          </a:p>
          <a:p>
            <a:pPr indent="0" lvl="0" marL="0" rtl="0" algn="l">
              <a:spcBef>
                <a:spcPts val="1600"/>
              </a:spcBef>
              <a:spcAft>
                <a:spcPts val="0"/>
              </a:spcAft>
              <a:buNone/>
            </a:pPr>
            <a:r>
              <a:rPr lang="en" sz="1600">
                <a:solidFill>
                  <a:srgbClr val="37474F"/>
                </a:solidFill>
              </a:rPr>
              <a:t>Gunakan </a:t>
            </a:r>
            <a:r>
              <a:rPr b="1" lang="en" sz="1600">
                <a:solidFill>
                  <a:srgbClr val="37474F"/>
                </a:solidFill>
              </a:rPr>
              <a:t>is_valid = 1</a:t>
            </a:r>
            <a:r>
              <a:rPr lang="en" sz="1600">
                <a:solidFill>
                  <a:srgbClr val="37474F"/>
                </a:solidFill>
              </a:rPr>
              <a:t> untuk memfilter data transaksi. </a:t>
            </a:r>
            <a:endParaRPr sz="1600">
              <a:solidFill>
                <a:srgbClr val="37474F"/>
              </a:solidFill>
            </a:endParaRPr>
          </a:p>
          <a:p>
            <a:pPr indent="0" lvl="0" marL="0" rtl="0" algn="l">
              <a:spcBef>
                <a:spcPts val="1600"/>
              </a:spcBef>
              <a:spcAft>
                <a:spcPts val="0"/>
              </a:spcAft>
              <a:buNone/>
            </a:pPr>
            <a:r>
              <a:rPr lang="en" sz="1600">
                <a:solidFill>
                  <a:srgbClr val="37474F"/>
                </a:solidFill>
              </a:rPr>
              <a:t>Source table: </a:t>
            </a:r>
            <a:r>
              <a:rPr b="1" lang="en" sz="1600">
                <a:solidFill>
                  <a:srgbClr val="37474F"/>
                </a:solidFill>
              </a:rPr>
              <a:t>order_detail</a:t>
            </a:r>
            <a:r>
              <a:rPr b="1" lang="en" sz="1600">
                <a:solidFill>
                  <a:srgbClr val="37474F"/>
                </a:solidFill>
              </a:rPr>
              <a:t>, payment_method</a:t>
            </a:r>
            <a:endParaRPr b="1" sz="1600">
              <a:solidFill>
                <a:srgbClr val="37474F"/>
              </a:solidFill>
            </a:endParaRPr>
          </a:p>
          <a:p>
            <a:pPr indent="0" lvl="0" marL="0" rtl="0" algn="l">
              <a:spcBef>
                <a:spcPts val="1600"/>
              </a:spcBef>
              <a:spcAft>
                <a:spcPts val="0"/>
              </a:spcAft>
              <a:buNone/>
            </a:pPr>
            <a:r>
              <a:t/>
            </a:r>
            <a:endParaRPr sz="1600">
              <a:solidFill>
                <a:srgbClr val="37474F"/>
              </a:solidFill>
            </a:endParaRPr>
          </a:p>
          <a:p>
            <a:pPr indent="0" lvl="0" marL="0" rtl="0" algn="l">
              <a:spcBef>
                <a:spcPts val="1600"/>
              </a:spcBef>
              <a:spcAft>
                <a:spcPts val="1600"/>
              </a:spcAft>
              <a:buNone/>
            </a:pPr>
            <a:r>
              <a:rPr lang="en" sz="1600">
                <a:solidFill>
                  <a:srgbClr val="37474F"/>
                </a:solidFill>
              </a:rPr>
              <a:t> </a:t>
            </a:r>
            <a:endParaRPr sz="1600">
              <a:solidFill>
                <a:srgbClr val="37474F"/>
              </a:solidFill>
            </a:endParaRPr>
          </a:p>
        </p:txBody>
      </p:sp>
      <p:sp>
        <p:nvSpPr>
          <p:cNvPr id="224" name="Google Shape;224;p34"/>
          <p:cNvSpPr txBox="1"/>
          <p:nvPr/>
        </p:nvSpPr>
        <p:spPr>
          <a:xfrm>
            <a:off x="4301450" y="1281600"/>
            <a:ext cx="7170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7474F"/>
                </a:solidFill>
                <a:latin typeface="Oswald"/>
                <a:ea typeface="Oswald"/>
                <a:cs typeface="Oswald"/>
                <a:sym typeface="Oswald"/>
              </a:rPr>
              <a:t>No. 4</a:t>
            </a:r>
            <a:endParaRPr b="1" sz="1800">
              <a:solidFill>
                <a:srgbClr val="37474F"/>
              </a:solidFill>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p:nvPr/>
        </p:nvSpPr>
        <p:spPr>
          <a:xfrm>
            <a:off x="362000" y="949125"/>
            <a:ext cx="4070400" cy="2566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p:txBody>
      </p:sp>
      <p:sp>
        <p:nvSpPr>
          <p:cNvPr id="230" name="Google Shape;230;p35"/>
          <p:cNvSpPr txBox="1"/>
          <p:nvPr/>
        </p:nvSpPr>
        <p:spPr>
          <a:xfrm>
            <a:off x="361949" y="949125"/>
            <a:ext cx="4070400" cy="46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txBox="1"/>
          <p:nvPr>
            <p:ph idx="4294967295" type="body"/>
          </p:nvPr>
        </p:nvSpPr>
        <p:spPr>
          <a:xfrm>
            <a:off x="436438" y="94912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Query</a:t>
            </a:r>
            <a:endParaRPr>
              <a:solidFill>
                <a:schemeClr val="lt1"/>
              </a:solidFill>
            </a:endParaRPr>
          </a:p>
        </p:txBody>
      </p:sp>
      <p:sp>
        <p:nvSpPr>
          <p:cNvPr id="232" name="Google Shape;232;p35"/>
          <p:cNvSpPr txBox="1"/>
          <p:nvPr>
            <p:ph idx="4294967295" type="body"/>
          </p:nvPr>
        </p:nvSpPr>
        <p:spPr>
          <a:xfrm>
            <a:off x="4572000" y="949125"/>
            <a:ext cx="4210200" cy="40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Menggunakan left join antara table order_detail dengan payment_detail lalu membuat key dengan menggunakan payment_id dengan id. Setelah itu kita ambil kolom yang dibutuhkan seperti payment_method dan id (berdasarkan total unik order dan dilakukan fungsi agregat Count). </a:t>
            </a:r>
            <a:endParaRPr sz="1100"/>
          </a:p>
          <a:p>
            <a:pPr indent="0" lvl="0" marL="0" rtl="0" algn="l">
              <a:lnSpc>
                <a:spcPct val="100000"/>
              </a:lnSpc>
              <a:spcBef>
                <a:spcPts val="1600"/>
              </a:spcBef>
              <a:spcAft>
                <a:spcPts val="0"/>
              </a:spcAft>
              <a:buNone/>
            </a:pPr>
            <a:r>
              <a:rPr lang="en" sz="1100">
                <a:solidFill>
                  <a:schemeClr val="dk1"/>
                </a:solidFill>
              </a:rPr>
              <a:t>where (order_date between '2022-01-01' and '2022-12-31') and is_valid = 1</a:t>
            </a:r>
            <a:endParaRPr sz="1100">
              <a:solidFill>
                <a:schemeClr val="dk1"/>
              </a:solidFill>
            </a:endParaRPr>
          </a:p>
          <a:p>
            <a:pPr indent="0" lvl="0" marL="0" rtl="0" algn="l">
              <a:spcBef>
                <a:spcPts val="0"/>
              </a:spcBef>
              <a:spcAft>
                <a:spcPts val="0"/>
              </a:spcAft>
              <a:buNone/>
            </a:pPr>
            <a:r>
              <a:rPr lang="en" sz="1100"/>
              <a:t>Melakukan filter dengan kolom order_date dan is_valid, yang menghasilkan </a:t>
            </a:r>
            <a:r>
              <a:rPr lang="en" sz="1100"/>
              <a:t>order_date </a:t>
            </a:r>
            <a:r>
              <a:rPr lang="en" sz="1100"/>
              <a:t>selama tahun 2022 saja dan kolom is_valid bernilai 1</a:t>
            </a:r>
            <a:endParaRPr sz="1100"/>
          </a:p>
          <a:p>
            <a:pPr indent="0" lvl="0" marL="0" rtl="0" algn="l">
              <a:lnSpc>
                <a:spcPct val="100000"/>
              </a:lnSpc>
              <a:spcBef>
                <a:spcPts val="1600"/>
              </a:spcBef>
              <a:spcAft>
                <a:spcPts val="0"/>
              </a:spcAft>
              <a:buNone/>
            </a:pPr>
            <a:r>
              <a:rPr lang="en" sz="1100">
                <a:solidFill>
                  <a:schemeClr val="dk1"/>
                </a:solidFill>
              </a:rPr>
              <a:t>group by 1</a:t>
            </a:r>
            <a:endParaRPr sz="1100">
              <a:solidFill>
                <a:schemeClr val="dk1"/>
              </a:solidFill>
            </a:endParaRPr>
          </a:p>
          <a:p>
            <a:pPr indent="0" lvl="0" marL="0" rtl="0" algn="l">
              <a:spcBef>
                <a:spcPts val="0"/>
              </a:spcBef>
              <a:spcAft>
                <a:spcPts val="0"/>
              </a:spcAft>
              <a:buNone/>
            </a:pPr>
            <a:r>
              <a:rPr lang="en" sz="1100"/>
              <a:t>Pengelompokan data berdasarkan payment_method</a:t>
            </a:r>
            <a:endParaRPr sz="1100"/>
          </a:p>
          <a:p>
            <a:pPr indent="0" lvl="0" marL="0" rtl="0" algn="l">
              <a:lnSpc>
                <a:spcPct val="100000"/>
              </a:lnSpc>
              <a:spcBef>
                <a:spcPts val="1600"/>
              </a:spcBef>
              <a:spcAft>
                <a:spcPts val="0"/>
              </a:spcAft>
              <a:buNone/>
            </a:pPr>
            <a:r>
              <a:rPr lang="en" sz="1100">
                <a:solidFill>
                  <a:schemeClr val="dk1"/>
                </a:solidFill>
              </a:rPr>
              <a:t>order by 2 desc</a:t>
            </a:r>
            <a:endParaRPr sz="1100">
              <a:solidFill>
                <a:schemeClr val="dk1"/>
              </a:solidFill>
            </a:endParaRPr>
          </a:p>
          <a:p>
            <a:pPr indent="0" lvl="0" marL="0" rtl="0" algn="l">
              <a:spcBef>
                <a:spcPts val="0"/>
              </a:spcBef>
              <a:spcAft>
                <a:spcPts val="0"/>
              </a:spcAft>
              <a:buNone/>
            </a:pPr>
            <a:r>
              <a:rPr lang="en" sz="1100"/>
              <a:t>Mengurutkan data berdasarkan total_payment secara descending</a:t>
            </a:r>
            <a:endParaRPr sz="1100"/>
          </a:p>
          <a:p>
            <a:pPr indent="0" lvl="0" marL="0" rtl="0" algn="l">
              <a:lnSpc>
                <a:spcPct val="100000"/>
              </a:lnSpc>
              <a:spcBef>
                <a:spcPts val="1600"/>
              </a:spcBef>
              <a:spcAft>
                <a:spcPts val="0"/>
              </a:spcAft>
              <a:buNone/>
            </a:pPr>
            <a:r>
              <a:rPr lang="en" sz="1100">
                <a:solidFill>
                  <a:schemeClr val="dk1"/>
                </a:solidFill>
              </a:rPr>
              <a:t>limit 5</a:t>
            </a:r>
            <a:endParaRPr sz="1100">
              <a:solidFill>
                <a:schemeClr val="dk1"/>
              </a:solidFill>
            </a:endParaRPr>
          </a:p>
          <a:p>
            <a:pPr indent="0" lvl="0" marL="0" rtl="0" algn="l">
              <a:spcBef>
                <a:spcPts val="0"/>
              </a:spcBef>
              <a:spcAft>
                <a:spcPts val="1600"/>
              </a:spcAft>
              <a:buNone/>
            </a:pPr>
            <a:r>
              <a:rPr lang="en" sz="1100"/>
              <a:t>Membatasi jumlah baris yang di panggil dalam query</a:t>
            </a:r>
            <a:endParaRPr sz="1100"/>
          </a:p>
        </p:txBody>
      </p:sp>
      <p:sp>
        <p:nvSpPr>
          <p:cNvPr id="233" name="Google Shape;233;p35"/>
          <p:cNvSpPr txBox="1"/>
          <p:nvPr>
            <p:ph type="title"/>
          </p:nvPr>
        </p:nvSpPr>
        <p:spPr>
          <a:xfrm>
            <a:off x="311700" y="285700"/>
            <a:ext cx="377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Jawaban</a:t>
            </a:r>
            <a:endParaRPr>
              <a:solidFill>
                <a:schemeClr val="accent6"/>
              </a:solidFill>
            </a:endParaRPr>
          </a:p>
        </p:txBody>
      </p:sp>
      <p:sp>
        <p:nvSpPr>
          <p:cNvPr id="234" name="Google Shape;234;p35"/>
          <p:cNvSpPr txBox="1"/>
          <p:nvPr>
            <p:ph idx="4294967295" type="body"/>
          </p:nvPr>
        </p:nvSpPr>
        <p:spPr>
          <a:xfrm>
            <a:off x="371851" y="3606650"/>
            <a:ext cx="4070400" cy="136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1"/>
                </a:solidFill>
              </a:rPr>
              <a:t>s</a:t>
            </a:r>
            <a:r>
              <a:rPr lang="en" sz="1100">
                <a:solidFill>
                  <a:schemeClr val="dk1"/>
                </a:solidFill>
              </a:rPr>
              <a:t>elect </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	pd.payment_method, </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	count (distinct od.id) total_payment</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from order_detail od left join payment_detail pd </a:t>
            </a:r>
            <a:endParaRPr sz="1100">
              <a:solidFill>
                <a:schemeClr val="dk1"/>
              </a:solidFill>
            </a:endParaRPr>
          </a:p>
          <a:p>
            <a:pPr indent="0" lvl="0" marL="0" rtl="0" algn="l">
              <a:spcBef>
                <a:spcPts val="0"/>
              </a:spcBef>
              <a:spcAft>
                <a:spcPts val="0"/>
              </a:spcAft>
              <a:buNone/>
            </a:pPr>
            <a:r>
              <a:rPr lang="en" sz="1100">
                <a:solidFill>
                  <a:schemeClr val="dk1"/>
                </a:solidFill>
              </a:rPr>
              <a:t>	on od.payment_id = pd.id </a:t>
            </a:r>
            <a:endParaRPr sz="1100">
              <a:solidFill>
                <a:schemeClr val="dk1"/>
              </a:solidFill>
            </a:endParaRPr>
          </a:p>
          <a:p>
            <a:pPr indent="0" lvl="0" marL="0" rtl="0" algn="l">
              <a:spcBef>
                <a:spcPts val="0"/>
              </a:spcBef>
              <a:spcAft>
                <a:spcPts val="1600"/>
              </a:spcAft>
              <a:buNone/>
            </a:pPr>
            <a:r>
              <a:t/>
            </a:r>
            <a:endParaRPr sz="1000"/>
          </a:p>
        </p:txBody>
      </p:sp>
      <p:pic>
        <p:nvPicPr>
          <p:cNvPr id="235" name="Google Shape;235;p35"/>
          <p:cNvPicPr preferRelativeResize="0"/>
          <p:nvPr/>
        </p:nvPicPr>
        <p:blipFill>
          <a:blip r:embed="rId3">
            <a:alphaModFix/>
          </a:blip>
          <a:stretch>
            <a:fillRect/>
          </a:stretch>
        </p:blipFill>
        <p:spPr>
          <a:xfrm>
            <a:off x="362000" y="1413225"/>
            <a:ext cx="4070400" cy="21027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rPr>
              <a:t>Jawaban</a:t>
            </a:r>
            <a:endParaRPr>
              <a:solidFill>
                <a:srgbClr val="37474F"/>
              </a:solidFill>
            </a:endParaRPr>
          </a:p>
        </p:txBody>
      </p:sp>
      <p:sp>
        <p:nvSpPr>
          <p:cNvPr id="241" name="Google Shape;241;p36"/>
          <p:cNvSpPr txBox="1"/>
          <p:nvPr/>
        </p:nvSpPr>
        <p:spPr>
          <a:xfrm>
            <a:off x="431944" y="1304875"/>
            <a:ext cx="3653382" cy="464100"/>
          </a:xfrm>
          <a:prstGeom prst="rect">
            <a:avLst/>
          </a:prstGeom>
          <a:solidFill>
            <a:srgbClr val="37474F"/>
          </a:solidFill>
          <a:ln cap="flat" cmpd="sng" w="952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7474F"/>
              </a:solidFill>
            </a:endParaRPr>
          </a:p>
        </p:txBody>
      </p:sp>
      <p:sp>
        <p:nvSpPr>
          <p:cNvPr id="242" name="Google Shape;242;p36"/>
          <p:cNvSpPr/>
          <p:nvPr/>
        </p:nvSpPr>
        <p:spPr>
          <a:xfrm>
            <a:off x="431975" y="1766275"/>
            <a:ext cx="3653400" cy="2309100"/>
          </a:xfrm>
          <a:prstGeom prst="rect">
            <a:avLst/>
          </a:prstGeom>
          <a:noFill/>
          <a:ln cap="flat" cmpd="sng" w="9525">
            <a:solidFill>
              <a:srgbClr val="3747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7474F"/>
              </a:solidFill>
            </a:endParaRPr>
          </a:p>
        </p:txBody>
      </p:sp>
      <p:sp>
        <p:nvSpPr>
          <p:cNvPr id="243" name="Google Shape;243;p3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Hasil</a:t>
            </a:r>
            <a:endParaRPr/>
          </a:p>
        </p:txBody>
      </p:sp>
      <p:sp>
        <p:nvSpPr>
          <p:cNvPr id="244" name="Google Shape;244;p36"/>
          <p:cNvSpPr txBox="1"/>
          <p:nvPr>
            <p:ph idx="4294967295" type="body"/>
          </p:nvPr>
        </p:nvSpPr>
        <p:spPr>
          <a:xfrm>
            <a:off x="4252150" y="1304875"/>
            <a:ext cx="44760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7474F"/>
                </a:solidFill>
              </a:rPr>
              <a:t>Berikut </a:t>
            </a:r>
            <a:r>
              <a:rPr lang="en" sz="1600">
                <a:solidFill>
                  <a:schemeClr val="lt1"/>
                </a:solidFill>
              </a:rPr>
              <a:t>top 5 metode pembayaran yang paling populer digunakan selama 2022. </a:t>
            </a:r>
            <a:endParaRPr sz="1600">
              <a:solidFill>
                <a:schemeClr val="lt1"/>
              </a:solidFill>
            </a:endParaRPr>
          </a:p>
          <a:p>
            <a:pPr indent="0" lvl="0" marL="0" rtl="0" algn="l">
              <a:spcBef>
                <a:spcPts val="1600"/>
              </a:spcBef>
              <a:spcAft>
                <a:spcPts val="0"/>
              </a:spcAft>
              <a:buNone/>
            </a:pPr>
            <a:r>
              <a:rPr lang="en" sz="1600">
                <a:solidFill>
                  <a:schemeClr val="lt1"/>
                </a:solidFill>
              </a:rPr>
              <a:t>Dan </a:t>
            </a:r>
            <a:r>
              <a:rPr b="1" lang="en" sz="1600">
                <a:solidFill>
                  <a:schemeClr val="lt1"/>
                </a:solidFill>
              </a:rPr>
              <a:t>metode yang paling populer atau posisi puncak</a:t>
            </a:r>
            <a:r>
              <a:rPr lang="en" sz="1600">
                <a:solidFill>
                  <a:schemeClr val="lt1"/>
                </a:solidFill>
              </a:rPr>
              <a:t> yaitu menggunakan </a:t>
            </a:r>
            <a:r>
              <a:rPr b="1" lang="en" sz="1600">
                <a:solidFill>
                  <a:schemeClr val="lt1"/>
                </a:solidFill>
              </a:rPr>
              <a:t>metode COD dengan angka 1809</a:t>
            </a:r>
            <a:r>
              <a:rPr lang="en" sz="1600">
                <a:solidFill>
                  <a:schemeClr val="lt1"/>
                </a:solidFill>
              </a:rPr>
              <a:t>, yang dimana terjadi </a:t>
            </a:r>
            <a:r>
              <a:rPr b="1" lang="en" sz="1600">
                <a:solidFill>
                  <a:schemeClr val="lt1"/>
                </a:solidFill>
              </a:rPr>
              <a:t>perbedaan signifikan jauh</a:t>
            </a:r>
            <a:r>
              <a:rPr lang="en" sz="1600">
                <a:solidFill>
                  <a:schemeClr val="lt1"/>
                </a:solidFill>
              </a:rPr>
              <a:t> </a:t>
            </a:r>
            <a:r>
              <a:rPr b="1" lang="en" sz="1600">
                <a:solidFill>
                  <a:schemeClr val="lt1"/>
                </a:solidFill>
              </a:rPr>
              <a:t>dengan posisi kedua</a:t>
            </a:r>
            <a:r>
              <a:rPr lang="en" sz="1600">
                <a:solidFill>
                  <a:schemeClr val="lt1"/>
                </a:solidFill>
              </a:rPr>
              <a:t> yaitu menggunakan </a:t>
            </a:r>
            <a:r>
              <a:rPr b="1" lang="en" sz="1600">
                <a:solidFill>
                  <a:schemeClr val="lt1"/>
                </a:solidFill>
              </a:rPr>
              <a:t>metode Payaxis dengan angka 181</a:t>
            </a:r>
            <a:r>
              <a:rPr lang="en" sz="1600">
                <a:solidFill>
                  <a:schemeClr val="lt1"/>
                </a:solidFill>
              </a:rPr>
              <a:t>.</a:t>
            </a:r>
            <a:endParaRPr sz="1600">
              <a:solidFill>
                <a:schemeClr val="lt1"/>
              </a:solidFill>
            </a:endParaRPr>
          </a:p>
          <a:p>
            <a:pPr indent="0" lvl="0" marL="0" rtl="0" algn="l">
              <a:spcBef>
                <a:spcPts val="1600"/>
              </a:spcBef>
              <a:spcAft>
                <a:spcPts val="1600"/>
              </a:spcAft>
              <a:buNone/>
            </a:pPr>
            <a:r>
              <a:rPr lang="en" sz="1600">
                <a:solidFill>
                  <a:schemeClr val="lt1"/>
                </a:solidFill>
              </a:rPr>
              <a:t>Hal ini membuktikan bahwa </a:t>
            </a:r>
            <a:r>
              <a:rPr b="1" lang="en" sz="1600">
                <a:solidFill>
                  <a:schemeClr val="lt1"/>
                </a:solidFill>
              </a:rPr>
              <a:t>metode pembayaran COD</a:t>
            </a:r>
            <a:r>
              <a:rPr lang="en" sz="1600">
                <a:solidFill>
                  <a:schemeClr val="lt1"/>
                </a:solidFill>
              </a:rPr>
              <a:t> paling banyak diminati oleh konsumen.</a:t>
            </a:r>
            <a:endParaRPr sz="1600">
              <a:solidFill>
                <a:schemeClr val="lt1"/>
              </a:solidFill>
            </a:endParaRPr>
          </a:p>
        </p:txBody>
      </p:sp>
      <p:pic>
        <p:nvPicPr>
          <p:cNvPr id="245" name="Google Shape;245;p36"/>
          <p:cNvPicPr preferRelativeResize="0"/>
          <p:nvPr/>
        </p:nvPicPr>
        <p:blipFill>
          <a:blip r:embed="rId3">
            <a:alphaModFix/>
          </a:blip>
          <a:stretch>
            <a:fillRect/>
          </a:stretch>
        </p:blipFill>
        <p:spPr>
          <a:xfrm>
            <a:off x="431952" y="1766277"/>
            <a:ext cx="3653400" cy="230912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710000" y="2188800"/>
            <a:ext cx="2203200" cy="7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accent6"/>
                </a:solidFill>
              </a:rPr>
              <a:t>Pertanyaan</a:t>
            </a:r>
            <a:endParaRPr sz="3900">
              <a:solidFill>
                <a:schemeClr val="accent6"/>
              </a:solidFill>
            </a:endParaRPr>
          </a:p>
        </p:txBody>
      </p:sp>
      <p:sp>
        <p:nvSpPr>
          <p:cNvPr id="251" name="Google Shape;251;p37"/>
          <p:cNvSpPr txBox="1"/>
          <p:nvPr>
            <p:ph idx="4294967295" type="body"/>
          </p:nvPr>
        </p:nvSpPr>
        <p:spPr>
          <a:xfrm>
            <a:off x="4301450" y="1073250"/>
            <a:ext cx="4267200" cy="33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7474F"/>
                </a:solidFill>
              </a:rPr>
              <a:t>Urutkan dari ke-5 produk ini berdasarkan nilai transaksinya. </a:t>
            </a:r>
            <a:endParaRPr sz="1600">
              <a:solidFill>
                <a:srgbClr val="37474F"/>
              </a:solidFill>
            </a:endParaRPr>
          </a:p>
          <a:p>
            <a:pPr indent="-330200" lvl="0" marL="457200" rtl="0" algn="l">
              <a:spcBef>
                <a:spcPts val="0"/>
              </a:spcBef>
              <a:spcAft>
                <a:spcPts val="0"/>
              </a:spcAft>
              <a:buClr>
                <a:srgbClr val="37474F"/>
              </a:buClr>
              <a:buSzPts val="1600"/>
              <a:buAutoNum type="arabicPeriod"/>
            </a:pPr>
            <a:r>
              <a:rPr lang="en" sz="1600">
                <a:solidFill>
                  <a:srgbClr val="37474F"/>
                </a:solidFill>
              </a:rPr>
              <a:t>Samsung </a:t>
            </a:r>
            <a:endParaRPr sz="1600">
              <a:solidFill>
                <a:srgbClr val="37474F"/>
              </a:solidFill>
            </a:endParaRPr>
          </a:p>
          <a:p>
            <a:pPr indent="-330200" lvl="0" marL="457200" rtl="0" algn="l">
              <a:spcBef>
                <a:spcPts val="0"/>
              </a:spcBef>
              <a:spcAft>
                <a:spcPts val="0"/>
              </a:spcAft>
              <a:buClr>
                <a:srgbClr val="37474F"/>
              </a:buClr>
              <a:buSzPts val="1600"/>
              <a:buAutoNum type="arabicPeriod"/>
            </a:pPr>
            <a:r>
              <a:rPr lang="en" sz="1600">
                <a:solidFill>
                  <a:srgbClr val="37474F"/>
                </a:solidFill>
              </a:rPr>
              <a:t>Apple </a:t>
            </a:r>
            <a:endParaRPr sz="1600">
              <a:solidFill>
                <a:srgbClr val="37474F"/>
              </a:solidFill>
            </a:endParaRPr>
          </a:p>
          <a:p>
            <a:pPr indent="-330200" lvl="0" marL="457200" rtl="0" algn="l">
              <a:spcBef>
                <a:spcPts val="0"/>
              </a:spcBef>
              <a:spcAft>
                <a:spcPts val="0"/>
              </a:spcAft>
              <a:buClr>
                <a:srgbClr val="37474F"/>
              </a:buClr>
              <a:buSzPts val="1600"/>
              <a:buAutoNum type="arabicPeriod"/>
            </a:pPr>
            <a:r>
              <a:rPr lang="en" sz="1600">
                <a:solidFill>
                  <a:srgbClr val="37474F"/>
                </a:solidFill>
              </a:rPr>
              <a:t>Sony </a:t>
            </a:r>
            <a:endParaRPr sz="1600">
              <a:solidFill>
                <a:srgbClr val="37474F"/>
              </a:solidFill>
            </a:endParaRPr>
          </a:p>
          <a:p>
            <a:pPr indent="-330200" lvl="0" marL="457200" rtl="0" algn="l">
              <a:spcBef>
                <a:spcPts val="0"/>
              </a:spcBef>
              <a:spcAft>
                <a:spcPts val="0"/>
              </a:spcAft>
              <a:buClr>
                <a:srgbClr val="37474F"/>
              </a:buClr>
              <a:buSzPts val="1600"/>
              <a:buAutoNum type="arabicPeriod"/>
            </a:pPr>
            <a:r>
              <a:rPr lang="en" sz="1600">
                <a:solidFill>
                  <a:srgbClr val="37474F"/>
                </a:solidFill>
              </a:rPr>
              <a:t>Huawei </a:t>
            </a:r>
            <a:endParaRPr sz="1600">
              <a:solidFill>
                <a:srgbClr val="37474F"/>
              </a:solidFill>
            </a:endParaRPr>
          </a:p>
          <a:p>
            <a:pPr indent="-330200" lvl="0" marL="457200" rtl="0" algn="l">
              <a:spcBef>
                <a:spcPts val="0"/>
              </a:spcBef>
              <a:spcAft>
                <a:spcPts val="0"/>
              </a:spcAft>
              <a:buClr>
                <a:srgbClr val="37474F"/>
              </a:buClr>
              <a:buSzPts val="1600"/>
              <a:buAutoNum type="arabicPeriod"/>
            </a:pPr>
            <a:r>
              <a:rPr lang="en" sz="1600">
                <a:solidFill>
                  <a:srgbClr val="37474F"/>
                </a:solidFill>
              </a:rPr>
              <a:t>Lenovo </a:t>
            </a:r>
            <a:endParaRPr sz="1600">
              <a:solidFill>
                <a:srgbClr val="37474F"/>
              </a:solidFill>
            </a:endParaRPr>
          </a:p>
          <a:p>
            <a:pPr indent="0" lvl="0" marL="0" rtl="0" algn="l">
              <a:spcBef>
                <a:spcPts val="1600"/>
              </a:spcBef>
              <a:spcAft>
                <a:spcPts val="0"/>
              </a:spcAft>
              <a:buNone/>
            </a:pPr>
            <a:r>
              <a:rPr lang="en" sz="1600">
                <a:solidFill>
                  <a:srgbClr val="37474F"/>
                </a:solidFill>
              </a:rPr>
              <a:t>Gunakan </a:t>
            </a:r>
            <a:r>
              <a:rPr b="1" lang="en" sz="1600">
                <a:solidFill>
                  <a:srgbClr val="37474F"/>
                </a:solidFill>
              </a:rPr>
              <a:t>is_valid = 1</a:t>
            </a:r>
            <a:r>
              <a:rPr lang="en" sz="1600">
                <a:solidFill>
                  <a:srgbClr val="37474F"/>
                </a:solidFill>
              </a:rPr>
              <a:t> untuk memfilter data transaksi. </a:t>
            </a:r>
            <a:endParaRPr sz="1600">
              <a:solidFill>
                <a:srgbClr val="37474F"/>
              </a:solidFill>
            </a:endParaRPr>
          </a:p>
          <a:p>
            <a:pPr indent="0" lvl="0" marL="0" rtl="0" algn="l">
              <a:spcBef>
                <a:spcPts val="1600"/>
              </a:spcBef>
              <a:spcAft>
                <a:spcPts val="0"/>
              </a:spcAft>
              <a:buNone/>
            </a:pPr>
            <a:r>
              <a:rPr lang="en" sz="1600">
                <a:solidFill>
                  <a:srgbClr val="37474F"/>
                </a:solidFill>
              </a:rPr>
              <a:t>Source table: </a:t>
            </a:r>
            <a:r>
              <a:rPr b="1" lang="en" sz="1600">
                <a:solidFill>
                  <a:srgbClr val="37474F"/>
                </a:solidFill>
              </a:rPr>
              <a:t>order_detail,</a:t>
            </a:r>
            <a:r>
              <a:rPr b="1" lang="en" sz="1600">
                <a:solidFill>
                  <a:srgbClr val="37474F"/>
                </a:solidFill>
              </a:rPr>
              <a:t>, sku_detail</a:t>
            </a:r>
            <a:endParaRPr b="1" sz="1600">
              <a:solidFill>
                <a:srgbClr val="37474F"/>
              </a:solidFill>
            </a:endParaRPr>
          </a:p>
          <a:p>
            <a:pPr indent="0" lvl="0" marL="0" rtl="0" algn="l">
              <a:spcBef>
                <a:spcPts val="1600"/>
              </a:spcBef>
              <a:spcAft>
                <a:spcPts val="0"/>
              </a:spcAft>
              <a:buNone/>
            </a:pPr>
            <a:r>
              <a:t/>
            </a:r>
            <a:endParaRPr sz="1600">
              <a:solidFill>
                <a:srgbClr val="37474F"/>
              </a:solidFill>
            </a:endParaRPr>
          </a:p>
          <a:p>
            <a:pPr indent="0" lvl="0" marL="0" rtl="0" algn="l">
              <a:spcBef>
                <a:spcPts val="1600"/>
              </a:spcBef>
              <a:spcAft>
                <a:spcPts val="1600"/>
              </a:spcAft>
              <a:buNone/>
            </a:pPr>
            <a:r>
              <a:rPr lang="en" sz="1600">
                <a:solidFill>
                  <a:srgbClr val="37474F"/>
                </a:solidFill>
              </a:rPr>
              <a:t> </a:t>
            </a:r>
            <a:endParaRPr sz="1600">
              <a:solidFill>
                <a:srgbClr val="37474F"/>
              </a:solidFill>
            </a:endParaRPr>
          </a:p>
        </p:txBody>
      </p:sp>
      <p:sp>
        <p:nvSpPr>
          <p:cNvPr id="252" name="Google Shape;252;p37"/>
          <p:cNvSpPr txBox="1"/>
          <p:nvPr/>
        </p:nvSpPr>
        <p:spPr>
          <a:xfrm>
            <a:off x="4301450" y="720450"/>
            <a:ext cx="7170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7474F"/>
                </a:solidFill>
                <a:latin typeface="Oswald"/>
                <a:ea typeface="Oswald"/>
                <a:cs typeface="Oswald"/>
                <a:sym typeface="Oswald"/>
              </a:rPr>
              <a:t>No. 5</a:t>
            </a:r>
            <a:endParaRPr b="1" sz="1800">
              <a:solidFill>
                <a:srgbClr val="37474F"/>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nvSpPr>
        <p:spPr>
          <a:xfrm>
            <a:off x="431975" y="943650"/>
            <a:ext cx="4727400" cy="46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8"/>
          <p:cNvSpPr/>
          <p:nvPr/>
        </p:nvSpPr>
        <p:spPr>
          <a:xfrm>
            <a:off x="431975" y="944850"/>
            <a:ext cx="4727400" cy="290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8"/>
          <p:cNvSpPr txBox="1"/>
          <p:nvPr>
            <p:ph idx="4294967295" type="body"/>
          </p:nvPr>
        </p:nvSpPr>
        <p:spPr>
          <a:xfrm>
            <a:off x="506450" y="9436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Query</a:t>
            </a:r>
            <a:endParaRPr>
              <a:solidFill>
                <a:schemeClr val="lt1"/>
              </a:solidFill>
            </a:endParaRPr>
          </a:p>
        </p:txBody>
      </p:sp>
      <p:sp>
        <p:nvSpPr>
          <p:cNvPr id="260" name="Google Shape;260;p38"/>
          <p:cNvSpPr txBox="1"/>
          <p:nvPr>
            <p:ph type="title"/>
          </p:nvPr>
        </p:nvSpPr>
        <p:spPr>
          <a:xfrm>
            <a:off x="311700" y="285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Jawaban</a:t>
            </a:r>
            <a:endParaRPr>
              <a:solidFill>
                <a:schemeClr val="accent6"/>
              </a:solidFill>
            </a:endParaRPr>
          </a:p>
        </p:txBody>
      </p:sp>
      <p:sp>
        <p:nvSpPr>
          <p:cNvPr id="261" name="Google Shape;261;p38"/>
          <p:cNvSpPr txBox="1"/>
          <p:nvPr/>
        </p:nvSpPr>
        <p:spPr>
          <a:xfrm>
            <a:off x="5450425" y="858400"/>
            <a:ext cx="31773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3"/>
                </a:solidFill>
                <a:latin typeface="Average"/>
                <a:ea typeface="Average"/>
                <a:cs typeface="Average"/>
                <a:sym typeface="Average"/>
              </a:rPr>
              <a:t>Step pertama yang dilakukan yaitu membuat kolom baru dengan menggunakan CASE WHEN untuk pembagian kategori Brand dan menggunakan LIKE untuk mengambil data yang diinginkan. Serta diakhir CASE WHEN harus disertai END berserta nama aliasnya. </a:t>
            </a:r>
            <a:endParaRPr sz="1000">
              <a:solidFill>
                <a:schemeClr val="accent3"/>
              </a:solidFill>
              <a:latin typeface="Average"/>
              <a:ea typeface="Average"/>
              <a:cs typeface="Average"/>
              <a:sym typeface="Average"/>
            </a:endParaRPr>
          </a:p>
          <a:p>
            <a:pPr indent="0" lvl="0" marL="0" rtl="0" algn="l">
              <a:spcBef>
                <a:spcPts val="0"/>
              </a:spcBef>
              <a:spcAft>
                <a:spcPts val="0"/>
              </a:spcAft>
              <a:buNone/>
            </a:pPr>
            <a:r>
              <a:t/>
            </a:r>
            <a:endParaRPr sz="1000">
              <a:solidFill>
                <a:schemeClr val="accent3"/>
              </a:solidFill>
              <a:latin typeface="Average"/>
              <a:ea typeface="Average"/>
              <a:cs typeface="Average"/>
              <a:sym typeface="Average"/>
            </a:endParaRPr>
          </a:p>
          <a:p>
            <a:pPr indent="0" lvl="0" marL="0" rtl="0" algn="l">
              <a:spcBef>
                <a:spcPts val="0"/>
              </a:spcBef>
              <a:spcAft>
                <a:spcPts val="0"/>
              </a:spcAft>
              <a:buNone/>
            </a:pPr>
            <a:r>
              <a:rPr b="1" lang="en" sz="1000">
                <a:solidFill>
                  <a:schemeClr val="accent3"/>
                </a:solidFill>
                <a:latin typeface="Average"/>
                <a:ea typeface="Average"/>
                <a:cs typeface="Average"/>
                <a:sym typeface="Average"/>
              </a:rPr>
              <a:t>SUM(after_discount) as total_trx :</a:t>
            </a:r>
            <a:endParaRPr b="1" sz="1000">
              <a:solidFill>
                <a:schemeClr val="accent3"/>
              </a:solidFill>
              <a:latin typeface="Average"/>
              <a:ea typeface="Average"/>
              <a:cs typeface="Average"/>
              <a:sym typeface="Average"/>
            </a:endParaRPr>
          </a:p>
          <a:p>
            <a:pPr indent="0" lvl="0" marL="0" rtl="0" algn="l">
              <a:spcBef>
                <a:spcPts val="0"/>
              </a:spcBef>
              <a:spcAft>
                <a:spcPts val="0"/>
              </a:spcAft>
              <a:buNone/>
            </a:pPr>
            <a:r>
              <a:rPr lang="en" sz="1000">
                <a:solidFill>
                  <a:schemeClr val="accent3"/>
                </a:solidFill>
                <a:latin typeface="Average"/>
                <a:ea typeface="Average"/>
                <a:cs typeface="Average"/>
                <a:sym typeface="Average"/>
              </a:rPr>
              <a:t>Menjumlahkan semua data di kolom after_discount</a:t>
            </a:r>
            <a:endParaRPr sz="1000">
              <a:solidFill>
                <a:schemeClr val="accent3"/>
              </a:solidFill>
              <a:latin typeface="Average"/>
              <a:ea typeface="Average"/>
              <a:cs typeface="Average"/>
              <a:sym typeface="Average"/>
            </a:endParaRPr>
          </a:p>
          <a:p>
            <a:pPr indent="0" lvl="0" marL="0" rtl="0" algn="l">
              <a:spcBef>
                <a:spcPts val="0"/>
              </a:spcBef>
              <a:spcAft>
                <a:spcPts val="0"/>
              </a:spcAft>
              <a:buNone/>
            </a:pPr>
            <a:r>
              <a:t/>
            </a:r>
            <a:endParaRPr sz="1000">
              <a:solidFill>
                <a:schemeClr val="accent3"/>
              </a:solidFill>
              <a:latin typeface="Average"/>
              <a:ea typeface="Average"/>
              <a:cs typeface="Average"/>
              <a:sym typeface="Average"/>
            </a:endParaRPr>
          </a:p>
          <a:p>
            <a:pPr indent="0" lvl="0" marL="0" rtl="0" algn="l">
              <a:spcBef>
                <a:spcPts val="0"/>
              </a:spcBef>
              <a:spcAft>
                <a:spcPts val="0"/>
              </a:spcAft>
              <a:buNone/>
            </a:pPr>
            <a:r>
              <a:rPr b="1" lang="en" sz="1000">
                <a:solidFill>
                  <a:schemeClr val="accent3"/>
                </a:solidFill>
                <a:latin typeface="Average"/>
                <a:ea typeface="Average"/>
                <a:cs typeface="Average"/>
                <a:sym typeface="Average"/>
              </a:rPr>
              <a:t>from order_detail od</a:t>
            </a:r>
            <a:endParaRPr b="1" sz="1000">
              <a:solidFill>
                <a:schemeClr val="accent3"/>
              </a:solidFill>
              <a:latin typeface="Average"/>
              <a:ea typeface="Average"/>
              <a:cs typeface="Average"/>
              <a:sym typeface="Average"/>
            </a:endParaRPr>
          </a:p>
          <a:p>
            <a:pPr indent="0" lvl="0" marL="0" rtl="0" algn="l">
              <a:spcBef>
                <a:spcPts val="0"/>
              </a:spcBef>
              <a:spcAft>
                <a:spcPts val="0"/>
              </a:spcAft>
              <a:buNone/>
            </a:pPr>
            <a:r>
              <a:rPr b="1" lang="en" sz="1000">
                <a:solidFill>
                  <a:schemeClr val="accent3"/>
                </a:solidFill>
                <a:latin typeface="Average"/>
                <a:ea typeface="Average"/>
                <a:cs typeface="Average"/>
                <a:sym typeface="Average"/>
              </a:rPr>
              <a:t>left join sku_detail sd</a:t>
            </a:r>
            <a:endParaRPr b="1" sz="1000">
              <a:solidFill>
                <a:schemeClr val="accent3"/>
              </a:solidFill>
              <a:latin typeface="Average"/>
              <a:ea typeface="Average"/>
              <a:cs typeface="Average"/>
              <a:sym typeface="Average"/>
            </a:endParaRPr>
          </a:p>
          <a:p>
            <a:pPr indent="0" lvl="0" marL="0" rtl="0" algn="l">
              <a:spcBef>
                <a:spcPts val="0"/>
              </a:spcBef>
              <a:spcAft>
                <a:spcPts val="0"/>
              </a:spcAft>
              <a:buNone/>
            </a:pPr>
            <a:r>
              <a:rPr b="1" lang="en" sz="1000">
                <a:solidFill>
                  <a:schemeClr val="accent3"/>
                </a:solidFill>
                <a:latin typeface="Average"/>
                <a:ea typeface="Average"/>
                <a:cs typeface="Average"/>
                <a:sym typeface="Average"/>
              </a:rPr>
              <a:t>o</a:t>
            </a:r>
            <a:r>
              <a:rPr b="1" lang="en" sz="1000">
                <a:solidFill>
                  <a:schemeClr val="accent3"/>
                </a:solidFill>
                <a:latin typeface="Average"/>
                <a:ea typeface="Average"/>
                <a:cs typeface="Average"/>
                <a:sym typeface="Average"/>
              </a:rPr>
              <a:t>n od.sku_id = sd.id</a:t>
            </a:r>
            <a:endParaRPr b="1" sz="1000">
              <a:solidFill>
                <a:schemeClr val="accent3"/>
              </a:solidFill>
              <a:latin typeface="Average"/>
              <a:ea typeface="Average"/>
              <a:cs typeface="Average"/>
              <a:sym typeface="Average"/>
            </a:endParaRPr>
          </a:p>
          <a:p>
            <a:pPr indent="0" lvl="0" marL="0" rtl="0" algn="l">
              <a:spcBef>
                <a:spcPts val="0"/>
              </a:spcBef>
              <a:spcAft>
                <a:spcPts val="0"/>
              </a:spcAft>
              <a:buNone/>
            </a:pPr>
            <a:r>
              <a:rPr lang="en" sz="1000">
                <a:solidFill>
                  <a:schemeClr val="accent3"/>
                </a:solidFill>
                <a:latin typeface="Average"/>
                <a:ea typeface="Average"/>
                <a:cs typeface="Average"/>
                <a:sym typeface="Average"/>
              </a:rPr>
              <a:t>Mengambil data dari order_detail dan melakukan left join dari sku_detail untuk mengambil sku_name ditabel sku_detail dengan kata kunci sku_id</a:t>
            </a:r>
            <a:endParaRPr sz="1000">
              <a:solidFill>
                <a:schemeClr val="accent3"/>
              </a:solidFill>
              <a:latin typeface="Average"/>
              <a:ea typeface="Average"/>
              <a:cs typeface="Average"/>
              <a:sym typeface="Average"/>
            </a:endParaRPr>
          </a:p>
          <a:p>
            <a:pPr indent="0" lvl="0" marL="0" rtl="0" algn="l">
              <a:spcBef>
                <a:spcPts val="0"/>
              </a:spcBef>
              <a:spcAft>
                <a:spcPts val="0"/>
              </a:spcAft>
              <a:buNone/>
            </a:pPr>
            <a:r>
              <a:t/>
            </a:r>
            <a:endParaRPr sz="1000">
              <a:solidFill>
                <a:schemeClr val="accent3"/>
              </a:solidFill>
              <a:latin typeface="Average"/>
              <a:ea typeface="Average"/>
              <a:cs typeface="Average"/>
              <a:sym typeface="Average"/>
            </a:endParaRPr>
          </a:p>
          <a:p>
            <a:pPr indent="0" lvl="0" marL="0" rtl="0" algn="l">
              <a:spcBef>
                <a:spcPts val="0"/>
              </a:spcBef>
              <a:spcAft>
                <a:spcPts val="0"/>
              </a:spcAft>
              <a:buNone/>
            </a:pPr>
            <a:r>
              <a:rPr b="1" lang="en" sz="1000">
                <a:solidFill>
                  <a:schemeClr val="accent3"/>
                </a:solidFill>
                <a:latin typeface="Average"/>
                <a:ea typeface="Average"/>
                <a:cs typeface="Average"/>
                <a:sym typeface="Average"/>
              </a:rPr>
              <a:t>s</a:t>
            </a:r>
            <a:r>
              <a:rPr b="1" lang="en" sz="1000">
                <a:solidFill>
                  <a:schemeClr val="accent3"/>
                </a:solidFill>
                <a:latin typeface="Average"/>
                <a:ea typeface="Average"/>
                <a:cs typeface="Average"/>
                <a:sym typeface="Average"/>
              </a:rPr>
              <a:t>elect * from (........) as proc</a:t>
            </a:r>
            <a:endParaRPr b="1" sz="1000">
              <a:solidFill>
                <a:schemeClr val="accent3"/>
              </a:solidFill>
              <a:latin typeface="Average"/>
              <a:ea typeface="Average"/>
              <a:cs typeface="Average"/>
              <a:sym typeface="Average"/>
            </a:endParaRPr>
          </a:p>
          <a:p>
            <a:pPr indent="0" lvl="0" marL="0" rtl="0" algn="l">
              <a:spcBef>
                <a:spcPts val="0"/>
              </a:spcBef>
              <a:spcAft>
                <a:spcPts val="0"/>
              </a:spcAft>
              <a:buNone/>
            </a:pPr>
            <a:r>
              <a:rPr b="1" lang="en" sz="1000">
                <a:solidFill>
                  <a:schemeClr val="accent3"/>
                </a:solidFill>
                <a:latin typeface="Average"/>
                <a:ea typeface="Average"/>
                <a:cs typeface="Average"/>
                <a:sym typeface="Average"/>
              </a:rPr>
              <a:t>where brand &lt;&gt; ‘Others’</a:t>
            </a:r>
            <a:endParaRPr b="1" sz="1000">
              <a:solidFill>
                <a:schemeClr val="accent3"/>
              </a:solidFill>
              <a:latin typeface="Average"/>
              <a:ea typeface="Average"/>
              <a:cs typeface="Average"/>
              <a:sym typeface="Average"/>
            </a:endParaRPr>
          </a:p>
          <a:p>
            <a:pPr indent="0" lvl="0" marL="0" rtl="0" algn="l">
              <a:spcBef>
                <a:spcPts val="0"/>
              </a:spcBef>
              <a:spcAft>
                <a:spcPts val="0"/>
              </a:spcAft>
              <a:buNone/>
            </a:pPr>
            <a:r>
              <a:rPr lang="en" sz="1000">
                <a:solidFill>
                  <a:schemeClr val="accent3"/>
                </a:solidFill>
                <a:latin typeface="Average"/>
                <a:ea typeface="Average"/>
                <a:cs typeface="Average"/>
                <a:sym typeface="Average"/>
              </a:rPr>
              <a:t>Untuk mengeluarkan nilai ‘Others’ maka dilakukan Subquery.</a:t>
            </a:r>
            <a:endParaRPr sz="1000">
              <a:solidFill>
                <a:schemeClr val="accent3"/>
              </a:solidFill>
              <a:latin typeface="Average"/>
              <a:ea typeface="Average"/>
              <a:cs typeface="Average"/>
              <a:sym typeface="Average"/>
            </a:endParaRPr>
          </a:p>
          <a:p>
            <a:pPr indent="0" lvl="0" marL="0" rtl="0" algn="l">
              <a:spcBef>
                <a:spcPts val="0"/>
              </a:spcBef>
              <a:spcAft>
                <a:spcPts val="0"/>
              </a:spcAft>
              <a:buNone/>
            </a:pPr>
            <a:r>
              <a:t/>
            </a:r>
            <a:endParaRPr sz="1000">
              <a:solidFill>
                <a:schemeClr val="accent3"/>
              </a:solidFill>
              <a:latin typeface="Average"/>
              <a:ea typeface="Average"/>
              <a:cs typeface="Average"/>
              <a:sym typeface="Average"/>
            </a:endParaRPr>
          </a:p>
          <a:p>
            <a:pPr indent="0" lvl="0" marL="0" rtl="0" algn="l">
              <a:spcBef>
                <a:spcPts val="0"/>
              </a:spcBef>
              <a:spcAft>
                <a:spcPts val="0"/>
              </a:spcAft>
              <a:buNone/>
            </a:pPr>
            <a:r>
              <a:rPr b="1" lang="en" sz="1000">
                <a:solidFill>
                  <a:schemeClr val="accent3"/>
                </a:solidFill>
                <a:latin typeface="Average"/>
                <a:ea typeface="Average"/>
                <a:cs typeface="Average"/>
                <a:sym typeface="Average"/>
              </a:rPr>
              <a:t>order by 2 desc</a:t>
            </a:r>
            <a:endParaRPr b="1" sz="1000">
              <a:solidFill>
                <a:schemeClr val="accent3"/>
              </a:solidFill>
              <a:latin typeface="Average"/>
              <a:ea typeface="Average"/>
              <a:cs typeface="Average"/>
              <a:sym typeface="Average"/>
            </a:endParaRPr>
          </a:p>
          <a:p>
            <a:pPr indent="0" lvl="0" marL="0" rtl="0" algn="l">
              <a:spcBef>
                <a:spcPts val="0"/>
              </a:spcBef>
              <a:spcAft>
                <a:spcPts val="0"/>
              </a:spcAft>
              <a:buNone/>
            </a:pPr>
            <a:r>
              <a:rPr lang="en" sz="1000">
                <a:solidFill>
                  <a:schemeClr val="accent3"/>
                </a:solidFill>
                <a:latin typeface="Average"/>
                <a:ea typeface="Average"/>
                <a:cs typeface="Average"/>
                <a:sym typeface="Average"/>
              </a:rPr>
              <a:t>Melakukan pengurutan nilai dengan cara descending pada kolom total_trx</a:t>
            </a:r>
            <a:endParaRPr sz="1000">
              <a:solidFill>
                <a:schemeClr val="accent3"/>
              </a:solidFill>
              <a:latin typeface="Average"/>
              <a:ea typeface="Average"/>
              <a:cs typeface="Average"/>
              <a:sym typeface="Average"/>
            </a:endParaRPr>
          </a:p>
        </p:txBody>
      </p:sp>
      <p:pic>
        <p:nvPicPr>
          <p:cNvPr id="262" name="Google Shape;262;p38"/>
          <p:cNvPicPr preferRelativeResize="0"/>
          <p:nvPr/>
        </p:nvPicPr>
        <p:blipFill>
          <a:blip r:embed="rId3">
            <a:alphaModFix/>
          </a:blip>
          <a:stretch>
            <a:fillRect/>
          </a:stretch>
        </p:blipFill>
        <p:spPr>
          <a:xfrm>
            <a:off x="431975" y="1407750"/>
            <a:ext cx="4727399" cy="2438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 name="Shape 266"/>
        <p:cNvGrpSpPr/>
        <p:nvPr/>
      </p:nvGrpSpPr>
      <p:grpSpPr>
        <a:xfrm>
          <a:off x="0" y="0"/>
          <a:ext cx="0" cy="0"/>
          <a:chOff x="0" y="0"/>
          <a:chExt cx="0" cy="0"/>
        </a:xfrm>
      </p:grpSpPr>
      <p:sp>
        <p:nvSpPr>
          <p:cNvPr id="267" name="Google Shape;267;p39"/>
          <p:cNvSpPr txBox="1"/>
          <p:nvPr/>
        </p:nvSpPr>
        <p:spPr>
          <a:xfrm>
            <a:off x="431975" y="943650"/>
            <a:ext cx="2390700" cy="46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p:nvPr/>
        </p:nvSpPr>
        <p:spPr>
          <a:xfrm>
            <a:off x="431975" y="944850"/>
            <a:ext cx="2390700" cy="2482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txBox="1"/>
          <p:nvPr>
            <p:ph idx="4294967295" type="body"/>
          </p:nvPr>
        </p:nvSpPr>
        <p:spPr>
          <a:xfrm>
            <a:off x="506450" y="9436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Hasil</a:t>
            </a:r>
            <a:endParaRPr>
              <a:solidFill>
                <a:schemeClr val="dk1"/>
              </a:solidFill>
            </a:endParaRPr>
          </a:p>
        </p:txBody>
      </p:sp>
      <p:sp>
        <p:nvSpPr>
          <p:cNvPr id="270" name="Google Shape;270;p39"/>
          <p:cNvSpPr txBox="1"/>
          <p:nvPr>
            <p:ph type="title"/>
          </p:nvPr>
        </p:nvSpPr>
        <p:spPr>
          <a:xfrm>
            <a:off x="311700" y="285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74F"/>
                </a:solidFill>
              </a:rPr>
              <a:t>Jawaban</a:t>
            </a:r>
            <a:endParaRPr>
              <a:solidFill>
                <a:srgbClr val="37474F"/>
              </a:solidFill>
            </a:endParaRPr>
          </a:p>
        </p:txBody>
      </p:sp>
      <p:sp>
        <p:nvSpPr>
          <p:cNvPr id="271" name="Google Shape;271;p39"/>
          <p:cNvSpPr txBox="1"/>
          <p:nvPr/>
        </p:nvSpPr>
        <p:spPr>
          <a:xfrm>
            <a:off x="3394625" y="858400"/>
            <a:ext cx="5074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verage"/>
                <a:ea typeface="Average"/>
                <a:cs typeface="Average"/>
                <a:sym typeface="Average"/>
              </a:rPr>
              <a:t>Berikut hasil peringkat produk berdasarkan nilai transaksinya. Yang dimana </a:t>
            </a:r>
            <a:r>
              <a:rPr b="1" lang="en" sz="1800">
                <a:solidFill>
                  <a:schemeClr val="lt1"/>
                </a:solidFill>
                <a:latin typeface="Average"/>
                <a:ea typeface="Average"/>
                <a:cs typeface="Average"/>
                <a:sym typeface="Average"/>
              </a:rPr>
              <a:t>Brand Samsung</a:t>
            </a:r>
            <a:r>
              <a:rPr lang="en" sz="1800">
                <a:solidFill>
                  <a:schemeClr val="lt1"/>
                </a:solidFill>
                <a:latin typeface="Average"/>
                <a:ea typeface="Average"/>
                <a:cs typeface="Average"/>
                <a:sym typeface="Average"/>
              </a:rPr>
              <a:t> memiliki transaksi paling banyak yaitu </a:t>
            </a:r>
            <a:r>
              <a:rPr b="1" lang="en" sz="1800">
                <a:solidFill>
                  <a:schemeClr val="lt1"/>
                </a:solidFill>
                <a:latin typeface="Average"/>
                <a:ea typeface="Average"/>
                <a:cs typeface="Average"/>
                <a:sym typeface="Average"/>
              </a:rPr>
              <a:t>588,764,148</a:t>
            </a:r>
            <a:r>
              <a:rPr lang="en" sz="1800">
                <a:solidFill>
                  <a:schemeClr val="lt1"/>
                </a:solidFill>
                <a:latin typeface="Average"/>
                <a:ea typeface="Average"/>
                <a:cs typeface="Average"/>
                <a:sym typeface="Average"/>
              </a:rPr>
              <a:t> kali bertransaksi.</a:t>
            </a:r>
            <a:endParaRPr sz="1800">
              <a:solidFill>
                <a:schemeClr val="lt1"/>
              </a:solidFill>
              <a:latin typeface="Average"/>
              <a:ea typeface="Average"/>
              <a:cs typeface="Average"/>
              <a:sym typeface="Average"/>
            </a:endParaRPr>
          </a:p>
        </p:txBody>
      </p:sp>
      <p:pic>
        <p:nvPicPr>
          <p:cNvPr id="272" name="Google Shape;272;p39"/>
          <p:cNvPicPr preferRelativeResize="0"/>
          <p:nvPr/>
        </p:nvPicPr>
        <p:blipFill>
          <a:blip r:embed="rId3">
            <a:alphaModFix/>
          </a:blip>
          <a:stretch>
            <a:fillRect/>
          </a:stretch>
        </p:blipFill>
        <p:spPr>
          <a:xfrm>
            <a:off x="431975" y="1407750"/>
            <a:ext cx="2390775" cy="201930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Thank you</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025900"/>
            <a:ext cx="8520600" cy="109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chemeClr val="accent5"/>
                </a:solidFill>
              </a:rPr>
              <a:t>SQL</a:t>
            </a:r>
            <a:endParaRPr sz="600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DATASET</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983100" y="2189550"/>
            <a:ext cx="1566000" cy="7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accent6"/>
                </a:solidFill>
              </a:rPr>
              <a:t>Dataset</a:t>
            </a:r>
            <a:endParaRPr sz="3900">
              <a:solidFill>
                <a:schemeClr val="accent6"/>
              </a:solidFill>
            </a:endParaRPr>
          </a:p>
        </p:txBody>
      </p:sp>
      <p:sp>
        <p:nvSpPr>
          <p:cNvPr id="85" name="Google Shape;85;p18"/>
          <p:cNvSpPr txBox="1"/>
          <p:nvPr>
            <p:ph idx="4294967295" type="body"/>
          </p:nvPr>
        </p:nvSpPr>
        <p:spPr>
          <a:xfrm>
            <a:off x="4278675" y="618150"/>
            <a:ext cx="4267200" cy="39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7474F"/>
                </a:solidFill>
              </a:rPr>
              <a:t>Dataset (set data) adalah kumpulan data terstruktur yang berisi informasi dari berbagai sumber, serta dapat dianalisis untuk memperoleh informasi baru.</a:t>
            </a:r>
            <a:endParaRPr sz="1600">
              <a:solidFill>
                <a:srgbClr val="37474F"/>
              </a:solidFill>
            </a:endParaRPr>
          </a:p>
          <a:p>
            <a:pPr indent="0" lvl="0" marL="0" rtl="0" algn="l">
              <a:spcBef>
                <a:spcPts val="1600"/>
              </a:spcBef>
              <a:spcAft>
                <a:spcPts val="0"/>
              </a:spcAft>
              <a:buNone/>
            </a:pPr>
            <a:r>
              <a:rPr lang="en" sz="1600">
                <a:solidFill>
                  <a:srgbClr val="37474F"/>
                </a:solidFill>
              </a:rPr>
              <a:t>Dataset yang digunakan pada project ini terdiri dari beberapa tabel sebagai berikut:</a:t>
            </a:r>
            <a:endParaRPr sz="1600">
              <a:solidFill>
                <a:srgbClr val="37474F"/>
              </a:solidFill>
            </a:endParaRPr>
          </a:p>
          <a:p>
            <a:pPr indent="-330200" lvl="0" marL="457200" rtl="0" algn="l">
              <a:spcBef>
                <a:spcPts val="0"/>
              </a:spcBef>
              <a:spcAft>
                <a:spcPts val="0"/>
              </a:spcAft>
              <a:buClr>
                <a:srgbClr val="37474F"/>
              </a:buClr>
              <a:buSzPts val="1600"/>
              <a:buChar char="●"/>
            </a:pPr>
            <a:r>
              <a:rPr lang="en" sz="1600">
                <a:solidFill>
                  <a:srgbClr val="37474F"/>
                </a:solidFill>
              </a:rPr>
              <a:t>order_detail</a:t>
            </a:r>
            <a:endParaRPr sz="1600">
              <a:solidFill>
                <a:srgbClr val="37474F"/>
              </a:solidFill>
            </a:endParaRPr>
          </a:p>
          <a:p>
            <a:pPr indent="-330200" lvl="0" marL="457200" rtl="0" algn="l">
              <a:spcBef>
                <a:spcPts val="0"/>
              </a:spcBef>
              <a:spcAft>
                <a:spcPts val="0"/>
              </a:spcAft>
              <a:buClr>
                <a:srgbClr val="37474F"/>
              </a:buClr>
              <a:buSzPts val="1600"/>
              <a:buChar char="●"/>
            </a:pPr>
            <a:r>
              <a:rPr lang="en" sz="1600">
                <a:solidFill>
                  <a:srgbClr val="37474F"/>
                </a:solidFill>
              </a:rPr>
              <a:t>sku_detail</a:t>
            </a:r>
            <a:endParaRPr sz="1600">
              <a:solidFill>
                <a:srgbClr val="37474F"/>
              </a:solidFill>
            </a:endParaRPr>
          </a:p>
          <a:p>
            <a:pPr indent="-330200" lvl="0" marL="457200" rtl="0" algn="l">
              <a:spcBef>
                <a:spcPts val="0"/>
              </a:spcBef>
              <a:spcAft>
                <a:spcPts val="0"/>
              </a:spcAft>
              <a:buClr>
                <a:srgbClr val="37474F"/>
              </a:buClr>
              <a:buSzPts val="1600"/>
              <a:buChar char="●"/>
            </a:pPr>
            <a:r>
              <a:rPr lang="en" sz="1600">
                <a:solidFill>
                  <a:srgbClr val="37474F"/>
                </a:solidFill>
              </a:rPr>
              <a:t>customer_detail</a:t>
            </a:r>
            <a:endParaRPr sz="1600">
              <a:solidFill>
                <a:srgbClr val="37474F"/>
              </a:solidFill>
            </a:endParaRPr>
          </a:p>
          <a:p>
            <a:pPr indent="-330200" lvl="0" marL="457200" rtl="0" algn="l">
              <a:spcBef>
                <a:spcPts val="0"/>
              </a:spcBef>
              <a:spcAft>
                <a:spcPts val="0"/>
              </a:spcAft>
              <a:buClr>
                <a:srgbClr val="37474F"/>
              </a:buClr>
              <a:buSzPts val="1600"/>
              <a:buChar char="●"/>
            </a:pPr>
            <a:r>
              <a:rPr lang="en" sz="1600">
                <a:solidFill>
                  <a:srgbClr val="37474F"/>
                </a:solidFill>
              </a:rPr>
              <a:t>payment_detail</a:t>
            </a:r>
            <a:endParaRPr sz="1600">
              <a:solidFill>
                <a:srgbClr val="37474F"/>
              </a:solidFill>
            </a:endParaRPr>
          </a:p>
          <a:p>
            <a:pPr indent="0" lvl="0" marL="0" rtl="0" algn="l">
              <a:spcBef>
                <a:spcPts val="1600"/>
              </a:spcBef>
              <a:spcAft>
                <a:spcPts val="1600"/>
              </a:spcAft>
              <a:buNone/>
            </a:pPr>
            <a:r>
              <a:rPr lang="en" sz="1600">
                <a:solidFill>
                  <a:srgbClr val="37474F"/>
                </a:solidFill>
              </a:rPr>
              <a:t>Data yang digunakan adalah data yang berasal dari Tokopedia (bukan data sesungguhnya).</a:t>
            </a:r>
            <a:endParaRPr sz="1600">
              <a:solidFill>
                <a:srgbClr val="37474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568650" y="387475"/>
            <a:ext cx="800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Dataset</a:t>
            </a:r>
            <a:endParaRPr>
              <a:solidFill>
                <a:schemeClr val="accent6"/>
              </a:solidFill>
            </a:endParaRPr>
          </a:p>
        </p:txBody>
      </p:sp>
      <p:sp>
        <p:nvSpPr>
          <p:cNvPr id="91" name="Google Shape;91;p19"/>
          <p:cNvSpPr txBox="1"/>
          <p:nvPr>
            <p:ph idx="1" type="body"/>
          </p:nvPr>
        </p:nvSpPr>
        <p:spPr>
          <a:xfrm>
            <a:off x="568650" y="1069025"/>
            <a:ext cx="8006700" cy="36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5"/>
                </a:solidFill>
              </a:rPr>
              <a:t>order_detail</a:t>
            </a:r>
            <a:endParaRPr b="1" sz="1400">
              <a:solidFill>
                <a:schemeClr val="accent5"/>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id → angka unik dari order / id_order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customer_id → angka unik dari pelanggan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order_date → tanggal saat dilakukan transaksi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sku_id → angka unik dari produk (sku adalah stock keeping unit)</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price → harga yang tertera pada tagging harga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qty_ordered → jumlah barang yang dibeli oleh pelanggan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before_discount → nilai harga total dari produk (price * qty_ordered) 8. discount_amount → nilai diskon product total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after_discount → nilai harga total produk ketika sudah dikurangi dengan diskon 10. is_gross → menunjukkan pelanggan belum membayar pesanan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is_valid → menunjukkan pelanggan sudah melakukan pembayaran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is_net → menunjukkan transaksi sudah selesai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payment_id → angka unik dari metode pembayaran </a:t>
            </a:r>
            <a:endParaRPr sz="1400">
              <a:solidFill>
                <a:schemeClr val="accent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568650" y="387475"/>
            <a:ext cx="800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Dataset</a:t>
            </a:r>
            <a:endParaRPr>
              <a:solidFill>
                <a:schemeClr val="accent6"/>
              </a:solidFill>
            </a:endParaRPr>
          </a:p>
        </p:txBody>
      </p:sp>
      <p:sp>
        <p:nvSpPr>
          <p:cNvPr id="97" name="Google Shape;97;p20"/>
          <p:cNvSpPr txBox="1"/>
          <p:nvPr>
            <p:ph idx="1" type="body"/>
          </p:nvPr>
        </p:nvSpPr>
        <p:spPr>
          <a:xfrm>
            <a:off x="568650" y="1069025"/>
            <a:ext cx="8006700" cy="16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5"/>
                </a:solidFill>
              </a:rPr>
              <a:t>sku</a:t>
            </a:r>
            <a:r>
              <a:rPr b="1" lang="en" sz="1400">
                <a:solidFill>
                  <a:schemeClr val="accent5"/>
                </a:solidFill>
              </a:rPr>
              <a:t>_detail</a:t>
            </a:r>
            <a:endParaRPr b="1" sz="1400">
              <a:solidFill>
                <a:schemeClr val="accent5"/>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id → angka unik dari produk (dapat digunakan untuk key saat join)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sku_name → nama dari produk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base_price → harga barang yang tertera pada tagging harga / price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cogs → cost of goods sold / total biaya untuk menjual 1 produk</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category → kategori produk </a:t>
            </a:r>
            <a:endParaRPr sz="1400">
              <a:solidFill>
                <a:schemeClr val="accent6"/>
              </a:solidFill>
            </a:endParaRPr>
          </a:p>
        </p:txBody>
      </p:sp>
      <p:sp>
        <p:nvSpPr>
          <p:cNvPr id="98" name="Google Shape;98;p20"/>
          <p:cNvSpPr txBox="1"/>
          <p:nvPr>
            <p:ph idx="1" type="body"/>
          </p:nvPr>
        </p:nvSpPr>
        <p:spPr>
          <a:xfrm>
            <a:off x="568650" y="2719625"/>
            <a:ext cx="8006700" cy="9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5"/>
                </a:solidFill>
              </a:rPr>
              <a:t>customer</a:t>
            </a:r>
            <a:r>
              <a:rPr b="1" lang="en" sz="1400">
                <a:solidFill>
                  <a:schemeClr val="accent5"/>
                </a:solidFill>
              </a:rPr>
              <a:t>_detail</a:t>
            </a:r>
            <a:endParaRPr b="1" sz="1400">
              <a:solidFill>
                <a:schemeClr val="accent5"/>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id → angka unik dari pelanggan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registered_date → tanggal pelanggan mulai mendaftarkan diri sebagai anggota</a:t>
            </a:r>
            <a:endParaRPr sz="1400">
              <a:solidFill>
                <a:schemeClr val="accent6"/>
              </a:solidFill>
            </a:endParaRPr>
          </a:p>
        </p:txBody>
      </p:sp>
      <p:sp>
        <p:nvSpPr>
          <p:cNvPr id="99" name="Google Shape;99;p20"/>
          <p:cNvSpPr txBox="1"/>
          <p:nvPr>
            <p:ph idx="1" type="body"/>
          </p:nvPr>
        </p:nvSpPr>
        <p:spPr>
          <a:xfrm>
            <a:off x="568650" y="3641525"/>
            <a:ext cx="8006700" cy="9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5"/>
                </a:solidFill>
              </a:rPr>
              <a:t>payment</a:t>
            </a:r>
            <a:r>
              <a:rPr b="1" lang="en" sz="1400">
                <a:solidFill>
                  <a:schemeClr val="accent5"/>
                </a:solidFill>
              </a:rPr>
              <a:t>_detail</a:t>
            </a:r>
            <a:endParaRPr b="1" sz="1400">
              <a:solidFill>
                <a:schemeClr val="accent5"/>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id → angka unik dari metode pembayaran </a:t>
            </a:r>
            <a:endParaRPr sz="1400">
              <a:solidFill>
                <a:schemeClr val="accent6"/>
              </a:solidFill>
            </a:endParaRPr>
          </a:p>
          <a:p>
            <a:pPr indent="-317500" lvl="0" marL="457200" rtl="0" algn="l">
              <a:spcBef>
                <a:spcPts val="0"/>
              </a:spcBef>
              <a:spcAft>
                <a:spcPts val="0"/>
              </a:spcAft>
              <a:buClr>
                <a:schemeClr val="accent6"/>
              </a:buClr>
              <a:buSzPts val="1400"/>
              <a:buAutoNum type="arabicPeriod"/>
            </a:pPr>
            <a:r>
              <a:rPr lang="en" sz="1400">
                <a:solidFill>
                  <a:schemeClr val="accent6"/>
                </a:solidFill>
              </a:rPr>
              <a:t>payment_method → metode pembayaran yang digunakan</a:t>
            </a:r>
            <a:endParaRPr sz="1400">
              <a:solidFill>
                <a:schemeClr val="accent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568650" y="387475"/>
            <a:ext cx="800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a:t>
            </a:r>
            <a:endParaRPr>
              <a:solidFill>
                <a:schemeClr val="lt1"/>
              </a:solidFill>
            </a:endParaRPr>
          </a:p>
        </p:txBody>
      </p:sp>
      <p:pic>
        <p:nvPicPr>
          <p:cNvPr id="105" name="Google Shape;105;p21"/>
          <p:cNvPicPr preferRelativeResize="0"/>
          <p:nvPr/>
        </p:nvPicPr>
        <p:blipFill>
          <a:blip r:embed="rId3">
            <a:alphaModFix/>
          </a:blip>
          <a:stretch>
            <a:fillRect/>
          </a:stretch>
        </p:blipFill>
        <p:spPr>
          <a:xfrm>
            <a:off x="679925" y="1035525"/>
            <a:ext cx="3829975" cy="3789350"/>
          </a:xfrm>
          <a:prstGeom prst="rect">
            <a:avLst/>
          </a:prstGeom>
          <a:noFill/>
          <a:ln>
            <a:noFill/>
          </a:ln>
        </p:spPr>
      </p:pic>
      <p:sp>
        <p:nvSpPr>
          <p:cNvPr id="106" name="Google Shape;106;p21"/>
          <p:cNvSpPr txBox="1"/>
          <p:nvPr>
            <p:ph idx="1" type="body"/>
          </p:nvPr>
        </p:nvSpPr>
        <p:spPr>
          <a:xfrm>
            <a:off x="4745250" y="2028400"/>
            <a:ext cx="3830100" cy="180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37474F"/>
                </a:solidFill>
              </a:rPr>
              <a:t>Dari skema tabel di samping dapat dilihat bahwa tabel order_detail merupakan tabel utama pada dataset, yang terhubung dengan tabel lain yaitu tabel customer_detail, sku_detail, dan payment_detail.</a:t>
            </a:r>
            <a:endParaRPr sz="1600">
              <a:solidFill>
                <a:srgbClr val="37474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PERTANYAAN DAN PEMBAHASAN</a:t>
            </a:r>
            <a:endParaRPr sz="42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