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76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4B96-6526-C51C-EF35-91E97E8E7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9B47-8449-A97F-7757-764E48C37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CA6E-089E-2A9E-FD49-D7BA320A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6534-4B8F-2C4E-2CE6-D0253544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1FDA-E9F1-A212-F2DC-F1B7E7FF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257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049E-BEA0-D574-A470-97CFE601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7168C-EC9B-625B-08FD-51CDDD0D5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8F5B-2406-D653-CE39-838C5C8B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C7DF-1740-C55F-ED2E-CBCFFC35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D394-5DC1-6055-6FB2-0A6F3BC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52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261B-179C-C286-DA7F-86CCD8FE2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5800-49D7-54A0-5D73-58A410C53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6556-9D63-A088-2549-98D175D7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18DF-F4D4-43BA-04FD-18730068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33F2-D912-0A1C-A6E8-E79D3DB0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1903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754C-4346-0835-16BD-13E10265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6A8F-F17A-0156-93D6-672AC340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C8AC-970B-6F24-706E-AFBD6D2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3EBD-2363-18FD-265D-940F5DDC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D65F-3E97-768D-5D66-21B92179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875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22E2-5C55-34E6-941F-9FB6CF31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AE3D-E50A-AC59-8F4F-698A3888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DE81-FBFC-DB22-22BB-EC42FD98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6C77-7912-7F14-C45C-7DA81A81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415C-631D-E124-88F3-F2916E1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483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1DDD-B38A-7A0B-E01D-42DCFB0E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1B87-9A6B-9E00-C475-2F442A4ED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442E9-B8C9-3C19-B3EC-0A8D3119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8BC5A-303B-BA33-CD34-BDDCF2E3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0254A-E2CC-A91E-8811-3873669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6290-E70D-A102-398A-247823F8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496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FD6-70F0-C1FC-DAC5-370B49C0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5EB8-6C41-6B3D-2E0D-0C345B7E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08BA2-0F3C-2BCE-714B-CC718EF1C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FB320-B027-ACC1-A50D-1CC6C3C4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8A62C-7BDE-79FD-414D-35C8CEB48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3B10F-AF3D-3E14-1282-3361517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1C7DD-AC63-23F2-3B60-B29BD4C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DC316-3BD1-0C63-B15F-138BE668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141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2F21-4DF6-B3F8-97DC-0C7C2054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C081F-AAB2-CDB9-3D04-C9371B44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83C9-2B39-CEE6-CBCE-7BE6E5E2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2E03-D2FB-51CB-33F6-4F48858D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9425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7163F-E2F7-21D2-10C4-28026D01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DC61B-5EBD-D2F8-D937-15892EE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C3C27-F162-8209-0AC2-2558BE3D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1006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2BBB-DD0E-AA8E-D424-204B32A0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8A9C-225F-8C94-1686-10C8187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E0D13-2987-1D70-EBF4-5798D099F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510BA-149F-9575-EC90-CBD63BA2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11CC-6F8D-D00E-9C1A-3D0F94B2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87ED-A374-6655-160C-3B95BC0B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2645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3FF-4B14-5BC7-4F58-678684CE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BC29B-55C2-8D92-02A6-FA318924C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DEA98-DFA5-4F74-E05D-3A6267A36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AC706-6DC3-C1A6-D96E-A31E7C41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3D987-FD67-894F-BABA-638753C0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4DA3-BE34-F691-28E5-BE20DC45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711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75B6E-780F-CF9E-2C55-9D8AC668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8BC8-E134-940F-4403-8EA7940E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AD83-A03C-173D-2B03-A96060195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DC018-157B-E849-84BB-9DC11E2E3556}" type="datetimeFigureOut">
              <a:rPr lang="en-TR" smtClean="0"/>
              <a:t>18.05.2024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1AD0-EFA1-2B7D-B529-57DDEFA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6E15-2C2C-D9E9-8FE5-BC46A8F47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EA038-168A-DC4E-A51D-0244CAE83A4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63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with a lock and keys&#10;&#10;Description automatically generated">
            <a:extLst>
              <a:ext uri="{FF2B5EF4-FFF2-40B4-BE49-F238E27FC236}">
                <a16:creationId xmlns:a16="http://schemas.microsoft.com/office/drawing/2014/main" id="{58C2F737-FAD0-50E8-F357-C454378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28576"/>
            <a:ext cx="12206288" cy="697502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stA="0" endPos="27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A3E0C-E303-0B11-6A93-E38434944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Security and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4A838-7C8A-9D17-6819-A1986F7CD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Abdurrahman Çoban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619EB-7244-243C-5065-73876B5EFDD0}"/>
              </a:ext>
            </a:extLst>
          </p:cNvPr>
          <p:cNvSpPr txBox="1"/>
          <p:nvPr/>
        </p:nvSpPr>
        <p:spPr>
          <a:xfrm>
            <a:off x="10668000" y="17756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13.05.2024</a:t>
            </a:r>
          </a:p>
        </p:txBody>
      </p:sp>
    </p:spTree>
    <p:extLst>
      <p:ext uri="{BB962C8B-B14F-4D97-AF65-F5344CB8AC3E}">
        <p14:creationId xmlns:p14="http://schemas.microsoft.com/office/powerpoint/2010/main" val="376953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51E6-A768-E9A2-EF38-FB368F8A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Rsa: </a:t>
            </a:r>
            <a:r>
              <a:rPr lang="en-TR" dirty="0"/>
              <a:t>Algorithm Explanation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27BC16-891A-6131-E445-00FE00A17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15886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TR" altLang="en-TR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Monaco" pitchFamily="2" charset="77"/>
                <a:ea typeface="Times New Roman" panose="02020603050405020304" pitchFamily="18" charset="0"/>
                <a:cs typeface="Courier New" panose="02070309020205020404" pitchFamily="49" charset="0"/>
              </a:rPr>
              <a:t>mod_pow</a:t>
            </a:r>
            <a:r>
              <a:rPr kumimoji="0" lang="en-TR" altLang="en-TR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This function performs modular exponentiation,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TR" altLang="en-TR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which is crucial for the RSA encryption and decryption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TR" altLang="en-TR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processes. It calculates </a:t>
            </a:r>
            <a:r>
              <a:rPr kumimoji="0" lang="en-TR" altLang="en-TR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𝑏𝑎𝑠𝑒</a:t>
            </a:r>
            <a:r>
              <a:rPr kumimoji="0" lang="en-TR" altLang="en-TR" b="0" i="0" u="none" strike="noStrike" cap="none" normalizeH="0" baseline="30000" dirty="0">
                <a:ln>
                  <a:noFill/>
                </a:ln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𝑒𝑥𝑝 </a:t>
            </a:r>
            <a:r>
              <a:rPr kumimoji="0" lang="en-TR" altLang="en-TR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</a:t>
            </a:r>
            <a:r>
              <a:rPr kumimoji="0" lang="en-TR" altLang="en-TR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  </a:t>
            </a:r>
            <a:r>
              <a:rPr kumimoji="0" lang="en-TR" altLang="en-TR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𝑚𝑜𝑑 </a:t>
            </a:r>
            <a:r>
              <a:rPr kumimoji="0" lang="en-TR" altLang="en-TR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KaTeX_Math"/>
                <a:ea typeface="Times New Roman" panose="02020603050405020304" pitchFamily="18" charset="0"/>
              </a:rPr>
              <a:t> efficiently, even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TR" altLang="en-TR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KaTeX_Math"/>
                <a:ea typeface="Times New Roman" panose="02020603050405020304" pitchFamily="18" charset="0"/>
              </a:rPr>
              <a:t>for large numbers.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TR" altLang="en-TR" b="1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Monaco" pitchFamily="2" charset="77"/>
                <a:ea typeface="Times New Roman" panose="02020603050405020304" pitchFamily="18" charset="0"/>
                <a:cs typeface="Courier New" panose="02070309020205020404" pitchFamily="49" charset="0"/>
              </a:rPr>
              <a:t>2.main</a:t>
            </a:r>
            <a:r>
              <a:rPr kumimoji="0" lang="en-TR" altLang="en-TR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The entry point for the program, which handles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TR" altLang="en-TR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command-line arguments and controls the flow of data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TR" altLang="en-TR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encryption or decryption using RSA.</a:t>
            </a:r>
            <a:r>
              <a:rPr kumimoji="0" lang="en-TR" altLang="en-TR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KaTeX_Math"/>
                <a:ea typeface="Times New Roman" panose="02020603050405020304" pitchFamily="18" charset="0"/>
              </a:rPr>
              <a:t> </a:t>
            </a:r>
            <a:endParaRPr kumimoji="0" lang="en-TR" altLang="en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04AB5-114F-A597-2D04-AA3DC881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2" y="5298548"/>
            <a:ext cx="7691689" cy="9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4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51E6-A768-E9A2-EF38-FB368F8A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Rsa: </a:t>
            </a:r>
            <a:r>
              <a:rPr lang="en-TR" dirty="0"/>
              <a:t>Algorithm Explanation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27BC16-891A-6131-E445-00FE00A17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5391"/>
            <a:ext cx="10515600" cy="37538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Functionality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Command-Line Arguments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It takes four arguments: the file name containing the number to be encrypted/decrypted, the modulus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the exponent (which could be </a:t>
            </a:r>
            <a:r>
              <a:rPr lang="en-US" sz="2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for encryption or </a:t>
            </a:r>
            <a:r>
              <a:rPr lang="en-US" sz="2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d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for decryption), and the mode (either "encrypt" or "decrypt").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File Operations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program reads an integer from a file, processes it using the RSA algorithm (either encrypting or decrypting), and then writes the result back to the same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5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EE4C-3629-5D63-2AFC-2A56E1C2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Rsa: </a:t>
            </a:r>
            <a:r>
              <a:rPr lang="en-TR" dirty="0"/>
              <a:t>Algorithm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508-C7D1-9552-C9A0-3F036019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5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the RSA algorithm, the numbers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𝑑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crucial components of the cryptographic process. 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(Modulus)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Definition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product of two prime numbers, typically denoted as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𝑝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𝑞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It is a part of both the public and private keys in the RSA algorithm.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Role in RSA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serves as the modulus in the modular arithmetic operations of RSA. It determines the key length and the size of the ciphertext space.</a:t>
            </a:r>
          </a:p>
          <a:p>
            <a:pPr algn="l"/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e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(Public Exponent)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 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used during the encryption process. It is relatively small and often chosen for its properties to make encryption efficient. Common values for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</a:t>
            </a:r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33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1717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or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65537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(which is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2</a:t>
            </a:r>
            <a:r>
              <a:rPr lang="en-US" sz="2400" b="0" i="0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16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+1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𝑑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(Private Exponent)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 </a:t>
            </a:r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d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used during the decryption process. It essentially reverses the encryption process applied by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</a:t>
            </a:r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is computed to specifically work with the values of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</a:t>
            </a:r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used during encryption.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342397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EE4C-3629-5D63-2AFC-2A56E1C2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TR" sz="5400" dirty="0"/>
              <a:t>Rsa: How to Run the Code ?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76B55FA-9BEB-03C9-0807-4FCA048E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3249967"/>
            <a:ext cx="3813048" cy="2727211"/>
          </a:xfrm>
          <a:prstGeom prst="rect">
            <a:avLst/>
          </a:pr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A22341D-75C8-4D99-B598-A4C9A4F7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766349"/>
            <a:ext cx="3813048" cy="1550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508-C7D1-9552-C9A0-3F036019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TR" sz="2200" dirty="0"/>
              <a:t>There are two files at the beginning:</a:t>
            </a:r>
          </a:p>
          <a:p>
            <a:endParaRPr lang="en-TR" sz="2200" dirty="0"/>
          </a:p>
          <a:p>
            <a:endParaRPr lang="en-TR" sz="2200" dirty="0"/>
          </a:p>
          <a:p>
            <a:r>
              <a:rPr lang="en-TR" sz="2200" dirty="0"/>
              <a:t>Run this line of code to generate an exec file</a:t>
            </a:r>
            <a:br>
              <a:rPr lang="en-TR" sz="2200" dirty="0"/>
            </a:br>
            <a:r>
              <a:rPr lang="en-TR" sz="2200" dirty="0"/>
              <a:t> </a:t>
            </a:r>
            <a:r>
              <a:rPr lang="en-TR" sz="2200" dirty="0">
                <a:sym typeface="Wingdings" pitchFamily="2" charset="2"/>
              </a:rPr>
              <a:t>&gt;&gt; </a:t>
            </a:r>
            <a:r>
              <a:rPr lang="en-US" sz="2200" dirty="0" err="1">
                <a:sym typeface="Wingdings" pitchFamily="2" charset="2"/>
              </a:rPr>
              <a:t>g</a:t>
            </a:r>
            <a:r>
              <a:rPr lang="en-US" sz="2200" dirty="0" err="1"/>
              <a:t>cc</a:t>
            </a:r>
            <a:r>
              <a:rPr lang="en-US" sz="2200" dirty="0"/>
              <a:t> -o </a:t>
            </a:r>
            <a:r>
              <a:rPr lang="en-US" sz="2200" dirty="0" err="1"/>
              <a:t>rsa</a:t>
            </a:r>
            <a:r>
              <a:rPr lang="en-US" sz="2200" dirty="0"/>
              <a:t> </a:t>
            </a:r>
            <a:r>
              <a:rPr lang="en-US" sz="2200" dirty="0" err="1"/>
              <a:t>rsa.c</a:t>
            </a:r>
            <a:endParaRPr lang="en-TR" sz="2200" dirty="0"/>
          </a:p>
          <a:p>
            <a:endParaRPr lang="en-TR" sz="2200" dirty="0"/>
          </a:p>
        </p:txBody>
      </p:sp>
    </p:spTree>
    <p:extLst>
      <p:ext uri="{BB962C8B-B14F-4D97-AF65-F5344CB8AC3E}">
        <p14:creationId xmlns:p14="http://schemas.microsoft.com/office/powerpoint/2010/main" val="14665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EE4C-3629-5D63-2AFC-2A56E1C2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Rsa: </a:t>
            </a:r>
            <a:r>
              <a:rPr lang="en-TR" dirty="0"/>
              <a:t>How to Run the Code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508-C7D1-9552-C9A0-3F03601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Run this line of code to start the GUI</a:t>
            </a:r>
          </a:p>
          <a:p>
            <a:pPr marL="0" indent="0">
              <a:buNone/>
            </a:pPr>
            <a:r>
              <a:rPr lang="en-TR" dirty="0"/>
              <a:t>   &gt;&gt; </a:t>
            </a:r>
            <a:r>
              <a:rPr lang="en-US" dirty="0"/>
              <a:t>python3 </a:t>
            </a:r>
            <a:r>
              <a:rPr lang="en-US" dirty="0" err="1"/>
              <a:t>crypto_gui.py</a:t>
            </a:r>
            <a:endParaRPr lang="en-US" dirty="0"/>
          </a:p>
          <a:p>
            <a:r>
              <a:rPr lang="en-US" dirty="0"/>
              <a:t>Select RSA, </a:t>
            </a:r>
          </a:p>
          <a:p>
            <a:r>
              <a:rPr lang="en-US" dirty="0"/>
              <a:t>Click encrypt button,</a:t>
            </a:r>
          </a:p>
          <a:p>
            <a:r>
              <a:rPr lang="en-US" dirty="0"/>
              <a:t>Choose the </a:t>
            </a:r>
            <a:r>
              <a:rPr lang="en-US" dirty="0" err="1"/>
              <a:t>rsa.txt</a:t>
            </a:r>
            <a:r>
              <a:rPr lang="en-US" dirty="0"/>
              <a:t> file,</a:t>
            </a:r>
          </a:p>
          <a:p>
            <a:r>
              <a:rPr lang="en-US" dirty="0"/>
              <a:t>Enter the keys for encryption(3233,17)</a:t>
            </a:r>
          </a:p>
          <a:p>
            <a:r>
              <a:rPr lang="en-US" dirty="0"/>
              <a:t>To decrypt, apply the same steps on the same file, </a:t>
            </a:r>
            <a:br>
              <a:rPr lang="en-US" dirty="0"/>
            </a:br>
            <a:r>
              <a:rPr lang="en-US" dirty="0"/>
              <a:t>keys:3233,2753</a:t>
            </a:r>
          </a:p>
          <a:p>
            <a:endParaRPr lang="en-US" dirty="0"/>
          </a:p>
          <a:p>
            <a:endParaRPr lang="en-TR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774BECBE-4936-8F68-1309-81936AF3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97" y="1825625"/>
            <a:ext cx="4718461" cy="27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EE4C-3629-5D63-2AFC-2A56E1C2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Rsa: </a:t>
            </a:r>
            <a:r>
              <a:rPr lang="en-TR" dirty="0"/>
              <a:t>How to Run the Code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508-C7D1-9552-C9A0-3F03601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During Encryption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Choose to encrypt using RSA in the GUI: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requested because they define how the data will be encrypted. The public key consists of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they transform the plaintext into ciphertext using the formula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𝑐=𝑚</a:t>
            </a:r>
            <a:r>
              <a:rPr lang="en-US" b="0" i="0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mod  𝑛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where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𝑚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plaintext message.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During Decryption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Choose to decrypt: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𝑑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needed because they allow the reversal of the encryption process. The private key, which consists of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𝑑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is used to convert the ciphertext back to plaintext using the formula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𝑚=𝑐</a:t>
            </a:r>
            <a:r>
              <a:rPr lang="en-US" b="0" i="0" baseline="30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𝑑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mod  𝑛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KaTeX_Math"/>
              </a:rPr>
              <a:t>.</a:t>
            </a:r>
          </a:p>
          <a:p>
            <a:pPr marL="742950" lvl="1" indent="-285750"/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To test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KaTeX_Math"/>
              </a:rPr>
              <a:t>, use this numbers </a:t>
            </a:r>
            <a:r>
              <a:rPr lang="en-US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en-US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=3233</a:t>
            </a:r>
            <a:r>
              <a:rPr lang="en-US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𝑒=17</a:t>
            </a:r>
            <a:r>
              <a:rPr lang="en-US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𝑑=2753</a:t>
            </a:r>
            <a:endParaRPr lang="en-US" i="1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1398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0ACB-38D9-2EB1-D51F-93D970FB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Run the App via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0EB5-A178-1AFF-3D23-1D529DEC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Compile each one using </a:t>
            </a:r>
            <a:r>
              <a:rPr lang="en-US" dirty="0" err="1"/>
              <a:t>gcc</a:t>
            </a:r>
            <a:r>
              <a:rPr lang="en-US" dirty="0"/>
              <a:t> (creating exec files)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aes</a:t>
            </a:r>
            <a:r>
              <a:rPr lang="en-US" dirty="0"/>
              <a:t> </a:t>
            </a:r>
            <a:r>
              <a:rPr lang="en-US" dirty="0" err="1"/>
              <a:t>aes.c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gcc</a:t>
            </a:r>
            <a:r>
              <a:rPr lang="en-US" dirty="0"/>
              <a:t> -o chacha20 chacha20.c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rsa</a:t>
            </a:r>
            <a:r>
              <a:rPr lang="en-US" dirty="0"/>
              <a:t> </a:t>
            </a:r>
            <a:r>
              <a:rPr lang="en-US" dirty="0" err="1"/>
              <a:t>rsa.c</a:t>
            </a:r>
            <a:endParaRPr lang="en-US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8956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0ACB-38D9-2EB1-D51F-93D970FB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Run the App via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0EB5-A178-1AFF-3D23-1D529DEC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AES</a:t>
            </a: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./</a:t>
            </a:r>
            <a:r>
              <a:rPr lang="en-US" sz="2400" dirty="0" err="1"/>
              <a:t>aes</a:t>
            </a:r>
            <a:r>
              <a:rPr lang="en-US" sz="2400" dirty="0"/>
              <a:t> </a:t>
            </a:r>
            <a:r>
              <a:rPr lang="en-US" sz="2400" dirty="0" err="1"/>
              <a:t>aes.txt</a:t>
            </a:r>
            <a:r>
              <a:rPr lang="en-US" sz="2400" dirty="0"/>
              <a:t> 1234567890abcdef encrypt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./</a:t>
            </a:r>
            <a:r>
              <a:rPr lang="en-US" sz="2400" dirty="0" err="1"/>
              <a:t>aes</a:t>
            </a:r>
            <a:r>
              <a:rPr lang="en-US" sz="2400" dirty="0"/>
              <a:t> </a:t>
            </a:r>
            <a:r>
              <a:rPr lang="en-US" sz="2400" dirty="0" err="1"/>
              <a:t>aes.txt</a:t>
            </a:r>
            <a:r>
              <a:rPr lang="en-US" sz="2400" dirty="0"/>
              <a:t> 1234567890abcdef decrypt</a:t>
            </a:r>
          </a:p>
          <a:p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ChaCha20</a:t>
            </a: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./chacha20 chacha20.txt 12345678901234567890123456789012 12345678 encrypt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./chacha20 chacha20.txt 12345678901234567890123456789012 12345678 decrypt</a:t>
            </a: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RSA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./</a:t>
            </a:r>
            <a:r>
              <a:rPr lang="en-US" dirty="0" err="1"/>
              <a:t>rsa</a:t>
            </a:r>
            <a:r>
              <a:rPr lang="en-US" dirty="0"/>
              <a:t> </a:t>
            </a:r>
            <a:r>
              <a:rPr lang="en-US" dirty="0" err="1"/>
              <a:t>rsa.txt</a:t>
            </a:r>
            <a:r>
              <a:rPr lang="en-US" dirty="0"/>
              <a:t> 3233 17 encrypt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./</a:t>
            </a:r>
            <a:r>
              <a:rPr lang="en-US" dirty="0" err="1"/>
              <a:t>rsa</a:t>
            </a:r>
            <a:r>
              <a:rPr lang="en-US" dirty="0"/>
              <a:t> </a:t>
            </a:r>
            <a:r>
              <a:rPr lang="en-US" dirty="0" err="1"/>
              <a:t>rsa.txt</a:t>
            </a:r>
            <a:r>
              <a:rPr lang="en-US" dirty="0"/>
              <a:t> 3233 2753 decrypt</a:t>
            </a:r>
          </a:p>
          <a:p>
            <a:pPr>
              <a:buFont typeface="Wingdings" pitchFamily="2" charset="2"/>
              <a:buChar char="Ø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7436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40C-90DF-6EB9-7DA6-6DF6245F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West University of Timisoara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2E0A-D278-E23D-6660-D272CF9C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r>
              <a:rPr lang="en-TR" sz="2400" dirty="0"/>
              <a:t>This task has been prepared in the scope of Security and Cryptography lab.</a:t>
            </a:r>
            <a:br>
              <a:rPr lang="en-TR" sz="2400" dirty="0"/>
            </a:br>
            <a:r>
              <a:rPr lang="en-TR" sz="2400" dirty="0"/>
              <a:t>The task has been prepared by Abdurrahman Çoban</a:t>
            </a:r>
          </a:p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r>
              <a:rPr lang="en-TR" sz="2400" dirty="0"/>
              <a:t>13.05.2024</a:t>
            </a:r>
          </a:p>
          <a:p>
            <a:pPr marL="0" indent="0">
              <a:buNone/>
            </a:pPr>
            <a:endParaRPr lang="en-TR" sz="2400" dirty="0"/>
          </a:p>
          <a:p>
            <a:pPr marL="0" indent="0">
              <a:buNone/>
            </a:pP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66917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A2AB-7E8C-F7EF-88C9-AEFEC9F1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Project Overview: Encryption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3F49-0618-1C1C-24F5-8D10EAC4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Symmetric-key algorithms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TR" dirty="0"/>
              <a:t>AES</a:t>
            </a:r>
          </a:p>
          <a:p>
            <a:pPr lvl="1">
              <a:buFont typeface="Wingdings" pitchFamily="2" charset="2"/>
              <a:buChar char="§"/>
            </a:pPr>
            <a:r>
              <a:rPr lang="en-TR" dirty="0"/>
              <a:t>ChaCha20</a:t>
            </a:r>
          </a:p>
          <a:p>
            <a:pPr lvl="1">
              <a:buFont typeface="Wingdings" pitchFamily="2" charset="2"/>
              <a:buChar char="§"/>
            </a:pPr>
            <a:endParaRPr lang="en-TR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Asymmetric-key algorithms</a:t>
            </a:r>
          </a:p>
          <a:p>
            <a:pPr lvl="1">
              <a:buFont typeface="Wingdings" pitchFamily="2" charset="2"/>
              <a:buChar char="§"/>
            </a:pPr>
            <a:r>
              <a:rPr lang="en-TR" dirty="0"/>
              <a:t>Rsa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4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2FC-61B3-7741-6C65-DEE747C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AES: </a:t>
            </a:r>
            <a:r>
              <a:rPr lang="en-TR" dirty="0"/>
              <a:t>Algorithm Explanation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36F5CE-FD19-D5E1-209D-ADA18658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AES Encryption Code (Key Functions)</a:t>
            </a:r>
          </a:p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KeyExpansion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Generates the round keys from the initial encryption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AddRoundKey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XORs the state with the round key.</a:t>
            </a:r>
          </a:p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SubBytes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Applies a non-linear substitution step using the S-box.</a:t>
            </a:r>
          </a:p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ShiftRows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hifts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rows of the state cyclically.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MixColumns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Mixes the columns of the state to provide diffusion.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Cipher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main function that performs the AES encryption.</a:t>
            </a:r>
            <a:br>
              <a:rPr lang="en-US" dirty="0"/>
            </a:br>
            <a:endParaRPr lang="en-T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9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2FC-61B3-7741-6C65-DEE747C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AES: </a:t>
            </a:r>
            <a:r>
              <a:rPr lang="en-TR" dirty="0"/>
              <a:t>Algorithm Explanation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36F5CE-FD19-D5E1-209D-ADA18658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AES Decryption Code (Key Functions)</a:t>
            </a:r>
          </a:p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InvSubBytes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Applies the inverse of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SubBytes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InvShiftRows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Applies the inverse of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ShiftRows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InvMixColumns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Applies the inverse of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MixColumns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InvCipher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main function that performs the AES decryption.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Supporting Functions: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Pads the input to ensure it is a multiple of the block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unpad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Removes padding after decryption to retrieve the original message.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n-T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4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9044E-32FF-3A94-8055-E038FEFF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TR" sz="5400"/>
              <a:t>AES: How to Run the Code ?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8740-D63E-CCE6-AE2E-A66FC506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TR" sz="2200" dirty="0"/>
              <a:t>There are two files at the beginning:</a:t>
            </a:r>
          </a:p>
          <a:p>
            <a:endParaRPr lang="en-TR" sz="2200" dirty="0"/>
          </a:p>
          <a:p>
            <a:endParaRPr lang="en-TR" sz="2200" dirty="0"/>
          </a:p>
          <a:p>
            <a:r>
              <a:rPr lang="en-TR" sz="2200" dirty="0"/>
              <a:t>Run this line of code to generate an exec file</a:t>
            </a:r>
            <a:br>
              <a:rPr lang="en-TR" sz="2200" dirty="0"/>
            </a:br>
            <a:r>
              <a:rPr lang="en-TR" sz="2200" dirty="0"/>
              <a:t> </a:t>
            </a:r>
            <a:r>
              <a:rPr lang="en-TR" sz="2200" dirty="0">
                <a:sym typeface="Wingdings" pitchFamily="2" charset="2"/>
              </a:rPr>
              <a:t>&gt;&gt; </a:t>
            </a:r>
            <a:r>
              <a:rPr lang="en-US" sz="2200" dirty="0" err="1">
                <a:sym typeface="Wingdings" pitchFamily="2" charset="2"/>
              </a:rPr>
              <a:t>g</a:t>
            </a:r>
            <a:r>
              <a:rPr lang="en-US" sz="2200" dirty="0" err="1"/>
              <a:t>cc</a:t>
            </a:r>
            <a:r>
              <a:rPr lang="en-US" sz="2200" dirty="0"/>
              <a:t> -o </a:t>
            </a:r>
            <a:r>
              <a:rPr lang="en-US" sz="2200" dirty="0" err="1"/>
              <a:t>aes</a:t>
            </a:r>
            <a:r>
              <a:rPr lang="en-US" sz="2200" dirty="0"/>
              <a:t> </a:t>
            </a:r>
            <a:r>
              <a:rPr lang="en-US" sz="2200" dirty="0" err="1"/>
              <a:t>aes.c</a:t>
            </a:r>
            <a:endParaRPr lang="en-TR" sz="2200" dirty="0"/>
          </a:p>
        </p:txBody>
      </p: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4B41B3A-389F-F7F5-6FC5-A976F728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3405197"/>
            <a:ext cx="4014216" cy="1961833"/>
          </a:xfrm>
          <a:prstGeom prst="rect">
            <a:avLst/>
          </a:prstGeom>
        </p:spPr>
      </p:pic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5514B92-FB7D-DE51-8FA5-F353DCB7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1063251"/>
            <a:ext cx="3995928" cy="14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1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20C1-E24B-FD04-3F5F-96DFBC0E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>
                <a:solidFill>
                  <a:schemeClr val="tx1">
                    <a:lumMod val="65000"/>
                    <a:lumOff val="35000"/>
                  </a:schemeClr>
                </a:solidFill>
              </a:rPr>
              <a:t>AES: </a:t>
            </a:r>
            <a:r>
              <a:rPr lang="en-TR"/>
              <a:t>How to Run the Code ?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05B4-D617-A69A-0543-F2949D19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Run this line of code to start the GUI</a:t>
            </a:r>
          </a:p>
          <a:p>
            <a:pPr marL="0" indent="0">
              <a:buNone/>
            </a:pPr>
            <a:r>
              <a:rPr lang="en-TR" dirty="0"/>
              <a:t>   &gt;&gt; </a:t>
            </a:r>
            <a:r>
              <a:rPr lang="en-US" dirty="0"/>
              <a:t>python3 </a:t>
            </a:r>
            <a:r>
              <a:rPr lang="en-US" dirty="0" err="1"/>
              <a:t>crypto_gui.py</a:t>
            </a:r>
            <a:endParaRPr lang="en-US" dirty="0"/>
          </a:p>
          <a:p>
            <a:r>
              <a:rPr lang="en-US" dirty="0"/>
              <a:t>Select AES, </a:t>
            </a:r>
          </a:p>
          <a:p>
            <a:r>
              <a:rPr lang="en-US" dirty="0"/>
              <a:t>Click encrypt button,</a:t>
            </a:r>
          </a:p>
          <a:p>
            <a:r>
              <a:rPr lang="en-US" dirty="0"/>
              <a:t>Choose the </a:t>
            </a:r>
            <a:r>
              <a:rPr lang="en-US" dirty="0" err="1"/>
              <a:t>aes.txt</a:t>
            </a:r>
            <a:r>
              <a:rPr lang="en-US" dirty="0"/>
              <a:t> file,</a:t>
            </a:r>
          </a:p>
          <a:p>
            <a:r>
              <a:rPr lang="en-US" dirty="0"/>
              <a:t>Enter the key 16 char long,</a:t>
            </a:r>
          </a:p>
          <a:p>
            <a:r>
              <a:rPr lang="en-US" dirty="0"/>
              <a:t>Check the </a:t>
            </a:r>
            <a:r>
              <a:rPr lang="en-US" dirty="0" err="1"/>
              <a:t>aes.txt</a:t>
            </a:r>
            <a:r>
              <a:rPr lang="en-US" dirty="0"/>
              <a:t> file, content has changed.</a:t>
            </a:r>
          </a:p>
          <a:p>
            <a:r>
              <a:rPr lang="en-TR" dirty="0"/>
              <a:t>Apply the same steps for decryption on the same file.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D3B78220-A33B-D890-B4D7-C26CBCC7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24" y="1690688"/>
            <a:ext cx="4422686" cy="25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1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2FC-61B3-7741-6C65-DEE747C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ChaCha20: </a:t>
            </a:r>
            <a:r>
              <a:rPr lang="en-TR" dirty="0"/>
              <a:t>Algorithm Explanation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36F5CE-FD19-D5E1-209D-ADA18658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ChaCha20 Encryption Code (Key Functions)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chacha20_keysetup: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Initializes the state matrix with the key, nonce, and constants.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chacha20_block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Generates a 64-byte keystream block.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rotate: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Rotates a 32-bit integer left by a specified number of bits.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chacha20_encrypt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Encrypts or decrypts data using the keystream generated by ChaCha20.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process_file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Reads the input file, processes it with ChaCha20, and writes the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Handles command-line arguments and calls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process_file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T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7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EE4C-3629-5D63-2AFC-2A56E1C2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TR" sz="5400"/>
              <a:t>ChaCha20: How to Run the Code 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508-C7D1-9552-C9A0-3F036019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TR" sz="2200" dirty="0"/>
              <a:t>There are two files at the beginning:</a:t>
            </a:r>
            <a:br>
              <a:rPr lang="en-TR" sz="2200" dirty="0"/>
            </a:br>
            <a:r>
              <a:rPr lang="en-TR" sz="2200" dirty="0"/>
              <a:t>Image: Right-top</a:t>
            </a:r>
          </a:p>
          <a:p>
            <a:endParaRPr lang="en-TR" sz="2200" dirty="0"/>
          </a:p>
          <a:p>
            <a:endParaRPr lang="en-TR" sz="2200" dirty="0"/>
          </a:p>
          <a:p>
            <a:r>
              <a:rPr lang="en-TR" sz="2200" dirty="0"/>
              <a:t>Run this line of code to generate an exec file</a:t>
            </a:r>
            <a:br>
              <a:rPr lang="en-TR" sz="2200" dirty="0"/>
            </a:br>
            <a:r>
              <a:rPr lang="en-TR" sz="2200" dirty="0"/>
              <a:t> </a:t>
            </a:r>
            <a:r>
              <a:rPr lang="en-TR" sz="2200" dirty="0">
                <a:sym typeface="Wingdings" pitchFamily="2" charset="2"/>
              </a:rPr>
              <a:t>&gt;&gt; </a:t>
            </a:r>
            <a:r>
              <a:rPr lang="en-US" sz="2200" dirty="0" err="1">
                <a:sym typeface="Wingdings" pitchFamily="2" charset="2"/>
              </a:rPr>
              <a:t>g</a:t>
            </a:r>
            <a:r>
              <a:rPr lang="en-US" sz="2200" dirty="0" err="1"/>
              <a:t>cc</a:t>
            </a:r>
            <a:r>
              <a:rPr lang="en-US" sz="2200" dirty="0"/>
              <a:t> -o chacha20 chacha20.c</a:t>
            </a:r>
          </a:p>
          <a:p>
            <a:pPr marL="0" indent="0">
              <a:buNone/>
            </a:pPr>
            <a:r>
              <a:rPr lang="en-US" sz="2200" dirty="0"/>
              <a:t>    Image: Right-bottom</a:t>
            </a:r>
            <a:endParaRPr lang="en-TR" sz="2200" dirty="0"/>
          </a:p>
          <a:p>
            <a:endParaRPr lang="en-TR" sz="2200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95664F9-EB09-1E41-04B1-A699A3D2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52" y="3689565"/>
            <a:ext cx="4014216" cy="2222748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3FC606-ABB5-3828-FE49-162B5C21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1480650"/>
            <a:ext cx="3995928" cy="12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4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EE4C-3629-5D63-2AFC-2A56E1C2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ChaCha20: </a:t>
            </a:r>
            <a:r>
              <a:rPr lang="en-TR" dirty="0"/>
              <a:t>How to Run the Code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508-C7D1-9552-C9A0-3F03601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Run this line of code to start the GUI</a:t>
            </a:r>
          </a:p>
          <a:p>
            <a:pPr marL="0" indent="0">
              <a:buNone/>
            </a:pPr>
            <a:r>
              <a:rPr lang="en-TR" dirty="0"/>
              <a:t>   &gt;&gt; </a:t>
            </a:r>
            <a:r>
              <a:rPr lang="en-US" dirty="0"/>
              <a:t>python3 </a:t>
            </a:r>
            <a:r>
              <a:rPr lang="en-US" dirty="0" err="1"/>
              <a:t>crypto_gui.py</a:t>
            </a:r>
            <a:endParaRPr lang="en-US" dirty="0"/>
          </a:p>
          <a:p>
            <a:r>
              <a:rPr lang="en-US" dirty="0"/>
              <a:t>Select ChaCha20, </a:t>
            </a:r>
          </a:p>
          <a:p>
            <a:r>
              <a:rPr lang="en-US" dirty="0"/>
              <a:t>Click encrypt button,</a:t>
            </a:r>
          </a:p>
          <a:p>
            <a:r>
              <a:rPr lang="en-US" dirty="0"/>
              <a:t>Choose the chacha20.txt file,</a:t>
            </a:r>
          </a:p>
          <a:p>
            <a:r>
              <a:rPr lang="en-US" dirty="0"/>
              <a:t>Enter two keys first 32 long char then</a:t>
            </a:r>
            <a:br>
              <a:rPr lang="en-US" dirty="0"/>
            </a:br>
            <a:r>
              <a:rPr lang="en-US" dirty="0"/>
              <a:t>8 char long.</a:t>
            </a:r>
          </a:p>
          <a:p>
            <a:r>
              <a:rPr lang="en-TR" dirty="0"/>
              <a:t>To decrypt, apply the same steps, click de Decrypt File and use </a:t>
            </a:r>
            <a:br>
              <a:rPr lang="en-TR" dirty="0"/>
            </a:br>
            <a:r>
              <a:rPr lang="en-TR" dirty="0"/>
              <a:t>the same keys.</a:t>
            </a:r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103FE-C7C0-5917-A22B-39DD8E26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16" y="1825624"/>
            <a:ext cx="4568190" cy="26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1197</Words>
  <Application>Microsoft Macintosh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Aptos</vt:lpstr>
      <vt:lpstr>Aptos Display</vt:lpstr>
      <vt:lpstr>Arial</vt:lpstr>
      <vt:lpstr>Courier New</vt:lpstr>
      <vt:lpstr>KaTeX_Main</vt:lpstr>
      <vt:lpstr>KaTeX_Math</vt:lpstr>
      <vt:lpstr>Menlo</vt:lpstr>
      <vt:lpstr>Monaco</vt:lpstr>
      <vt:lpstr>Roboto</vt:lpstr>
      <vt:lpstr>Segoe UI</vt:lpstr>
      <vt:lpstr>Söhne</vt:lpstr>
      <vt:lpstr>Times New Roman</vt:lpstr>
      <vt:lpstr>Wingdings</vt:lpstr>
      <vt:lpstr>Office Theme</vt:lpstr>
      <vt:lpstr>Security and Cryptography</vt:lpstr>
      <vt:lpstr>Project Overview: Encryption Methods</vt:lpstr>
      <vt:lpstr>AES: Algorithm Explanation</vt:lpstr>
      <vt:lpstr>AES: Algorithm Explanation</vt:lpstr>
      <vt:lpstr>AES: How to Run the Code ?</vt:lpstr>
      <vt:lpstr>AES: How to Run the Code ?</vt:lpstr>
      <vt:lpstr>ChaCha20: Algorithm Explanation</vt:lpstr>
      <vt:lpstr>ChaCha20: How to Run the Code ?</vt:lpstr>
      <vt:lpstr>ChaCha20: How to Run the Code ?</vt:lpstr>
      <vt:lpstr>Rsa: Algorithm Explanation</vt:lpstr>
      <vt:lpstr>Rsa: Algorithm Explanation</vt:lpstr>
      <vt:lpstr>Rsa: Algorithm Explanation</vt:lpstr>
      <vt:lpstr>Rsa: How to Run the Code ?</vt:lpstr>
      <vt:lpstr>Rsa: How to Run the Code ?</vt:lpstr>
      <vt:lpstr>Rsa: How to Run the Code ?</vt:lpstr>
      <vt:lpstr>How to Run the App via Terminal?</vt:lpstr>
      <vt:lpstr>How to Run the App via Terminal?</vt:lpstr>
      <vt:lpstr>West University of Timisoara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Cryptography</dc:title>
  <dc:creator>Abdurrahman Coban</dc:creator>
  <cp:lastModifiedBy>Abdurrahman Coban</cp:lastModifiedBy>
  <cp:revision>3</cp:revision>
  <dcterms:created xsi:type="dcterms:W3CDTF">2024-05-11T18:38:41Z</dcterms:created>
  <dcterms:modified xsi:type="dcterms:W3CDTF">2024-05-18T16:21:12Z</dcterms:modified>
</cp:coreProperties>
</file>