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omments/modernComment_110_61AE1F78.xml" ContentType="application/vnd.ms-powerpoint.comments+xml"/>
  <Override PartName="/ppt/notesSlides/notesSlide2.xml" ContentType="application/vnd.openxmlformats-officedocument.presentationml.notesSlide+xml"/>
  <Override PartName="/ppt/comments/modernComment_122_B9EB3F13.xml" ContentType="application/vnd.ms-powerpoint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56" r:id="rId4"/>
    <p:sldId id="280" r:id="rId5"/>
    <p:sldId id="261" r:id="rId6"/>
    <p:sldId id="257" r:id="rId7"/>
    <p:sldId id="258" r:id="rId8"/>
    <p:sldId id="260" r:id="rId9"/>
    <p:sldId id="259" r:id="rId10"/>
    <p:sldId id="263" r:id="rId11"/>
    <p:sldId id="264" r:id="rId12"/>
    <p:sldId id="265" r:id="rId13"/>
    <p:sldId id="266" r:id="rId14"/>
    <p:sldId id="289" r:id="rId15"/>
    <p:sldId id="272" r:id="rId16"/>
    <p:sldId id="290" r:id="rId17"/>
    <p:sldId id="267" r:id="rId18"/>
    <p:sldId id="355" r:id="rId19"/>
    <p:sldId id="358" r:id="rId20"/>
    <p:sldId id="359" r:id="rId2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omments/modernComment_110_61AE1F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4B6FAB-CCC6-4179-A97D-00763ECF90B3}" authorId="{65B9B3A4-B6DB-A8FC-9985-7BB13664356A}" status="resolved" created="2022-05-09T13:28:49.803" complete="100000">
    <pc:sldMkLst xmlns:pc="http://schemas.microsoft.com/office/powerpoint/2013/main/command">
      <pc:docMk/>
      <pc:sldMk cId="3986497400" sldId="2034"/>
    </pc:sldMkLst>
    <p188:txBody>
      <a:bodyPr/>
      <a:lstStyle/>
      <a:p>
        <a:r>
          <a:rPr lang="de-DE"/>
          <a:t>BayesOpt originated with the work of Kushner (Kushner, 1964), Zilinskas (Zilinskas, 1975; Moˇckus et al., 1978), and Moˇckus (Moˇckus, 1975; Moˇckus, 1989), but received substantially more attention after that work was popularized by Jones et al. (1998) and their work on the Eﬃcient Global Optimization (EGO) algorithm</a:t>
        </a:r>
      </a:p>
    </p188:txBody>
  </p188:cm>
</p188:cmLst>
</file>

<file path=ppt/comments/modernComment_122_B9EB3F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4B6FAB-CCC6-4179-A97D-00763ECF90B3}" authorId="{65B9B3A4-B6DB-A8FC-9985-7BB13664356A}" status="resolved" created="2022-05-09T13:28:49.803" complete="100000">
    <pc:sldMkLst xmlns:pc="http://schemas.microsoft.com/office/powerpoint/2013/main/command">
      <pc:docMk/>
      <pc:sldMk cId="3986497400" sldId="2034"/>
    </pc:sldMkLst>
    <p188:txBody>
      <a:bodyPr/>
      <a:lstStyle/>
      <a:p>
        <a:r>
          <a:rPr lang="de-DE"/>
          <a:t>BayesOpt originated with the work of Kushner (Kushner, 1964), Zilinskas (Zilinskas, 1975; Moˇckus et al., 1978), and Moˇckus (Moˇckus, 1975; Moˇckus, 1989), but received substantially more attention after that work was popularized by Jones et al. (1998) and their work on the Eﬃcient Global Optimization (EGO) algorithm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8T08:03:2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24426 2231 3225,'9'2'1648,"9"1"-560,0 6-496,-2 6-1112,-5-4-784</inkml:trace>
  <inkml:trace contextRef="#ctx0" brushRef="#br0" timeOffset="-9265.86">18632 15434 6529,'5'-8'1177</inkml:trace>
  <inkml:trace contextRef="#ctx0" brushRef="#br0" timeOffset="-9022.03">19144 15212 10442,'4'7'4033,"5"6"-2649,-9 3-3488,-2-2-1865</inkml:trace>
  <inkml:trace contextRef="#ctx0" brushRef="#br0" timeOffset="-9616.44">17502 15351 4529,'2'-4'2176,"-2"-3"-647,0 0-1281,0 5-336,0 0-1104,0 0-961</inkml:trace>
  <inkml:trace contextRef="#ctx0" brushRef="#br0" timeOffset="-67241.59">3076 15870 8370,'-4'9'3328,"-5"0"-1879,4 2-1929,5 2-1041</inkml:trace>
  <inkml:trace contextRef="#ctx0" brushRef="#br0" timeOffset="-66062.7">4131 15980 9386,'-5'-1'3465,"-1"-3"-2921,5 6-976,-1-2-2961</inkml:trace>
  <inkml:trace contextRef="#ctx0" brushRef="#br0" timeOffset="47591.08">11773 6152 1192,'29'-4'1120,"16"-3"105,2 0-177,-4 3-176,0 2-360,1 4-184,6 5-184,3-1-64,-5 5-104,-1-6-48,-7-3-1016</inkml:trace>
  <inkml:trace contextRef="#ctx0" brushRef="#br0" timeOffset="48179.9">13191 6580 3833,'6'0'1888,"8"0"-600,2 0-743,6 3-425,1-1-104,6 2-32,6-1 16,-1-3 120,4 0 104,3 0 88,6 0 16,9 0-104,-4 2-144,-6 3-504,-7 6-880</inkml:trace>
  <inkml:trace contextRef="#ctx0" brushRef="#br0" timeOffset="104240.14">20467 16343 4041,'-13'0'856</inkml:trace>
  <inkml:trace contextRef="#ctx0" brushRef="#br0" timeOffset="143672.88">19056 11247 6865,'0'0'3073,"0"0"-1513,1 2-783,-1-2-553,-1 0-200,-1 0-160,0 0-120,0 0-401,0 0-263,1 0-744,-1 0-601</inkml:trace>
  <inkml:trace contextRef="#ctx0" brushRef="#br0" timeOffset="144705.69">19142 12494 10458,'-2'0'4049,"-3"2"-2889,3-4-1104,0 2-1552,2-2-976</inkml:trace>
  <inkml:trace contextRef="#ctx0" brushRef="#br0" timeOffset="161622.54">18348 11224 1480,'-5'0'504</inkml:trace>
  <inkml:trace contextRef="#ctx0" brushRef="#br0" timeOffset="165103.3">21466 11027 1520,'-11'-3'144</inkml:trace>
  <inkml:trace contextRef="#ctx0" brushRef="#br0" timeOffset="-182633.68">10629 9237 1624,'4'8'448</inkml:trace>
  <inkml:trace contextRef="#ctx0" brushRef="#br0" timeOffset="-182363.68">11197 9385 2873</inkml:trace>
  <inkml:trace contextRef="#ctx0" brushRef="#br0" timeOffset="-173753.68">14384 14748 2048,'-7'-5'937,"-6"-3"-353,4 3-864,-7 1-376</inkml:trace>
  <inkml:trace contextRef="#ctx0" brushRef="#br0" timeOffset="-169273.68">8384 9349 1800,'-11'0'1057,"-7"-2"-329,2-1-232</inkml:trace>
  <inkml:trace contextRef="#ctx0" brushRef="#br0" timeOffset="-143853.68">14718 13988 2609,'-9'-7'1480,"-15"-7"-336,1-8-520,-2 2-624,-3-1-88,7-3-480,-1 4-344,13-1-528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8:22:09.64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 2 208,'-4'-1'88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7114F-AD44-41AE-9773-68646881FA5E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8862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723" y="4926014"/>
            <a:ext cx="567944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80156-7D51-4A98-9E61-D37F7D84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4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BayesOpt</a:t>
            </a:r>
            <a:r>
              <a:rPr lang="en-US"/>
              <a:t> originated with the work of Kushner (Kushner, 1964), Zilinskas (Zilinskas, 1975; </a:t>
            </a:r>
            <a:r>
              <a:rPr lang="en-US" err="1"/>
              <a:t>Moˇckus</a:t>
            </a:r>
            <a:r>
              <a:rPr lang="en-US"/>
              <a:t> et al., 1978), and </a:t>
            </a:r>
            <a:r>
              <a:rPr lang="en-US" err="1"/>
              <a:t>Moˇckus</a:t>
            </a:r>
            <a:r>
              <a:rPr lang="en-US"/>
              <a:t> (</a:t>
            </a:r>
            <a:r>
              <a:rPr lang="en-US" err="1"/>
              <a:t>Moˇckus</a:t>
            </a:r>
            <a:r>
              <a:rPr lang="en-US"/>
              <a:t>, 1975; </a:t>
            </a:r>
            <a:r>
              <a:rPr lang="en-US" err="1"/>
              <a:t>Moˇckus</a:t>
            </a:r>
            <a:r>
              <a:rPr lang="en-US"/>
              <a:t>, 1989), but received substantially more attention after that work was popularized by Jones et al. (1998) and their work on the Eﬃcient Global Optimization (EGO)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8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BayesOpt</a:t>
            </a:r>
            <a:r>
              <a:rPr lang="en-US"/>
              <a:t> originated with the work of Kushner (Kushner, 1964), Zilinskas (Zilinskas, 1975; </a:t>
            </a:r>
            <a:r>
              <a:rPr lang="en-US" err="1"/>
              <a:t>Moˇckus</a:t>
            </a:r>
            <a:r>
              <a:rPr lang="en-US"/>
              <a:t> et al., 1978), and </a:t>
            </a:r>
            <a:r>
              <a:rPr lang="en-US" err="1"/>
              <a:t>Moˇckus</a:t>
            </a:r>
            <a:r>
              <a:rPr lang="en-US"/>
              <a:t> (</a:t>
            </a:r>
            <a:r>
              <a:rPr lang="en-US" err="1"/>
              <a:t>Moˇckus</a:t>
            </a:r>
            <a:r>
              <a:rPr lang="en-US"/>
              <a:t>, 1975; </a:t>
            </a:r>
            <a:r>
              <a:rPr lang="en-US" err="1"/>
              <a:t>Moˇckus</a:t>
            </a:r>
            <a:r>
              <a:rPr lang="en-US"/>
              <a:t>, 1989), but received substantially more attention after that work was popularized by Jones et al. (1998) and their work on the Eﬃcient Global Optimization (EGO)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9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Tension-compression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AB1D2-24A2-4DB4-A3CF-A317ED0F185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9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7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8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90EB-0869-4A0D-8B38-9E260BEA9E7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D2C0-14CA-43DC-90DB-00AC8CA7E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6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61AE1F78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2_B9EB3F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Black box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nl-BE" dirty="0"/>
              <a:t>Crash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13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Specifying</a:t>
            </a:r>
            <a:r>
              <a:rPr lang="nl-BE" dirty="0"/>
              <a:t> a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91" y="5564428"/>
            <a:ext cx="10515600" cy="556999"/>
          </a:xfrm>
        </p:spPr>
        <p:txBody>
          <a:bodyPr>
            <a:noAutofit/>
          </a:bodyPr>
          <a:lstStyle/>
          <a:p>
            <a:r>
              <a:rPr lang="nl-BE" sz="2400" dirty="0" err="1">
                <a:solidFill>
                  <a:srgbClr val="FF0000"/>
                </a:solidFill>
              </a:rPr>
              <a:t>Length</a:t>
            </a:r>
            <a:r>
              <a:rPr lang="nl-BE" sz="2400" dirty="0">
                <a:solidFill>
                  <a:srgbClr val="FF0000"/>
                </a:solidFill>
              </a:rPr>
              <a:t> </a:t>
            </a:r>
            <a:r>
              <a:rPr lang="nl-BE" sz="2400" dirty="0" err="1">
                <a:solidFill>
                  <a:srgbClr val="FF0000"/>
                </a:solidFill>
              </a:rPr>
              <a:t>scale</a:t>
            </a:r>
            <a:r>
              <a:rPr lang="nl-BE" sz="2400" dirty="0">
                <a:solidFill>
                  <a:srgbClr val="FF0000"/>
                </a:solidFill>
              </a:rPr>
              <a:t> parameter</a:t>
            </a:r>
            <a:r>
              <a:rPr lang="nl-BE" sz="2400" dirty="0"/>
              <a:t>: </a:t>
            </a:r>
            <a:r>
              <a:rPr lang="nl-BE" sz="2400" dirty="0" err="1"/>
              <a:t>determines</a:t>
            </a:r>
            <a:r>
              <a:rPr lang="nl-BE" sz="2400" dirty="0"/>
              <a:t> </a:t>
            </a:r>
            <a:r>
              <a:rPr lang="nl-BE" sz="2400" dirty="0" err="1"/>
              <a:t>how</a:t>
            </a:r>
            <a:r>
              <a:rPr lang="nl-BE" sz="2400" dirty="0"/>
              <a:t> </a:t>
            </a:r>
            <a:r>
              <a:rPr lang="nl-BE" sz="2400" dirty="0" err="1"/>
              <a:t>fast</a:t>
            </a:r>
            <a:r>
              <a:rPr lang="nl-BE" sz="2400" dirty="0"/>
              <a:t> </a:t>
            </a:r>
            <a:r>
              <a:rPr lang="nl-BE" sz="2400" dirty="0" err="1"/>
              <a:t>correlation</a:t>
            </a:r>
            <a:r>
              <a:rPr lang="nl-BE" sz="2400" dirty="0"/>
              <a:t> in </a:t>
            </a:r>
            <a:r>
              <a:rPr lang="nl-BE" sz="2400" dirty="0" err="1"/>
              <a:t>the</a:t>
            </a:r>
            <a:r>
              <a:rPr lang="nl-BE" sz="2400" dirty="0"/>
              <a:t> output dies out as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distance</a:t>
            </a:r>
            <a:r>
              <a:rPr lang="nl-BE" sz="2400" dirty="0"/>
              <a:t> </a:t>
            </a:r>
            <a:r>
              <a:rPr lang="nl-BE" sz="2400" dirty="0" err="1"/>
              <a:t>between</a:t>
            </a:r>
            <a:r>
              <a:rPr lang="nl-BE" sz="2400" dirty="0"/>
              <a:t> </a:t>
            </a:r>
            <a:r>
              <a:rPr lang="nl-BE" sz="2400" dirty="0" err="1"/>
              <a:t>two</a:t>
            </a:r>
            <a:r>
              <a:rPr lang="nl-BE" sz="2400" dirty="0"/>
              <a:t> input </a:t>
            </a:r>
            <a:r>
              <a:rPr lang="nl-BE" sz="2400" dirty="0" err="1"/>
              <a:t>locations</a:t>
            </a:r>
            <a:r>
              <a:rPr lang="nl-BE" sz="2400" dirty="0"/>
              <a:t> </a:t>
            </a:r>
            <a:r>
              <a:rPr lang="nl-BE" sz="2400" dirty="0" err="1"/>
              <a:t>increases</a:t>
            </a:r>
            <a:r>
              <a:rPr lang="nl-BE" sz="2400" dirty="0"/>
              <a:t> </a:t>
            </a:r>
            <a:r>
              <a:rPr lang="nl-BE" sz="2000" dirty="0"/>
              <a:t>(large </a:t>
            </a:r>
            <a:r>
              <a:rPr lang="nl-BE" sz="2000" dirty="0" err="1"/>
              <a:t>value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length</a:t>
            </a:r>
            <a:r>
              <a:rPr lang="nl-BE" sz="2000" dirty="0"/>
              <a:t> </a:t>
            </a:r>
            <a:r>
              <a:rPr lang="nl-BE" sz="2000" dirty="0" err="1"/>
              <a:t>scale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 dies out more </a:t>
            </a:r>
            <a:r>
              <a:rPr lang="nl-BE" sz="2000" dirty="0" err="1">
                <a:sym typeface="Wingdings" panose="05000000000000000000" pitchFamily="2" charset="2"/>
              </a:rPr>
              <a:t>slowly</a:t>
            </a:r>
            <a:r>
              <a:rPr lang="nl-BE" sz="2000" dirty="0">
                <a:sym typeface="Wingdings" panose="05000000000000000000" pitchFamily="2" charset="2"/>
              </a:rPr>
              <a:t>; low </a:t>
            </a:r>
            <a:r>
              <a:rPr lang="nl-BE" sz="2000" dirty="0" err="1">
                <a:sym typeface="Wingdings" panose="05000000000000000000" pitchFamily="2" charset="2"/>
              </a:rPr>
              <a:t>value</a:t>
            </a:r>
            <a:r>
              <a:rPr lang="nl-BE" sz="2000" dirty="0">
                <a:sym typeface="Wingdings" panose="05000000000000000000" pitchFamily="2" charset="2"/>
              </a:rPr>
              <a:t>  dies out </a:t>
            </a:r>
            <a:r>
              <a:rPr lang="nl-BE" sz="2000" dirty="0" err="1">
                <a:sym typeface="Wingdings" panose="05000000000000000000" pitchFamily="2" charset="2"/>
              </a:rPr>
              <a:t>faster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286"/>
            <a:ext cx="4576281" cy="386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49" y="1916566"/>
            <a:ext cx="4034457" cy="3421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438436" y="2455524"/>
            <a:ext cx="5537771" cy="30103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Specifying</a:t>
            </a:r>
            <a:r>
              <a:rPr lang="nl-BE" dirty="0"/>
              <a:t> a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794625"/>
            <a:ext cx="10720227" cy="801384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choices</a:t>
            </a:r>
            <a:r>
              <a:rPr lang="nl-BE" dirty="0"/>
              <a:t>! </a:t>
            </a:r>
            <a:r>
              <a:rPr lang="nl-BE" dirty="0" err="1"/>
              <a:t>Kernel</a:t>
            </a:r>
            <a:r>
              <a:rPr lang="nl-BE" dirty="0"/>
              <a:t> TYPE </a:t>
            </a:r>
            <a:r>
              <a:rPr lang="nl-BE" dirty="0" err="1"/>
              <a:t>determines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u="sng" dirty="0" err="1"/>
              <a:t>space</a:t>
            </a:r>
            <a:r>
              <a:rPr lang="nl-BE" i="1" u="sng" dirty="0"/>
              <a:t> of </a:t>
            </a:r>
            <a:r>
              <a:rPr lang="nl-BE" i="1" u="sng" dirty="0" err="1"/>
              <a:t>functions</a:t>
            </a:r>
            <a:r>
              <a:rPr lang="nl-BE" i="1" u="sng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assume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5" y="1870123"/>
            <a:ext cx="5359675" cy="3924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98" y="1520855"/>
            <a:ext cx="4896102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Prediction</a:t>
            </a:r>
            <a:r>
              <a:rPr lang="nl-BE" dirty="0"/>
              <a:t> of </a:t>
            </a:r>
            <a:r>
              <a:rPr lang="nl-BE" dirty="0" err="1"/>
              <a:t>outputs</a:t>
            </a:r>
            <a:r>
              <a:rPr lang="nl-BE" dirty="0"/>
              <a:t>, </a:t>
            </a:r>
            <a:r>
              <a:rPr lang="nl-BE" dirty="0" err="1">
                <a:solidFill>
                  <a:schemeClr val="accent1"/>
                </a:solidFill>
              </a:rPr>
              <a:t>given</a:t>
            </a:r>
            <a:r>
              <a:rPr lang="nl-BE" dirty="0">
                <a:solidFill>
                  <a:schemeClr val="accent1"/>
                </a:solidFill>
              </a:rPr>
              <a:t> a set of </a:t>
            </a:r>
            <a:r>
              <a:rPr lang="nl-BE" dirty="0" err="1">
                <a:solidFill>
                  <a:schemeClr val="accent1"/>
                </a:solidFill>
              </a:rPr>
              <a:t>observations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42262"/>
            <a:ext cx="10515600" cy="11009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 err="1">
                <a:solidFill>
                  <a:srgbClr val="0070C0"/>
                </a:solidFill>
              </a:rPr>
              <a:t>Conditional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distribution</a:t>
            </a:r>
            <a:r>
              <a:rPr lang="nl-BE" dirty="0">
                <a:solidFill>
                  <a:srgbClr val="0070C0"/>
                </a:solidFill>
              </a:rPr>
              <a:t> of set of </a:t>
            </a:r>
            <a:r>
              <a:rPr lang="nl-BE" dirty="0" err="1">
                <a:solidFill>
                  <a:srgbClr val="0070C0"/>
                </a:solidFill>
              </a:rPr>
              <a:t>outputs</a:t>
            </a:r>
            <a:r>
              <a:rPr lang="nl-BE" dirty="0">
                <a:solidFill>
                  <a:srgbClr val="0070C0"/>
                </a:solidFill>
              </a:rPr>
              <a:t> Y</a:t>
            </a:r>
            <a:r>
              <a:rPr lang="nl-BE" baseline="-25000" dirty="0">
                <a:solidFill>
                  <a:srgbClr val="0070C0"/>
                </a:solidFill>
              </a:rPr>
              <a:t>2</a:t>
            </a:r>
            <a:r>
              <a:rPr lang="nl-BE" dirty="0">
                <a:solidFill>
                  <a:srgbClr val="0070C0"/>
                </a:solidFill>
              </a:rPr>
              <a:t>, </a:t>
            </a:r>
            <a:r>
              <a:rPr lang="nl-BE" u="sng" dirty="0" err="1">
                <a:solidFill>
                  <a:srgbClr val="0070C0"/>
                </a:solidFill>
              </a:rPr>
              <a:t>given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an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already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available</a:t>
            </a:r>
            <a:r>
              <a:rPr lang="nl-BE" u="sng" dirty="0">
                <a:solidFill>
                  <a:srgbClr val="0070C0"/>
                </a:solidFill>
              </a:rPr>
              <a:t> set of </a:t>
            </a:r>
            <a:r>
              <a:rPr lang="nl-BE" u="sng" dirty="0" err="1">
                <a:solidFill>
                  <a:srgbClr val="0070C0"/>
                </a:solidFill>
              </a:rPr>
              <a:t>outputs</a:t>
            </a:r>
            <a:r>
              <a:rPr lang="nl-BE" u="sng" dirty="0">
                <a:solidFill>
                  <a:srgbClr val="0070C0"/>
                </a:solidFill>
              </a:rPr>
              <a:t> Y</a:t>
            </a:r>
            <a:r>
              <a:rPr lang="nl-BE" u="sng" baseline="-25000" dirty="0">
                <a:solidFill>
                  <a:srgbClr val="0070C0"/>
                </a:solidFill>
              </a:rPr>
              <a:t>1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observed</a:t>
            </a:r>
            <a:r>
              <a:rPr lang="nl-BE" u="sng" dirty="0">
                <a:solidFill>
                  <a:srgbClr val="0070C0"/>
                </a:solidFill>
              </a:rPr>
              <a:t> at </a:t>
            </a:r>
            <a:r>
              <a:rPr lang="nl-BE" u="sng" dirty="0" err="1">
                <a:solidFill>
                  <a:srgbClr val="0070C0"/>
                </a:solidFill>
              </a:rPr>
              <a:t>given</a:t>
            </a:r>
            <a:r>
              <a:rPr lang="nl-BE" u="sng" dirty="0">
                <a:solidFill>
                  <a:srgbClr val="0070C0"/>
                </a:solidFill>
              </a:rPr>
              <a:t> input </a:t>
            </a:r>
            <a:r>
              <a:rPr lang="nl-BE" u="sng" dirty="0" err="1">
                <a:solidFill>
                  <a:srgbClr val="0070C0"/>
                </a:solidFill>
              </a:rPr>
              <a:t>locations</a:t>
            </a:r>
            <a:r>
              <a:rPr lang="nl-BE" dirty="0">
                <a:solidFill>
                  <a:srgbClr val="0070C0"/>
                </a:solidFill>
              </a:rPr>
              <a:t>, is multivariate </a:t>
            </a:r>
            <a:r>
              <a:rPr lang="nl-BE" dirty="0" err="1">
                <a:solidFill>
                  <a:srgbClr val="0070C0"/>
                </a:solidFill>
              </a:rPr>
              <a:t>normally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distributed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with</a:t>
            </a:r>
            <a:r>
              <a:rPr lang="nl-BE" dirty="0">
                <a:solidFill>
                  <a:srgbClr val="0070C0"/>
                </a:solidFill>
              </a:rPr>
              <a:t> a “</a:t>
            </a:r>
            <a:r>
              <a:rPr lang="nl-BE" dirty="0" err="1">
                <a:solidFill>
                  <a:srgbClr val="0070C0"/>
                </a:solidFill>
              </a:rPr>
              <a:t>known</a:t>
            </a:r>
            <a:r>
              <a:rPr lang="nl-BE" dirty="0">
                <a:solidFill>
                  <a:srgbClr val="0070C0"/>
                </a:solidFill>
              </a:rPr>
              <a:t>” </a:t>
            </a:r>
            <a:r>
              <a:rPr lang="nl-BE" dirty="0" err="1">
                <a:solidFill>
                  <a:srgbClr val="0070C0"/>
                </a:solidFill>
              </a:rPr>
              <a:t>mean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and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covariance</a:t>
            </a:r>
            <a:r>
              <a:rPr lang="nl-BE" dirty="0">
                <a:solidFill>
                  <a:srgbClr val="0070C0"/>
                </a:solidFill>
              </a:rPr>
              <a:t> matrix!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691"/>
            <a:ext cx="8397516" cy="35650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687" y="49631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70C0"/>
                </a:solidFill>
              </a:rPr>
              <a:t>mean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1422" y="4973468"/>
            <a:ext cx="192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70C0"/>
                </a:solidFill>
              </a:rPr>
              <a:t>Covariance</a:t>
            </a:r>
            <a:r>
              <a:rPr lang="nl-BE" dirty="0">
                <a:solidFill>
                  <a:srgbClr val="0070C0"/>
                </a:solidFill>
              </a:rPr>
              <a:t> matrix 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21987" y="4859676"/>
            <a:ext cx="2558265" cy="7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57361" y="4873753"/>
            <a:ext cx="2255124" cy="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524035" y="1890187"/>
            <a:ext cx="7561781" cy="1983170"/>
            <a:chOff x="3524035" y="1890187"/>
            <a:chExt cx="7561781" cy="1983170"/>
          </a:xfrm>
        </p:grpSpPr>
        <p:sp>
          <p:nvSpPr>
            <p:cNvPr id="15" name="TextBox 14"/>
            <p:cNvSpPr txBox="1"/>
            <p:nvPr/>
          </p:nvSpPr>
          <p:spPr>
            <a:xfrm>
              <a:off x="8465906" y="1890187"/>
              <a:ext cx="2619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err="1"/>
                <a:t>Often</a:t>
              </a:r>
              <a:r>
                <a:rPr lang="nl-BE" dirty="0"/>
                <a:t>: </a:t>
              </a:r>
              <a:r>
                <a:rPr lang="nl-BE" dirty="0" err="1"/>
                <a:t>mean</a:t>
              </a:r>
              <a:r>
                <a:rPr lang="nl-BE" dirty="0"/>
                <a:t> is </a:t>
              </a:r>
              <a:r>
                <a:rPr lang="nl-BE" dirty="0" err="1"/>
                <a:t>assumed</a:t>
              </a:r>
              <a:r>
                <a:rPr lang="nl-BE" dirty="0"/>
                <a:t> </a:t>
              </a:r>
              <a:r>
                <a:rPr lang="nl-BE" dirty="0" err="1"/>
                <a:t>to</a:t>
              </a:r>
              <a:r>
                <a:rPr lang="nl-BE" dirty="0"/>
                <a:t> </a:t>
              </a:r>
              <a:r>
                <a:rPr lang="nl-BE" dirty="0" err="1"/>
                <a:t>be</a:t>
              </a:r>
              <a:r>
                <a:rPr lang="nl-BE" dirty="0"/>
                <a:t> constant (ie, </a:t>
              </a:r>
              <a:r>
                <a:rPr lang="nl-BE" dirty="0" err="1"/>
                <a:t>the</a:t>
              </a:r>
              <a:r>
                <a:rPr lang="nl-BE" dirty="0"/>
                <a:t> </a:t>
              </a:r>
              <a:r>
                <a:rPr lang="nl-BE" dirty="0" err="1"/>
                <a:t>same</a:t>
              </a:r>
              <a:r>
                <a:rPr lang="nl-BE" dirty="0"/>
                <a:t> </a:t>
              </a:r>
              <a:r>
                <a:rPr lang="nl-BE" dirty="0" err="1"/>
                <a:t>across</a:t>
              </a:r>
              <a:r>
                <a:rPr lang="nl-BE" dirty="0"/>
                <a:t> </a:t>
              </a:r>
              <a:r>
                <a:rPr lang="nl-BE" dirty="0" err="1"/>
                <a:t>locations</a:t>
              </a:r>
              <a:r>
                <a:rPr lang="nl-BE" dirty="0"/>
                <a:t>): </a:t>
              </a:r>
              <a:r>
                <a:rPr lang="el-GR" dirty="0"/>
                <a:t>μ</a:t>
              </a:r>
              <a:r>
                <a:rPr lang="nl-BE" baseline="-25000" dirty="0"/>
                <a:t>1</a:t>
              </a:r>
              <a:r>
                <a:rPr lang="nl-BE" dirty="0"/>
                <a:t>=</a:t>
              </a:r>
              <a:r>
                <a:rPr lang="el-GR" dirty="0"/>
                <a:t> μ</a:t>
              </a:r>
              <a:r>
                <a:rPr lang="nl-BE" baseline="-25000" dirty="0"/>
                <a:t>2</a:t>
              </a:r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524035" y="2825254"/>
              <a:ext cx="1027417" cy="104810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458984" y="2476072"/>
              <a:ext cx="3935003" cy="61444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10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Prediction</a:t>
            </a:r>
            <a:r>
              <a:rPr lang="nl-BE" dirty="0"/>
              <a:t> of </a:t>
            </a:r>
            <a:r>
              <a:rPr lang="nl-BE" dirty="0" err="1"/>
              <a:t>outputs</a:t>
            </a:r>
            <a:r>
              <a:rPr lang="nl-BE" dirty="0"/>
              <a:t>, </a:t>
            </a:r>
            <a:r>
              <a:rPr lang="nl-BE" dirty="0" err="1"/>
              <a:t>given</a:t>
            </a:r>
            <a:r>
              <a:rPr lang="nl-BE" dirty="0"/>
              <a:t> a set of </a:t>
            </a:r>
            <a:r>
              <a:rPr lang="nl-BE" dirty="0" err="1"/>
              <a:t>observations</a:t>
            </a:r>
            <a:r>
              <a:rPr lang="nl-BE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3253"/>
            <a:ext cx="10515600" cy="916594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Posterior: </a:t>
            </a:r>
            <a:r>
              <a:rPr lang="nl-BE" dirty="0" err="1"/>
              <a:t>the</a:t>
            </a:r>
            <a:r>
              <a:rPr lang="nl-BE" dirty="0"/>
              <a:t> set of </a:t>
            </a:r>
            <a:r>
              <a:rPr lang="nl-BE" dirty="0" err="1"/>
              <a:t>functions</a:t>
            </a:r>
            <a:r>
              <a:rPr lang="nl-BE" dirty="0"/>
              <a:t> is “</a:t>
            </a:r>
            <a:r>
              <a:rPr lang="nl-BE" dirty="0" err="1"/>
              <a:t>restricted</a:t>
            </a:r>
            <a:r>
              <a:rPr lang="nl-BE" dirty="0"/>
              <a:t>”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those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go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observations</a:t>
            </a:r>
            <a:r>
              <a:rPr lang="nl-BE" dirty="0"/>
              <a:t>! </a:t>
            </a:r>
            <a:endParaRPr lang="en-GB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884"/>
            <a:ext cx="9284182" cy="3767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25CEF2-0452-49C0-A642-7D25EF576753}"/>
                  </a:ext>
                </a:extLst>
              </p14:cNvPr>
              <p14:cNvContentPartPr/>
              <p14:nvPr/>
            </p14:nvContentPartPr>
            <p14:xfrm>
              <a:off x="9606752" y="5207318"/>
              <a:ext cx="1440" cy="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25CEF2-0452-49C0-A642-7D25EF576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2752" y="5099678"/>
                <a:ext cx="10908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BE50B5-3DB4-401B-9CA2-8788FFF1C2E4}"/>
              </a:ext>
            </a:extLst>
          </p:cNvPr>
          <p:cNvSpPr txBox="1"/>
          <p:nvPr/>
        </p:nvSpPr>
        <p:spPr>
          <a:xfrm>
            <a:off x="10271008" y="2613504"/>
            <a:ext cx="1321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DACE code in </a:t>
            </a:r>
            <a:r>
              <a:rPr lang="nl-BE" dirty="0" err="1">
                <a:solidFill>
                  <a:schemeClr val="accent1"/>
                </a:solidFill>
              </a:rPr>
              <a:t>Matlab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yields</a:t>
            </a:r>
            <a:r>
              <a:rPr lang="nl-BE" dirty="0">
                <a:solidFill>
                  <a:schemeClr val="accent1"/>
                </a:solidFill>
              </a:rPr>
              <a:t> predictor </a:t>
            </a:r>
            <a:r>
              <a:rPr lang="nl-BE" dirty="0" err="1">
                <a:solidFill>
                  <a:schemeClr val="accent1"/>
                </a:solidFill>
              </a:rPr>
              <a:t>and</a:t>
            </a:r>
            <a:r>
              <a:rPr lang="nl-BE" dirty="0">
                <a:solidFill>
                  <a:schemeClr val="accent1"/>
                </a:solidFill>
              </a:rPr>
              <a:t> MSE </a:t>
            </a:r>
            <a:r>
              <a:rPr lang="nl-BE" dirty="0" err="1">
                <a:solidFill>
                  <a:schemeClr val="accent1"/>
                </a:solidFill>
              </a:rPr>
              <a:t>values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for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any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arbitrary</a:t>
            </a:r>
            <a:r>
              <a:rPr lang="nl-BE" dirty="0">
                <a:solidFill>
                  <a:schemeClr val="accent1"/>
                </a:solidFill>
              </a:rPr>
              <a:t> point in X </a:t>
            </a:r>
            <a:r>
              <a:rPr lang="nl-BE" dirty="0" err="1">
                <a:solidFill>
                  <a:schemeClr val="accent1"/>
                </a:solidFill>
              </a:rPr>
              <a:t>space</a:t>
            </a:r>
            <a:r>
              <a:rPr lang="nl-BE" dirty="0">
                <a:solidFill>
                  <a:schemeClr val="accent1"/>
                </a:solidFill>
              </a:rPr>
              <a:t>!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9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C905-CFB2-4932-B411-190FA58B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82A6-86B5-4379-B2BC-DCF92219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 err="1">
                <a:solidFill>
                  <a:srgbClr val="0070C0"/>
                </a:solidFill>
              </a:rPr>
              <a:t>Infill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criterion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automatically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balances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u="sng" dirty="0" err="1">
                <a:solidFill>
                  <a:srgbClr val="0070C0"/>
                </a:solidFill>
              </a:rPr>
              <a:t>exploitation</a:t>
            </a:r>
            <a:r>
              <a:rPr lang="nl-BE" sz="2400" dirty="0">
                <a:solidFill>
                  <a:srgbClr val="0070C0"/>
                </a:solidFill>
              </a:rPr>
              <a:t> (sampling points </a:t>
            </a:r>
            <a:r>
              <a:rPr lang="nl-BE" sz="2400" dirty="0" err="1">
                <a:solidFill>
                  <a:srgbClr val="0070C0"/>
                </a:solidFill>
              </a:rPr>
              <a:t>with</a:t>
            </a:r>
            <a:r>
              <a:rPr lang="nl-BE" sz="2400" dirty="0">
                <a:solidFill>
                  <a:srgbClr val="0070C0"/>
                </a:solidFill>
              </a:rPr>
              <a:t> “</a:t>
            </a:r>
            <a:r>
              <a:rPr lang="nl-BE" sz="2400" dirty="0" err="1">
                <a:solidFill>
                  <a:srgbClr val="0070C0"/>
                </a:solidFill>
              </a:rPr>
              <a:t>good</a:t>
            </a:r>
            <a:r>
              <a:rPr lang="nl-BE" sz="2400" dirty="0">
                <a:solidFill>
                  <a:srgbClr val="0070C0"/>
                </a:solidFill>
              </a:rPr>
              <a:t>” </a:t>
            </a:r>
            <a:r>
              <a:rPr lang="nl-BE" sz="2400" dirty="0" err="1">
                <a:solidFill>
                  <a:srgbClr val="0070C0"/>
                </a:solidFill>
              </a:rPr>
              <a:t>expected</a:t>
            </a:r>
            <a:r>
              <a:rPr lang="nl-BE" sz="2400" dirty="0">
                <a:solidFill>
                  <a:srgbClr val="0070C0"/>
                </a:solidFill>
              </a:rPr>
              <a:t> performance) </a:t>
            </a:r>
            <a:r>
              <a:rPr lang="nl-BE" sz="2400" dirty="0" err="1">
                <a:solidFill>
                  <a:srgbClr val="0070C0"/>
                </a:solidFill>
              </a:rPr>
              <a:t>and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u="sng" dirty="0" err="1">
                <a:solidFill>
                  <a:srgbClr val="0070C0"/>
                </a:solidFill>
              </a:rPr>
              <a:t>exploration</a:t>
            </a:r>
            <a:r>
              <a:rPr lang="nl-BE" sz="2400" dirty="0">
                <a:solidFill>
                  <a:srgbClr val="0070C0"/>
                </a:solidFill>
              </a:rPr>
              <a:t> (sampling points </a:t>
            </a:r>
            <a:r>
              <a:rPr lang="nl-BE" sz="2400" dirty="0" err="1">
                <a:solidFill>
                  <a:srgbClr val="0070C0"/>
                </a:solidFill>
              </a:rPr>
              <a:t>with</a:t>
            </a:r>
            <a:r>
              <a:rPr lang="nl-BE" sz="2400" dirty="0">
                <a:solidFill>
                  <a:srgbClr val="0070C0"/>
                </a:solidFill>
              </a:rPr>
              <a:t> high </a:t>
            </a:r>
            <a:r>
              <a:rPr lang="nl-BE" sz="2400" dirty="0" err="1">
                <a:solidFill>
                  <a:srgbClr val="0070C0"/>
                </a:solidFill>
              </a:rPr>
              <a:t>uncertainty</a:t>
            </a:r>
            <a:r>
              <a:rPr lang="nl-BE" sz="2400" dirty="0">
                <a:solidFill>
                  <a:srgbClr val="0070C0"/>
                </a:solidFill>
              </a:rPr>
              <a:t>! These </a:t>
            </a:r>
            <a:r>
              <a:rPr lang="nl-BE" sz="2400" dirty="0" err="1">
                <a:solidFill>
                  <a:srgbClr val="0070C0"/>
                </a:solidFill>
              </a:rPr>
              <a:t>lie</a:t>
            </a:r>
            <a:r>
              <a:rPr lang="nl-BE" sz="2400" dirty="0">
                <a:solidFill>
                  <a:srgbClr val="0070C0"/>
                </a:solidFill>
              </a:rPr>
              <a:t> in </a:t>
            </a:r>
            <a:r>
              <a:rPr lang="nl-BE" sz="2400" dirty="0" err="1">
                <a:solidFill>
                  <a:srgbClr val="0070C0"/>
                </a:solidFill>
              </a:rPr>
              <a:t>regions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where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you</a:t>
            </a:r>
            <a:r>
              <a:rPr lang="nl-BE" sz="2400" dirty="0">
                <a:solidFill>
                  <a:srgbClr val="0070C0"/>
                </a:solidFill>
              </a:rPr>
              <a:t> have </a:t>
            </a:r>
            <a:r>
              <a:rPr lang="nl-BE" sz="2400" dirty="0" err="1">
                <a:solidFill>
                  <a:srgbClr val="0070C0"/>
                </a:solidFill>
              </a:rPr>
              <a:t>very</a:t>
            </a:r>
            <a:r>
              <a:rPr lang="nl-BE" sz="2400" dirty="0">
                <a:solidFill>
                  <a:srgbClr val="0070C0"/>
                </a:solidFill>
              </a:rPr>
              <a:t> few or even no samples </a:t>
            </a:r>
            <a:r>
              <a:rPr lang="nl-BE" sz="2400" dirty="0" err="1">
                <a:solidFill>
                  <a:srgbClr val="0070C0"/>
                </a:solidFill>
              </a:rPr>
              <a:t>yet</a:t>
            </a:r>
            <a:r>
              <a:rPr lang="nl-BE" sz="2400" dirty="0">
                <a:solidFill>
                  <a:srgbClr val="0070C0"/>
                </a:solidFill>
              </a:rPr>
              <a:t>)</a:t>
            </a:r>
          </a:p>
          <a:p>
            <a:endParaRPr lang="nl-BE" sz="2400" dirty="0">
              <a:solidFill>
                <a:srgbClr val="0070C0"/>
              </a:solidFill>
            </a:endParaRPr>
          </a:p>
          <a:p>
            <a:r>
              <a:rPr lang="nl-BE" sz="2400" dirty="0" err="1"/>
              <a:t>Example</a:t>
            </a:r>
            <a:r>
              <a:rPr lang="nl-BE" sz="2400" dirty="0"/>
              <a:t>: </a:t>
            </a:r>
            <a:r>
              <a:rPr lang="nl-BE" sz="2400" dirty="0" err="1"/>
              <a:t>Expected</a:t>
            </a:r>
            <a:r>
              <a:rPr lang="nl-BE" sz="2400" dirty="0"/>
              <a:t> </a:t>
            </a:r>
            <a:r>
              <a:rPr lang="nl-BE" sz="2400" dirty="0" err="1"/>
              <a:t>improvement</a:t>
            </a:r>
            <a:r>
              <a:rPr lang="nl-BE" sz="2400" dirty="0"/>
              <a:t> (</a:t>
            </a:r>
            <a:r>
              <a:rPr lang="nl-BE" sz="2400" dirty="0" err="1"/>
              <a:t>Efficient</a:t>
            </a:r>
            <a:r>
              <a:rPr lang="nl-BE" sz="2400" dirty="0"/>
              <a:t> Global </a:t>
            </a:r>
            <a:r>
              <a:rPr lang="nl-BE" sz="2400" dirty="0" err="1"/>
              <a:t>Optimization</a:t>
            </a:r>
            <a:r>
              <a:rPr lang="nl-BE" sz="2400" dirty="0"/>
              <a:t> </a:t>
            </a:r>
            <a:r>
              <a:rPr lang="nl-BE" sz="2400" dirty="0" err="1"/>
              <a:t>method</a:t>
            </a:r>
            <a:r>
              <a:rPr lang="nl-BE" sz="2400" dirty="0"/>
              <a:t>, Jones et al., 1998)</a:t>
            </a:r>
          </a:p>
          <a:p>
            <a:endParaRPr lang="nl-BE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404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7C9BC6-73F6-4A3F-BBE5-7FB175B77FCD}"/>
              </a:ext>
            </a:extLst>
          </p:cNvPr>
          <p:cNvSpPr/>
          <p:nvPr/>
        </p:nvSpPr>
        <p:spPr>
          <a:xfrm>
            <a:off x="4998673" y="5870753"/>
            <a:ext cx="64965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618DE9-3F6A-480B-9D67-959E1BCCD901}"/>
              </a:ext>
            </a:extLst>
          </p:cNvPr>
          <p:cNvSpPr txBox="1">
            <a:spLocks/>
          </p:cNvSpPr>
          <p:nvPr/>
        </p:nvSpPr>
        <p:spPr>
          <a:xfrm>
            <a:off x="501262" y="1843088"/>
            <a:ext cx="10514245" cy="1074845"/>
          </a:xfrm>
          <a:prstGeom prst="rect">
            <a:avLst/>
          </a:prstGeom>
        </p:spPr>
        <p:txBody>
          <a:bodyPr vert="horz" lIns="64293" tIns="32147" rIns="64293" bIns="32147" rtlCol="0">
            <a:normAutofit/>
          </a:bodyPr>
          <a:lstStyle>
            <a:lvl1pPr marL="0" indent="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36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45878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4133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88"/>
              <a:t>Jones, D. R., </a:t>
            </a:r>
            <a:r>
              <a:rPr lang="en-US" sz="1688" err="1"/>
              <a:t>Schonlau</a:t>
            </a:r>
            <a:r>
              <a:rPr lang="en-US" sz="1688"/>
              <a:t>, M., &amp; Welch, W. J. (1998). </a:t>
            </a:r>
            <a:r>
              <a:rPr lang="en-US" sz="1688" b="1"/>
              <a:t>Efficient global optimization of expensive black-box functions.</a:t>
            </a:r>
            <a:r>
              <a:rPr lang="en-US" sz="1688"/>
              <a:t> Journal of Global Optimization, 13, 455–492.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03FC-C869-40A5-8296-FBB4C67A11ED}"/>
              </a:ext>
            </a:extLst>
          </p:cNvPr>
          <p:cNvSpPr txBox="1">
            <a:spLocks/>
          </p:cNvSpPr>
          <p:nvPr/>
        </p:nvSpPr>
        <p:spPr>
          <a:xfrm>
            <a:off x="1036236" y="1443125"/>
            <a:ext cx="9553729" cy="443305"/>
          </a:xfrm>
          <a:prstGeom prst="rect">
            <a:avLst/>
          </a:prstGeom>
        </p:spPr>
        <p:txBody>
          <a:bodyPr vert="horz" lIns="64293" tIns="32147" rIns="64293" bIns="32147" rtlCol="0" anchor="t">
            <a:noAutofit/>
          </a:bodyPr>
          <a:lstStyle>
            <a:lvl1pPr marL="0" indent="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36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45878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4133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Efficient Global Optimization           Expected Improvement </a:t>
            </a:r>
            <a:endParaRPr lang="en-US" sz="2400" b="1" dirty="0"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5D70E7-1F05-45BE-9995-290E55E4D2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24" y="2492631"/>
            <a:ext cx="4394347" cy="321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0ED30-01E1-453B-ADF9-C8CB6CD4E7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8" y="2492631"/>
            <a:ext cx="4394347" cy="3004677"/>
          </a:xfrm>
          <a:prstGeom prst="rect">
            <a:avLst/>
          </a:prstGeom>
        </p:spPr>
      </p:pic>
      <p:cxnSp>
        <p:nvCxnSpPr>
          <p:cNvPr id="7" name="Google Shape;218;p19">
            <a:extLst>
              <a:ext uri="{FF2B5EF4-FFF2-40B4-BE49-F238E27FC236}">
                <a16:creationId xmlns:a16="http://schemas.microsoft.com/office/drawing/2014/main" id="{44D71718-C509-4141-288C-745A794FAF75}"/>
              </a:ext>
            </a:extLst>
          </p:cNvPr>
          <p:cNvCxnSpPr/>
          <p:nvPr/>
        </p:nvCxnSpPr>
        <p:spPr>
          <a:xfrm>
            <a:off x="4837581" y="1708405"/>
            <a:ext cx="52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667BE1-AE80-4900-AC0F-FE916E5DD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70" y="5817504"/>
            <a:ext cx="3886203" cy="647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41C88-04DA-4A0E-BA5C-1D942E3B2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306" y="5831696"/>
            <a:ext cx="5586967" cy="8406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A53F26-F619-4291-92C6-C7716F2ED5D3}"/>
              </a:ext>
            </a:extLst>
          </p:cNvPr>
          <p:cNvSpPr/>
          <p:nvPr/>
        </p:nvSpPr>
        <p:spPr>
          <a:xfrm>
            <a:off x="5131729" y="5922003"/>
            <a:ext cx="6952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5FE077-DACA-4CFB-8DFE-89788CD334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Bayesian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8012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7C9BC6-73F6-4A3F-BBE5-7FB175B77FCD}"/>
              </a:ext>
            </a:extLst>
          </p:cNvPr>
          <p:cNvSpPr/>
          <p:nvPr/>
        </p:nvSpPr>
        <p:spPr>
          <a:xfrm>
            <a:off x="4998673" y="5870753"/>
            <a:ext cx="64965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618DE9-3F6A-480B-9D67-959E1BCCD901}"/>
              </a:ext>
            </a:extLst>
          </p:cNvPr>
          <p:cNvSpPr txBox="1">
            <a:spLocks/>
          </p:cNvSpPr>
          <p:nvPr/>
        </p:nvSpPr>
        <p:spPr>
          <a:xfrm>
            <a:off x="501262" y="1843088"/>
            <a:ext cx="10514245" cy="1074845"/>
          </a:xfrm>
          <a:prstGeom prst="rect">
            <a:avLst/>
          </a:prstGeom>
        </p:spPr>
        <p:txBody>
          <a:bodyPr vert="horz" lIns="64293" tIns="32147" rIns="64293" bIns="32147" rtlCol="0">
            <a:normAutofit/>
          </a:bodyPr>
          <a:lstStyle>
            <a:lvl1pPr marL="0" indent="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36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45878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4133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88"/>
              <a:t>Jones, D. R., </a:t>
            </a:r>
            <a:r>
              <a:rPr lang="en-US" sz="1688" err="1"/>
              <a:t>Schonlau</a:t>
            </a:r>
            <a:r>
              <a:rPr lang="en-US" sz="1688"/>
              <a:t>, M., &amp; Welch, W. J. (1998). </a:t>
            </a:r>
            <a:r>
              <a:rPr lang="en-US" sz="1688" b="1"/>
              <a:t>Efficient global optimization of expensive black-box functions.</a:t>
            </a:r>
            <a:r>
              <a:rPr lang="en-US" sz="1688"/>
              <a:t> Journal of Global Optimization, 13, 455–492.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03FC-C869-40A5-8296-FBB4C67A11ED}"/>
              </a:ext>
            </a:extLst>
          </p:cNvPr>
          <p:cNvSpPr txBox="1">
            <a:spLocks/>
          </p:cNvSpPr>
          <p:nvPr/>
        </p:nvSpPr>
        <p:spPr>
          <a:xfrm>
            <a:off x="1036236" y="1443125"/>
            <a:ext cx="9553729" cy="443305"/>
          </a:xfrm>
          <a:prstGeom prst="rect">
            <a:avLst/>
          </a:prstGeom>
        </p:spPr>
        <p:txBody>
          <a:bodyPr vert="horz" lIns="64293" tIns="32147" rIns="64293" bIns="32147" rtlCol="0" anchor="t">
            <a:noAutofit/>
          </a:bodyPr>
          <a:lstStyle>
            <a:lvl1pPr marL="0" indent="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36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45878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41338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Efficient Global Optimization           Expected Improvement </a:t>
            </a:r>
            <a:endParaRPr lang="en-US" sz="2400" b="1" dirty="0">
              <a:cs typeface="Arial"/>
            </a:endParaRPr>
          </a:p>
        </p:txBody>
      </p:sp>
      <p:cxnSp>
        <p:nvCxnSpPr>
          <p:cNvPr id="7" name="Google Shape;218;p19">
            <a:extLst>
              <a:ext uri="{FF2B5EF4-FFF2-40B4-BE49-F238E27FC236}">
                <a16:creationId xmlns:a16="http://schemas.microsoft.com/office/drawing/2014/main" id="{44D71718-C509-4141-288C-745A794FAF75}"/>
              </a:ext>
            </a:extLst>
          </p:cNvPr>
          <p:cNvCxnSpPr/>
          <p:nvPr/>
        </p:nvCxnSpPr>
        <p:spPr>
          <a:xfrm>
            <a:off x="4837581" y="1708405"/>
            <a:ext cx="52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667BE1-AE80-4900-AC0F-FE916E5D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70" y="5817504"/>
            <a:ext cx="3886203" cy="647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41C88-04DA-4A0E-BA5C-1D942E3B2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306" y="5831696"/>
            <a:ext cx="5586967" cy="8406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A53F26-F619-4291-92C6-C7716F2ED5D3}"/>
              </a:ext>
            </a:extLst>
          </p:cNvPr>
          <p:cNvSpPr/>
          <p:nvPr/>
        </p:nvSpPr>
        <p:spPr>
          <a:xfrm>
            <a:off x="5131729" y="5922003"/>
            <a:ext cx="6952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5FE077-DACA-4CFB-8DFE-89788CD334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Bayesian optimization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66F62-F102-45F6-8868-D9420CA9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242" y="2682389"/>
            <a:ext cx="8211425" cy="280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AEACE7-A4CF-46E4-B0FB-45142A625166}"/>
              </a:ext>
            </a:extLst>
          </p:cNvPr>
          <p:cNvSpPr txBox="1"/>
          <p:nvPr/>
        </p:nvSpPr>
        <p:spPr>
          <a:xfrm>
            <a:off x="744718" y="3632509"/>
            <a:ext cx="1514615" cy="92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>
                    <a:lumMod val="75000"/>
                  </a:schemeClr>
                </a:solidFill>
              </a:rPr>
              <a:t>Max EI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tells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</a:rPr>
              <a:t> sample next!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440B38-5705-4347-B1A2-88B449D287CC}"/>
              </a:ext>
            </a:extLst>
          </p:cNvPr>
          <p:cNvCxnSpPr/>
          <p:nvPr/>
        </p:nvCxnSpPr>
        <p:spPr>
          <a:xfrm>
            <a:off x="2130458" y="4402318"/>
            <a:ext cx="848412" cy="480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D46404-7719-4D61-9AF4-9378B0274D32}"/>
              </a:ext>
            </a:extLst>
          </p:cNvPr>
          <p:cNvSpPr txBox="1"/>
          <p:nvPr/>
        </p:nvSpPr>
        <p:spPr>
          <a:xfrm>
            <a:off x="3191874" y="5292634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After</a:t>
            </a:r>
            <a:r>
              <a:rPr lang="nl-BE" dirty="0"/>
              <a:t> 5 samples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A0F62-390C-4C6E-B301-4D95CA047152}"/>
              </a:ext>
            </a:extLst>
          </p:cNvPr>
          <p:cNvSpPr txBox="1"/>
          <p:nvPr/>
        </p:nvSpPr>
        <p:spPr>
          <a:xfrm>
            <a:off x="6681363" y="5292634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After</a:t>
            </a:r>
            <a:r>
              <a:rPr lang="nl-BE" dirty="0"/>
              <a:t> 6 samples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020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thesis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F9EED-7E34-45FE-B6B0-FBD4934F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You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Read papers: Jones et al, </a:t>
            </a:r>
            <a:r>
              <a:rPr lang="nl-BE" dirty="0" err="1"/>
              <a:t>Pourmohamad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Lee, Tao et al (</a:t>
            </a:r>
            <a:r>
              <a:rPr lang="nl-BE" dirty="0" err="1"/>
              <a:t>see</a:t>
            </a:r>
            <a:r>
              <a:rPr lang="nl-BE" dirty="0"/>
              <a:t> email)</a:t>
            </a:r>
          </a:p>
          <a:p>
            <a:pPr lvl="1"/>
            <a:r>
              <a:rPr lang="nl-BE" dirty="0"/>
              <a:t>Download MATLAB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UHasselt</a:t>
            </a:r>
            <a:r>
              <a:rPr lang="nl-BE" dirty="0"/>
              <a:t> software site</a:t>
            </a:r>
          </a:p>
          <a:p>
            <a:pPr lvl="1"/>
            <a:r>
              <a:rPr lang="nl-BE" dirty="0"/>
              <a:t>Experiment </a:t>
            </a:r>
            <a:r>
              <a:rPr lang="nl-BE" dirty="0" err="1"/>
              <a:t>with</a:t>
            </a:r>
            <a:r>
              <a:rPr lang="nl-BE" dirty="0"/>
              <a:t> DACE </a:t>
            </a:r>
            <a:r>
              <a:rPr lang="nl-BE" dirty="0" err="1"/>
              <a:t>toolbox</a:t>
            </a:r>
            <a:r>
              <a:rPr lang="nl-BE" dirty="0"/>
              <a:t>:</a:t>
            </a:r>
          </a:p>
          <a:p>
            <a:pPr lvl="2"/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toolbox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zip file (</a:t>
            </a:r>
            <a:r>
              <a:rPr lang="nl-BE" dirty="0" err="1"/>
              <a:t>see</a:t>
            </a:r>
            <a:r>
              <a:rPr lang="nl-BE" dirty="0"/>
              <a:t> email) </a:t>
            </a:r>
            <a:r>
              <a:rPr lang="nl-BE" dirty="0" err="1"/>
              <a:t>and</a:t>
            </a:r>
            <a:r>
              <a:rPr lang="nl-BE" dirty="0"/>
              <a:t> save DACE pdf file (</a:t>
            </a:r>
            <a:r>
              <a:rPr lang="nl-BE" dirty="0" err="1"/>
              <a:t>see</a:t>
            </a:r>
            <a:r>
              <a:rPr lang="nl-BE" dirty="0"/>
              <a:t> email)</a:t>
            </a:r>
          </a:p>
          <a:p>
            <a:pPr lvl="2"/>
            <a:r>
              <a:rPr lang="nl-BE" dirty="0"/>
              <a:t>Read </a:t>
            </a:r>
            <a:r>
              <a:rPr lang="nl-BE" dirty="0" err="1"/>
              <a:t>reference</a:t>
            </a:r>
            <a:r>
              <a:rPr lang="nl-BE" dirty="0"/>
              <a:t> manual (</a:t>
            </a:r>
            <a:r>
              <a:rPr lang="nl-BE" dirty="0" err="1"/>
              <a:t>section</a:t>
            </a:r>
            <a:r>
              <a:rPr lang="nl-BE" dirty="0"/>
              <a:t> 5 of DACE pdf) </a:t>
            </a:r>
          </a:p>
          <a:p>
            <a:pPr lvl="2"/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work-through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(</a:t>
            </a:r>
            <a:r>
              <a:rPr lang="nl-BE" dirty="0" err="1"/>
              <a:t>section</a:t>
            </a:r>
            <a:r>
              <a:rPr lang="nl-BE" dirty="0"/>
              <a:t> 6 of DACE pdf)</a:t>
            </a:r>
          </a:p>
          <a:p>
            <a:pPr lvl="2"/>
            <a:endParaRPr lang="nl-BE" dirty="0"/>
          </a:p>
          <a:p>
            <a:r>
              <a:rPr lang="nl-BE" dirty="0"/>
              <a:t>Me:</a:t>
            </a:r>
          </a:p>
          <a:p>
            <a:pPr lvl="1"/>
            <a:r>
              <a:rPr lang="nl-BE" dirty="0" err="1"/>
              <a:t>Provide</a:t>
            </a:r>
            <a:r>
              <a:rPr lang="nl-BE" dirty="0"/>
              <a:t> “</a:t>
            </a:r>
            <a:r>
              <a:rPr lang="nl-BE" dirty="0" err="1"/>
              <a:t>framework</a:t>
            </a:r>
            <a:r>
              <a:rPr lang="nl-BE" dirty="0"/>
              <a:t> code”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experiments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Next meeting?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05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A5C4-A309-4D9A-B0AB-93047944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Toy </a:t>
            </a:r>
            <a:r>
              <a:rPr lang="nl-BE" dirty="0" err="1"/>
              <a:t>example</a:t>
            </a:r>
            <a:r>
              <a:rPr lang="nl-BE" dirty="0"/>
              <a:t> (</a:t>
            </a:r>
            <a:r>
              <a:rPr lang="nl-BE" dirty="0" err="1"/>
              <a:t>Gramacy</a:t>
            </a:r>
            <a:r>
              <a:rPr lang="nl-BE" dirty="0"/>
              <a:t> et al.2016)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BF34E9-C5C5-4CC3-8278-EC1B027C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987"/>
            <a:ext cx="5404028" cy="202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10346-C411-4B0E-A4E0-BBB58698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61" y="1824366"/>
            <a:ext cx="5028573" cy="4511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9E87A-4294-4ED0-A2BC-9660F96F7A17}"/>
              </a:ext>
            </a:extLst>
          </p:cNvPr>
          <p:cNvSpPr txBox="1"/>
          <p:nvPr/>
        </p:nvSpPr>
        <p:spPr>
          <a:xfrm>
            <a:off x="4669593" y="4117157"/>
            <a:ext cx="220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u="sng" dirty="0"/>
              <a:t>Global optimum</a:t>
            </a:r>
            <a:endParaRPr lang="en-GB" sz="2400" u="sn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74E1C-0218-4164-9C5C-66175A34C742}"/>
              </a:ext>
            </a:extLst>
          </p:cNvPr>
          <p:cNvCxnSpPr>
            <a:cxnSpLocks/>
          </p:cNvCxnSpPr>
          <p:nvPr/>
        </p:nvCxnSpPr>
        <p:spPr>
          <a:xfrm>
            <a:off x="6877505" y="4362994"/>
            <a:ext cx="9863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8F238-7CF6-4E61-BB8D-8FAFF835421A}"/>
              </a:ext>
            </a:extLst>
          </p:cNvPr>
          <p:cNvCxnSpPr/>
          <p:nvPr/>
        </p:nvCxnSpPr>
        <p:spPr>
          <a:xfrm flipH="1">
            <a:off x="7863840" y="2812774"/>
            <a:ext cx="1230464" cy="99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486D9F4-C660-4EDE-AB6E-0F2D8318E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44" y="5225163"/>
            <a:ext cx="5180958" cy="7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A5C4-A309-4D9A-B0AB-93047944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Tension-compression</a:t>
            </a:r>
            <a:r>
              <a:rPr lang="nl-BE" dirty="0"/>
              <a:t> spring </a:t>
            </a:r>
            <a:r>
              <a:rPr lang="nl-BE" dirty="0" err="1"/>
              <a:t>example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3E009-2C87-48FB-A137-F3DA78AA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69" y="2583821"/>
            <a:ext cx="7108741" cy="3909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583F95-3541-4E69-AD51-42C3C6C6E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45" y="2530323"/>
            <a:ext cx="4228678" cy="3525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84DEFD-DFB6-4484-BA11-2894463A3AFB}"/>
              </a:ext>
            </a:extLst>
          </p:cNvPr>
          <p:cNvSpPr txBox="1"/>
          <p:nvPr/>
        </p:nvSpPr>
        <p:spPr>
          <a:xfrm>
            <a:off x="6096000" y="2583821"/>
            <a:ext cx="10319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/>
              <a:t>N = x</a:t>
            </a:r>
            <a:r>
              <a:rPr lang="nl-BE" sz="2000" baseline="-25000" dirty="0"/>
              <a:t>1</a:t>
            </a:r>
          </a:p>
          <a:p>
            <a:r>
              <a:rPr lang="nl-BE" sz="2000" dirty="0"/>
              <a:t>D=x</a:t>
            </a:r>
            <a:r>
              <a:rPr lang="nl-BE" sz="2000" baseline="-25000" dirty="0"/>
              <a:t>2</a:t>
            </a:r>
          </a:p>
          <a:p>
            <a:r>
              <a:rPr lang="nl-BE" sz="2000" dirty="0"/>
              <a:t>d=x</a:t>
            </a:r>
            <a:r>
              <a:rPr lang="nl-BE" sz="2000" baseline="-25000" dirty="0"/>
              <a:t>3</a:t>
            </a:r>
            <a:endParaRPr lang="en-GB" sz="20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2C9E-9012-4E52-9B48-B253760F1538}"/>
              </a:ext>
            </a:extLst>
          </p:cNvPr>
          <p:cNvSpPr txBox="1"/>
          <p:nvPr/>
        </p:nvSpPr>
        <p:spPr>
          <a:xfrm>
            <a:off x="838200" y="1476424"/>
            <a:ext cx="1039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minimize the weight of the spring (w0), subject to constraints on the minimum deflection of the spring</a:t>
            </a:r>
            <a:br>
              <a:rPr lang="en-GB" dirty="0"/>
            </a:br>
            <a:r>
              <a:rPr lang="en-GB" dirty="0"/>
              <a:t>caused by the axial loading (w1), the maximum shear stress (w2), the surge frequency</a:t>
            </a:r>
            <a:br>
              <a:rPr lang="en-GB" dirty="0"/>
            </a:br>
            <a:r>
              <a:rPr lang="en-GB" dirty="0"/>
              <a:t>(w3), and the outside diameter of the spring (w4)</a:t>
            </a:r>
          </a:p>
        </p:txBody>
      </p:sp>
    </p:spTree>
    <p:extLst>
      <p:ext uri="{BB962C8B-B14F-4D97-AF65-F5344CB8AC3E}">
        <p14:creationId xmlns:p14="http://schemas.microsoft.com/office/powerpoint/2010/main" val="131681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16D0C98-D03F-4345-AF13-9C3755F3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6" y="1690688"/>
            <a:ext cx="3057445" cy="316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CEDEE-0C22-4E16-9B37-548A99F2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/>
              <a:t>What</a:t>
            </a:r>
            <a:r>
              <a:rPr lang="nl-BE" sz="4000" dirty="0"/>
              <a:t> is black-box </a:t>
            </a:r>
            <a:r>
              <a:rPr lang="nl-BE" sz="4000" dirty="0" err="1"/>
              <a:t>optimization</a:t>
            </a:r>
            <a:r>
              <a:rPr lang="nl-BE" sz="4000" dirty="0"/>
              <a:t>?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0C5D-132F-43A7-8E56-BCEC4510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93169"/>
            <a:ext cx="6746240" cy="489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u="sng" dirty="0" err="1">
                <a:solidFill>
                  <a:schemeClr val="accent1"/>
                </a:solidFill>
              </a:rPr>
              <a:t>Generic</a:t>
            </a:r>
            <a:r>
              <a:rPr lang="nl-BE" sz="2000" u="sng" dirty="0">
                <a:solidFill>
                  <a:schemeClr val="accent1"/>
                </a:solidFill>
              </a:rPr>
              <a:t> system: black box</a:t>
            </a:r>
          </a:p>
          <a:p>
            <a:r>
              <a:rPr lang="nl-BE" sz="2000" b="1" dirty="0"/>
              <a:t>x</a:t>
            </a:r>
            <a:r>
              <a:rPr lang="nl-BE" sz="2000" dirty="0"/>
              <a:t> = (x</a:t>
            </a:r>
            <a:r>
              <a:rPr lang="nl-BE" sz="2000" baseline="-25000" dirty="0"/>
              <a:t>1</a:t>
            </a:r>
            <a:r>
              <a:rPr lang="nl-BE" sz="2000" dirty="0"/>
              <a:t>,…</a:t>
            </a:r>
            <a:r>
              <a:rPr lang="nl-BE" sz="2000" dirty="0" err="1"/>
              <a:t>x</a:t>
            </a:r>
            <a:r>
              <a:rPr lang="nl-BE" sz="2000" baseline="-25000" dirty="0" err="1"/>
              <a:t>d</a:t>
            </a:r>
            <a:r>
              <a:rPr lang="nl-BE" sz="2000" dirty="0"/>
              <a:t>) = </a:t>
            </a:r>
            <a:r>
              <a:rPr lang="nl-BE" sz="2000" dirty="0" err="1"/>
              <a:t>controls</a:t>
            </a:r>
            <a:r>
              <a:rPr lang="nl-BE" sz="2000" dirty="0"/>
              <a:t>  (</a:t>
            </a:r>
            <a:r>
              <a:rPr lang="nl-BE" sz="2000" dirty="0" err="1"/>
              <a:t>decision</a:t>
            </a:r>
            <a:r>
              <a:rPr lang="nl-BE" sz="2000" dirty="0"/>
              <a:t> variables, actions)</a:t>
            </a:r>
          </a:p>
          <a:p>
            <a:r>
              <a:rPr lang="nl-BE" sz="2000" b="1" dirty="0"/>
              <a:t>y</a:t>
            </a:r>
            <a:r>
              <a:rPr lang="nl-BE" sz="2000" dirty="0"/>
              <a:t> = (y</a:t>
            </a:r>
            <a:r>
              <a:rPr lang="nl-BE" sz="2000" baseline="30000" dirty="0"/>
              <a:t>1</a:t>
            </a:r>
            <a:r>
              <a:rPr lang="nl-BE" sz="2000" dirty="0"/>
              <a:t> ,.., </a:t>
            </a:r>
            <a:r>
              <a:rPr lang="nl-BE" sz="2000" dirty="0" err="1"/>
              <a:t>y</a:t>
            </a:r>
            <a:r>
              <a:rPr lang="nl-BE" sz="2000" baseline="30000" dirty="0" err="1"/>
              <a:t>m</a:t>
            </a:r>
            <a:r>
              <a:rPr lang="nl-BE" sz="2000" dirty="0"/>
              <a:t>) = performance </a:t>
            </a:r>
            <a:r>
              <a:rPr lang="nl-BE" sz="2000" dirty="0" err="1"/>
              <a:t>measures</a:t>
            </a:r>
            <a:r>
              <a:rPr lang="nl-BE" sz="2000" dirty="0"/>
              <a:t>, </a:t>
            </a:r>
            <a:r>
              <a:rPr lang="nl-BE" sz="2000" dirty="0" err="1"/>
              <a:t>objectives</a:t>
            </a:r>
            <a:r>
              <a:rPr lang="nl-BE" sz="2000" dirty="0"/>
              <a:t>, goals:</a:t>
            </a:r>
          </a:p>
          <a:p>
            <a:pPr lvl="1"/>
            <a:r>
              <a:rPr lang="nl-BE" sz="1800" dirty="0" err="1"/>
              <a:t>Analytically</a:t>
            </a:r>
            <a:r>
              <a:rPr lang="nl-BE" sz="1800" dirty="0"/>
              <a:t> </a:t>
            </a:r>
            <a:r>
              <a:rPr lang="nl-BE" sz="1800" dirty="0" err="1"/>
              <a:t>intractable</a:t>
            </a:r>
            <a:r>
              <a:rPr lang="nl-BE" sz="1800" dirty="0"/>
              <a:t>, but </a:t>
            </a:r>
            <a:r>
              <a:rPr lang="nl-BE" sz="1800" dirty="0" err="1"/>
              <a:t>you</a:t>
            </a:r>
            <a:r>
              <a:rPr lang="nl-BE" sz="1800" dirty="0"/>
              <a:t> have </a:t>
            </a:r>
            <a:r>
              <a:rPr lang="nl-BE" sz="1800" dirty="0" err="1"/>
              <a:t>some</a:t>
            </a:r>
            <a:r>
              <a:rPr lang="nl-BE" sz="1800" dirty="0"/>
              <a:t> “</a:t>
            </a:r>
            <a:r>
              <a:rPr lang="nl-BE" sz="1800" dirty="0" err="1"/>
              <a:t>expensive</a:t>
            </a:r>
            <a:r>
              <a:rPr lang="nl-BE" sz="1800" dirty="0"/>
              <a:t> model” (</a:t>
            </a:r>
            <a:r>
              <a:rPr lang="nl-BE" sz="1800" dirty="0" err="1"/>
              <a:t>physical</a:t>
            </a:r>
            <a:r>
              <a:rPr lang="nl-BE" sz="1800" dirty="0"/>
              <a:t> experiment, </a:t>
            </a:r>
            <a:r>
              <a:rPr lang="nl-BE" sz="1800" dirty="0" err="1"/>
              <a:t>simulation</a:t>
            </a:r>
            <a:r>
              <a:rPr lang="nl-BE" sz="1800" dirty="0"/>
              <a:t> model,…)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evaluate</a:t>
            </a:r>
            <a:r>
              <a:rPr lang="nl-BE" sz="1800" dirty="0"/>
              <a:t> </a:t>
            </a:r>
            <a:r>
              <a:rPr lang="nl-BE" sz="1800" dirty="0" err="1"/>
              <a:t>it</a:t>
            </a:r>
            <a:endParaRPr lang="nl-BE" sz="1800" dirty="0"/>
          </a:p>
          <a:p>
            <a:pPr lvl="1"/>
            <a:r>
              <a:rPr lang="nl-BE" sz="1800" dirty="0" err="1"/>
              <a:t>Can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just</a:t>
            </a:r>
            <a:r>
              <a:rPr lang="nl-BE" sz="1800" dirty="0"/>
              <a:t> </a:t>
            </a:r>
            <a:r>
              <a:rPr lang="nl-BE" sz="1800" dirty="0" err="1"/>
              <a:t>one</a:t>
            </a:r>
            <a:r>
              <a:rPr lang="nl-BE" sz="1800" dirty="0"/>
              <a:t> </a:t>
            </a:r>
            <a:r>
              <a:rPr lang="nl-BE" sz="1800" dirty="0" err="1"/>
              <a:t>objective</a:t>
            </a:r>
            <a:r>
              <a:rPr lang="nl-BE" sz="1800" dirty="0"/>
              <a:t> (single </a:t>
            </a:r>
            <a:r>
              <a:rPr lang="nl-BE" sz="1800" dirty="0" err="1"/>
              <a:t>obj</a:t>
            </a:r>
            <a:r>
              <a:rPr lang="nl-BE" sz="1800" dirty="0"/>
              <a:t>), or multiple (</a:t>
            </a:r>
            <a:r>
              <a:rPr lang="nl-BE" sz="1800" dirty="0" err="1"/>
              <a:t>conflicting</a:t>
            </a:r>
            <a:r>
              <a:rPr lang="nl-BE" sz="1800" dirty="0"/>
              <a:t>) </a:t>
            </a:r>
            <a:r>
              <a:rPr lang="nl-BE" sz="1800" dirty="0" err="1"/>
              <a:t>objectives</a:t>
            </a:r>
            <a:r>
              <a:rPr lang="nl-BE" sz="1800" dirty="0"/>
              <a:t> </a:t>
            </a:r>
            <a:r>
              <a:rPr lang="nl-BE" sz="1800" dirty="0" err="1"/>
              <a:t>simultaneously</a:t>
            </a:r>
            <a:r>
              <a:rPr lang="nl-BE" sz="1800" dirty="0"/>
              <a:t> (</a:t>
            </a:r>
            <a:r>
              <a:rPr lang="nl-BE" sz="1800" dirty="0" err="1"/>
              <a:t>multi-obj</a:t>
            </a:r>
            <a:r>
              <a:rPr lang="nl-BE" sz="1800" dirty="0"/>
              <a:t>)</a:t>
            </a:r>
          </a:p>
          <a:p>
            <a:pPr marL="457200" lvl="1" indent="0">
              <a:buNone/>
            </a:pPr>
            <a:endParaRPr lang="nl-BE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C12BE-E4D1-4DF7-9516-44B20C534A0A}"/>
              </a:ext>
            </a:extLst>
          </p:cNvPr>
          <p:cNvSpPr/>
          <p:nvPr/>
        </p:nvSpPr>
        <p:spPr>
          <a:xfrm>
            <a:off x="3749040" y="2265680"/>
            <a:ext cx="56896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1EB92-B099-46F5-9616-B123894DB978}"/>
              </a:ext>
            </a:extLst>
          </p:cNvPr>
          <p:cNvSpPr/>
          <p:nvPr/>
        </p:nvSpPr>
        <p:spPr>
          <a:xfrm>
            <a:off x="3749040" y="3952241"/>
            <a:ext cx="56896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A149A-54DB-4912-9835-E041BA83C731}"/>
              </a:ext>
            </a:extLst>
          </p:cNvPr>
          <p:cNvSpPr/>
          <p:nvPr/>
        </p:nvSpPr>
        <p:spPr>
          <a:xfrm>
            <a:off x="3654982" y="4261800"/>
            <a:ext cx="734138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E3292E-B27E-4BD6-8120-65697270779A}"/>
              </a:ext>
            </a:extLst>
          </p:cNvPr>
          <p:cNvCxnSpPr>
            <a:cxnSpLocks/>
          </p:cNvCxnSpPr>
          <p:nvPr/>
        </p:nvCxnSpPr>
        <p:spPr>
          <a:xfrm flipH="1">
            <a:off x="3471614" y="1794715"/>
            <a:ext cx="1816164" cy="3302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DDCA0-7158-43F8-A97A-140DDECDFEE9}"/>
              </a:ext>
            </a:extLst>
          </p:cNvPr>
          <p:cNvSpPr/>
          <p:nvPr/>
        </p:nvSpPr>
        <p:spPr>
          <a:xfrm rot="5400000">
            <a:off x="7457532" y="-647524"/>
            <a:ext cx="2453294" cy="67462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AFB97-BF64-4686-A5FD-3697D734D667}"/>
              </a:ext>
            </a:extLst>
          </p:cNvPr>
          <p:cNvSpPr txBox="1"/>
          <p:nvPr/>
        </p:nvSpPr>
        <p:spPr>
          <a:xfrm>
            <a:off x="1026542" y="5209455"/>
            <a:ext cx="9747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err="1"/>
              <a:t>Examples</a:t>
            </a:r>
            <a:r>
              <a:rPr lang="nl-BE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/>
              <a:t>Production</a:t>
            </a:r>
            <a:r>
              <a:rPr lang="nl-BE" sz="2000" dirty="0"/>
              <a:t> </a:t>
            </a:r>
            <a:r>
              <a:rPr lang="nl-BE" sz="2000" dirty="0" err="1"/>
              <a:t>process</a:t>
            </a:r>
            <a:r>
              <a:rPr lang="nl-BE" sz="2000" dirty="0"/>
              <a:t>: </a:t>
            </a:r>
            <a:r>
              <a:rPr lang="nl-BE" sz="2000" dirty="0" err="1"/>
              <a:t>process</a:t>
            </a:r>
            <a:r>
              <a:rPr lang="nl-BE" sz="2000" dirty="0"/>
              <a:t> parameters </a:t>
            </a:r>
            <a:r>
              <a:rPr lang="nl-BE" sz="2000" dirty="0">
                <a:sym typeface="Wingdings" panose="05000000000000000000" pitchFamily="2" charset="2"/>
              </a:rPr>
              <a:t> impact on product </a:t>
            </a:r>
            <a:r>
              <a:rPr lang="nl-BE" sz="2000" dirty="0" err="1">
                <a:sym typeface="Wingdings" panose="05000000000000000000" pitchFamily="2" charset="2"/>
              </a:rPr>
              <a:t>quality</a:t>
            </a:r>
            <a:r>
              <a:rPr lang="nl-BE" sz="2000" dirty="0">
                <a:sym typeface="Wingdings" panose="05000000000000000000" pitchFamily="2" charset="2"/>
              </a:rPr>
              <a:t>, product </a:t>
            </a:r>
            <a:r>
              <a:rPr lang="nl-BE" sz="2000" dirty="0" err="1">
                <a:sym typeface="Wingdings" panose="05000000000000000000" pitchFamily="2" charset="2"/>
              </a:rPr>
              <a:t>cost</a:t>
            </a:r>
            <a:r>
              <a:rPr lang="nl-BE" sz="2000" dirty="0">
                <a:sym typeface="Wingdings" panose="05000000000000000000" pitchFamily="2" charset="2"/>
              </a:rPr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Cancer treatment: </a:t>
            </a:r>
            <a:r>
              <a:rPr lang="nl-BE" sz="2000" dirty="0" err="1"/>
              <a:t>radiotherapy</a:t>
            </a:r>
            <a:r>
              <a:rPr lang="nl-BE" sz="2000" dirty="0"/>
              <a:t> </a:t>
            </a:r>
            <a:r>
              <a:rPr lang="nl-BE" sz="2000" dirty="0" err="1"/>
              <a:t>settings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 impact on tumor, impact on </a:t>
            </a:r>
            <a:r>
              <a:rPr lang="nl-BE" sz="2000" dirty="0" err="1">
                <a:sym typeface="Wingdings" panose="05000000000000000000" pitchFamily="2" charset="2"/>
              </a:rPr>
              <a:t>healthy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organs</a:t>
            </a:r>
            <a:r>
              <a:rPr lang="nl-BE" sz="2000" dirty="0">
                <a:sym typeface="Wingdings" panose="05000000000000000000" pitchFamily="2" charset="2"/>
              </a:rPr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Machine </a:t>
            </a:r>
            <a:r>
              <a:rPr lang="nl-BE" sz="2000" dirty="0" err="1">
                <a:sym typeface="Wingdings" panose="05000000000000000000" pitchFamily="2" charset="2"/>
              </a:rPr>
              <a:t>learning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algorithms</a:t>
            </a:r>
            <a:r>
              <a:rPr lang="nl-BE" sz="2000" dirty="0">
                <a:sym typeface="Wingdings" panose="05000000000000000000" pitchFamily="2" charset="2"/>
              </a:rPr>
              <a:t>: hyperparameters  model </a:t>
            </a:r>
            <a:r>
              <a:rPr lang="nl-BE" sz="2000" dirty="0" err="1">
                <a:sym typeface="Wingdings" panose="05000000000000000000" pitchFamily="2" charset="2"/>
              </a:rPr>
              <a:t>accuracy</a:t>
            </a:r>
            <a:r>
              <a:rPr lang="nl-BE" sz="2000" dirty="0">
                <a:sym typeface="Wingdings" panose="05000000000000000000" pitchFamily="2" charset="2"/>
              </a:rPr>
              <a:t>, training time,…</a:t>
            </a:r>
            <a:endParaRPr lang="nl-B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31E1B-0CB2-4C31-9FFB-2F5EEB4BE07F}"/>
              </a:ext>
            </a:extLst>
          </p:cNvPr>
          <p:cNvSpPr txBox="1"/>
          <p:nvPr/>
        </p:nvSpPr>
        <p:spPr>
          <a:xfrm>
            <a:off x="5311059" y="4241102"/>
            <a:ext cx="6746240" cy="707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>
                <a:solidFill>
                  <a:schemeClr val="accent1"/>
                </a:solidFill>
              </a:rPr>
              <a:t>GOAL = </a:t>
            </a:r>
            <a:r>
              <a:rPr lang="nl-BE" sz="2000" dirty="0" err="1">
                <a:solidFill>
                  <a:schemeClr val="accent1"/>
                </a:solidFill>
              </a:rPr>
              <a:t>find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the</a:t>
            </a:r>
            <a:r>
              <a:rPr lang="nl-BE" sz="2000" dirty="0">
                <a:solidFill>
                  <a:schemeClr val="accent1"/>
                </a:solidFill>
              </a:rPr>
              <a:t> control </a:t>
            </a:r>
            <a:r>
              <a:rPr lang="nl-BE" sz="2000" dirty="0" err="1">
                <a:solidFill>
                  <a:schemeClr val="accent1"/>
                </a:solidFill>
              </a:rPr>
              <a:t>settings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that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optimize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the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objective</a:t>
            </a:r>
            <a:r>
              <a:rPr lang="nl-BE" sz="2000" dirty="0">
                <a:solidFill>
                  <a:schemeClr val="accent1"/>
                </a:solidFill>
              </a:rPr>
              <a:t>(s), subject </a:t>
            </a:r>
            <a:r>
              <a:rPr lang="nl-BE" sz="2000" dirty="0" err="1">
                <a:solidFill>
                  <a:schemeClr val="accent1"/>
                </a:solidFill>
              </a:rPr>
              <a:t>to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constraints</a:t>
            </a:r>
            <a:r>
              <a:rPr lang="nl-BE" sz="2000" dirty="0">
                <a:solidFill>
                  <a:schemeClr val="accent1"/>
                </a:solidFill>
              </a:rPr>
              <a:t> (</a:t>
            </a:r>
            <a:r>
              <a:rPr lang="nl-BE" sz="2000" dirty="0" err="1">
                <a:solidFill>
                  <a:schemeClr val="accent1"/>
                </a:solidFill>
              </a:rPr>
              <a:t>if</a:t>
            </a:r>
            <a:r>
              <a:rPr lang="nl-BE" sz="2000" dirty="0">
                <a:solidFill>
                  <a:schemeClr val="accent1"/>
                </a:solidFill>
              </a:rPr>
              <a:t> </a:t>
            </a:r>
            <a:r>
              <a:rPr lang="nl-BE" sz="2000" dirty="0" err="1">
                <a:solidFill>
                  <a:schemeClr val="accent1"/>
                </a:solidFill>
              </a:rPr>
              <a:t>any</a:t>
            </a:r>
            <a:r>
              <a:rPr lang="nl-BE" sz="2000" dirty="0">
                <a:solidFill>
                  <a:schemeClr val="accent1"/>
                </a:solidFill>
              </a:rPr>
              <a:t>)</a:t>
            </a:r>
            <a:endParaRPr lang="en-GB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71CCD5-DB8A-448E-9BF1-33FA0FA383C3}"/>
                  </a:ext>
                </a:extLst>
              </p:cNvPr>
              <p:cNvSpPr txBox="1"/>
              <p:nvPr/>
            </p:nvSpPr>
            <p:spPr>
              <a:xfrm>
                <a:off x="3902149" y="2340685"/>
                <a:ext cx="3254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nl-B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71CCD5-DB8A-448E-9BF1-33FA0FA3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49" y="2340685"/>
                <a:ext cx="325461" cy="492443"/>
              </a:xfrm>
              <a:prstGeom prst="rect">
                <a:avLst/>
              </a:prstGeom>
              <a:blipFill>
                <a:blip r:embed="rId3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62C33F-9F5A-413D-A16E-FD3DA7CBFEB9}"/>
                  </a:ext>
                </a:extLst>
              </p:cNvPr>
              <p:cNvSpPr txBox="1"/>
              <p:nvPr/>
            </p:nvSpPr>
            <p:spPr>
              <a:xfrm>
                <a:off x="3784240" y="3886518"/>
                <a:ext cx="3254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nl-BE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62C33F-9F5A-413D-A16E-FD3DA7CB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0" y="3886518"/>
                <a:ext cx="325461" cy="492443"/>
              </a:xfrm>
              <a:prstGeom prst="rect">
                <a:avLst/>
              </a:prstGeom>
              <a:blipFill>
                <a:blip r:embed="rId4"/>
                <a:stretch>
                  <a:fillRect r="-60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2A1E9FA-B51C-42EB-A289-4DA87D38E041}"/>
              </a:ext>
            </a:extLst>
          </p:cNvPr>
          <p:cNvSpPr/>
          <p:nvPr/>
        </p:nvSpPr>
        <p:spPr>
          <a:xfrm>
            <a:off x="2280354" y="2125995"/>
            <a:ext cx="1026372" cy="2414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4B2FC2-C77B-4F51-8072-34FE4E9C95EF}"/>
              </a:ext>
            </a:extLst>
          </p:cNvPr>
          <p:cNvSpPr/>
          <p:nvPr/>
        </p:nvSpPr>
        <p:spPr>
          <a:xfrm>
            <a:off x="1326119" y="363410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30E98-1CCB-4883-A046-7AC9EC8F8111}"/>
              </a:ext>
            </a:extLst>
          </p:cNvPr>
          <p:cNvSpPr/>
          <p:nvPr/>
        </p:nvSpPr>
        <p:spPr>
          <a:xfrm>
            <a:off x="2200526" y="1898408"/>
            <a:ext cx="1142929" cy="2893734"/>
          </a:xfrm>
          <a:prstGeom prst="rect">
            <a:avLst/>
          </a:prstGeom>
          <a:noFill/>
          <a:ln w="66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16D5-47F6-456E-89EA-9E5BE268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</a:t>
            </a:r>
            <a:r>
              <a:rPr lang="nl-BE" dirty="0" err="1"/>
              <a:t>beam</a:t>
            </a:r>
            <a:r>
              <a:rPr lang="nl-BE" dirty="0"/>
              <a:t> design </a:t>
            </a:r>
            <a:r>
              <a:rPr lang="nl-BE" dirty="0" err="1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7992-C34E-46EB-9EED-618F419A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636"/>
          </a:xfrm>
        </p:spPr>
        <p:txBody>
          <a:bodyPr/>
          <a:lstStyle/>
          <a:p>
            <a:r>
              <a:rPr lang="en-GB" dirty="0"/>
              <a:t>minimize the vertical deflection of an I-beam, subject to cross-section area and stress constraints under given loads (Tao et al. (2020))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DD8A-52EE-403C-88D7-36488CBD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3" y="3156439"/>
            <a:ext cx="7561023" cy="2659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D666-5229-4D48-9C07-EA7FBD94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99" y="4124740"/>
            <a:ext cx="5016758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FDA8-6A48-4D8C-9047-79352B75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/>
              <a:t>What</a:t>
            </a:r>
            <a:r>
              <a:rPr lang="nl-BE" sz="4000" dirty="0"/>
              <a:t> </a:t>
            </a:r>
            <a:r>
              <a:rPr lang="nl-BE" sz="4000" dirty="0" err="1"/>
              <a:t>makes</a:t>
            </a:r>
            <a:r>
              <a:rPr lang="nl-BE" sz="4000" dirty="0"/>
              <a:t> these </a:t>
            </a:r>
            <a:r>
              <a:rPr lang="nl-BE" sz="4000" dirty="0" err="1"/>
              <a:t>problems</a:t>
            </a:r>
            <a:r>
              <a:rPr lang="nl-BE" sz="4000" dirty="0"/>
              <a:t> </a:t>
            </a:r>
            <a:r>
              <a:rPr lang="nl-BE" sz="4000" dirty="0" err="1"/>
              <a:t>challenging</a:t>
            </a:r>
            <a:r>
              <a:rPr lang="nl-BE" sz="4000" dirty="0"/>
              <a:t>?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B54F-4401-4FF3-BB92-F5E00114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7001"/>
          </a:xfrm>
        </p:spPr>
        <p:txBody>
          <a:bodyPr>
            <a:normAutofit fontScale="85000" lnSpcReduction="10000"/>
          </a:bodyPr>
          <a:lstStyle/>
          <a:p>
            <a:r>
              <a:rPr lang="nl-BE" sz="2400" dirty="0"/>
              <a:t>We focus </a:t>
            </a:r>
            <a:r>
              <a:rPr lang="nl-BE" sz="2400" dirty="0" err="1"/>
              <a:t>specifically</a:t>
            </a:r>
            <a:r>
              <a:rPr lang="nl-BE" sz="2400" dirty="0"/>
              <a:t> on black-box </a:t>
            </a:r>
            <a:r>
              <a:rPr lang="nl-BE" sz="2400" dirty="0" err="1"/>
              <a:t>problems</a:t>
            </a:r>
            <a:r>
              <a:rPr lang="nl-BE" sz="2400" dirty="0"/>
              <a:t> </a:t>
            </a:r>
            <a:r>
              <a:rPr lang="nl-BE" sz="2400" dirty="0" err="1"/>
              <a:t>that</a:t>
            </a:r>
            <a:r>
              <a:rPr lang="nl-BE" sz="2400" dirty="0"/>
              <a:t> are </a:t>
            </a:r>
            <a:r>
              <a:rPr lang="nl-BE" sz="2400" u="sng" dirty="0" err="1">
                <a:solidFill>
                  <a:schemeClr val="accent1"/>
                </a:solidFill>
              </a:rPr>
              <a:t>Expensive</a:t>
            </a:r>
            <a:r>
              <a:rPr lang="nl-BE" sz="2400" u="sng" dirty="0">
                <a:solidFill>
                  <a:schemeClr val="accent1"/>
                </a:solidFill>
              </a:rPr>
              <a:t> </a:t>
            </a:r>
            <a:r>
              <a:rPr lang="nl-BE" sz="2400" u="sng" dirty="0" err="1">
                <a:solidFill>
                  <a:schemeClr val="accent1"/>
                </a:solidFill>
              </a:rPr>
              <a:t>to</a:t>
            </a:r>
            <a:r>
              <a:rPr lang="nl-BE" sz="2400" u="sng" dirty="0">
                <a:solidFill>
                  <a:schemeClr val="accent1"/>
                </a:solidFill>
              </a:rPr>
              <a:t> run</a:t>
            </a:r>
            <a:r>
              <a:rPr lang="nl-BE" sz="2000" dirty="0"/>
              <a:t>: </a:t>
            </a:r>
          </a:p>
          <a:p>
            <a:endParaRPr lang="nl-BE" sz="2000" dirty="0"/>
          </a:p>
          <a:p>
            <a:pPr lvl="1"/>
            <a:r>
              <a:rPr lang="nl-BE" dirty="0"/>
              <a:t>“simulator” takes a lot of time/money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evaluate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performance </a:t>
            </a:r>
            <a:r>
              <a:rPr lang="nl-BE" dirty="0" err="1"/>
              <a:t>measures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</a:t>
            </a:r>
            <a:r>
              <a:rPr lang="nl-BE" b="1" dirty="0"/>
              <a:t>x</a:t>
            </a:r>
            <a:endParaRPr lang="nl-BE" dirty="0"/>
          </a:p>
          <a:p>
            <a:pPr marL="914400" lvl="1" indent="-457200"/>
            <a:r>
              <a:rPr lang="nl-BE" dirty="0" err="1">
                <a:solidFill>
                  <a:schemeClr val="accent1"/>
                </a:solidFill>
              </a:rPr>
              <a:t>Optimization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algorithms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need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to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be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i="1" u="sng" dirty="0">
                <a:solidFill>
                  <a:schemeClr val="accent1"/>
                </a:solidFill>
              </a:rPr>
              <a:t>data-</a:t>
            </a:r>
            <a:r>
              <a:rPr lang="nl-BE" i="1" u="sng" dirty="0" err="1">
                <a:solidFill>
                  <a:schemeClr val="accent1"/>
                </a:solidFill>
              </a:rPr>
              <a:t>efficient</a:t>
            </a:r>
            <a:endParaRPr lang="nl-BE" i="1" u="sng" dirty="0">
              <a:solidFill>
                <a:schemeClr val="accent1"/>
              </a:solidFill>
            </a:endParaRPr>
          </a:p>
          <a:p>
            <a:pPr marL="914400" lvl="1" indent="-457200"/>
            <a:endParaRPr lang="nl-BE" i="1" u="sng" dirty="0">
              <a:solidFill>
                <a:schemeClr val="accent1"/>
              </a:solidFill>
            </a:endParaRPr>
          </a:p>
          <a:p>
            <a:pPr marL="457200" indent="-457200"/>
            <a:r>
              <a:rPr lang="nl-BE" i="1" u="sng" dirty="0">
                <a:solidFill>
                  <a:schemeClr val="accent1"/>
                </a:solidFill>
              </a:rPr>
              <a:t>How? </a:t>
            </a:r>
          </a:p>
          <a:p>
            <a:pPr marL="914400" lvl="1" indent="-457200"/>
            <a:r>
              <a:rPr lang="nl-BE" i="1" dirty="0">
                <a:solidFill>
                  <a:schemeClr val="accent1"/>
                </a:solidFill>
              </a:rPr>
              <a:t>Fit a “metamodel” </a:t>
            </a:r>
            <a:r>
              <a:rPr lang="nl-BE" i="1" dirty="0" err="1">
                <a:solidFill>
                  <a:schemeClr val="accent1"/>
                </a:solidFill>
              </a:rPr>
              <a:t>based</a:t>
            </a:r>
            <a:r>
              <a:rPr lang="nl-BE" i="1" dirty="0">
                <a:solidFill>
                  <a:schemeClr val="accent1"/>
                </a:solidFill>
              </a:rPr>
              <a:t> on a </a:t>
            </a:r>
            <a:r>
              <a:rPr lang="nl-BE" i="1" dirty="0" err="1">
                <a:solidFill>
                  <a:schemeClr val="accent1"/>
                </a:solidFill>
              </a:rPr>
              <a:t>limited</a:t>
            </a:r>
            <a:r>
              <a:rPr lang="nl-BE" i="1" dirty="0">
                <a:solidFill>
                  <a:schemeClr val="accent1"/>
                </a:solidFill>
              </a:rPr>
              <a:t> </a:t>
            </a:r>
            <a:r>
              <a:rPr lang="nl-BE" i="1" dirty="0" err="1">
                <a:solidFill>
                  <a:schemeClr val="accent1"/>
                </a:solidFill>
              </a:rPr>
              <a:t>number</a:t>
            </a:r>
            <a:r>
              <a:rPr lang="nl-BE" i="1" dirty="0">
                <a:solidFill>
                  <a:schemeClr val="accent1"/>
                </a:solidFill>
              </a:rPr>
              <a:t> of input/output </a:t>
            </a:r>
            <a:r>
              <a:rPr lang="nl-BE" i="1" dirty="0" err="1">
                <a:solidFill>
                  <a:schemeClr val="accent1"/>
                </a:solidFill>
              </a:rPr>
              <a:t>observations</a:t>
            </a:r>
            <a:r>
              <a:rPr lang="nl-BE" i="1" dirty="0">
                <a:solidFill>
                  <a:schemeClr val="accent1"/>
                </a:solidFill>
              </a:rPr>
              <a:t> (</a:t>
            </a:r>
            <a:r>
              <a:rPr lang="nl-BE" i="1" dirty="0" err="1">
                <a:solidFill>
                  <a:schemeClr val="accent1"/>
                </a:solidFill>
              </a:rPr>
              <a:t>Gaussian</a:t>
            </a:r>
            <a:r>
              <a:rPr lang="nl-BE" i="1" dirty="0">
                <a:solidFill>
                  <a:schemeClr val="accent1"/>
                </a:solidFill>
              </a:rPr>
              <a:t> </a:t>
            </a:r>
            <a:r>
              <a:rPr lang="nl-BE" i="1" dirty="0" err="1">
                <a:solidFill>
                  <a:schemeClr val="accent1"/>
                </a:solidFill>
              </a:rPr>
              <a:t>process</a:t>
            </a:r>
            <a:r>
              <a:rPr lang="nl-BE" i="1" dirty="0">
                <a:solidFill>
                  <a:schemeClr val="accent1"/>
                </a:solidFill>
              </a:rPr>
              <a:t> model)</a:t>
            </a:r>
          </a:p>
          <a:p>
            <a:pPr marL="914400" lvl="1" indent="-457200"/>
            <a:r>
              <a:rPr lang="nl-BE" i="1" dirty="0" err="1">
                <a:solidFill>
                  <a:schemeClr val="accent1"/>
                </a:solidFill>
              </a:rPr>
              <a:t>Smartly</a:t>
            </a:r>
            <a:r>
              <a:rPr lang="nl-BE" i="1" dirty="0">
                <a:solidFill>
                  <a:schemeClr val="accent1"/>
                </a:solidFill>
              </a:rPr>
              <a:t> select new </a:t>
            </a:r>
            <a:r>
              <a:rPr lang="nl-BE" i="1" dirty="0" err="1">
                <a:solidFill>
                  <a:schemeClr val="accent1"/>
                </a:solidFill>
              </a:rPr>
              <a:t>inputs</a:t>
            </a:r>
            <a:r>
              <a:rPr lang="nl-BE" i="1" dirty="0">
                <a:solidFill>
                  <a:schemeClr val="accent1"/>
                </a:solidFill>
              </a:rPr>
              <a:t> </a:t>
            </a:r>
            <a:r>
              <a:rPr lang="nl-BE" i="1" dirty="0" err="1">
                <a:solidFill>
                  <a:schemeClr val="accent1"/>
                </a:solidFill>
              </a:rPr>
              <a:t>to</a:t>
            </a:r>
            <a:r>
              <a:rPr lang="nl-BE" i="1" dirty="0">
                <a:solidFill>
                  <a:schemeClr val="accent1"/>
                </a:solidFill>
              </a:rPr>
              <a:t> </a:t>
            </a:r>
            <a:r>
              <a:rPr lang="nl-BE" i="1" dirty="0" err="1">
                <a:solidFill>
                  <a:schemeClr val="accent1"/>
                </a:solidFill>
              </a:rPr>
              <a:t>simulate</a:t>
            </a:r>
            <a:r>
              <a:rPr lang="nl-BE" i="1" dirty="0">
                <a:solidFill>
                  <a:schemeClr val="accent1"/>
                </a:solidFill>
              </a:rPr>
              <a:t>, </a:t>
            </a:r>
            <a:r>
              <a:rPr lang="nl-BE" i="1" dirty="0" err="1">
                <a:solidFill>
                  <a:schemeClr val="accent1"/>
                </a:solidFill>
              </a:rPr>
              <a:t>one</a:t>
            </a:r>
            <a:r>
              <a:rPr lang="nl-BE" i="1" dirty="0">
                <a:solidFill>
                  <a:schemeClr val="accent1"/>
                </a:solidFill>
              </a:rPr>
              <a:t> </a:t>
            </a:r>
            <a:r>
              <a:rPr lang="nl-BE" i="1" dirty="0" err="1">
                <a:solidFill>
                  <a:schemeClr val="accent1"/>
                </a:solidFill>
              </a:rPr>
              <a:t>by</a:t>
            </a:r>
            <a:r>
              <a:rPr lang="nl-BE" i="1" dirty="0">
                <a:solidFill>
                  <a:schemeClr val="accent1"/>
                </a:solidFill>
              </a:rPr>
              <a:t> </a:t>
            </a:r>
            <a:r>
              <a:rPr lang="nl-BE" i="1" dirty="0" err="1">
                <a:solidFill>
                  <a:schemeClr val="accent1"/>
                </a:solidFill>
              </a:rPr>
              <a:t>one</a:t>
            </a:r>
            <a:r>
              <a:rPr lang="nl-BE" i="1" dirty="0">
                <a:solidFill>
                  <a:schemeClr val="accent1"/>
                </a:solidFill>
              </a:rPr>
              <a:t>, </a:t>
            </a:r>
            <a:r>
              <a:rPr lang="nl-BE" i="1" dirty="0" err="1">
                <a:solidFill>
                  <a:schemeClr val="accent1"/>
                </a:solidFill>
              </a:rPr>
              <a:t>each</a:t>
            </a:r>
            <a:r>
              <a:rPr lang="nl-BE" i="1" dirty="0">
                <a:solidFill>
                  <a:schemeClr val="accent1"/>
                </a:solidFill>
              </a:rPr>
              <a:t> time updating </a:t>
            </a:r>
            <a:r>
              <a:rPr lang="nl-BE" i="1" dirty="0" err="1">
                <a:solidFill>
                  <a:schemeClr val="accent1"/>
                </a:solidFill>
              </a:rPr>
              <a:t>the</a:t>
            </a:r>
            <a:r>
              <a:rPr lang="nl-BE" i="1" dirty="0">
                <a:solidFill>
                  <a:schemeClr val="accent1"/>
                </a:solidFill>
              </a:rPr>
              <a:t> metamodel!</a:t>
            </a:r>
          </a:p>
          <a:p>
            <a:pPr marL="914400" lvl="1" indent="-457200"/>
            <a:endParaRPr lang="nl-BE" i="1" dirty="0">
              <a:solidFill>
                <a:schemeClr val="accent1"/>
              </a:solidFill>
            </a:endParaRPr>
          </a:p>
          <a:p>
            <a:pPr marL="457200" indent="-457200"/>
            <a:endParaRPr lang="nl-BE" i="1" dirty="0">
              <a:solidFill>
                <a:schemeClr val="accent1"/>
              </a:solidFill>
            </a:endParaRPr>
          </a:p>
          <a:p>
            <a:r>
              <a:rPr lang="nl-BE" sz="2400" dirty="0" err="1">
                <a:solidFill>
                  <a:schemeClr val="accent1"/>
                </a:solidFill>
              </a:rPr>
              <a:t>This</a:t>
            </a:r>
            <a:r>
              <a:rPr lang="nl-BE" sz="2400" dirty="0">
                <a:solidFill>
                  <a:schemeClr val="accent1"/>
                </a:solidFill>
              </a:rPr>
              <a:t> is </a:t>
            </a:r>
            <a:r>
              <a:rPr lang="nl-BE" sz="2400" dirty="0" err="1">
                <a:solidFill>
                  <a:schemeClr val="accent1"/>
                </a:solidFill>
              </a:rPr>
              <a:t>called</a:t>
            </a:r>
            <a:r>
              <a:rPr lang="nl-BE" sz="2400" dirty="0">
                <a:solidFill>
                  <a:schemeClr val="accent1"/>
                </a:solidFill>
              </a:rPr>
              <a:t> “</a:t>
            </a:r>
            <a:r>
              <a:rPr lang="nl-BE" sz="2400" dirty="0" err="1">
                <a:solidFill>
                  <a:schemeClr val="accent1"/>
                </a:solidFill>
              </a:rPr>
              <a:t>Bayesian</a:t>
            </a:r>
            <a:r>
              <a:rPr lang="nl-BE" sz="2400" dirty="0">
                <a:solidFill>
                  <a:schemeClr val="accent1"/>
                </a:solidFill>
              </a:rPr>
              <a:t> </a:t>
            </a:r>
            <a:r>
              <a:rPr lang="nl-BE" sz="2400" dirty="0" err="1">
                <a:solidFill>
                  <a:schemeClr val="accent1"/>
                </a:solidFill>
              </a:rPr>
              <a:t>optimization</a:t>
            </a:r>
            <a:r>
              <a:rPr lang="nl-BE" sz="2400" dirty="0">
                <a:solidFill>
                  <a:schemeClr val="accent1"/>
                </a:solidFill>
              </a:rPr>
              <a:t>”!!</a:t>
            </a:r>
          </a:p>
          <a:p>
            <a:pPr marL="457200" lvl="1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5109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C905-CFB2-4932-B411-190FA58B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82A6-86B5-4379-B2BC-DCF92219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u="sng" dirty="0" err="1">
                <a:solidFill>
                  <a:srgbClr val="0070C0"/>
                </a:solidFill>
              </a:rPr>
              <a:t>Sequential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optimization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method</a:t>
            </a:r>
            <a:r>
              <a:rPr lang="nl-BE" sz="2400" dirty="0"/>
              <a:t>: </a:t>
            </a:r>
            <a:r>
              <a:rPr lang="nl-BE" sz="2400" dirty="0" err="1"/>
              <a:t>selects</a:t>
            </a:r>
            <a:r>
              <a:rPr lang="nl-BE" sz="2400" dirty="0"/>
              <a:t> next point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observe</a:t>
            </a:r>
            <a:r>
              <a:rPr lang="nl-BE" sz="2400" dirty="0"/>
              <a:t> (sample/</a:t>
            </a:r>
            <a:r>
              <a:rPr lang="nl-BE" sz="2400" dirty="0" err="1"/>
              <a:t>simulate</a:t>
            </a:r>
            <a:r>
              <a:rPr lang="nl-BE" sz="2400" dirty="0"/>
              <a:t>)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</a:t>
            </a:r>
            <a:r>
              <a:rPr lang="nl-BE" sz="2400" dirty="0"/>
              <a:t> </a:t>
            </a:r>
            <a:r>
              <a:rPr lang="nl-BE" sz="2400" i="1" dirty="0" err="1">
                <a:solidFill>
                  <a:srgbClr val="0070C0"/>
                </a:solidFill>
              </a:rPr>
              <a:t>infill</a:t>
            </a:r>
            <a:r>
              <a:rPr lang="nl-BE" sz="2400" i="1" dirty="0">
                <a:solidFill>
                  <a:srgbClr val="0070C0"/>
                </a:solidFill>
              </a:rPr>
              <a:t> </a:t>
            </a:r>
            <a:r>
              <a:rPr lang="nl-BE" sz="2400" i="1" dirty="0" err="1">
                <a:solidFill>
                  <a:srgbClr val="0070C0"/>
                </a:solidFill>
              </a:rPr>
              <a:t>criterion</a:t>
            </a:r>
            <a:r>
              <a:rPr lang="nl-BE" sz="2400" i="1" dirty="0">
                <a:solidFill>
                  <a:srgbClr val="0070C0"/>
                </a:solidFill>
              </a:rPr>
              <a:t>/</a:t>
            </a:r>
            <a:r>
              <a:rPr lang="nl-BE" sz="2400" i="1" dirty="0" err="1">
                <a:solidFill>
                  <a:srgbClr val="0070C0"/>
                </a:solidFill>
              </a:rPr>
              <a:t>acquisition</a:t>
            </a:r>
            <a:r>
              <a:rPr lang="nl-BE" sz="2400" i="1" dirty="0">
                <a:solidFill>
                  <a:srgbClr val="0070C0"/>
                </a:solidFill>
              </a:rPr>
              <a:t> </a:t>
            </a:r>
            <a:r>
              <a:rPr lang="nl-BE" sz="2400" i="1" dirty="0" err="1">
                <a:solidFill>
                  <a:srgbClr val="0070C0"/>
                </a:solidFill>
              </a:rPr>
              <a:t>function</a:t>
            </a:r>
            <a:endParaRPr lang="nl-BE" sz="2400" i="1" dirty="0">
              <a:solidFill>
                <a:srgbClr val="0070C0"/>
              </a:solidFill>
            </a:endParaRPr>
          </a:p>
          <a:p>
            <a:endParaRPr lang="nl-BE" sz="2400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A4C8E-33C5-4E8C-B204-87027394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52" y="2924652"/>
            <a:ext cx="7880376" cy="244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7C330B-9502-4699-8D9D-0A361189E3AA}"/>
              </a:ext>
            </a:extLst>
          </p:cNvPr>
          <p:cNvSpPr/>
          <p:nvPr/>
        </p:nvSpPr>
        <p:spPr>
          <a:xfrm>
            <a:off x="6301409" y="3016251"/>
            <a:ext cx="1331844" cy="566495"/>
          </a:xfrm>
          <a:prstGeom prst="rect">
            <a:avLst/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840BC-19AF-497B-8FD4-183C62AEAD19}"/>
              </a:ext>
            </a:extLst>
          </p:cNvPr>
          <p:cNvSpPr/>
          <p:nvPr/>
        </p:nvSpPr>
        <p:spPr>
          <a:xfrm>
            <a:off x="6301409" y="3774938"/>
            <a:ext cx="1331844" cy="566495"/>
          </a:xfrm>
          <a:prstGeom prst="rect">
            <a:avLst/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goal of </a:t>
            </a:r>
            <a:r>
              <a:rPr lang="nl-BE" dirty="0" err="1"/>
              <a:t>the</a:t>
            </a:r>
            <a:r>
              <a:rPr lang="nl-BE" dirty="0"/>
              <a:t> thesis?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80" y="1514752"/>
            <a:ext cx="10853791" cy="2828568"/>
          </a:xfrm>
        </p:spPr>
        <p:txBody>
          <a:bodyPr>
            <a:normAutofit/>
          </a:bodyPr>
          <a:lstStyle/>
          <a:p>
            <a:r>
              <a:rPr lang="nl-BE" dirty="0" err="1"/>
              <a:t>Compare</a:t>
            </a:r>
            <a:r>
              <a:rPr lang="nl-BE" dirty="0"/>
              <a:t> different </a:t>
            </a:r>
            <a:r>
              <a:rPr lang="nl-BE" dirty="0" err="1"/>
              <a:t>algorithms</a:t>
            </a:r>
            <a:r>
              <a:rPr lang="nl-BE" dirty="0"/>
              <a:t>  </a:t>
            </a:r>
            <a:r>
              <a:rPr lang="nl-BE" dirty="0" err="1"/>
              <a:t>for</a:t>
            </a:r>
            <a:r>
              <a:rPr lang="nl-BE" dirty="0"/>
              <a:t> CONSTRAINED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ALL </a:t>
            </a:r>
            <a:r>
              <a:rPr lang="nl-BE" dirty="0" err="1"/>
              <a:t>algorithms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GP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BUT </a:t>
            </a:r>
            <a:r>
              <a:rPr lang="nl-BE" dirty="0" err="1">
                <a:sym typeface="Wingdings" panose="05000000000000000000" pitchFamily="2" charset="2"/>
              </a:rPr>
              <a:t>they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all</a:t>
            </a:r>
            <a:r>
              <a:rPr lang="nl-BE" dirty="0">
                <a:sym typeface="Wingdings" panose="05000000000000000000" pitchFamily="2" charset="2"/>
              </a:rPr>
              <a:t> have a different </a:t>
            </a:r>
            <a:r>
              <a:rPr lang="nl-BE" dirty="0" err="1">
                <a:sym typeface="Wingdings" panose="05000000000000000000" pitchFamily="2" charset="2"/>
              </a:rPr>
              <a:t>acquisition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criterion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How do </a:t>
            </a:r>
            <a:r>
              <a:rPr lang="nl-BE" dirty="0" err="1">
                <a:sym typeface="Wingdings" panose="05000000000000000000" pitchFamily="2" charset="2"/>
              </a:rPr>
              <a:t>they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compare</a:t>
            </a:r>
            <a:r>
              <a:rPr lang="nl-BE" dirty="0">
                <a:sym typeface="Wingdings" panose="05000000000000000000" pitchFamily="2" charset="2"/>
              </a:rPr>
              <a:t>? How “data </a:t>
            </a:r>
            <a:r>
              <a:rPr lang="nl-BE" dirty="0" err="1">
                <a:sym typeface="Wingdings" panose="05000000000000000000" pitchFamily="2" charset="2"/>
              </a:rPr>
              <a:t>efficient</a:t>
            </a:r>
            <a:r>
              <a:rPr lang="nl-BE" dirty="0">
                <a:sym typeface="Wingdings" panose="05000000000000000000" pitchFamily="2" charset="2"/>
              </a:rPr>
              <a:t>” are </a:t>
            </a:r>
            <a:r>
              <a:rPr lang="nl-BE" dirty="0" err="1">
                <a:sym typeface="Wingdings" panose="05000000000000000000" pitchFamily="2" charset="2"/>
              </a:rPr>
              <a:t>they</a:t>
            </a:r>
            <a:r>
              <a:rPr lang="nl-BE" dirty="0">
                <a:sym typeface="Wingdings" panose="05000000000000000000" pitchFamily="2" charset="2"/>
              </a:rPr>
              <a:t> in </a:t>
            </a:r>
            <a:r>
              <a:rPr lang="nl-BE" dirty="0" err="1">
                <a:sym typeface="Wingdings" panose="05000000000000000000" pitchFamily="2" charset="2"/>
              </a:rPr>
              <a:t>reaching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optimum?</a:t>
            </a:r>
          </a:p>
          <a:p>
            <a:pPr marL="457200" lvl="1" indent="0"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6280" y="4472760"/>
            <a:ext cx="10515600" cy="221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ym typeface="Wingdings" panose="05000000000000000000" pitchFamily="2" charset="2"/>
              </a:rPr>
              <a:t>Which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algorithms</a:t>
            </a:r>
            <a:r>
              <a:rPr lang="nl-BE" dirty="0">
                <a:sym typeface="Wingdings" panose="05000000000000000000" pitchFamily="2" charset="2"/>
              </a:rPr>
              <a:t>? </a:t>
            </a:r>
            <a:r>
              <a:rPr lang="nl-BE" dirty="0" err="1">
                <a:sym typeface="Wingdings" panose="05000000000000000000" pitchFamily="2" charset="2"/>
              </a:rPr>
              <a:t>Pourmohamad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Lee, Tao et al, “traditional approach”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Which</a:t>
            </a:r>
            <a:r>
              <a:rPr lang="nl-BE" dirty="0">
                <a:sym typeface="Wingdings" panose="05000000000000000000" pitchFamily="2" charset="2"/>
              </a:rPr>
              <a:t> test </a:t>
            </a:r>
            <a:r>
              <a:rPr lang="nl-BE" dirty="0" err="1">
                <a:sym typeface="Wingdings" panose="05000000000000000000" pitchFamily="2" charset="2"/>
              </a:rPr>
              <a:t>problems</a:t>
            </a:r>
            <a:r>
              <a:rPr lang="nl-BE" dirty="0">
                <a:sym typeface="Wingdings" panose="05000000000000000000" pitchFamily="2" charset="2"/>
              </a:rPr>
              <a:t>? 3 </a:t>
            </a:r>
            <a:r>
              <a:rPr lang="nl-BE" dirty="0" err="1">
                <a:sym typeface="Wingdings" panose="05000000000000000000" pitchFamily="2" charset="2"/>
              </a:rPr>
              <a:t>predefined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problems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42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976"/>
            <a:ext cx="10199354" cy="13489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38200" y="1562603"/>
            <a:ext cx="9674978" cy="3489255"/>
            <a:chOff x="838200" y="1562603"/>
            <a:chExt cx="9674978" cy="3489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332264"/>
              <a:ext cx="9674978" cy="171959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113070" y="1562603"/>
              <a:ext cx="3883631" cy="1769661"/>
              <a:chOff x="3113070" y="1562603"/>
              <a:chExt cx="3883631" cy="176966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05745" y="1562603"/>
                <a:ext cx="2590956" cy="914400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>
                <a:stCxn id="6" idx="3"/>
              </p:cNvCxnSpPr>
              <p:nvPr/>
            </p:nvCxnSpPr>
            <p:spPr>
              <a:xfrm flipH="1">
                <a:off x="3113070" y="2343092"/>
                <a:ext cx="1672112" cy="98917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4202130" y="3719245"/>
              <a:ext cx="376034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455524" y="1488233"/>
            <a:ext cx="9493321" cy="4874757"/>
            <a:chOff x="2455524" y="1488233"/>
            <a:chExt cx="9493321" cy="4874757"/>
          </a:xfrm>
        </p:grpSpPr>
        <p:sp>
          <p:nvSpPr>
            <p:cNvPr id="15" name="Oval 14"/>
            <p:cNvSpPr/>
            <p:nvPr/>
          </p:nvSpPr>
          <p:spPr>
            <a:xfrm>
              <a:off x="7640393" y="1488233"/>
              <a:ext cx="2284443" cy="9144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014134" y="2417642"/>
              <a:ext cx="0" cy="30482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55524" y="5531993"/>
              <a:ext cx="94933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dirty="0">
                  <a:solidFill>
                    <a:srgbClr val="0070C0"/>
                  </a:solidFill>
                </a:rPr>
                <a:t>For </a:t>
              </a:r>
              <a:r>
                <a:rPr lang="nl-BE" sz="2400" dirty="0" err="1">
                  <a:solidFill>
                    <a:srgbClr val="0070C0"/>
                  </a:solidFill>
                </a:rPr>
                <a:t>each</a:t>
              </a:r>
              <a:r>
                <a:rPr lang="nl-BE" sz="2400" dirty="0">
                  <a:solidFill>
                    <a:srgbClr val="0070C0"/>
                  </a:solidFill>
                </a:rPr>
                <a:t> </a:t>
              </a:r>
              <a:r>
                <a:rPr lang="nl-BE" sz="2400" dirty="0" err="1">
                  <a:solidFill>
                    <a:srgbClr val="0070C0"/>
                  </a:solidFill>
                </a:rPr>
                <a:t>finite</a:t>
              </a:r>
              <a:r>
                <a:rPr lang="nl-BE" sz="2400" dirty="0">
                  <a:solidFill>
                    <a:srgbClr val="0070C0"/>
                  </a:solidFill>
                </a:rPr>
                <a:t> set of x </a:t>
              </a:r>
              <a:r>
                <a:rPr lang="nl-BE" sz="2400" dirty="0" err="1">
                  <a:solidFill>
                    <a:srgbClr val="0070C0"/>
                  </a:solidFill>
                </a:rPr>
                <a:t>values</a:t>
              </a:r>
              <a:r>
                <a:rPr lang="nl-BE" sz="2400" dirty="0">
                  <a:solidFill>
                    <a:srgbClr val="0070C0"/>
                  </a:solidFill>
                </a:rPr>
                <a:t>, </a:t>
              </a:r>
              <a:r>
                <a:rPr lang="nl-BE" sz="2400" dirty="0" err="1">
                  <a:solidFill>
                    <a:srgbClr val="0070C0"/>
                  </a:solidFill>
                </a:rPr>
                <a:t>the</a:t>
              </a:r>
              <a:r>
                <a:rPr lang="nl-BE" sz="2400" dirty="0">
                  <a:solidFill>
                    <a:srgbClr val="0070C0"/>
                  </a:solidFill>
                </a:rPr>
                <a:t> </a:t>
              </a:r>
              <a:r>
                <a:rPr lang="nl-BE" sz="2400" dirty="0" err="1">
                  <a:solidFill>
                    <a:srgbClr val="0070C0"/>
                  </a:solidFill>
                </a:rPr>
                <a:t>corresponding</a:t>
              </a:r>
              <a:r>
                <a:rPr lang="nl-BE" sz="2400" dirty="0">
                  <a:solidFill>
                    <a:srgbClr val="0070C0"/>
                  </a:solidFill>
                </a:rPr>
                <a:t> y </a:t>
              </a:r>
              <a:r>
                <a:rPr lang="nl-BE" sz="2400" dirty="0" err="1">
                  <a:solidFill>
                    <a:srgbClr val="0070C0"/>
                  </a:solidFill>
                </a:rPr>
                <a:t>values</a:t>
              </a:r>
              <a:r>
                <a:rPr lang="nl-BE" sz="2400" dirty="0">
                  <a:solidFill>
                    <a:srgbClr val="0070C0"/>
                  </a:solidFill>
                </a:rPr>
                <a:t> are multivariate </a:t>
              </a:r>
              <a:r>
                <a:rPr lang="nl-BE" sz="2400" dirty="0" err="1">
                  <a:solidFill>
                    <a:srgbClr val="0070C0"/>
                  </a:solidFill>
                </a:rPr>
                <a:t>normally</a:t>
              </a:r>
              <a:r>
                <a:rPr lang="nl-BE" sz="2400" dirty="0">
                  <a:solidFill>
                    <a:srgbClr val="0070C0"/>
                  </a:solidFill>
                </a:rPr>
                <a:t> </a:t>
              </a:r>
              <a:r>
                <a:rPr lang="nl-BE" sz="2400" dirty="0" err="1">
                  <a:solidFill>
                    <a:srgbClr val="0070C0"/>
                  </a:solidFill>
                </a:rPr>
                <a:t>distributed</a:t>
              </a:r>
              <a:r>
                <a:rPr lang="nl-BE" sz="2400" dirty="0">
                  <a:solidFill>
                    <a:srgbClr val="0070C0"/>
                  </a:solidFill>
                </a:rPr>
                <a:t>, </a:t>
              </a:r>
              <a:r>
                <a:rPr lang="nl-BE" sz="2400" dirty="0" err="1">
                  <a:solidFill>
                    <a:srgbClr val="0070C0"/>
                  </a:solidFill>
                </a:rPr>
                <a:t>with</a:t>
              </a:r>
              <a:r>
                <a:rPr lang="nl-BE" sz="2400" dirty="0">
                  <a:solidFill>
                    <a:srgbClr val="0070C0"/>
                  </a:solidFill>
                </a:rPr>
                <a:t> </a:t>
              </a:r>
              <a:r>
                <a:rPr lang="nl-BE" sz="2400" dirty="0" err="1">
                  <a:solidFill>
                    <a:srgbClr val="0070C0"/>
                  </a:solidFill>
                </a:rPr>
                <a:t>mean</a:t>
              </a:r>
              <a:r>
                <a:rPr lang="nl-BE" sz="2400" dirty="0">
                  <a:solidFill>
                    <a:srgbClr val="0070C0"/>
                  </a:solidFill>
                </a:rPr>
                <a:t> vector </a:t>
              </a:r>
              <a:r>
                <a:rPr lang="el-GR" sz="2400" dirty="0">
                  <a:solidFill>
                    <a:srgbClr val="0070C0"/>
                  </a:solidFill>
                </a:rPr>
                <a:t>μ</a:t>
              </a:r>
              <a:r>
                <a:rPr lang="nl-BE" sz="2400" dirty="0">
                  <a:solidFill>
                    <a:srgbClr val="0070C0"/>
                  </a:solidFill>
                </a:rPr>
                <a:t>, </a:t>
              </a:r>
              <a:r>
                <a:rPr lang="nl-BE" sz="2400" dirty="0" err="1">
                  <a:solidFill>
                    <a:srgbClr val="0070C0"/>
                  </a:solidFill>
                </a:rPr>
                <a:t>and</a:t>
              </a:r>
              <a:r>
                <a:rPr lang="nl-BE" sz="2400" dirty="0">
                  <a:solidFill>
                    <a:srgbClr val="0070C0"/>
                  </a:solidFill>
                </a:rPr>
                <a:t> </a:t>
              </a:r>
              <a:r>
                <a:rPr lang="nl-BE" sz="2400" dirty="0" err="1">
                  <a:solidFill>
                    <a:srgbClr val="0070C0"/>
                  </a:solidFill>
                </a:rPr>
                <a:t>covariance</a:t>
              </a:r>
              <a:r>
                <a:rPr lang="nl-BE" sz="2400" dirty="0">
                  <a:solidFill>
                    <a:srgbClr val="0070C0"/>
                  </a:solidFill>
                </a:rPr>
                <a:t> matrix </a:t>
              </a:r>
              <a:r>
                <a:rPr lang="el-GR" sz="2400" dirty="0">
                  <a:solidFill>
                    <a:srgbClr val="0070C0"/>
                  </a:solidFill>
                </a:rPr>
                <a:t>Σ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2" y="1444006"/>
            <a:ext cx="7448764" cy="4778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84" y="1690688"/>
            <a:ext cx="5035900" cy="4486275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>
                <a:solidFill>
                  <a:srgbClr val="0070C0"/>
                </a:solidFill>
              </a:rPr>
              <a:t>Each</a:t>
            </a:r>
            <a:r>
              <a:rPr lang="nl-BE" dirty="0">
                <a:solidFill>
                  <a:srgbClr val="0070C0"/>
                </a:solidFill>
              </a:rPr>
              <a:t> line (=“</a:t>
            </a:r>
            <a:r>
              <a:rPr lang="nl-BE" dirty="0" err="1">
                <a:solidFill>
                  <a:srgbClr val="0070C0"/>
                </a:solidFill>
              </a:rPr>
              <a:t>function</a:t>
            </a:r>
            <a:r>
              <a:rPr lang="nl-BE" dirty="0">
                <a:solidFill>
                  <a:srgbClr val="0070C0"/>
                </a:solidFill>
              </a:rPr>
              <a:t>”) is a sample </a:t>
            </a:r>
            <a:r>
              <a:rPr lang="nl-BE" dirty="0" err="1">
                <a:solidFill>
                  <a:srgbClr val="0070C0"/>
                </a:solidFill>
              </a:rPr>
              <a:t>from</a:t>
            </a:r>
            <a:r>
              <a:rPr lang="nl-BE" dirty="0">
                <a:solidFill>
                  <a:srgbClr val="0070C0"/>
                </a:solidFill>
              </a:rPr>
              <a:t> a multivariate (41-variate!!) </a:t>
            </a:r>
            <a:r>
              <a:rPr lang="nl-BE" dirty="0" err="1">
                <a:solidFill>
                  <a:srgbClr val="0070C0"/>
                </a:solidFill>
              </a:rPr>
              <a:t>normal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distribution</a:t>
            </a:r>
            <a:endParaRPr lang="nl-BE" dirty="0">
              <a:solidFill>
                <a:srgbClr val="0070C0"/>
              </a:solidFill>
            </a:endParaRPr>
          </a:p>
          <a:p>
            <a:endParaRPr lang="nl-BE" dirty="0">
              <a:solidFill>
                <a:srgbClr val="0070C0"/>
              </a:solidFill>
            </a:endParaRPr>
          </a:p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sample has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probability</a:t>
            </a:r>
            <a:r>
              <a:rPr lang="nl-BE" dirty="0"/>
              <a:t> of </a:t>
            </a:r>
            <a:r>
              <a:rPr lang="nl-BE" dirty="0" err="1"/>
              <a:t>occurring</a:t>
            </a:r>
            <a:r>
              <a:rPr lang="nl-BE" dirty="0"/>
              <a:t>!</a:t>
            </a:r>
          </a:p>
          <a:p>
            <a:endParaRPr lang="nl-BE" dirty="0"/>
          </a:p>
          <a:p>
            <a:r>
              <a:rPr lang="nl-BE" u="sng" dirty="0">
                <a:solidFill>
                  <a:srgbClr val="0070C0"/>
                </a:solidFill>
              </a:rPr>
              <a:t>We </a:t>
            </a:r>
            <a:r>
              <a:rPr lang="nl-BE" u="sng" dirty="0" err="1">
                <a:solidFill>
                  <a:srgbClr val="0070C0"/>
                </a:solidFill>
              </a:rPr>
              <a:t>can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see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the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Gaussian</a:t>
            </a:r>
            <a:r>
              <a:rPr lang="nl-BE" u="sng" dirty="0">
                <a:solidFill>
                  <a:srgbClr val="0070C0"/>
                </a:solidFill>
              </a:rPr>
              <a:t> </a:t>
            </a:r>
            <a:r>
              <a:rPr lang="nl-BE" u="sng" dirty="0" err="1">
                <a:solidFill>
                  <a:srgbClr val="0070C0"/>
                </a:solidFill>
              </a:rPr>
              <a:t>process</a:t>
            </a:r>
            <a:r>
              <a:rPr lang="nl-BE" u="sng" dirty="0">
                <a:solidFill>
                  <a:srgbClr val="0070C0"/>
                </a:solidFill>
              </a:rPr>
              <a:t> as a </a:t>
            </a:r>
            <a:r>
              <a:rPr lang="nl-BE" u="sng" dirty="0" err="1">
                <a:solidFill>
                  <a:srgbClr val="0070C0"/>
                </a:solidFill>
              </a:rPr>
              <a:t>distribution</a:t>
            </a:r>
            <a:r>
              <a:rPr lang="nl-BE" u="sng" dirty="0">
                <a:solidFill>
                  <a:srgbClr val="0070C0"/>
                </a:solidFill>
              </a:rPr>
              <a:t> over </a:t>
            </a:r>
            <a:r>
              <a:rPr lang="nl-BE" u="sng" dirty="0" err="1">
                <a:solidFill>
                  <a:srgbClr val="0070C0"/>
                </a:solidFill>
              </a:rPr>
              <a:t>functions</a:t>
            </a:r>
            <a:r>
              <a:rPr lang="nl-BE" u="sng" dirty="0">
                <a:solidFill>
                  <a:srgbClr val="0070C0"/>
                </a:solidFill>
              </a:rPr>
              <a:t>!!</a:t>
            </a:r>
          </a:p>
          <a:p>
            <a:pPr lvl="1"/>
            <a:r>
              <a:rPr lang="nl-BE" dirty="0">
                <a:solidFill>
                  <a:srgbClr val="0070C0"/>
                </a:solidFill>
              </a:rPr>
              <a:t>For </a:t>
            </a:r>
            <a:r>
              <a:rPr lang="nl-BE" dirty="0" err="1">
                <a:solidFill>
                  <a:srgbClr val="0070C0"/>
                </a:solidFill>
              </a:rPr>
              <a:t>given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μ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and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nl-BE" dirty="0">
                <a:solidFill>
                  <a:srgbClr val="0070C0"/>
                </a:solidFill>
              </a:rPr>
              <a:t>, </a:t>
            </a:r>
            <a:r>
              <a:rPr lang="nl-BE" dirty="0" err="1">
                <a:solidFill>
                  <a:srgbClr val="0070C0"/>
                </a:solidFill>
              </a:rPr>
              <a:t>it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models</a:t>
            </a:r>
            <a:r>
              <a:rPr lang="nl-BE" dirty="0">
                <a:solidFill>
                  <a:srgbClr val="0070C0"/>
                </a:solidFill>
              </a:rPr>
              <a:t> a </a:t>
            </a:r>
            <a:r>
              <a:rPr lang="nl-BE" dirty="0" err="1">
                <a:solidFill>
                  <a:srgbClr val="0070C0"/>
                </a:solidFill>
              </a:rPr>
              <a:t>whole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space</a:t>
            </a:r>
            <a:r>
              <a:rPr lang="nl-BE" dirty="0">
                <a:solidFill>
                  <a:srgbClr val="0070C0"/>
                </a:solidFill>
              </a:rPr>
              <a:t> of </a:t>
            </a:r>
            <a:r>
              <a:rPr lang="nl-BE" dirty="0" err="1">
                <a:solidFill>
                  <a:srgbClr val="0070C0"/>
                </a:solidFill>
              </a:rPr>
              <a:t>possible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outcome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functions</a:t>
            </a:r>
            <a:r>
              <a:rPr lang="nl-BE" dirty="0">
                <a:solidFill>
                  <a:srgbClr val="0070C0"/>
                </a:solidFill>
              </a:rPr>
              <a:t>!</a:t>
            </a:r>
            <a:endParaRPr lang="nl-BE" u="sng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3EAF319-F3EA-432D-A8D0-8C55059D05B0}"/>
                  </a:ext>
                </a:extLst>
              </p14:cNvPr>
              <p14:cNvContentPartPr/>
              <p14:nvPr/>
            </p14:nvContentPartPr>
            <p14:xfrm>
              <a:off x="1168263" y="1015028"/>
              <a:ext cx="7718760" cy="50806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3EAF319-F3EA-432D-A8D0-8C55059D0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3" y="203588"/>
                <a:ext cx="12048121" cy="6479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EF787A-0794-4332-81AB-4ED87625226A}"/>
              </a:ext>
            </a:extLst>
          </p:cNvPr>
          <p:cNvSpPr/>
          <p:nvPr/>
        </p:nvSpPr>
        <p:spPr>
          <a:xfrm>
            <a:off x="711063" y="142619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458" y="206199"/>
            <a:ext cx="10515600" cy="1325563"/>
          </a:xfrm>
        </p:spPr>
        <p:txBody>
          <a:bodyPr/>
          <a:lstStyle/>
          <a:p>
            <a:r>
              <a:rPr lang="nl-BE" dirty="0" err="1"/>
              <a:t>Specifying</a:t>
            </a:r>
            <a:r>
              <a:rPr lang="nl-BE" dirty="0"/>
              <a:t> a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8" y="1408292"/>
            <a:ext cx="8552554" cy="694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8" y="2286528"/>
            <a:ext cx="9616947" cy="36622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882" y="3304652"/>
            <a:ext cx="3215047" cy="2730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 err="1">
                <a:solidFill>
                  <a:srgbClr val="0070C0"/>
                </a:solidFill>
              </a:rPr>
              <a:t>Covariance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function</a:t>
            </a:r>
            <a:r>
              <a:rPr lang="nl-BE" sz="2000" dirty="0">
                <a:solidFill>
                  <a:srgbClr val="0070C0"/>
                </a:solidFill>
              </a:rPr>
              <a:t> = </a:t>
            </a:r>
            <a:r>
              <a:rPr lang="nl-BE" sz="2000" dirty="0" err="1">
                <a:solidFill>
                  <a:srgbClr val="0070C0"/>
                </a:solidFill>
              </a:rPr>
              <a:t>kernel</a:t>
            </a:r>
            <a:r>
              <a:rPr lang="nl-BE" sz="2000" dirty="0"/>
              <a:t>: </a:t>
            </a:r>
            <a:r>
              <a:rPr lang="nl-BE" sz="2000" dirty="0" err="1"/>
              <a:t>models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smoothness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functions</a:t>
            </a:r>
            <a:r>
              <a:rPr lang="nl-BE" sz="2000" dirty="0"/>
              <a:t> in </a:t>
            </a:r>
            <a:r>
              <a:rPr lang="nl-BE" sz="2000" dirty="0" err="1"/>
              <a:t>your</a:t>
            </a:r>
            <a:r>
              <a:rPr lang="nl-BE" sz="2000" dirty="0"/>
              <a:t> hypothesis </a:t>
            </a:r>
            <a:r>
              <a:rPr lang="nl-BE" sz="2000" dirty="0" err="1"/>
              <a:t>space</a:t>
            </a:r>
            <a:r>
              <a:rPr lang="nl-BE" sz="2000" dirty="0"/>
              <a:t>!! 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u="sng" dirty="0" err="1">
                <a:solidFill>
                  <a:srgbClr val="0070C0"/>
                </a:solidFill>
              </a:rPr>
              <a:t>Note</a:t>
            </a:r>
            <a:r>
              <a:rPr lang="nl-BE" sz="2000" dirty="0">
                <a:solidFill>
                  <a:srgbClr val="0070C0"/>
                </a:solidFill>
              </a:rPr>
              <a:t>: </a:t>
            </a:r>
            <a:r>
              <a:rPr lang="nl-BE" sz="2000" dirty="0" err="1">
                <a:solidFill>
                  <a:srgbClr val="0070C0"/>
                </a:solidFill>
              </a:rPr>
              <a:t>Covariance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between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two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outputs</a:t>
            </a:r>
            <a:r>
              <a:rPr lang="nl-BE" sz="2000" dirty="0">
                <a:solidFill>
                  <a:srgbClr val="0070C0"/>
                </a:solidFill>
              </a:rPr>
              <a:t> is </a:t>
            </a:r>
            <a:r>
              <a:rPr lang="nl-BE" sz="2000" dirty="0" err="1">
                <a:solidFill>
                  <a:srgbClr val="0070C0"/>
                </a:solidFill>
              </a:rPr>
              <a:t>determined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by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the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respective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locations</a:t>
            </a:r>
            <a:r>
              <a:rPr lang="nl-BE" sz="2000" dirty="0">
                <a:solidFill>
                  <a:srgbClr val="0070C0"/>
                </a:solidFill>
              </a:rPr>
              <a:t> of </a:t>
            </a:r>
            <a:r>
              <a:rPr lang="nl-BE" sz="2000" dirty="0" err="1">
                <a:solidFill>
                  <a:srgbClr val="0070C0"/>
                </a:solidFill>
              </a:rPr>
              <a:t>the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two</a:t>
            </a:r>
            <a:r>
              <a:rPr lang="nl-BE" sz="2000" dirty="0">
                <a:solidFill>
                  <a:srgbClr val="0070C0"/>
                </a:solidFill>
              </a:rPr>
              <a:t> </a:t>
            </a:r>
            <a:r>
              <a:rPr lang="nl-BE" sz="2000" dirty="0" err="1">
                <a:solidFill>
                  <a:srgbClr val="0070C0"/>
                </a:solidFill>
              </a:rPr>
              <a:t>inputs</a:t>
            </a:r>
            <a:r>
              <a:rPr lang="nl-BE" sz="2000" dirty="0">
                <a:solidFill>
                  <a:srgbClr val="0070C0"/>
                </a:solidFill>
              </a:rPr>
              <a:t>!!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97" y="5948795"/>
            <a:ext cx="6001058" cy="71123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6102849" y="5106256"/>
            <a:ext cx="462338" cy="842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76845" y="4117662"/>
            <a:ext cx="1253447" cy="1163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Specifying</a:t>
            </a:r>
            <a:r>
              <a:rPr lang="nl-BE" dirty="0"/>
              <a:t> a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7" y="1485204"/>
            <a:ext cx="11180134" cy="199833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7" y="3613463"/>
            <a:ext cx="11180134" cy="99015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37" y="4845568"/>
            <a:ext cx="10269497" cy="17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20140</TotalTime>
  <Words>1148</Words>
  <Application>Microsoft Office PowerPoint</Application>
  <PresentationFormat>Widescreen</PresentationFormat>
  <Paragraphs>110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Black box optimization using Gaussian Processes and Bayesian Optimization</vt:lpstr>
      <vt:lpstr>What is black-box optimization?</vt:lpstr>
      <vt:lpstr>What makes these problems challenging?</vt:lpstr>
      <vt:lpstr>Bayesian optimization</vt:lpstr>
      <vt:lpstr>What is the goal of the thesis?</vt:lpstr>
      <vt:lpstr>What is a Gaussian process?</vt:lpstr>
      <vt:lpstr>What is a Gaussian process?</vt:lpstr>
      <vt:lpstr>Specifying a Gaussian Process</vt:lpstr>
      <vt:lpstr>Specifying a Gaussian Process</vt:lpstr>
      <vt:lpstr>Specifying a Gaussian Process</vt:lpstr>
      <vt:lpstr>Specifying a Gaussian Process</vt:lpstr>
      <vt:lpstr>Prediction of outputs, given a set of observations</vt:lpstr>
      <vt:lpstr>Prediction of outputs, given a set of observations </vt:lpstr>
      <vt:lpstr>Bayesian optimization</vt:lpstr>
      <vt:lpstr>PowerPoint Presentation</vt:lpstr>
      <vt:lpstr>PowerPoint Presentation</vt:lpstr>
      <vt:lpstr>Next steps for the thesis</vt:lpstr>
      <vt:lpstr>Toy example (Gramacy et al.2016)</vt:lpstr>
      <vt:lpstr>Tension-compression spring example</vt:lpstr>
      <vt:lpstr>I-beam design problem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Processes and Bayesian Optimization</dc:title>
  <dc:creator>VAN NIEUWENHUYSE Inneke</dc:creator>
  <cp:lastModifiedBy>Rahmanda Wibowo</cp:lastModifiedBy>
  <cp:revision>85</cp:revision>
  <cp:lastPrinted>2022-06-08T13:10:48Z</cp:lastPrinted>
  <dcterms:created xsi:type="dcterms:W3CDTF">2021-02-17T06:20:48Z</dcterms:created>
  <dcterms:modified xsi:type="dcterms:W3CDTF">2023-02-21T12:36:16Z</dcterms:modified>
</cp:coreProperties>
</file>