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62" r:id="rId3"/>
    <p:sldId id="263" r:id="rId4"/>
    <p:sldId id="264" r:id="rId5"/>
  </p:sldIdLst>
  <p:sldSz cx="12192000" cy="6858000"/>
  <p:notesSz cx="6858000" cy="9144000"/>
  <p:custDataLst>
    <p:tags r:id="rId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1" d="100"/>
          <a:sy n="111"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12FCF4D-6B13-4C01-B1FC-A70478E88312}"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56927F-D68F-4742-980F-2BA1B3419CD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FCF4D-6B13-4C01-B1FC-A70478E88312}" type="datetimeFigureOut">
              <a:rPr lang="zh-CN" altLang="en-US" smtClean="0"/>
              <a:t>2024/5/14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6927F-D68F-4742-980F-2BA1B3419C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 </a:t>
            </a:r>
            <a:r>
              <a:rPr lang="en-US" altLang="zh-CN" dirty="0" smtClean="0"/>
              <a:t>project </a:t>
            </a:r>
            <a:r>
              <a:rPr lang="en-US" altLang="zh-CN" dirty="0"/>
              <a:t>requirements</a:t>
            </a:r>
            <a:endParaRPr lang="zh-CN" altLang="en-US" dirty="0"/>
          </a:p>
        </p:txBody>
      </p:sp>
      <p:sp>
        <p:nvSpPr>
          <p:cNvPr id="3" name="内容占位符 2"/>
          <p:cNvSpPr>
            <a:spLocks noGrp="1"/>
          </p:cNvSpPr>
          <p:nvPr>
            <p:ph idx="1"/>
          </p:nvPr>
        </p:nvSpPr>
        <p:spPr>
          <a:xfrm>
            <a:off x="838200" y="1316990"/>
            <a:ext cx="11103610" cy="5308097"/>
          </a:xfrm>
        </p:spPr>
        <p:txBody>
          <a:bodyPr>
            <a:noAutofit/>
          </a:bodyPr>
          <a:lstStyle/>
          <a:p>
            <a:pPr lvl="0">
              <a:lnSpc>
                <a:spcPct val="110000"/>
              </a:lnSpc>
            </a:pPr>
            <a:r>
              <a:rPr lang="en-US" altLang="zh-CN" sz="1600" dirty="0"/>
              <a:t>Design and construct an object detection network independently, and use the provided dataset to complete training. Each student is required to complete two programs: </a:t>
            </a:r>
            <a:r>
              <a:rPr lang="en-US" altLang="zh-CN" sz="1600" b="1" dirty="0"/>
              <a:t>training program </a:t>
            </a:r>
            <a:r>
              <a:rPr lang="en-US" altLang="zh-CN" sz="1600" dirty="0"/>
              <a:t>and </a:t>
            </a:r>
            <a:r>
              <a:rPr lang="en-US" altLang="zh-CN" sz="1600" b="1" dirty="0"/>
              <a:t>testing program</a:t>
            </a:r>
            <a:r>
              <a:rPr lang="en-US" altLang="zh-CN" sz="1600" dirty="0" smtClean="0"/>
              <a:t>. In </a:t>
            </a:r>
            <a:r>
              <a:rPr lang="en-US" altLang="zh-CN" sz="1600" dirty="0"/>
              <a:t>the final class meeting, all students will be checked for their test results (using </a:t>
            </a:r>
            <a:r>
              <a:rPr lang="en-US" altLang="zh-CN" sz="1600" b="1" dirty="0"/>
              <a:t>testing program</a:t>
            </a:r>
            <a:r>
              <a:rPr lang="en-US" altLang="zh-CN" sz="1600" dirty="0" smtClean="0"/>
              <a:t>), </a:t>
            </a:r>
            <a:r>
              <a:rPr lang="en-US" altLang="zh-CN" sz="1600" dirty="0"/>
              <a:t>and data will be obtained on-site to determine the accuracy of the </a:t>
            </a:r>
            <a:r>
              <a:rPr lang="en-US" altLang="zh-CN" sz="1600" dirty="0" smtClean="0"/>
              <a:t>test. Submission </a:t>
            </a:r>
            <a:r>
              <a:rPr lang="en-US" altLang="zh-CN" sz="1600" dirty="0"/>
              <a:t>content</a:t>
            </a:r>
            <a:r>
              <a:rPr lang="en-US" altLang="zh-CN" sz="1600" dirty="0" smtClean="0"/>
              <a:t>:</a:t>
            </a:r>
          </a:p>
          <a:p>
            <a:pPr lvl="0">
              <a:lnSpc>
                <a:spcPct val="110000"/>
              </a:lnSpc>
            </a:pPr>
            <a:r>
              <a:rPr lang="en-US" altLang="zh-CN" sz="1600" dirty="0" smtClean="0"/>
              <a:t>1</a:t>
            </a:r>
            <a:r>
              <a:rPr lang="en-US" altLang="zh-CN" sz="1600" dirty="0"/>
              <a:t>. PPT report, with no less than 15 pages of main content, for in class communication. (Completed </a:t>
            </a:r>
            <a:r>
              <a:rPr lang="en-US" altLang="zh-CN" sz="1600" b="1" dirty="0"/>
              <a:t>before</a:t>
            </a:r>
            <a:r>
              <a:rPr lang="en-US" altLang="zh-CN" sz="1600" dirty="0"/>
              <a:t> class, can be modified and supplemented after class</a:t>
            </a:r>
            <a:r>
              <a:rPr lang="en-US" altLang="zh-CN" sz="1600" dirty="0" smtClean="0"/>
              <a:t>)</a:t>
            </a:r>
          </a:p>
          <a:p>
            <a:pPr lvl="0">
              <a:lnSpc>
                <a:spcPct val="110000"/>
              </a:lnSpc>
            </a:pPr>
            <a:r>
              <a:rPr lang="en-US" altLang="zh-CN" sz="1600" dirty="0" smtClean="0"/>
              <a:t>2</a:t>
            </a:r>
            <a:r>
              <a:rPr lang="en-US" altLang="zh-CN" sz="1600" dirty="0"/>
              <a:t>. Report on the </a:t>
            </a:r>
            <a:r>
              <a:rPr lang="en-US" altLang="zh-CN" sz="1600" dirty="0" smtClean="0"/>
              <a:t>final project, </a:t>
            </a:r>
            <a:r>
              <a:rPr lang="en-US" altLang="zh-CN" sz="1600" dirty="0"/>
              <a:t>please refer to the </a:t>
            </a:r>
            <a:r>
              <a:rPr lang="en-US" altLang="zh-CN" sz="1600" b="1" dirty="0" smtClean="0"/>
              <a:t>Report Requirements </a:t>
            </a:r>
            <a:r>
              <a:rPr lang="en-US" altLang="zh-CN" sz="1600" dirty="0"/>
              <a:t>(collect process materials (including training curves, output results, etc.) before class, use the "print screen" function more often, and complete the writing </a:t>
            </a:r>
            <a:r>
              <a:rPr lang="en-US" altLang="zh-CN" sz="1600" b="1" dirty="0"/>
              <a:t>after</a:t>
            </a:r>
            <a:r>
              <a:rPr lang="en-US" altLang="zh-CN" sz="1600" dirty="0"/>
              <a:t> class</a:t>
            </a:r>
            <a:r>
              <a:rPr lang="en-US" altLang="zh-CN" sz="1600" dirty="0" smtClean="0"/>
              <a:t>)</a:t>
            </a:r>
          </a:p>
          <a:p>
            <a:pPr lvl="0">
              <a:lnSpc>
                <a:spcPct val="110000"/>
              </a:lnSpc>
            </a:pPr>
            <a:r>
              <a:rPr lang="en-US" altLang="zh-CN" sz="1600" dirty="0" smtClean="0"/>
              <a:t>3</a:t>
            </a:r>
            <a:r>
              <a:rPr lang="en-US" altLang="zh-CN" sz="1600" dirty="0"/>
              <a:t>. Source code, annotate and provide detailed comments on the parts you have completed, and only retain program source code files such as. </a:t>
            </a:r>
            <a:r>
              <a:rPr lang="en-US" altLang="zh-CN" sz="1600" dirty="0" err="1"/>
              <a:t>py</a:t>
            </a:r>
            <a:r>
              <a:rPr lang="en-US" altLang="zh-CN" sz="1600" dirty="0"/>
              <a:t> and. </a:t>
            </a:r>
            <a:r>
              <a:rPr lang="en-US" altLang="zh-CN" sz="1600" dirty="0" err="1"/>
              <a:t>ipynb</a:t>
            </a:r>
            <a:r>
              <a:rPr lang="en-US" altLang="zh-CN" sz="1600" dirty="0"/>
              <a:t>. The size does not exceed </a:t>
            </a:r>
            <a:r>
              <a:rPr lang="en-US" altLang="zh-CN" sz="1600" dirty="0" smtClean="0"/>
              <a:t>10MB</a:t>
            </a:r>
            <a:r>
              <a:rPr lang="en-US" altLang="zh-CN" sz="1600" dirty="0"/>
              <a:t>. (To be able to run it completely </a:t>
            </a:r>
            <a:r>
              <a:rPr lang="en-US" altLang="zh-CN" sz="1600" b="1" dirty="0"/>
              <a:t>before</a:t>
            </a:r>
            <a:r>
              <a:rPr lang="en-US" altLang="zh-CN" sz="1600" dirty="0"/>
              <a:t> class, check it one by one during class, and complete the packaging and submission after class</a:t>
            </a:r>
            <a:r>
              <a:rPr lang="en-US" altLang="zh-CN" sz="1600" dirty="0" smtClean="0"/>
              <a:t>)</a:t>
            </a:r>
          </a:p>
          <a:p>
            <a:pPr lvl="0">
              <a:lnSpc>
                <a:spcPct val="110000"/>
              </a:lnSpc>
            </a:pPr>
            <a:r>
              <a:rPr lang="en-US" altLang="zh-CN" sz="1600" dirty="0" smtClean="0"/>
              <a:t>After </a:t>
            </a:r>
            <a:r>
              <a:rPr lang="en-US" altLang="zh-CN" sz="1600" dirty="0"/>
              <a:t>class submission method: </a:t>
            </a:r>
            <a:r>
              <a:rPr lang="en-US" altLang="zh-CN" sz="1600" dirty="0" smtClean="0"/>
              <a:t>Final </a:t>
            </a:r>
            <a:r>
              <a:rPr lang="en-US" altLang="zh-CN" sz="1600" dirty="0"/>
              <a:t>project</a:t>
            </a:r>
            <a:r>
              <a:rPr lang="en-US" altLang="zh-CN" sz="1600" dirty="0" smtClean="0"/>
              <a:t> </a:t>
            </a:r>
            <a:r>
              <a:rPr lang="en-US" altLang="zh-CN" sz="1600" dirty="0"/>
              <a:t>text report, </a:t>
            </a:r>
            <a:r>
              <a:rPr lang="en-US" altLang="zh-CN" sz="1600" dirty="0" smtClean="0"/>
              <a:t>Final </a:t>
            </a:r>
            <a:r>
              <a:rPr lang="en-US" altLang="zh-CN" sz="1600" dirty="0"/>
              <a:t>project</a:t>
            </a:r>
            <a:r>
              <a:rPr lang="en-US" altLang="zh-CN" sz="1600" dirty="0" smtClean="0"/>
              <a:t> </a:t>
            </a:r>
            <a:r>
              <a:rPr lang="en-US" altLang="zh-CN" sz="1600" dirty="0"/>
              <a:t>PPT report, </a:t>
            </a:r>
            <a:r>
              <a:rPr lang="en-US" altLang="zh-CN" sz="1600" dirty="0" smtClean="0"/>
              <a:t>Final </a:t>
            </a:r>
            <a:r>
              <a:rPr lang="en-US" altLang="zh-CN" sz="1600" dirty="0"/>
              <a:t>project</a:t>
            </a:r>
            <a:r>
              <a:rPr lang="en-US" altLang="zh-CN" sz="1600" dirty="0" smtClean="0"/>
              <a:t> </a:t>
            </a:r>
            <a:r>
              <a:rPr lang="en-US" altLang="zh-CN" sz="1600" dirty="0"/>
              <a:t>source code compressed package, packaged in one compressed package. Name: Student </a:t>
            </a:r>
            <a:r>
              <a:rPr lang="en-US" altLang="zh-CN" sz="1600" dirty="0" err="1" smtClean="0"/>
              <a:t>ID_Name</a:t>
            </a:r>
            <a:r>
              <a:rPr lang="en-US" altLang="zh-CN" sz="1600" dirty="0"/>
              <a:t>. </a:t>
            </a:r>
            <a:r>
              <a:rPr lang="en-US" altLang="zh-CN" sz="1600" dirty="0" err="1"/>
              <a:t>rar</a:t>
            </a:r>
            <a:r>
              <a:rPr lang="en-US" altLang="zh-CN" sz="1600" dirty="0"/>
              <a:t> (. zip), given to the designated student responsible for collecting homework. Pay attention to the size of the source code compression package, remove the dataset file, and control the size of the compressed file to be within 10MB.</a:t>
            </a:r>
            <a:endParaRPr lang="zh-CN" altLang="en-US" sz="1600" dirty="0" smtClean="0"/>
          </a:p>
        </p:txBody>
      </p:sp>
    </p:spTree>
    <p:extLst>
      <p:ext uri="{BB962C8B-B14F-4D97-AF65-F5344CB8AC3E}">
        <p14:creationId xmlns:p14="http://schemas.microsoft.com/office/powerpoint/2010/main" val="56334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6747"/>
          </a:xfrm>
        </p:spPr>
        <p:txBody>
          <a:bodyPr>
            <a:noAutofit/>
          </a:bodyPr>
          <a:lstStyle/>
          <a:p>
            <a:r>
              <a:rPr lang="en-US" altLang="zh-CN" sz="2000" b="1" dirty="0"/>
              <a:t>Report </a:t>
            </a:r>
            <a:r>
              <a:rPr lang="en-US" altLang="zh-CN" sz="2000" b="1" dirty="0" smtClean="0"/>
              <a:t>Requirements</a:t>
            </a:r>
            <a:r>
              <a:rPr lang="en-US" altLang="zh-CN" sz="2000" dirty="0"/>
              <a:t>: Text report template (no less than 2000 words, the second part includes more than 10 training process curve data and corresponding analysis, which must be strictly carried out in accordance with the following chapter requirements and cannot be cut corners)</a:t>
            </a:r>
            <a:endParaRPr lang="zh-CN" altLang="en-US" sz="2000" dirty="0"/>
          </a:p>
        </p:txBody>
      </p:sp>
      <p:sp>
        <p:nvSpPr>
          <p:cNvPr id="3" name="内容占位符 2"/>
          <p:cNvSpPr>
            <a:spLocks noGrp="1"/>
          </p:cNvSpPr>
          <p:nvPr>
            <p:ph idx="1"/>
          </p:nvPr>
        </p:nvSpPr>
        <p:spPr>
          <a:xfrm>
            <a:off x="838200" y="1371601"/>
            <a:ext cx="10515600" cy="5159374"/>
          </a:xfrm>
        </p:spPr>
        <p:txBody>
          <a:bodyPr>
            <a:noAutofit/>
          </a:bodyPr>
          <a:lstStyle/>
          <a:p>
            <a:pPr algn="just">
              <a:spcAft>
                <a:spcPts val="0"/>
              </a:spcAft>
            </a:pPr>
            <a:r>
              <a:rPr lang="en-US" altLang="zh-CN" sz="2000" kern="100" dirty="0">
                <a:latin typeface="等线" panose="02010600030101010101" pitchFamily="2" charset="-122"/>
                <a:cs typeface="Times New Roman" panose="02020603050405020304" pitchFamily="18" charset="0"/>
              </a:rPr>
              <a:t>1. Task requirements</a:t>
            </a:r>
            <a:endParaRPr lang="zh-CN" altLang="zh-CN" sz="2000" kern="100" dirty="0">
              <a:latin typeface="等线" panose="02010600030101010101" pitchFamily="2" charset="-122"/>
              <a:cs typeface="Times New Roman" panose="02020603050405020304" pitchFamily="18" charset="0"/>
            </a:endParaRPr>
          </a:p>
          <a:p>
            <a:pPr lvl="1" algn="just"/>
            <a:r>
              <a:rPr lang="en-US" altLang="zh-CN" sz="1600" kern="100" dirty="0" smtClean="0">
                <a:latin typeface="等线" panose="02010600030101010101" pitchFamily="2" charset="-122"/>
                <a:cs typeface="Times New Roman" panose="02020603050405020304" pitchFamily="18" charset="0"/>
              </a:rPr>
              <a:t>1.1 Homework </a:t>
            </a:r>
            <a:r>
              <a:rPr lang="en-US" altLang="zh-CN" sz="1600" kern="100" dirty="0">
                <a:latin typeface="等线" panose="02010600030101010101" pitchFamily="2" charset="-122"/>
                <a:cs typeface="Times New Roman" panose="02020603050405020304" pitchFamily="18" charset="0"/>
              </a:rPr>
              <a:t>requirements</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smtClean="0">
                <a:latin typeface="等线" panose="02010600030101010101" pitchFamily="2" charset="-122"/>
                <a:cs typeface="Times New Roman" panose="02020603050405020304" pitchFamily="18" charset="0"/>
              </a:rPr>
              <a:t>1.2 Training </a:t>
            </a:r>
            <a:r>
              <a:rPr lang="en-US" altLang="zh-CN" sz="1600" kern="100" dirty="0">
                <a:latin typeface="等线" panose="02010600030101010101" pitchFamily="2" charset="-122"/>
                <a:cs typeface="Times New Roman" panose="02020603050405020304" pitchFamily="18" charset="0"/>
              </a:rPr>
              <a:t>data situation</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smtClean="0">
                <a:latin typeface="等线" panose="02010600030101010101" pitchFamily="2" charset="-122"/>
                <a:cs typeface="Times New Roman" panose="02020603050405020304" pitchFamily="18" charset="0"/>
              </a:rPr>
              <a:t>1.3 How </a:t>
            </a:r>
            <a:r>
              <a:rPr lang="en-US" altLang="zh-CN" sz="1600" kern="100" dirty="0">
                <a:latin typeface="等线" panose="02010600030101010101" pitchFamily="2" charset="-122"/>
                <a:cs typeface="Times New Roman" panose="02020603050405020304" pitchFamily="18" charset="0"/>
              </a:rPr>
              <a:t>to decompose training data (train, validation, test)</a:t>
            </a:r>
            <a:endParaRPr lang="zh-CN" altLang="zh-CN" sz="16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2. Task completion process (including detailed </a:t>
            </a:r>
            <a:r>
              <a:rPr lang="en-US" altLang="zh-CN" sz="2000" kern="100" dirty="0" err="1" smtClean="0">
                <a:latin typeface="等线" panose="02010600030101010101" pitchFamily="2" charset="-122"/>
                <a:cs typeface="Times New Roman" panose="02020603050405020304" pitchFamily="18" charset="0"/>
              </a:rPr>
              <a:t>hyperparameters</a:t>
            </a:r>
            <a:r>
              <a:rPr lang="en-US" altLang="zh-CN" sz="2000" kern="100" dirty="0" smtClean="0">
                <a:latin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cs typeface="Times New Roman" panose="02020603050405020304" pitchFamily="18" charset="0"/>
              </a:rPr>
              <a:t>determination, training curve, result analysis, structural parameter adjustment process, and design adjustment ideas)</a:t>
            </a:r>
            <a:endParaRPr lang="zh-CN" altLang="zh-CN" sz="20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2.1 Design and construction of algorithm models (it is recommended to use deep neural networks, but not limited to)</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2.2 The process of selecting and determining </a:t>
            </a:r>
            <a:r>
              <a:rPr lang="en-US" altLang="zh-CN" sz="1600" kern="100" dirty="0" err="1">
                <a:latin typeface="等线" panose="02010600030101010101" pitchFamily="2" charset="-122"/>
                <a:cs typeface="Times New Roman" panose="02020603050405020304" pitchFamily="18" charset="0"/>
              </a:rPr>
              <a:t>hyperparameters</a:t>
            </a:r>
            <a:r>
              <a:rPr lang="en-US" altLang="zh-CN" sz="1600" kern="100" dirty="0">
                <a:latin typeface="等线" panose="02010600030101010101" pitchFamily="2" charset="-122"/>
                <a:cs typeface="Times New Roman" panose="02020603050405020304" pitchFamily="18" charset="0"/>
              </a:rPr>
              <a:t> (with a focus on)</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2.3 First Network Training and Testing</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2.4 Adjustment and optimization</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2.5 Second Network Training and </a:t>
            </a:r>
            <a:r>
              <a:rPr lang="en-US" altLang="zh-CN" sz="1600" kern="100" dirty="0" smtClean="0">
                <a:latin typeface="等线" panose="02010600030101010101" pitchFamily="2" charset="-122"/>
                <a:cs typeface="Times New Roman" panose="02020603050405020304" pitchFamily="18" charset="0"/>
              </a:rPr>
              <a:t>Testing</a:t>
            </a:r>
          </a:p>
          <a:p>
            <a:pPr lvl="1" algn="just"/>
            <a:r>
              <a:rPr lang="en-US" altLang="zh-CN" sz="1600" kern="100" dirty="0" smtClean="0">
                <a:latin typeface="等线"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cs typeface="Times New Roman" panose="02020603050405020304" pitchFamily="18" charset="0"/>
              </a:rPr>
              <a:t> </a:t>
            </a:r>
            <a:r>
              <a:rPr lang="en-US" altLang="zh-CN" sz="2000" kern="100" dirty="0" smtClean="0">
                <a:latin typeface="等线" panose="02010600030101010101" pitchFamily="2" charset="-122"/>
                <a:cs typeface="Times New Roman" panose="02020603050405020304" pitchFamily="18" charset="0"/>
              </a:rPr>
              <a:t>3</a:t>
            </a:r>
            <a:r>
              <a:rPr lang="en-US" altLang="zh-CN" sz="2000" kern="100" dirty="0">
                <a:latin typeface="等线" panose="02010600030101010101" pitchFamily="2" charset="-122"/>
                <a:cs typeface="Times New Roman" panose="02020603050405020304" pitchFamily="18" charset="0"/>
              </a:rPr>
              <a:t>. Classroom testing situation (to be supplemented before final submission after class)</a:t>
            </a:r>
            <a:endParaRPr lang="zh-CN" altLang="zh-CN" sz="20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Test process description</a:t>
            </a:r>
            <a:endParaRPr lang="zh-CN" altLang="zh-CN" sz="1600" kern="100" dirty="0">
              <a:latin typeface="等线" panose="02010600030101010101" pitchFamily="2" charset="-122"/>
              <a:cs typeface="Times New Roman" panose="02020603050405020304" pitchFamily="18" charset="0"/>
            </a:endParaRPr>
          </a:p>
          <a:p>
            <a:pPr lvl="1" algn="just"/>
            <a:r>
              <a:rPr lang="en-US" altLang="zh-CN" sz="1600" kern="100" dirty="0">
                <a:latin typeface="等线" panose="02010600030101010101" pitchFamily="2" charset="-122"/>
                <a:cs typeface="Times New Roman" panose="02020603050405020304" pitchFamily="18" charset="0"/>
              </a:rPr>
              <a:t>Test results (including screenshots of output results), whether they meet expectations, and speculate on the cause analysis.</a:t>
            </a:r>
            <a:endParaRPr lang="zh-CN" altLang="zh-CN" sz="1600" kern="100" dirty="0">
              <a:latin typeface="等线" panose="02010600030101010101" pitchFamily="2" charset="-122"/>
              <a:cs typeface="Times New Roman" panose="02020603050405020304" pitchFamily="18" charset="0"/>
            </a:endParaRPr>
          </a:p>
          <a:p>
            <a:r>
              <a:rPr lang="en-US" altLang="zh-CN" sz="2000" dirty="0">
                <a:latin typeface="等线" panose="02010600030101010101" pitchFamily="2" charset="-122"/>
                <a:cs typeface="Times New Roman" panose="02020603050405020304" pitchFamily="18" charset="0"/>
              </a:rPr>
              <a:t>4. Course insights and experience summary</a:t>
            </a:r>
            <a:endParaRPr lang="zh-CN" altLang="en-US" sz="2000" dirty="0"/>
          </a:p>
          <a:p>
            <a:endParaRPr lang="en-US" altLang="zh-CN" sz="2000" dirty="0" smtClean="0"/>
          </a:p>
        </p:txBody>
      </p:sp>
    </p:spTree>
    <p:extLst>
      <p:ext uri="{BB962C8B-B14F-4D97-AF65-F5344CB8AC3E}">
        <p14:creationId xmlns:p14="http://schemas.microsoft.com/office/powerpoint/2010/main" val="79207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4540"/>
          </a:xfrm>
        </p:spPr>
        <p:txBody>
          <a:bodyPr>
            <a:normAutofit fontScale="90000"/>
          </a:bodyPr>
          <a:lstStyle/>
          <a:p>
            <a:r>
              <a:rPr lang="en-US" altLang="zh-CN" dirty="0"/>
              <a:t>Provide data explanation (detailed content can be found in the readme. txt file)</a:t>
            </a:r>
            <a:endParaRPr lang="zh-CN" altLang="en-US" dirty="0"/>
          </a:p>
        </p:txBody>
      </p:sp>
      <p:sp>
        <p:nvSpPr>
          <p:cNvPr id="3" name="内容占位符 2"/>
          <p:cNvSpPr>
            <a:spLocks noGrp="1"/>
          </p:cNvSpPr>
          <p:nvPr>
            <p:ph idx="1"/>
          </p:nvPr>
        </p:nvSpPr>
        <p:spPr>
          <a:xfrm>
            <a:off x="631166" y="1414337"/>
            <a:ext cx="10515600" cy="5047615"/>
          </a:xfrm>
        </p:spPr>
        <p:txBody>
          <a:bodyPr>
            <a:normAutofit lnSpcReduction="10000"/>
          </a:bodyPr>
          <a:lstStyle/>
          <a:p>
            <a:pPr algn="just">
              <a:spcAft>
                <a:spcPts val="0"/>
              </a:spcAft>
            </a:pPr>
            <a:r>
              <a:rPr lang="en-US" altLang="zh-CN" kern="100" dirty="0">
                <a:latin typeface="等线" panose="02010600030101010101" pitchFamily="2" charset="-122"/>
                <a:cs typeface="Times New Roman" panose="02020603050405020304" pitchFamily="18" charset="0"/>
              </a:rPr>
              <a:t>The training data includes two classes, namely person and car, with a total of 477 samples.</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The form of the test data is exactly the same as the training data, but the content is different.</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Two programs are required to be developed for training and testing. The training program is used to complete the training, data reading, and label </a:t>
            </a:r>
            <a:r>
              <a:rPr lang="en-US" altLang="zh-CN" kern="100" dirty="0" smtClean="0">
                <a:latin typeface="等线" panose="02010600030101010101" pitchFamily="2" charset="-122"/>
                <a:cs typeface="Times New Roman" panose="02020603050405020304" pitchFamily="18" charset="0"/>
              </a:rPr>
              <a:t>acquisition. </a:t>
            </a:r>
            <a:r>
              <a:rPr lang="en-US" altLang="zh-CN" kern="100" dirty="0">
                <a:latin typeface="等线" panose="02010600030101010101" pitchFamily="2" charset="-122"/>
                <a:cs typeface="Times New Roman" panose="02020603050405020304" pitchFamily="18" charset="0"/>
              </a:rPr>
              <a:t>Please refer to the routines in the folder. The testing program is only used for testing, and the method of reading and obtaining labels is the same. (Note: The final effect of the test code is to save the label corresponding to the name of the test image to the local file)</a:t>
            </a:r>
            <a:endParaRPr lang="zh-CN" altLang="zh-CN" kern="100" dirty="0">
              <a:latin typeface="等线" panose="02010600030101010101" pitchFamily="2" charset="-122"/>
              <a:cs typeface="Times New Roman" panose="02020603050405020304" pitchFamily="18" charset="0"/>
            </a:endParaRPr>
          </a:p>
          <a:p>
            <a:r>
              <a:rPr lang="en-US" altLang="zh-CN" dirty="0">
                <a:latin typeface="等线" panose="02010600030101010101" pitchFamily="2" charset="-122"/>
                <a:cs typeface="Times New Roman" panose="02020603050405020304" pitchFamily="18" charset="0"/>
              </a:rPr>
              <a:t>The testing program needs to read the </a:t>
            </a:r>
            <a:r>
              <a:rPr lang="en-US" altLang="zh-CN" dirty="0" smtClean="0">
                <a:latin typeface="等线" panose="02010600030101010101" pitchFamily="2" charset="-122"/>
                <a:cs typeface="Times New Roman" panose="02020603050405020304" pitchFamily="18" charset="0"/>
              </a:rPr>
              <a:t>pre-trained </a:t>
            </a:r>
            <a:r>
              <a:rPr lang="en-US" altLang="zh-CN" dirty="0">
                <a:latin typeface="等线" panose="02010600030101010101" pitchFamily="2" charset="-122"/>
                <a:cs typeface="Times New Roman" panose="02020603050405020304" pitchFamily="18" charset="0"/>
              </a:rPr>
              <a:t>model of the training program for testing and outputting accuracy.</a:t>
            </a:r>
            <a:endParaRPr lang="zh-CN" altLang="en-US" dirty="0"/>
          </a:p>
          <a:p>
            <a:endParaRPr lang="zh-CN" altLang="en-US" dirty="0">
              <a:solidFill>
                <a:srgbClr val="FF0000"/>
              </a:solidFill>
            </a:endParaRPr>
          </a:p>
        </p:txBody>
      </p:sp>
    </p:spTree>
    <p:extLst>
      <p:ext uri="{BB962C8B-B14F-4D97-AF65-F5344CB8AC3E}">
        <p14:creationId xmlns:p14="http://schemas.microsoft.com/office/powerpoint/2010/main" val="343410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64540"/>
          </a:xfrm>
        </p:spPr>
        <p:txBody>
          <a:bodyPr/>
          <a:lstStyle/>
          <a:p>
            <a:r>
              <a:rPr lang="en-US" altLang="zh-CN" dirty="0"/>
              <a:t>Final evaluation requirements</a:t>
            </a:r>
            <a:endParaRPr lang="zh-CN" altLang="en-US" dirty="0"/>
          </a:p>
        </p:txBody>
      </p:sp>
      <p:sp>
        <p:nvSpPr>
          <p:cNvPr id="3" name="内容占位符 2"/>
          <p:cNvSpPr>
            <a:spLocks noGrp="1"/>
          </p:cNvSpPr>
          <p:nvPr>
            <p:ph idx="1"/>
          </p:nvPr>
        </p:nvSpPr>
        <p:spPr>
          <a:xfrm>
            <a:off x="838200" y="1129665"/>
            <a:ext cx="10515600" cy="5047615"/>
          </a:xfrm>
        </p:spPr>
        <p:txBody>
          <a:bodyPr>
            <a:normAutofit fontScale="92500" lnSpcReduction="10000"/>
          </a:bodyPr>
          <a:lstStyle/>
          <a:p>
            <a:pPr algn="just">
              <a:spcAft>
                <a:spcPts val="0"/>
              </a:spcAft>
            </a:pPr>
            <a:r>
              <a:rPr lang="en-US" altLang="zh-CN" kern="100" dirty="0" smtClean="0">
                <a:latin typeface="等线" panose="02010600030101010101" pitchFamily="2" charset="-122"/>
                <a:cs typeface="Times New Roman" panose="02020603050405020304" pitchFamily="18" charset="0"/>
              </a:rPr>
              <a:t>In </a:t>
            </a:r>
            <a:r>
              <a:rPr lang="en-US" altLang="zh-CN" kern="100" dirty="0">
                <a:latin typeface="等线" panose="02010600030101010101" pitchFamily="2" charset="-122"/>
                <a:cs typeface="Times New Roman" panose="02020603050405020304" pitchFamily="18" charset="0"/>
              </a:rPr>
              <a:t>the final testing and evaluation class, each student is required to complete the source code (training, testing) and </a:t>
            </a:r>
            <a:r>
              <a:rPr lang="en-US" altLang="zh-CN" kern="100" dirty="0" err="1" smtClean="0">
                <a:latin typeface="等线" panose="02010600030101010101" pitchFamily="2" charset="-122"/>
                <a:cs typeface="Times New Roman" panose="02020603050405020304" pitchFamily="18" charset="0"/>
              </a:rPr>
              <a:t>ppt</a:t>
            </a:r>
            <a:r>
              <a:rPr lang="en-US" altLang="zh-CN" kern="100" dirty="0" smtClean="0">
                <a:latin typeface="等线" panose="02010600030101010101" pitchFamily="2" charset="-122"/>
                <a:cs typeface="Times New Roman" panose="02020603050405020304" pitchFamily="18" charset="0"/>
              </a:rPr>
              <a:t> </a:t>
            </a:r>
            <a:r>
              <a:rPr lang="en-US" altLang="zh-CN" kern="100" dirty="0">
                <a:latin typeface="等线" panose="02010600030101010101" pitchFamily="2" charset="-122"/>
                <a:cs typeface="Times New Roman" panose="02020603050405020304" pitchFamily="18" charset="0"/>
              </a:rPr>
              <a:t>in advance. The </a:t>
            </a:r>
            <a:r>
              <a:rPr lang="en-US" altLang="zh-CN" kern="100" dirty="0" smtClean="0">
                <a:latin typeface="等线" panose="02010600030101010101" pitchFamily="2" charset="-122"/>
                <a:cs typeface="Times New Roman" panose="02020603050405020304" pitchFamily="18" charset="0"/>
              </a:rPr>
              <a:t>final project </a:t>
            </a:r>
            <a:r>
              <a:rPr lang="en-US" altLang="zh-CN" kern="100" dirty="0">
                <a:latin typeface="等线" panose="02010600030101010101" pitchFamily="2" charset="-122"/>
                <a:cs typeface="Times New Roman" panose="02020603050405020304" pitchFamily="18" charset="0"/>
              </a:rPr>
              <a:t>report will be submitted together after class, which will take about two weeks.</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Each student will receive the same test data format as the training data, and use the test program to obtain output results and accuracy.</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Completion requirement: The testing program is required to be able to read test data in the same format as the training data, and output the label of the test data within 1 minute after startup.</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Students with good results will be invited to give a </a:t>
            </a:r>
            <a:r>
              <a:rPr lang="en-US" altLang="zh-CN" kern="100" dirty="0" err="1" smtClean="0">
                <a:latin typeface="等线" panose="02010600030101010101" pitchFamily="2" charset="-122"/>
                <a:cs typeface="Times New Roman" panose="02020603050405020304" pitchFamily="18" charset="0"/>
              </a:rPr>
              <a:t>ppt</a:t>
            </a:r>
            <a:r>
              <a:rPr lang="en-US" altLang="zh-CN" kern="100" dirty="0" smtClean="0">
                <a:latin typeface="等线" panose="02010600030101010101" pitchFamily="2" charset="-122"/>
                <a:cs typeface="Times New Roman" panose="02020603050405020304" pitchFamily="18" charset="0"/>
              </a:rPr>
              <a:t> </a:t>
            </a:r>
            <a:r>
              <a:rPr lang="en-US" altLang="zh-CN" kern="100" dirty="0">
                <a:latin typeface="等线" panose="02010600030101010101" pitchFamily="2" charset="-122"/>
                <a:cs typeface="Times New Roman" panose="02020603050405020304" pitchFamily="18" charset="0"/>
              </a:rPr>
              <a:t>presentation in class and share their thoughts with everyone, with special bonus points</a:t>
            </a:r>
            <a:r>
              <a:rPr lang="en-US" altLang="zh-CN" kern="100" dirty="0" smtClean="0">
                <a:latin typeface="等线" panose="02010600030101010101" pitchFamily="2" charset="-122"/>
                <a:cs typeface="Times New Roman" panose="02020603050405020304" pitchFamily="18" charset="0"/>
              </a:rPr>
              <a:t>.</a:t>
            </a:r>
          </a:p>
          <a:p>
            <a:pPr algn="just">
              <a:spcAft>
                <a:spcPts val="0"/>
              </a:spcAft>
            </a:pPr>
            <a:r>
              <a:rPr lang="en-US" altLang="zh-CN" dirty="0" smtClean="0">
                <a:latin typeface="等线" panose="02010600030101010101" pitchFamily="2" charset="-122"/>
                <a:cs typeface="Times New Roman" panose="02020603050405020304" pitchFamily="18" charset="0"/>
              </a:rPr>
              <a:t>The </a:t>
            </a:r>
            <a:r>
              <a:rPr lang="en-US" altLang="zh-CN" dirty="0">
                <a:latin typeface="等线" panose="02010600030101010101" pitchFamily="2" charset="-122"/>
                <a:cs typeface="Times New Roman" panose="02020603050405020304" pitchFamily="18" charset="0"/>
              </a:rPr>
              <a:t>similarity of the report will be checked, and identical assignments will also be severely penalized, requiring independent completion.</a:t>
            </a:r>
            <a:endParaRPr lang="zh-CN" altLang="en-US" dirty="0"/>
          </a:p>
          <a:p>
            <a:endParaRPr lang="zh-CN" altLang="en-US" dirty="0"/>
          </a:p>
        </p:txBody>
      </p:sp>
    </p:spTree>
    <p:extLst>
      <p:ext uri="{BB962C8B-B14F-4D97-AF65-F5344CB8AC3E}">
        <p14:creationId xmlns:p14="http://schemas.microsoft.com/office/powerpoint/2010/main" val="2327880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Y3MzdkYmUxYzc4OGI2NGNhODRhZDVlNmMzMTYwMD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818</Words>
  <Application>Microsoft Office PowerPoint</Application>
  <PresentationFormat>宽屏</PresentationFormat>
  <Paragraphs>33</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Final project requirements</vt:lpstr>
      <vt:lpstr>Report Requirements: Text report template (no less than 2000 words, the second part includes more than 10 training process curve data and corresponding analysis, which must be strictly carried out in accordance with the following chapter requirements and cannot be cut corners)</vt:lpstr>
      <vt:lpstr>Provide data explanation (detailed content can be found in the readme. txt file)</vt:lpstr>
      <vt:lpstr>Final evaluation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deep411</dc:creator>
  <cp:lastModifiedBy>Administrator</cp:lastModifiedBy>
  <cp:revision>39</cp:revision>
  <dcterms:created xsi:type="dcterms:W3CDTF">2022-03-21T03:42:00Z</dcterms:created>
  <dcterms:modified xsi:type="dcterms:W3CDTF">2024-05-14T13:57:37Z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6C5DC765894246BDB13C1327DF15A9B3_12</vt:lpwstr>
  </property>
</Properties>
</file>