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0" d="100"/>
          <a:sy n="110" d="100"/>
        </p:scale>
        <p:origin x="1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3/17/2024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87500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3/17/2024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113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3/17/2024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7354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3/17/2024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7148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3/17/2024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5633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3/17/2024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1058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3/17/2024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6799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3/17/2024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0388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3/17/2024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7176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3/17/2024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4567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3/17/2024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0907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3/17/2024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042745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Pink and blue clouds">
            <a:extLst>
              <a:ext uri="{FF2B5EF4-FFF2-40B4-BE49-F238E27FC236}">
                <a16:creationId xmlns:a16="http://schemas.microsoft.com/office/drawing/2014/main" id="{521671E0-10B2-CCAD-E0BB-CD222B88F431}"/>
              </a:ext>
            </a:extLst>
          </p:cNvPr>
          <p:cNvPicPr>
            <a:picLocks noChangeAspect="1"/>
          </p:cNvPicPr>
          <p:nvPr/>
        </p:nvPicPr>
        <p:blipFill rotWithShape="1">
          <a:blip r:embed="rId2">
            <a:alphaModFix amt="40000"/>
          </a:blip>
          <a:srcRect t="14101" r="-1" b="-1"/>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D2133E-0BE2-AA52-27FA-E88EF3E3F388}"/>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rPr>
              <a:t>4900 Project Slide</a:t>
            </a:r>
          </a:p>
        </p:txBody>
      </p:sp>
      <p:sp>
        <p:nvSpPr>
          <p:cNvPr id="3" name="Subtitle 2">
            <a:extLst>
              <a:ext uri="{FF2B5EF4-FFF2-40B4-BE49-F238E27FC236}">
                <a16:creationId xmlns:a16="http://schemas.microsoft.com/office/drawing/2014/main" id="{2054D595-8AA1-A972-CC7E-52FDDAF79A93}"/>
              </a:ext>
            </a:extLst>
          </p:cNvPr>
          <p:cNvSpPr>
            <a:spLocks noGrp="1"/>
          </p:cNvSpPr>
          <p:nvPr>
            <p:ph type="subTitle" idx="1"/>
          </p:nvPr>
        </p:nvSpPr>
        <p:spPr>
          <a:xfrm>
            <a:off x="2562606" y="3602038"/>
            <a:ext cx="7063739" cy="1655762"/>
          </a:xfrm>
        </p:spPr>
        <p:txBody>
          <a:bodyPr>
            <a:normAutofit/>
          </a:bodyPr>
          <a:lstStyle/>
          <a:p>
            <a:r>
              <a:rPr lang="en-US" dirty="0">
                <a:solidFill>
                  <a:srgbClr val="FFFFFF"/>
                </a:solidFill>
              </a:rPr>
              <a:t>Overview of the automation process</a:t>
            </a:r>
          </a:p>
        </p:txBody>
      </p:sp>
    </p:spTree>
    <p:extLst>
      <p:ext uri="{BB962C8B-B14F-4D97-AF65-F5344CB8AC3E}">
        <p14:creationId xmlns:p14="http://schemas.microsoft.com/office/powerpoint/2010/main" val="398789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225C-0BBC-6D97-E48C-5A9AEC9F61D3}"/>
              </a:ext>
            </a:extLst>
          </p:cNvPr>
          <p:cNvSpPr>
            <a:spLocks noGrp="1"/>
          </p:cNvSpPr>
          <p:nvPr>
            <p:ph type="title"/>
          </p:nvPr>
        </p:nvSpPr>
        <p:spPr/>
        <p:txBody>
          <a:bodyPr/>
          <a:lstStyle/>
          <a:p>
            <a:pPr algn="ctr"/>
            <a:r>
              <a:rPr lang="en-US" b="1" u="sng" dirty="0"/>
              <a:t>Objective/Goal</a:t>
            </a:r>
          </a:p>
        </p:txBody>
      </p:sp>
      <p:sp>
        <p:nvSpPr>
          <p:cNvPr id="3" name="Content Placeholder 2">
            <a:extLst>
              <a:ext uri="{FF2B5EF4-FFF2-40B4-BE49-F238E27FC236}">
                <a16:creationId xmlns:a16="http://schemas.microsoft.com/office/drawing/2014/main" id="{A0DF2ED1-02DB-2A5D-AA6E-5FFF646F2D9C}"/>
              </a:ext>
            </a:extLst>
          </p:cNvPr>
          <p:cNvSpPr>
            <a:spLocks noGrp="1"/>
          </p:cNvSpPr>
          <p:nvPr>
            <p:ph idx="1"/>
          </p:nvPr>
        </p:nvSpPr>
        <p:spPr/>
        <p:txBody>
          <a:bodyPr/>
          <a:lstStyle/>
          <a:p>
            <a:r>
              <a:rPr lang="en-US" dirty="0"/>
              <a:t>Through this project I want to demonstrate not just what I have learnt through working at my job but the industry standards that are being used in the real world for anyone who would become a QA. Manual testing has dominated the industry for a while until automation became a useable factor with the availability of open-source libraries and tools which helped increase the testing capabilities to lower the issues within apps and websites (bugs, defects, etc.) while also ensuring they are more useable, functioning, and users/business owners are delivered a working product.</a:t>
            </a:r>
          </a:p>
        </p:txBody>
      </p:sp>
    </p:spTree>
    <p:extLst>
      <p:ext uri="{BB962C8B-B14F-4D97-AF65-F5344CB8AC3E}">
        <p14:creationId xmlns:p14="http://schemas.microsoft.com/office/powerpoint/2010/main" val="301467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200-C3CF-3B46-136A-32AEF190154B}"/>
              </a:ext>
            </a:extLst>
          </p:cNvPr>
          <p:cNvSpPr>
            <a:spLocks noGrp="1"/>
          </p:cNvSpPr>
          <p:nvPr>
            <p:ph type="title"/>
          </p:nvPr>
        </p:nvSpPr>
        <p:spPr/>
        <p:txBody>
          <a:bodyPr>
            <a:normAutofit/>
          </a:bodyPr>
          <a:lstStyle/>
          <a:p>
            <a:r>
              <a:rPr lang="en-US" dirty="0"/>
              <a:t>Somethings to keep in mind….</a:t>
            </a:r>
          </a:p>
        </p:txBody>
      </p:sp>
      <p:sp>
        <p:nvSpPr>
          <p:cNvPr id="3" name="Content Placeholder 2">
            <a:extLst>
              <a:ext uri="{FF2B5EF4-FFF2-40B4-BE49-F238E27FC236}">
                <a16:creationId xmlns:a16="http://schemas.microsoft.com/office/drawing/2014/main" id="{00ED4347-1399-49CD-C0BD-54E8B11CB156}"/>
              </a:ext>
            </a:extLst>
          </p:cNvPr>
          <p:cNvSpPr>
            <a:spLocks noGrp="1"/>
          </p:cNvSpPr>
          <p:nvPr>
            <p:ph idx="1"/>
          </p:nvPr>
        </p:nvSpPr>
        <p:spPr/>
        <p:txBody>
          <a:bodyPr/>
          <a:lstStyle/>
          <a:p>
            <a:r>
              <a:rPr lang="en-US" dirty="0"/>
              <a:t>This project is done solely by me whereas in a company we have multiple projects working on different aspects of the website/app and require a lot more time and effort to flesh out. Each project has many members to work on these features, fixes, etc. so I will be demonstrating the QA aspect whereas my work would involve developers for bug fixes, project manager(s) to make sure progress is constantly on track, product/business owners who constantly keep us in loop if things change in the project etc.</a:t>
            </a:r>
          </a:p>
          <a:p>
            <a:r>
              <a:rPr lang="en-US" dirty="0"/>
              <a:t>I will try to demonstrate these other aspects to the best of my ability to imitate how a team would function day-to-day.</a:t>
            </a:r>
          </a:p>
        </p:txBody>
      </p:sp>
    </p:spTree>
    <p:extLst>
      <p:ext uri="{BB962C8B-B14F-4D97-AF65-F5344CB8AC3E}">
        <p14:creationId xmlns:p14="http://schemas.microsoft.com/office/powerpoint/2010/main" val="404346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754F-FDBA-8DFA-A4FC-58BC0AD47E6B}"/>
              </a:ext>
            </a:extLst>
          </p:cNvPr>
          <p:cNvSpPr>
            <a:spLocks noGrp="1"/>
          </p:cNvSpPr>
          <p:nvPr>
            <p:ph type="title"/>
          </p:nvPr>
        </p:nvSpPr>
        <p:spPr/>
        <p:txBody>
          <a:bodyPr/>
          <a:lstStyle/>
          <a:p>
            <a:pPr algn="ctr"/>
            <a:r>
              <a:rPr lang="en-US" b="1" u="sng" dirty="0"/>
              <a:t>Project Board</a:t>
            </a:r>
          </a:p>
        </p:txBody>
      </p:sp>
      <p:sp>
        <p:nvSpPr>
          <p:cNvPr id="3" name="Content Placeholder 2">
            <a:extLst>
              <a:ext uri="{FF2B5EF4-FFF2-40B4-BE49-F238E27FC236}">
                <a16:creationId xmlns:a16="http://schemas.microsoft.com/office/drawing/2014/main" id="{F351C4CE-7911-ABAE-90A6-641E10C803CD}"/>
              </a:ext>
            </a:extLst>
          </p:cNvPr>
          <p:cNvSpPr>
            <a:spLocks noGrp="1"/>
          </p:cNvSpPr>
          <p:nvPr>
            <p:ph idx="1"/>
          </p:nvPr>
        </p:nvSpPr>
        <p:spPr/>
        <p:txBody>
          <a:bodyPr/>
          <a:lstStyle/>
          <a:p>
            <a:r>
              <a:rPr lang="en-US" dirty="0"/>
              <a:t>Companies use many different variations of project boards (Jira, GitHub, Kanban, etc.)</a:t>
            </a:r>
          </a:p>
          <a:p>
            <a:r>
              <a:rPr lang="en-US" dirty="0"/>
              <a:t>With the use of the project board I will demonstrate how we report bugs, new features that need coding, our process of reviewing each others work and the day-to-day flow at work.</a:t>
            </a:r>
          </a:p>
          <a:p>
            <a:r>
              <a:rPr lang="en-US" dirty="0"/>
              <a:t>The usual flow we follow is:</a:t>
            </a:r>
          </a:p>
          <a:p>
            <a:pPr marL="0" indent="0">
              <a:buNone/>
            </a:pPr>
            <a:endParaRPr lang="en-US" dirty="0"/>
          </a:p>
        </p:txBody>
      </p:sp>
      <p:sp>
        <p:nvSpPr>
          <p:cNvPr id="4" name="TextBox 3">
            <a:extLst>
              <a:ext uri="{FF2B5EF4-FFF2-40B4-BE49-F238E27FC236}">
                <a16:creationId xmlns:a16="http://schemas.microsoft.com/office/drawing/2014/main" id="{5D5F695A-58A0-E406-371D-CF21B06EC804}"/>
              </a:ext>
            </a:extLst>
          </p:cNvPr>
          <p:cNvSpPr txBox="1"/>
          <p:nvPr/>
        </p:nvSpPr>
        <p:spPr>
          <a:xfrm>
            <a:off x="777240" y="3429000"/>
            <a:ext cx="1393371"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Dev creates and pushes code</a:t>
            </a:r>
          </a:p>
        </p:txBody>
      </p:sp>
      <p:cxnSp>
        <p:nvCxnSpPr>
          <p:cNvPr id="6" name="Straight Arrow Connector 5">
            <a:extLst>
              <a:ext uri="{FF2B5EF4-FFF2-40B4-BE49-F238E27FC236}">
                <a16:creationId xmlns:a16="http://schemas.microsoft.com/office/drawing/2014/main" id="{99108E42-C3EA-6272-AEDE-A9EE841296A0}"/>
              </a:ext>
            </a:extLst>
          </p:cNvPr>
          <p:cNvCxnSpPr/>
          <p:nvPr/>
        </p:nvCxnSpPr>
        <p:spPr>
          <a:xfrm>
            <a:off x="2386149" y="3614057"/>
            <a:ext cx="5312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B38D55D-DEAF-9111-887E-DCB580B7E5A1}"/>
              </a:ext>
            </a:extLst>
          </p:cNvPr>
          <p:cNvSpPr txBox="1"/>
          <p:nvPr/>
        </p:nvSpPr>
        <p:spPr>
          <a:xfrm>
            <a:off x="3132909" y="3483252"/>
            <a:ext cx="1393371"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QA reviews code</a:t>
            </a:r>
          </a:p>
        </p:txBody>
      </p:sp>
      <p:cxnSp>
        <p:nvCxnSpPr>
          <p:cNvPr id="10" name="Straight Arrow Connector 9">
            <a:extLst>
              <a:ext uri="{FF2B5EF4-FFF2-40B4-BE49-F238E27FC236}">
                <a16:creationId xmlns:a16="http://schemas.microsoft.com/office/drawing/2014/main" id="{AC406852-149B-C615-978D-21DC3B3A52AA}"/>
              </a:ext>
            </a:extLst>
          </p:cNvPr>
          <p:cNvCxnSpPr/>
          <p:nvPr/>
        </p:nvCxnSpPr>
        <p:spPr>
          <a:xfrm>
            <a:off x="4724400" y="3614057"/>
            <a:ext cx="5312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B462A888-8734-2A5E-E426-E16C466D3674}"/>
              </a:ext>
            </a:extLst>
          </p:cNvPr>
          <p:cNvSpPr txBox="1"/>
          <p:nvPr/>
        </p:nvSpPr>
        <p:spPr>
          <a:xfrm>
            <a:off x="5453742" y="3483252"/>
            <a:ext cx="1393371"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Does Code Pass?</a:t>
            </a:r>
          </a:p>
        </p:txBody>
      </p:sp>
      <p:sp>
        <p:nvSpPr>
          <p:cNvPr id="12" name="TextBox 11">
            <a:extLst>
              <a:ext uri="{FF2B5EF4-FFF2-40B4-BE49-F238E27FC236}">
                <a16:creationId xmlns:a16="http://schemas.microsoft.com/office/drawing/2014/main" id="{229814FF-5047-1A43-D362-AB05601ACF2B}"/>
              </a:ext>
            </a:extLst>
          </p:cNvPr>
          <p:cNvSpPr txBox="1"/>
          <p:nvPr/>
        </p:nvSpPr>
        <p:spPr>
          <a:xfrm>
            <a:off x="7774575" y="3483252"/>
            <a:ext cx="59000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Yes</a:t>
            </a:r>
          </a:p>
        </p:txBody>
      </p:sp>
      <p:cxnSp>
        <p:nvCxnSpPr>
          <p:cNvPr id="13" name="Straight Arrow Connector 12">
            <a:extLst>
              <a:ext uri="{FF2B5EF4-FFF2-40B4-BE49-F238E27FC236}">
                <a16:creationId xmlns:a16="http://schemas.microsoft.com/office/drawing/2014/main" id="{781FCC1D-132E-D20D-77C3-465D233BC577}"/>
              </a:ext>
            </a:extLst>
          </p:cNvPr>
          <p:cNvCxnSpPr/>
          <p:nvPr/>
        </p:nvCxnSpPr>
        <p:spPr>
          <a:xfrm>
            <a:off x="7019108" y="3609703"/>
            <a:ext cx="5312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B0FC642-1BA9-0417-F452-18A5174B7E55}"/>
              </a:ext>
            </a:extLst>
          </p:cNvPr>
          <p:cNvCxnSpPr>
            <a:cxnSpLocks/>
          </p:cNvCxnSpPr>
          <p:nvPr/>
        </p:nvCxnSpPr>
        <p:spPr>
          <a:xfrm>
            <a:off x="6096000" y="3931626"/>
            <a:ext cx="0" cy="448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8ED88ED-4AD7-06F2-B466-5F20F32183D1}"/>
              </a:ext>
            </a:extLst>
          </p:cNvPr>
          <p:cNvSpPr txBox="1"/>
          <p:nvPr/>
        </p:nvSpPr>
        <p:spPr>
          <a:xfrm>
            <a:off x="5855424" y="4567176"/>
            <a:ext cx="59000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No</a:t>
            </a:r>
          </a:p>
        </p:txBody>
      </p:sp>
      <p:cxnSp>
        <p:nvCxnSpPr>
          <p:cNvPr id="17" name="Straight Arrow Connector 16">
            <a:extLst>
              <a:ext uri="{FF2B5EF4-FFF2-40B4-BE49-F238E27FC236}">
                <a16:creationId xmlns:a16="http://schemas.microsoft.com/office/drawing/2014/main" id="{432E22D9-E7A8-CF92-8543-E038EA6E43D9}"/>
              </a:ext>
            </a:extLst>
          </p:cNvPr>
          <p:cNvCxnSpPr>
            <a:cxnSpLocks/>
          </p:cNvCxnSpPr>
          <p:nvPr/>
        </p:nvCxnSpPr>
        <p:spPr>
          <a:xfrm flipH="1" flipV="1">
            <a:off x="1584960" y="3931626"/>
            <a:ext cx="4100647" cy="76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BFBABF-4EA8-2793-0027-C3431DA2C379}"/>
              </a:ext>
            </a:extLst>
          </p:cNvPr>
          <p:cNvCxnSpPr/>
          <p:nvPr/>
        </p:nvCxnSpPr>
        <p:spPr>
          <a:xfrm>
            <a:off x="8538754" y="3609703"/>
            <a:ext cx="5312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8E4A8DE8-03A6-4A2B-183A-BC5C82B5EA87}"/>
              </a:ext>
            </a:extLst>
          </p:cNvPr>
          <p:cNvSpPr txBox="1"/>
          <p:nvPr/>
        </p:nvSpPr>
        <p:spPr>
          <a:xfrm>
            <a:off x="9292043" y="3309621"/>
            <a:ext cx="1393371" cy="6001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Project Manager reviews QA and Dev work</a:t>
            </a:r>
          </a:p>
        </p:txBody>
      </p:sp>
      <p:sp>
        <p:nvSpPr>
          <p:cNvPr id="24" name="TextBox 23">
            <a:extLst>
              <a:ext uri="{FF2B5EF4-FFF2-40B4-BE49-F238E27FC236}">
                <a16:creationId xmlns:a16="http://schemas.microsoft.com/office/drawing/2014/main" id="{272000FD-6FBA-FB12-C138-454B846A7C16}"/>
              </a:ext>
            </a:extLst>
          </p:cNvPr>
          <p:cNvSpPr txBox="1"/>
          <p:nvPr/>
        </p:nvSpPr>
        <p:spPr>
          <a:xfrm>
            <a:off x="9292042" y="4267094"/>
            <a:ext cx="1393371"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Does everything match plan?</a:t>
            </a:r>
          </a:p>
        </p:txBody>
      </p:sp>
      <p:cxnSp>
        <p:nvCxnSpPr>
          <p:cNvPr id="25" name="Straight Arrow Connector 24">
            <a:extLst>
              <a:ext uri="{FF2B5EF4-FFF2-40B4-BE49-F238E27FC236}">
                <a16:creationId xmlns:a16="http://schemas.microsoft.com/office/drawing/2014/main" id="{AC7F659C-8D30-BB77-A550-3E1D950CC8C7}"/>
              </a:ext>
            </a:extLst>
          </p:cNvPr>
          <p:cNvCxnSpPr>
            <a:cxnSpLocks/>
          </p:cNvCxnSpPr>
          <p:nvPr/>
        </p:nvCxnSpPr>
        <p:spPr>
          <a:xfrm flipH="1">
            <a:off x="6522720" y="4482537"/>
            <a:ext cx="2664823" cy="215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8EFAC98-172F-623A-0CFA-E8C672DD3D25}"/>
              </a:ext>
            </a:extLst>
          </p:cNvPr>
          <p:cNvCxnSpPr>
            <a:cxnSpLocks/>
          </p:cNvCxnSpPr>
          <p:nvPr/>
        </p:nvCxnSpPr>
        <p:spPr>
          <a:xfrm>
            <a:off x="9988727" y="4001294"/>
            <a:ext cx="0" cy="152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7D592A0F-9E27-5DB2-E801-E9582642E1CD}"/>
              </a:ext>
            </a:extLst>
          </p:cNvPr>
          <p:cNvSpPr txBox="1"/>
          <p:nvPr/>
        </p:nvSpPr>
        <p:spPr>
          <a:xfrm>
            <a:off x="9693724" y="4959591"/>
            <a:ext cx="59000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Yes</a:t>
            </a:r>
          </a:p>
        </p:txBody>
      </p:sp>
      <p:cxnSp>
        <p:nvCxnSpPr>
          <p:cNvPr id="32" name="Straight Arrow Connector 31">
            <a:extLst>
              <a:ext uri="{FF2B5EF4-FFF2-40B4-BE49-F238E27FC236}">
                <a16:creationId xmlns:a16="http://schemas.microsoft.com/office/drawing/2014/main" id="{E8B2DD02-F3A1-4F75-4DD9-96952AF01AD7}"/>
              </a:ext>
            </a:extLst>
          </p:cNvPr>
          <p:cNvCxnSpPr>
            <a:cxnSpLocks/>
          </p:cNvCxnSpPr>
          <p:nvPr/>
        </p:nvCxnSpPr>
        <p:spPr>
          <a:xfrm>
            <a:off x="9988727" y="4752439"/>
            <a:ext cx="0" cy="152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F69CE48F-7C34-EBB3-DA7A-EDF1832C8124}"/>
              </a:ext>
            </a:extLst>
          </p:cNvPr>
          <p:cNvSpPr txBox="1"/>
          <p:nvPr/>
        </p:nvSpPr>
        <p:spPr>
          <a:xfrm>
            <a:off x="9292042" y="5577897"/>
            <a:ext cx="1393371"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Merge code and demo to product/business owner</a:t>
            </a:r>
          </a:p>
        </p:txBody>
      </p:sp>
      <p:cxnSp>
        <p:nvCxnSpPr>
          <p:cNvPr id="34" name="Straight Arrow Connector 33">
            <a:extLst>
              <a:ext uri="{FF2B5EF4-FFF2-40B4-BE49-F238E27FC236}">
                <a16:creationId xmlns:a16="http://schemas.microsoft.com/office/drawing/2014/main" id="{CF387E6E-4DC1-F8AF-6A4D-763F33A26F98}"/>
              </a:ext>
            </a:extLst>
          </p:cNvPr>
          <p:cNvCxnSpPr>
            <a:cxnSpLocks/>
          </p:cNvCxnSpPr>
          <p:nvPr/>
        </p:nvCxnSpPr>
        <p:spPr>
          <a:xfrm>
            <a:off x="9984368" y="5330117"/>
            <a:ext cx="0" cy="152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D6730353-D8C3-3473-880D-84DD2C76FEF5}"/>
              </a:ext>
            </a:extLst>
          </p:cNvPr>
          <p:cNvSpPr txBox="1"/>
          <p:nvPr/>
        </p:nvSpPr>
        <p:spPr>
          <a:xfrm>
            <a:off x="7197646" y="5666452"/>
            <a:ext cx="1393371" cy="6001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Does business/product owner agree?</a:t>
            </a:r>
          </a:p>
        </p:txBody>
      </p:sp>
      <p:cxnSp>
        <p:nvCxnSpPr>
          <p:cNvPr id="36" name="Straight Arrow Connector 35">
            <a:extLst>
              <a:ext uri="{FF2B5EF4-FFF2-40B4-BE49-F238E27FC236}">
                <a16:creationId xmlns:a16="http://schemas.microsoft.com/office/drawing/2014/main" id="{72AD2B7F-307D-D8A3-A915-12A21E4F57E9}"/>
              </a:ext>
            </a:extLst>
          </p:cNvPr>
          <p:cNvCxnSpPr>
            <a:cxnSpLocks/>
          </p:cNvCxnSpPr>
          <p:nvPr/>
        </p:nvCxnSpPr>
        <p:spPr>
          <a:xfrm flipH="1">
            <a:off x="8695516" y="5962617"/>
            <a:ext cx="492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33CDDFF9-7061-90EF-9A2A-E0887D4AD1E1}"/>
              </a:ext>
            </a:extLst>
          </p:cNvPr>
          <p:cNvCxnSpPr>
            <a:cxnSpLocks/>
          </p:cNvCxnSpPr>
          <p:nvPr/>
        </p:nvCxnSpPr>
        <p:spPr>
          <a:xfrm flipH="1" flipV="1">
            <a:off x="6445430" y="4828786"/>
            <a:ext cx="752216" cy="837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9F973124-7988-A172-B161-785B23329E8F}"/>
              </a:ext>
            </a:extLst>
          </p:cNvPr>
          <p:cNvSpPr txBox="1"/>
          <p:nvPr/>
        </p:nvSpPr>
        <p:spPr>
          <a:xfrm>
            <a:off x="5991501" y="5849951"/>
            <a:ext cx="59000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Yes</a:t>
            </a:r>
          </a:p>
        </p:txBody>
      </p:sp>
      <p:cxnSp>
        <p:nvCxnSpPr>
          <p:cNvPr id="42" name="Straight Arrow Connector 41">
            <a:extLst>
              <a:ext uri="{FF2B5EF4-FFF2-40B4-BE49-F238E27FC236}">
                <a16:creationId xmlns:a16="http://schemas.microsoft.com/office/drawing/2014/main" id="{0888FCA2-B1A1-7D5B-FA78-437A38835B06}"/>
              </a:ext>
            </a:extLst>
          </p:cNvPr>
          <p:cNvCxnSpPr>
            <a:cxnSpLocks/>
          </p:cNvCxnSpPr>
          <p:nvPr/>
        </p:nvCxnSpPr>
        <p:spPr>
          <a:xfrm flipH="1">
            <a:off x="6686006" y="5975430"/>
            <a:ext cx="4397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9C249561-E04F-7684-165A-9092E36181EB}"/>
              </a:ext>
            </a:extLst>
          </p:cNvPr>
          <p:cNvSpPr txBox="1"/>
          <p:nvPr/>
        </p:nvSpPr>
        <p:spPr>
          <a:xfrm>
            <a:off x="3981991" y="5765310"/>
            <a:ext cx="1393371"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Close out ticket and move to next task</a:t>
            </a:r>
          </a:p>
        </p:txBody>
      </p:sp>
      <p:cxnSp>
        <p:nvCxnSpPr>
          <p:cNvPr id="47" name="Straight Arrow Connector 46">
            <a:extLst>
              <a:ext uri="{FF2B5EF4-FFF2-40B4-BE49-F238E27FC236}">
                <a16:creationId xmlns:a16="http://schemas.microsoft.com/office/drawing/2014/main" id="{097C28E7-25B8-261B-885A-A3DAC0C36681}"/>
              </a:ext>
            </a:extLst>
          </p:cNvPr>
          <p:cNvCxnSpPr>
            <a:cxnSpLocks/>
          </p:cNvCxnSpPr>
          <p:nvPr/>
        </p:nvCxnSpPr>
        <p:spPr>
          <a:xfrm flipH="1">
            <a:off x="5465709" y="5975430"/>
            <a:ext cx="4397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02429B9-1F14-C112-E09D-D0BCD97BC5CD}"/>
              </a:ext>
            </a:extLst>
          </p:cNvPr>
          <p:cNvSpPr txBox="1"/>
          <p:nvPr/>
        </p:nvSpPr>
        <p:spPr>
          <a:xfrm>
            <a:off x="80554" y="77942"/>
            <a:ext cx="4056017"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Project Board: https://github.com/users/rahmann00dles/projects/1</a:t>
            </a:r>
          </a:p>
        </p:txBody>
      </p:sp>
    </p:spTree>
    <p:extLst>
      <p:ext uri="{BB962C8B-B14F-4D97-AF65-F5344CB8AC3E}">
        <p14:creationId xmlns:p14="http://schemas.microsoft.com/office/powerpoint/2010/main" val="153036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485A-B985-19AA-E62E-C7DCA866BA16}"/>
              </a:ext>
            </a:extLst>
          </p:cNvPr>
          <p:cNvSpPr>
            <a:spLocks noGrp="1"/>
          </p:cNvSpPr>
          <p:nvPr>
            <p:ph type="title"/>
          </p:nvPr>
        </p:nvSpPr>
        <p:spPr/>
        <p:txBody>
          <a:bodyPr/>
          <a:lstStyle/>
          <a:p>
            <a:pPr algn="ctr"/>
            <a:r>
              <a:rPr lang="en-US" b="1" u="sng" dirty="0"/>
              <a:t>Project Board Setup:</a:t>
            </a:r>
          </a:p>
        </p:txBody>
      </p:sp>
      <p:pic>
        <p:nvPicPr>
          <p:cNvPr id="5" name="Content Placeholder 4">
            <a:extLst>
              <a:ext uri="{FF2B5EF4-FFF2-40B4-BE49-F238E27FC236}">
                <a16:creationId xmlns:a16="http://schemas.microsoft.com/office/drawing/2014/main" id="{E359B1F8-9548-3FBF-575E-25E0998DB00B}"/>
              </a:ext>
            </a:extLst>
          </p:cNvPr>
          <p:cNvPicPr>
            <a:picLocks noGrp="1" noChangeAspect="1"/>
          </p:cNvPicPr>
          <p:nvPr>
            <p:ph idx="1"/>
          </p:nvPr>
        </p:nvPicPr>
        <p:blipFill>
          <a:blip r:embed="rId2"/>
          <a:stretch>
            <a:fillRect/>
          </a:stretch>
        </p:blipFill>
        <p:spPr>
          <a:xfrm>
            <a:off x="211817" y="1600674"/>
            <a:ext cx="4287699" cy="1558283"/>
          </a:xfrm>
        </p:spPr>
      </p:pic>
      <p:pic>
        <p:nvPicPr>
          <p:cNvPr id="7" name="Picture 6">
            <a:extLst>
              <a:ext uri="{FF2B5EF4-FFF2-40B4-BE49-F238E27FC236}">
                <a16:creationId xmlns:a16="http://schemas.microsoft.com/office/drawing/2014/main" id="{6B7AAA5E-983F-3D12-CC7A-1CA7856B35FF}"/>
              </a:ext>
            </a:extLst>
          </p:cNvPr>
          <p:cNvPicPr>
            <a:picLocks noChangeAspect="1"/>
          </p:cNvPicPr>
          <p:nvPr/>
        </p:nvPicPr>
        <p:blipFill>
          <a:blip r:embed="rId3"/>
          <a:stretch>
            <a:fillRect/>
          </a:stretch>
        </p:blipFill>
        <p:spPr>
          <a:xfrm>
            <a:off x="211817" y="3533503"/>
            <a:ext cx="4282428" cy="3248971"/>
          </a:xfrm>
          <a:prstGeom prst="rect">
            <a:avLst/>
          </a:prstGeom>
        </p:spPr>
      </p:pic>
      <p:pic>
        <p:nvPicPr>
          <p:cNvPr id="9" name="Picture 8">
            <a:extLst>
              <a:ext uri="{FF2B5EF4-FFF2-40B4-BE49-F238E27FC236}">
                <a16:creationId xmlns:a16="http://schemas.microsoft.com/office/drawing/2014/main" id="{EC542F1A-ECBA-F56F-6BA2-93F07FB382E6}"/>
              </a:ext>
            </a:extLst>
          </p:cNvPr>
          <p:cNvPicPr>
            <a:picLocks noChangeAspect="1"/>
          </p:cNvPicPr>
          <p:nvPr/>
        </p:nvPicPr>
        <p:blipFill>
          <a:blip r:embed="rId4"/>
          <a:stretch>
            <a:fillRect/>
          </a:stretch>
        </p:blipFill>
        <p:spPr>
          <a:xfrm>
            <a:off x="7025995" y="3533502"/>
            <a:ext cx="4954188" cy="3248971"/>
          </a:xfrm>
          <a:prstGeom prst="rect">
            <a:avLst/>
          </a:prstGeom>
        </p:spPr>
      </p:pic>
      <p:sp>
        <p:nvSpPr>
          <p:cNvPr id="10" name="TextBox 9">
            <a:extLst>
              <a:ext uri="{FF2B5EF4-FFF2-40B4-BE49-F238E27FC236}">
                <a16:creationId xmlns:a16="http://schemas.microsoft.com/office/drawing/2014/main" id="{4D7B2717-3EA5-A414-5185-9CFF2CE943D3}"/>
              </a:ext>
            </a:extLst>
          </p:cNvPr>
          <p:cNvSpPr txBox="1"/>
          <p:nvPr/>
        </p:nvSpPr>
        <p:spPr>
          <a:xfrm>
            <a:off x="1389922" y="1339064"/>
            <a:ext cx="1393371"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Project Board</a:t>
            </a:r>
          </a:p>
        </p:txBody>
      </p:sp>
      <p:sp>
        <p:nvSpPr>
          <p:cNvPr id="11" name="TextBox 10">
            <a:extLst>
              <a:ext uri="{FF2B5EF4-FFF2-40B4-BE49-F238E27FC236}">
                <a16:creationId xmlns:a16="http://schemas.microsoft.com/office/drawing/2014/main" id="{F52847F4-BDBD-BA4B-4D3E-731D5B72F1C3}"/>
              </a:ext>
            </a:extLst>
          </p:cNvPr>
          <p:cNvSpPr txBox="1"/>
          <p:nvPr/>
        </p:nvSpPr>
        <p:spPr>
          <a:xfrm>
            <a:off x="1389921" y="3271893"/>
            <a:ext cx="1393371"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Completed Task</a:t>
            </a:r>
          </a:p>
        </p:txBody>
      </p:sp>
      <p:sp>
        <p:nvSpPr>
          <p:cNvPr id="12" name="TextBox 11">
            <a:extLst>
              <a:ext uri="{FF2B5EF4-FFF2-40B4-BE49-F238E27FC236}">
                <a16:creationId xmlns:a16="http://schemas.microsoft.com/office/drawing/2014/main" id="{4170254F-2DC4-95EA-1A8E-2570500800C8}"/>
              </a:ext>
            </a:extLst>
          </p:cNvPr>
          <p:cNvSpPr txBox="1"/>
          <p:nvPr/>
        </p:nvSpPr>
        <p:spPr>
          <a:xfrm>
            <a:off x="8806403" y="3091730"/>
            <a:ext cx="1393371"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Task that needs completing</a:t>
            </a:r>
          </a:p>
        </p:txBody>
      </p:sp>
    </p:spTree>
    <p:extLst>
      <p:ext uri="{BB962C8B-B14F-4D97-AF65-F5344CB8AC3E}">
        <p14:creationId xmlns:p14="http://schemas.microsoft.com/office/powerpoint/2010/main" val="318916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1A39-3ABC-AD04-3C47-548D609BBB3D}"/>
              </a:ext>
            </a:extLst>
          </p:cNvPr>
          <p:cNvSpPr>
            <a:spLocks noGrp="1"/>
          </p:cNvSpPr>
          <p:nvPr>
            <p:ph type="title"/>
          </p:nvPr>
        </p:nvSpPr>
        <p:spPr/>
        <p:txBody>
          <a:bodyPr/>
          <a:lstStyle/>
          <a:p>
            <a:pPr algn="ctr"/>
            <a:r>
              <a:rPr lang="en-US" b="1" u="sng" dirty="0"/>
              <a:t>Cucumber</a:t>
            </a:r>
          </a:p>
        </p:txBody>
      </p:sp>
      <p:sp>
        <p:nvSpPr>
          <p:cNvPr id="3" name="Content Placeholder 2">
            <a:extLst>
              <a:ext uri="{FF2B5EF4-FFF2-40B4-BE49-F238E27FC236}">
                <a16:creationId xmlns:a16="http://schemas.microsoft.com/office/drawing/2014/main" id="{FE1FF7ED-7284-B03B-B50C-C400661E4629}"/>
              </a:ext>
            </a:extLst>
          </p:cNvPr>
          <p:cNvSpPr>
            <a:spLocks noGrp="1"/>
          </p:cNvSpPr>
          <p:nvPr>
            <p:ph idx="1"/>
          </p:nvPr>
        </p:nvSpPr>
        <p:spPr/>
        <p:txBody>
          <a:bodyPr/>
          <a:lstStyle/>
          <a:p>
            <a:r>
              <a:rPr lang="en-US" dirty="0"/>
              <a:t>Cucumber is a tool we QAs specifically use to help business/product owners to understand what it is we are testing, verifying, or ensuring is constantly functioning since new code/features are always being added to the website/app.</a:t>
            </a:r>
          </a:p>
          <a:p>
            <a:r>
              <a:rPr lang="en-US" dirty="0"/>
              <a:t>This style of testing is known as Behavior Driven Development (BDD).  This, in essence, means we are testing the behavior of the website/app and developing scenarios that are easy to understand, and clearly show what is expected of the website/app.</a:t>
            </a:r>
          </a:p>
          <a:p>
            <a:r>
              <a:rPr lang="en-US" dirty="0"/>
              <a:t>This is done using a specific language made for cucumber and these feature files called: </a:t>
            </a:r>
            <a:r>
              <a:rPr lang="en-US" b="1" dirty="0"/>
              <a:t>Gherkin</a:t>
            </a:r>
            <a:endParaRPr lang="en-US" dirty="0"/>
          </a:p>
          <a:p>
            <a:r>
              <a:rPr lang="en-US" dirty="0"/>
              <a:t>Gherkin is easy to understand, clear, concise, and follows a </a:t>
            </a:r>
            <a:r>
              <a:rPr lang="en-US" b="1" dirty="0"/>
              <a:t>Given, When, Then</a:t>
            </a:r>
          </a:p>
          <a:p>
            <a:r>
              <a:rPr lang="en-US" dirty="0"/>
              <a:t>This is for anyone who can’t understand the code behind each step so that they have an idea of what is happening even if the code isn’t understandable or is too complicated to understand.</a:t>
            </a:r>
          </a:p>
        </p:txBody>
      </p:sp>
    </p:spTree>
    <p:extLst>
      <p:ext uri="{BB962C8B-B14F-4D97-AF65-F5344CB8AC3E}">
        <p14:creationId xmlns:p14="http://schemas.microsoft.com/office/powerpoint/2010/main" val="40047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EB71-0017-8F7D-E56E-585E16B1E49A}"/>
              </a:ext>
            </a:extLst>
          </p:cNvPr>
          <p:cNvSpPr>
            <a:spLocks noGrp="1"/>
          </p:cNvSpPr>
          <p:nvPr>
            <p:ph type="title"/>
          </p:nvPr>
        </p:nvSpPr>
        <p:spPr/>
        <p:txBody>
          <a:bodyPr/>
          <a:lstStyle/>
          <a:p>
            <a:pPr algn="ctr"/>
            <a:r>
              <a:rPr lang="en-US" b="1" u="sng"/>
              <a:t>Feature File Example</a:t>
            </a:r>
            <a:endParaRPr lang="en-US" b="1" u="sng" dirty="0"/>
          </a:p>
        </p:txBody>
      </p:sp>
      <p:pic>
        <p:nvPicPr>
          <p:cNvPr id="5" name="Content Placeholder 4" descr="A screenshot of a computer error message">
            <a:extLst>
              <a:ext uri="{FF2B5EF4-FFF2-40B4-BE49-F238E27FC236}">
                <a16:creationId xmlns:a16="http://schemas.microsoft.com/office/drawing/2014/main" id="{F9199EEB-1867-C3C1-BC5A-36DD1CF16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676" y="1825625"/>
            <a:ext cx="7270873" cy="4351338"/>
          </a:xfrm>
        </p:spPr>
      </p:pic>
    </p:spTree>
    <p:extLst>
      <p:ext uri="{BB962C8B-B14F-4D97-AF65-F5344CB8AC3E}">
        <p14:creationId xmlns:p14="http://schemas.microsoft.com/office/powerpoint/2010/main" val="3914796068"/>
      </p:ext>
    </p:extLst>
  </p:cSld>
  <p:clrMapOvr>
    <a:masterClrMapping/>
  </p:clrMapOvr>
</p:sld>
</file>

<file path=ppt/theme/theme1.xml><?xml version="1.0" encoding="utf-8"?>
<a:theme xmlns:a="http://schemas.openxmlformats.org/drawingml/2006/main" name="Confetti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374</TotalTime>
  <Words>554</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Nova</vt:lpstr>
      <vt:lpstr>ConfettiVTI</vt:lpstr>
      <vt:lpstr>4900 Project Slide</vt:lpstr>
      <vt:lpstr>Objective/Goal</vt:lpstr>
      <vt:lpstr>Somethings to keep in mind….</vt:lpstr>
      <vt:lpstr>Project Board</vt:lpstr>
      <vt:lpstr>Project Board Setup:</vt:lpstr>
      <vt:lpstr>Cucumber</vt:lpstr>
      <vt:lpstr>Feature File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4900 Project Slide</dc:title>
  <dc:creator>safwan rahman</dc:creator>
  <cp:lastModifiedBy>safwan rahman</cp:lastModifiedBy>
  <cp:revision>1</cp:revision>
  <dcterms:created xsi:type="dcterms:W3CDTF">2024-03-17T21:42:28Z</dcterms:created>
  <dcterms:modified xsi:type="dcterms:W3CDTF">2024-03-18T03:56:34Z</dcterms:modified>
</cp:coreProperties>
</file>