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4" r:id="rId2"/>
    <p:sldId id="265" r:id="rId3"/>
    <p:sldId id="285" r:id="rId4"/>
    <p:sldId id="259" r:id="rId5"/>
    <p:sldId id="267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69" r:id="rId15"/>
    <p:sldId id="272" r:id="rId16"/>
    <p:sldId id="257" r:id="rId17"/>
    <p:sldId id="258" r:id="rId18"/>
    <p:sldId id="260" r:id="rId19"/>
    <p:sldId id="261" r:id="rId20"/>
    <p:sldId id="262" r:id="rId21"/>
    <p:sldId id="263" r:id="rId22"/>
    <p:sldId id="28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681"/>
  </p:normalViewPr>
  <p:slideViewPr>
    <p:cSldViewPr snapToGrid="0">
      <p:cViewPr varScale="1">
        <p:scale>
          <a:sx n="82" d="100"/>
          <a:sy n="82" d="100"/>
        </p:scale>
        <p:origin x="53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432C0-7425-4D0E-851F-A9949D061D3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6490CF-84E0-443F-BE0F-035C3B74D512}">
      <dgm:prSet/>
      <dgm:spPr/>
      <dgm:t>
        <a:bodyPr/>
        <a:lstStyle/>
        <a:p>
          <a:r>
            <a:rPr lang="en-US"/>
            <a:t>For inference – Linear Regression</a:t>
          </a:r>
        </a:p>
      </dgm:t>
    </dgm:pt>
    <dgm:pt modelId="{5794E0D6-E354-49F8-936E-9BB87B6B3785}" type="parTrans" cxnId="{857ADA72-8B91-4D67-A21B-44622CB5C2D5}">
      <dgm:prSet/>
      <dgm:spPr/>
      <dgm:t>
        <a:bodyPr/>
        <a:lstStyle/>
        <a:p>
          <a:endParaRPr lang="en-US"/>
        </a:p>
      </dgm:t>
    </dgm:pt>
    <dgm:pt modelId="{23916B6F-68F4-454F-B298-C6765A42AA39}" type="sibTrans" cxnId="{857ADA72-8B91-4D67-A21B-44622CB5C2D5}">
      <dgm:prSet/>
      <dgm:spPr/>
      <dgm:t>
        <a:bodyPr/>
        <a:lstStyle/>
        <a:p>
          <a:endParaRPr lang="en-US"/>
        </a:p>
      </dgm:t>
    </dgm:pt>
    <dgm:pt modelId="{D762E923-A379-4C06-B6C0-FF75E33AEB86}">
      <dgm:prSet/>
      <dgm:spPr/>
      <dgm:t>
        <a:bodyPr/>
        <a:lstStyle/>
        <a:p>
          <a:r>
            <a:rPr lang="en-US"/>
            <a:t>Ideal for analyzing which machine contributes the most to overall power.</a:t>
          </a:r>
        </a:p>
      </dgm:t>
    </dgm:pt>
    <dgm:pt modelId="{5C97FCBB-7C04-424E-B655-A62C0F69A8BE}" type="parTrans" cxnId="{007F213D-5144-448D-93CF-C46AE8428E58}">
      <dgm:prSet/>
      <dgm:spPr/>
      <dgm:t>
        <a:bodyPr/>
        <a:lstStyle/>
        <a:p>
          <a:endParaRPr lang="en-US"/>
        </a:p>
      </dgm:t>
    </dgm:pt>
    <dgm:pt modelId="{193D68A5-DD33-43DB-913F-4DB52720D260}" type="sibTrans" cxnId="{007F213D-5144-448D-93CF-C46AE8428E58}">
      <dgm:prSet/>
      <dgm:spPr/>
      <dgm:t>
        <a:bodyPr/>
        <a:lstStyle/>
        <a:p>
          <a:endParaRPr lang="en-US"/>
        </a:p>
      </dgm:t>
    </dgm:pt>
    <dgm:pt modelId="{9D9B3090-2FC7-4BE2-A6F9-2CE3A5E41FAE}">
      <dgm:prSet/>
      <dgm:spPr/>
      <dgm:t>
        <a:bodyPr/>
        <a:lstStyle/>
        <a:p>
          <a:r>
            <a:rPr lang="en-US" dirty="0"/>
            <a:t>Helps determine whether the positioning of machines impacts their contribution to overall power.</a:t>
          </a:r>
        </a:p>
      </dgm:t>
    </dgm:pt>
    <dgm:pt modelId="{88FCF0B6-DD66-4E46-993B-AB033B1FD29A}" type="parTrans" cxnId="{9073C4FE-86BA-4AD0-8087-D4004850C8DC}">
      <dgm:prSet/>
      <dgm:spPr/>
      <dgm:t>
        <a:bodyPr/>
        <a:lstStyle/>
        <a:p>
          <a:endParaRPr lang="en-US"/>
        </a:p>
      </dgm:t>
    </dgm:pt>
    <dgm:pt modelId="{9730D5F1-A0AE-4A7D-92A4-A2F65CF3CCCC}" type="sibTrans" cxnId="{9073C4FE-86BA-4AD0-8087-D4004850C8DC}">
      <dgm:prSet/>
      <dgm:spPr/>
      <dgm:t>
        <a:bodyPr/>
        <a:lstStyle/>
        <a:p>
          <a:endParaRPr lang="en-US"/>
        </a:p>
      </dgm:t>
    </dgm:pt>
    <dgm:pt modelId="{C6FF30DF-860C-4497-A996-BBA7BD4A36CB}">
      <dgm:prSet/>
      <dgm:spPr/>
      <dgm:t>
        <a:bodyPr/>
        <a:lstStyle/>
        <a:p>
          <a:r>
            <a:rPr lang="en-US"/>
            <a:t>For predictions – SVM Linear Kernel</a:t>
          </a:r>
        </a:p>
      </dgm:t>
    </dgm:pt>
    <dgm:pt modelId="{241B4EBD-79A0-46CB-AD5A-A5DBA53DD286}" type="parTrans" cxnId="{094A8038-EE1C-4BA0-B081-B622A4A8ECDA}">
      <dgm:prSet/>
      <dgm:spPr/>
      <dgm:t>
        <a:bodyPr/>
        <a:lstStyle/>
        <a:p>
          <a:endParaRPr lang="en-US"/>
        </a:p>
      </dgm:t>
    </dgm:pt>
    <dgm:pt modelId="{D7D86370-6CC5-4C75-A548-8CA0337530DE}" type="sibTrans" cxnId="{094A8038-EE1C-4BA0-B081-B622A4A8ECDA}">
      <dgm:prSet/>
      <dgm:spPr/>
      <dgm:t>
        <a:bodyPr/>
        <a:lstStyle/>
        <a:p>
          <a:endParaRPr lang="en-US"/>
        </a:p>
      </dgm:t>
    </dgm:pt>
    <dgm:pt modelId="{18331E73-787D-42E9-9215-8466578B6C60}">
      <dgm:prSet/>
      <dgm:spPr/>
      <dgm:t>
        <a:bodyPr/>
        <a:lstStyle/>
        <a:p>
          <a:r>
            <a:rPr lang="en-US"/>
            <a:t>The SVM Linear Kernel model achieved the lowest Test RMSE (229.98), with an almost perfect  R</a:t>
          </a:r>
          <a:r>
            <a:rPr lang="en-US" baseline="30000"/>
            <a:t>2 </a:t>
          </a:r>
          <a:r>
            <a:rPr lang="en-US"/>
            <a:t>score of 1 on both training and testing sets.</a:t>
          </a:r>
        </a:p>
      </dgm:t>
    </dgm:pt>
    <dgm:pt modelId="{6C5BC880-6EED-45A5-B113-52C94ADF6659}" type="parTrans" cxnId="{1A43090C-DE65-4438-945B-F6CB3E03CECD}">
      <dgm:prSet/>
      <dgm:spPr/>
      <dgm:t>
        <a:bodyPr/>
        <a:lstStyle/>
        <a:p>
          <a:endParaRPr lang="en-US"/>
        </a:p>
      </dgm:t>
    </dgm:pt>
    <dgm:pt modelId="{B847F1E0-1A4A-4327-9568-3AE1FDAD1042}" type="sibTrans" cxnId="{1A43090C-DE65-4438-945B-F6CB3E03CECD}">
      <dgm:prSet/>
      <dgm:spPr/>
      <dgm:t>
        <a:bodyPr/>
        <a:lstStyle/>
        <a:p>
          <a:endParaRPr lang="en-US"/>
        </a:p>
      </dgm:t>
    </dgm:pt>
    <dgm:pt modelId="{4D0E8A6A-1F4C-4E44-B4B5-775CB9E1D2FB}" type="pres">
      <dgm:prSet presAssocID="{867432C0-7425-4D0E-851F-A9949D061D38}" presName="linear" presStyleCnt="0">
        <dgm:presLayoutVars>
          <dgm:dir/>
          <dgm:animLvl val="lvl"/>
          <dgm:resizeHandles val="exact"/>
        </dgm:presLayoutVars>
      </dgm:prSet>
      <dgm:spPr/>
    </dgm:pt>
    <dgm:pt modelId="{861A8289-3925-424A-BF4A-34DFADB2A926}" type="pres">
      <dgm:prSet presAssocID="{146490CF-84E0-443F-BE0F-035C3B74D512}" presName="parentLin" presStyleCnt="0"/>
      <dgm:spPr/>
    </dgm:pt>
    <dgm:pt modelId="{E27E8729-6881-6547-A81D-A1C51081D3F7}" type="pres">
      <dgm:prSet presAssocID="{146490CF-84E0-443F-BE0F-035C3B74D512}" presName="parentLeftMargin" presStyleLbl="node1" presStyleIdx="0" presStyleCnt="2"/>
      <dgm:spPr/>
    </dgm:pt>
    <dgm:pt modelId="{4E251A8C-2987-3C43-8DF6-4613D08F6A18}" type="pres">
      <dgm:prSet presAssocID="{146490CF-84E0-443F-BE0F-035C3B74D5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8380F4-0F2B-EB43-8960-C09D1AEA2522}" type="pres">
      <dgm:prSet presAssocID="{146490CF-84E0-443F-BE0F-035C3B74D512}" presName="negativeSpace" presStyleCnt="0"/>
      <dgm:spPr/>
    </dgm:pt>
    <dgm:pt modelId="{C8B0FE81-816A-2E47-8F57-FD4C5AD38B69}" type="pres">
      <dgm:prSet presAssocID="{146490CF-84E0-443F-BE0F-035C3B74D512}" presName="childText" presStyleLbl="conFgAcc1" presStyleIdx="0" presStyleCnt="2">
        <dgm:presLayoutVars>
          <dgm:bulletEnabled val="1"/>
        </dgm:presLayoutVars>
      </dgm:prSet>
      <dgm:spPr/>
    </dgm:pt>
    <dgm:pt modelId="{3EFED61A-2B3D-3F41-BDF7-432D3DAF3E2B}" type="pres">
      <dgm:prSet presAssocID="{23916B6F-68F4-454F-B298-C6765A42AA39}" presName="spaceBetweenRectangles" presStyleCnt="0"/>
      <dgm:spPr/>
    </dgm:pt>
    <dgm:pt modelId="{13783A5C-9068-5045-9B83-3F00DB97FB61}" type="pres">
      <dgm:prSet presAssocID="{C6FF30DF-860C-4497-A996-BBA7BD4A36CB}" presName="parentLin" presStyleCnt="0"/>
      <dgm:spPr/>
    </dgm:pt>
    <dgm:pt modelId="{B2D8BAB8-D5FB-ED4E-B124-9BF1C69EE98F}" type="pres">
      <dgm:prSet presAssocID="{C6FF30DF-860C-4497-A996-BBA7BD4A36CB}" presName="parentLeftMargin" presStyleLbl="node1" presStyleIdx="0" presStyleCnt="2"/>
      <dgm:spPr/>
    </dgm:pt>
    <dgm:pt modelId="{846B0250-6735-E944-8368-CB8048D1A2A0}" type="pres">
      <dgm:prSet presAssocID="{C6FF30DF-860C-4497-A996-BBA7BD4A36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4CC195-9406-3E4B-98A9-A3D8776C699D}" type="pres">
      <dgm:prSet presAssocID="{C6FF30DF-860C-4497-A996-BBA7BD4A36CB}" presName="negativeSpace" presStyleCnt="0"/>
      <dgm:spPr/>
    </dgm:pt>
    <dgm:pt modelId="{DE026F94-9C0A-F540-9E49-45CB2C5489F8}" type="pres">
      <dgm:prSet presAssocID="{C6FF30DF-860C-4497-A996-BBA7BD4A36C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43090C-DE65-4438-945B-F6CB3E03CECD}" srcId="{C6FF30DF-860C-4497-A996-BBA7BD4A36CB}" destId="{18331E73-787D-42E9-9215-8466578B6C60}" srcOrd="0" destOrd="0" parTransId="{6C5BC880-6EED-45A5-B113-52C94ADF6659}" sibTransId="{B847F1E0-1A4A-4327-9568-3AE1FDAD1042}"/>
    <dgm:cxn modelId="{094A8038-EE1C-4BA0-B081-B622A4A8ECDA}" srcId="{867432C0-7425-4D0E-851F-A9949D061D38}" destId="{C6FF30DF-860C-4497-A996-BBA7BD4A36CB}" srcOrd="1" destOrd="0" parTransId="{241B4EBD-79A0-46CB-AD5A-A5DBA53DD286}" sibTransId="{D7D86370-6CC5-4C75-A548-8CA0337530DE}"/>
    <dgm:cxn modelId="{6989F93C-28CF-5142-949B-CEC17128F5FF}" type="presOf" srcId="{9D9B3090-2FC7-4BE2-A6F9-2CE3A5E41FAE}" destId="{C8B0FE81-816A-2E47-8F57-FD4C5AD38B69}" srcOrd="0" destOrd="1" presId="urn:microsoft.com/office/officeart/2005/8/layout/list1"/>
    <dgm:cxn modelId="{007F213D-5144-448D-93CF-C46AE8428E58}" srcId="{146490CF-84E0-443F-BE0F-035C3B74D512}" destId="{D762E923-A379-4C06-B6C0-FF75E33AEB86}" srcOrd="0" destOrd="0" parTransId="{5C97FCBB-7C04-424E-B655-A62C0F69A8BE}" sibTransId="{193D68A5-DD33-43DB-913F-4DB52720D260}"/>
    <dgm:cxn modelId="{864F0850-951F-2C4E-A691-C93B166E39EB}" type="presOf" srcId="{D762E923-A379-4C06-B6C0-FF75E33AEB86}" destId="{C8B0FE81-816A-2E47-8F57-FD4C5AD38B69}" srcOrd="0" destOrd="0" presId="urn:microsoft.com/office/officeart/2005/8/layout/list1"/>
    <dgm:cxn modelId="{857ADA72-8B91-4D67-A21B-44622CB5C2D5}" srcId="{867432C0-7425-4D0E-851F-A9949D061D38}" destId="{146490CF-84E0-443F-BE0F-035C3B74D512}" srcOrd="0" destOrd="0" parTransId="{5794E0D6-E354-49F8-936E-9BB87B6B3785}" sibTransId="{23916B6F-68F4-454F-B298-C6765A42AA39}"/>
    <dgm:cxn modelId="{6CF43A57-39F6-1243-A3BE-6174AA08ACCC}" type="presOf" srcId="{146490CF-84E0-443F-BE0F-035C3B74D512}" destId="{E27E8729-6881-6547-A81D-A1C51081D3F7}" srcOrd="0" destOrd="0" presId="urn:microsoft.com/office/officeart/2005/8/layout/list1"/>
    <dgm:cxn modelId="{F4352858-5CB2-9E43-8150-311037E2AB6A}" type="presOf" srcId="{146490CF-84E0-443F-BE0F-035C3B74D512}" destId="{4E251A8C-2987-3C43-8DF6-4613D08F6A18}" srcOrd="1" destOrd="0" presId="urn:microsoft.com/office/officeart/2005/8/layout/list1"/>
    <dgm:cxn modelId="{6CDCD479-A6F5-FD4D-8C16-6E26C48C6712}" type="presOf" srcId="{18331E73-787D-42E9-9215-8466578B6C60}" destId="{DE026F94-9C0A-F540-9E49-45CB2C5489F8}" srcOrd="0" destOrd="0" presId="urn:microsoft.com/office/officeart/2005/8/layout/list1"/>
    <dgm:cxn modelId="{A133D2F1-D669-9C4C-B27D-04C76A0609CE}" type="presOf" srcId="{867432C0-7425-4D0E-851F-A9949D061D38}" destId="{4D0E8A6A-1F4C-4E44-B4B5-775CB9E1D2FB}" srcOrd="0" destOrd="0" presId="urn:microsoft.com/office/officeart/2005/8/layout/list1"/>
    <dgm:cxn modelId="{96F847F4-509A-744D-9EA9-EA507E2FB2CC}" type="presOf" srcId="{C6FF30DF-860C-4497-A996-BBA7BD4A36CB}" destId="{B2D8BAB8-D5FB-ED4E-B124-9BF1C69EE98F}" srcOrd="0" destOrd="0" presId="urn:microsoft.com/office/officeart/2005/8/layout/list1"/>
    <dgm:cxn modelId="{7A737FF6-34B4-D748-B0E8-31AD16B91818}" type="presOf" srcId="{C6FF30DF-860C-4497-A996-BBA7BD4A36CB}" destId="{846B0250-6735-E944-8368-CB8048D1A2A0}" srcOrd="1" destOrd="0" presId="urn:microsoft.com/office/officeart/2005/8/layout/list1"/>
    <dgm:cxn modelId="{9073C4FE-86BA-4AD0-8087-D4004850C8DC}" srcId="{146490CF-84E0-443F-BE0F-035C3B74D512}" destId="{9D9B3090-2FC7-4BE2-A6F9-2CE3A5E41FAE}" srcOrd="1" destOrd="0" parTransId="{88FCF0B6-DD66-4E46-993B-AB033B1FD29A}" sibTransId="{9730D5F1-A0AE-4A7D-92A4-A2F65CF3CCCC}"/>
    <dgm:cxn modelId="{D7EEB204-ADB5-004F-8E18-B57020A43AFE}" type="presParOf" srcId="{4D0E8A6A-1F4C-4E44-B4B5-775CB9E1D2FB}" destId="{861A8289-3925-424A-BF4A-34DFADB2A926}" srcOrd="0" destOrd="0" presId="urn:microsoft.com/office/officeart/2005/8/layout/list1"/>
    <dgm:cxn modelId="{00CB77C2-8E54-8440-B339-F220FECA18F4}" type="presParOf" srcId="{861A8289-3925-424A-BF4A-34DFADB2A926}" destId="{E27E8729-6881-6547-A81D-A1C51081D3F7}" srcOrd="0" destOrd="0" presId="urn:microsoft.com/office/officeart/2005/8/layout/list1"/>
    <dgm:cxn modelId="{4B9F2A4D-CB7C-8645-98F0-9D0989DAF62E}" type="presParOf" srcId="{861A8289-3925-424A-BF4A-34DFADB2A926}" destId="{4E251A8C-2987-3C43-8DF6-4613D08F6A18}" srcOrd="1" destOrd="0" presId="urn:microsoft.com/office/officeart/2005/8/layout/list1"/>
    <dgm:cxn modelId="{922616BA-4F2C-7544-B322-B0EE5F783F53}" type="presParOf" srcId="{4D0E8A6A-1F4C-4E44-B4B5-775CB9E1D2FB}" destId="{9E8380F4-0F2B-EB43-8960-C09D1AEA2522}" srcOrd="1" destOrd="0" presId="urn:microsoft.com/office/officeart/2005/8/layout/list1"/>
    <dgm:cxn modelId="{544F579B-10E9-2244-975C-A8B0BA5BD49B}" type="presParOf" srcId="{4D0E8A6A-1F4C-4E44-B4B5-775CB9E1D2FB}" destId="{C8B0FE81-816A-2E47-8F57-FD4C5AD38B69}" srcOrd="2" destOrd="0" presId="urn:microsoft.com/office/officeart/2005/8/layout/list1"/>
    <dgm:cxn modelId="{C461956A-5EEA-F447-9E7B-3300C8610CBC}" type="presParOf" srcId="{4D0E8A6A-1F4C-4E44-B4B5-775CB9E1D2FB}" destId="{3EFED61A-2B3D-3F41-BDF7-432D3DAF3E2B}" srcOrd="3" destOrd="0" presId="urn:microsoft.com/office/officeart/2005/8/layout/list1"/>
    <dgm:cxn modelId="{04A36876-106E-FD41-A455-6ADA87042CB1}" type="presParOf" srcId="{4D0E8A6A-1F4C-4E44-B4B5-775CB9E1D2FB}" destId="{13783A5C-9068-5045-9B83-3F00DB97FB61}" srcOrd="4" destOrd="0" presId="urn:microsoft.com/office/officeart/2005/8/layout/list1"/>
    <dgm:cxn modelId="{4EB3EEA4-6E1F-6D49-A565-EC672F2E03F4}" type="presParOf" srcId="{13783A5C-9068-5045-9B83-3F00DB97FB61}" destId="{B2D8BAB8-D5FB-ED4E-B124-9BF1C69EE98F}" srcOrd="0" destOrd="0" presId="urn:microsoft.com/office/officeart/2005/8/layout/list1"/>
    <dgm:cxn modelId="{5F39B5F3-F410-834F-A4F1-FCFA888AEE98}" type="presParOf" srcId="{13783A5C-9068-5045-9B83-3F00DB97FB61}" destId="{846B0250-6735-E944-8368-CB8048D1A2A0}" srcOrd="1" destOrd="0" presId="urn:microsoft.com/office/officeart/2005/8/layout/list1"/>
    <dgm:cxn modelId="{3FE34667-1943-4D4C-B678-B7EA9CD23D08}" type="presParOf" srcId="{4D0E8A6A-1F4C-4E44-B4B5-775CB9E1D2FB}" destId="{EB4CC195-9406-3E4B-98A9-A3D8776C699D}" srcOrd="5" destOrd="0" presId="urn:microsoft.com/office/officeart/2005/8/layout/list1"/>
    <dgm:cxn modelId="{42B7D03F-B677-A143-A8AD-52C58CCB2812}" type="presParOf" srcId="{4D0E8A6A-1F4C-4E44-B4B5-775CB9E1D2FB}" destId="{DE026F94-9C0A-F540-9E49-45CB2C5489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FE81-816A-2E47-8F57-FD4C5AD38B69}">
      <dsp:nvSpPr>
        <dsp:cNvPr id="0" name=""/>
        <dsp:cNvSpPr/>
      </dsp:nvSpPr>
      <dsp:spPr>
        <a:xfrm>
          <a:off x="0" y="623209"/>
          <a:ext cx="6666833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Ideal for analyzing which machine contributes the most to overall power.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Helps determine whether the positioning of machines impacts their contribution to overall power.</a:t>
          </a:r>
        </a:p>
      </dsp:txBody>
      <dsp:txXfrm>
        <a:off x="0" y="623209"/>
        <a:ext cx="6666833" cy="2217600"/>
      </dsp:txXfrm>
    </dsp:sp>
    <dsp:sp modelId="{4E251A8C-2987-3C43-8DF6-4613D08F6A18}">
      <dsp:nvSpPr>
        <dsp:cNvPr id="0" name=""/>
        <dsp:cNvSpPr/>
      </dsp:nvSpPr>
      <dsp:spPr>
        <a:xfrm>
          <a:off x="333341" y="29848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inference – Linear Regression</a:t>
          </a:r>
        </a:p>
      </dsp:txBody>
      <dsp:txXfrm>
        <a:off x="365044" y="330192"/>
        <a:ext cx="4603377" cy="586034"/>
      </dsp:txXfrm>
    </dsp:sp>
    <dsp:sp modelId="{DE026F94-9C0A-F540-9E49-45CB2C5489F8}">
      <dsp:nvSpPr>
        <dsp:cNvPr id="0" name=""/>
        <dsp:cNvSpPr/>
      </dsp:nvSpPr>
      <dsp:spPr>
        <a:xfrm>
          <a:off x="0" y="3284330"/>
          <a:ext cx="6666833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SVM Linear Kernel model achieved the lowest Test RMSE (229.98), with an almost perfect  R</a:t>
          </a:r>
          <a:r>
            <a:rPr lang="en-US" sz="2200" kern="1200" baseline="30000"/>
            <a:t>2 </a:t>
          </a:r>
          <a:r>
            <a:rPr lang="en-US" sz="2200" kern="1200"/>
            <a:t>score of 1 on both training and testing sets.</a:t>
          </a:r>
        </a:p>
      </dsp:txBody>
      <dsp:txXfrm>
        <a:off x="0" y="3284330"/>
        <a:ext cx="6666833" cy="1871100"/>
      </dsp:txXfrm>
    </dsp:sp>
    <dsp:sp modelId="{846B0250-6735-E944-8368-CB8048D1A2A0}">
      <dsp:nvSpPr>
        <dsp:cNvPr id="0" name=""/>
        <dsp:cNvSpPr/>
      </dsp:nvSpPr>
      <dsp:spPr>
        <a:xfrm>
          <a:off x="333341" y="2959609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predictions – SVM Linear Kernel</a:t>
          </a:r>
        </a:p>
      </dsp:txBody>
      <dsp:txXfrm>
        <a:off x="365044" y="2991312"/>
        <a:ext cx="460337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2:53.8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976 2038 24575,'6'4'0,"8"-1"0,4-3 0,15 0 0,-2 0 0,11 0 0,6 0 0,27 0 0,-13 0 0,13 0 0,-26 0 0,-13 0 0,-2-4 0,-5 3 0,-6-3 0,0 4 0,-6 0 0,-3 0 0,-2-4 0,-4 3 0,-1-2 0,-2-1 0,-2 0 0,-3-3 0,-7 2 0,-3-2 0,-25 1 0,-12-5 0,-18-1 0,-16 6 0,-11-6 0,14 11 0,-10-6 0,14 7 0,7 0 0,-5 0 0,22 0 0,1 0 0,13 0 0,2 0 0,14 0 0,-1 0 0,12 0 0,-3 0 0,53 0 0,7 0 0,48 0 0,-20 0 0,-16 0 0,0 0 0,8 0 0,-2 0 0,-2 0 0,-19 0 0,11 0 0,-44 0 0,-4 0 0,-7 0 0,-17 0 0,-17-5 0,-24-1 0,-17-1 0,-9 2 0,8 5 0,-13 0 0,21 0 0,-14 0 0,15 0 0,9 0 0,14 0 0,8 0 0,16 0 0,2 0 0,9 0 0,20 0 0,38 6 0,49-5-903,-43 2 0,3 1 903,21 0 0,2-1 0,-6-2 0,-2 0 0,-8 2 0,0 1-437,10-4 1,-5 0 436,17 6-112,6-5 112,-29 5 0,-22-6 0,-14 0 1710,-11 0-1710,-12 0 952,-29 0-952,-19 0 0,-40 0 0,31 0 0,-2 0-671,-12 0 0,-3 0 671,-4 0 0,-1 0 0,-6 0 0,2 0 0,17 0 0,1 0 0,-10 0 0,2 0-421,-21 0 421,37 2 0,1 1 0,-17 3 0,11 5 0,25-5 0,3 3 0,15-8 1438,21 6-1438,25-6 0,41 2 0,11-3 0,7 0 0,-11 0 0,-9 0 0,12 0 0,-28 0 454,-1 0-454,-37 0 0,-6 0 0,-4 0 0,-7 0 0,-11 0 0,-9 4 0,-10 2 0,-5 3 0,3 1 0,-3 0 0,5-5 0,5 3 0,2-7 0,8 7 0,2-7 0,8 5 0,4-5 0,19 2 0,14-3 0,17 0 0,6 0 0,1 0 0,-1 0 0,1 0 0,-7 0 0,-8 0 0,-12 0 0,-8 0 0,-9-3 0,-1 2 0,-4-3 0,0 4 0,-17 0 0,-16 0 0,-27 0 0,-31 0 0,-11 0-265,43 0 0,0 0 265,-33 5 0,-4 2 0,28 5 0,-5-1 0,16 0 0,18-1 0,3-5 0,14-1 0,6 0 530,23-4-530,30 4 0,43-4 0,-32 0 0,2 0-506,14 0 1,-1 0 505,-17 0 0,0 0 0,10 0 0,-1 0 0,22 0 0,7-6 0,-19 0 0,-16-6 0,-14 6 0,-18 2 0,-8 4 0,-9 0 1011,0 0-1011,-7 0 0,-17 0 0,-24 0 0,-19 0 0,-31 0-612,39 0 0,-2 0 612,-7 0 0,-3 0 0,-4 0 0,2 0 0,-27 0 0,39 2 0,2 1 0,-10 4 0,-13 5 0,23-1 0,14-1 0,15-5 0,8-1 0,2 0 1224,8 0-1224,13 0 0,27-1 0,43-3 0,17 0-909,-22 0 1,4 0 908,-4 1 0,1-2 0,16-2 0,-1-1 0,-23 1 0,-1-1 0,9-7 0,-3 0 0,24-4-238,-44 5 1,-1 0 237,32-3 0,-32 2 0,-15 1 0,-18 5 0,-5 1 1770,-9 0-1770,-8 0 522,-23-6-522,-18 6 0,-38-1 0,-11 5-507,39 0 0,-1 0 507,-4 0 0,0 0 0,-2 0 0,1 0 0,-2-1 0,3 2 0,-36 4 0,-1 7-247,30 2 247,-7 8 0,17-9 0,19 2 0,10-5 0,15-2 1001,0-3-1001,19-2 260,18-3-260,17 0 0,9-5 0,5-6 0,2-7 0,-5-4 0,3 0 0,-19 6 0,-6 1 0,-8 6 0,-9 4 0,-1 1 0,-4 1 0,-3-1 0,-5-4 0,-9 4 0,0-3 0,-7 6 0,7-3 0,-8 4 0,12-3 0,-7 2 0,21-3 0,3 4 0,26 0 0,6 0 0,12 0 0,-6-4-6784,24-2 6784,-32-4 0,12 0 0,-31 5 0,-10-3 0,-1 7 0,-4-2 0,0 3 6784,-14 0-6784,-11 0 0,-16 0 0,-16 0 0,-16 0 0,11 0 0,-24 0 0,27 0 0,-7 0 0,10 0 0,17 0 0,-2 0 0,18 3 0,-2-2 0,12 6 0,34-6 0,12 2 0,48-3 0,-38 0 0,2 0-1108,7 0 0,2 0 1108,9 0 0,1 0 0,2 0 0,-3 0-496,-11 0 1,-1 0 495,10 0 0,-2 0 0,21 0-132,-37 0 0,-1 0 132,23 0 0,-15 0 0,-21 0 2064,-9 0-2064,-14 0 1094,-9 0-1094,-21-5 313,-24 4-313,-27-4 0,-16 5 0,29 0 0,-2 0-488,4 0 1,0 0 487,-13 0 0,0 0 0,7 0 0,2 0 0,-34 0-259,-4 0 259,40 5 0,-11 1 0,22 5 0,14-6 0,10 3 962,7-7-962,8 6 272,0-3-272,4 4 0,19-4 0,18 5 0,22-8 0,30 5 0,5-6-535,-7 0 535,9 0 0,-29 0 0,7 0 0,-10-5 0,-20-1 0,-8-4 0,-14 1 0,-9 4 535,-1 1-535,-7 1 0,-12 2 0,-15-2 0,-18 3 0,-17 0 0,-9 16 0,-7 4 0,13 15 0,-3 0 0,16 4 0,-3-4 0,11 3 0,8-12 0,6 3 0,11-11 0,5 1 0,1-7 0,7-4 0,-2-1 0,3 1 0,6-3 0,9-2 0,7-3 0,13 0 0,1-4 0,7-13 0,-1 0 0,8-16 0,-13 11 0,4-3 0,-12 5 0,-5 6 0,-2 0 0,-9 6 0,-1-1 0,-4 5 0,0 0 0,-3 11 0,-6 2 0,-4 7 0,-8 7 0,-2 0 0,-8 27 0,7-22 0,-1 11 0,12-27 0,2-4 0,3 0 0,0 0 0,10-10 0,6-10 0,18-14 0,5-7 0,0 1 0,-3 5 0,-6 2 0,-10 6 0,1 5 0,-12 5 0,4 2 0,-9 9 0,-1 3 0,-11 13 0,-18 25 0,4-9 0,-13 20 0,15-24 0,5 0 0,2-8 0,4-5 0,4-3 0,1-2 0,4-4 0,0 0 0,0-7 0,0-17 0,0-24 0,0-28 0,0-10 0,0-4 0,0-13 0,0 19 0,0-13 0,0 16 0,0 1 0,0 3 0,0 6 0,0 34 0,0 10 0,0 7 0,0 21 0,5 16 0,2 28 0,4 12 0,1-6 0,0 19 0,-6-17 0,5 19 0,-10-7 0,5 0 0,-6-14 0,0-3 0,0-15 0,0-5 0,0-6 0,0-12 0,0-2 0,0-7 0,0 3 0,0-14 0,-10-15 0,-7-19 0,-1-7 0,-7-6 0,8 1 0,-5 4 0,6 2 0,1 12 0,6 8 0,4 4 0,-2 5 0,6 14 0,-3 10 0,4 35 0,0-7 0,0 23 0,0 7 0,0-15 0,5 7 0,-4-36 0,3-3 0,-1-13 0,-2-4 0,7-15 0,-7-15 0,3-11 0,1-12 0,2-2 0,-1 0 0,-1 1 0,-5 1 0,0 10 0,0-3 0,0 12 0,-8 9 0,-2-1 0,-12 10 0,3 3 0,-14 3 0,-5 5 0,-6 0 0,-18 0 0,10 5 0,-19 7 0,18 11 0,-10 7 0,12 3 0,-1 1 0,2 0 0,17-7 0,3-7 0,13-4 0,8-7 0,2 7 0,7-7 0,3 3 0,16-3 0,22 1 0,18-4 0,22-1 0,-6-5 0,14-5 0,-34-5 0,-9-11 0,-3-6 0,3-18 0,-10 4 0,-4-4 0,0-33 0,-7-13 0,-18 15 0,-2 16 0,-5 0 0,-15-8 0,2 9 0,-6 4 0,-36 5 0,-14 6 0,-12 26 0,-2 13-838,-17 5 838,49-1 0,-1 2 0,1 6 0,0 3 0,-28 10-394,-1 24 394,22 5 0,16-11 0,3 1 0,-5 19 0,-7 25 0,39-31 0,-6 19 0,12 19 0,0-2 0,16 4 0,18-30-5,13-18 5,9-21 0,12-1 0,5-16 0,8-1 0,-1-15 0,-13-27 0,-1-17-19,-34 10 0,-3-4 19,1 1 0,-2-3 0,-6-9 0,-4-2 0,-1 4 0,-2 0 0,-4-3 0,-2 0 0,1 4 0,-2 1 42,-8 0 0,-4 3-42,-15-29 0,-21 16 0,-5 31 0,-21 11 0,4 11 0,-13 6 0,13 28 0,-10 29-849,41-7 0,3 7 849,-9 14 0,1 5 0,4 8 0,3 4-984,5-2 1,3 2 983,1 7 0,4 0 0,9-13 0,2-4-191,2-12 1,2 0 190,2 14 0,3-3 0,2 15 0,31-13 0,10-2 0,18 0 0,3-35 0,7-8 0,24-9 0,7-13 0,-9-24 0,-42-1 0,-2-5 0,-5-5 0,-3-4 0,5-15 0,-2-4 0,-10 6 0,-3 1-82,-3 1 0,-3-1 82,-2-3 0,-3-2 0,9-47 0,-16 41 0,-1-1 0,-2 1 0,-1 0 0,-3 5 0,-2 2 0,-7-20 1460,-11-1-1460,-8 25 2082,-15 0-2082,7 12 1320,-10 11-1320,11 13 539,-9 4-539,-3 5 0,10 13 0,-4 8 0,16 22 0,5 7 0,4 0 0,7 4 0,5-4 0,0 0 0,4-7 0,18-7 0,0-15 0,19 0 0,2-16 0,7 0 0,0-10 0,-6-21 0,2-20 0,-13-37 0,5-4 0,-26 32 0,-3 1 0,4-24 0,-7-10 0,-6 22 0,0 7 0,-15 2 0,-2 25 0,-20 5 0,1 17 0,-12 6 0,5 4 0,-20 5 0,17 16 0,-8 22 0,25 9 0,5 6 0,-5 35 0,12-34 0,4-1 0,7 21 0,6-14 0,0 25 0,15-20 0,24 9 0,17-32 0,5-16 0,8-8 0,7-17 0,1-1 0,6-15 0,-16-27-859,-4-25 859,-33 12 0,-4-4 0,3 3 0,-4-5 0,-3-39 0,-6 1 0,-4 41 0,-3 2 0,1-34 0,-6 5 0,-10 20-310,-10-12 310,-7 27 0,-8 12 0,-11 13 0,-3 14 0,-18 1 0,19 25 0,-1 8-87,-3 4 0,1 4 87,-1 9 0,0 7-966,-11 16 1,1 4 965,8-8 0,2 3-766,8-9 0,-2 4 0,3-2 766,-13 22 0,4-4 0,14-15 0,3-1-322,0 3 0,5-2 322,6 17 0,5-30 0,3 1 0,5 47 760,2-35-760,18 5 1954,23-35-1954,27-11 0,20-10 0,8-6 1860,0-12-1860,-43-11 0,0-7 0,-1-3 0,-3-7 0,0-10 0,-2-6 0,0-4 0,-4-1 0,11-26 0,-21 32 0,-4-1 0,-4-26 850,5-15-850,-18 36 0,-2 2 0,3-21 0,-3-6 0,-25 41 0,-4 12 0,-33 6 792,5 15-792,-5 0 0,8 6 0,1 0 0,3 15 0,0 9 0,-4 39 0,23-13 0,-11 38 0,29-41 0,-3 30 0,11-1 0,0 1 0,15 6 0,9-30 0,16-9 0,10-15 0,1-6 0,-1-8 0,12-8 0,-10-3 0,8-31 0,-12-20 0,-10-40-740,-20 33 0,-2-3 740,-4-9 0,-2-1 0,2-5 0,-2-2 0,-5-4 0,-2 1 0,1 17 0,-1 1-423,-1-23 0,-4 5 423,-8-1-38,4 22 0,-5 4 38,-23 6 0,-19 12 0,0 16 0,-11 7 0,7 16 0,-9 25 0,4 11 0,10 20 469,13-16 1,5 1-470,8 11 0,-6 3 0,2-1 0,20-7 0,0-2 0,1 4 0,9 24 0,0-1 0,10 4 887,5-41-887,37 16 83,-11-35-83,35 15 0,-31-30 0,17-11 0,-9-32-548,-11-17 1,-3-8 547,-8 10 0,-3-4 0,-2-4 0,0-6 0,-3 3 0,1-7 0,-3 1 0,-3-13 0,-2-3 0,0 7 0,-3 1 0,-7 8 0,-3 2 0,1 5 0,-1 2-162,-7 9 1,-4 2 161,-24-30 0,-21 8 0,-25 19 0,4 28 0,-5 7 0,16 6 0,-1 2-552,-22 1 1,0 3 551,24 4 0,4 2 0,-36 10 0,1 15-609,23 25 609,36-16 0,2 5 0,4 2 0,3 2 0,3 3 0,4-1 1417,-2 23-1417,8 17 0,12 1 0,0-19 159,-2-10 0,4-5-159,11-19 1174,10 32-1174,13-44 714,21 6-714,-5-16 0,0-16 0,2-10 0,18-37 0,-16 9 0,-4-8-373,-20-5 1,-6-5 372,4-2 0,-3-2-685,-6-1 1,-4-2 684,-1 0 0,-3 2 0,2-34-242,-11 45 0,-1 2 242,-3-15 0,-5-7 0,-11 21 675,-12 9-675,-16 27 1383,-15 2-1383,0 15 0,-12 10 0,3 22 0,20 15 0,2 8 0,8-11 0,3 5-704,-7 26 0,5 3 704,10-23 0,5-3 0,-2 44-446,6 0 446,18-28 0,0 13 0,0-16 0,0-7 0,14-15 0,8-12 1902,9-10-1902,16-11 492,-10-6-492,13-19 0,-12-36 0,-4-15 0,-10 12 0,-2-5-879,1-6 0,0-9 0,-3 2 879,-5-19 0,-5 1 0,-1 4 0,-2 0 0,-2-6 0,-2 5 0,-2 30 0,-2 2-256,-6-9 0,-5 4 256,-15-13-107,-18-5 107,-8 29 0,-14 14 0,6 22 0,-18 2 0,11 34 0,-4 26-648,30-8 0,1 7 648,2 10 0,2 3 0,-3 3 0,3 2 0,4 7 0,4 0 0,10-19 0,2 0 827,-2 10 0,3-1-827,2 22 0,0 6 0,8-17 332,6-10-332,5-14 112,15-11-112,14-14 1466,16-14-1466,6-6 0,8-21 0,15-34-366,-37 16 1,-1-6 365,8-13 0,-1-6 0,-4-2 0,-4 0 0,-9 13 0,-2 0-235,4-12 0,-4 2 235,-1-20 0,10-14 0,-19 19 0,-7 15 0,-7 10 0,-5 17 0,-4 2 1470,-15 20-1470,-22 1 719,-11 8-719,-19 0 0,3 23 0,-8 12-478,35-4 0,2 5 478,1 4 0,1 1 0,-1-1 0,2 2 0,7 9 0,2-1 0,-16 16 0,20-4 0,4-1 0,5-7 0,2 14 0,3 3 0,9-4 0,0 24 0,0-41 0,4-16 0,5-14 956,1-3-956,11-12 0,-1-1 0,16-25 0,12-27 0,-21 6 0,0-5-768,9-12 1,0-3 767,-1-1 0,-3 0 0,-5 8 0,0 2-370,4 1 1,-2 0 369,6-40 0,5 4 0,-20 33 0,-3 2 0,-3-11 0,2-5 0,-16 40 0,0 6 0,-4 10 1475,-22 4-1475,-2 6 799,-27 3-799,5 10 0,-25 23 0,-6 24-911,31-16 1,-1 4 910,-2 7 0,1 2 0,5 2 0,3 0-423,7-9 1,2-1 422,0 6 0,3-2 0,-8 26 0,-1 10 0,22-38 0,14-15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3:01.22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619 1514 21487,'0'2'0,"0"4"1481,0 15-1481,0 8 521,0-3-521,0 7 266,0-10-266,0 1 820,0-1-820,0-10 0,0-1 0,0-5 0,0 1 0,0-10 0,0-9 0,0-11 0,0-13 0,0 5 0,0-35 0,0 16 0,0-20 0,0 21 0,0 6 0,0 0 0,4 6 0,2 1 0,3 7 0,-4 4 0,4 1 0,-8 6 0,6 3 0,-6 2 0,2 4 0,-3 0 0,0 14 0,0 18 0,0 17 0,0 22 0,6 11 0,-4 9 0,9 8 0,-10-22 0,5 16 0,-6-24 0,5 13 0,-4-23 0,4-10 0,-5-17 0,0-1 0,0-10 0,0-1 0,0-4 0,4-4 0,0 0 0,3-4 0,2-19 0,0-4 0,2-33 0,0 4 0,6-11 0,-5 6 0,10-7 0,-4 6 0,5-6 0,-5 7 0,3 1 0,-9 6 0,4 7 0,-6 9 0,-1 5 0,1 5 0,-5 2 0,2 8 0,-6 2 0,3 4 0,-1 3 0,-2 8 0,7 17 0,-3 4 0,5 16 0,0-10 0,4 13 0,-4-18 0,3 6 0,-8-18 0,-1 3 0,0-3 0,-3 5 0,2-1 0,-3 1 0,4-5 0,-3 3 0,2-7 0,-3 3 0,4-4 0,-3 0 0,5-3 0,-5-15 0,2-6 0,2-37 0,-4 12 0,4-19 0,-5 18 0,0 6 0,0 1 0,0 7 0,0 4 0,0 6 0,0 5 0,0 5 0,-8 0 0,-2 3 0,-8 1 0,-4 0 0,-2 3 0,-11-3 0,-1 4 0,-19 0 0,10 0 0,-18 5 0,-2 13 0,-3 8 0,-9 24 0,10-5 0,10 16 0,10-19 0,1 16 0,11-17 0,-5 11 0,12-14 0,3-2 0,6-5 0,5-11 0,5 0 0,6-12 0,-1-10 0,-1-15 0,0-19 0,-4-14 0,7 0 0,-8-12 0,9 10 0,-5-19 0,6 12 0,0-4 0,0 6 0,0 7 0,0 7 0,0 3 0,0 4 0,0 0 0,0 1 0,0 11 0,0 2 0,0 9 0,0-4 0,0 8 0,4 0 0,0 6 0,3 3 0,1 8 0,1 12 0,6 11 0,3 33 0,5-3 0,2 19 0,0 1-838,1 11 838,-15-42 0,-1 2 0,0 7 0,0 2 0,-2 1 0,-2-1 0,-1 1 0,-2-1 0,4 35-416,-7 0 416,0-28 0,0 5 0,0-9 0,0-20 0,0-3 0,0-22 820,0-1-820,0-10 434,0-1-434,0 1 0,0-63 0,0-25 0,0 4 0,0-5-1077,0 8 0,0-2 1077,-1-20 0,2 3 0,2 30 0,0 2 0,-2-23 0,-1-6 0,2 17 0,0-3 0,0 5 0,-2-1 0,0 1 0,0-31 0,0 10 0,0 34 0,0 8 0,0 13 0,0 2 0,0 10 0,0 1 2154,0 10-2154,0 1 0,0 4 0,0 0 0,-4 3 0,0 2 0,-5 28 0,-6 13 0,-5 45 0,3-33 0,0 3-890,1 12 0,1 3 890,-4 9 0,0 3-1170,-1 3 0,1 3 1170,5 10 0,0 0 0,-5-9 0,0-1 0,9 11 0,2-5-449,0-33 1,0-4 448,0 15 0,3-4-34,3 4 34,-9 12 1468,10-30-1468,-4-16 2417,5-18-2417,0-6 1121,0-4-1121,0-22 0,0-19 0,0-16 0,0-9-1203,0-5 1,0-7 1202,-1 2 0,1-6 0,1-2-966,1-4 0,1-2 0,0 2 966,2 6 0,0 2 0,1-3 0,6-15 0,1-3 0,0 9 0,-1 9 0,2 2-602,2 0 0,2-5 0,-2 6 602,-3 0 0,0 3-484,6-16 0,1 1 484,-5 20 0,-1 4 813,-3 7 0,-1 5-813,8-20 2679,-8 18-2679,0 21 2258,-1 11-2258,-4 6 1482,1 7-1482,-1 5 77,3 20-77,-3 20 0,5 27 0,-2 25-1283,-2-34 1,2 6 1282,3-2 0,1 6 0,-1 1 0,-3-1 0,-2 1 0,2 0 0,3 7 0,2 0 0,-2 0-872,-3 0 1,-3 1-1,0-3 872,0 21 0,-1-3 0,0-7 0,0-2-442,-4 6 1,0-6 441,0 15 0,0-37 0,0-3-40,0 11 40,0-5 2059,0-33-2059,0-3 2808,0-15-2808,0 0 1180,0-12-1180,0-17 56,0-11-56,0-28 0,0-4 0,2 7 0,2-2 0,2-28 0,1 12 0,-1 1 0,1-5 0,-1-16 0,-2 41 0,-2 18 0,2 3 0,-4 14 0,0 2 0,0 21 0,0 16 0,0 35 0,0 24 0,0-26 0,0 6 0,0 2 0,0 6 0,0-5 0,0 0 0,0 2 0,-1 19 0,-1 10 0,-1-16 0,-3 6 0,3-14 0,-1-7 0,-6-26 0,9-17 0,-3-6 0,4-6 0,-3-17 0,2-19 0,-2-25 0,3-25 0,0-17 0,0 24 0,0-8 0,0 6 0,0 12 0,0 0-236,0-10 0,0-7 1,0 11 235,0-12 0,0-1 0,0 10 0,0 24 0,0 12 0,0 12 0,0 6 0,-7 25 0,-18 22 0,-13 34 0,8-16 0,-4 2-214,2 1 0,-2-1 214,1 0 0,1 0 0,0-2 0,0-2 0,5-6 0,0-2-562,-20 44 562,9-11-158,10-25 158,12-10 0,3-21 0,7-3 1093,3-9-1093,-1 0 0,3-4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3:04.2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17 13655,'0'-9'0,"0"2"0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3:07.0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710 1231 12615,'0'-12'0,"0"22"4689,0 17-4689,0 11 2079,0-4-2079,0-5 1159,0-1-1159,0-4 4033,0-1-4033,0-10 0,0 3 0,0-7 0,0 3 0,0-4 0,0 0 0,0 0 0,0 0 0,0 0 0,0-32 0,0-39 0,0-21-937,6-1 0,4-3 937,-3 30 0,2 0 0,5-5 0,3-6 0,0 3 0,4-17 0,1 5 0,1 10 0,0 0 0,0-13 0,-1 3-330,-8 28 0,0 3 330,3-5 0,-1 1 0,9-25 0,-8 20 0,-2 25 0,-6 7 1808,-4 12-1808,-2 4 726,-3 16-726,-15 17 0,-6 35 0,-29 18-1475,14-6 1,-2 4 1474,3-23 0,-4 4 0,-9 23 0,-6 12 0,3-7 0,1-7 0,1-2 0,5-9 0,-2 3 0,4-5-524,-1 6 0,4-8 524,-16 19-205,2-1 205,12-27 0,18-18 0,0-15 2738,17-3-2738,-6-14 1210,12-3-1210,-4-27 0,33-13 0,0 0 0,4-3-639,1 8 0,4-2 639,26-21 0,4-3 0,-18 14 0,1 0-1090,19-20 0,1 0 1090,-6 9 0,-5 2 0,-12 6 0,-2 1-394,9-1 1,-3 3 393,9-20-248,12 0 248,-24 12 1272,-17 21-1272,-11 3 2212,-9 17-2212,-4 0 945,-10 9-945,-28 11 0,-47 30 0,21-3 0,-2 3-868,-2 0 1,-2 4 867,-14 14 0,-1 2 0,6-7 0,3-2 0,6-4 0,1 1 0,-10 6 0,3-2-414,25-17 1,2-1 413,-6 5 0,1-1 0,-24 16 0,25-17 0,14-9 0,12-11 1961,11-2-1961,0-8 0,8 0 0,-4-4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3:10.0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3:46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06:13:46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81C56-D893-AD47-B30C-3C790DC9FFA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A5E9-E769-EA46-9CF4-4B5EAC27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EA5E9-E769-EA46-9CF4-4B5EAC27D5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8C89-D398-8230-CE36-5BE319668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D5B49-2531-2855-BFAC-C858516F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C3D0-C3A8-FBFA-31B9-F09C6D10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7C67-4CC0-DA63-89D9-74906072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FDD3-0985-ABEB-3A63-3866BF3C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1E54-C8D3-5DAA-7D04-F46F84D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D9D37-A8C3-ACB8-BBC1-62F87BAA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BFE3-7A52-F488-528F-2344CB14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1CA9-7E44-7769-0946-2B95381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565E-71D6-11C8-484E-61B623F4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8B62C-8168-AED3-9261-1442A3993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69C43-61F4-DFFC-611E-814B3946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1BB9-922E-C8F1-9348-6411A57E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FBAA-0DA9-2271-59B0-A7D00D54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19C0-E7E2-72B4-58D9-A87DEFBD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C1C7-43DE-44CD-8564-682065A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ADF8-2E8C-88C3-9128-9A01A8A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EA7E-D8EA-5C58-8A84-841BF3B2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C248-FE0E-2D93-C27D-EFAA4F18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BD5E-1E85-C93F-6F37-FC032681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D50C-8976-BDC9-B7BE-B026D4A2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430C9-8A14-B89A-17DE-4710A40C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A038-C5CC-5541-351D-1A4E1492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5B3F-A360-BF24-ECA4-F8E0BAD5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B403-F21E-E40C-F0F0-BA68D3B0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CCFB-BC2D-5503-C026-BB2A537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02A8-7746-51A4-1831-72A82870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C51E-7525-396D-0A8C-2086C2D1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115F-F673-1913-48E8-55C26D56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BFE4-00DF-C49F-5003-31359BB6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7926-54F8-CB8A-0ABE-D12329C8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0819-14C9-B88B-03DB-DEB3AD07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534E-767A-8F60-373E-A9E0C0DF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2384-3A38-E676-79CA-7A9F68DA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F7E95-E1AA-B284-5942-61A8FC636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31DA6-00DA-EA6C-B747-F48396BB0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F1EDF-6A7D-40CB-65C3-EB64FBD5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1C089-C744-967D-80C0-4E3DD59A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50ACA-BA13-EA78-F080-980900C4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76F0-88CD-7F38-1C8F-892818AB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44208-5EA3-FA6B-4D7C-0A84534D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40F52-BE07-7306-0DB7-A5B80850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CD23-094F-6537-66B9-9F0BA4D2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D4ED1-0D9C-C608-7DA9-954E14DF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23B2-A243-9240-6EBD-28671F24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CB00-525F-F6EF-EAAB-C0F7004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0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AC1C-38F5-4C5B-4070-16C1FCB3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92BD-45BA-62B6-8211-5256F21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A6703-6A88-4583-4E18-3E294D66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8B9-C004-B441-4CAA-599C8CF0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A12F-FB6F-69C7-E8AF-225FBFF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509A-42A6-EB08-B8DC-B169ECD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2B7-929A-C6C7-F662-B2CB9AB0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45824-A40B-842C-1073-99DB9CDEE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BE94-8C72-0295-73BB-D2C5479C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CF4A7-3815-F2D0-B9EB-A8F0977C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D4903-4DA6-296E-223B-BDF139DD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6B0C-DE69-2748-324B-182534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F9307-C3FD-2EEB-D707-C4FB90F6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3CB5-7382-DCBE-9F5C-5616F3EF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FC2C-C7CC-81C3-EC72-7E51DEC11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D2E50-E7C9-8645-8418-341CFDE0D3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B4E3-9A68-2352-7B69-1869B1FBD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1CC5-86AF-41DC-5E31-7AE5F4EBB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8E239-2453-5443-BFA5-29282228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0.png"/><Relationship Id="rId4" Type="http://schemas.openxmlformats.org/officeDocument/2006/relationships/image" Target="../media/image50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9887-4D42-A732-6000-C8EE2FEA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60" y="1189134"/>
            <a:ext cx="7766936" cy="164630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Enhancing Wave Energy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695F-563F-4524-7673-ED4998B1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244" y="2793142"/>
            <a:ext cx="7766936" cy="474444"/>
          </a:xfrm>
        </p:spPr>
        <p:txBody>
          <a:bodyPr/>
          <a:lstStyle/>
          <a:p>
            <a:r>
              <a:rPr lang="en-US" dirty="0"/>
              <a:t>Through Optimized Wave Energy Converter Placement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6D7981-D879-DE81-2DD4-6906A7230116}"/>
              </a:ext>
            </a:extLst>
          </p:cNvPr>
          <p:cNvSpPr txBox="1">
            <a:spLocks/>
          </p:cNvSpPr>
          <p:nvPr/>
        </p:nvSpPr>
        <p:spPr>
          <a:xfrm>
            <a:off x="4952443" y="293676"/>
            <a:ext cx="3931253" cy="468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INTRODUCTION OF DATA SCIENCE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276404-511B-285E-C14F-1A00D12595F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527448"/>
          <a:ext cx="7909226" cy="3036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8039">
                  <a:extLst>
                    <a:ext uri="{9D8B030D-6E8A-4147-A177-3AD203B41FA5}">
                      <a16:colId xmlns:a16="http://schemas.microsoft.com/office/drawing/2014/main" val="1337610431"/>
                    </a:ext>
                  </a:extLst>
                </a:gridCol>
                <a:gridCol w="3781187">
                  <a:extLst>
                    <a:ext uri="{9D8B030D-6E8A-4147-A177-3AD203B41FA5}">
                      <a16:colId xmlns:a16="http://schemas.microsoft.com/office/drawing/2014/main" val="3673958739"/>
                    </a:ext>
                  </a:extLst>
                </a:gridCol>
              </a:tblGrid>
              <a:tr h="5061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Project Group-14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71084"/>
                  </a:ext>
                </a:extLst>
              </a:tr>
              <a:tr h="506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Name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UH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799661"/>
                  </a:ext>
                </a:extLst>
              </a:tr>
              <a:tr h="5061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Md </a:t>
                      </a:r>
                      <a:r>
                        <a:rPr lang="en-US" sz="2000" kern="100" dirty="0" err="1">
                          <a:effectLst/>
                        </a:rPr>
                        <a:t>Moshiur</a:t>
                      </a:r>
                      <a:r>
                        <a:rPr lang="en-US" sz="2000" kern="100" dirty="0">
                          <a:effectLst/>
                        </a:rPr>
                        <a:t> Rahman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2400991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595941"/>
                  </a:ext>
                </a:extLst>
              </a:tr>
              <a:tr h="5061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Divya Sai Sree Pilli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2404251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7069934"/>
                  </a:ext>
                </a:extLst>
              </a:tr>
              <a:tr h="5061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Tanushree Mukherjee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2413888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7889201"/>
                  </a:ext>
                </a:extLst>
              </a:tr>
              <a:tr h="5061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Jayaprakash Yadav Guntumani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2391724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396456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E53FB3CD-35E1-D4D4-7CB8-F0969E4365B4}"/>
              </a:ext>
            </a:extLst>
          </p:cNvPr>
          <p:cNvSpPr txBox="1">
            <a:spLocks/>
          </p:cNvSpPr>
          <p:nvPr/>
        </p:nvSpPr>
        <p:spPr>
          <a:xfrm>
            <a:off x="4952443" y="762560"/>
            <a:ext cx="3931253" cy="468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134406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4BC8-96C8-A42D-FC9B-EA9CD47D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8E61-3149-893C-1598-599C128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3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i="0" dirty="0">
                <a:effectLst/>
                <a:latin typeface="system-ui"/>
              </a:rPr>
              <a:t>Distribution Analysis and Skewness Check</a:t>
            </a:r>
            <a:r>
              <a:rPr lang="en-US" sz="3600" dirty="0"/>
              <a:t>)</a:t>
            </a:r>
            <a:endParaRPr lang="en-US" dirty="0"/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A377D70E-94F9-8094-8D85-FAF53912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" y="3243785"/>
            <a:ext cx="5255500" cy="34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 description has been provided for this image">
            <a:extLst>
              <a:ext uri="{FF2B5EF4-FFF2-40B4-BE49-F238E27FC236}">
                <a16:creationId xmlns:a16="http://schemas.microsoft.com/office/drawing/2014/main" id="{11F92134-82FA-5266-7A06-4D953153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03" y="3063751"/>
            <a:ext cx="5611963" cy="37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180B1-A727-BFB4-7E75-B7C837CBF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9" y="1589113"/>
            <a:ext cx="6074387" cy="1654672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B2006B2-04AC-C481-8A8A-503A35520DC3}"/>
              </a:ext>
            </a:extLst>
          </p:cNvPr>
          <p:cNvSpPr/>
          <p:nvPr/>
        </p:nvSpPr>
        <p:spPr>
          <a:xfrm>
            <a:off x="7924801" y="1800448"/>
            <a:ext cx="2211572" cy="108383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Dataset of Power columns</a:t>
            </a:r>
          </a:p>
        </p:txBody>
      </p:sp>
    </p:spTree>
    <p:extLst>
      <p:ext uri="{BB962C8B-B14F-4D97-AF65-F5344CB8AC3E}">
        <p14:creationId xmlns:p14="http://schemas.microsoft.com/office/powerpoint/2010/main" val="13803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76E6-0A26-1AC4-83E6-5C3FB697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3600" dirty="0"/>
              <a:t>(Split and Scaling </a:t>
            </a:r>
            <a:r>
              <a:rPr lang="en-US" sz="3600" i="0" dirty="0">
                <a:effectLst/>
                <a:latin typeface="system-ui"/>
              </a:rPr>
              <a:t>Dataset</a:t>
            </a:r>
            <a:r>
              <a:rPr lang="en-US" sz="3600" dirty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06ADD-EFE3-BEB2-71C4-AABA9B2CB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655" y="3575353"/>
            <a:ext cx="9411869" cy="26038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A317E-47A8-024D-19DF-42855317CFC3}"/>
              </a:ext>
            </a:extLst>
          </p:cNvPr>
          <p:cNvSpPr txBox="1"/>
          <p:nvPr/>
        </p:nvSpPr>
        <p:spPr>
          <a:xfrm>
            <a:off x="1255274" y="1923514"/>
            <a:ext cx="6558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the dataset into Train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Scaled data using Standard Scaling</a:t>
            </a:r>
          </a:p>
        </p:txBody>
      </p:sp>
    </p:spTree>
    <p:extLst>
      <p:ext uri="{BB962C8B-B14F-4D97-AF65-F5344CB8AC3E}">
        <p14:creationId xmlns:p14="http://schemas.microsoft.com/office/powerpoint/2010/main" val="367329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040B-8426-68F3-45EF-DB3B43B1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786"/>
            <a:ext cx="8596668" cy="13208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43FD-4EAD-7108-649A-575B522C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62" y="1474152"/>
            <a:ext cx="7578964" cy="803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Models: Linear Regression, Random Forest, Gradient Boosting, KNN, SVR(Linear), SVR(</a:t>
            </a:r>
            <a:r>
              <a:rPr lang="en-US" dirty="0" err="1"/>
              <a:t>rbf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26947-D654-96F6-FE62-1A25E5E468C8}"/>
              </a:ext>
            </a:extLst>
          </p:cNvPr>
          <p:cNvGrpSpPr/>
          <p:nvPr/>
        </p:nvGrpSpPr>
        <p:grpSpPr>
          <a:xfrm>
            <a:off x="2557197" y="2278107"/>
            <a:ext cx="7077606" cy="3643936"/>
            <a:chOff x="3409252" y="2278107"/>
            <a:chExt cx="7077606" cy="36439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8ADFE6-5CB5-7E60-88ED-C7EF9B2A1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7455" r="34514"/>
            <a:stretch/>
          </p:blipFill>
          <p:spPr>
            <a:xfrm>
              <a:off x="3409252" y="2278107"/>
              <a:ext cx="7077606" cy="364393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75EFB6-E864-7410-0960-C203818391DC}"/>
                </a:ext>
              </a:extLst>
            </p:cNvPr>
            <p:cNvSpPr/>
            <p:nvPr/>
          </p:nvSpPr>
          <p:spPr>
            <a:xfrm>
              <a:off x="3650673" y="4564686"/>
              <a:ext cx="6116782" cy="381000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CD5B52-1E77-71B3-EC45-42EE3C970269}"/>
                </a:ext>
              </a:extLst>
            </p:cNvPr>
            <p:cNvSpPr/>
            <p:nvPr/>
          </p:nvSpPr>
          <p:spPr>
            <a:xfrm>
              <a:off x="3650673" y="3295973"/>
              <a:ext cx="6116782" cy="381000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5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B2D2-83EE-9DFA-666A-29D6E9B4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4DF-CB89-F54A-0F58-D5290DFF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86" y="76214"/>
            <a:ext cx="10262705" cy="13208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Model Evaluation</a:t>
            </a:r>
            <a:br>
              <a:rPr lang="en-US" b="1" i="0" dirty="0">
                <a:effectLst/>
                <a:latin typeface="system-ui"/>
              </a:rPr>
            </a:br>
            <a:r>
              <a:rPr lang="en-US" b="1" i="0" dirty="0">
                <a:effectLst/>
                <a:latin typeface="system-ui"/>
              </a:rPr>
              <a:t>(RMSE and R2 score Comparison of all model)</a:t>
            </a:r>
            <a:endParaRPr lang="en-US" dirty="0"/>
          </a:p>
        </p:txBody>
      </p:sp>
      <p:pic>
        <p:nvPicPr>
          <p:cNvPr id="2052" name="Picture 4" descr="No description has been provided for this image">
            <a:extLst>
              <a:ext uri="{FF2B5EF4-FFF2-40B4-BE49-F238E27FC236}">
                <a16:creationId xmlns:a16="http://schemas.microsoft.com/office/drawing/2014/main" id="{25E69AC9-319F-EDB3-54CD-F96FEF15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359"/>
            <a:ext cx="5388213" cy="40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 description has been provided for this image">
            <a:extLst>
              <a:ext uri="{FF2B5EF4-FFF2-40B4-BE49-F238E27FC236}">
                <a16:creationId xmlns:a16="http://schemas.microsoft.com/office/drawing/2014/main" id="{B4FFCC6B-778A-C9B3-B6BB-6106662D3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64" y="1362359"/>
            <a:ext cx="5203937" cy="39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0F22C7-9A37-C00D-D4D3-3D90D161BA66}"/>
              </a:ext>
            </a:extLst>
          </p:cNvPr>
          <p:cNvSpPr txBox="1">
            <a:spLocks/>
          </p:cNvSpPr>
          <p:nvPr/>
        </p:nvSpPr>
        <p:spPr>
          <a:xfrm>
            <a:off x="3386346" y="5495641"/>
            <a:ext cx="442194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Performing Models:</a:t>
            </a:r>
          </a:p>
          <a:p>
            <a:pPr lvl="1"/>
            <a:r>
              <a:rPr lang="en-US" dirty="0"/>
              <a:t>  Linear Regression (R²: ~1.0)</a:t>
            </a:r>
          </a:p>
          <a:p>
            <a:pPr lvl="1"/>
            <a:r>
              <a:rPr lang="en-US" dirty="0"/>
              <a:t>  SVM (Linear Kernel, R²: ~1.0)</a:t>
            </a:r>
          </a:p>
        </p:txBody>
      </p:sp>
    </p:spTree>
    <p:extLst>
      <p:ext uri="{BB962C8B-B14F-4D97-AF65-F5344CB8AC3E}">
        <p14:creationId xmlns:p14="http://schemas.microsoft.com/office/powerpoint/2010/main" val="14547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8677A-E572-7DC1-4507-ADA1CB794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1471-4535-E898-7087-BE4919FA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236"/>
            <a:ext cx="8596668" cy="87880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56375-012F-DCF7-E107-20E689E8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5" t="10306"/>
          <a:stretch/>
        </p:blipFill>
        <p:spPr>
          <a:xfrm>
            <a:off x="30180" y="1256039"/>
            <a:ext cx="4405653" cy="3846518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1CEF3FB-13EA-2097-F65F-B5419912144F}"/>
              </a:ext>
            </a:extLst>
          </p:cNvPr>
          <p:cNvSpPr/>
          <p:nvPr/>
        </p:nvSpPr>
        <p:spPr>
          <a:xfrm>
            <a:off x="7756168" y="1256039"/>
            <a:ext cx="2763223" cy="118137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Hyperparameter tune model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BB7E7-871D-486F-2AC6-9CAD1743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657" y="2724780"/>
            <a:ext cx="7050245" cy="14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0770-5FCD-A583-7C21-704A3A6F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1106-F02E-B376-1CA3-3F7B2B72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236"/>
            <a:ext cx="7365381" cy="11779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Hyperparameter Tuning</a:t>
            </a:r>
            <a:br>
              <a:rPr lang="en-US" b="1" i="0" dirty="0">
                <a:effectLst/>
                <a:latin typeface="system-ui"/>
              </a:rPr>
            </a:br>
            <a:r>
              <a:rPr lang="en-US" b="1" i="0" dirty="0">
                <a:effectLst/>
                <a:latin typeface="system-ui"/>
              </a:rPr>
              <a:t>(</a:t>
            </a:r>
            <a:r>
              <a:rPr lang="en-US" b="1" dirty="0">
                <a:latin typeface="system-ui"/>
              </a:rPr>
              <a:t>R2 Score</a:t>
            </a:r>
            <a:r>
              <a:rPr lang="en-US" b="1" i="0" dirty="0">
                <a:effectLst/>
                <a:latin typeface="system-ui"/>
              </a:rPr>
              <a:t> Comparison)</a:t>
            </a:r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C3E2DDC1-155E-02E7-A022-BCA51408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7237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69C0-121D-0AD8-7466-2010E876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Why Feature Selection using Lasso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912F-CCF1-0CA0-B2E5-64B073F1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1"/>
            <a:ext cx="9941319" cy="3467791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spcBef>
                <a:spcPts val="900"/>
              </a:spcBef>
              <a:buAutoNum type="arabicPeriod"/>
            </a:pPr>
            <a:endParaRPr lang="en-US" sz="2000" b="1" dirty="0">
              <a:effectLst/>
              <a:latin typeface=".SF NS"/>
            </a:endParaRPr>
          </a:p>
          <a:p>
            <a:pPr marL="514350" indent="-514350">
              <a:spcBef>
                <a:spcPts val="900"/>
              </a:spcBef>
              <a:buAutoNum type="arabicPeriod"/>
            </a:pPr>
            <a:endParaRPr lang="en-US" sz="2000" b="1" dirty="0">
              <a:effectLst/>
              <a:latin typeface=".SF NS"/>
            </a:endParaRPr>
          </a:p>
          <a:p>
            <a:pPr marL="514350" indent="-514350">
              <a:spcBef>
                <a:spcPts val="900"/>
              </a:spcBef>
              <a:buAutoNum type="arabicPeriod"/>
            </a:pPr>
            <a:endParaRPr lang="en-US" sz="2000" b="1" dirty="0">
              <a:effectLst/>
              <a:latin typeface=".SF NS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2000" b="1" dirty="0">
                <a:effectLst/>
                <a:latin typeface=".SF NS"/>
              </a:rPr>
              <a:t>1. Characteristics</a:t>
            </a:r>
            <a:r>
              <a:rPr lang="en-US" sz="2000" dirty="0">
                <a:effectLst/>
                <a:latin typeface=".SF NS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SF NS"/>
              </a:rPr>
              <a:t>Handles large datasets with many features.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SF NS"/>
              </a:rPr>
              <a:t>Addresses multicollinearity effectively.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SF NS"/>
              </a:rPr>
              <a:t>Simple, computationally efficient, and interpretable.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>
                <a:latin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000" b="1" dirty="0">
                <a:effectLst/>
                <a:latin typeface=".SF NS"/>
              </a:rPr>
              <a:t>Selected Features</a:t>
            </a:r>
            <a:r>
              <a:rPr lang="en-US" sz="2000" dirty="0">
                <a:effectLst/>
                <a:latin typeface=".SF NS"/>
              </a:rPr>
              <a:t>:</a:t>
            </a:r>
          </a:p>
          <a:p>
            <a:pPr>
              <a:spcBef>
                <a:spcPts val="375"/>
              </a:spcBef>
            </a:pPr>
            <a:r>
              <a:rPr lang="en-US" sz="2000" dirty="0">
                <a:effectLst/>
                <a:latin typeface="var(--jp-code-font-family)"/>
              </a:rPr>
              <a:t>['P1', 'P2', 'P3', 'P4', 'P5', 'P6', 'P7', 'P8', 'P9', 'P10', 'P11', 'P12', 'P13', 'P14', 'P15', 'P16'] </a:t>
            </a:r>
          </a:p>
          <a:p>
            <a:pPr marL="0" indent="0">
              <a:buNone/>
            </a:pPr>
            <a:br>
              <a:rPr lang="en-US" sz="2000" b="0" i="0" dirty="0">
                <a:effectLst/>
                <a:latin typeface="Menlo" panose="020B0609030804020204" pitchFamily="49" charset="0"/>
              </a:rPr>
            </a:br>
            <a:endParaRPr lang="en-US" sz="2000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25C5A-7778-EA2F-35A1-7FAE5F77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Feature Selection using Bidirectional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1919-ED6B-9833-15EA-6F3948F8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1. </a:t>
            </a:r>
            <a:r>
              <a:rPr lang="en-US" sz="2400" b="1" dirty="0">
                <a:effectLst/>
                <a:latin typeface=".SF NS"/>
              </a:rPr>
              <a:t>Characteristics</a:t>
            </a:r>
            <a:r>
              <a:rPr lang="en-US" sz="2400" dirty="0">
                <a:effectLst/>
                <a:latin typeface=".SF NS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effectLst/>
                <a:latin typeface=".SF NS"/>
              </a:rPr>
              <a:t> Iteratively adds and removes features to find the optimal subset.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effectLst/>
                <a:latin typeface=".SF NS"/>
              </a:rPr>
              <a:t> Useful for identifying features that maximize prediction accuracy.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2. </a:t>
            </a:r>
            <a:r>
              <a:rPr lang="en-US" sz="2400" b="1" dirty="0">
                <a:effectLst/>
                <a:latin typeface=".SF NS"/>
              </a:rPr>
              <a:t>Selected Features</a:t>
            </a:r>
            <a:r>
              <a:rPr lang="en-US" sz="2400" dirty="0">
                <a:effectLst/>
                <a:latin typeface=".SF NS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['Y3', 'Y4', 'X7', 'X12', 'Y12', 'X14', 'Y15', 'X16', 'P1', 'P2', 'P3', 'P4', 'P5', 'P6', 'P7', 'P8', 'P9', 'P10', 'P11', 'P12', 'P13', 'P14', 'P15', 'P16’]</a:t>
            </a:r>
            <a:endParaRPr lang="en-US" sz="2400" dirty="0">
              <a:effectLst/>
              <a:latin typeface=".SF N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8D005-9AE7-7E43-DD57-38C9D9AA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Lasso Regression vs Bidirectional Elimination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F2F4C-1D42-A467-8F1F-8285E42A4E2B}"/>
              </a:ext>
            </a:extLst>
          </p:cNvPr>
          <p:cNvSpPr txBox="1"/>
          <p:nvPr/>
        </p:nvSpPr>
        <p:spPr>
          <a:xfrm>
            <a:off x="900977" y="2321598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</a:rPr>
              <a:t>Why Lasso Regression Works Better for Us?</a:t>
            </a:r>
            <a:endParaRPr lang="en-US" dirty="0">
              <a:effectLst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>
                <a:effectLst/>
              </a:rPr>
              <a:t>1. Handles </a:t>
            </a:r>
            <a:r>
              <a:rPr lang="en-US" b="1" dirty="0">
                <a:effectLst/>
              </a:rPr>
              <a:t>multicollinearity</a:t>
            </a:r>
            <a:r>
              <a:rPr lang="en-US" dirty="0">
                <a:effectLst/>
              </a:rPr>
              <a:t>, which is present in our data.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>
                <a:effectLst/>
              </a:rPr>
              <a:t>2. </a:t>
            </a:r>
            <a:r>
              <a:rPr lang="en-US" b="1" dirty="0">
                <a:effectLst/>
              </a:rPr>
              <a:t>Computationally efficient</a:t>
            </a:r>
            <a:r>
              <a:rPr lang="en-US" dirty="0">
                <a:effectLst/>
              </a:rPr>
              <a:t>, saving time with large datasets.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>
                <a:effectLst/>
              </a:rPr>
              <a:t>3. Produces a model with </a:t>
            </a:r>
            <a:r>
              <a:rPr lang="en-US" b="1" dirty="0">
                <a:effectLst/>
              </a:rPr>
              <a:t>lower RMSE</a:t>
            </a:r>
            <a:r>
              <a:rPr lang="en-US" dirty="0">
                <a:effectLst/>
              </a:rPr>
              <a:t>, indicating better predictive performance.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aph with blue bars&#10;&#10;Description automatically generated">
            <a:extLst>
              <a:ext uri="{FF2B5EF4-FFF2-40B4-BE49-F238E27FC236}">
                <a16:creationId xmlns:a16="http://schemas.microsoft.com/office/drawing/2014/main" id="{9462080F-348A-F899-BE64-DFA6635B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713" y="502291"/>
            <a:ext cx="4366258" cy="278279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2583D0-EB03-F5F8-6B04-B62530D0E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34418" y="3629907"/>
            <a:ext cx="4845158" cy="25802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3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E1DAA-331B-12F7-C9E8-02DEC22D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Other Models build after feature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4A6AC-0EA6-883C-3C43-57DEE2CE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ystem-ui"/>
              </a:rPr>
              <a:t>Ensemble model is build using Linear Regression, SVM (Linear Kernel), and </a:t>
            </a:r>
            <a:r>
              <a:rPr lang="en-US" sz="2000" b="0" i="0" dirty="0" err="1">
                <a:effectLst/>
                <a:latin typeface="system-ui"/>
              </a:rPr>
              <a:t>XGBoost</a:t>
            </a:r>
            <a:r>
              <a:rPr lang="en-US" sz="2000" b="0" i="0" dirty="0">
                <a:effectLst/>
                <a:latin typeface="system-ui"/>
              </a:rPr>
              <a:t> which are the top-performing models for this dataset.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A2285EC6-AF56-1B34-96CE-4A1318C0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89855"/>
            <a:ext cx="5150277" cy="31030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CD41-E61F-D236-F4C0-FFB64B06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38" y="329273"/>
            <a:ext cx="4188342" cy="745314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83D6A-0D53-5271-0CF8-AD015CC24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52198"/>
              </p:ext>
            </p:extLst>
          </p:nvPr>
        </p:nvGraphicFramePr>
        <p:xfrm>
          <a:off x="677333" y="1328070"/>
          <a:ext cx="9180833" cy="2886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7024">
                  <a:extLst>
                    <a:ext uri="{9D8B030D-6E8A-4147-A177-3AD203B41FA5}">
                      <a16:colId xmlns:a16="http://schemas.microsoft.com/office/drawing/2014/main" val="988248808"/>
                    </a:ext>
                  </a:extLst>
                </a:gridCol>
                <a:gridCol w="6843809">
                  <a:extLst>
                    <a:ext uri="{9D8B030D-6E8A-4147-A177-3AD203B41FA5}">
                      <a16:colId xmlns:a16="http://schemas.microsoft.com/office/drawing/2014/main" val="3566157978"/>
                    </a:ext>
                  </a:extLst>
                </a:gridCol>
              </a:tblGrid>
              <a:tr h="583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Dataset Characteristics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Multivariate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766012"/>
                  </a:ext>
                </a:extLst>
              </a:tr>
              <a:tr h="284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Subject Area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Renewable Energy, Engineering, Costal City: Adelaide 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147778"/>
                  </a:ext>
                </a:extLst>
              </a:tr>
              <a:tr h="284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Associated Tasks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Regression, Optimization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5147983"/>
                  </a:ext>
                </a:extLst>
              </a:tr>
              <a:tr h="284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Feature Type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Real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86926"/>
                  </a:ext>
                </a:extLst>
              </a:tr>
              <a:tr h="284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Number of Instances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71,999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4196108"/>
                  </a:ext>
                </a:extLst>
              </a:tr>
              <a:tr h="583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Number of Features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49 (including WEC positions, absorbed power, and total power output)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7743414"/>
                  </a:ext>
                </a:extLst>
              </a:tr>
              <a:tr h="583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Collection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i-FI" sz="1400" dirty="0"/>
                        <a:t>Dataset: https://archive.ics.uci.edu/dataset/494/wave+energy+converters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1998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9DEA21-FB5D-5BA4-15E5-696A01C7F758}"/>
              </a:ext>
            </a:extLst>
          </p:cNvPr>
          <p:cNvSpPr txBox="1"/>
          <p:nvPr/>
        </p:nvSpPr>
        <p:spPr>
          <a:xfrm>
            <a:off x="623938" y="4545154"/>
            <a:ext cx="9180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Importance: Maximizing energy capture through optimal WEC placement.</a:t>
            </a:r>
          </a:p>
        </p:txBody>
      </p:sp>
    </p:spTree>
    <p:extLst>
      <p:ext uri="{BB962C8B-B14F-4D97-AF65-F5344CB8AC3E}">
        <p14:creationId xmlns:p14="http://schemas.microsoft.com/office/powerpoint/2010/main" val="33143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CD5B-3778-4039-3239-274100E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model performances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F77107-1B4B-AD6C-C444-1DA25C3D1B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164" y="1966293"/>
            <a:ext cx="1047567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E06F71-FE14-4BFD-9EDF-E885068175CF}"/>
                  </a:ext>
                </a:extLst>
              </p14:cNvPr>
              <p14:cNvContentPartPr/>
              <p14:nvPr/>
            </p14:nvContentPartPr>
            <p14:xfrm>
              <a:off x="5844435" y="5538648"/>
              <a:ext cx="860400" cy="102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E06F71-FE14-4BFD-9EDF-E885068175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8315" y="5532528"/>
                <a:ext cx="87264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4E87E-F213-0111-BB87-6881CE04E5ED}"/>
                  </a:ext>
                </a:extLst>
              </p14:cNvPr>
              <p14:cNvContentPartPr/>
              <p14:nvPr/>
            </p14:nvContentPartPr>
            <p14:xfrm>
              <a:off x="6103275" y="5812608"/>
              <a:ext cx="390960" cy="94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4E87E-F213-0111-BB87-6881CE04E5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7155" y="5806488"/>
                <a:ext cx="403200" cy="9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7BED7C4-E3DF-118B-1303-747AD844ABA3}"/>
              </a:ext>
            </a:extLst>
          </p:cNvPr>
          <p:cNvGrpSpPr/>
          <p:nvPr/>
        </p:nvGrpSpPr>
        <p:grpSpPr>
          <a:xfrm>
            <a:off x="5881155" y="5619288"/>
            <a:ext cx="510480" cy="1047960"/>
            <a:chOff x="5881155" y="5619288"/>
            <a:chExt cx="510480" cy="10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388942-50DC-AA7B-7285-7500BBDF23DB}"/>
                    </a:ext>
                  </a:extLst>
                </p14:cNvPr>
                <p14:cNvContentPartPr/>
                <p14:nvPr/>
              </p14:nvContentPartPr>
              <p14:xfrm>
                <a:off x="6170955" y="6660768"/>
                <a:ext cx="360" cy="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388942-50DC-AA7B-7285-7500BBDF23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4835" y="6654648"/>
                  <a:ext cx="12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6758A8-90E6-2768-FE2D-FCF078F992D4}"/>
                    </a:ext>
                  </a:extLst>
                </p14:cNvPr>
                <p14:cNvContentPartPr/>
                <p14:nvPr/>
              </p14:nvContentPartPr>
              <p14:xfrm>
                <a:off x="5937315" y="5878848"/>
                <a:ext cx="454320" cy="54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6758A8-90E6-2768-FE2D-FCF078F992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1195" y="5872728"/>
                  <a:ext cx="466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11B70B-EDB8-D4E5-C25B-7FABAC75F39B}"/>
                    </a:ext>
                  </a:extLst>
                </p14:cNvPr>
                <p14:cNvContentPartPr/>
                <p14:nvPr/>
              </p14:nvContentPartPr>
              <p14:xfrm>
                <a:off x="5881155" y="5619288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11B70B-EDB8-D4E5-C25B-7FABAC75F3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5035" y="56131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EA15-3E35-22AE-4FA9-266215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35" y="-238602"/>
            <a:ext cx="10515600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ystem-ui"/>
              </a:rPr>
              <a:t>New Data Prediction and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7DEA53-4EEB-4774-3E2E-AD8CCE57717A}"/>
                  </a:ext>
                </a:extLst>
              </p14:cNvPr>
              <p14:cNvContentPartPr/>
              <p14:nvPr/>
            </p14:nvContentPartPr>
            <p14:xfrm>
              <a:off x="1783275" y="120172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7DEA53-4EEB-4774-3E2E-AD8CCE577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7155" y="11956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9E183F8-26B2-905E-F001-5F0BFCD2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0" b="377"/>
          <a:stretch/>
        </p:blipFill>
        <p:spPr>
          <a:xfrm>
            <a:off x="82252" y="744526"/>
            <a:ext cx="8646112" cy="3076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3ACB8-DFEB-C31E-46C1-2359328E6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068" y="3820857"/>
            <a:ext cx="6417296" cy="26670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52278-F401-BA58-4E4B-FC41F4C8F15F}"/>
              </a:ext>
            </a:extLst>
          </p:cNvPr>
          <p:cNvSpPr/>
          <p:nvPr/>
        </p:nvSpPr>
        <p:spPr>
          <a:xfrm>
            <a:off x="2290336" y="6082467"/>
            <a:ext cx="2282509" cy="415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390362-BA88-6334-C965-FB5050D8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2FF2A-FE7B-8AD7-33B3-C7FD90E3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16DFC-5F98-F05D-1AB9-FC69C05FA16D}"/>
                  </a:ext>
                </a:extLst>
              </p14:cNvPr>
              <p14:cNvContentPartPr/>
              <p14:nvPr/>
            </p14:nvContentPartPr>
            <p14:xfrm>
              <a:off x="1783275" y="120172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16DFC-5F98-F05D-1AB9-FC69C05FA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7155" y="119560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5A7340-53FF-1233-2D11-B4B8D368C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4573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12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5F4E4-E335-2487-58B9-F94A39B4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C7C074-07D7-D96D-1A8A-088944471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0D97D-BD87-D353-3825-C9DAEA217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B44F0-6C79-60C7-61E3-8E69C9B97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CD58E6-C4C2-95C2-D80E-F2C1A710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A9BDD-4896-869F-CA3A-D1FC9134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191" y="2885949"/>
            <a:ext cx="3562556" cy="858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F30FE2-C6BB-5990-978E-CD263C374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3DBCD3-BAA5-3BF3-71C9-D51AE37D5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541791E-1288-0B10-C747-334AE8FA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0A3F71-3FB3-DF1F-ACF2-E05CFD68D90B}"/>
              </a:ext>
            </a:extLst>
          </p:cNvPr>
          <p:cNvSpPr txBox="1">
            <a:spLocks/>
          </p:cNvSpPr>
          <p:nvPr/>
        </p:nvSpPr>
        <p:spPr>
          <a:xfrm>
            <a:off x="1582398" y="2885946"/>
            <a:ext cx="3562556" cy="858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8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2378-B020-0301-4E09-A9AE2F12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EBF7-C92C-E7D3-821B-B906D891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0" y="576228"/>
            <a:ext cx="7011635" cy="72529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B4CB-E89E-FD61-9508-DCD3E62F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50" y="1947007"/>
            <a:ext cx="7372055" cy="319232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Rename Column;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Handel Missing Values;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system-ui"/>
              </a:rPr>
              <a:t>Analyzing Zero Values;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system-ui"/>
              </a:rPr>
              <a:t>Outlier Detection;</a:t>
            </a:r>
          </a:p>
          <a:p>
            <a:r>
              <a:rPr lang="en-US" sz="2400" b="1" dirty="0">
                <a:solidFill>
                  <a:schemeClr val="tx1"/>
                </a:solidFill>
                <a:latin typeface="system-ui"/>
              </a:rPr>
              <a:t>EDA correlation check;</a:t>
            </a:r>
            <a:endParaRPr lang="en-US" sz="2400" b="1" i="0" dirty="0">
              <a:solidFill>
                <a:schemeClr val="tx1"/>
              </a:solidFill>
              <a:effectLst/>
              <a:latin typeface="system-ui"/>
            </a:endParaRP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system-ui"/>
              </a:rPr>
              <a:t>Distribution Analysis and Skewness Check;</a:t>
            </a:r>
          </a:p>
          <a:p>
            <a:r>
              <a:rPr lang="en-US" sz="2400" b="1" dirty="0">
                <a:solidFill>
                  <a:schemeClr val="tx1"/>
                </a:solidFill>
                <a:latin typeface="system-ui"/>
              </a:rPr>
              <a:t>Split Dataset and Scaling Features;</a:t>
            </a:r>
          </a:p>
          <a:p>
            <a:pPr marL="0" indent="0">
              <a:buNone/>
            </a:pPr>
            <a:endParaRPr lang="en-US" sz="2400" b="1" i="0" dirty="0">
              <a:solidFill>
                <a:schemeClr val="tx1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0702-6EE3-F127-21DE-43A66EC0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87" y="609600"/>
            <a:ext cx="9270814" cy="1320800"/>
          </a:xfrm>
        </p:spPr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700" dirty="0"/>
              <a:t>(Rename Column)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DA36A-76A9-18C0-CB14-B214936E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20" y="2102188"/>
            <a:ext cx="8646973" cy="1634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0F070-436F-502C-49BD-04184DCF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267" y="3854253"/>
            <a:ext cx="9433531" cy="276013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F0ECBEF-7CB8-6425-D7A2-54EE754C3604}"/>
              </a:ext>
            </a:extLst>
          </p:cNvPr>
          <p:cNvSpPr/>
          <p:nvPr/>
        </p:nvSpPr>
        <p:spPr>
          <a:xfrm>
            <a:off x="8073959" y="864447"/>
            <a:ext cx="2019190" cy="11992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79B7620-BA0F-EE2D-4FCC-4D9F4CA0F5A5}"/>
              </a:ext>
            </a:extLst>
          </p:cNvPr>
          <p:cNvSpPr/>
          <p:nvPr/>
        </p:nvSpPr>
        <p:spPr>
          <a:xfrm flipH="1">
            <a:off x="230365" y="4358672"/>
            <a:ext cx="1998902" cy="13208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 Column: Using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6948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FBE2-C89E-8A1E-705D-1BA51442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7A0F-A62E-21E1-1892-510F30DB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1" y="289226"/>
            <a:ext cx="9270814" cy="1320800"/>
          </a:xfrm>
        </p:spPr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B52F6-7280-E1BD-4FCB-B01FA113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98" t="1880" b="1"/>
          <a:stretch/>
        </p:blipFill>
        <p:spPr>
          <a:xfrm>
            <a:off x="2020363" y="3283345"/>
            <a:ext cx="1529862" cy="29907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2C714-DE6D-B118-5A4D-06E08052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840" y="3279794"/>
            <a:ext cx="1381172" cy="2945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D839EB6-E84E-4A6D-4E3E-54F73DA93062}"/>
              </a:ext>
            </a:extLst>
          </p:cNvPr>
          <p:cNvSpPr/>
          <p:nvPr/>
        </p:nvSpPr>
        <p:spPr>
          <a:xfrm>
            <a:off x="1843561" y="2067159"/>
            <a:ext cx="2456198" cy="104640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handling missing Value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3C3CA42-3542-6940-BB0C-49275154A9E8}"/>
              </a:ext>
            </a:extLst>
          </p:cNvPr>
          <p:cNvSpPr/>
          <p:nvPr/>
        </p:nvSpPr>
        <p:spPr>
          <a:xfrm>
            <a:off x="5982161" y="2067159"/>
            <a:ext cx="2456198" cy="104640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handling missing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955762-3767-0E9A-AD21-F22CDAC9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>
            <a:normAutofit/>
          </a:bodyPr>
          <a:lstStyle/>
          <a:p>
            <a:r>
              <a:rPr lang="en-US" sz="2400" dirty="0"/>
              <a:t>Implemented Mean imputation technique to handle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9397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61615-DA6F-CF36-97BE-91527F059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51D2-16BB-CEFF-9466-BD04C18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2" y="24843"/>
            <a:ext cx="9270814" cy="1320800"/>
          </a:xfrm>
        </p:spPr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700" dirty="0"/>
              <a:t>(Analyzing Zero Values)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F19A4-F644-F721-88ED-49137B5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1" y="1969730"/>
            <a:ext cx="4791879" cy="2235125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ystem-ui"/>
              </a:rPr>
              <a:t>If zeros in one feature have high correlation with another feature, it could indicate that the zeros are systematic and represent a real pattern. In such cases, they may be valid data points that highlight dependencies between variables.</a:t>
            </a:r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46584952-2B9C-6271-A691-4C752C4A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19" y="1262488"/>
            <a:ext cx="5430633" cy="38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D5F07-643A-0967-AAB0-AA3C53E00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50" y="1164295"/>
            <a:ext cx="2055541" cy="48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4847-4C99-4504-0293-FE0734CD4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9719-1895-F01E-8814-5D7E8710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2" y="-95289"/>
            <a:ext cx="9270814" cy="1320800"/>
          </a:xfrm>
        </p:spPr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700" dirty="0"/>
              <a:t>(Analyzing Zero Values)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BB7F5-8C48-E808-703B-01573E716BD5}"/>
              </a:ext>
            </a:extLst>
          </p:cNvPr>
          <p:cNvSpPr txBox="1"/>
          <p:nvPr/>
        </p:nvSpPr>
        <p:spPr>
          <a:xfrm>
            <a:off x="246928" y="1209784"/>
            <a:ext cx="7103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We use K-Nearest Neighbors (KNN) Imputation:  Because 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US" b="1" i="0" dirty="0">
                <a:effectLst/>
                <a:latin typeface="system-ui"/>
              </a:rPr>
              <a:t>spatial relationships</a:t>
            </a:r>
            <a:r>
              <a:rPr lang="en-US" b="0" i="0" dirty="0">
                <a:effectLst/>
                <a:latin typeface="system-ui"/>
              </a:rPr>
              <a:t> between WEC positions, making the imputed values more realistic.</a:t>
            </a:r>
          </a:p>
        </p:txBody>
      </p:sp>
      <p:pic>
        <p:nvPicPr>
          <p:cNvPr id="3076" name="Picture 4" descr="No description has been provided for this image">
            <a:extLst>
              <a:ext uri="{FF2B5EF4-FFF2-40B4-BE49-F238E27FC236}">
                <a16:creationId xmlns:a16="http://schemas.microsoft.com/office/drawing/2014/main" id="{37954F15-65F6-9350-A9BB-1824DBDE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42" y="1956986"/>
            <a:ext cx="6699894" cy="437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4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56938-B0D5-C9B4-F63F-7A55450D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29AC-BB16-6FA0-DA81-A3752B3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50" y="0"/>
            <a:ext cx="688482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700" dirty="0"/>
              <a:t>(Outlier Detection using IQR with Boxplot)</a:t>
            </a:r>
            <a:endParaRPr lang="en-US" dirty="0"/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396DF842-7823-3C69-E629-91081D241CE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93663"/>
            <a:ext cx="4927600" cy="32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 description has been provided for this image">
            <a:extLst>
              <a:ext uri="{FF2B5EF4-FFF2-40B4-BE49-F238E27FC236}">
                <a16:creationId xmlns:a16="http://schemas.microsoft.com/office/drawing/2014/main" id="{306AA417-D7A2-535E-DDA8-AA293F52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34" y="3537817"/>
            <a:ext cx="4990266" cy="332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BE359-9AE6-CCA7-FF32-A1DD826E3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1" y="1468083"/>
            <a:ext cx="6517150" cy="34368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40D52-57D2-56A5-7120-DEF19C8AC295}"/>
              </a:ext>
            </a:extLst>
          </p:cNvPr>
          <p:cNvSpPr txBox="1">
            <a:spLocks/>
          </p:cNvSpPr>
          <p:nvPr/>
        </p:nvSpPr>
        <p:spPr>
          <a:xfrm>
            <a:off x="203150" y="4460133"/>
            <a:ext cx="6884821" cy="26650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solidFill>
                  <a:schemeClr val="tx1"/>
                </a:solidFill>
              </a:rPr>
              <a:t>Handling Outliers: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Since Outliers is less than 5% we delete row contain outliers and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if it was more than 5% than we will replace the outliers value with mean of range of Q1 and Q3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639E9-DCFA-20A4-A9D1-37181A49CF8A}"/>
              </a:ext>
            </a:extLst>
          </p:cNvPr>
          <p:cNvSpPr/>
          <p:nvPr/>
        </p:nvSpPr>
        <p:spPr>
          <a:xfrm>
            <a:off x="251641" y="4551218"/>
            <a:ext cx="2830995" cy="263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F940-F2C2-3B46-3FDA-136EAF6A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3600" dirty="0"/>
              <a:t>(Correlation checking)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08AFF7-EAD2-E477-6D99-50C03C7B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29" y="1947492"/>
            <a:ext cx="10440888" cy="410478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5A65C3-4292-FA7C-4F25-8BF4D0D7B5B3}"/>
              </a:ext>
            </a:extLst>
          </p:cNvPr>
          <p:cNvSpPr/>
          <p:nvPr/>
        </p:nvSpPr>
        <p:spPr>
          <a:xfrm>
            <a:off x="664029" y="5660571"/>
            <a:ext cx="5431971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772416A-D164-904A-8B75-0267160247F6}">
  <we:reference id="4b785c87-866c-4bad-85d8-5d1ae467ac9a" version="3.14.4.0" store="EXCatalog" storeType="EXCatalog"/>
  <we:alternateReferences>
    <we:reference id="WA104381909" version="3.14.4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762</Words>
  <Application>Microsoft Office PowerPoint</Application>
  <PresentationFormat>Widescreen</PresentationFormat>
  <Paragraphs>107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.SF NS</vt:lpstr>
      <vt:lpstr>Aptos</vt:lpstr>
      <vt:lpstr>Aptos Display</vt:lpstr>
      <vt:lpstr>Arial</vt:lpstr>
      <vt:lpstr>Calibri</vt:lpstr>
      <vt:lpstr>Menlo</vt:lpstr>
      <vt:lpstr>system-ui</vt:lpstr>
      <vt:lpstr>Times New Roman</vt:lpstr>
      <vt:lpstr>var(--jp-code-font-family)</vt:lpstr>
      <vt:lpstr>Wingdings 3</vt:lpstr>
      <vt:lpstr>Office Theme</vt:lpstr>
      <vt:lpstr>Enhancing Wave Energy Efficiency</vt:lpstr>
      <vt:lpstr>Dataset Overview</vt:lpstr>
      <vt:lpstr>Data Cleaning and Preprocessing</vt:lpstr>
      <vt:lpstr>Data Cleaning and Preprocessing (Rename Column)</vt:lpstr>
      <vt:lpstr>Data Cleaning and Preprocessing</vt:lpstr>
      <vt:lpstr>Data Cleaning and Preprocessing (Analyzing Zero Values)</vt:lpstr>
      <vt:lpstr>Data Cleaning and Preprocessing (Analyzing Zero Values)</vt:lpstr>
      <vt:lpstr>Data Cleaning and Preprocessing (Outlier Detection using IQR with Boxplot)</vt:lpstr>
      <vt:lpstr>Data Cleaning and Preprocessing (Correlation checking)</vt:lpstr>
      <vt:lpstr>Data Cleaning and Preprocessing (Distribution Analysis and Skewness Check)</vt:lpstr>
      <vt:lpstr>Data Cleaning and Preprocessing (Split and Scaling Dataset)</vt:lpstr>
      <vt:lpstr>Model Building</vt:lpstr>
      <vt:lpstr>Model Evaluation (RMSE and R2 score Comparison of all model)</vt:lpstr>
      <vt:lpstr>Hyperparameter Tuning</vt:lpstr>
      <vt:lpstr>Hyperparameter Tuning (R2 Score Comparison)</vt:lpstr>
      <vt:lpstr>Why Feature Selection using Lasso Regression?</vt:lpstr>
      <vt:lpstr>Feature Selection using Bidirectional Elimination</vt:lpstr>
      <vt:lpstr>Lasso Regression vs Bidirectional Elimination</vt:lpstr>
      <vt:lpstr>Other Models build after feature selection</vt:lpstr>
      <vt:lpstr>All model performances</vt:lpstr>
      <vt:lpstr>New Data Prediction and Accuracy</vt:lpstr>
      <vt:lpstr>Conclusions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Guntumani, Jayaprakash Yadav</dc:creator>
  <cp:lastModifiedBy>Reza Rahman</cp:lastModifiedBy>
  <cp:revision>8</cp:revision>
  <dcterms:created xsi:type="dcterms:W3CDTF">2024-11-21T00:48:09Z</dcterms:created>
  <dcterms:modified xsi:type="dcterms:W3CDTF">2024-11-21T21:47:14Z</dcterms:modified>
</cp:coreProperties>
</file>