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7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9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00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9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5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0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8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9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4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9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4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9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52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4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2E4D-41D1-4A78-B426-CAF85CE931AD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9889-28C1-420B-A681-0270D113C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31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arama.com/software-blogs/1285446-all-one-tuts-tech-tutorials-videos-blog/21001163-explain-formatted-unformatted-console-input-output-functio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1AB3-AB66-40A1-9CE2-73EF480B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576" y="2742465"/>
            <a:ext cx="6823880" cy="1373070"/>
          </a:xfrm>
        </p:spPr>
        <p:txBody>
          <a:bodyPr/>
          <a:lstStyle/>
          <a:p>
            <a:r>
              <a:rPr lang="en-US" sz="4400" b="1" dirty="0"/>
              <a:t>INPUT AND OUTPUT FUNCTIONS IN C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AFBBD-2533-4F0A-8854-579874764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Mohamed Rahman Shareff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7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E0A4B0E9-8295-42C9-A767-D18BFD25E9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5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2DBA-F961-412B-B900-6957BBA2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36" dirty="0"/>
              <a:t>Formatted</a:t>
            </a:r>
            <a:r>
              <a:rPr lang="en-US" sz="3600" b="1" spc="-93" dirty="0"/>
              <a:t> </a:t>
            </a:r>
            <a:r>
              <a:rPr lang="en-US" sz="3600" b="1" spc="-7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9900-F7E7-41A3-B568-E5334D98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51786" cy="4323234"/>
          </a:xfrm>
        </p:spPr>
        <p:txBody>
          <a:bodyPr>
            <a:normAutofit fontScale="85000" lnSpcReduction="20000"/>
          </a:bodyPr>
          <a:lstStyle/>
          <a:p>
            <a:pPr marL="507975" marR="1145664" indent="-489833" algn="just">
              <a:spcBef>
                <a:spcPts val="143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GB" sz="2800" b="1" spc="-36" dirty="0">
                <a:latin typeface="Calibri"/>
                <a:cs typeface="Calibri"/>
              </a:rPr>
              <a:t>Refers </a:t>
            </a:r>
            <a:r>
              <a:rPr lang="en-GB" sz="2800" b="1" spc="-21" dirty="0">
                <a:latin typeface="Calibri"/>
                <a:cs typeface="Calibri"/>
              </a:rPr>
              <a:t>to </a:t>
            </a:r>
            <a:r>
              <a:rPr lang="en-GB" sz="2800" b="1" dirty="0">
                <a:latin typeface="Calibri"/>
                <a:cs typeface="Calibri"/>
              </a:rPr>
              <a:t>the </a:t>
            </a:r>
            <a:r>
              <a:rPr lang="en-GB" sz="2800" b="1" spc="-7" dirty="0">
                <a:latin typeface="Calibri"/>
                <a:cs typeface="Calibri"/>
              </a:rPr>
              <a:t>output of </a:t>
            </a:r>
            <a:r>
              <a:rPr lang="en-GB" sz="2800" b="1" spc="-21" dirty="0">
                <a:latin typeface="Calibri"/>
                <a:cs typeface="Calibri"/>
              </a:rPr>
              <a:t>data </a:t>
            </a:r>
            <a:r>
              <a:rPr lang="en-GB" sz="2800" b="1" spc="-14" dirty="0">
                <a:latin typeface="Calibri"/>
                <a:cs typeface="Calibri"/>
              </a:rPr>
              <a:t>that </a:t>
            </a:r>
            <a:r>
              <a:rPr lang="en-GB" sz="2800" b="1" spc="-7" dirty="0">
                <a:latin typeface="Calibri"/>
                <a:cs typeface="Calibri"/>
              </a:rPr>
              <a:t>has </a:t>
            </a:r>
            <a:r>
              <a:rPr lang="en-GB" sz="2800" b="1" dirty="0">
                <a:latin typeface="Calibri"/>
                <a:cs typeface="Calibri"/>
              </a:rPr>
              <a:t>been </a:t>
            </a:r>
            <a:r>
              <a:rPr lang="en-GB" sz="2800" b="1" spc="-14" dirty="0">
                <a:latin typeface="Calibri"/>
                <a:cs typeface="Calibri"/>
              </a:rPr>
              <a:t>arranged </a:t>
            </a:r>
            <a:r>
              <a:rPr lang="en-GB" sz="2800" b="1" dirty="0">
                <a:latin typeface="Calibri"/>
                <a:cs typeface="Calibri"/>
              </a:rPr>
              <a:t>in a  particular</a:t>
            </a:r>
            <a:r>
              <a:rPr lang="en-GB" sz="2800" b="1" spc="-36" dirty="0">
                <a:latin typeface="Calibri"/>
                <a:cs typeface="Calibri"/>
              </a:rPr>
              <a:t> </a:t>
            </a:r>
            <a:r>
              <a:rPr lang="en-GB" sz="2800" b="1" spc="-21" dirty="0">
                <a:latin typeface="Calibri"/>
                <a:cs typeface="Calibri"/>
              </a:rPr>
              <a:t>format.</a:t>
            </a:r>
            <a:endParaRPr lang="en-GB" sz="2800" b="1" dirty="0">
              <a:latin typeface="Calibri"/>
              <a:cs typeface="Calibri"/>
            </a:endParaRPr>
          </a:p>
          <a:p>
            <a:pPr marL="507975" marR="7257" indent="-489833" algn="just">
              <a:spcBef>
                <a:spcPts val="829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GB" sz="2800" b="1" spc="-7" dirty="0" err="1">
                <a:latin typeface="Calibri"/>
                <a:cs typeface="Calibri"/>
              </a:rPr>
              <a:t>printf</a:t>
            </a:r>
            <a:r>
              <a:rPr lang="en-GB" sz="2800" b="1" spc="-7" dirty="0">
                <a:latin typeface="Calibri"/>
                <a:cs typeface="Calibri"/>
              </a:rPr>
              <a:t>() </a:t>
            </a:r>
            <a:r>
              <a:rPr lang="en-GB" sz="2800" b="1" dirty="0">
                <a:latin typeface="Calibri"/>
                <a:cs typeface="Calibri"/>
              </a:rPr>
              <a:t>is a </a:t>
            </a:r>
            <a:r>
              <a:rPr lang="en-GB" sz="2800" b="1" spc="-7" dirty="0">
                <a:latin typeface="Calibri"/>
                <a:cs typeface="Calibri"/>
              </a:rPr>
              <a:t>built </a:t>
            </a:r>
            <a:r>
              <a:rPr lang="en-GB" sz="2800" b="1" dirty="0">
                <a:latin typeface="Calibri"/>
                <a:cs typeface="Calibri"/>
              </a:rPr>
              <a:t>in </a:t>
            </a:r>
            <a:r>
              <a:rPr lang="en-GB" sz="2800" b="1" spc="-7" dirty="0">
                <a:latin typeface="Calibri"/>
                <a:cs typeface="Calibri"/>
              </a:rPr>
              <a:t>function </a:t>
            </a:r>
            <a:r>
              <a:rPr lang="en-GB" sz="2800" b="1" dirty="0">
                <a:latin typeface="Calibri"/>
                <a:cs typeface="Calibri"/>
              </a:rPr>
              <a:t>which is </a:t>
            </a:r>
            <a:r>
              <a:rPr lang="en-GB" sz="2800" b="1" spc="-7" dirty="0">
                <a:latin typeface="Calibri"/>
                <a:cs typeface="Calibri"/>
              </a:rPr>
              <a:t>used </a:t>
            </a:r>
            <a:r>
              <a:rPr lang="en-GB" sz="2800" b="1" spc="-14" dirty="0">
                <a:latin typeface="Calibri"/>
                <a:cs typeface="Calibri"/>
              </a:rPr>
              <a:t>to </a:t>
            </a:r>
            <a:r>
              <a:rPr lang="en-GB" sz="2800" b="1" spc="-7" dirty="0">
                <a:latin typeface="Calibri"/>
                <a:cs typeface="Calibri"/>
              </a:rPr>
              <a:t>output </a:t>
            </a:r>
            <a:r>
              <a:rPr lang="en-GB" sz="2800" b="1" spc="-21" dirty="0">
                <a:latin typeface="Calibri"/>
                <a:cs typeface="Calibri"/>
              </a:rPr>
              <a:t>data from  </a:t>
            </a:r>
            <a:r>
              <a:rPr lang="en-GB" sz="2800" b="1" dirty="0">
                <a:latin typeface="Calibri"/>
                <a:cs typeface="Calibri"/>
              </a:rPr>
              <a:t>the </a:t>
            </a:r>
            <a:r>
              <a:rPr lang="en-GB" sz="2800" b="1" spc="-14" dirty="0">
                <a:latin typeface="Calibri"/>
                <a:cs typeface="Calibri"/>
              </a:rPr>
              <a:t>computer </a:t>
            </a:r>
            <a:r>
              <a:rPr lang="en-GB" sz="2800" b="1" spc="-21" dirty="0">
                <a:latin typeface="Calibri"/>
                <a:cs typeface="Calibri"/>
              </a:rPr>
              <a:t>onto </a:t>
            </a:r>
            <a:r>
              <a:rPr lang="en-GB" sz="2800" b="1" dirty="0">
                <a:latin typeface="Calibri"/>
                <a:cs typeface="Calibri"/>
              </a:rPr>
              <a:t>a </a:t>
            </a:r>
            <a:r>
              <a:rPr lang="en-GB" sz="2800" b="1" spc="-21" dirty="0">
                <a:latin typeface="Calibri"/>
                <a:cs typeface="Calibri"/>
              </a:rPr>
              <a:t>standard </a:t>
            </a:r>
            <a:r>
              <a:rPr lang="en-GB" sz="2800" b="1" spc="-7" dirty="0">
                <a:latin typeface="Calibri"/>
                <a:cs typeface="Calibri"/>
              </a:rPr>
              <a:t>device </a:t>
            </a:r>
            <a:r>
              <a:rPr lang="en-GB" sz="2800" b="1" dirty="0">
                <a:latin typeface="Calibri"/>
                <a:cs typeface="Calibri"/>
              </a:rPr>
              <a:t>i.e.</a:t>
            </a:r>
            <a:r>
              <a:rPr lang="en-GB" sz="2800" b="1" spc="14" dirty="0">
                <a:latin typeface="Calibri"/>
                <a:cs typeface="Calibri"/>
              </a:rPr>
              <a:t> </a:t>
            </a:r>
            <a:r>
              <a:rPr lang="en-GB" sz="2800" b="1" spc="-7" dirty="0">
                <a:latin typeface="Calibri"/>
                <a:cs typeface="Calibri"/>
              </a:rPr>
              <a:t>screen</a:t>
            </a:r>
            <a:endParaRPr lang="en-GB" sz="2800" b="1" dirty="0">
              <a:latin typeface="Calibri"/>
              <a:cs typeface="Calibri"/>
            </a:endParaRPr>
          </a:p>
          <a:p>
            <a:pPr marL="507975" indent="-489833" algn="just">
              <a:spcBef>
                <a:spcPts val="821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GB" sz="2800" b="1" spc="-14" dirty="0">
                <a:latin typeface="Calibri"/>
                <a:cs typeface="Calibri"/>
              </a:rPr>
              <a:t>General</a:t>
            </a:r>
            <a:r>
              <a:rPr lang="en-GB" sz="2800" b="1" spc="-29" dirty="0">
                <a:latin typeface="Calibri"/>
                <a:cs typeface="Calibri"/>
              </a:rPr>
              <a:t> </a:t>
            </a:r>
            <a:r>
              <a:rPr lang="en-GB" sz="2800" b="1" spc="-21" dirty="0">
                <a:latin typeface="Calibri"/>
                <a:cs typeface="Calibri"/>
              </a:rPr>
              <a:t>form:</a:t>
            </a:r>
            <a:r>
              <a:rPr lang="en-GB" sz="2800" b="1" dirty="0">
                <a:latin typeface="Calibri"/>
                <a:cs typeface="Calibri"/>
              </a:rPr>
              <a:t>        </a:t>
            </a:r>
            <a:r>
              <a:rPr lang="en-GB" sz="2800" b="1" spc="-29" dirty="0" err="1">
                <a:solidFill>
                  <a:srgbClr val="FF0000"/>
                </a:solidFill>
                <a:latin typeface="Calibri"/>
                <a:cs typeface="Calibri"/>
              </a:rPr>
              <a:t>printf</a:t>
            </a:r>
            <a:r>
              <a:rPr lang="en-GB" sz="2800" b="1" spc="-29" dirty="0">
                <a:solidFill>
                  <a:srgbClr val="FF0000"/>
                </a:solidFill>
                <a:latin typeface="Calibri"/>
                <a:cs typeface="Calibri"/>
              </a:rPr>
              <a:t>(“control </a:t>
            </a:r>
            <a:r>
              <a:rPr lang="en-GB" sz="2800" b="1" spc="-21" dirty="0">
                <a:solidFill>
                  <a:srgbClr val="FF0000"/>
                </a:solidFill>
                <a:latin typeface="Calibri"/>
                <a:cs typeface="Calibri"/>
              </a:rPr>
              <a:t>string”,arg1,arg2,.....,</a:t>
            </a:r>
            <a:r>
              <a:rPr lang="en-GB" sz="2800" b="1" spc="-21" dirty="0" err="1">
                <a:solidFill>
                  <a:srgbClr val="FF0000"/>
                </a:solidFill>
                <a:latin typeface="Calibri"/>
                <a:cs typeface="Calibri"/>
              </a:rPr>
              <a:t>arg</a:t>
            </a:r>
            <a:r>
              <a:rPr lang="en-GB" sz="2800" b="1" spc="-8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GB" sz="2800" b="1" spc="-7" dirty="0">
                <a:solidFill>
                  <a:srgbClr val="FF0000"/>
                </a:solidFill>
                <a:latin typeface="Calibri"/>
                <a:cs typeface="Calibri"/>
              </a:rPr>
              <a:t>n)</a:t>
            </a:r>
          </a:p>
          <a:p>
            <a:pPr marL="507975" indent="-489833" algn="just">
              <a:spcBef>
                <a:spcPts val="821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endParaRPr lang="en-GB" sz="2800" b="1" dirty="0">
              <a:latin typeface="Calibri"/>
              <a:cs typeface="Calibri"/>
            </a:endParaRPr>
          </a:p>
          <a:p>
            <a:pPr marL="507975" indent="-489833" algn="just">
              <a:spcBef>
                <a:spcPts val="821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GB" sz="2800" b="1" spc="-7" dirty="0">
                <a:latin typeface="Calibri"/>
                <a:cs typeface="Calibri"/>
              </a:rPr>
              <a:t>The </a:t>
            </a:r>
            <a:r>
              <a:rPr lang="en-GB" sz="2800" b="1" spc="-21" dirty="0">
                <a:latin typeface="Calibri"/>
                <a:cs typeface="Calibri"/>
              </a:rPr>
              <a:t>control </a:t>
            </a:r>
            <a:r>
              <a:rPr lang="en-GB" sz="2800" b="1" spc="-7" dirty="0">
                <a:latin typeface="Calibri"/>
                <a:cs typeface="Calibri"/>
              </a:rPr>
              <a:t>string </a:t>
            </a:r>
            <a:r>
              <a:rPr lang="en-GB" sz="2800" b="1" spc="-14" dirty="0">
                <a:latin typeface="Calibri"/>
                <a:cs typeface="Calibri"/>
              </a:rPr>
              <a:t>consists </a:t>
            </a:r>
            <a:r>
              <a:rPr lang="en-GB" sz="2800" b="1" spc="-7" dirty="0">
                <a:latin typeface="Calibri"/>
                <a:cs typeface="Calibri"/>
              </a:rPr>
              <a:t>of </a:t>
            </a:r>
            <a:r>
              <a:rPr lang="en-GB" sz="2800" b="1" spc="-21" dirty="0">
                <a:latin typeface="Calibri"/>
                <a:cs typeface="Calibri"/>
              </a:rPr>
              <a:t>four </a:t>
            </a:r>
            <a:r>
              <a:rPr lang="en-GB" sz="2800" b="1" dirty="0">
                <a:latin typeface="Calibri"/>
                <a:cs typeface="Calibri"/>
              </a:rPr>
              <a:t>types </a:t>
            </a:r>
            <a:r>
              <a:rPr lang="en-GB" sz="2800" b="1" spc="-7" dirty="0">
                <a:latin typeface="Calibri"/>
                <a:cs typeface="Calibri"/>
              </a:rPr>
              <a:t>of items</a:t>
            </a:r>
            <a:r>
              <a:rPr lang="en-GB" sz="2800" b="1" spc="-114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-</a:t>
            </a:r>
          </a:p>
          <a:p>
            <a:pPr marL="1127545" lvl="1" indent="-457200" algn="just">
              <a:spcBef>
                <a:spcPts val="671"/>
              </a:spcBef>
              <a:buFont typeface="Wingdings" panose="05000000000000000000" pitchFamily="2" charset="2"/>
              <a:buChar char="Ø"/>
              <a:tabLst>
                <a:tab pos="1080353" algn="l"/>
                <a:tab pos="1081260" algn="l"/>
              </a:tabLst>
            </a:pPr>
            <a:r>
              <a:rPr lang="en-GB" sz="2800" b="1" spc="-21" dirty="0">
                <a:latin typeface="Calibri"/>
                <a:cs typeface="Calibri"/>
              </a:rPr>
              <a:t>characters </a:t>
            </a:r>
            <a:r>
              <a:rPr lang="en-GB" sz="2800" b="1" spc="-7" dirty="0">
                <a:latin typeface="Calibri"/>
                <a:cs typeface="Calibri"/>
              </a:rPr>
              <a:t>that will be </a:t>
            </a:r>
            <a:r>
              <a:rPr lang="en-GB" sz="2800" b="1" spc="-14" dirty="0">
                <a:latin typeface="Calibri"/>
                <a:cs typeface="Calibri"/>
              </a:rPr>
              <a:t>printed </a:t>
            </a:r>
            <a:r>
              <a:rPr lang="en-GB" sz="2800" b="1" spc="-7" dirty="0">
                <a:latin typeface="Calibri"/>
                <a:cs typeface="Calibri"/>
              </a:rPr>
              <a:t>on </a:t>
            </a:r>
            <a:r>
              <a:rPr lang="en-GB" sz="2800" b="1" dirty="0">
                <a:latin typeface="Calibri"/>
                <a:cs typeface="Calibri"/>
              </a:rPr>
              <a:t>the </a:t>
            </a:r>
            <a:r>
              <a:rPr lang="en-GB" sz="2800" b="1" spc="-14" dirty="0">
                <a:latin typeface="Calibri"/>
                <a:cs typeface="Calibri"/>
              </a:rPr>
              <a:t>screen </a:t>
            </a:r>
            <a:r>
              <a:rPr lang="en-GB" sz="2800" b="1" dirty="0">
                <a:latin typeface="Calibri"/>
                <a:cs typeface="Calibri"/>
              </a:rPr>
              <a:t>as </a:t>
            </a:r>
            <a:r>
              <a:rPr lang="en-GB" sz="2800" b="1" spc="-7" dirty="0">
                <a:latin typeface="Calibri"/>
                <a:cs typeface="Calibri"/>
              </a:rPr>
              <a:t>they</a:t>
            </a:r>
            <a:r>
              <a:rPr lang="en-GB" sz="2800" b="1" spc="186" dirty="0">
                <a:latin typeface="Calibri"/>
                <a:cs typeface="Calibri"/>
              </a:rPr>
              <a:t> </a:t>
            </a:r>
            <a:r>
              <a:rPr lang="en-GB" sz="2800" b="1" spc="-43" dirty="0">
                <a:latin typeface="Calibri"/>
                <a:cs typeface="Calibri"/>
              </a:rPr>
              <a:t>appear.</a:t>
            </a:r>
            <a:endParaRPr lang="en-GB" sz="2800" b="1" dirty="0">
              <a:latin typeface="Calibri"/>
              <a:cs typeface="Calibri"/>
            </a:endParaRPr>
          </a:p>
          <a:p>
            <a:pPr marL="1127545" lvl="1" indent="-457200" algn="just">
              <a:spcBef>
                <a:spcPts val="671"/>
              </a:spcBef>
              <a:buFont typeface="Wingdings" panose="05000000000000000000" pitchFamily="2" charset="2"/>
              <a:buChar char="Ø"/>
              <a:tabLst>
                <a:tab pos="1080353" algn="l"/>
                <a:tab pos="1081260" algn="l"/>
              </a:tabLst>
            </a:pPr>
            <a:r>
              <a:rPr lang="en-GB" sz="2800" b="1" spc="-21" dirty="0">
                <a:latin typeface="Calibri"/>
                <a:cs typeface="Calibri"/>
              </a:rPr>
              <a:t>format </a:t>
            </a:r>
            <a:r>
              <a:rPr lang="en-GB" sz="2800" b="1" spc="-14" dirty="0">
                <a:latin typeface="Calibri"/>
                <a:cs typeface="Calibri"/>
              </a:rPr>
              <a:t>specifications </a:t>
            </a:r>
            <a:r>
              <a:rPr lang="en-GB" sz="2800" b="1" spc="-7" dirty="0">
                <a:latin typeface="Calibri"/>
                <a:cs typeface="Calibri"/>
              </a:rPr>
              <a:t>that define </a:t>
            </a:r>
            <a:r>
              <a:rPr lang="en-GB" sz="2800" b="1" dirty="0">
                <a:latin typeface="Calibri"/>
                <a:cs typeface="Calibri"/>
              </a:rPr>
              <a:t>the </a:t>
            </a:r>
            <a:r>
              <a:rPr lang="en-GB" sz="2800" b="1" spc="-7" dirty="0">
                <a:latin typeface="Calibri"/>
                <a:cs typeface="Calibri"/>
              </a:rPr>
              <a:t>output </a:t>
            </a:r>
            <a:r>
              <a:rPr lang="en-GB" sz="2800" b="1" spc="-21" dirty="0">
                <a:latin typeface="Calibri"/>
                <a:cs typeface="Calibri"/>
              </a:rPr>
              <a:t>format for </a:t>
            </a:r>
            <a:r>
              <a:rPr lang="en-GB" sz="2800" b="1" spc="-14" dirty="0">
                <a:latin typeface="Calibri"/>
                <a:cs typeface="Calibri"/>
              </a:rPr>
              <a:t>display </a:t>
            </a:r>
            <a:r>
              <a:rPr lang="en-GB" sz="2800" b="1" spc="-7" dirty="0">
                <a:latin typeface="Calibri"/>
                <a:cs typeface="Calibri"/>
              </a:rPr>
              <a:t>of </a:t>
            </a:r>
            <a:r>
              <a:rPr lang="en-GB" sz="2800" b="1" dirty="0">
                <a:latin typeface="Calibri"/>
                <a:cs typeface="Calibri"/>
              </a:rPr>
              <a:t>each</a:t>
            </a:r>
            <a:r>
              <a:rPr lang="en-GB" sz="2800" b="1" spc="193" dirty="0">
                <a:latin typeface="Calibri"/>
                <a:cs typeface="Calibri"/>
              </a:rPr>
              <a:t> </a:t>
            </a:r>
            <a:r>
              <a:rPr lang="en-GB" sz="2800" b="1" spc="-14" dirty="0">
                <a:latin typeface="Calibri"/>
                <a:cs typeface="Calibri"/>
              </a:rPr>
              <a:t>item</a:t>
            </a:r>
            <a:endParaRPr lang="en-GB" sz="2800" b="1" dirty="0">
              <a:latin typeface="Calibri"/>
              <a:cs typeface="Calibri"/>
            </a:endParaRPr>
          </a:p>
          <a:p>
            <a:pPr marL="1127545" lvl="1" indent="-457200" algn="just">
              <a:spcBef>
                <a:spcPts val="614"/>
              </a:spcBef>
              <a:buFont typeface="Wingdings" panose="05000000000000000000" pitchFamily="2" charset="2"/>
              <a:buChar char="Ø"/>
              <a:tabLst>
                <a:tab pos="1080353" algn="l"/>
                <a:tab pos="1081260" algn="l"/>
              </a:tabLst>
            </a:pPr>
            <a:r>
              <a:rPr lang="en-GB" sz="2800" b="1" spc="-7" dirty="0">
                <a:latin typeface="Calibri"/>
                <a:cs typeface="Calibri"/>
              </a:rPr>
              <a:t>escape sequence </a:t>
            </a:r>
            <a:r>
              <a:rPr lang="en-GB" sz="2800" b="1" spc="-21" dirty="0">
                <a:latin typeface="Calibri"/>
                <a:cs typeface="Calibri"/>
              </a:rPr>
              <a:t>characters </a:t>
            </a:r>
            <a:r>
              <a:rPr lang="en-GB" sz="2800" b="1" spc="-7" dirty="0">
                <a:latin typeface="Calibri"/>
                <a:cs typeface="Calibri"/>
              </a:rPr>
              <a:t>such </a:t>
            </a:r>
            <a:r>
              <a:rPr lang="en-GB" sz="2800" b="1" dirty="0">
                <a:latin typeface="Calibri"/>
                <a:cs typeface="Calibri"/>
              </a:rPr>
              <a:t>as </a:t>
            </a:r>
            <a:r>
              <a:rPr lang="en-GB" sz="2800" b="1" spc="-7" dirty="0">
                <a:latin typeface="Calibri"/>
                <a:cs typeface="Calibri"/>
              </a:rPr>
              <a:t>\n, </a:t>
            </a:r>
            <a:r>
              <a:rPr lang="en-GB" sz="2800" b="1" dirty="0">
                <a:latin typeface="Calibri"/>
                <a:cs typeface="Calibri"/>
              </a:rPr>
              <a:t>\t</a:t>
            </a:r>
            <a:r>
              <a:rPr lang="en-GB" sz="2800" b="1" spc="171" dirty="0">
                <a:latin typeface="Calibri"/>
                <a:cs typeface="Calibri"/>
              </a:rPr>
              <a:t> </a:t>
            </a:r>
            <a:r>
              <a:rPr lang="en-GB" sz="2800" b="1" spc="-21" dirty="0">
                <a:latin typeface="Calibri"/>
                <a:cs typeface="Calibri"/>
              </a:rPr>
              <a:t>etc.</a:t>
            </a:r>
            <a:endParaRPr lang="en-GB" sz="2800" b="1" dirty="0">
              <a:latin typeface="Calibri"/>
              <a:cs typeface="Calibri"/>
            </a:endParaRPr>
          </a:p>
          <a:p>
            <a:pPr marL="1127545" lvl="1" indent="-457200" algn="just">
              <a:spcBef>
                <a:spcPts val="614"/>
              </a:spcBef>
              <a:buFont typeface="Wingdings" panose="05000000000000000000" pitchFamily="2" charset="2"/>
              <a:buChar char="Ø"/>
              <a:tabLst>
                <a:tab pos="1080353" algn="l"/>
                <a:tab pos="1081260" algn="l"/>
              </a:tabLst>
            </a:pPr>
            <a:r>
              <a:rPr lang="en-GB" sz="2800" b="1" spc="-21" dirty="0">
                <a:latin typeface="Calibri"/>
                <a:cs typeface="Calibri"/>
              </a:rPr>
              <a:t>any </a:t>
            </a:r>
            <a:r>
              <a:rPr lang="en-GB" sz="2800" b="1" spc="-14" dirty="0">
                <a:latin typeface="Calibri"/>
                <a:cs typeface="Calibri"/>
              </a:rPr>
              <a:t>combination </a:t>
            </a:r>
            <a:r>
              <a:rPr lang="en-GB" sz="2800" b="1" spc="-7" dirty="0">
                <a:latin typeface="Calibri"/>
                <a:cs typeface="Calibri"/>
              </a:rPr>
              <a:t>of </a:t>
            </a:r>
            <a:r>
              <a:rPr lang="en-GB" sz="2800" b="1" spc="-21" dirty="0">
                <a:latin typeface="Calibri"/>
                <a:cs typeface="Calibri"/>
              </a:rPr>
              <a:t>characters, </a:t>
            </a:r>
            <a:r>
              <a:rPr lang="en-GB" sz="2800" b="1" spc="-14" dirty="0">
                <a:latin typeface="Calibri"/>
                <a:cs typeface="Calibri"/>
              </a:rPr>
              <a:t>format specifications </a:t>
            </a:r>
            <a:r>
              <a:rPr lang="en-GB" sz="2800" b="1" dirty="0">
                <a:latin typeface="Calibri"/>
                <a:cs typeface="Calibri"/>
              </a:rPr>
              <a:t>and </a:t>
            </a:r>
            <a:r>
              <a:rPr lang="en-GB" sz="2800" b="1" spc="-7" dirty="0">
                <a:latin typeface="Calibri"/>
                <a:cs typeface="Calibri"/>
              </a:rPr>
              <a:t>escape</a:t>
            </a:r>
            <a:r>
              <a:rPr lang="en-GB" sz="2800" b="1" spc="236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sequences</a:t>
            </a:r>
            <a:r>
              <a:rPr lang="en-GB" b="1" dirty="0">
                <a:latin typeface="Calibri"/>
                <a:cs typeface="Calibri"/>
              </a:rPr>
              <a:t>.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971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1CF-43D3-4392-9E99-B71491FB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36" dirty="0"/>
              <a:t>Data </a:t>
            </a:r>
            <a:r>
              <a:rPr lang="en-US" sz="3600" b="1" spc="-7" dirty="0"/>
              <a:t>Input </a:t>
            </a:r>
            <a:r>
              <a:rPr lang="en-US" sz="3600" b="1" dirty="0"/>
              <a:t>and</a:t>
            </a:r>
            <a:r>
              <a:rPr lang="en-US" sz="3600" b="1" spc="-21" dirty="0"/>
              <a:t> </a:t>
            </a:r>
            <a:r>
              <a:rPr lang="en-US" sz="3600" b="1" spc="-7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5DE7B-DB7E-4E98-8017-E38D42E7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latin typeface="Calibri"/>
                <a:cs typeface="Calibri"/>
              </a:rPr>
              <a:t>A </a:t>
            </a:r>
            <a:r>
              <a:rPr lang="en-US" sz="2400" b="1" spc="-29" dirty="0">
                <a:latin typeface="Calibri"/>
                <a:cs typeface="Calibri"/>
              </a:rPr>
              <a:t>program </a:t>
            </a:r>
            <a:r>
              <a:rPr lang="en-US" sz="2400" b="1" dirty="0">
                <a:latin typeface="Calibri"/>
                <a:cs typeface="Calibri"/>
              </a:rPr>
              <a:t>without </a:t>
            </a:r>
            <a:r>
              <a:rPr lang="en-US" sz="2400" b="1" spc="-29" dirty="0">
                <a:latin typeface="Calibri"/>
                <a:cs typeface="Calibri"/>
              </a:rPr>
              <a:t>any </a:t>
            </a:r>
            <a:r>
              <a:rPr lang="en-US" sz="2400" b="1" dirty="0">
                <a:latin typeface="Calibri"/>
                <a:cs typeface="Calibri"/>
              </a:rPr>
              <a:t>input </a:t>
            </a:r>
            <a:r>
              <a:rPr lang="en-US" sz="2400" b="1" spc="-7" dirty="0">
                <a:latin typeface="Calibri"/>
                <a:cs typeface="Calibri"/>
              </a:rPr>
              <a:t>or output has no  </a:t>
            </a:r>
            <a:r>
              <a:rPr lang="en-US" sz="2400" b="1" dirty="0">
                <a:latin typeface="Calibri"/>
                <a:cs typeface="Calibri"/>
              </a:rPr>
              <a:t>meaning.</a:t>
            </a:r>
          </a:p>
          <a:p>
            <a:pPr algn="just"/>
            <a:endParaRPr lang="en-US" b="1" dirty="0">
              <a:latin typeface="Calibri"/>
              <a:cs typeface="Calibri"/>
            </a:endParaRPr>
          </a:p>
          <a:p>
            <a:pPr algn="just"/>
            <a:r>
              <a:rPr lang="en-US" sz="2400" b="1" dirty="0">
                <a:latin typeface="Calibri"/>
                <a:cs typeface="Calibri"/>
              </a:rPr>
              <a:t>Input </a:t>
            </a:r>
            <a:r>
              <a:rPr lang="en-US" sz="2400" b="1" dirty="0">
                <a:latin typeface="Wingdings"/>
                <a:cs typeface="Wingdings"/>
              </a:rPr>
              <a:t>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spc="-21" dirty="0">
                <a:latin typeface="Calibri"/>
                <a:cs typeface="Calibri"/>
              </a:rPr>
              <a:t>process </a:t>
            </a:r>
            <a:r>
              <a:rPr lang="en-US" sz="2400" b="1" dirty="0">
                <a:latin typeface="Wingdings"/>
                <a:cs typeface="Wingdings"/>
              </a:rPr>
              <a:t></a:t>
            </a:r>
            <a:r>
              <a:rPr lang="en-US" sz="2400" b="1" spc="-327" dirty="0">
                <a:latin typeface="Times New Roman"/>
                <a:cs typeface="Times New Roman"/>
              </a:rPr>
              <a:t> </a:t>
            </a:r>
            <a:r>
              <a:rPr lang="en-US" sz="2400" b="1" spc="-7" dirty="0">
                <a:latin typeface="Calibri"/>
                <a:cs typeface="Calibri"/>
              </a:rPr>
              <a:t>Output</a:t>
            </a:r>
            <a:endParaRPr lang="en-US" sz="2400" b="1" dirty="0">
              <a:latin typeface="Calibri"/>
              <a:cs typeface="Calibri"/>
            </a:endParaRPr>
          </a:p>
          <a:p>
            <a:pPr algn="just"/>
            <a:endParaRPr lang="en-US" sz="2400" b="1" dirty="0">
              <a:latin typeface="Calibri"/>
              <a:cs typeface="Calibri"/>
            </a:endParaRPr>
          </a:p>
          <a:p>
            <a:pPr algn="just"/>
            <a:r>
              <a:rPr lang="en-US" sz="2400" b="1" spc="-7" dirty="0">
                <a:latin typeface="Calibri"/>
                <a:cs typeface="Calibri"/>
              </a:rPr>
              <a:t>Ex. </a:t>
            </a:r>
            <a:r>
              <a:rPr lang="en-US" sz="2400" b="1" i="1" spc="-7" dirty="0">
                <a:latin typeface="Calibri"/>
                <a:cs typeface="Calibri"/>
              </a:rPr>
              <a:t>marks </a:t>
            </a:r>
            <a:r>
              <a:rPr lang="en-US" sz="2400" b="1" i="1" spc="-14" dirty="0">
                <a:latin typeface="Calibri"/>
                <a:cs typeface="Calibri"/>
              </a:rPr>
              <a:t>sheet </a:t>
            </a:r>
            <a:r>
              <a:rPr lang="en-US" sz="2400" b="1" i="1" spc="-7" dirty="0">
                <a:latin typeface="Calibri"/>
                <a:cs typeface="Calibri"/>
              </a:rPr>
              <a:t>of</a:t>
            </a:r>
            <a:r>
              <a:rPr lang="en-US" sz="2400" b="1" i="1" spc="-121" dirty="0">
                <a:latin typeface="Calibri"/>
                <a:cs typeface="Calibri"/>
              </a:rPr>
              <a:t> </a:t>
            </a:r>
            <a:r>
              <a:rPr lang="en-US" sz="2400" b="1" i="1" spc="-14" dirty="0">
                <a:latin typeface="Calibri"/>
                <a:cs typeface="Calibri"/>
              </a:rPr>
              <a:t>students</a:t>
            </a:r>
            <a:endParaRPr lang="en-US" sz="2400" b="1" dirty="0">
              <a:latin typeface="Calibri"/>
              <a:cs typeface="Calibri"/>
            </a:endParaRPr>
          </a:p>
          <a:p>
            <a:pPr algn="just"/>
            <a:endParaRPr lang="en-US" sz="2400" b="1" dirty="0">
              <a:latin typeface="Calibri"/>
              <a:cs typeface="Calibri"/>
            </a:endParaRPr>
          </a:p>
          <a:p>
            <a:pPr algn="just"/>
            <a:r>
              <a:rPr lang="en-US" sz="2400" b="1" spc="-14" dirty="0">
                <a:latin typeface="Calibri"/>
                <a:cs typeface="Calibri"/>
              </a:rPr>
              <a:t>Reading </a:t>
            </a:r>
            <a:r>
              <a:rPr lang="en-US" sz="2400" b="1" dirty="0">
                <a:latin typeface="Calibri"/>
                <a:cs typeface="Calibri"/>
              </a:rPr>
              <a:t>the </a:t>
            </a:r>
            <a:r>
              <a:rPr lang="en-US" sz="2400" b="1" spc="-21" dirty="0">
                <a:latin typeface="Calibri"/>
                <a:cs typeface="Calibri"/>
              </a:rPr>
              <a:t>data from </a:t>
            </a:r>
            <a:r>
              <a:rPr lang="en-US" sz="2400" b="1" dirty="0">
                <a:latin typeface="Calibri"/>
                <a:cs typeface="Calibri"/>
              </a:rPr>
              <a:t>input </a:t>
            </a:r>
            <a:r>
              <a:rPr lang="en-US" sz="2400" b="1" spc="-7" dirty="0">
                <a:latin typeface="Calibri"/>
                <a:cs typeface="Calibri"/>
              </a:rPr>
              <a:t>devices </a:t>
            </a:r>
            <a:r>
              <a:rPr lang="en-US" sz="2400" b="1" dirty="0">
                <a:latin typeface="Calibri"/>
                <a:cs typeface="Calibri"/>
              </a:rPr>
              <a:t>and  </a:t>
            </a:r>
            <a:r>
              <a:rPr lang="en-US" sz="2400" b="1" spc="-14" dirty="0">
                <a:latin typeface="Calibri"/>
                <a:cs typeface="Calibri"/>
              </a:rPr>
              <a:t>displaying </a:t>
            </a:r>
            <a:r>
              <a:rPr lang="en-US" sz="2400" b="1" dirty="0">
                <a:latin typeface="Calibri"/>
                <a:cs typeface="Calibri"/>
              </a:rPr>
              <a:t>the </a:t>
            </a:r>
            <a:r>
              <a:rPr lang="en-US" sz="2400" b="1" spc="-14" dirty="0">
                <a:latin typeface="Calibri"/>
                <a:cs typeface="Calibri"/>
              </a:rPr>
              <a:t>result </a:t>
            </a:r>
            <a:r>
              <a:rPr lang="en-US" sz="2400" b="1" spc="-21" dirty="0">
                <a:latin typeface="Calibri"/>
                <a:cs typeface="Calibri"/>
              </a:rPr>
              <a:t>are </a:t>
            </a:r>
            <a:r>
              <a:rPr lang="en-US" sz="2400" b="1" dirty="0">
                <a:latin typeface="Calibri"/>
                <a:cs typeface="Calibri"/>
              </a:rPr>
              <a:t>the </a:t>
            </a:r>
            <a:r>
              <a:rPr lang="en-US" sz="2400" b="1" spc="-14" dirty="0">
                <a:latin typeface="Calibri"/>
                <a:cs typeface="Calibri"/>
              </a:rPr>
              <a:t>two </a:t>
            </a:r>
            <a:r>
              <a:rPr lang="en-US" sz="2400" b="1" dirty="0">
                <a:latin typeface="Calibri"/>
                <a:cs typeface="Calibri"/>
              </a:rPr>
              <a:t>main </a:t>
            </a:r>
            <a:r>
              <a:rPr lang="en-US" sz="2400" b="1" spc="-14" dirty="0">
                <a:latin typeface="Calibri"/>
                <a:cs typeface="Calibri"/>
              </a:rPr>
              <a:t>tasks </a:t>
            </a:r>
            <a:r>
              <a:rPr lang="en-US" sz="2400" b="1" spc="-7" dirty="0">
                <a:latin typeface="Calibri"/>
                <a:cs typeface="Calibri"/>
              </a:rPr>
              <a:t>of  </a:t>
            </a:r>
            <a:r>
              <a:rPr lang="en-US" sz="2400" b="1" spc="-29" dirty="0">
                <a:latin typeface="Calibri"/>
                <a:cs typeface="Calibri"/>
              </a:rPr>
              <a:t>any</a:t>
            </a:r>
            <a:r>
              <a:rPr lang="en-US" sz="2400" b="1" spc="-7" dirty="0">
                <a:latin typeface="Calibri"/>
                <a:cs typeface="Calibri"/>
              </a:rPr>
              <a:t> </a:t>
            </a:r>
            <a:r>
              <a:rPr lang="en-US" sz="2400" b="1" spc="-21" dirty="0">
                <a:latin typeface="Calibri"/>
                <a:cs typeface="Calibri"/>
              </a:rPr>
              <a:t>program</a:t>
            </a:r>
            <a:endParaRPr lang="en-US" b="1" dirty="0"/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0652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AD28-2D06-498B-BA11-2D62425A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/>
            </a:br>
            <a:r>
              <a:rPr lang="en-US" sz="3600" b="1"/>
              <a:t>INPUT /OUTPUT FUNCTIONS IN C</a:t>
            </a:r>
            <a:br>
              <a:rPr lang="en-US" sz="3600" b="1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9A69-12A8-4A21-8A2B-94B5C4B8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2"/>
            <a:ext cx="10879333" cy="4132167"/>
          </a:xfrm>
        </p:spPr>
        <p:txBody>
          <a:bodyPr>
            <a:normAutofit fontScale="70000" lnSpcReduction="20000"/>
          </a:bodyPr>
          <a:lstStyle/>
          <a:p>
            <a:pPr marL="507975" marR="339254" indent="-489833" algn="just">
              <a:lnSpc>
                <a:spcPts val="4943"/>
              </a:lnSpc>
              <a:spcBef>
                <a:spcPts val="764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US" sz="3200" b="1" spc="-7" dirty="0">
                <a:latin typeface="Calibri"/>
                <a:cs typeface="Calibri"/>
              </a:rPr>
              <a:t>Input/output functions </a:t>
            </a:r>
            <a:r>
              <a:rPr lang="en-US" sz="3200" b="1" spc="-14" dirty="0">
                <a:latin typeface="Calibri"/>
                <a:cs typeface="Calibri"/>
              </a:rPr>
              <a:t>are </a:t>
            </a:r>
            <a:r>
              <a:rPr lang="en-US" sz="3200" b="1" dirty="0">
                <a:latin typeface="Calibri"/>
                <a:cs typeface="Calibri"/>
              </a:rPr>
              <a:t>the </a:t>
            </a:r>
            <a:r>
              <a:rPr lang="en-US" sz="3200" b="1" spc="-14" dirty="0">
                <a:latin typeface="Calibri"/>
                <a:cs typeface="Calibri"/>
              </a:rPr>
              <a:t>links </a:t>
            </a:r>
            <a:r>
              <a:rPr lang="en-US" sz="3200" b="1" spc="-7" dirty="0">
                <a:latin typeface="Calibri"/>
                <a:cs typeface="Calibri"/>
              </a:rPr>
              <a:t>between  </a:t>
            </a:r>
            <a:r>
              <a:rPr lang="en-US" sz="3200" b="1" dirty="0">
                <a:latin typeface="Calibri"/>
                <a:cs typeface="Calibri"/>
              </a:rPr>
              <a:t>the </a:t>
            </a:r>
            <a:r>
              <a:rPr lang="en-US" sz="3200" b="1" spc="-7" dirty="0">
                <a:latin typeface="Calibri"/>
                <a:cs typeface="Calibri"/>
              </a:rPr>
              <a:t>user </a:t>
            </a:r>
            <a:r>
              <a:rPr lang="en-US" sz="3200" b="1" dirty="0">
                <a:latin typeface="Calibri"/>
                <a:cs typeface="Calibri"/>
              </a:rPr>
              <a:t>and the</a:t>
            </a:r>
            <a:r>
              <a:rPr lang="en-US" sz="3200" b="1" spc="29" dirty="0">
                <a:latin typeface="Calibri"/>
                <a:cs typeface="Calibri"/>
              </a:rPr>
              <a:t> </a:t>
            </a:r>
            <a:r>
              <a:rPr lang="en-US" sz="3200" b="1" spc="-7" dirty="0">
                <a:latin typeface="Calibri"/>
                <a:cs typeface="Calibri"/>
              </a:rPr>
              <a:t>terminal.</a:t>
            </a:r>
            <a:endParaRPr lang="en-US" sz="3200" b="1" dirty="0">
              <a:latin typeface="Calibri"/>
              <a:cs typeface="Calibri"/>
            </a:endParaRPr>
          </a:p>
          <a:p>
            <a:pPr marL="507975" marR="339254" indent="-489833" algn="just">
              <a:lnSpc>
                <a:spcPts val="4943"/>
              </a:lnSpc>
              <a:spcBef>
                <a:spcPts val="764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US" sz="3200" b="1" dirty="0">
                <a:latin typeface="Calibri"/>
                <a:cs typeface="Calibri"/>
              </a:rPr>
              <a:t>Input </a:t>
            </a:r>
            <a:r>
              <a:rPr lang="en-US" sz="3200" b="1" spc="-7" dirty="0">
                <a:latin typeface="Calibri"/>
                <a:cs typeface="Calibri"/>
              </a:rPr>
              <a:t>functions used </a:t>
            </a:r>
            <a:r>
              <a:rPr lang="en-US" sz="3200" b="1" spc="-29" dirty="0">
                <a:latin typeface="Calibri"/>
                <a:cs typeface="Calibri"/>
              </a:rPr>
              <a:t>to </a:t>
            </a:r>
            <a:r>
              <a:rPr lang="en-US" sz="3200" b="1" spc="-14" dirty="0">
                <a:latin typeface="Calibri"/>
                <a:cs typeface="Calibri"/>
              </a:rPr>
              <a:t>read </a:t>
            </a:r>
            <a:r>
              <a:rPr lang="en-US" sz="3200" b="1" spc="-29" dirty="0">
                <a:latin typeface="Calibri"/>
                <a:cs typeface="Calibri"/>
              </a:rPr>
              <a:t>data from  </a:t>
            </a:r>
            <a:r>
              <a:rPr lang="en-US" sz="3200" b="1" spc="-36" dirty="0">
                <a:latin typeface="Calibri"/>
                <a:cs typeface="Calibri"/>
              </a:rPr>
              <a:t>keyboard </a:t>
            </a:r>
            <a:r>
              <a:rPr lang="en-US" sz="3200" b="1" spc="-14" dirty="0">
                <a:latin typeface="Calibri"/>
                <a:cs typeface="Calibri"/>
              </a:rPr>
              <a:t>are </a:t>
            </a:r>
            <a:r>
              <a:rPr lang="en-US" sz="3200" b="1" spc="-7" dirty="0">
                <a:latin typeface="Calibri"/>
                <a:cs typeface="Calibri"/>
              </a:rPr>
              <a:t>called </a:t>
            </a:r>
            <a:r>
              <a:rPr lang="en-US" sz="3200" b="1" spc="-21" dirty="0">
                <a:latin typeface="Calibri"/>
                <a:cs typeface="Calibri"/>
              </a:rPr>
              <a:t>standard </a:t>
            </a:r>
            <a:r>
              <a:rPr lang="en-US" sz="3200" b="1" spc="-7" dirty="0">
                <a:latin typeface="Calibri"/>
                <a:cs typeface="Calibri"/>
              </a:rPr>
              <a:t>input</a:t>
            </a:r>
            <a:r>
              <a:rPr lang="en-US" sz="3200" b="1" spc="-14" dirty="0">
                <a:latin typeface="Calibri"/>
                <a:cs typeface="Calibri"/>
              </a:rPr>
              <a:t> </a:t>
            </a:r>
            <a:r>
              <a:rPr lang="en-US" sz="3200" b="1" spc="-7" dirty="0">
                <a:latin typeface="Calibri"/>
                <a:cs typeface="Calibri"/>
              </a:rPr>
              <a:t>functions.</a:t>
            </a:r>
            <a:endParaRPr lang="en-US" sz="3200" b="1" dirty="0">
              <a:latin typeface="Calibri"/>
              <a:cs typeface="Calibri"/>
            </a:endParaRPr>
          </a:p>
          <a:p>
            <a:pPr marL="1080353" lvl="1" indent="-410008" algn="just">
              <a:spcBef>
                <a:spcPts val="421"/>
              </a:spcBef>
              <a:buFont typeface="Arial"/>
              <a:buChar char="–"/>
              <a:tabLst>
                <a:tab pos="1081260" algn="l"/>
              </a:tabLst>
            </a:pPr>
            <a:r>
              <a:rPr lang="en-US" sz="3200" b="1" spc="-14" dirty="0">
                <a:latin typeface="Calibri"/>
                <a:cs typeface="Calibri"/>
              </a:rPr>
              <a:t>scanf(), </a:t>
            </a:r>
            <a:r>
              <a:rPr lang="en-US" sz="3200" b="1" spc="-21" dirty="0" err="1">
                <a:latin typeface="Calibri"/>
                <a:cs typeface="Calibri"/>
              </a:rPr>
              <a:t>getchar</a:t>
            </a:r>
            <a:r>
              <a:rPr lang="en-US" sz="3200" b="1" spc="-21" dirty="0">
                <a:latin typeface="Calibri"/>
                <a:cs typeface="Calibri"/>
              </a:rPr>
              <a:t>(),</a:t>
            </a:r>
            <a:r>
              <a:rPr lang="en-US" sz="3200" b="1" spc="-21" dirty="0" err="1">
                <a:latin typeface="Calibri"/>
                <a:cs typeface="Calibri"/>
              </a:rPr>
              <a:t>getche</a:t>
            </a:r>
            <a:r>
              <a:rPr lang="en-US" sz="3200" b="1" spc="-21" dirty="0">
                <a:latin typeface="Calibri"/>
                <a:cs typeface="Calibri"/>
              </a:rPr>
              <a:t>(),</a:t>
            </a:r>
            <a:r>
              <a:rPr lang="en-US" sz="3200" b="1" spc="-21" dirty="0" err="1">
                <a:latin typeface="Calibri"/>
                <a:cs typeface="Calibri"/>
              </a:rPr>
              <a:t>getch</a:t>
            </a:r>
            <a:r>
              <a:rPr lang="en-US" sz="3200" b="1" spc="-21" dirty="0">
                <a:latin typeface="Calibri"/>
                <a:cs typeface="Calibri"/>
              </a:rPr>
              <a:t>()</a:t>
            </a:r>
            <a:r>
              <a:rPr lang="en-US" sz="3200" b="1" spc="36" dirty="0">
                <a:latin typeface="Calibri"/>
                <a:cs typeface="Calibri"/>
              </a:rPr>
              <a:t> </a:t>
            </a:r>
            <a:r>
              <a:rPr lang="en-US" sz="3200" b="1" spc="-29" dirty="0">
                <a:latin typeface="Calibri"/>
                <a:cs typeface="Calibri"/>
              </a:rPr>
              <a:t>etc.</a:t>
            </a:r>
          </a:p>
          <a:p>
            <a:pPr marL="670345" lvl="1" indent="0" algn="just">
              <a:spcBef>
                <a:spcPts val="421"/>
              </a:spcBef>
              <a:buNone/>
              <a:tabLst>
                <a:tab pos="1081260" algn="l"/>
              </a:tabLst>
            </a:pPr>
            <a:endParaRPr lang="en-US" sz="3200" b="1" spc="-29" dirty="0">
              <a:latin typeface="Calibri"/>
              <a:cs typeface="Calibri"/>
            </a:endParaRPr>
          </a:p>
          <a:p>
            <a:pPr marL="475342" marR="7257" indent="-457200" algn="just">
              <a:lnSpc>
                <a:spcPts val="4943"/>
              </a:lnSpc>
              <a:tabLst>
                <a:tab pos="507068" algn="l"/>
                <a:tab pos="507975" algn="l"/>
              </a:tabLst>
            </a:pPr>
            <a:r>
              <a:rPr lang="en-US" sz="3200" b="1" spc="-7" dirty="0">
                <a:latin typeface="Calibri"/>
                <a:cs typeface="Calibri"/>
              </a:rPr>
              <a:t> Output functions </a:t>
            </a:r>
            <a:r>
              <a:rPr lang="en-US" sz="3200" b="1" spc="-14" dirty="0">
                <a:latin typeface="Calibri"/>
                <a:cs typeface="Calibri"/>
              </a:rPr>
              <a:t>u</a:t>
            </a:r>
            <a:r>
              <a:rPr lang="en-US" sz="3200" b="1" spc="-7" dirty="0">
                <a:latin typeface="Calibri"/>
                <a:cs typeface="Calibri"/>
              </a:rPr>
              <a:t>sed </a:t>
            </a:r>
            <a:r>
              <a:rPr lang="en-US" sz="3200" b="1" spc="-29" dirty="0">
                <a:latin typeface="Calibri"/>
                <a:cs typeface="Calibri"/>
              </a:rPr>
              <a:t>to </a:t>
            </a:r>
            <a:r>
              <a:rPr lang="en-US" sz="3200" b="1" spc="-21" dirty="0">
                <a:latin typeface="Calibri"/>
                <a:cs typeface="Calibri"/>
              </a:rPr>
              <a:t>display </a:t>
            </a:r>
            <a:r>
              <a:rPr lang="en-US" sz="3200" b="1" dirty="0">
                <a:latin typeface="Calibri"/>
                <a:cs typeface="Calibri"/>
              </a:rPr>
              <a:t>the </a:t>
            </a:r>
            <a:r>
              <a:rPr lang="en-US" sz="3200" b="1" spc="-7" dirty="0">
                <a:latin typeface="Calibri"/>
                <a:cs typeface="Calibri"/>
              </a:rPr>
              <a:t>result  on </a:t>
            </a:r>
            <a:r>
              <a:rPr lang="en-US" sz="3200" b="1" dirty="0">
                <a:latin typeface="Calibri"/>
                <a:cs typeface="Calibri"/>
              </a:rPr>
              <a:t>the </a:t>
            </a:r>
            <a:r>
              <a:rPr lang="en-US" sz="3200" b="1" spc="-14" dirty="0">
                <a:latin typeface="Calibri"/>
                <a:cs typeface="Calibri"/>
              </a:rPr>
              <a:t>screen are </a:t>
            </a:r>
            <a:r>
              <a:rPr lang="en-US" sz="3200" b="1" spc="-7" dirty="0">
                <a:latin typeface="Calibri"/>
                <a:cs typeface="Calibri"/>
              </a:rPr>
              <a:t>called </a:t>
            </a:r>
            <a:r>
              <a:rPr lang="en-US" sz="3200" b="1" spc="-21" dirty="0">
                <a:latin typeface="Calibri"/>
                <a:cs typeface="Calibri"/>
              </a:rPr>
              <a:t>standard </a:t>
            </a:r>
            <a:r>
              <a:rPr lang="en-US" sz="3200" b="1" spc="-7" dirty="0">
                <a:latin typeface="Calibri"/>
                <a:cs typeface="Calibri"/>
              </a:rPr>
              <a:t>output  </a:t>
            </a:r>
            <a:r>
              <a:rPr lang="en-US" sz="3200" b="1" dirty="0">
                <a:latin typeface="Calibri"/>
                <a:cs typeface="Calibri"/>
              </a:rPr>
              <a:t>functions.</a:t>
            </a:r>
          </a:p>
          <a:p>
            <a:pPr marL="1080353" lvl="1" indent="-410008" algn="just">
              <a:spcBef>
                <a:spcPts val="421"/>
              </a:spcBef>
              <a:buFont typeface="Arial"/>
              <a:buChar char="–"/>
              <a:tabLst>
                <a:tab pos="1081260" algn="l"/>
              </a:tabLst>
            </a:pPr>
            <a:r>
              <a:rPr lang="en-US" sz="3200" b="1" spc="-14" dirty="0" err="1">
                <a:latin typeface="Calibri"/>
                <a:cs typeface="Calibri"/>
              </a:rPr>
              <a:t>printf</a:t>
            </a:r>
            <a:r>
              <a:rPr lang="en-US" sz="3200" b="1" spc="-14" dirty="0">
                <a:latin typeface="Calibri"/>
                <a:cs typeface="Calibri"/>
              </a:rPr>
              <a:t>(), </a:t>
            </a:r>
            <a:r>
              <a:rPr lang="en-US" sz="3200" b="1" spc="-14" dirty="0" err="1">
                <a:latin typeface="Calibri"/>
                <a:cs typeface="Calibri"/>
              </a:rPr>
              <a:t>putchar</a:t>
            </a:r>
            <a:r>
              <a:rPr lang="en-US" sz="3200" b="1" spc="-14" dirty="0">
                <a:latin typeface="Calibri"/>
                <a:cs typeface="Calibri"/>
              </a:rPr>
              <a:t>(), </a:t>
            </a:r>
            <a:r>
              <a:rPr lang="en-US" sz="3200" b="1" spc="-14" dirty="0" err="1">
                <a:latin typeface="Calibri"/>
                <a:cs typeface="Calibri"/>
              </a:rPr>
              <a:t>putch</a:t>
            </a:r>
            <a:r>
              <a:rPr lang="en-US" sz="3200" b="1" spc="-14" dirty="0">
                <a:latin typeface="Calibri"/>
                <a:cs typeface="Calibri"/>
              </a:rPr>
              <a:t>(), puts()</a:t>
            </a:r>
            <a:r>
              <a:rPr lang="en-US" sz="3200" b="1" spc="243" dirty="0">
                <a:latin typeface="Calibri"/>
                <a:cs typeface="Calibri"/>
              </a:rPr>
              <a:t> </a:t>
            </a:r>
            <a:r>
              <a:rPr lang="en-US" sz="3200" b="1" spc="-21" dirty="0">
                <a:latin typeface="Calibri"/>
                <a:cs typeface="Calibri"/>
              </a:rPr>
              <a:t>etc.</a:t>
            </a:r>
            <a:endParaRPr lang="en-US" sz="32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93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81A8-C50C-4718-940F-AE2FA13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INPUT /OUTPUT FUNCTIONS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7BB3-1098-444B-8037-9D81AFE5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002163" cy="4132167"/>
          </a:xfrm>
        </p:spPr>
        <p:txBody>
          <a:bodyPr/>
          <a:lstStyle/>
          <a:p>
            <a:pPr marL="507975" marR="662181" indent="-489833" algn="just">
              <a:spcBef>
                <a:spcPts val="150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US" sz="2400" b="1" dirty="0">
                <a:latin typeface="Calibri"/>
                <a:cs typeface="Calibri"/>
              </a:rPr>
              <a:t>In </a:t>
            </a:r>
            <a:r>
              <a:rPr lang="en-US" sz="2400" b="1" spc="-14" dirty="0">
                <a:latin typeface="Calibri"/>
                <a:cs typeface="Calibri"/>
              </a:rPr>
              <a:t>C, </a:t>
            </a:r>
            <a:r>
              <a:rPr lang="en-US" sz="2400" b="1" dirty="0">
                <a:latin typeface="Calibri"/>
                <a:cs typeface="Calibri"/>
              </a:rPr>
              <a:t>the </a:t>
            </a:r>
            <a:r>
              <a:rPr lang="en-US" sz="2400" b="1" spc="-21" dirty="0">
                <a:latin typeface="Calibri"/>
                <a:cs typeface="Calibri"/>
              </a:rPr>
              <a:t>standard </a:t>
            </a:r>
            <a:r>
              <a:rPr lang="en-US" sz="2400" b="1" spc="-14" dirty="0">
                <a:latin typeface="Calibri"/>
                <a:cs typeface="Calibri"/>
              </a:rPr>
              <a:t>library </a:t>
            </a:r>
            <a:r>
              <a:rPr lang="en-US" sz="2400" b="1" spc="-14" dirty="0" err="1">
                <a:solidFill>
                  <a:srgbClr val="FF0000"/>
                </a:solidFill>
                <a:latin typeface="Calibri"/>
                <a:cs typeface="Calibri"/>
              </a:rPr>
              <a:t>stdio.h</a:t>
            </a:r>
            <a:r>
              <a:rPr lang="en-US" sz="2400" b="1" spc="-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b="1" spc="-21" dirty="0">
                <a:latin typeface="Calibri"/>
                <a:cs typeface="Calibri"/>
              </a:rPr>
              <a:t>provides  </a:t>
            </a:r>
            <a:r>
              <a:rPr lang="en-US" sz="2400" b="1" spc="-7" dirty="0">
                <a:latin typeface="Calibri"/>
                <a:cs typeface="Calibri"/>
              </a:rPr>
              <a:t>functions </a:t>
            </a:r>
            <a:r>
              <a:rPr lang="en-US" sz="2400" b="1" spc="-43" dirty="0">
                <a:latin typeface="Calibri"/>
                <a:cs typeface="Calibri"/>
              </a:rPr>
              <a:t>for </a:t>
            </a:r>
            <a:r>
              <a:rPr lang="en-US" sz="2400" b="1" dirty="0">
                <a:latin typeface="Calibri"/>
                <a:cs typeface="Calibri"/>
              </a:rPr>
              <a:t>input and</a:t>
            </a:r>
            <a:r>
              <a:rPr lang="en-US" sz="2400" b="1" spc="143" dirty="0">
                <a:latin typeface="Calibri"/>
                <a:cs typeface="Calibri"/>
              </a:rPr>
              <a:t> </a:t>
            </a:r>
            <a:r>
              <a:rPr lang="en-US" sz="2400" b="1" spc="-7" dirty="0">
                <a:latin typeface="Calibri"/>
                <a:cs typeface="Calibri"/>
              </a:rPr>
              <a:t>output.</a:t>
            </a:r>
          </a:p>
          <a:p>
            <a:pPr marL="507975" marR="662181" indent="-489833" algn="just">
              <a:spcBef>
                <a:spcPts val="150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endParaRPr lang="en-US" sz="2400" b="1" dirty="0">
              <a:latin typeface="Calibri"/>
              <a:cs typeface="Calibri"/>
            </a:endParaRPr>
          </a:p>
          <a:p>
            <a:pPr marL="507975" marR="662181" indent="-489833" algn="just">
              <a:spcBef>
                <a:spcPts val="150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US" sz="2400" b="1" spc="-7" dirty="0">
                <a:latin typeface="Calibri"/>
                <a:cs typeface="Calibri"/>
              </a:rPr>
              <a:t>The instruction </a:t>
            </a:r>
            <a:r>
              <a:rPr lang="en-US" sz="2400" b="1" spc="-14" dirty="0">
                <a:solidFill>
                  <a:srgbClr val="FF0000"/>
                </a:solidFill>
                <a:latin typeface="Calibri"/>
                <a:cs typeface="Calibri"/>
              </a:rPr>
              <a:t>#include&lt;stdio.h&gt; </a:t>
            </a:r>
            <a:r>
              <a:rPr lang="en-US" sz="2400" b="1" spc="-14" dirty="0">
                <a:latin typeface="Calibri"/>
                <a:cs typeface="Calibri"/>
              </a:rPr>
              <a:t>tells </a:t>
            </a:r>
            <a:r>
              <a:rPr lang="en-US" sz="2400" b="1" dirty="0">
                <a:latin typeface="Calibri"/>
                <a:cs typeface="Calibri"/>
              </a:rPr>
              <a:t>the  </a:t>
            </a:r>
            <a:r>
              <a:rPr lang="en-US" sz="2400" b="1" spc="-14" dirty="0">
                <a:latin typeface="Calibri"/>
                <a:cs typeface="Calibri"/>
              </a:rPr>
              <a:t>compiler </a:t>
            </a:r>
            <a:r>
              <a:rPr lang="en-US" sz="2400" b="1" spc="-29" dirty="0">
                <a:latin typeface="Calibri"/>
                <a:cs typeface="Calibri"/>
              </a:rPr>
              <a:t>to </a:t>
            </a:r>
            <a:r>
              <a:rPr lang="en-US" sz="2400" b="1" spc="-14" dirty="0">
                <a:latin typeface="Calibri"/>
                <a:cs typeface="Calibri"/>
              </a:rPr>
              <a:t>search </a:t>
            </a:r>
            <a:r>
              <a:rPr lang="en-US" sz="2400" b="1" spc="-43" dirty="0">
                <a:latin typeface="Calibri"/>
                <a:cs typeface="Calibri"/>
              </a:rPr>
              <a:t>for </a:t>
            </a:r>
            <a:r>
              <a:rPr lang="en-US" sz="2400" b="1" dirty="0">
                <a:latin typeface="Calibri"/>
                <a:cs typeface="Calibri"/>
              </a:rPr>
              <a:t>a </a:t>
            </a:r>
            <a:r>
              <a:rPr lang="en-US" sz="2400" b="1" spc="-7" dirty="0">
                <a:latin typeface="Calibri"/>
                <a:cs typeface="Calibri"/>
              </a:rPr>
              <a:t>file </a:t>
            </a:r>
            <a:r>
              <a:rPr lang="en-US" sz="2400" b="1" dirty="0">
                <a:latin typeface="Calibri"/>
                <a:cs typeface="Calibri"/>
              </a:rPr>
              <a:t>named </a:t>
            </a:r>
            <a:r>
              <a:rPr lang="en-US" sz="2400" b="1" spc="-14" dirty="0" err="1">
                <a:solidFill>
                  <a:srgbClr val="FF0000"/>
                </a:solidFill>
                <a:latin typeface="Calibri"/>
                <a:cs typeface="Calibri"/>
              </a:rPr>
              <a:t>stdio.h</a:t>
            </a:r>
            <a:r>
              <a:rPr lang="en-US" sz="2400" b="1" spc="-14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lang="en-US" sz="2400" b="1" dirty="0">
                <a:latin typeface="Calibri"/>
                <a:cs typeface="Calibri"/>
              </a:rPr>
              <a:t>and </a:t>
            </a:r>
            <a:r>
              <a:rPr lang="en-US" sz="2400" b="1" spc="-7" dirty="0">
                <a:latin typeface="Calibri"/>
                <a:cs typeface="Calibri"/>
              </a:rPr>
              <a:t>places its </a:t>
            </a:r>
            <a:r>
              <a:rPr lang="en-US" sz="2400" b="1" spc="-21" dirty="0">
                <a:latin typeface="Calibri"/>
                <a:cs typeface="Calibri"/>
              </a:rPr>
              <a:t>contents at </a:t>
            </a:r>
            <a:r>
              <a:rPr lang="en-US" sz="2400" b="1" dirty="0">
                <a:latin typeface="Calibri"/>
                <a:cs typeface="Calibri"/>
              </a:rPr>
              <a:t>this </a:t>
            </a:r>
            <a:r>
              <a:rPr lang="en-US" sz="2400" b="1" spc="-14" dirty="0">
                <a:latin typeface="Calibri"/>
                <a:cs typeface="Calibri"/>
              </a:rPr>
              <a:t>point </a:t>
            </a:r>
            <a:r>
              <a:rPr lang="en-US" sz="2400" b="1" dirty="0">
                <a:latin typeface="Calibri"/>
                <a:cs typeface="Calibri"/>
              </a:rPr>
              <a:t>in the  </a:t>
            </a:r>
            <a:r>
              <a:rPr lang="en-US" sz="2400" b="1" spc="-21" dirty="0">
                <a:latin typeface="Calibri"/>
                <a:cs typeface="Calibri"/>
              </a:rPr>
              <a:t>program.</a:t>
            </a:r>
          </a:p>
          <a:p>
            <a:pPr marL="507975" marR="662181" indent="-489833" algn="just">
              <a:spcBef>
                <a:spcPts val="150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endParaRPr lang="en-US" b="1" spc="-21" dirty="0">
              <a:latin typeface="Calibri"/>
              <a:cs typeface="Calibri"/>
            </a:endParaRPr>
          </a:p>
          <a:p>
            <a:pPr marL="507975" marR="662181" indent="-489833" algn="just">
              <a:spcBef>
                <a:spcPts val="150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endParaRPr lang="en-US" sz="2400" b="1" dirty="0">
              <a:latin typeface="Calibri"/>
              <a:cs typeface="Calibri"/>
            </a:endParaRPr>
          </a:p>
          <a:p>
            <a:pPr marL="507975" marR="662181" indent="-489833" algn="just">
              <a:spcBef>
                <a:spcPts val="150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US" sz="2400" b="1" spc="-7" dirty="0">
                <a:latin typeface="Calibri"/>
                <a:cs typeface="Calibri"/>
              </a:rPr>
              <a:t>The </a:t>
            </a:r>
            <a:r>
              <a:rPr lang="en-US" sz="2400" b="1" spc="-21" dirty="0">
                <a:latin typeface="Calibri"/>
                <a:cs typeface="Calibri"/>
              </a:rPr>
              <a:t>contents </a:t>
            </a:r>
            <a:r>
              <a:rPr lang="en-US" sz="2400" b="1" dirty="0">
                <a:latin typeface="Calibri"/>
                <a:cs typeface="Calibri"/>
              </a:rPr>
              <a:t>of the header </a:t>
            </a:r>
            <a:r>
              <a:rPr lang="en-US" sz="2400" b="1" spc="-7" dirty="0">
                <a:latin typeface="Calibri"/>
                <a:cs typeface="Calibri"/>
              </a:rPr>
              <a:t>file become part  of </a:t>
            </a:r>
            <a:r>
              <a:rPr lang="en-US" sz="2400" b="1" dirty="0">
                <a:latin typeface="Calibri"/>
                <a:cs typeface="Calibri"/>
              </a:rPr>
              <a:t>the </a:t>
            </a:r>
            <a:r>
              <a:rPr lang="en-US" sz="2400" b="1" spc="-14" dirty="0">
                <a:latin typeface="Calibri"/>
                <a:cs typeface="Calibri"/>
              </a:rPr>
              <a:t>source code </a:t>
            </a:r>
            <a:r>
              <a:rPr lang="en-US" sz="2400" b="1" dirty="0">
                <a:latin typeface="Calibri"/>
                <a:cs typeface="Calibri"/>
              </a:rPr>
              <a:t>when it is</a:t>
            </a:r>
            <a:r>
              <a:rPr lang="en-US" sz="2400" b="1" spc="21" dirty="0">
                <a:latin typeface="Calibri"/>
                <a:cs typeface="Calibri"/>
              </a:rPr>
              <a:t> </a:t>
            </a:r>
            <a:r>
              <a:rPr lang="en-US" sz="2400" b="1" spc="-7" dirty="0">
                <a:latin typeface="Calibri"/>
                <a:cs typeface="Calibri"/>
              </a:rPr>
              <a:t>compiled.</a:t>
            </a: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4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4AB7-5414-4067-BB12-7AB2B38A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06A45-C0D0-426E-A474-924346AD2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990079"/>
          </a:xfrm>
        </p:spPr>
      </p:pic>
    </p:spTree>
    <p:extLst>
      <p:ext uri="{BB962C8B-B14F-4D97-AF65-F5344CB8AC3E}">
        <p14:creationId xmlns:p14="http://schemas.microsoft.com/office/powerpoint/2010/main" val="7171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0B73-8529-4F40-B504-CA4EE9D8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36" dirty="0"/>
              <a:t>Formatted</a:t>
            </a:r>
            <a:r>
              <a:rPr lang="en-US" sz="3600" b="1" spc="-100" dirty="0"/>
              <a:t> </a:t>
            </a:r>
            <a:r>
              <a:rPr lang="en-US" sz="3600" b="1" dirty="0"/>
              <a:t>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099F-E26E-499A-9A30-F0FA314C2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220527" cy="4173109"/>
          </a:xfrm>
        </p:spPr>
        <p:txBody>
          <a:bodyPr>
            <a:normAutofit/>
          </a:bodyPr>
          <a:lstStyle/>
          <a:p>
            <a:pPr marL="507975" marR="7257" indent="-489833" algn="just">
              <a:spcBef>
                <a:spcPts val="136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US" sz="2800" b="1" spc="-29" dirty="0">
                <a:latin typeface="Calibri"/>
                <a:cs typeface="Calibri"/>
              </a:rPr>
              <a:t>Formatted </a:t>
            </a:r>
            <a:r>
              <a:rPr lang="en-US" sz="2800" b="1" spc="-7" dirty="0">
                <a:latin typeface="Calibri"/>
                <a:cs typeface="Calibri"/>
              </a:rPr>
              <a:t>functions allow the input </a:t>
            </a:r>
            <a:r>
              <a:rPr lang="en-US" sz="2800" b="1" spc="-21" dirty="0">
                <a:latin typeface="Calibri"/>
                <a:cs typeface="Calibri"/>
              </a:rPr>
              <a:t>read </a:t>
            </a:r>
            <a:r>
              <a:rPr lang="en-US" sz="2800" b="1" spc="-7" dirty="0">
                <a:latin typeface="Calibri"/>
                <a:cs typeface="Calibri"/>
              </a:rPr>
              <a:t>input </a:t>
            </a:r>
            <a:r>
              <a:rPr lang="en-US" sz="2800" b="1" spc="-29" dirty="0">
                <a:latin typeface="Calibri"/>
                <a:cs typeface="Calibri"/>
              </a:rPr>
              <a:t>from  </a:t>
            </a:r>
            <a:r>
              <a:rPr lang="en-US" sz="2800" b="1" spc="-7" dirty="0">
                <a:latin typeface="Calibri"/>
                <a:cs typeface="Calibri"/>
              </a:rPr>
              <a:t>the </a:t>
            </a:r>
            <a:r>
              <a:rPr lang="en-US" sz="2800" b="1" spc="-29" dirty="0">
                <a:latin typeface="Calibri"/>
                <a:cs typeface="Calibri"/>
              </a:rPr>
              <a:t>keyboard </a:t>
            </a:r>
            <a:r>
              <a:rPr lang="en-US" sz="2800" b="1" spc="-7" dirty="0">
                <a:latin typeface="Calibri"/>
                <a:cs typeface="Calibri"/>
              </a:rPr>
              <a:t>or the output </a:t>
            </a:r>
            <a:r>
              <a:rPr lang="en-US" sz="2800" b="1" spc="-21" dirty="0">
                <a:latin typeface="Calibri"/>
                <a:cs typeface="Calibri"/>
              </a:rPr>
              <a:t>displayed </a:t>
            </a:r>
            <a:r>
              <a:rPr lang="en-US" sz="2800" b="1" spc="-7" dirty="0">
                <a:latin typeface="Calibri"/>
                <a:cs typeface="Calibri"/>
              </a:rPr>
              <a:t>on </a:t>
            </a:r>
            <a:r>
              <a:rPr lang="en-US" sz="2800" b="1" spc="-14" dirty="0">
                <a:latin typeface="Calibri"/>
                <a:cs typeface="Calibri"/>
              </a:rPr>
              <a:t>screen </a:t>
            </a:r>
            <a:r>
              <a:rPr lang="en-US" sz="2800" b="1" spc="-21" dirty="0">
                <a:latin typeface="Calibri"/>
                <a:cs typeface="Calibri"/>
              </a:rPr>
              <a:t>to </a:t>
            </a:r>
            <a:r>
              <a:rPr lang="en-US" sz="2800" b="1" spc="-14" dirty="0">
                <a:latin typeface="Calibri"/>
                <a:cs typeface="Calibri"/>
              </a:rPr>
              <a:t>be  </a:t>
            </a:r>
            <a:r>
              <a:rPr lang="en-US" sz="2800" b="1" spc="-29" dirty="0">
                <a:latin typeface="Calibri"/>
                <a:cs typeface="Calibri"/>
              </a:rPr>
              <a:t>formatted </a:t>
            </a:r>
            <a:r>
              <a:rPr lang="en-US" sz="2800" b="1" spc="-14" dirty="0">
                <a:latin typeface="Calibri"/>
                <a:cs typeface="Calibri"/>
              </a:rPr>
              <a:t>according </a:t>
            </a:r>
            <a:r>
              <a:rPr lang="en-US" sz="2800" b="1" spc="-21" dirty="0">
                <a:latin typeface="Calibri"/>
                <a:cs typeface="Calibri"/>
              </a:rPr>
              <a:t>to </a:t>
            </a:r>
            <a:r>
              <a:rPr lang="en-US" sz="2800" b="1" spc="-14" dirty="0">
                <a:latin typeface="Calibri"/>
                <a:cs typeface="Calibri"/>
              </a:rPr>
              <a:t>our</a:t>
            </a:r>
            <a:r>
              <a:rPr lang="en-US" sz="2800" b="1" spc="100" dirty="0">
                <a:latin typeface="Calibri"/>
                <a:cs typeface="Calibri"/>
              </a:rPr>
              <a:t> </a:t>
            </a:r>
            <a:r>
              <a:rPr lang="en-US" sz="2800" b="1" spc="-21" dirty="0">
                <a:latin typeface="Calibri"/>
                <a:cs typeface="Calibri"/>
              </a:rPr>
              <a:t>requirements.</a:t>
            </a:r>
          </a:p>
          <a:p>
            <a:pPr marL="507975" marR="7257" indent="-489833" algn="just">
              <a:spcBef>
                <a:spcPts val="136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endParaRPr lang="en-US" sz="4400" b="1" dirty="0">
              <a:latin typeface="Calibri"/>
              <a:cs typeface="Calibri"/>
            </a:endParaRPr>
          </a:p>
          <a:p>
            <a:pPr marL="1080353" lvl="1" indent="-410008" algn="just">
              <a:buFont typeface="Arial"/>
              <a:buChar char="–"/>
              <a:tabLst>
                <a:tab pos="1081260" algn="l"/>
              </a:tabLst>
            </a:pPr>
            <a:r>
              <a:rPr lang="en-US" sz="2800" b="1" spc="-7" dirty="0">
                <a:latin typeface="Calibri"/>
                <a:cs typeface="Calibri"/>
              </a:rPr>
              <a:t>Input function:</a:t>
            </a:r>
            <a:r>
              <a:rPr lang="en-US" sz="2800" b="1" spc="79" dirty="0">
                <a:latin typeface="Calibri"/>
                <a:cs typeface="Calibri"/>
              </a:rPr>
              <a:t> </a:t>
            </a:r>
            <a:r>
              <a:rPr lang="en-US" sz="2800" b="1" spc="-14" dirty="0">
                <a:latin typeface="Calibri"/>
                <a:cs typeface="Calibri"/>
              </a:rPr>
              <a:t>scanf()</a:t>
            </a:r>
            <a:endParaRPr lang="en-US" sz="2800" b="1" dirty="0">
              <a:latin typeface="Calibri"/>
              <a:cs typeface="Calibri"/>
            </a:endParaRPr>
          </a:p>
          <a:p>
            <a:pPr marL="1080353" lvl="1" indent="-410008" algn="just">
              <a:spcBef>
                <a:spcPts val="964"/>
              </a:spcBef>
              <a:buFont typeface="Arial"/>
              <a:buChar char="–"/>
              <a:tabLst>
                <a:tab pos="1081260" algn="l"/>
              </a:tabLst>
            </a:pPr>
            <a:r>
              <a:rPr lang="en-US" sz="2800" b="1" spc="-14" dirty="0">
                <a:latin typeface="Calibri"/>
                <a:cs typeface="Calibri"/>
              </a:rPr>
              <a:t>Output </a:t>
            </a:r>
            <a:r>
              <a:rPr lang="en-US" sz="2800" b="1" spc="-7" dirty="0">
                <a:latin typeface="Calibri"/>
                <a:cs typeface="Calibri"/>
              </a:rPr>
              <a:t>function:</a:t>
            </a:r>
            <a:r>
              <a:rPr lang="en-US" sz="2800" b="1" spc="107" dirty="0">
                <a:latin typeface="Calibri"/>
                <a:cs typeface="Calibri"/>
              </a:rPr>
              <a:t> </a:t>
            </a:r>
            <a:r>
              <a:rPr lang="en-US" sz="2800" b="1" spc="-14" dirty="0" err="1">
                <a:latin typeface="Calibri"/>
                <a:cs typeface="Calibri"/>
              </a:rPr>
              <a:t>printf</a:t>
            </a:r>
            <a:r>
              <a:rPr lang="en-US" sz="2800" b="1" spc="-14" dirty="0">
                <a:latin typeface="Calibri"/>
                <a:cs typeface="Calibri"/>
              </a:rPr>
              <a:t>()</a:t>
            </a:r>
            <a:endParaRPr lang="en-US" sz="2800" b="1" dirty="0">
              <a:latin typeface="Calibri"/>
              <a:cs typeface="Calibri"/>
            </a:endParaRPr>
          </a:p>
          <a:p>
            <a:pPr algn="just"/>
            <a:endParaRPr lang="en-US" sz="1600" b="1" dirty="0"/>
          </a:p>
          <a:p>
            <a:pPr algn="just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8079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4B0A-DF91-406B-9B06-7710EEF3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36" dirty="0"/>
              <a:t>Formatted</a:t>
            </a:r>
            <a:r>
              <a:rPr lang="en-US" sz="3600" b="1" spc="-100" dirty="0"/>
              <a:t> </a:t>
            </a:r>
            <a:r>
              <a:rPr lang="en-US" sz="3600" b="1" dirty="0"/>
              <a:t>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31AA-AA32-4591-9883-67C03AC9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1193231" cy="4268643"/>
          </a:xfrm>
        </p:spPr>
        <p:txBody>
          <a:bodyPr>
            <a:normAutofit/>
          </a:bodyPr>
          <a:lstStyle/>
          <a:p>
            <a:pPr marL="507975" indent="-489833" algn="just">
              <a:spcBef>
                <a:spcPts val="143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US" sz="2800" b="1" spc="-7" dirty="0">
                <a:latin typeface="Calibri"/>
                <a:cs typeface="Calibri"/>
              </a:rPr>
              <a:t>Ex: consider </a:t>
            </a:r>
            <a:r>
              <a:rPr lang="en-US" sz="2800" b="1" dirty="0">
                <a:latin typeface="Calibri"/>
                <a:cs typeface="Calibri"/>
              </a:rPr>
              <a:t>the </a:t>
            </a:r>
            <a:r>
              <a:rPr lang="en-US" sz="2800" b="1" spc="-21" dirty="0">
                <a:latin typeface="Calibri"/>
                <a:cs typeface="Calibri"/>
              </a:rPr>
              <a:t>following</a:t>
            </a:r>
            <a:r>
              <a:rPr lang="en-US" sz="2800" b="1" spc="-14" dirty="0">
                <a:latin typeface="Calibri"/>
                <a:cs typeface="Calibri"/>
              </a:rPr>
              <a:t> data:</a:t>
            </a:r>
            <a:endParaRPr lang="en-US" sz="2800" b="1" dirty="0">
              <a:latin typeface="Calibri"/>
              <a:cs typeface="Calibri"/>
            </a:endParaRPr>
          </a:p>
          <a:p>
            <a:pPr marL="671252" algn="just">
              <a:spcBef>
                <a:spcPts val="21"/>
              </a:spcBef>
            </a:pPr>
            <a:r>
              <a:rPr lang="en-US" b="1" dirty="0">
                <a:latin typeface="Arial"/>
                <a:cs typeface="Arial"/>
              </a:rPr>
              <a:t>– </a:t>
            </a:r>
            <a:r>
              <a:rPr lang="en-US" b="1" dirty="0">
                <a:latin typeface="Calibri"/>
                <a:cs typeface="Calibri"/>
              </a:rPr>
              <a:t>50, 13.45,</a:t>
            </a:r>
            <a:r>
              <a:rPr lang="en-US" b="1" spc="57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Ram</a:t>
            </a:r>
          </a:p>
          <a:p>
            <a:pPr marL="671252" algn="just"/>
            <a:r>
              <a:rPr lang="en-US" b="1" dirty="0">
                <a:latin typeface="Arial"/>
                <a:cs typeface="Arial"/>
              </a:rPr>
              <a:t>– </a:t>
            </a:r>
            <a:r>
              <a:rPr lang="en-US" b="1" spc="-7" dirty="0">
                <a:latin typeface="Calibri"/>
                <a:cs typeface="Calibri"/>
              </a:rPr>
              <a:t>Int, </a:t>
            </a:r>
            <a:r>
              <a:rPr lang="en-US" b="1" spc="-14" dirty="0">
                <a:latin typeface="Calibri"/>
                <a:cs typeface="Calibri"/>
              </a:rPr>
              <a:t>float, </a:t>
            </a:r>
            <a:r>
              <a:rPr lang="en-US" b="1" dirty="0">
                <a:latin typeface="Calibri"/>
                <a:cs typeface="Calibri"/>
              </a:rPr>
              <a:t>char</a:t>
            </a:r>
            <a:r>
              <a:rPr lang="en-US" b="1" spc="114" dirty="0">
                <a:latin typeface="Calibri"/>
                <a:cs typeface="Calibri"/>
              </a:rPr>
              <a:t> </a:t>
            </a:r>
            <a:r>
              <a:rPr lang="en-US" b="1" spc="-7" dirty="0">
                <a:latin typeface="Calibri"/>
                <a:cs typeface="Calibri"/>
              </a:rPr>
              <a:t>variables</a:t>
            </a:r>
            <a:endParaRPr lang="en-US" b="1" dirty="0">
              <a:latin typeface="Calibri"/>
              <a:cs typeface="Calibri"/>
            </a:endParaRPr>
          </a:p>
          <a:p>
            <a:pPr marL="18142" indent="0" algn="just">
              <a:buNone/>
              <a:tabLst>
                <a:tab pos="507068" algn="l"/>
                <a:tab pos="507975" algn="l"/>
              </a:tabLst>
            </a:pPr>
            <a:r>
              <a:rPr lang="en-US" sz="2800" b="1" spc="-7" dirty="0">
                <a:latin typeface="Calibri"/>
                <a:cs typeface="Calibri"/>
              </a:rPr>
              <a:t>This </a:t>
            </a:r>
            <a:r>
              <a:rPr lang="en-US" sz="2800" b="1" dirty="0">
                <a:latin typeface="Calibri"/>
                <a:cs typeface="Calibri"/>
              </a:rPr>
              <a:t>is </a:t>
            </a:r>
            <a:r>
              <a:rPr lang="en-US" sz="2800" b="1" spc="-7" dirty="0">
                <a:latin typeface="Calibri"/>
                <a:cs typeface="Calibri"/>
              </a:rPr>
              <a:t>possible </a:t>
            </a:r>
            <a:r>
              <a:rPr lang="en-US" sz="2800" b="1" dirty="0">
                <a:latin typeface="Calibri"/>
                <a:cs typeface="Calibri"/>
              </a:rPr>
              <a:t>using the </a:t>
            </a:r>
            <a:r>
              <a:rPr lang="en-US" sz="2800" b="1" spc="-7" dirty="0">
                <a:solidFill>
                  <a:srgbClr val="FF0000"/>
                </a:solidFill>
                <a:latin typeface="Calibri"/>
                <a:cs typeface="Calibri"/>
              </a:rPr>
              <a:t>scanf</a:t>
            </a:r>
            <a:r>
              <a:rPr lang="en-US" sz="2800" b="1" spc="-12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800" b="1" spc="-7" dirty="0">
                <a:latin typeface="Calibri"/>
                <a:cs typeface="Calibri"/>
              </a:rPr>
              <a:t>function.</a:t>
            </a:r>
            <a:endParaRPr lang="en-US" sz="2800" b="1" dirty="0">
              <a:latin typeface="Calibri"/>
              <a:cs typeface="Calibri"/>
            </a:endParaRPr>
          </a:p>
          <a:p>
            <a:pPr marL="18142" indent="0" algn="just">
              <a:buNone/>
              <a:tabLst>
                <a:tab pos="507068" algn="l"/>
                <a:tab pos="507975" algn="l"/>
              </a:tabLst>
            </a:pPr>
            <a:r>
              <a:rPr lang="en-US" sz="2800" b="1" spc="-14" dirty="0">
                <a:solidFill>
                  <a:srgbClr val="FF0000"/>
                </a:solidFill>
                <a:latin typeface="Calibri"/>
                <a:cs typeface="Calibri"/>
              </a:rPr>
              <a:t>scanf </a:t>
            </a:r>
            <a:r>
              <a:rPr lang="en-US" sz="2800" b="1" spc="-21" dirty="0">
                <a:latin typeface="Calibri"/>
                <a:cs typeface="Calibri"/>
              </a:rPr>
              <a:t>stands </a:t>
            </a:r>
            <a:r>
              <a:rPr lang="en-US" sz="2800" b="1" spc="-36" dirty="0">
                <a:latin typeface="Calibri"/>
                <a:cs typeface="Calibri"/>
              </a:rPr>
              <a:t>for </a:t>
            </a:r>
            <a:r>
              <a:rPr lang="en-US" sz="2800" b="1" spc="-7" dirty="0">
                <a:latin typeface="Calibri"/>
                <a:cs typeface="Calibri"/>
              </a:rPr>
              <a:t>scan</a:t>
            </a:r>
            <a:r>
              <a:rPr lang="en-US" sz="2800" b="1" spc="-14" dirty="0">
                <a:latin typeface="Calibri"/>
                <a:cs typeface="Calibri"/>
              </a:rPr>
              <a:t> </a:t>
            </a:r>
            <a:r>
              <a:rPr lang="en-US" sz="2800" b="1" spc="-29" dirty="0">
                <a:latin typeface="Calibri"/>
                <a:cs typeface="Calibri"/>
              </a:rPr>
              <a:t>formatted.</a:t>
            </a:r>
            <a:endParaRPr lang="en-US" sz="2800" b="1" dirty="0">
              <a:latin typeface="Calibri"/>
              <a:cs typeface="Calibri"/>
            </a:endParaRPr>
          </a:p>
          <a:p>
            <a:pPr marL="18142" marR="7257" indent="0" algn="just">
              <a:lnSpc>
                <a:spcPct val="80000"/>
              </a:lnSpc>
              <a:spcBef>
                <a:spcPts val="7"/>
              </a:spcBef>
              <a:buNone/>
              <a:tabLst>
                <a:tab pos="507068" algn="l"/>
                <a:tab pos="507975" algn="l"/>
              </a:tabLst>
            </a:pPr>
            <a:endParaRPr lang="en-US" sz="2800" b="1" spc="-7" dirty="0">
              <a:latin typeface="Calibri"/>
              <a:cs typeface="Calibri"/>
            </a:endParaRPr>
          </a:p>
          <a:p>
            <a:pPr marL="18142" marR="7257" indent="0" algn="just">
              <a:lnSpc>
                <a:spcPct val="80000"/>
              </a:lnSpc>
              <a:spcBef>
                <a:spcPts val="7"/>
              </a:spcBef>
              <a:buNone/>
              <a:tabLst>
                <a:tab pos="507068" algn="l"/>
                <a:tab pos="507975" algn="l"/>
              </a:tabLst>
            </a:pPr>
            <a:r>
              <a:rPr lang="en-US" sz="2800" b="1" spc="-7" dirty="0">
                <a:latin typeface="Calibri"/>
                <a:cs typeface="Calibri"/>
              </a:rPr>
              <a:t>The built-in function </a:t>
            </a:r>
            <a:r>
              <a:rPr lang="en-US" sz="2800" b="1" spc="-7" dirty="0">
                <a:solidFill>
                  <a:srgbClr val="FF0000"/>
                </a:solidFill>
                <a:latin typeface="Calibri"/>
                <a:cs typeface="Calibri"/>
              </a:rPr>
              <a:t>scanf() </a:t>
            </a:r>
            <a:r>
              <a:rPr lang="en-US" sz="2800" b="1" spc="-14" dirty="0">
                <a:latin typeface="Calibri"/>
                <a:cs typeface="Calibri"/>
              </a:rPr>
              <a:t>can be used </a:t>
            </a:r>
            <a:r>
              <a:rPr lang="en-US" sz="2800" b="1" spc="-21" dirty="0">
                <a:latin typeface="Calibri"/>
                <a:cs typeface="Calibri"/>
              </a:rPr>
              <a:t>to </a:t>
            </a:r>
            <a:r>
              <a:rPr lang="en-US" sz="2800" b="1" i="1" spc="-21" dirty="0">
                <a:latin typeface="Calibri"/>
                <a:cs typeface="Calibri"/>
              </a:rPr>
              <a:t>enter  </a:t>
            </a:r>
            <a:r>
              <a:rPr lang="en-US" sz="2800" b="1" i="1" dirty="0">
                <a:latin typeface="Calibri"/>
                <a:cs typeface="Calibri"/>
              </a:rPr>
              <a:t>input </a:t>
            </a:r>
            <a:r>
              <a:rPr lang="en-US" sz="2800" b="1" i="1" spc="-14" dirty="0">
                <a:latin typeface="Calibri"/>
                <a:cs typeface="Calibri"/>
              </a:rPr>
              <a:t>data </a:t>
            </a:r>
            <a:r>
              <a:rPr lang="en-US" sz="2800" b="1" spc="-21" dirty="0">
                <a:latin typeface="Calibri"/>
                <a:cs typeface="Calibri"/>
              </a:rPr>
              <a:t>into </a:t>
            </a:r>
            <a:r>
              <a:rPr lang="en-US" sz="2800" b="1" dirty="0">
                <a:latin typeface="Calibri"/>
                <a:cs typeface="Calibri"/>
              </a:rPr>
              <a:t>the </a:t>
            </a:r>
            <a:r>
              <a:rPr lang="en-US" sz="2800" b="1" spc="-21" dirty="0">
                <a:latin typeface="Calibri"/>
                <a:cs typeface="Calibri"/>
              </a:rPr>
              <a:t>computer </a:t>
            </a:r>
            <a:r>
              <a:rPr lang="en-US" sz="2800" b="1" spc="-29" dirty="0">
                <a:latin typeface="Calibri"/>
                <a:cs typeface="Calibri"/>
              </a:rPr>
              <a:t>from </a:t>
            </a:r>
            <a:r>
              <a:rPr lang="en-US" sz="2800" b="1" dirty="0">
                <a:latin typeface="Calibri"/>
                <a:cs typeface="Calibri"/>
              </a:rPr>
              <a:t>a </a:t>
            </a:r>
            <a:r>
              <a:rPr lang="en-US" sz="2800" b="1" spc="-21" dirty="0">
                <a:latin typeface="Calibri"/>
                <a:cs typeface="Calibri"/>
              </a:rPr>
              <a:t>standard  </a:t>
            </a:r>
            <a:r>
              <a:rPr lang="en-US" sz="2800" b="1" dirty="0">
                <a:latin typeface="Calibri"/>
                <a:cs typeface="Calibri"/>
              </a:rPr>
              <a:t>input</a:t>
            </a:r>
            <a:r>
              <a:rPr lang="en-US" sz="2800" b="1" spc="-7" dirty="0">
                <a:latin typeface="Calibri"/>
                <a:cs typeface="Calibri"/>
              </a:rPr>
              <a:t> device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954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689F-89D2-440A-946F-9AA6D662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36" dirty="0"/>
              <a:t>Formatted</a:t>
            </a:r>
            <a:r>
              <a:rPr lang="en-US" sz="3600" b="1" spc="-100" dirty="0"/>
              <a:t> </a:t>
            </a:r>
            <a:r>
              <a:rPr lang="en-US" sz="3600" b="1" dirty="0"/>
              <a:t>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AED7-3120-404A-9D11-C8191D79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02163" cy="3995688"/>
          </a:xfrm>
        </p:spPr>
        <p:txBody>
          <a:bodyPr>
            <a:normAutofit fontScale="92500"/>
          </a:bodyPr>
          <a:lstStyle/>
          <a:p>
            <a:pPr marL="507975" indent="-489833" algn="just">
              <a:spcBef>
                <a:spcPts val="1286"/>
              </a:spcBef>
              <a:buFont typeface="Arial"/>
              <a:buChar char="•"/>
              <a:tabLst>
                <a:tab pos="507068" algn="l"/>
                <a:tab pos="507975" algn="l"/>
              </a:tabLst>
            </a:pPr>
            <a:r>
              <a:rPr lang="en-US" sz="3600" b="1" spc="-7" dirty="0">
                <a:latin typeface="+mn-lt"/>
                <a:cs typeface="Calibri"/>
              </a:rPr>
              <a:t>The </a:t>
            </a:r>
            <a:r>
              <a:rPr lang="en-US" sz="3600" b="1" spc="-14" dirty="0">
                <a:latin typeface="+mn-lt"/>
                <a:cs typeface="Calibri"/>
              </a:rPr>
              <a:t>general </a:t>
            </a:r>
            <a:r>
              <a:rPr lang="en-US" sz="3600" b="1" spc="-29" dirty="0">
                <a:latin typeface="+mn-lt"/>
                <a:cs typeface="Calibri"/>
              </a:rPr>
              <a:t>form </a:t>
            </a:r>
            <a:r>
              <a:rPr lang="en-US" sz="3600" b="1" dirty="0">
                <a:latin typeface="+mn-lt"/>
                <a:cs typeface="Calibri"/>
              </a:rPr>
              <a:t>of </a:t>
            </a:r>
            <a:r>
              <a:rPr lang="en-US" sz="3600" b="1" spc="-14" dirty="0">
                <a:latin typeface="+mn-lt"/>
                <a:cs typeface="Calibri"/>
              </a:rPr>
              <a:t>scanf</a:t>
            </a:r>
            <a:r>
              <a:rPr lang="en-US" sz="3600" b="1" spc="21" dirty="0">
                <a:latin typeface="+mn-lt"/>
                <a:cs typeface="Calibri"/>
              </a:rPr>
              <a:t> </a:t>
            </a:r>
            <a:r>
              <a:rPr lang="en-US" sz="3600" b="1" dirty="0">
                <a:latin typeface="+mn-lt"/>
                <a:cs typeface="Calibri"/>
              </a:rPr>
              <a:t>is,</a:t>
            </a:r>
          </a:p>
          <a:p>
            <a:pPr marL="122612" indent="0" algn="just">
              <a:spcBef>
                <a:spcPts val="986"/>
              </a:spcBef>
              <a:buNone/>
            </a:pPr>
            <a:r>
              <a:rPr lang="en-US" sz="3600" b="1" i="1" spc="-21" dirty="0">
                <a:latin typeface="+mn-lt"/>
                <a:cs typeface="Calibri"/>
              </a:rPr>
              <a:t>scanf(“control </a:t>
            </a:r>
            <a:r>
              <a:rPr lang="en-US" sz="3600" b="1" i="1" spc="-14" dirty="0">
                <a:latin typeface="+mn-lt"/>
                <a:cs typeface="Calibri"/>
              </a:rPr>
              <a:t>string” </a:t>
            </a:r>
            <a:r>
              <a:rPr lang="en-US" sz="3600" b="1" i="1" spc="-7" dirty="0">
                <a:latin typeface="+mn-lt"/>
                <a:cs typeface="Calibri"/>
              </a:rPr>
              <a:t>, </a:t>
            </a:r>
            <a:r>
              <a:rPr lang="en-US" sz="3600" b="1" i="1" spc="-14" dirty="0">
                <a:latin typeface="+mn-lt"/>
                <a:cs typeface="Calibri"/>
              </a:rPr>
              <a:t>arg1, arg1,…..</a:t>
            </a:r>
            <a:r>
              <a:rPr lang="en-US" sz="3600" b="1" i="1" spc="129" dirty="0">
                <a:latin typeface="+mn-lt"/>
                <a:cs typeface="Calibri"/>
              </a:rPr>
              <a:t> </a:t>
            </a:r>
            <a:r>
              <a:rPr lang="en-US" sz="3600" b="1" i="1" spc="-7" dirty="0">
                <a:latin typeface="+mn-lt"/>
                <a:cs typeface="Calibri"/>
              </a:rPr>
              <a:t>argn);</a:t>
            </a:r>
            <a:endParaRPr lang="en-US" sz="3600" b="1" dirty="0">
              <a:latin typeface="+mn-lt"/>
              <a:cs typeface="Calibri"/>
            </a:endParaRPr>
          </a:p>
          <a:p>
            <a:pPr marL="1080353" marR="726584" lvl="1" indent="-410008" algn="just">
              <a:lnSpc>
                <a:spcPts val="4771"/>
              </a:lnSpc>
              <a:spcBef>
                <a:spcPts val="2877"/>
              </a:spcBef>
              <a:buFont typeface="Arial"/>
              <a:buChar char="–"/>
              <a:tabLst>
                <a:tab pos="1081260" algn="l"/>
              </a:tabLst>
            </a:pPr>
            <a:r>
              <a:rPr lang="en-US" sz="3600" b="1" i="1" spc="-7" dirty="0">
                <a:latin typeface="+mn-lt"/>
                <a:cs typeface="Calibri"/>
              </a:rPr>
              <a:t>Control </a:t>
            </a:r>
            <a:r>
              <a:rPr lang="en-US" sz="3600" b="1" i="1" spc="-14" dirty="0">
                <a:latin typeface="+mn-lt"/>
                <a:cs typeface="Calibri"/>
              </a:rPr>
              <a:t>string</a:t>
            </a:r>
            <a:r>
              <a:rPr lang="en-US" sz="3600" b="1" spc="-14" dirty="0">
                <a:latin typeface="+mn-lt"/>
                <a:cs typeface="Calibri"/>
              </a:rPr>
              <a:t> : </a:t>
            </a:r>
            <a:r>
              <a:rPr lang="en-US" sz="3600" b="1" spc="-29" dirty="0">
                <a:latin typeface="+mn-lt"/>
                <a:cs typeface="Calibri"/>
              </a:rPr>
              <a:t>format </a:t>
            </a:r>
            <a:r>
              <a:rPr lang="en-US" sz="3600" b="1" spc="-7" dirty="0">
                <a:latin typeface="+mn-lt"/>
                <a:cs typeface="Calibri"/>
              </a:rPr>
              <a:t>in which </a:t>
            </a:r>
            <a:r>
              <a:rPr lang="en-US" sz="3600" b="1" spc="-29" dirty="0">
                <a:latin typeface="+mn-lt"/>
                <a:cs typeface="Calibri"/>
              </a:rPr>
              <a:t>data </a:t>
            </a:r>
            <a:r>
              <a:rPr lang="en-US" sz="3600" b="1" spc="-7" dirty="0">
                <a:latin typeface="+mn-lt"/>
                <a:cs typeface="Calibri"/>
              </a:rPr>
              <a:t>is </a:t>
            </a:r>
            <a:r>
              <a:rPr lang="en-US" sz="3600" b="1" spc="-29" dirty="0">
                <a:latin typeface="+mn-lt"/>
                <a:cs typeface="Calibri"/>
              </a:rPr>
              <a:t>to </a:t>
            </a:r>
            <a:r>
              <a:rPr lang="en-US" sz="3600" b="1" spc="-14" dirty="0">
                <a:latin typeface="+mn-lt"/>
                <a:cs typeface="Calibri"/>
              </a:rPr>
              <a:t>be  </a:t>
            </a:r>
            <a:r>
              <a:rPr lang="en-US" sz="3600" b="1" spc="-21" dirty="0">
                <a:latin typeface="+mn-lt"/>
                <a:cs typeface="Calibri"/>
              </a:rPr>
              <a:t>entered.</a:t>
            </a:r>
            <a:endParaRPr lang="en-US" sz="3600" b="1" dirty="0">
              <a:latin typeface="+mn-lt"/>
              <a:cs typeface="Calibri"/>
            </a:endParaRPr>
          </a:p>
          <a:p>
            <a:pPr marL="1080353" lvl="1" indent="-410008" algn="just">
              <a:spcBef>
                <a:spcPts val="836"/>
              </a:spcBef>
              <a:buFont typeface="Arial"/>
              <a:buChar char="–"/>
              <a:tabLst>
                <a:tab pos="1081260" algn="l"/>
              </a:tabLst>
            </a:pPr>
            <a:r>
              <a:rPr lang="en-US" sz="3600" b="1" i="1" spc="-7" dirty="0">
                <a:latin typeface="+mn-lt"/>
                <a:cs typeface="Calibri"/>
              </a:rPr>
              <a:t>arg1,arg2… </a:t>
            </a:r>
            <a:r>
              <a:rPr lang="en-US" sz="3600" b="1" spc="-7" dirty="0">
                <a:latin typeface="+mn-lt"/>
                <a:cs typeface="Calibri"/>
              </a:rPr>
              <a:t>: </a:t>
            </a:r>
            <a:r>
              <a:rPr lang="en-US" sz="3600" b="1" spc="-14" dirty="0">
                <a:latin typeface="+mn-lt"/>
                <a:cs typeface="Calibri"/>
              </a:rPr>
              <a:t>location </a:t>
            </a:r>
            <a:r>
              <a:rPr lang="en-US" sz="3600" b="1" spc="-21" dirty="0">
                <a:latin typeface="+mn-lt"/>
                <a:cs typeface="Calibri"/>
              </a:rPr>
              <a:t>where </a:t>
            </a:r>
            <a:r>
              <a:rPr lang="en-US" sz="3600" b="1" spc="-7" dirty="0">
                <a:latin typeface="+mn-lt"/>
                <a:cs typeface="Calibri"/>
              </a:rPr>
              <a:t>the </a:t>
            </a:r>
            <a:r>
              <a:rPr lang="en-US" sz="3600" b="1" spc="-29" dirty="0">
                <a:latin typeface="+mn-lt"/>
                <a:cs typeface="Calibri"/>
              </a:rPr>
              <a:t>data </a:t>
            </a:r>
            <a:r>
              <a:rPr lang="en-US" sz="3600" b="1" spc="-7" dirty="0">
                <a:latin typeface="+mn-lt"/>
                <a:cs typeface="Calibri"/>
              </a:rPr>
              <a:t>is</a:t>
            </a:r>
            <a:r>
              <a:rPr lang="en-US" sz="3600" b="1" spc="29" dirty="0">
                <a:latin typeface="+mn-lt"/>
                <a:cs typeface="Calibri"/>
              </a:rPr>
              <a:t> </a:t>
            </a:r>
            <a:r>
              <a:rPr lang="en-US" sz="3600" b="1" spc="-29" dirty="0">
                <a:latin typeface="+mn-lt"/>
                <a:cs typeface="Calibri"/>
              </a:rPr>
              <a:t>stored.</a:t>
            </a:r>
            <a:endParaRPr lang="en-US" sz="3600" b="1" dirty="0">
              <a:latin typeface="+mn-lt"/>
              <a:cs typeface="Calibri"/>
            </a:endParaRPr>
          </a:p>
          <a:p>
            <a:pPr marL="2965456" indent="0" algn="just">
              <a:spcBef>
                <a:spcPts val="964"/>
              </a:spcBef>
              <a:buNone/>
              <a:tabLst>
                <a:tab pos="4244309" algn="l"/>
              </a:tabLst>
            </a:pPr>
            <a:r>
              <a:rPr lang="en-US" sz="3600" b="1" spc="-7" dirty="0">
                <a:latin typeface="+mn-lt"/>
                <a:cs typeface="Calibri"/>
              </a:rPr>
              <a:t>     : </a:t>
            </a:r>
            <a:r>
              <a:rPr lang="en-US" sz="3600" b="1" spc="-14" dirty="0">
                <a:latin typeface="+mn-lt"/>
                <a:cs typeface="Calibri"/>
              </a:rPr>
              <a:t>preceded </a:t>
            </a:r>
            <a:r>
              <a:rPr lang="en-US" sz="3600" b="1" spc="-21" dirty="0">
                <a:latin typeface="+mn-lt"/>
                <a:cs typeface="Calibri"/>
              </a:rPr>
              <a:t>by </a:t>
            </a:r>
            <a:r>
              <a:rPr lang="en-US" sz="3600" b="1" spc="-14" dirty="0">
                <a:latin typeface="+mn-lt"/>
                <a:cs typeface="Calibri"/>
              </a:rPr>
              <a:t>ampersand</a:t>
            </a:r>
            <a:r>
              <a:rPr lang="en-US" sz="3600" b="1" spc="50" dirty="0">
                <a:latin typeface="+mn-lt"/>
                <a:cs typeface="Calibri"/>
              </a:rPr>
              <a:t> </a:t>
            </a:r>
            <a:r>
              <a:rPr lang="en-US" sz="3600" b="1" spc="-14" dirty="0">
                <a:latin typeface="+mn-lt"/>
                <a:cs typeface="Calibri"/>
              </a:rPr>
              <a:t>(&amp;)</a:t>
            </a:r>
            <a:endParaRPr lang="en-US" sz="3600" b="1" dirty="0">
              <a:latin typeface="+mn-lt"/>
              <a:cs typeface="Calibri"/>
            </a:endParaRPr>
          </a:p>
          <a:p>
            <a:pPr algn="just"/>
            <a:endParaRPr lang="en-US" b="1" dirty="0"/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824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1C07-5826-4AD3-B7D4-595EA6F9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36" dirty="0"/>
              <a:t>Formatted</a:t>
            </a:r>
            <a:r>
              <a:rPr lang="en-US" sz="3600" b="1" spc="-100" dirty="0"/>
              <a:t> </a:t>
            </a:r>
            <a:r>
              <a:rPr lang="en-US" sz="3600" b="1" dirty="0"/>
              <a:t>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E23-B513-49FE-B5A4-76DE9F6E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220527" cy="4227700"/>
          </a:xfrm>
        </p:spPr>
        <p:txBody>
          <a:bodyPr>
            <a:normAutofit fontScale="92500" lnSpcReduction="10000"/>
          </a:bodyPr>
          <a:lstStyle/>
          <a:p>
            <a:pPr marL="507975" marR="722048" indent="-489833" algn="just">
              <a:spcBef>
                <a:spcPts val="136"/>
              </a:spcBef>
              <a:buFont typeface="Arial"/>
              <a:buChar char="•"/>
              <a:tabLst>
                <a:tab pos="507975" algn="l"/>
              </a:tabLst>
            </a:pPr>
            <a:r>
              <a:rPr lang="en-US" sz="2400" b="1" spc="-7" dirty="0">
                <a:latin typeface="Calibri"/>
                <a:cs typeface="Calibri"/>
              </a:rPr>
              <a:t>The </a:t>
            </a:r>
            <a:r>
              <a:rPr lang="en-US" sz="2400" b="1" spc="-29" dirty="0">
                <a:latin typeface="Calibri"/>
                <a:cs typeface="Calibri"/>
              </a:rPr>
              <a:t>control </a:t>
            </a:r>
            <a:r>
              <a:rPr lang="en-US" sz="2400" b="1" spc="-14" dirty="0">
                <a:latin typeface="Calibri"/>
                <a:cs typeface="Calibri"/>
              </a:rPr>
              <a:t>string </a:t>
            </a:r>
            <a:r>
              <a:rPr lang="en-US" sz="2400" b="1" spc="-21" dirty="0">
                <a:latin typeface="Calibri"/>
                <a:cs typeface="Calibri"/>
              </a:rPr>
              <a:t>consists </a:t>
            </a:r>
            <a:r>
              <a:rPr lang="en-US" sz="2400" b="1" spc="-7" dirty="0">
                <a:latin typeface="Calibri"/>
                <a:cs typeface="Calibri"/>
              </a:rPr>
              <a:t>of individual </a:t>
            </a:r>
            <a:r>
              <a:rPr lang="en-US" sz="2400" b="1" spc="-21" dirty="0">
                <a:latin typeface="Calibri"/>
                <a:cs typeface="Calibri"/>
              </a:rPr>
              <a:t>groups </a:t>
            </a:r>
            <a:r>
              <a:rPr lang="en-US" sz="2400" b="1" spc="-14" dirty="0">
                <a:latin typeface="Calibri"/>
                <a:cs typeface="Calibri"/>
              </a:rPr>
              <a:t>of  </a:t>
            </a:r>
            <a:r>
              <a:rPr lang="en-US" sz="2400" b="1" spc="-29" dirty="0">
                <a:latin typeface="Calibri"/>
                <a:cs typeface="Calibri"/>
              </a:rPr>
              <a:t>data </a:t>
            </a:r>
            <a:r>
              <a:rPr lang="en-US" sz="2400" b="1" spc="-21" dirty="0">
                <a:latin typeface="Calibri"/>
                <a:cs typeface="Calibri"/>
              </a:rPr>
              <a:t>formats, </a:t>
            </a:r>
            <a:r>
              <a:rPr lang="en-US" sz="2400" b="1" spc="-7" dirty="0">
                <a:latin typeface="Calibri"/>
                <a:cs typeface="Calibri"/>
              </a:rPr>
              <a:t>with </a:t>
            </a:r>
            <a:r>
              <a:rPr lang="en-US" sz="2400" b="1" spc="-14" dirty="0">
                <a:latin typeface="Calibri"/>
                <a:cs typeface="Calibri"/>
              </a:rPr>
              <a:t>one </a:t>
            </a:r>
            <a:r>
              <a:rPr lang="en-US" sz="2400" b="1" spc="-21" dirty="0">
                <a:latin typeface="Calibri"/>
                <a:cs typeface="Calibri"/>
              </a:rPr>
              <a:t>group </a:t>
            </a:r>
            <a:r>
              <a:rPr lang="en-US" sz="2400" b="1" spc="-36" dirty="0">
                <a:latin typeface="Calibri"/>
                <a:cs typeface="Calibri"/>
              </a:rPr>
              <a:t>for </a:t>
            </a:r>
            <a:r>
              <a:rPr lang="en-US" sz="2400" b="1" spc="-7" dirty="0">
                <a:latin typeface="Calibri"/>
                <a:cs typeface="Calibri"/>
              </a:rPr>
              <a:t>each input </a:t>
            </a:r>
            <a:r>
              <a:rPr lang="en-US" sz="2400" b="1" spc="-29" dirty="0">
                <a:latin typeface="Calibri"/>
                <a:cs typeface="Calibri"/>
              </a:rPr>
              <a:t>data  </a:t>
            </a:r>
            <a:r>
              <a:rPr lang="en-US" sz="2400" b="1" spc="-14" dirty="0">
                <a:latin typeface="Calibri"/>
                <a:cs typeface="Calibri"/>
              </a:rPr>
              <a:t>item.</a:t>
            </a:r>
            <a:endParaRPr lang="en-US" sz="2400" b="1" dirty="0">
              <a:latin typeface="Calibri"/>
              <a:cs typeface="Calibri"/>
            </a:endParaRPr>
          </a:p>
          <a:p>
            <a:pPr marL="507975" indent="-489833" algn="just">
              <a:spcBef>
                <a:spcPts val="957"/>
              </a:spcBef>
              <a:buFont typeface="Arial"/>
              <a:buChar char="•"/>
              <a:tabLst>
                <a:tab pos="507975" algn="l"/>
              </a:tabLst>
            </a:pPr>
            <a:r>
              <a:rPr lang="en-US" sz="2400" b="1" spc="-14" dirty="0">
                <a:latin typeface="Calibri"/>
                <a:cs typeface="Calibri"/>
              </a:rPr>
              <a:t>Each </a:t>
            </a:r>
            <a:r>
              <a:rPr lang="en-US" sz="2400" b="1" spc="-29" dirty="0">
                <a:latin typeface="Calibri"/>
                <a:cs typeface="Calibri"/>
              </a:rPr>
              <a:t>data format </a:t>
            </a:r>
            <a:r>
              <a:rPr lang="en-US" sz="2400" b="1" spc="-14" dirty="0">
                <a:latin typeface="Calibri"/>
                <a:cs typeface="Calibri"/>
              </a:rPr>
              <a:t>must </a:t>
            </a:r>
            <a:r>
              <a:rPr lang="en-US" sz="2400" b="1" spc="-7" dirty="0">
                <a:latin typeface="Calibri"/>
                <a:cs typeface="Calibri"/>
              </a:rPr>
              <a:t>begin with a </a:t>
            </a:r>
            <a:r>
              <a:rPr lang="en-US" sz="2400" b="1" spc="-21" dirty="0">
                <a:latin typeface="Calibri"/>
                <a:cs typeface="Calibri"/>
              </a:rPr>
              <a:t>percentage</a:t>
            </a:r>
            <a:r>
              <a:rPr lang="en-US" sz="2400" b="1" spc="136" dirty="0">
                <a:latin typeface="Calibri"/>
                <a:cs typeface="Calibri"/>
              </a:rPr>
              <a:t> </a:t>
            </a:r>
            <a:r>
              <a:rPr lang="en-US" sz="2400" b="1" spc="-7" dirty="0">
                <a:latin typeface="Calibri"/>
                <a:cs typeface="Calibri"/>
              </a:rPr>
              <a:t>sign.</a:t>
            </a:r>
            <a:endParaRPr lang="en-US" sz="2400" b="1" dirty="0">
              <a:latin typeface="Calibri"/>
              <a:cs typeface="Calibri"/>
            </a:endParaRPr>
          </a:p>
          <a:p>
            <a:pPr marL="507975" indent="-489833" algn="just">
              <a:spcBef>
                <a:spcPts val="964"/>
              </a:spcBef>
              <a:buFont typeface="Arial"/>
              <a:buChar char="•"/>
              <a:tabLst>
                <a:tab pos="507975" algn="l"/>
              </a:tabLst>
            </a:pPr>
            <a:r>
              <a:rPr lang="en-US" sz="2400" b="1" spc="-21" dirty="0">
                <a:latin typeface="Calibri"/>
                <a:cs typeface="Calibri"/>
              </a:rPr>
              <a:t>General </a:t>
            </a:r>
            <a:r>
              <a:rPr lang="en-US" sz="2400" b="1" spc="-29" dirty="0">
                <a:latin typeface="Calibri"/>
                <a:cs typeface="Calibri"/>
              </a:rPr>
              <a:t>form </a:t>
            </a:r>
            <a:r>
              <a:rPr lang="en-US" sz="2400" b="1" spc="-7" dirty="0">
                <a:latin typeface="Calibri"/>
                <a:cs typeface="Calibri"/>
              </a:rPr>
              <a:t>of </a:t>
            </a:r>
            <a:r>
              <a:rPr lang="en-US" sz="2400" b="1" spc="-29" dirty="0">
                <a:latin typeface="Calibri"/>
                <a:cs typeface="Calibri"/>
              </a:rPr>
              <a:t>control</a:t>
            </a:r>
            <a:r>
              <a:rPr lang="en-US" sz="2400" b="1" spc="93" dirty="0">
                <a:latin typeface="Calibri"/>
                <a:cs typeface="Calibri"/>
              </a:rPr>
              <a:t> </a:t>
            </a:r>
            <a:r>
              <a:rPr lang="en-US" sz="2400" b="1" spc="-14" dirty="0">
                <a:latin typeface="Calibri"/>
                <a:cs typeface="Calibri"/>
              </a:rPr>
              <a:t>string:</a:t>
            </a:r>
            <a:endParaRPr lang="en-US" sz="2400" b="1" dirty="0">
              <a:latin typeface="Calibri"/>
              <a:cs typeface="Calibri"/>
            </a:endParaRPr>
          </a:p>
          <a:p>
            <a:endParaRPr lang="en-US" b="1" dirty="0"/>
          </a:p>
          <a:p>
            <a:pPr marL="18142">
              <a:spcBef>
                <a:spcPts val="143"/>
              </a:spcBef>
            </a:pPr>
            <a:r>
              <a:rPr lang="en-GB" b="1" spc="-14" dirty="0">
                <a:latin typeface="Calibri"/>
                <a:cs typeface="Calibri"/>
              </a:rPr>
              <a:t>[</a:t>
            </a:r>
            <a:r>
              <a:rPr lang="en-GB" b="1" i="1" spc="-14" dirty="0">
                <a:latin typeface="Calibri"/>
                <a:cs typeface="Calibri"/>
              </a:rPr>
              <a:t>whitespace character</a:t>
            </a:r>
            <a:r>
              <a:rPr lang="en-GB" b="1" spc="-14" dirty="0">
                <a:latin typeface="Calibri"/>
                <a:cs typeface="Calibri"/>
              </a:rPr>
              <a:t>][</a:t>
            </a:r>
            <a:r>
              <a:rPr lang="en-GB" b="1" i="1" spc="-14" dirty="0">
                <a:latin typeface="Calibri"/>
                <a:cs typeface="Calibri"/>
              </a:rPr>
              <a:t>ordinary character</a:t>
            </a:r>
            <a:r>
              <a:rPr lang="en-GB" b="1" spc="-14" dirty="0">
                <a:latin typeface="Calibri"/>
                <a:cs typeface="Calibri"/>
              </a:rPr>
              <a:t>]%[</a:t>
            </a:r>
            <a:r>
              <a:rPr lang="en-GB" b="1" i="1" spc="-14" dirty="0">
                <a:latin typeface="Calibri"/>
                <a:cs typeface="Calibri"/>
              </a:rPr>
              <a:t>field </a:t>
            </a:r>
            <a:r>
              <a:rPr lang="en-GB" b="1" i="1" spc="-7" dirty="0">
                <a:latin typeface="Calibri"/>
                <a:cs typeface="Calibri"/>
              </a:rPr>
              <a:t>width</a:t>
            </a:r>
            <a:r>
              <a:rPr lang="en-GB" b="1" spc="-7" dirty="0">
                <a:latin typeface="Calibri"/>
                <a:cs typeface="Calibri"/>
              </a:rPr>
              <a:t>] </a:t>
            </a:r>
            <a:r>
              <a:rPr lang="en-GB" b="1" spc="-21" dirty="0">
                <a:latin typeface="Calibri"/>
                <a:cs typeface="Calibri"/>
              </a:rPr>
              <a:t>conversion</a:t>
            </a:r>
            <a:r>
              <a:rPr lang="en-GB" b="1" spc="386" dirty="0">
                <a:latin typeface="Calibri"/>
                <a:cs typeface="Calibri"/>
              </a:rPr>
              <a:t> </a:t>
            </a:r>
            <a:r>
              <a:rPr lang="en-GB" b="1" spc="-21" dirty="0">
                <a:latin typeface="Calibri"/>
                <a:cs typeface="Calibri"/>
              </a:rPr>
              <a:t>character</a:t>
            </a:r>
            <a:endParaRPr lang="en-GB" b="1" dirty="0">
              <a:latin typeface="Calibri"/>
              <a:cs typeface="Calibri"/>
            </a:endParaRPr>
          </a:p>
          <a:p>
            <a:pPr>
              <a:spcBef>
                <a:spcPts val="29"/>
              </a:spcBef>
            </a:pPr>
            <a:endParaRPr lang="en-GB" sz="3200" b="1" dirty="0">
              <a:latin typeface="Calibri"/>
              <a:cs typeface="Calibri"/>
            </a:endParaRPr>
          </a:p>
          <a:p>
            <a:pPr marL="1080353" indent="-410008">
              <a:buFont typeface="Arial"/>
              <a:buChar char="–"/>
              <a:tabLst>
                <a:tab pos="1081260" algn="l"/>
              </a:tabLst>
            </a:pPr>
            <a:r>
              <a:rPr lang="en-GB" sz="3200" b="1" spc="-7" dirty="0">
                <a:latin typeface="Calibri"/>
                <a:cs typeface="Calibri"/>
              </a:rPr>
              <a:t>Whitespace </a:t>
            </a:r>
            <a:r>
              <a:rPr lang="en-GB" sz="3200" b="1" spc="-14" dirty="0">
                <a:latin typeface="Calibri"/>
                <a:cs typeface="Calibri"/>
              </a:rPr>
              <a:t>characters</a:t>
            </a:r>
            <a:r>
              <a:rPr lang="en-GB" sz="3200" b="1" spc="-79" dirty="0">
                <a:latin typeface="Calibri"/>
                <a:cs typeface="Calibri"/>
              </a:rPr>
              <a:t> </a:t>
            </a:r>
            <a:r>
              <a:rPr lang="en-GB" sz="3200" b="1" spc="-7" dirty="0">
                <a:latin typeface="Calibri"/>
                <a:cs typeface="Calibri"/>
              </a:rPr>
              <a:t>[optional]</a:t>
            </a:r>
            <a:endParaRPr lang="en-GB" sz="3200" b="1" dirty="0">
              <a:latin typeface="Calibri"/>
              <a:cs typeface="Calibri"/>
            </a:endParaRPr>
          </a:p>
          <a:p>
            <a:pPr marL="1080353" indent="-410008">
              <a:spcBef>
                <a:spcPts val="829"/>
              </a:spcBef>
              <a:buFont typeface="Arial"/>
              <a:buChar char="–"/>
              <a:tabLst>
                <a:tab pos="1081260" algn="l"/>
              </a:tabLst>
            </a:pPr>
            <a:r>
              <a:rPr lang="en-GB" sz="3200" b="1" spc="-14" dirty="0">
                <a:latin typeface="Calibri"/>
                <a:cs typeface="Calibri"/>
              </a:rPr>
              <a:t>Ordinary characters</a:t>
            </a:r>
            <a:r>
              <a:rPr lang="en-GB" sz="3200" b="1" spc="-57" dirty="0">
                <a:latin typeface="Calibri"/>
                <a:cs typeface="Calibri"/>
              </a:rPr>
              <a:t> </a:t>
            </a:r>
            <a:r>
              <a:rPr lang="en-GB" sz="3200" b="1" spc="-7" dirty="0">
                <a:latin typeface="Calibri"/>
                <a:cs typeface="Calibri"/>
              </a:rPr>
              <a:t>[Optional]</a:t>
            </a:r>
            <a:endParaRPr lang="en-GB" sz="3200" b="1" dirty="0">
              <a:latin typeface="Calibri"/>
              <a:cs typeface="Calibri"/>
            </a:endParaRPr>
          </a:p>
          <a:p>
            <a:pPr marL="1080353" indent="-410008">
              <a:spcBef>
                <a:spcPts val="821"/>
              </a:spcBef>
              <a:buFont typeface="Arial"/>
              <a:buChar char="–"/>
              <a:tabLst>
                <a:tab pos="1081260" algn="l"/>
              </a:tabLst>
            </a:pPr>
            <a:r>
              <a:rPr lang="en-GB" sz="3200" b="1" spc="-7" dirty="0">
                <a:latin typeface="Calibri"/>
                <a:cs typeface="Calibri"/>
              </a:rPr>
              <a:t>Field </a:t>
            </a:r>
            <a:r>
              <a:rPr lang="en-GB" sz="3200" b="1" dirty="0">
                <a:latin typeface="Calibri"/>
                <a:cs typeface="Calibri"/>
              </a:rPr>
              <a:t>width</a:t>
            </a:r>
            <a:r>
              <a:rPr lang="en-GB" sz="3200" b="1" spc="-36" dirty="0">
                <a:latin typeface="Calibri"/>
                <a:cs typeface="Calibri"/>
              </a:rPr>
              <a:t> </a:t>
            </a:r>
            <a:r>
              <a:rPr lang="en-GB" sz="3200" b="1" spc="-14" dirty="0">
                <a:latin typeface="Calibri"/>
                <a:cs typeface="Calibri"/>
              </a:rPr>
              <a:t>[Optional]</a:t>
            </a:r>
            <a:endParaRPr lang="en-GB" sz="3200" b="1" dirty="0">
              <a:latin typeface="Calibri"/>
              <a:cs typeface="Calibri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33034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</TotalTime>
  <Words>521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Berlin</vt:lpstr>
      <vt:lpstr>INPUT AND OUTPUT FUNCTIONS IN C</vt:lpstr>
      <vt:lpstr>Data Input and Output</vt:lpstr>
      <vt:lpstr> INPUT /OUTPUT FUNCTIONS IN C </vt:lpstr>
      <vt:lpstr> INPUT /OUTPUT FUNCTIONS IN C</vt:lpstr>
      <vt:lpstr>PowerPoint Presentation</vt:lpstr>
      <vt:lpstr>Formatted Functions</vt:lpstr>
      <vt:lpstr>Formatted Input</vt:lpstr>
      <vt:lpstr>Formatted Input</vt:lpstr>
      <vt:lpstr>Formatted Input</vt:lpstr>
      <vt:lpstr>PowerPoint Presentation</vt:lpstr>
      <vt:lpstr>Formatted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FUNCTIONS IN C</dc:title>
  <dc:creator>Mohamed Rahman</dc:creator>
  <cp:lastModifiedBy>Mohamed Rahman</cp:lastModifiedBy>
  <cp:revision>3</cp:revision>
  <dcterms:created xsi:type="dcterms:W3CDTF">2020-10-25T16:44:27Z</dcterms:created>
  <dcterms:modified xsi:type="dcterms:W3CDTF">2020-10-25T17:04:29Z</dcterms:modified>
</cp:coreProperties>
</file>