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4"/>
    <p:sldMasterId id="2147483884" r:id="rId5"/>
  </p:sldMasterIdLst>
  <p:notesMasterIdLst>
    <p:notesMasterId r:id="rId49"/>
  </p:notesMasterIdLst>
  <p:handoutMasterIdLst>
    <p:handoutMasterId r:id="rId50"/>
  </p:handoutMasterIdLst>
  <p:sldIdLst>
    <p:sldId id="265" r:id="rId6"/>
    <p:sldId id="455" r:id="rId7"/>
    <p:sldId id="260" r:id="rId8"/>
    <p:sldId id="261" r:id="rId9"/>
    <p:sldId id="266" r:id="rId10"/>
    <p:sldId id="269" r:id="rId11"/>
    <p:sldId id="464" r:id="rId12"/>
    <p:sldId id="454" r:id="rId13"/>
    <p:sldId id="562" r:id="rId14"/>
    <p:sldId id="516" r:id="rId15"/>
    <p:sldId id="554" r:id="rId16"/>
    <p:sldId id="460" r:id="rId17"/>
    <p:sldId id="540" r:id="rId18"/>
    <p:sldId id="541" r:id="rId19"/>
    <p:sldId id="529" r:id="rId20"/>
    <p:sldId id="525" r:id="rId21"/>
    <p:sldId id="539" r:id="rId22"/>
    <p:sldId id="527" r:id="rId23"/>
    <p:sldId id="542" r:id="rId24"/>
    <p:sldId id="543" r:id="rId25"/>
    <p:sldId id="544" r:id="rId26"/>
    <p:sldId id="556" r:id="rId27"/>
    <p:sldId id="557" r:id="rId28"/>
    <p:sldId id="558" r:id="rId29"/>
    <p:sldId id="559" r:id="rId30"/>
    <p:sldId id="303" r:id="rId31"/>
    <p:sldId id="456" r:id="rId32"/>
    <p:sldId id="465" r:id="rId33"/>
    <p:sldId id="506" r:id="rId34"/>
    <p:sldId id="508" r:id="rId35"/>
    <p:sldId id="509" r:id="rId36"/>
    <p:sldId id="530" r:id="rId37"/>
    <p:sldId id="546" r:id="rId38"/>
    <p:sldId id="458" r:id="rId39"/>
    <p:sldId id="507" r:id="rId40"/>
    <p:sldId id="510" r:id="rId41"/>
    <p:sldId id="280" r:id="rId42"/>
    <p:sldId id="304" r:id="rId43"/>
    <p:sldId id="513" r:id="rId44"/>
    <p:sldId id="263" r:id="rId45"/>
    <p:sldId id="515" r:id="rId46"/>
    <p:sldId id="563" r:id="rId47"/>
    <p:sldId id="259" r:id="rId48"/>
  </p:sldIdLst>
  <p:sldSz cx="12192000" cy="6858000"/>
  <p:notesSz cx="6934200" cy="9220200"/>
  <p:custDataLst>
    <p:tags r:id="rId5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ademic Tablet"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91C8D7"/>
    <a:srgbClr val="ED1B2F"/>
    <a:srgbClr val="8C8C8C"/>
    <a:srgbClr val="E43029"/>
    <a:srgbClr val="FF0000"/>
    <a:srgbClr val="698335"/>
    <a:srgbClr val="DFF1CB"/>
    <a:srgbClr val="EF5F5F"/>
    <a:srgbClr val="E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DA20E-193E-4E7A-B73E-C61A766D9EF0}" v="11" dt="2021-11-30T19:24:30.959"/>
    <p1510:client id="{F011DA54-2BE6-450C-ADD5-E3769D100470}" v="10" dt="2021-11-30T16:59:27.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2977" autoAdjust="0"/>
  </p:normalViewPr>
  <p:slideViewPr>
    <p:cSldViewPr>
      <p:cViewPr varScale="1">
        <p:scale>
          <a:sx n="96" d="100"/>
          <a:sy n="96" d="100"/>
        </p:scale>
        <p:origin x="640" y="6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92"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C2DA20E-193E-4E7A-B73E-C61A766D9EF0}"/>
    <pc:docChg chg="modSld">
      <pc:chgData name="" userId="" providerId="" clId="Web-{CC2DA20E-193E-4E7A-B73E-C61A766D9EF0}" dt="2021-11-30T19:24:23.428" v="0" actId="20577"/>
      <pc:docMkLst>
        <pc:docMk/>
      </pc:docMkLst>
      <pc:sldChg chg="modSp">
        <pc:chgData name="" userId="" providerId="" clId="Web-{CC2DA20E-193E-4E7A-B73E-C61A766D9EF0}" dt="2021-11-30T19:24:23.428" v="0" actId="20577"/>
        <pc:sldMkLst>
          <pc:docMk/>
          <pc:sldMk cId="2086746270" sldId="265"/>
        </pc:sldMkLst>
        <pc:spChg chg="mod">
          <ac:chgData name="" userId="" providerId="" clId="Web-{CC2DA20E-193E-4E7A-B73E-C61A766D9EF0}" dt="2021-11-30T19:24:23.428" v="0" actId="20577"/>
          <ac:spMkLst>
            <pc:docMk/>
            <pc:sldMk cId="2086746270" sldId="265"/>
            <ac:spMk id="2" creationId="{00000000-0000-0000-0000-000000000000}"/>
          </ac:spMkLst>
        </pc:spChg>
      </pc:sldChg>
    </pc:docChg>
  </pc:docChgLst>
  <pc:docChgLst>
    <pc:chgData name="Jordan Larocque, Mr." userId="S::jordan.larocque@mcgill.ca::e3682428-de11-4277-9f34-966172cc7c90" providerId="AD" clId="Web-{CC2DA20E-193E-4E7A-B73E-C61A766D9EF0}"/>
    <pc:docChg chg="modSld">
      <pc:chgData name="Jordan Larocque, Mr." userId="S::jordan.larocque@mcgill.ca::e3682428-de11-4277-9f34-966172cc7c90" providerId="AD" clId="Web-{CC2DA20E-193E-4E7A-B73E-C61A766D9EF0}" dt="2021-11-30T19:24:30.959" v="9" actId="20577"/>
      <pc:docMkLst>
        <pc:docMk/>
      </pc:docMkLst>
      <pc:sldChg chg="modSp">
        <pc:chgData name="Jordan Larocque, Mr." userId="S::jordan.larocque@mcgill.ca::e3682428-de11-4277-9f34-966172cc7c90" providerId="AD" clId="Web-{CC2DA20E-193E-4E7A-B73E-C61A766D9EF0}" dt="2021-11-30T19:24:30.959" v="9" actId="20577"/>
        <pc:sldMkLst>
          <pc:docMk/>
          <pc:sldMk cId="2086746270" sldId="265"/>
        </pc:sldMkLst>
        <pc:spChg chg="mod">
          <ac:chgData name="Jordan Larocque, Mr." userId="S::jordan.larocque@mcgill.ca::e3682428-de11-4277-9f34-966172cc7c90" providerId="AD" clId="Web-{CC2DA20E-193E-4E7A-B73E-C61A766D9EF0}" dt="2021-11-30T19:24:30.959" v="9" actId="20577"/>
          <ac:spMkLst>
            <pc:docMk/>
            <pc:sldMk cId="2086746270" sldId="265"/>
            <ac:spMk id="2" creationId="{00000000-0000-0000-0000-000000000000}"/>
          </ac:spMkLst>
        </pc:spChg>
      </pc:sldChg>
    </pc:docChg>
  </pc:docChgLst>
  <pc:docChgLst>
    <pc:chgData name="Jordan Larocque, Mr." userId="S::jordan.larocque@mcgill.ca::e3682428-de11-4277-9f34-966172cc7c90" providerId="AD" clId="Web-{F011DA54-2BE6-450C-ADD5-E3769D100470}"/>
    <pc:docChg chg="modSld">
      <pc:chgData name="Jordan Larocque, Mr." userId="S::jordan.larocque@mcgill.ca::e3682428-de11-4277-9f34-966172cc7c90" providerId="AD" clId="Web-{F011DA54-2BE6-450C-ADD5-E3769D100470}" dt="2021-11-30T16:59:27.416" v="8" actId="20577"/>
      <pc:docMkLst>
        <pc:docMk/>
      </pc:docMkLst>
      <pc:sldChg chg="modSp">
        <pc:chgData name="Jordan Larocque, Mr." userId="S::jordan.larocque@mcgill.ca::e3682428-de11-4277-9f34-966172cc7c90" providerId="AD" clId="Web-{F011DA54-2BE6-450C-ADD5-E3769D100470}" dt="2021-11-30T16:59:27.416" v="8" actId="20577"/>
        <pc:sldMkLst>
          <pc:docMk/>
          <pc:sldMk cId="940206824" sldId="260"/>
        </pc:sldMkLst>
        <pc:spChg chg="mod">
          <ac:chgData name="Jordan Larocque, Mr." userId="S::jordan.larocque@mcgill.ca::e3682428-de11-4277-9f34-966172cc7c90" providerId="AD" clId="Web-{F011DA54-2BE6-450C-ADD5-E3769D100470}" dt="2021-11-30T16:59:27.416" v="8" actId="20577"/>
          <ac:spMkLst>
            <pc:docMk/>
            <pc:sldMk cId="940206824" sldId="260"/>
            <ac:spMk id="3" creationId="{00000000-0000-0000-0000-000000000000}"/>
          </ac:spMkLst>
        </pc:spChg>
      </pc:sldChg>
      <pc:sldChg chg="addSp delSp modSp">
        <pc:chgData name="Jordan Larocque, Mr." userId="S::jordan.larocque@mcgill.ca::e3682428-de11-4277-9f34-966172cc7c90" providerId="AD" clId="Web-{F011DA54-2BE6-450C-ADD5-E3769D100470}" dt="2021-11-30T16:59:22.416" v="6" actId="14100"/>
        <pc:sldMkLst>
          <pc:docMk/>
          <pc:sldMk cId="2877399081" sldId="542"/>
        </pc:sldMkLst>
        <pc:spChg chg="add del">
          <ac:chgData name="Jordan Larocque, Mr." userId="S::jordan.larocque@mcgill.ca::e3682428-de11-4277-9f34-966172cc7c90" providerId="AD" clId="Web-{F011DA54-2BE6-450C-ADD5-E3769D100470}" dt="2021-11-30T16:59:19.557" v="5"/>
          <ac:spMkLst>
            <pc:docMk/>
            <pc:sldMk cId="2877399081" sldId="542"/>
            <ac:spMk id="2" creationId="{B662886F-B259-4D47-8912-826F1B16D98F}"/>
          </ac:spMkLst>
        </pc:spChg>
        <pc:spChg chg="mod">
          <ac:chgData name="Jordan Larocque, Mr." userId="S::jordan.larocque@mcgill.ca::e3682428-de11-4277-9f34-966172cc7c90" providerId="AD" clId="Web-{F011DA54-2BE6-450C-ADD5-E3769D100470}" dt="2021-11-30T16:59:22.416" v="6" actId="14100"/>
          <ac:spMkLst>
            <pc:docMk/>
            <pc:sldMk cId="2877399081" sldId="542"/>
            <ac:spMk id="4608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defRPr sz="1100"/>
            </a:lvl1pPr>
          </a:lstStyle>
          <a:p>
            <a:endParaRPr lang="en-US"/>
          </a:p>
        </p:txBody>
      </p:sp>
      <p:sp>
        <p:nvSpPr>
          <p:cNvPr id="70659" name="Rectangle 3"/>
          <p:cNvSpPr>
            <a:spLocks noGrp="1" noChangeArrowheads="1"/>
          </p:cNvSpPr>
          <p:nvPr>
            <p:ph type="dt" sz="quarter" idx="1"/>
          </p:nvPr>
        </p:nvSpPr>
        <p:spPr bwMode="auto">
          <a:xfrm>
            <a:off x="3927574" y="1"/>
            <a:ext cx="3005121" cy="460400"/>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defRPr sz="1100"/>
            </a:lvl1pPr>
          </a:lstStyle>
          <a:p>
            <a:endParaRPr lang="en-US"/>
          </a:p>
        </p:txBody>
      </p:sp>
      <p:sp>
        <p:nvSpPr>
          <p:cNvPr id="70660" name="Rectangle 4"/>
          <p:cNvSpPr>
            <a:spLocks noGrp="1" noChangeArrowheads="1"/>
          </p:cNvSpPr>
          <p:nvPr>
            <p:ph type="ftr" sz="quarter" idx="2"/>
          </p:nvPr>
        </p:nvSpPr>
        <p:spPr bwMode="auto">
          <a:xfrm>
            <a:off x="0"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defRPr sz="1100"/>
            </a:lvl1pPr>
          </a:lstStyle>
          <a:p>
            <a:endParaRPr lang="en-US"/>
          </a:p>
        </p:txBody>
      </p:sp>
      <p:sp>
        <p:nvSpPr>
          <p:cNvPr id="70661" name="Rectangle 5"/>
          <p:cNvSpPr>
            <a:spLocks noGrp="1" noChangeArrowheads="1"/>
          </p:cNvSpPr>
          <p:nvPr>
            <p:ph type="sldNum" sz="quarter" idx="3"/>
          </p:nvPr>
        </p:nvSpPr>
        <p:spPr bwMode="auto">
          <a:xfrm>
            <a:off x="3927574" y="8758276"/>
            <a:ext cx="3005121" cy="460400"/>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defRPr sz="1100"/>
            </a:lvl1pPr>
          </a:lstStyle>
          <a:p>
            <a:fld id="{DD28354E-E48C-49CC-8370-7D038345486C}" type="slidenum">
              <a:rPr lang="en-US"/>
              <a:pPr/>
              <a:t>‹#›</a:t>
            </a:fld>
            <a:endParaRPr lang="en-US"/>
          </a:p>
        </p:txBody>
      </p:sp>
    </p:spTree>
    <p:extLst>
      <p:ext uri="{BB962C8B-B14F-4D97-AF65-F5344CB8AC3E}">
        <p14:creationId xmlns:p14="http://schemas.microsoft.com/office/powerpoint/2010/main" val="4090384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186">
              <a:defRPr sz="1200"/>
            </a:lvl1pPr>
          </a:lstStyle>
          <a:p>
            <a:endParaRPr lang="en-US"/>
          </a:p>
        </p:txBody>
      </p:sp>
      <p:sp>
        <p:nvSpPr>
          <p:cNvPr id="31747" name="Rectangle 3"/>
          <p:cNvSpPr>
            <a:spLocks noGrp="1" noChangeArrowheads="1"/>
          </p:cNvSpPr>
          <p:nvPr>
            <p:ph type="dt" idx="1"/>
          </p:nvPr>
        </p:nvSpPr>
        <p:spPr bwMode="auto">
          <a:xfrm>
            <a:off x="3927574" y="1"/>
            <a:ext cx="3005121" cy="46040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defRPr sz="1200"/>
            </a:lvl1pPr>
          </a:lstStyle>
          <a:p>
            <a:endParaRPr lang="en-US"/>
          </a:p>
        </p:txBody>
      </p:sp>
      <p:sp>
        <p:nvSpPr>
          <p:cNvPr id="31748" name="Rectangle 4"/>
          <p:cNvSpPr>
            <a:spLocks noGrp="1" noRot="1" noChangeAspect="1" noChangeArrowheads="1" noTextEdit="1"/>
          </p:cNvSpPr>
          <p:nvPr>
            <p:ph type="sldImg" idx="2"/>
          </p:nvPr>
        </p:nvSpPr>
        <p:spPr bwMode="auto">
          <a:xfrm>
            <a:off x="393700" y="692150"/>
            <a:ext cx="6146800" cy="3457575"/>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93722" y="4379901"/>
            <a:ext cx="5546758" cy="41481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50" name="Rectangle 6"/>
          <p:cNvSpPr>
            <a:spLocks noGrp="1" noChangeArrowheads="1"/>
          </p:cNvSpPr>
          <p:nvPr>
            <p:ph type="ftr" sz="quarter" idx="4"/>
          </p:nvPr>
        </p:nvSpPr>
        <p:spPr bwMode="auto">
          <a:xfrm>
            <a:off x="0"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186">
              <a:defRPr sz="1200"/>
            </a:lvl1pPr>
          </a:lstStyle>
          <a:p>
            <a:endParaRPr lang="en-US"/>
          </a:p>
        </p:txBody>
      </p:sp>
      <p:sp>
        <p:nvSpPr>
          <p:cNvPr id="31751" name="Rectangle 7"/>
          <p:cNvSpPr>
            <a:spLocks noGrp="1" noChangeArrowheads="1"/>
          </p:cNvSpPr>
          <p:nvPr>
            <p:ph type="sldNum" sz="quarter" idx="5"/>
          </p:nvPr>
        </p:nvSpPr>
        <p:spPr bwMode="auto">
          <a:xfrm>
            <a:off x="3927574" y="8758276"/>
            <a:ext cx="3005121" cy="46040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defRPr sz="1200"/>
            </a:lvl1pPr>
          </a:lstStyle>
          <a:p>
            <a:fld id="{87F161E8-846D-4747-B53A-F633A57CCB41}" type="slidenum">
              <a:rPr lang="en-US"/>
              <a:pPr/>
              <a:t>‹#›</a:t>
            </a:fld>
            <a:endParaRPr lang="en-US"/>
          </a:p>
        </p:txBody>
      </p:sp>
    </p:spTree>
    <p:extLst>
      <p:ext uri="{BB962C8B-B14F-4D97-AF65-F5344CB8AC3E}">
        <p14:creationId xmlns:p14="http://schemas.microsoft.com/office/powerpoint/2010/main" val="32390111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a:t>
            </a:fld>
            <a:endParaRPr lang="en-US"/>
          </a:p>
        </p:txBody>
      </p:sp>
    </p:spTree>
    <p:extLst>
      <p:ext uri="{BB962C8B-B14F-4D97-AF65-F5344CB8AC3E}">
        <p14:creationId xmlns:p14="http://schemas.microsoft.com/office/powerpoint/2010/main" val="338707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25</a:t>
            </a:fld>
            <a:endParaRPr lang="en-US"/>
          </a:p>
        </p:txBody>
      </p:sp>
    </p:spTree>
    <p:extLst>
      <p:ext uri="{BB962C8B-B14F-4D97-AF65-F5344CB8AC3E}">
        <p14:creationId xmlns:p14="http://schemas.microsoft.com/office/powerpoint/2010/main" val="181377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28</a:t>
            </a:fld>
            <a:endParaRPr lang="en-US"/>
          </a:p>
        </p:txBody>
      </p:sp>
    </p:spTree>
    <p:extLst>
      <p:ext uri="{BB962C8B-B14F-4D97-AF65-F5344CB8AC3E}">
        <p14:creationId xmlns:p14="http://schemas.microsoft.com/office/powerpoint/2010/main" val="644669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29</a:t>
            </a:fld>
            <a:endParaRPr lang="en-US"/>
          </a:p>
        </p:txBody>
      </p:sp>
    </p:spTree>
    <p:extLst>
      <p:ext uri="{BB962C8B-B14F-4D97-AF65-F5344CB8AC3E}">
        <p14:creationId xmlns:p14="http://schemas.microsoft.com/office/powerpoint/2010/main" val="428931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30</a:t>
            </a:fld>
            <a:endParaRPr lang="en-US"/>
          </a:p>
        </p:txBody>
      </p:sp>
    </p:spTree>
    <p:extLst>
      <p:ext uri="{BB962C8B-B14F-4D97-AF65-F5344CB8AC3E}">
        <p14:creationId xmlns:p14="http://schemas.microsoft.com/office/powerpoint/2010/main" val="399980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31</a:t>
            </a:fld>
            <a:endParaRPr lang="en-US"/>
          </a:p>
        </p:txBody>
      </p:sp>
    </p:spTree>
    <p:extLst>
      <p:ext uri="{BB962C8B-B14F-4D97-AF65-F5344CB8AC3E}">
        <p14:creationId xmlns:p14="http://schemas.microsoft.com/office/powerpoint/2010/main" val="56719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35</a:t>
            </a:fld>
            <a:endParaRPr lang="en-US"/>
          </a:p>
        </p:txBody>
      </p:sp>
    </p:spTree>
    <p:extLst>
      <p:ext uri="{BB962C8B-B14F-4D97-AF65-F5344CB8AC3E}">
        <p14:creationId xmlns:p14="http://schemas.microsoft.com/office/powerpoint/2010/main" val="312332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39</a:t>
            </a:fld>
            <a:endParaRPr lang="en-US"/>
          </a:p>
        </p:txBody>
      </p:sp>
    </p:spTree>
    <p:extLst>
      <p:ext uri="{BB962C8B-B14F-4D97-AF65-F5344CB8AC3E}">
        <p14:creationId xmlns:p14="http://schemas.microsoft.com/office/powerpoint/2010/main" val="253306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DC551B-1ADC-4F43-AE3E-59C3155418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423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4</a:t>
            </a:fld>
            <a:endParaRPr lang="en-US"/>
          </a:p>
        </p:txBody>
      </p:sp>
    </p:spTree>
    <p:extLst>
      <p:ext uri="{BB962C8B-B14F-4D97-AF65-F5344CB8AC3E}">
        <p14:creationId xmlns:p14="http://schemas.microsoft.com/office/powerpoint/2010/main" val="4838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9</a:t>
            </a:fld>
            <a:endParaRPr lang="en-US"/>
          </a:p>
        </p:txBody>
      </p:sp>
    </p:spTree>
    <p:extLst>
      <p:ext uri="{BB962C8B-B14F-4D97-AF65-F5344CB8AC3E}">
        <p14:creationId xmlns:p14="http://schemas.microsoft.com/office/powerpoint/2010/main" val="257835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14</a:t>
            </a:fld>
            <a:endParaRPr lang="en-US"/>
          </a:p>
        </p:txBody>
      </p:sp>
    </p:spTree>
    <p:extLst>
      <p:ext uri="{BB962C8B-B14F-4D97-AF65-F5344CB8AC3E}">
        <p14:creationId xmlns:p14="http://schemas.microsoft.com/office/powerpoint/2010/main" val="223627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16</a:t>
            </a:fld>
            <a:endParaRPr lang="en-US"/>
          </a:p>
        </p:txBody>
      </p:sp>
    </p:spTree>
    <p:extLst>
      <p:ext uri="{BB962C8B-B14F-4D97-AF65-F5344CB8AC3E}">
        <p14:creationId xmlns:p14="http://schemas.microsoft.com/office/powerpoint/2010/main" val="48667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17</a:t>
            </a:fld>
            <a:endParaRPr lang="en-US"/>
          </a:p>
        </p:txBody>
      </p:sp>
    </p:spTree>
    <p:extLst>
      <p:ext uri="{BB962C8B-B14F-4D97-AF65-F5344CB8AC3E}">
        <p14:creationId xmlns:p14="http://schemas.microsoft.com/office/powerpoint/2010/main" val="99075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22</a:t>
            </a:fld>
            <a:endParaRPr lang="en-US"/>
          </a:p>
        </p:txBody>
      </p:sp>
    </p:spTree>
    <p:extLst>
      <p:ext uri="{BB962C8B-B14F-4D97-AF65-F5344CB8AC3E}">
        <p14:creationId xmlns:p14="http://schemas.microsoft.com/office/powerpoint/2010/main" val="10371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161E8-846D-4747-B53A-F633A57CCB41}" type="slidenum">
              <a:rPr lang="en-US" smtClean="0"/>
              <a:pPr/>
              <a:t>23</a:t>
            </a:fld>
            <a:endParaRPr lang="en-US"/>
          </a:p>
        </p:txBody>
      </p:sp>
    </p:spTree>
    <p:extLst>
      <p:ext uri="{BB962C8B-B14F-4D97-AF65-F5344CB8AC3E}">
        <p14:creationId xmlns:p14="http://schemas.microsoft.com/office/powerpoint/2010/main" val="379376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5" name="Rectangle 4"/>
          <p:cNvSpPr/>
          <p:nvPr userDrawn="1"/>
        </p:nvSpPr>
        <p:spPr>
          <a:xfrm>
            <a:off x="11049000" y="6400800"/>
            <a:ext cx="9144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2" name="Title 1"/>
          <p:cNvSpPr>
            <a:spLocks noGrp="1"/>
          </p:cNvSpPr>
          <p:nvPr>
            <p:ph type="title" hasCustomPrompt="1"/>
          </p:nvPr>
        </p:nvSpPr>
        <p:spPr>
          <a:xfrm>
            <a:off x="0" y="-24384"/>
            <a:ext cx="9372600" cy="5053584"/>
          </a:xfrm>
          <a:noFill/>
        </p:spPr>
        <p:txBody>
          <a:bodyPr/>
          <a:lstStyle/>
          <a:p>
            <a:pPr lvl="0"/>
            <a:r>
              <a:rPr lang="en-US" dirty="0"/>
              <a:t>Click </a:t>
            </a:r>
            <a:r>
              <a:rPr lang="en-US" sz="3600" b="1" dirty="0" err="1">
                <a:solidFill>
                  <a:schemeClr val="tx1"/>
                </a:solidFill>
                <a:latin typeface="+mj-lt"/>
              </a:rPr>
              <a:t>Click</a:t>
            </a:r>
            <a:r>
              <a:rPr lang="en-US" sz="3600" b="1" dirty="0">
                <a:solidFill>
                  <a:schemeClr val="tx1"/>
                </a:solidFill>
                <a:latin typeface="+mj-lt"/>
              </a:rPr>
              <a:t> and type the Course Title</a:t>
            </a:r>
            <a:br>
              <a:rPr lang="en-US" sz="3600" b="1" dirty="0">
                <a:solidFill>
                  <a:schemeClr val="tx1"/>
                </a:solidFill>
                <a:latin typeface="+mj-lt"/>
              </a:rPr>
            </a:br>
            <a:r>
              <a:rPr lang="en-US" sz="3600" b="1" dirty="0">
                <a:solidFill>
                  <a:schemeClr val="tx1"/>
                </a:solidFill>
                <a:latin typeface="+mj-lt"/>
              </a:rPr>
              <a:t>Course Number</a:t>
            </a:r>
            <a:br>
              <a:rPr lang="en-US" sz="3600" b="1" dirty="0">
                <a:solidFill>
                  <a:schemeClr val="tx1"/>
                </a:solidFill>
                <a:latin typeface="+mj-lt"/>
              </a:rPr>
            </a:br>
            <a:r>
              <a:rPr lang="en-US" sz="3600" b="1" dirty="0">
                <a:solidFill>
                  <a:schemeClr val="tx1"/>
                </a:solidFill>
                <a:latin typeface="+mj-lt"/>
              </a:rPr>
              <a:t>Session Title</a:t>
            </a:r>
            <a:br>
              <a:rPr lang="en-US" sz="3600" b="1" dirty="0">
                <a:solidFill>
                  <a:schemeClr val="tx1"/>
                </a:solidFill>
                <a:latin typeface="+mj-lt"/>
              </a:rPr>
            </a:br>
            <a:r>
              <a:rPr lang="en-US" sz="3600" b="1" dirty="0">
                <a:solidFill>
                  <a:schemeClr val="tx1"/>
                </a:solidFill>
                <a:latin typeface="+mj-lt"/>
              </a:rPr>
              <a:t>Instructor Name</a:t>
            </a:r>
          </a:p>
        </p:txBody>
      </p:sp>
    </p:spTree>
    <p:custDataLst>
      <p:tags r:id="rId1"/>
    </p:custDataLst>
    <p:extLst>
      <p:ext uri="{BB962C8B-B14F-4D97-AF65-F5344CB8AC3E}">
        <p14:creationId xmlns:p14="http://schemas.microsoft.com/office/powerpoint/2010/main" val="181937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08000" y="914400"/>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4" name="Content Placeholder 3"/>
          <p:cNvSpPr>
            <a:spLocks noGrp="1"/>
          </p:cNvSpPr>
          <p:nvPr>
            <p:ph sz="half" idx="2" hasCustomPrompt="1"/>
          </p:nvPr>
        </p:nvSpPr>
        <p:spPr>
          <a:xfrm>
            <a:off x="609600" y="1752601"/>
            <a:ext cx="5386917"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97601" y="914400"/>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Content Placeholder 5"/>
          <p:cNvSpPr>
            <a:spLocks noGrp="1"/>
          </p:cNvSpPr>
          <p:nvPr>
            <p:ph sz="quarter" idx="4" hasCustomPrompt="1"/>
          </p:nvPr>
        </p:nvSpPr>
        <p:spPr>
          <a:xfrm>
            <a:off x="6193368" y="1752601"/>
            <a:ext cx="5389033" cy="43735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and type text</a:t>
            </a:r>
          </a:p>
          <a:p>
            <a:pPr lvl="1"/>
            <a:r>
              <a:rPr lang="en-US" dirty="0"/>
              <a:t>Second level</a:t>
            </a:r>
          </a:p>
          <a:p>
            <a:pPr lvl="2"/>
            <a:r>
              <a:rPr lang="en-US" dirty="0"/>
              <a:t>Third level</a:t>
            </a:r>
          </a:p>
        </p:txBody>
      </p:sp>
      <p:sp>
        <p:nvSpPr>
          <p:cNvPr id="7"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77906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77315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2744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6400800"/>
            <a:ext cx="12192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653468EA-74BA-7E40-BA51-C1DD4585DF5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54"/>
            <a:ext cx="12192000" cy="6854691"/>
          </a:xfrm>
          <a:prstGeom prst="rect">
            <a:avLst/>
          </a:prstGeom>
        </p:spPr>
      </p:pic>
      <p:sp>
        <p:nvSpPr>
          <p:cNvPr id="3" name="Title Placeholder 1"/>
          <p:cNvSpPr>
            <a:spLocks noGrp="1"/>
          </p:cNvSpPr>
          <p:nvPr>
            <p:ph type="title"/>
          </p:nvPr>
        </p:nvSpPr>
        <p:spPr>
          <a:xfrm>
            <a:off x="685800" y="609600"/>
            <a:ext cx="10668000" cy="1411560"/>
          </a:xfrm>
          <a:prstGeom prst="rect">
            <a:avLst/>
          </a:prstGeom>
          <a:noFill/>
        </p:spPr>
        <p:txBody>
          <a:bodyPr vert="horz" lIns="91440" tIns="45720" rIns="91440" bIns="45720" rtlCol="0" anchor="ctr">
            <a:normAutofit/>
          </a:bodyPr>
          <a:lstStyle>
            <a:lvl1pPr>
              <a:defRPr>
                <a:solidFill>
                  <a:srgbClr val="024F6D"/>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925790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discussion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Discussion text</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3" name="Rounded Rectangular Callout 12"/>
          <p:cNvSpPr/>
          <p:nvPr userDrawn="1"/>
        </p:nvSpPr>
        <p:spPr>
          <a:xfrm>
            <a:off x="3009900" y="3273595"/>
            <a:ext cx="8026400" cy="1600200"/>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3009900" y="3133217"/>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3814109" y="3407226"/>
            <a:ext cx="7057092" cy="124097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9"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3100885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example text and questio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609600" y="990600"/>
            <a:ext cx="11074400" cy="3505200"/>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Case Example text</a:t>
            </a:r>
          </a:p>
        </p:txBody>
      </p:sp>
      <p:sp>
        <p:nvSpPr>
          <p:cNvPr id="13" name="Rounded Rectangular Callout 12"/>
          <p:cNvSpPr/>
          <p:nvPr userDrawn="1"/>
        </p:nvSpPr>
        <p:spPr>
          <a:xfrm>
            <a:off x="609600" y="4572000"/>
            <a:ext cx="8026400" cy="1359578"/>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1" name="TextBox 10"/>
          <p:cNvSpPr txBox="1"/>
          <p:nvPr userDrawn="1"/>
        </p:nvSpPr>
        <p:spPr>
          <a:xfrm>
            <a:off x="609600" y="4495801"/>
            <a:ext cx="1016000" cy="830997"/>
          </a:xfrm>
          <a:prstGeom prst="rect">
            <a:avLst/>
          </a:prstGeom>
          <a:noFill/>
        </p:spPr>
        <p:txBody>
          <a:bodyPr wrap="square" rtlCol="0">
            <a:spAutoFit/>
          </a:bodyPr>
          <a:lstStyle/>
          <a:p>
            <a:r>
              <a:rPr lang="en-CA" sz="48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1219201" y="4652664"/>
            <a:ext cx="7251700" cy="1138536"/>
          </a:xfrm>
          <a:prstGeom prst="rect">
            <a:avLst/>
          </a:prstGeom>
        </p:spPr>
        <p:txBody>
          <a:bodyP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1990738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rt ques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01" y="3322027"/>
            <a:ext cx="6515100" cy="3228975"/>
          </a:xfrm>
          <a:prstGeom prst="rect">
            <a:avLst/>
          </a:prstGeom>
        </p:spPr>
      </p:pic>
      <p:sp>
        <p:nvSpPr>
          <p:cNvPr id="12" name="Rounded Rectangular Callout 11"/>
          <p:cNvSpPr/>
          <p:nvPr userDrawn="1"/>
        </p:nvSpPr>
        <p:spPr>
          <a:xfrm>
            <a:off x="1237129" y="1519536"/>
            <a:ext cx="9144000" cy="2819382"/>
          </a:xfrm>
          <a:prstGeom prst="wedgeRoundRectCallout">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3" name="TextBox 12"/>
          <p:cNvSpPr txBox="1"/>
          <p:nvPr userDrawn="1"/>
        </p:nvSpPr>
        <p:spPr>
          <a:xfrm>
            <a:off x="1320800" y="144780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4" name="Text Placeholder 3"/>
          <p:cNvSpPr>
            <a:spLocks noGrp="1"/>
          </p:cNvSpPr>
          <p:nvPr>
            <p:ph type="body" sz="half" idx="14" hasCustomPrompt="1"/>
          </p:nvPr>
        </p:nvSpPr>
        <p:spPr>
          <a:xfrm>
            <a:off x="2032000" y="1696286"/>
            <a:ext cx="8026400" cy="2418514"/>
          </a:xfrm>
          <a:prstGeom prst="rect">
            <a:avLst/>
          </a:prstGeom>
        </p:spPr>
        <p:txBody>
          <a:bodyPr>
            <a:normAutofit/>
          </a:bodyPr>
          <a:lstStyle>
            <a:lvl1pPr marL="0" indent="0">
              <a:buNone/>
              <a:defRPr sz="3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question text.</a:t>
            </a:r>
          </a:p>
        </p:txBody>
      </p:sp>
      <p:sp>
        <p:nvSpPr>
          <p:cNvPr id="7"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2799599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and Response">
    <p:spTree>
      <p:nvGrpSpPr>
        <p:cNvPr id="1" name=""/>
        <p:cNvGrpSpPr/>
        <p:nvPr/>
      </p:nvGrpSpPr>
      <p:grpSpPr>
        <a:xfrm>
          <a:off x="0" y="0"/>
          <a:ext cx="0" cy="0"/>
          <a:chOff x="0" y="0"/>
          <a:chExt cx="0" cy="0"/>
        </a:xfrm>
      </p:grpSpPr>
      <p:sp>
        <p:nvSpPr>
          <p:cNvPr id="11" name="Rounded Rectangular Callout 10"/>
          <p:cNvSpPr/>
          <p:nvPr userDrawn="1"/>
        </p:nvSpPr>
        <p:spPr>
          <a:xfrm>
            <a:off x="505288" y="916594"/>
            <a:ext cx="7825913" cy="2128813"/>
          </a:xfrm>
          <a:prstGeom prst="wedgeRoundRectCallout">
            <a:avLst>
              <a:gd name="adj1" fmla="val -3023"/>
              <a:gd name="adj2" fmla="val 84693"/>
              <a:gd name="adj3" fmla="val 16667"/>
            </a:avLst>
          </a:prstGeom>
          <a:gradFill>
            <a:gsLst>
              <a:gs pos="0">
                <a:srgbClr val="EF5F5F">
                  <a:alpha val="79000"/>
                </a:srgbClr>
              </a:gs>
              <a:gs pos="80000">
                <a:srgbClr val="E64242">
                  <a:alpha val="87000"/>
                </a:srgbClr>
              </a:gs>
              <a:gs pos="100000">
                <a:srgbClr val="D01212"/>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6101" y="3322027"/>
            <a:ext cx="6515100" cy="3228975"/>
          </a:xfrm>
          <a:prstGeom prst="rect">
            <a:avLst/>
          </a:prstGeom>
        </p:spPr>
      </p:pic>
      <p:sp>
        <p:nvSpPr>
          <p:cNvPr id="13" name="TextBox 12"/>
          <p:cNvSpPr txBox="1"/>
          <p:nvPr userDrawn="1"/>
        </p:nvSpPr>
        <p:spPr>
          <a:xfrm>
            <a:off x="609600" y="838201"/>
            <a:ext cx="1016000" cy="646331"/>
          </a:xfrm>
          <a:prstGeom prst="rect">
            <a:avLst/>
          </a:prstGeom>
          <a:noFill/>
        </p:spPr>
        <p:txBody>
          <a:bodyPr wrap="square" rtlCol="0">
            <a:spAutoFit/>
          </a:bodyPr>
          <a:lstStyle/>
          <a:p>
            <a:r>
              <a:rPr lang="en-CA" sz="3600" dirty="0">
                <a:solidFill>
                  <a:schemeClr val="bg1"/>
                </a:solidFill>
                <a:effectLst>
                  <a:outerShdw blurRad="38100" dist="38100" dir="2700000" algn="tl">
                    <a:srgbClr val="000000">
                      <a:alpha val="43137"/>
                    </a:srgbClr>
                  </a:outerShdw>
                </a:effectLst>
                <a:latin typeface="Britannic Bold" pitchFamily="34" charset="0"/>
              </a:rPr>
              <a:t>Q</a:t>
            </a:r>
          </a:p>
        </p:txBody>
      </p:sp>
      <p:sp>
        <p:nvSpPr>
          <p:cNvPr id="17" name="Rounded Rectangular Callout 16"/>
          <p:cNvSpPr/>
          <p:nvPr userDrawn="1"/>
        </p:nvSpPr>
        <p:spPr>
          <a:xfrm>
            <a:off x="2743201" y="2200669"/>
            <a:ext cx="8872071" cy="2676692"/>
          </a:xfrm>
          <a:prstGeom prst="wedgeRoundRectCallout">
            <a:avLst/>
          </a:prstGeom>
          <a:gradFill>
            <a:gsLst>
              <a:gs pos="0">
                <a:srgbClr val="DFF1CB"/>
              </a:gs>
              <a:gs pos="80000">
                <a:schemeClr val="accent3"/>
              </a:gs>
              <a:gs pos="100000">
                <a:schemeClr val="accent3"/>
              </a:gs>
            </a:gsLst>
          </a:gradFill>
          <a:ln>
            <a:solidFill>
              <a:srgbClr val="698335"/>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CA"/>
          </a:p>
        </p:txBody>
      </p:sp>
      <p:sp>
        <p:nvSpPr>
          <p:cNvPr id="15" name="TextBox 14"/>
          <p:cNvSpPr txBox="1"/>
          <p:nvPr userDrawn="1"/>
        </p:nvSpPr>
        <p:spPr>
          <a:xfrm>
            <a:off x="2844800" y="2124670"/>
            <a:ext cx="1016000" cy="923330"/>
          </a:xfrm>
          <a:prstGeom prst="rect">
            <a:avLst/>
          </a:prstGeom>
          <a:noFill/>
        </p:spPr>
        <p:txBody>
          <a:bodyPr wrap="square" rtlCol="0">
            <a:spAutoFit/>
          </a:bodyPr>
          <a:lstStyle/>
          <a:p>
            <a:r>
              <a:rPr lang="en-CA" sz="5400" dirty="0">
                <a:solidFill>
                  <a:schemeClr val="bg1"/>
                </a:solidFill>
                <a:effectLst>
                  <a:outerShdw blurRad="38100" dist="38100" dir="2700000" algn="tl">
                    <a:srgbClr val="000000">
                      <a:alpha val="43137"/>
                    </a:srgbClr>
                  </a:outerShdw>
                </a:effectLst>
                <a:latin typeface="Britannic Bold" pitchFamily="34" charset="0"/>
              </a:rPr>
              <a:t>A</a:t>
            </a:r>
          </a:p>
        </p:txBody>
      </p:sp>
      <p:sp>
        <p:nvSpPr>
          <p:cNvPr id="14" name="Text Placeholder 3"/>
          <p:cNvSpPr>
            <a:spLocks noGrp="1"/>
          </p:cNvSpPr>
          <p:nvPr>
            <p:ph type="body" sz="half" idx="14" hasCustomPrompt="1"/>
          </p:nvPr>
        </p:nvSpPr>
        <p:spPr>
          <a:xfrm>
            <a:off x="3588871" y="2438400"/>
            <a:ext cx="7587129" cy="2286000"/>
          </a:xfrm>
          <a:prstGeom prst="rect">
            <a:avLst/>
          </a:prstGeom>
        </p:spPr>
        <p:txBody>
          <a:bodyPr>
            <a:normAutofit/>
          </a:bodyPr>
          <a:lstStyle>
            <a:lvl1pPr marL="0" indent="0">
              <a:buNone/>
              <a:defRPr sz="320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correct response.</a:t>
            </a:r>
          </a:p>
        </p:txBody>
      </p:sp>
      <p:sp>
        <p:nvSpPr>
          <p:cNvPr id="18" name="Text Placeholder 3"/>
          <p:cNvSpPr>
            <a:spLocks noGrp="1"/>
          </p:cNvSpPr>
          <p:nvPr>
            <p:ph type="body" sz="half" idx="2" hasCustomPrompt="1"/>
          </p:nvPr>
        </p:nvSpPr>
        <p:spPr>
          <a:xfrm>
            <a:off x="1105648" y="1004651"/>
            <a:ext cx="7022353" cy="1196019"/>
          </a:xfrm>
          <a:prstGeom prst="rect">
            <a:avLst/>
          </a:prstGeom>
        </p:spPr>
        <p:txBody>
          <a:bodyPr>
            <a:normAutofit/>
          </a:bodyPr>
          <a:lstStyle>
            <a:lvl1pPr marL="0" indent="0">
              <a:buNone/>
              <a:defRPr sz="2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original question text.</a:t>
            </a:r>
          </a:p>
        </p:txBody>
      </p:sp>
      <p:sp>
        <p:nvSpPr>
          <p:cNvPr id="16" name="Title Placeholder 1"/>
          <p:cNvSpPr>
            <a:spLocks noGrp="1"/>
          </p:cNvSpPr>
          <p:nvPr>
            <p:ph type="title"/>
          </p:nvPr>
        </p:nvSpPr>
        <p:spPr>
          <a:xfrm>
            <a:off x="0" y="0"/>
            <a:ext cx="12192000" cy="684000"/>
          </a:xfrm>
          <a:prstGeom prst="rect">
            <a:avLst/>
          </a:prstGeom>
          <a:solidFill>
            <a:schemeClr val="bg1">
              <a:lumMod val="95000"/>
            </a:schemeClr>
          </a:solidFill>
        </p:spPr>
        <p:txBody>
          <a:bodyPr vert="horz" lIns="91440" tIns="45720" rIns="91440" bIns="45720" rtlCol="0" anchor="ctr">
            <a:normAutofit/>
          </a:bodyPr>
          <a:lstStyle/>
          <a:p>
            <a:r>
              <a:rPr lang="en-US" dirty="0"/>
              <a:t>Click to edit Master title style</a:t>
            </a:r>
            <a:endParaRPr lang="en-CA" dirty="0"/>
          </a:p>
        </p:txBody>
      </p:sp>
    </p:spTree>
    <p:custDataLst>
      <p:tags r:id="rId1"/>
    </p:custDataLst>
    <p:extLst>
      <p:ext uri="{BB962C8B-B14F-4D97-AF65-F5344CB8AC3E}">
        <p14:creationId xmlns:p14="http://schemas.microsoft.com/office/powerpoint/2010/main" val="937813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35200" y="1752600"/>
            <a:ext cx="7620000" cy="3921919"/>
          </a:xfrm>
          <a:prstGeom prst="rect">
            <a:avLst/>
          </a:prstGeom>
        </p:spPr>
      </p:pic>
      <p:sp>
        <p:nvSpPr>
          <p:cNvPr id="8" name="Text Placeholder 8"/>
          <p:cNvSpPr txBox="1">
            <a:spLocks/>
          </p:cNvSpPr>
          <p:nvPr userDrawn="1"/>
        </p:nvSpPr>
        <p:spPr>
          <a:xfrm>
            <a:off x="304800" y="76200"/>
            <a:ext cx="11582400" cy="609600"/>
          </a:xfrm>
          <a:prstGeom prst="rect">
            <a:avLst/>
          </a:prstGeom>
        </p:spPr>
        <p:txBody>
          <a:bodyPr>
            <a:noAutofit/>
          </a:bodyPr>
          <a:lstStyle>
            <a:lvl1pPr marL="0" indent="0" algn="ctr" defTabSz="914400" rtl="0" eaLnBrk="1" latinLnBrk="0" hangingPunct="1">
              <a:lnSpc>
                <a:spcPct val="80000"/>
              </a:lnSpc>
              <a:spcBef>
                <a:spcPct val="20000"/>
              </a:spcBef>
              <a:buFont typeface="Arial" pitchFamily="34" charset="0"/>
              <a:buNone/>
              <a:defRPr lang="en-US" sz="3700" b="1" kern="1200" baseline="0" dirty="0">
                <a:solidFill>
                  <a:schemeClr val="tx1">
                    <a:lumMod val="50000"/>
                    <a:lumOff val="50000"/>
                  </a:schemeClr>
                </a:solidFill>
                <a:latin typeface="+mj-lt"/>
                <a:ea typeface="+mn-ea"/>
                <a:cs typeface="Verdana"/>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700" dirty="0">
                <a:solidFill>
                  <a:schemeClr val="bg1"/>
                </a:solidFill>
              </a:rPr>
              <a:t>Break</a:t>
            </a:r>
            <a:endParaRPr lang="en-US" sz="3600" dirty="0">
              <a:solidFill>
                <a:schemeClr val="bg1"/>
              </a:solidFill>
            </a:endParaRPr>
          </a:p>
        </p:txBody>
      </p:sp>
    </p:spTree>
    <p:custDataLst>
      <p:tags r:id="rId1"/>
    </p:custDataLst>
    <p:extLst>
      <p:ext uri="{BB962C8B-B14F-4D97-AF65-F5344CB8AC3E}">
        <p14:creationId xmlns:p14="http://schemas.microsoft.com/office/powerpoint/2010/main" val="1353477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6085D8A-2806-4422-95D7-E98B3C9E83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405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pic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990600"/>
            <a:ext cx="10972800" cy="51355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4"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107925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8248"/>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828800" y="5181600"/>
            <a:ext cx="8534400" cy="88265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4214436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03402"/>
            <a:ext cx="10363200" cy="1470025"/>
          </a:xfrm>
          <a:prstGeom prst="rect">
            <a:avLst/>
          </a:prstGeom>
        </p:spPr>
        <p:txBody>
          <a:bodyPr/>
          <a:lstStyle>
            <a:lvl1pPr>
              <a:defRPr b="0"/>
            </a:lvl1pPr>
          </a:lstStyle>
          <a:p>
            <a:r>
              <a:rPr lang="en-US" dirty="0"/>
              <a:t>Click to edit Master title style</a:t>
            </a:r>
          </a:p>
        </p:txBody>
      </p:sp>
      <p:sp>
        <p:nvSpPr>
          <p:cNvPr id="3" name="Subtitle 2"/>
          <p:cNvSpPr>
            <a:spLocks noGrp="1"/>
          </p:cNvSpPr>
          <p:nvPr>
            <p:ph type="subTitle" idx="1"/>
          </p:nvPr>
        </p:nvSpPr>
        <p:spPr>
          <a:xfrm>
            <a:off x="1994945" y="3841750"/>
            <a:ext cx="8534400" cy="882650"/>
          </a:xfrm>
        </p:spPr>
        <p:txBody>
          <a:bodyPr/>
          <a:lstStyle>
            <a:lvl1pPr marL="0" indent="0" algn="ctr">
              <a:buNone/>
              <a:defRPr sz="3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54E638-9FB7-4299-AFEE-F473E41B1A93}" type="datetimeFigureOut">
              <a:rPr lang="en-US"/>
              <a:pPr>
                <a:defRPr/>
              </a:pPr>
              <a:t>12/1/2021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F09FF26-C05F-458D-AAF4-9A401AE330A3}" type="slidenum">
              <a:rPr lang="en-US" altLang="en-US"/>
              <a:pPr>
                <a:defRPr/>
              </a:pPr>
              <a:t>‹#›</a:t>
            </a:fld>
            <a:endParaRPr lang="en-US" altLang="en-US" dirty="0"/>
          </a:p>
        </p:txBody>
      </p:sp>
    </p:spTree>
    <p:extLst>
      <p:ext uri="{BB962C8B-B14F-4D97-AF65-F5344CB8AC3E}">
        <p14:creationId xmlns:p14="http://schemas.microsoft.com/office/powerpoint/2010/main" val="13102838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38401"/>
            <a:ext cx="10363200" cy="1470025"/>
          </a:xfrm>
          <a:prstGeom prst="rect">
            <a:avLst/>
          </a:prstGeom>
        </p:spPr>
        <p:txBody>
          <a:bodyPr/>
          <a:lstStyle>
            <a:lvl1pPr>
              <a:defRPr b="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7118E8F9-1B68-4AA8-AEC8-306D104ADB33}" type="datetimeFigureOut">
              <a:rPr lang="en-US"/>
              <a:pPr>
                <a:defRPr/>
              </a:pPr>
              <a:t>12/1/2021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F81B8F5-55BA-4C67-8922-0A454BD25DF6}" type="slidenum">
              <a:rPr lang="en-US" altLang="en-US"/>
              <a:pPr>
                <a:defRPr/>
              </a:pPr>
              <a:t>‹#›</a:t>
            </a:fld>
            <a:endParaRPr lang="en-US" altLang="en-US" dirty="0"/>
          </a:p>
        </p:txBody>
      </p:sp>
    </p:spTree>
    <p:extLst>
      <p:ext uri="{BB962C8B-B14F-4D97-AF65-F5344CB8AC3E}">
        <p14:creationId xmlns:p14="http://schemas.microsoft.com/office/powerpoint/2010/main" val="136415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0972800" cy="4876800"/>
          </a:xfrm>
        </p:spPr>
        <p:txBody>
          <a:bodyPr/>
          <a:lstStyle>
            <a:lvl1pPr>
              <a:defRPr b="0"/>
            </a:lvl1pPr>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41426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57400"/>
            <a:ext cx="10972800" cy="4572000"/>
          </a:xfrm>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
        <p:nvSpPr>
          <p:cNvPr id="4" name="Title 1"/>
          <p:cNvSpPr>
            <a:spLocks noGrp="1"/>
          </p:cNvSpPr>
          <p:nvPr>
            <p:ph type="title"/>
          </p:nvPr>
        </p:nvSpPr>
        <p:spPr>
          <a:xfrm>
            <a:off x="609600" y="990600"/>
            <a:ext cx="10972800" cy="762000"/>
          </a:xfrm>
          <a:prstGeom prst="rect">
            <a:avLst/>
          </a:prstGeo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4276058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defRPr b="0" i="0" baseline="0">
                <a:solidFill>
                  <a:schemeClr val="tx1"/>
                </a:solidFill>
              </a:defRPr>
            </a:lvl2pPr>
          </a:lstStyle>
          <a:p>
            <a:pPr lvl="0"/>
            <a:r>
              <a:rPr lang="en-US" dirty="0"/>
              <a:t>Click to edit Master text styles</a:t>
            </a:r>
          </a:p>
          <a:p>
            <a:pPr lvl="1"/>
            <a:r>
              <a:rPr lang="en-US" dirty="0"/>
              <a:t>Subtopic</a:t>
            </a:r>
          </a:p>
          <a:p>
            <a:pPr lvl="1"/>
            <a:endParaRPr lang="en-US" dirty="0"/>
          </a:p>
        </p:txBody>
      </p:sp>
    </p:spTree>
    <p:extLst>
      <p:ext uri="{BB962C8B-B14F-4D97-AF65-F5344CB8AC3E}">
        <p14:creationId xmlns:p14="http://schemas.microsoft.com/office/powerpoint/2010/main" val="32995672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p>
            <a:pPr>
              <a:defRPr/>
            </a:pPr>
            <a:fld id="{B588C902-A4A8-4714-8169-E49D043BB080}" type="datetimeFigureOut">
              <a:rPr lang="en-US" smtClean="0"/>
              <a:pPr>
                <a:defRPr/>
              </a:pPr>
              <a:t>12/1/2021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05D5F5AC-7C2C-4493-B73D-72D7B534D508}" type="slidenum">
              <a:rPr lang="en-US" altLang="en-US" smtClean="0"/>
              <a:pPr/>
              <a:t>‹#›</a:t>
            </a:fld>
            <a:endParaRPr lang="en-US" altLang="en-US" dirty="0"/>
          </a:p>
        </p:txBody>
      </p:sp>
    </p:spTree>
    <p:extLst>
      <p:ext uri="{BB962C8B-B14F-4D97-AF65-F5344CB8AC3E}">
        <p14:creationId xmlns:p14="http://schemas.microsoft.com/office/powerpoint/2010/main" val="6157527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4740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1634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itle 1"/>
          <p:cNvSpPr>
            <a:spLocks noGrp="1"/>
          </p:cNvSpPr>
          <p:nvPr>
            <p:ph type="ctrTitle"/>
          </p:nvPr>
        </p:nvSpPr>
        <p:spPr>
          <a:xfrm>
            <a:off x="914400" y="1524001"/>
            <a:ext cx="10363200" cy="2076451"/>
          </a:xfrm>
          <a:prstGeom prst="rect">
            <a:avLst/>
          </a:prstGeom>
        </p:spPr>
        <p:txBody>
          <a:bodyPr/>
          <a:lstStyle>
            <a:lvl1pPr>
              <a:defRPr sz="5400" baseline="0">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418118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286001"/>
            <a:ext cx="10972800" cy="3840163"/>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baseline="0"/>
            </a:lvl1pPr>
          </a:lstStyle>
          <a:p>
            <a:pPr lvl="0"/>
            <a:r>
              <a:rPr lang="en-US" dirty="0"/>
              <a:t>Click and type text</a:t>
            </a:r>
          </a:p>
          <a:p>
            <a:pPr lvl="1"/>
            <a:r>
              <a:rPr lang="en-US" dirty="0"/>
              <a:t>Second level</a:t>
            </a:r>
          </a:p>
          <a:p>
            <a:pPr lvl="2"/>
            <a:r>
              <a:rPr lang="en-US" dirty="0"/>
              <a:t>Third level</a:t>
            </a:r>
          </a:p>
          <a:p>
            <a:pPr lvl="0"/>
            <a:endParaRPr lang="en-US"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0047641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H Slides">
    <p:spTree>
      <p:nvGrpSpPr>
        <p:cNvPr id="1" name=""/>
        <p:cNvGrpSpPr/>
        <p:nvPr/>
      </p:nvGrpSpPr>
      <p:grpSpPr>
        <a:xfrm>
          <a:off x="0" y="0"/>
          <a:ext cx="0" cy="0"/>
          <a:chOff x="0" y="0"/>
          <a:chExt cx="0" cy="0"/>
        </a:xfrm>
      </p:grpSpPr>
      <p:sp>
        <p:nvSpPr>
          <p:cNvPr id="5" name="Content Placeholder 4"/>
          <p:cNvSpPr>
            <a:spLocks noGrp="1" noChangeArrowheads="1"/>
          </p:cNvSpPr>
          <p:nvPr>
            <p:ph idx="1"/>
          </p:nvPr>
        </p:nvSpPr>
        <p:spPr bwMode="auto">
          <a:xfrm>
            <a:off x="609600" y="1600201"/>
            <a:ext cx="10972800" cy="4525963"/>
          </a:xfrm>
          <a:prstGeom prst="rect">
            <a:avLst/>
          </a:prstGeom>
          <a:noFill/>
          <a:ln w="9525">
            <a:noFill/>
            <a:miter lim="800000"/>
            <a:headEnd/>
            <a:tailEnd/>
          </a:ln>
          <a:effectLst/>
        </p:spPr>
        <p:txBody>
          <a:bodyPr/>
          <a:lstStyle>
            <a:lvl1pPr marL="347472" indent="-347472" algn="l">
              <a:spcBef>
                <a:spcPts val="624"/>
              </a:spcBef>
              <a:buFont typeface="Arial" pitchFamily="34" charset="0"/>
              <a:buChar char="•"/>
              <a:defRPr sz="3200" baseline="0">
                <a:solidFill>
                  <a:schemeClr val="tx1"/>
                </a:solidFill>
                <a:latin typeface="Calibri" pitchFamily="34" charset="0"/>
              </a:defRPr>
            </a:lvl1pPr>
            <a:lvl2pPr marL="740664" indent="-740664" algn="l">
              <a:spcBef>
                <a:spcPts val="24"/>
              </a:spcBef>
              <a:buClr>
                <a:srgbClr val="0070C0"/>
              </a:buClr>
              <a:buFont typeface="Candara" pitchFamily="34" charset="0"/>
              <a:buChar char="–"/>
              <a:defRPr sz="2800">
                <a:latin typeface="Calibri" pitchFamily="34" charset="0"/>
              </a:defRPr>
            </a:lvl2pPr>
            <a:lvl3pPr>
              <a:defRPr sz="2400">
                <a:latin typeface="Calibri" pitchFamily="34" charset="0"/>
              </a:defRPr>
            </a:lvl3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97020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6282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a:ln/>
        </p:spPr>
        <p:txBody>
          <a:bodyPr/>
          <a:lstStyle>
            <a:lvl1pPr>
              <a:defRPr/>
            </a:lvl1pPr>
          </a:lstStyle>
          <a:p>
            <a:fld id="{7A90643D-C6EE-4595-AF2A-A90B55F8C0D1}" type="slidenum">
              <a:rPr lang="en-US" altLang="en-US"/>
              <a:pPr/>
              <a:t>‹#›</a:t>
            </a:fld>
            <a:endParaRPr lang="en-US" altLang="en-US" dirty="0"/>
          </a:p>
        </p:txBody>
      </p:sp>
    </p:spTree>
    <p:extLst>
      <p:ext uri="{BB962C8B-B14F-4D97-AF65-F5344CB8AC3E}">
        <p14:creationId xmlns:p14="http://schemas.microsoft.com/office/powerpoint/2010/main" val="790099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0" y="228601"/>
            <a:ext cx="7315200" cy="563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4CD283DA-EAEC-4BEE-86C2-11D0CA876F92}" type="slidenum">
              <a:rPr lang="en-US" altLang="en-US"/>
              <a:pPr/>
              <a:t>‹#›</a:t>
            </a:fld>
            <a:endParaRPr lang="en-US" altLang="en-US" dirty="0"/>
          </a:p>
        </p:txBody>
      </p:sp>
    </p:spTree>
    <p:extLst>
      <p:ext uri="{BB962C8B-B14F-4D97-AF65-F5344CB8AC3E}">
        <p14:creationId xmlns:p14="http://schemas.microsoft.com/office/powerpoint/2010/main" val="39957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990600"/>
            <a:ext cx="6815667" cy="51355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990600"/>
            <a:ext cx="4011084" cy="5135563"/>
          </a:xfrm>
          <a:prstGeom prst="rect">
            <a:avLst/>
          </a:prstGeom>
        </p:spPr>
        <p:txBody>
          <a:bodyPr>
            <a:normAutofit/>
          </a:bodyPr>
          <a:lstStyle>
            <a:lvl1pPr marL="0" indent="0">
              <a:buNone/>
              <a:defRPr sz="24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64121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_Content with Caption w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766733" y="2362201"/>
            <a:ext cx="6815667" cy="3763963"/>
          </a:xfrm>
          <a:prstGeom prst="rect">
            <a:avLst/>
          </a:prstGeom>
        </p:spPr>
        <p:txBody>
          <a:bodyPr/>
          <a:lstStyle>
            <a:lvl1pPr>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and type text</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609601" y="2362201"/>
            <a:ext cx="4011084" cy="3763963"/>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caption text</a:t>
            </a:r>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6"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0025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_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9144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4" name="Text Placeholder 3"/>
          <p:cNvSpPr>
            <a:spLocks noGrp="1"/>
          </p:cNvSpPr>
          <p:nvPr>
            <p:ph type="body" sz="half" idx="2" hasCustomPrompt="1"/>
          </p:nvPr>
        </p:nvSpPr>
        <p:spPr>
          <a:xfrm>
            <a:off x="711200" y="5367338"/>
            <a:ext cx="10668000" cy="804862"/>
          </a:xfrm>
          <a:prstGeom prst="rect">
            <a:avLst/>
          </a:prstGeom>
        </p:spPr>
        <p:txBody>
          <a:bodyPr>
            <a:normAutofit/>
          </a:bodyPr>
          <a:lstStyle>
            <a:lvl1pPr marL="0" indent="0">
              <a:buNone/>
              <a:defRPr sz="2400" baseline="0">
                <a:solidFill>
                  <a:srgbClr val="E4302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62887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Picture w subtitle">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2438400" y="2133600"/>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and add picture</a:t>
            </a:r>
            <a:endParaRPr lang="en-CA" dirty="0"/>
          </a:p>
        </p:txBody>
      </p:sp>
      <p:sp>
        <p:nvSpPr>
          <p:cNvPr id="8" name="Text Placeholder 2"/>
          <p:cNvSpPr>
            <a:spLocks noGrp="1"/>
          </p:cNvSpPr>
          <p:nvPr>
            <p:ph type="body" idx="13" hasCustomPrompt="1"/>
          </p:nvPr>
        </p:nvSpPr>
        <p:spPr>
          <a:xfrm>
            <a:off x="508000" y="914400"/>
            <a:ext cx="10972800" cy="1143000"/>
          </a:xfrm>
          <a:prstGeom prst="rect">
            <a:avLst/>
          </a:prstGeom>
        </p:spPr>
        <p:txBody>
          <a:bodyPr anchor="t" anchorCtr="0">
            <a:normAutofit/>
          </a:bodyPr>
          <a:lstStyle>
            <a:lvl1pPr marL="0" indent="0" algn="l">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and type subtitle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1819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9" name="Picture Placeholder 8"/>
          <p:cNvSpPr>
            <a:spLocks noGrp="1"/>
          </p:cNvSpPr>
          <p:nvPr>
            <p:ph type="pic" sz="quarter" idx="14" hasCustomPrompt="1"/>
          </p:nvPr>
        </p:nvSpPr>
        <p:spPr>
          <a:xfrm>
            <a:off x="6299200" y="3505200"/>
            <a:ext cx="5283200" cy="2590800"/>
          </a:xfrm>
          <a:prstGeom prst="rect">
            <a:avLst/>
          </a:prstGeom>
        </p:spPr>
        <p:txBody>
          <a:bodyPr/>
          <a:lstStyle>
            <a:lvl1pPr marL="0" indent="0">
              <a:buNone/>
              <a:defRPr/>
            </a:lvl1pPr>
          </a:lstStyle>
          <a:p>
            <a:r>
              <a:rPr lang="en-US" dirty="0"/>
              <a:t>Click and add picture</a:t>
            </a:r>
          </a:p>
        </p:txBody>
      </p:sp>
      <p:sp>
        <p:nvSpPr>
          <p:cNvPr id="8" name="Text Placeholder 3"/>
          <p:cNvSpPr>
            <a:spLocks noGrp="1"/>
          </p:cNvSpPr>
          <p:nvPr>
            <p:ph type="body" sz="half" idx="2" hasCustomPrompt="1"/>
          </p:nvPr>
        </p:nvSpPr>
        <p:spPr>
          <a:xfrm>
            <a:off x="609600" y="990601"/>
            <a:ext cx="11074400" cy="2286000"/>
          </a:xfrm>
          <a:prstGeom prst="rect">
            <a:avLst/>
          </a:prstGeo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and type text</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25845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09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990600"/>
            <a:ext cx="5384800" cy="5135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and type text</a:t>
            </a:r>
          </a:p>
          <a:p>
            <a:pPr lvl="1"/>
            <a:r>
              <a:rPr lang="en-US" dirty="0"/>
              <a:t>Second level</a:t>
            </a:r>
          </a:p>
          <a:p>
            <a:pPr lvl="2"/>
            <a:r>
              <a:rPr lang="en-US" dirty="0"/>
              <a:t>Third level</a:t>
            </a:r>
          </a:p>
        </p:txBody>
      </p:sp>
      <p:sp>
        <p:nvSpPr>
          <p:cNvPr id="5" name="Title 1"/>
          <p:cNvSpPr>
            <a:spLocks noGrp="1"/>
          </p:cNvSpPr>
          <p:nvPr>
            <p:ph type="title"/>
          </p:nvPr>
        </p:nvSpPr>
        <p:spPr>
          <a:xfrm>
            <a:off x="0" y="0"/>
            <a:ext cx="12192000" cy="684000"/>
          </a:xfrm>
        </p:spPr>
        <p:txBody>
          <a:bodyPr/>
          <a:lstStyle/>
          <a:p>
            <a:r>
              <a:rPr lang="en-US"/>
              <a:t>Click to edit Master title style</a:t>
            </a:r>
            <a:endParaRPr lang="en-CA"/>
          </a:p>
        </p:txBody>
      </p:sp>
    </p:spTree>
    <p:custDataLst>
      <p:tags r:id="rId1"/>
    </p:custDataLst>
    <p:extLst>
      <p:ext uri="{BB962C8B-B14F-4D97-AF65-F5344CB8AC3E}">
        <p14:creationId xmlns:p14="http://schemas.microsoft.com/office/powerpoint/2010/main" val="385765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6" Type="http://schemas.openxmlformats.org/officeDocument/2006/relationships/image" Target="../media/image5.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1"/>
          <p:cNvSpPr txBox="1">
            <a:spLocks/>
          </p:cNvSpPr>
          <p:nvPr userDrawn="1"/>
        </p:nvSpPr>
        <p:spPr>
          <a:xfrm>
            <a:off x="394770" y="936056"/>
            <a:ext cx="11402460" cy="5157240"/>
          </a:xfrm>
          <a:prstGeom prst="rect">
            <a:avLst/>
          </a:prstGeom>
          <a:solidFill>
            <a:schemeClr val="bg1">
              <a:alpha val="84000"/>
            </a:schemeClr>
          </a:solidFill>
          <a:ln w="38100" cmpd="sng">
            <a:noFill/>
            <a:prstDash val="solid"/>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1800" b="1" dirty="0"/>
          </a:p>
        </p:txBody>
      </p:sp>
      <p:sp>
        <p:nvSpPr>
          <p:cNvPr id="24" name="Title 1"/>
          <p:cNvSpPr txBox="1">
            <a:spLocks/>
          </p:cNvSpPr>
          <p:nvPr userDrawn="1"/>
        </p:nvSpPr>
        <p:spPr>
          <a:xfrm>
            <a:off x="0" y="6316809"/>
            <a:ext cx="12192000" cy="540000"/>
          </a:xfrm>
          <a:prstGeom prst="rect">
            <a:avLst/>
          </a:prstGeom>
          <a:solidFill>
            <a:srgbClr val="F0F0F0"/>
          </a:solidFill>
          <a:ln w="38100" cmpd="sng">
            <a:noFill/>
            <a:prstDash val="solid"/>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baseline="0">
                <a:solidFill>
                  <a:srgbClr val="ED1529"/>
                </a:solidFill>
                <a:effectLst/>
                <a:latin typeface="+mj-lt"/>
                <a:ea typeface="+mj-ea"/>
                <a:cs typeface="+mj-cs"/>
              </a:defRPr>
            </a:lvl1pPr>
          </a:lstStyle>
          <a:p>
            <a:endParaRPr lang="en-CA" sz="3600" b="1" dirty="0"/>
          </a:p>
        </p:txBody>
      </p:sp>
      <p:pic>
        <p:nvPicPr>
          <p:cNvPr id="25" name="Picture 24"/>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10164" y="6453336"/>
            <a:ext cx="3298816" cy="306637"/>
          </a:xfrm>
          <a:prstGeom prst="rect">
            <a:avLst/>
          </a:prstGeom>
        </p:spPr>
      </p:pic>
      <p:sp>
        <p:nvSpPr>
          <p:cNvPr id="26" name="Title Placeholder 1"/>
          <p:cNvSpPr>
            <a:spLocks noGrp="1"/>
          </p:cNvSpPr>
          <p:nvPr>
            <p:ph type="title"/>
          </p:nvPr>
        </p:nvSpPr>
        <p:spPr>
          <a:xfrm>
            <a:off x="0" y="0"/>
            <a:ext cx="12192000" cy="684000"/>
          </a:xfrm>
          <a:prstGeom prst="rect">
            <a:avLst/>
          </a:prstGeom>
          <a:solidFill>
            <a:srgbClr val="F0F0F0"/>
          </a:solidFill>
        </p:spPr>
        <p:txBody>
          <a:bodyPr vert="horz" lIns="91440" tIns="45720" rIns="91440" bIns="45720" rtlCol="0" anchor="ctr">
            <a:normAutofit/>
          </a:bodyPr>
          <a:lstStyle/>
          <a:p>
            <a:r>
              <a:rPr lang="en-US" dirty="0"/>
              <a:t>Click to edit Master title style</a:t>
            </a:r>
            <a:endParaRPr lang="en-CA" dirty="0"/>
          </a:p>
        </p:txBody>
      </p:sp>
      <p:sp>
        <p:nvSpPr>
          <p:cNvPr id="27"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30" name="TextBox 29"/>
          <p:cNvSpPr txBox="1"/>
          <p:nvPr userDrawn="1"/>
        </p:nvSpPr>
        <p:spPr>
          <a:xfrm>
            <a:off x="11424592" y="6351711"/>
            <a:ext cx="839416" cy="461665"/>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E7FB1D6B-A3F5-4E70-95BC-32D49588B2FD}" type="slidenum">
              <a:rPr lang="en-US" sz="2400" b="1" smtClean="0">
                <a:solidFill>
                  <a:schemeClr val="tx1">
                    <a:lumMod val="50000"/>
                    <a:lumOff val="50000"/>
                  </a:schemeClr>
                </a:solidFill>
                <a:latin typeface="Calibri" pitchFamily="34" charset="0"/>
                <a:cs typeface="Calibri"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endParaRPr lang="en-US" sz="2400" b="1" dirty="0">
              <a:solidFill>
                <a:schemeClr val="tx1">
                  <a:lumMod val="50000"/>
                  <a:lumOff val="50000"/>
                </a:schemeClr>
              </a:solidFill>
              <a:latin typeface="Calibri" pitchFamily="34" charset="0"/>
              <a:cs typeface="Calibri" pitchFamily="34" charset="0"/>
            </a:endParaRPr>
          </a:p>
        </p:txBody>
      </p:sp>
      <p:cxnSp>
        <p:nvCxnSpPr>
          <p:cNvPr id="31" name="Straight Connector 30"/>
          <p:cNvCxnSpPr/>
          <p:nvPr userDrawn="1"/>
        </p:nvCxnSpPr>
        <p:spPr>
          <a:xfrm>
            <a:off x="11280576" y="6427886"/>
            <a:ext cx="0" cy="31784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21"/>
    </p:custDataLst>
    <p:extLst>
      <p:ext uri="{BB962C8B-B14F-4D97-AF65-F5344CB8AC3E}">
        <p14:creationId xmlns:p14="http://schemas.microsoft.com/office/powerpoint/2010/main" val="3195656259"/>
      </p:ext>
    </p:extLst>
  </p:cSld>
  <p:clrMap bg1="lt1" tx1="dk1" bg2="lt2" tx2="dk2" accent1="accent1" accent2="accent2" accent3="accent3" accent4="accent4" accent5="accent5" accent6="accent6" hlink="hlink" folHlink="folHlink"/>
  <p:sldLayoutIdLst>
    <p:sldLayoutId id="2147483874" r:id="rId1"/>
    <p:sldLayoutId id="2147483814" r:id="rId2"/>
    <p:sldLayoutId id="2147483857" r:id="rId3"/>
    <p:sldLayoutId id="2147483855" r:id="rId4"/>
    <p:sldLayoutId id="2147483858" r:id="rId5"/>
    <p:sldLayoutId id="2147483856" r:id="rId6"/>
    <p:sldLayoutId id="2147483859" r:id="rId7"/>
    <p:sldLayoutId id="2147483840" r:id="rId8"/>
    <p:sldLayoutId id="2147483815" r:id="rId9"/>
    <p:sldLayoutId id="2147483818" r:id="rId10"/>
    <p:sldLayoutId id="2147483816" r:id="rId11"/>
    <p:sldLayoutId id="2147483876" r:id="rId12"/>
    <p:sldLayoutId id="2147483878" r:id="rId13"/>
    <p:sldLayoutId id="2147483879" r:id="rId14"/>
    <p:sldLayoutId id="2147483880" r:id="rId15"/>
    <p:sldLayoutId id="2147483881" r:id="rId16"/>
    <p:sldLayoutId id="2147483882" r:id="rId17"/>
    <p:sldLayoutId id="2147483883" r:id="rId18"/>
    <p:sldLayoutId id="2147483899" r:id="rId19"/>
  </p:sldLayoutIdLst>
  <p:hf hdr="0" ftr="0" dt="0"/>
  <p:txStyles>
    <p:titleStyle>
      <a:lvl1pPr algn="ctr" defTabSz="914400" rtl="0" eaLnBrk="1" latinLnBrk="0" hangingPunct="1">
        <a:spcBef>
          <a:spcPct val="0"/>
        </a:spcBef>
        <a:buNone/>
        <a:defRPr sz="36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22D6576-0BE5-41A7-A9B1-717032FB4769}" type="datetimeFigureOut">
              <a:rPr lang="en-US"/>
              <a:pPr>
                <a:defRPr/>
              </a:pPr>
              <a:t>12/1/2021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7BA1EC19-11A4-4465-8025-4C73BE0C1F54}" type="slidenum">
              <a:rPr lang="en-US" altLang="en-US"/>
              <a:pPr>
                <a:defRPr/>
              </a:pPr>
              <a:t>‹#›</a:t>
            </a:fld>
            <a:endParaRPr lang="en-US" altLang="en-US" dirty="0"/>
          </a:p>
        </p:txBody>
      </p:sp>
      <p:grpSp>
        <p:nvGrpSpPr>
          <p:cNvPr id="1030" name="Group 13"/>
          <p:cNvGrpSpPr>
            <a:grpSpLocks/>
          </p:cNvGrpSpPr>
          <p:nvPr userDrawn="1"/>
        </p:nvGrpSpPr>
        <p:grpSpPr bwMode="auto">
          <a:xfrm>
            <a:off x="-4233" y="0"/>
            <a:ext cx="12196233" cy="6769100"/>
            <a:chOff x="0" y="0"/>
            <a:chExt cx="9147175" cy="6769100"/>
          </a:xfrm>
        </p:grpSpPr>
        <p:grpSp>
          <p:nvGrpSpPr>
            <p:cNvPr id="1031" name="Group 9"/>
            <p:cNvGrpSpPr>
              <a:grpSpLocks/>
            </p:cNvGrpSpPr>
            <p:nvPr userDrawn="1"/>
          </p:nvGrpSpPr>
          <p:grpSpPr bwMode="auto">
            <a:xfrm>
              <a:off x="0" y="0"/>
              <a:ext cx="9147175" cy="1006475"/>
              <a:chOff x="0" y="0"/>
              <a:chExt cx="9147175" cy="1006475"/>
            </a:xfrm>
          </p:grpSpPr>
          <p:sp>
            <p:nvSpPr>
              <p:cNvPr id="10" name="Rectangle 9"/>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035" name="TextBox 11"/>
              <p:cNvSpPr txBox="1">
                <a:spLocks noChangeArrowheads="1"/>
              </p:cNvSpPr>
              <p:nvPr userDrawn="1"/>
            </p:nvSpPr>
            <p:spPr bwMode="auto">
              <a:xfrm>
                <a:off x="1213834" y="103188"/>
                <a:ext cx="7924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solidFill>
                      <a:schemeClr val="bg1"/>
                    </a:solidFill>
                    <a:latin typeface="Century" panose="02040604050505020304" pitchFamily="18" charset="0"/>
                  </a:rPr>
                  <a:t>Mike Meyers’ CompTIA Network+</a:t>
                </a:r>
                <a:r>
                  <a:rPr lang="en-US" altLang="en-US" sz="2200" baseline="30000" dirty="0">
                    <a:solidFill>
                      <a:schemeClr val="bg1"/>
                    </a:solidFill>
                    <a:latin typeface="Century" panose="02040604050505020304" pitchFamily="18" charset="0"/>
                  </a:rPr>
                  <a:t>®</a:t>
                </a:r>
                <a:r>
                  <a:rPr lang="en-US" altLang="en-US" sz="2200" dirty="0">
                    <a:solidFill>
                      <a:schemeClr val="bg1"/>
                    </a:solidFill>
                    <a:latin typeface="Century" panose="02040604050505020304" pitchFamily="18" charset="0"/>
                  </a:rPr>
                  <a:t> Guide to Managing and Troubleshooting Networks, Fifth Edition (Exam N10-007</a:t>
                </a:r>
                <a:r>
                  <a:rPr lang="en-US" altLang="en-US" sz="2400" dirty="0">
                    <a:solidFill>
                      <a:schemeClr val="bg1"/>
                    </a:solidFill>
                    <a:latin typeface="Century" panose="02040604050505020304" pitchFamily="18" charset="0"/>
                  </a:rPr>
                  <a:t>)</a:t>
                </a:r>
              </a:p>
            </p:txBody>
          </p:sp>
        </p:grpSp>
        <p:sp>
          <p:nvSpPr>
            <p:cNvPr id="9" name="TextBox 8"/>
            <p:cNvSpPr txBox="1"/>
            <p:nvPr userDrawn="1"/>
          </p:nvSpPr>
          <p:spPr>
            <a:xfrm>
              <a:off x="0" y="6553200"/>
              <a:ext cx="9144000" cy="215900"/>
            </a:xfrm>
            <a:prstGeom prst="rect">
              <a:avLst/>
            </a:prstGeom>
            <a:solidFill>
              <a:schemeClr val="accent2">
                <a:lumMod val="75000"/>
              </a:schemeClr>
            </a:solidFill>
          </p:spPr>
          <p:txBody>
            <a:bodyPr>
              <a:spAutoFit/>
            </a:bodyPr>
            <a:lstStyle/>
            <a:p>
              <a:pPr eaLnBrk="1" hangingPunct="1">
                <a:defRPr/>
              </a:pPr>
              <a:r>
                <a:rPr lang="en-US" sz="800" dirty="0">
                  <a:solidFill>
                    <a:schemeClr val="bg1"/>
                  </a:solidFill>
                  <a:latin typeface="Arial" charset="0"/>
                  <a:cs typeface="Arial" charset="0"/>
                </a:rPr>
                <a:t>Copyright © 2018 by McGraw-Hill Education. All rights reserved.</a:t>
              </a:r>
            </a:p>
          </p:txBody>
        </p:sp>
      </p:grpSp>
      <p:pic>
        <p:nvPicPr>
          <p:cNvPr id="3" name="Picture 2">
            <a:extLst>
              <a:ext uri="{FF2B5EF4-FFF2-40B4-BE49-F238E27FC236}">
                <a16:creationId xmlns:a16="http://schemas.microsoft.com/office/drawing/2014/main" id="{9C188617-53FB-476E-81E3-48BD7E50B81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33" y="1"/>
            <a:ext cx="1618445" cy="1006475"/>
          </a:xfrm>
          <a:prstGeom prst="rect">
            <a:avLst/>
          </a:prstGeom>
        </p:spPr>
      </p:pic>
    </p:spTree>
    <p:extLst>
      <p:ext uri="{BB962C8B-B14F-4D97-AF65-F5344CB8AC3E}">
        <p14:creationId xmlns:p14="http://schemas.microsoft.com/office/powerpoint/2010/main" val="265285535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xml-tutorial" TargetMode="External"/><Relationship Id="rId2" Type="http://schemas.openxmlformats.org/officeDocument/2006/relationships/image" Target="../media/image17.jpeg"/><Relationship Id="rId1" Type="http://schemas.openxmlformats.org/officeDocument/2006/relationships/slideLayout" Target="../slideLayouts/slideLayout4.xml"/><Relationship Id="rId6" Type="http://schemas.openxmlformats.org/officeDocument/2006/relationships/hyperlink" Target="https://www.w3schools.com/xml/default.asp" TargetMode="External"/><Relationship Id="rId5" Type="http://schemas.openxmlformats.org/officeDocument/2006/relationships/hyperlink" Target="https://en.wikipedia.org/wiki/Hypertext_Transfer_Protocol" TargetMode="External"/><Relationship Id="rId4" Type="http://schemas.openxmlformats.org/officeDocument/2006/relationships/hyperlink" Target="https://www.tutorialspoint.com/webservices/web_services_characteristics.ht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tutorialspoint.com/webservices/" TargetMode="Externa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CCCS 425 – Web Services</a:t>
            </a:r>
            <a:br>
              <a:rPr lang="en-CA" dirty="0"/>
            </a:br>
            <a:r>
              <a:rPr lang="en-CA" sz="2800" dirty="0"/>
              <a:t/>
            </a:r>
            <a:br>
              <a:rPr lang="en-CA" sz="2800" dirty="0"/>
            </a:br>
            <a:r>
              <a:rPr lang="en-CA" sz="3200" b="0"/>
              <a:t>Module 1 – Introduction to Web Services</a:t>
            </a:r>
            <a:r>
              <a:rPr lang="en-CA" sz="3200" b="0" dirty="0"/>
              <a:t/>
            </a:r>
            <a:br>
              <a:rPr lang="en-CA" sz="3200" b="0" dirty="0"/>
            </a:br>
            <a:endParaRPr lang="en-CA" sz="2400" b="0">
              <a:cs typeface="Calibri"/>
            </a:endParaRPr>
          </a:p>
        </p:txBody>
      </p:sp>
    </p:spTree>
    <p:custDataLst>
      <p:tags r:id="rId1"/>
    </p:custDataLst>
    <p:extLst>
      <p:ext uri="{BB962C8B-B14F-4D97-AF65-F5344CB8AC3E}">
        <p14:creationId xmlns:p14="http://schemas.microsoft.com/office/powerpoint/2010/main" val="208674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0000FF"/>
                </a:solidFill>
              </a:rPr>
              <a:t>Interoperability</a:t>
            </a:r>
            <a:r>
              <a:rPr lang="en-US" sz="2400" dirty="0"/>
              <a:t> in a heterogeneous environment</a:t>
            </a:r>
          </a:p>
          <a:p>
            <a:r>
              <a:rPr lang="en-US" sz="2400" dirty="0"/>
              <a:t>Business </a:t>
            </a:r>
            <a:r>
              <a:rPr lang="en-US" sz="2400" dirty="0">
                <a:solidFill>
                  <a:srgbClr val="0000FF"/>
                </a:solidFill>
              </a:rPr>
              <a:t>Services</a:t>
            </a:r>
            <a:r>
              <a:rPr lang="en-US" sz="2400" dirty="0"/>
              <a:t> through the </a:t>
            </a:r>
            <a:r>
              <a:rPr lang="en-US" sz="2400" dirty="0">
                <a:solidFill>
                  <a:srgbClr val="0000FF"/>
                </a:solidFill>
              </a:rPr>
              <a:t>Web</a:t>
            </a:r>
            <a:r>
              <a:rPr lang="en-US" sz="2400" dirty="0"/>
              <a:t> </a:t>
            </a:r>
          </a:p>
          <a:p>
            <a:r>
              <a:rPr lang="en-US" sz="2400" dirty="0">
                <a:solidFill>
                  <a:srgbClr val="0000FF"/>
                </a:solidFill>
              </a:rPr>
              <a:t>Integration</a:t>
            </a:r>
            <a:r>
              <a:rPr lang="en-US" sz="2400" dirty="0"/>
              <a:t> with existing systems </a:t>
            </a:r>
          </a:p>
          <a:p>
            <a:r>
              <a:rPr lang="en-US" sz="2400" dirty="0"/>
              <a:t>Freedom of choice </a:t>
            </a:r>
          </a:p>
          <a:p>
            <a:r>
              <a:rPr lang="en-US" sz="2400" dirty="0"/>
              <a:t>Support more </a:t>
            </a:r>
            <a:r>
              <a:rPr lang="en-US" sz="2400" dirty="0">
                <a:solidFill>
                  <a:srgbClr val="0000FF"/>
                </a:solidFill>
              </a:rPr>
              <a:t>client types</a:t>
            </a:r>
            <a:r>
              <a:rPr lang="en-US" sz="2400" dirty="0"/>
              <a:t> </a:t>
            </a:r>
          </a:p>
          <a:p>
            <a:r>
              <a:rPr lang="en-US" sz="2400" dirty="0"/>
              <a:t>Programming productivity </a:t>
            </a:r>
          </a:p>
        </p:txBody>
      </p:sp>
      <p:sp>
        <p:nvSpPr>
          <p:cNvPr id="46084" name="Title 17"/>
          <p:cNvSpPr>
            <a:spLocks noGrp="1"/>
          </p:cNvSpPr>
          <p:nvPr>
            <p:ph type="title"/>
          </p:nvPr>
        </p:nvSpPr>
        <p:spPr/>
        <p:txBody>
          <a:bodyPr/>
          <a:lstStyle/>
          <a:p>
            <a:r>
              <a:rPr lang="en-US" sz="3200" dirty="0"/>
              <a:t>Benefits of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0751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200" dirty="0"/>
              <a:t>A Web Service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3" descr="The picture illustrates a purchse order management by using various services.">
            <a:extLst>
              <a:ext uri="{FF2B5EF4-FFF2-40B4-BE49-F238E27FC236}">
                <a16:creationId xmlns:a16="http://schemas.microsoft.com/office/drawing/2014/main" id="{1808B851-F0DB-4FD3-930D-C56A1C4A4FF9}"/>
              </a:ext>
            </a:extLst>
          </p:cNvPr>
          <p:cNvPicPr>
            <a:picLocks noChangeAspect="1"/>
          </p:cNvPicPr>
          <p:nvPr/>
        </p:nvPicPr>
        <p:blipFill>
          <a:blip r:embed="rId2"/>
          <a:stretch>
            <a:fillRect/>
          </a:stretch>
        </p:blipFill>
        <p:spPr>
          <a:xfrm>
            <a:off x="2478855" y="961348"/>
            <a:ext cx="6952614" cy="5175254"/>
          </a:xfrm>
          <a:prstGeom prst="rect">
            <a:avLst/>
          </a:prstGeom>
        </p:spPr>
      </p:pic>
      <p:sp>
        <p:nvSpPr>
          <p:cNvPr id="5" name="Rectangle 4">
            <a:extLst>
              <a:ext uri="{FF2B5EF4-FFF2-40B4-BE49-F238E27FC236}">
                <a16:creationId xmlns:a16="http://schemas.microsoft.com/office/drawing/2014/main" id="{54F1A751-2382-46B5-8F30-F16A8B968DB3}"/>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Web Services &amp; SOA: Principles and Technology</a:t>
            </a:r>
          </a:p>
        </p:txBody>
      </p:sp>
    </p:spTree>
    <p:extLst>
      <p:ext uri="{BB962C8B-B14F-4D97-AF65-F5344CB8AC3E}">
        <p14:creationId xmlns:p14="http://schemas.microsoft.com/office/powerpoint/2010/main" val="201120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Understanding </a:t>
            </a:r>
            <a:r>
              <a:rPr lang="en-US"/>
              <a:t>Web Services</a:t>
            </a:r>
            <a:endParaRPr lang="en-US" dirty="0"/>
          </a:p>
        </p:txBody>
      </p:sp>
    </p:spTree>
    <p:extLst>
      <p:ext uri="{BB962C8B-B14F-4D97-AF65-F5344CB8AC3E}">
        <p14:creationId xmlns:p14="http://schemas.microsoft.com/office/powerpoint/2010/main" val="124958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C00000"/>
                </a:solidFill>
              </a:rPr>
              <a:t>Service-oriented architecture (SOA)</a:t>
            </a:r>
            <a:r>
              <a:rPr lang="en-US" sz="2400" dirty="0"/>
              <a:t> is a </a:t>
            </a:r>
            <a:r>
              <a:rPr lang="en-US" sz="2400" dirty="0">
                <a:solidFill>
                  <a:srgbClr val="0000FF"/>
                </a:solidFill>
              </a:rPr>
              <a:t>style</a:t>
            </a:r>
            <a:r>
              <a:rPr lang="en-US" sz="2400" dirty="0"/>
              <a:t> of software </a:t>
            </a:r>
            <a:r>
              <a:rPr lang="en-US" sz="2400" dirty="0">
                <a:solidFill>
                  <a:srgbClr val="0000FF"/>
                </a:solidFill>
              </a:rPr>
              <a:t>design</a:t>
            </a:r>
            <a:r>
              <a:rPr lang="en-US" sz="2400" dirty="0"/>
              <a:t> where </a:t>
            </a:r>
            <a:r>
              <a:rPr lang="en-US" sz="2400" dirty="0">
                <a:solidFill>
                  <a:srgbClr val="0000FF"/>
                </a:solidFill>
              </a:rPr>
              <a:t>services</a:t>
            </a:r>
            <a:r>
              <a:rPr lang="en-US" sz="2400" dirty="0"/>
              <a:t> are provided to the other components by application components, through a </a:t>
            </a:r>
            <a:r>
              <a:rPr lang="en-US" sz="2400" dirty="0">
                <a:solidFill>
                  <a:srgbClr val="0000FF"/>
                </a:solidFill>
              </a:rPr>
              <a:t>communication protocol</a:t>
            </a:r>
            <a:r>
              <a:rPr lang="en-US" sz="2400" dirty="0"/>
              <a:t> over a network. </a:t>
            </a:r>
          </a:p>
          <a:p>
            <a:endParaRPr lang="en-US" sz="2400" dirty="0"/>
          </a:p>
          <a:p>
            <a:r>
              <a:rPr lang="en-US" sz="2400" dirty="0"/>
              <a:t>The basic principles of service-oriented architecture are </a:t>
            </a:r>
            <a:r>
              <a:rPr lang="en-US" sz="2400" dirty="0">
                <a:solidFill>
                  <a:srgbClr val="FF0000"/>
                </a:solidFill>
              </a:rPr>
              <a:t>independent</a:t>
            </a:r>
            <a:r>
              <a:rPr lang="en-US" sz="2400" dirty="0"/>
              <a:t> of </a:t>
            </a:r>
            <a:r>
              <a:rPr lang="en-US" sz="2400" b="1" dirty="0"/>
              <a:t>vendors</a:t>
            </a:r>
            <a:r>
              <a:rPr lang="en-US" sz="2400" dirty="0"/>
              <a:t>, </a:t>
            </a:r>
            <a:r>
              <a:rPr lang="en-US" sz="2400" b="1" dirty="0"/>
              <a:t>products</a:t>
            </a:r>
            <a:r>
              <a:rPr lang="en-US" sz="2400" dirty="0"/>
              <a:t> and </a:t>
            </a:r>
            <a:r>
              <a:rPr lang="en-US" sz="2400" b="1" dirty="0"/>
              <a:t>technologies</a:t>
            </a:r>
            <a:r>
              <a:rPr lang="en-US" sz="2400" dirty="0"/>
              <a:t>. </a:t>
            </a:r>
          </a:p>
          <a:p>
            <a:endParaRPr lang="en-US" sz="2400" dirty="0"/>
          </a:p>
          <a:p>
            <a:r>
              <a:rPr lang="en-US" sz="2400" dirty="0"/>
              <a:t>A </a:t>
            </a:r>
            <a:r>
              <a:rPr lang="en-US" sz="2400" dirty="0">
                <a:solidFill>
                  <a:srgbClr val="C00000"/>
                </a:solidFill>
              </a:rPr>
              <a:t>service</a:t>
            </a:r>
            <a:r>
              <a:rPr lang="en-US" sz="2400" dirty="0"/>
              <a:t> is a discrete </a:t>
            </a:r>
            <a:r>
              <a:rPr lang="en-US" sz="2400" dirty="0">
                <a:solidFill>
                  <a:srgbClr val="0000FF"/>
                </a:solidFill>
              </a:rPr>
              <a:t>unit of functionality</a:t>
            </a:r>
            <a:r>
              <a:rPr lang="en-US" sz="2400" dirty="0"/>
              <a:t> that can be accessed </a:t>
            </a:r>
            <a:r>
              <a:rPr lang="en-US" sz="2400" dirty="0">
                <a:solidFill>
                  <a:srgbClr val="0000FF"/>
                </a:solidFill>
              </a:rPr>
              <a:t>remotely</a:t>
            </a:r>
            <a:r>
              <a:rPr lang="en-US" sz="2400" dirty="0"/>
              <a:t> and acted upon and updated independently, such as retrieving a credit card statement online.</a:t>
            </a:r>
          </a:p>
        </p:txBody>
      </p:sp>
      <p:sp>
        <p:nvSpPr>
          <p:cNvPr id="46084" name="Title 17"/>
          <p:cNvSpPr>
            <a:spLocks noGrp="1"/>
          </p:cNvSpPr>
          <p:nvPr>
            <p:ph type="title"/>
          </p:nvPr>
        </p:nvSpPr>
        <p:spPr/>
        <p:txBody>
          <a:bodyPr/>
          <a:lstStyle/>
          <a:p>
            <a:r>
              <a:rPr lang="en-US" sz="3200" dirty="0"/>
              <a:t>What is Service Oriented Architecture?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7665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Web services i.e. WSDL and </a:t>
            </a:r>
            <a:r>
              <a:rPr lang="en-US" sz="2400" dirty="0">
                <a:solidFill>
                  <a:srgbClr val="0000FF"/>
                </a:solidFill>
              </a:rPr>
              <a:t>SOAP</a:t>
            </a:r>
          </a:p>
          <a:p>
            <a:r>
              <a:rPr lang="en-US" sz="2400" dirty="0">
                <a:solidFill>
                  <a:srgbClr val="0000FF"/>
                </a:solidFill>
              </a:rPr>
              <a:t>Messaging</a:t>
            </a:r>
          </a:p>
          <a:p>
            <a:r>
              <a:rPr lang="en-US" sz="2400" dirty="0">
                <a:solidFill>
                  <a:srgbClr val="0000FF"/>
                </a:solidFill>
              </a:rPr>
              <a:t>RESTful HTTP</a:t>
            </a:r>
            <a:r>
              <a:rPr lang="en-US" sz="2400" dirty="0"/>
              <a:t>, with Representational state transfer (REST) constituting its own constraints-based architectural style</a:t>
            </a:r>
          </a:p>
          <a:p>
            <a:r>
              <a:rPr lang="en-US" sz="2400" dirty="0">
                <a:solidFill>
                  <a:srgbClr val="0000FF"/>
                </a:solidFill>
              </a:rPr>
              <a:t>WCF</a:t>
            </a:r>
            <a:r>
              <a:rPr lang="en-US" sz="2400" dirty="0"/>
              <a:t> (Microsoft's implementation of Web services, forming a part of WCF)</a:t>
            </a:r>
          </a:p>
          <a:p>
            <a:r>
              <a:rPr lang="en-US" sz="2400" dirty="0"/>
              <a:t>And many others…</a:t>
            </a:r>
          </a:p>
        </p:txBody>
      </p:sp>
      <p:sp>
        <p:nvSpPr>
          <p:cNvPr id="46084" name="Title 17"/>
          <p:cNvSpPr>
            <a:spLocks noGrp="1"/>
          </p:cNvSpPr>
          <p:nvPr>
            <p:ph type="title"/>
          </p:nvPr>
        </p:nvSpPr>
        <p:spPr/>
        <p:txBody>
          <a:bodyPr/>
          <a:lstStyle/>
          <a:p>
            <a:r>
              <a:rPr lang="en-US" sz="3200" dirty="0"/>
              <a:t>Examples of SOA </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0636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C00000"/>
                </a:solidFill>
              </a:rPr>
              <a:t>Microservices</a:t>
            </a:r>
            <a:r>
              <a:rPr lang="en-US" sz="2400" dirty="0"/>
              <a:t> are a modern interpretation of </a:t>
            </a:r>
            <a:r>
              <a:rPr lang="en-US" sz="2400" dirty="0">
                <a:solidFill>
                  <a:srgbClr val="0000FF"/>
                </a:solidFill>
              </a:rPr>
              <a:t>service-oriented architectures</a:t>
            </a:r>
            <a:r>
              <a:rPr lang="en-US" sz="2400" dirty="0"/>
              <a:t> used to build distributed software systems. </a:t>
            </a:r>
          </a:p>
          <a:p>
            <a:endParaRPr lang="en-US" sz="2400" dirty="0"/>
          </a:p>
          <a:p>
            <a:r>
              <a:rPr lang="en-US" sz="2400" dirty="0"/>
              <a:t>Services in a microservice architecture are </a:t>
            </a:r>
            <a:r>
              <a:rPr lang="en-US" sz="2400" dirty="0">
                <a:solidFill>
                  <a:srgbClr val="0000FF"/>
                </a:solidFill>
              </a:rPr>
              <a:t>processes</a:t>
            </a:r>
            <a:r>
              <a:rPr lang="en-US" sz="2400" dirty="0"/>
              <a:t> that </a:t>
            </a:r>
            <a:r>
              <a:rPr lang="en-US" sz="2400" dirty="0">
                <a:solidFill>
                  <a:srgbClr val="0000FF"/>
                </a:solidFill>
              </a:rPr>
              <a:t>communicate</a:t>
            </a:r>
            <a:r>
              <a:rPr lang="en-US" sz="2400" dirty="0"/>
              <a:t> with each other over the </a:t>
            </a:r>
            <a:r>
              <a:rPr lang="en-US" sz="2400" dirty="0">
                <a:solidFill>
                  <a:srgbClr val="0000FF"/>
                </a:solidFill>
              </a:rPr>
              <a:t>network</a:t>
            </a:r>
            <a:r>
              <a:rPr lang="en-US" sz="2400" dirty="0"/>
              <a:t> in order to fulfill a goal.</a:t>
            </a:r>
          </a:p>
        </p:txBody>
      </p:sp>
      <p:sp>
        <p:nvSpPr>
          <p:cNvPr id="46084" name="Title 17"/>
          <p:cNvSpPr>
            <a:spLocks noGrp="1"/>
          </p:cNvSpPr>
          <p:nvPr>
            <p:ph type="title"/>
          </p:nvPr>
        </p:nvSpPr>
        <p:spPr/>
        <p:txBody>
          <a:bodyPr/>
          <a:lstStyle/>
          <a:p>
            <a:r>
              <a:rPr lang="en-US" sz="3200" dirty="0"/>
              <a:t>Microservices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004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200" dirty="0"/>
              <a:t>Common markup language for communication: Web services use </a:t>
            </a:r>
            <a:r>
              <a:rPr lang="en-US" altLang="en-US" sz="2200" dirty="0" err="1">
                <a:solidFill>
                  <a:srgbClr val="0000FF"/>
                </a:solidFill>
              </a:rPr>
              <a:t>eXtensible</a:t>
            </a:r>
            <a:r>
              <a:rPr lang="en-US" altLang="en-US" sz="2200" dirty="0">
                <a:solidFill>
                  <a:srgbClr val="0000FF"/>
                </a:solidFill>
              </a:rPr>
              <a:t> Markup Language (XML)</a:t>
            </a:r>
            <a:r>
              <a:rPr lang="en-US" altLang="en-US" sz="2200" dirty="0"/>
              <a:t> for the common markup language. </a:t>
            </a:r>
          </a:p>
          <a:p>
            <a:endParaRPr lang="en-US" altLang="en-US" sz="2200" dirty="0"/>
          </a:p>
          <a:p>
            <a:r>
              <a:rPr lang="en-US" altLang="en-US" sz="2200" dirty="0"/>
              <a:t>Common message format for exchanging information: </a:t>
            </a:r>
            <a:r>
              <a:rPr lang="en-US" altLang="en-US" sz="2200" dirty="0">
                <a:solidFill>
                  <a:srgbClr val="0000FF"/>
                </a:solidFill>
              </a:rPr>
              <a:t>Simple Object Access Protocol (SOAP)</a:t>
            </a:r>
            <a:r>
              <a:rPr lang="en-US" altLang="en-US" sz="2200" dirty="0"/>
              <a:t> provides a common message format for Web services. </a:t>
            </a:r>
          </a:p>
          <a:p>
            <a:endParaRPr lang="en-US" altLang="en-US" sz="2200" dirty="0"/>
          </a:p>
          <a:p>
            <a:r>
              <a:rPr lang="en-US" altLang="en-US" sz="2200" dirty="0"/>
              <a:t>Common service specification formats: </a:t>
            </a:r>
            <a:r>
              <a:rPr lang="en-US" altLang="en-US" sz="2200" dirty="0">
                <a:solidFill>
                  <a:srgbClr val="0000FF"/>
                </a:solidFill>
              </a:rPr>
              <a:t>Web Services Description Language (WSDL)</a:t>
            </a:r>
            <a:r>
              <a:rPr lang="en-US" altLang="en-US" sz="2200" b="1" dirty="0"/>
              <a:t> </a:t>
            </a:r>
            <a:r>
              <a:rPr lang="en-US" altLang="en-US" sz="2200" dirty="0"/>
              <a:t>provides Web services with common specification formats. </a:t>
            </a:r>
          </a:p>
          <a:p>
            <a:endParaRPr lang="en-US" altLang="en-US" sz="2200" dirty="0"/>
          </a:p>
          <a:p>
            <a:r>
              <a:rPr lang="en-US" altLang="en-US" sz="2200" dirty="0"/>
              <a:t>Common means for service lookup: </a:t>
            </a:r>
            <a:r>
              <a:rPr lang="en-US" altLang="en-US" sz="2200" dirty="0">
                <a:solidFill>
                  <a:srgbClr val="0000FF"/>
                </a:solidFill>
              </a:rPr>
              <a:t>Universal Description, Discovery, and Integration (UDDI)</a:t>
            </a:r>
            <a:r>
              <a:rPr lang="en-US" altLang="en-US" sz="2200" dirty="0"/>
              <a:t> specification defines a common means for looking up Web services. </a:t>
            </a:r>
          </a:p>
          <a:p>
            <a:pPr marL="0" indent="0">
              <a:buNone/>
            </a:pPr>
            <a:endParaRPr lang="en-US" sz="2200" dirty="0"/>
          </a:p>
        </p:txBody>
      </p:sp>
      <p:sp>
        <p:nvSpPr>
          <p:cNvPr id="46084" name="Title 17"/>
          <p:cNvSpPr>
            <a:spLocks noGrp="1"/>
          </p:cNvSpPr>
          <p:nvPr>
            <p:ph type="title"/>
          </p:nvPr>
        </p:nvSpPr>
        <p:spPr/>
        <p:txBody>
          <a:bodyPr/>
          <a:lstStyle/>
          <a:p>
            <a:r>
              <a:rPr lang="en-US" sz="3200" dirty="0"/>
              <a:t>Web Service Standards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06381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Web services are </a:t>
            </a:r>
            <a:r>
              <a:rPr lang="en-US" sz="2400" dirty="0">
                <a:solidFill>
                  <a:srgbClr val="0000FF"/>
                </a:solidFill>
              </a:rPr>
              <a:t>XML-based</a:t>
            </a:r>
            <a:r>
              <a:rPr lang="en-US" sz="2400" dirty="0"/>
              <a:t>.</a:t>
            </a:r>
          </a:p>
          <a:p>
            <a:r>
              <a:rPr lang="en-US" sz="2400" dirty="0"/>
              <a:t>Web services are </a:t>
            </a:r>
            <a:r>
              <a:rPr lang="en-US" sz="2400" dirty="0">
                <a:solidFill>
                  <a:srgbClr val="0000FF"/>
                </a:solidFill>
              </a:rPr>
              <a:t>loosely coupled</a:t>
            </a:r>
            <a:r>
              <a:rPr lang="en-US" sz="2400" dirty="0"/>
              <a:t>.</a:t>
            </a:r>
          </a:p>
          <a:p>
            <a:r>
              <a:rPr lang="en-US" sz="2400" dirty="0"/>
              <a:t>Web services are designed in a </a:t>
            </a:r>
            <a:r>
              <a:rPr lang="en-US" sz="2400" dirty="0">
                <a:solidFill>
                  <a:srgbClr val="0000FF"/>
                </a:solidFill>
              </a:rPr>
              <a:t>coarse-grained</a:t>
            </a:r>
            <a:r>
              <a:rPr lang="en-US" sz="2400" dirty="0"/>
              <a:t> fashion.</a:t>
            </a:r>
          </a:p>
          <a:p>
            <a:r>
              <a:rPr lang="en-US" sz="2400" dirty="0"/>
              <a:t>Web services may be implemented / consumed </a:t>
            </a:r>
            <a:r>
              <a:rPr lang="en-US" sz="2400" dirty="0">
                <a:solidFill>
                  <a:srgbClr val="0000FF"/>
                </a:solidFill>
              </a:rPr>
              <a:t>synchronously</a:t>
            </a:r>
            <a:r>
              <a:rPr lang="en-US" sz="2400" dirty="0"/>
              <a:t> as well as </a:t>
            </a:r>
            <a:r>
              <a:rPr lang="en-US" sz="2400" dirty="0">
                <a:solidFill>
                  <a:srgbClr val="0000FF"/>
                </a:solidFill>
              </a:rPr>
              <a:t>asynchronously</a:t>
            </a:r>
            <a:r>
              <a:rPr lang="en-US" sz="2400" dirty="0"/>
              <a:t>.</a:t>
            </a:r>
          </a:p>
          <a:p>
            <a:r>
              <a:rPr lang="en-US" sz="2400" dirty="0"/>
              <a:t>They support </a:t>
            </a:r>
            <a:r>
              <a:rPr lang="en-US" sz="2400" dirty="0">
                <a:solidFill>
                  <a:srgbClr val="0000FF"/>
                </a:solidFill>
              </a:rPr>
              <a:t>Remote Procedure Calls (RPCs)</a:t>
            </a:r>
            <a:r>
              <a:rPr lang="en-US" sz="2400" dirty="0"/>
              <a:t>.</a:t>
            </a:r>
          </a:p>
          <a:p>
            <a:r>
              <a:rPr lang="en-US" sz="2400" dirty="0"/>
              <a:t>They </a:t>
            </a:r>
            <a:r>
              <a:rPr lang="en-US" sz="2400" dirty="0">
                <a:solidFill>
                  <a:srgbClr val="0000FF"/>
                </a:solidFill>
              </a:rPr>
              <a:t>Document Exchange</a:t>
            </a:r>
            <a:r>
              <a:rPr lang="en-US" sz="2400" dirty="0"/>
              <a:t>.</a:t>
            </a:r>
          </a:p>
          <a:p>
            <a:endParaRPr lang="en-US" sz="2400" dirty="0"/>
          </a:p>
        </p:txBody>
      </p:sp>
      <p:sp>
        <p:nvSpPr>
          <p:cNvPr id="46084" name="Title 17"/>
          <p:cNvSpPr>
            <a:spLocks noGrp="1"/>
          </p:cNvSpPr>
          <p:nvPr>
            <p:ph type="title"/>
          </p:nvPr>
        </p:nvSpPr>
        <p:spPr/>
        <p:txBody>
          <a:bodyPr/>
          <a:lstStyle/>
          <a:p>
            <a:r>
              <a:rPr lang="en-US" sz="3200" dirty="0"/>
              <a:t>Web Services Characteristics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1878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r>
              <a:rPr lang="en-US" sz="2400" dirty="0">
                <a:solidFill>
                  <a:srgbClr val="C00000"/>
                </a:solidFill>
              </a:rPr>
              <a:t>Service</a:t>
            </a:r>
            <a:r>
              <a:rPr lang="en-US" sz="2400" dirty="0"/>
              <a:t> or </a:t>
            </a:r>
            <a:r>
              <a:rPr lang="en-US" sz="2400" dirty="0">
                <a:solidFill>
                  <a:srgbClr val="C00000"/>
                </a:solidFill>
              </a:rPr>
              <a:t>Service Provider</a:t>
            </a:r>
            <a:r>
              <a:rPr lang="en-US" sz="2400" dirty="0"/>
              <a:t> is the </a:t>
            </a:r>
            <a:r>
              <a:rPr lang="en-US" sz="2400" dirty="0">
                <a:solidFill>
                  <a:srgbClr val="0000FF"/>
                </a:solidFill>
              </a:rPr>
              <a:t>service interface / component</a:t>
            </a:r>
            <a:r>
              <a:rPr lang="en-US" sz="2400" dirty="0"/>
              <a:t> that is typically hosted on a web server and makes the service available on the internet.</a:t>
            </a:r>
          </a:p>
          <a:p>
            <a:endParaRPr lang="en-US" sz="2400" dirty="0">
              <a:solidFill>
                <a:srgbClr val="C00000"/>
              </a:solidFill>
            </a:endParaRPr>
          </a:p>
          <a:p>
            <a:r>
              <a:rPr lang="en-US" sz="2400" dirty="0">
                <a:solidFill>
                  <a:srgbClr val="C00000"/>
                </a:solidFill>
              </a:rPr>
              <a:t>Client </a:t>
            </a:r>
            <a:r>
              <a:rPr lang="en-US" sz="2400" dirty="0"/>
              <a:t>or </a:t>
            </a:r>
            <a:r>
              <a:rPr lang="en-US" sz="2400" dirty="0">
                <a:solidFill>
                  <a:srgbClr val="C00000"/>
                </a:solidFill>
              </a:rPr>
              <a:t>Service Requestor</a:t>
            </a:r>
            <a:r>
              <a:rPr lang="en-US" sz="2400" dirty="0"/>
              <a:t> is the </a:t>
            </a:r>
            <a:r>
              <a:rPr lang="en-US" sz="2400" dirty="0">
                <a:solidFill>
                  <a:srgbClr val="0000FF"/>
                </a:solidFill>
              </a:rPr>
              <a:t>consumer</a:t>
            </a:r>
            <a:r>
              <a:rPr lang="en-US" sz="2400" dirty="0"/>
              <a:t> of the service.</a:t>
            </a:r>
          </a:p>
          <a:p>
            <a:endParaRPr lang="en-US" sz="2400" dirty="0">
              <a:solidFill>
                <a:srgbClr val="C00000"/>
              </a:solidFill>
            </a:endParaRPr>
          </a:p>
          <a:p>
            <a:r>
              <a:rPr lang="en-US" sz="2400" dirty="0">
                <a:solidFill>
                  <a:srgbClr val="C00000"/>
                </a:solidFill>
              </a:rPr>
              <a:t>Service Implementation</a:t>
            </a:r>
            <a:r>
              <a:rPr lang="en-US" sz="2400" dirty="0"/>
              <a:t> is the physical </a:t>
            </a:r>
            <a:r>
              <a:rPr lang="en-US" sz="2400" dirty="0">
                <a:solidFill>
                  <a:srgbClr val="0000FF"/>
                </a:solidFill>
              </a:rPr>
              <a:t>implementation</a:t>
            </a:r>
            <a:r>
              <a:rPr lang="en-US" sz="2400" dirty="0"/>
              <a:t> of the service.</a:t>
            </a:r>
          </a:p>
          <a:p>
            <a:pPr marL="0" indent="0">
              <a:buNone/>
            </a:pPr>
            <a:endParaRPr lang="en-US" sz="2400" dirty="0"/>
          </a:p>
          <a:p>
            <a:endParaRPr lang="en-US" sz="2400" dirty="0"/>
          </a:p>
        </p:txBody>
      </p:sp>
      <p:sp>
        <p:nvSpPr>
          <p:cNvPr id="46084" name="Title 17"/>
          <p:cNvSpPr>
            <a:spLocks noGrp="1"/>
          </p:cNvSpPr>
          <p:nvPr>
            <p:ph type="title"/>
          </p:nvPr>
        </p:nvSpPr>
        <p:spPr/>
        <p:txBody>
          <a:bodyPr/>
          <a:lstStyle/>
          <a:p>
            <a:r>
              <a:rPr lang="en-US" sz="2800" dirty="0"/>
              <a:t>Elements, Roles, and Operations in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3100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solidFill>
                <a:srgbClr val="C00000"/>
              </a:solidFill>
            </a:endParaRPr>
          </a:p>
          <a:p>
            <a:r>
              <a:rPr lang="en-US" sz="2400" dirty="0">
                <a:solidFill>
                  <a:srgbClr val="C00000"/>
                </a:solidFill>
              </a:rPr>
              <a:t>Service Definition</a:t>
            </a:r>
            <a:r>
              <a:rPr lang="en-US" sz="2400" dirty="0"/>
              <a:t> describes the </a:t>
            </a:r>
            <a:r>
              <a:rPr lang="en-US" sz="2400" dirty="0">
                <a:solidFill>
                  <a:srgbClr val="0000FF"/>
                </a:solidFill>
              </a:rPr>
              <a:t>public interface</a:t>
            </a:r>
            <a:r>
              <a:rPr lang="en-US" sz="2400" dirty="0"/>
              <a:t> to a specific web service.</a:t>
            </a:r>
          </a:p>
          <a:p>
            <a:endParaRPr lang="en-US" sz="2400" dirty="0">
              <a:solidFill>
                <a:srgbClr val="C00000"/>
              </a:solidFill>
            </a:endParaRPr>
          </a:p>
          <a:p>
            <a:r>
              <a:rPr lang="en-US" sz="2400" dirty="0">
                <a:solidFill>
                  <a:srgbClr val="C00000"/>
                </a:solidFill>
              </a:rPr>
              <a:t>Service Processing</a:t>
            </a:r>
            <a:r>
              <a:rPr lang="en-US" sz="2400" dirty="0"/>
              <a:t> is referred to the process of the execution of the service and returning the result to the client.</a:t>
            </a:r>
          </a:p>
          <a:p>
            <a:endParaRPr lang="en-US" sz="2400" dirty="0">
              <a:solidFill>
                <a:srgbClr val="C00000"/>
              </a:solidFill>
            </a:endParaRPr>
          </a:p>
          <a:p>
            <a:r>
              <a:rPr lang="en-US" sz="2400" dirty="0">
                <a:solidFill>
                  <a:srgbClr val="C00000"/>
                </a:solidFill>
              </a:rPr>
              <a:t>Stub</a:t>
            </a:r>
            <a:r>
              <a:rPr lang="en-US" sz="2400" dirty="0"/>
              <a:t> is referred to a piece of code that converts parameters passed between client and server during a service call.</a:t>
            </a:r>
          </a:p>
          <a:p>
            <a:endParaRPr lang="en-US" sz="2400" dirty="0"/>
          </a:p>
          <a:p>
            <a:endParaRPr lang="en-US" sz="2400" dirty="0"/>
          </a:p>
          <a:p>
            <a:endParaRPr lang="en-US" sz="2400" dirty="0"/>
          </a:p>
        </p:txBody>
      </p:sp>
      <p:sp>
        <p:nvSpPr>
          <p:cNvPr id="46084" name="Title 17"/>
          <p:cNvSpPr>
            <a:spLocks noGrp="1"/>
          </p:cNvSpPr>
          <p:nvPr>
            <p:ph type="title"/>
          </p:nvPr>
        </p:nvSpPr>
        <p:spPr/>
        <p:txBody>
          <a:bodyPr/>
          <a:lstStyle/>
          <a:p>
            <a:r>
              <a:rPr lang="en-US" sz="2800" dirty="0"/>
              <a:t>Elements, Roles, and Operations in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7739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16387" descr="Abstract blurred public library with bookshelves">
            <a:extLst>
              <a:ext uri="{FF2B5EF4-FFF2-40B4-BE49-F238E27FC236}">
                <a16:creationId xmlns:a16="http://schemas.microsoft.com/office/drawing/2014/main" id="{39C9D24C-1D20-455B-9841-9224691A4561}"/>
              </a:ext>
            </a:extLst>
          </p:cNvPr>
          <p:cNvPicPr>
            <a:picLocks noChangeAspect="1"/>
          </p:cNvPicPr>
          <p:nvPr/>
        </p:nvPicPr>
        <p:blipFill rotWithShape="1">
          <a:blip r:embed="rId3"/>
          <a:srcRect t="17230" b="30340"/>
          <a:stretch/>
        </p:blipFill>
        <p:spPr>
          <a:xfrm>
            <a:off x="609600" y="2286001"/>
            <a:ext cx="10972800" cy="3840163"/>
          </a:xfrm>
          <a:prstGeom prst="rect">
            <a:avLst/>
          </a:prstGeom>
          <a:noFill/>
        </p:spPr>
      </p:pic>
      <p:sp>
        <p:nvSpPr>
          <p:cNvPr id="16386" name="Rectangle 3"/>
          <p:cNvSpPr>
            <a:spLocks noGrp="1" noChangeArrowheads="1"/>
          </p:cNvSpPr>
          <p:nvPr>
            <p:ph type="body" idx="13"/>
          </p:nvPr>
        </p:nvSpPr>
        <p:spPr>
          <a:xfrm>
            <a:off x="508000" y="914400"/>
            <a:ext cx="10972800" cy="1143000"/>
          </a:xfrm>
        </p:spPr>
        <p:txBody>
          <a:bodyPr anchor="t">
            <a:normAutofit/>
          </a:bodyPr>
          <a:lstStyle/>
          <a:p>
            <a:pPr marL="285750" indent="-285750">
              <a:lnSpc>
                <a:spcPct val="90000"/>
              </a:lnSpc>
              <a:buFont typeface="Wingdings" panose="05000000000000000000" pitchFamily="2" charset="2"/>
              <a:buChar char="q"/>
            </a:pPr>
            <a:r>
              <a:rPr lang="en-US" altLang="en-US" sz="1500" dirty="0"/>
              <a:t>The following materials are produced from various online sources. Links to the original materials have been provided.</a:t>
            </a:r>
          </a:p>
        </p:txBody>
      </p:sp>
      <p:sp>
        <p:nvSpPr>
          <p:cNvPr id="5" name="Title 4"/>
          <p:cNvSpPr>
            <a:spLocks noGrp="1"/>
          </p:cNvSpPr>
          <p:nvPr>
            <p:ph type="title"/>
          </p:nvPr>
        </p:nvSpPr>
        <p:spPr>
          <a:xfrm>
            <a:off x="0" y="0"/>
            <a:ext cx="12192000" cy="684000"/>
          </a:xfrm>
        </p:spPr>
        <p:txBody>
          <a:bodyPr anchor="ctr">
            <a:normAutofit/>
          </a:bodyPr>
          <a:lstStyle/>
          <a:p>
            <a:r>
              <a:rPr lang="en-US" sz="3600" dirty="0"/>
              <a:t>Acknowledgement</a:t>
            </a:r>
            <a:endParaRPr lang="en-US" dirty="0"/>
          </a:p>
        </p:txBody>
      </p:sp>
    </p:spTree>
    <p:extLst>
      <p:ext uri="{BB962C8B-B14F-4D97-AF65-F5344CB8AC3E}">
        <p14:creationId xmlns:p14="http://schemas.microsoft.com/office/powerpoint/2010/main" val="38610707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r>
              <a:rPr lang="en-US" sz="2400" dirty="0">
                <a:solidFill>
                  <a:srgbClr val="C00000"/>
                </a:solidFill>
              </a:rPr>
              <a:t>Service Transport</a:t>
            </a:r>
            <a:r>
              <a:rPr lang="en-US" sz="2400" dirty="0"/>
              <a:t> is the layer responsible for </a:t>
            </a:r>
            <a:r>
              <a:rPr lang="en-US" sz="2400" dirty="0">
                <a:solidFill>
                  <a:srgbClr val="0000FF"/>
                </a:solidFill>
              </a:rPr>
              <a:t>transporting messages</a:t>
            </a:r>
            <a:r>
              <a:rPr lang="en-US" sz="2400" dirty="0"/>
              <a:t> between the client and the server. HTTP/HTTPS</a:t>
            </a:r>
          </a:p>
          <a:p>
            <a:endParaRPr lang="en-US" sz="2400" dirty="0"/>
          </a:p>
          <a:p>
            <a:r>
              <a:rPr lang="en-US" sz="2400" dirty="0">
                <a:solidFill>
                  <a:srgbClr val="C00000"/>
                </a:solidFill>
              </a:rPr>
              <a:t>Service Registry</a:t>
            </a:r>
            <a:r>
              <a:rPr lang="en-US" sz="2400" dirty="0"/>
              <a:t> is a logically centralized directory of services. The registry is a central point where service developers publish new services or find existing ones.</a:t>
            </a:r>
          </a:p>
          <a:p>
            <a:endParaRPr lang="en-US" sz="2400" dirty="0"/>
          </a:p>
          <a:p>
            <a:r>
              <a:rPr lang="en-US" sz="2400" dirty="0">
                <a:solidFill>
                  <a:srgbClr val="C00000"/>
                </a:solidFill>
              </a:rPr>
              <a:t>Service Discovery</a:t>
            </a:r>
            <a:r>
              <a:rPr lang="en-US" sz="2400" dirty="0"/>
              <a:t> is the process of finding and locating a particular service.</a:t>
            </a:r>
          </a:p>
          <a:p>
            <a:endParaRPr lang="en-US" sz="2400" dirty="0"/>
          </a:p>
        </p:txBody>
      </p:sp>
      <p:sp>
        <p:nvSpPr>
          <p:cNvPr id="46084" name="Title 17"/>
          <p:cNvSpPr>
            <a:spLocks noGrp="1"/>
          </p:cNvSpPr>
          <p:nvPr>
            <p:ph type="title"/>
          </p:nvPr>
        </p:nvSpPr>
        <p:spPr/>
        <p:txBody>
          <a:bodyPr/>
          <a:lstStyle/>
          <a:p>
            <a:r>
              <a:rPr lang="en-US" sz="2800" dirty="0"/>
              <a:t>Elements, Roles, and Operations in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0355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2400" dirty="0"/>
          </a:p>
          <a:p>
            <a:r>
              <a:rPr lang="en-US" sz="2400" dirty="0">
                <a:solidFill>
                  <a:srgbClr val="C00000"/>
                </a:solidFill>
              </a:rPr>
              <a:t>XML Messaging</a:t>
            </a:r>
            <a:r>
              <a:rPr lang="en-US" sz="2400" dirty="0"/>
              <a:t> is responsible for </a:t>
            </a:r>
            <a:r>
              <a:rPr lang="en-US" sz="2400" dirty="0">
                <a:solidFill>
                  <a:srgbClr val="0000FF"/>
                </a:solidFill>
              </a:rPr>
              <a:t>encoding messages</a:t>
            </a:r>
            <a:r>
              <a:rPr lang="en-US" sz="2400" dirty="0"/>
              <a:t> in a common XML format so that messages can be understood at either end. Currently used in SOAP and XML-RPC.</a:t>
            </a:r>
          </a:p>
          <a:p>
            <a:endParaRPr lang="en-US" sz="2400" dirty="0"/>
          </a:p>
        </p:txBody>
      </p:sp>
      <p:sp>
        <p:nvSpPr>
          <p:cNvPr id="46084" name="Title 17"/>
          <p:cNvSpPr>
            <a:spLocks noGrp="1"/>
          </p:cNvSpPr>
          <p:nvPr>
            <p:ph type="title"/>
          </p:nvPr>
        </p:nvSpPr>
        <p:spPr/>
        <p:txBody>
          <a:bodyPr/>
          <a:lstStyle/>
          <a:p>
            <a:r>
              <a:rPr lang="en-US" sz="2800" dirty="0"/>
              <a:t>Elements, Roles, and Operations in Web Services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53357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200" dirty="0"/>
              <a:t>Operations in SOA</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3" descr="This picture illustrates the three roles and three operations associated with web service publishing and discovery.">
            <a:extLst>
              <a:ext uri="{FF2B5EF4-FFF2-40B4-BE49-F238E27FC236}">
                <a16:creationId xmlns:a16="http://schemas.microsoft.com/office/drawing/2014/main" id="{D1F71CAA-4F43-4A82-BF15-96FB86FE5CC4}"/>
              </a:ext>
            </a:extLst>
          </p:cNvPr>
          <p:cNvPicPr>
            <a:picLocks noChangeAspect="1"/>
          </p:cNvPicPr>
          <p:nvPr/>
        </p:nvPicPr>
        <p:blipFill>
          <a:blip r:embed="rId3"/>
          <a:stretch>
            <a:fillRect/>
          </a:stretch>
        </p:blipFill>
        <p:spPr>
          <a:xfrm>
            <a:off x="1697072" y="1551761"/>
            <a:ext cx="8001406" cy="4407554"/>
          </a:xfrm>
          <a:prstGeom prst="rect">
            <a:avLst/>
          </a:prstGeom>
        </p:spPr>
      </p:pic>
      <p:sp>
        <p:nvSpPr>
          <p:cNvPr id="5" name="Rectangle 4">
            <a:extLst>
              <a:ext uri="{FF2B5EF4-FFF2-40B4-BE49-F238E27FC236}">
                <a16:creationId xmlns:a16="http://schemas.microsoft.com/office/drawing/2014/main" id="{8041A1F7-F0B2-49C1-BE92-E15A0D3BFE4D}"/>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Web Services &amp; SOA: Principles and Technology</a:t>
            </a:r>
          </a:p>
        </p:txBody>
      </p:sp>
    </p:spTree>
    <p:extLst>
      <p:ext uri="{BB962C8B-B14F-4D97-AF65-F5344CB8AC3E}">
        <p14:creationId xmlns:p14="http://schemas.microsoft.com/office/powerpoint/2010/main" val="153819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C00000"/>
                </a:solidFill>
              </a:rPr>
              <a:t>Publishing</a:t>
            </a:r>
            <a:r>
              <a:rPr lang="en-US" sz="2400" dirty="0"/>
              <a:t> a Web service, so that other users or applications can find it, actually consists of two important operations. </a:t>
            </a:r>
          </a:p>
          <a:p>
            <a:pPr lvl="1"/>
            <a:r>
              <a:rPr lang="en-US" sz="2000" dirty="0"/>
              <a:t>The first operation is </a:t>
            </a:r>
            <a:r>
              <a:rPr lang="en-US" sz="2000" dirty="0">
                <a:solidFill>
                  <a:srgbClr val="0000FF"/>
                </a:solidFill>
              </a:rPr>
              <a:t>describing</a:t>
            </a:r>
            <a:r>
              <a:rPr lang="en-US" sz="2000" dirty="0"/>
              <a:t> the Web service itself;</a:t>
            </a:r>
          </a:p>
          <a:p>
            <a:pPr lvl="1"/>
            <a:r>
              <a:rPr lang="en-US" sz="2000" dirty="0"/>
              <a:t>The other is the actual </a:t>
            </a:r>
            <a:r>
              <a:rPr lang="en-US" sz="2000" dirty="0">
                <a:solidFill>
                  <a:srgbClr val="0000FF"/>
                </a:solidFill>
              </a:rPr>
              <a:t>registration</a:t>
            </a:r>
            <a:r>
              <a:rPr lang="en-US" sz="2000" dirty="0"/>
              <a:t> of the Web service.</a:t>
            </a:r>
          </a:p>
          <a:p>
            <a:pPr lvl="1"/>
            <a:endParaRPr lang="en-US" sz="2000" dirty="0"/>
          </a:p>
          <a:p>
            <a:r>
              <a:rPr lang="en-US" sz="2400" dirty="0">
                <a:solidFill>
                  <a:srgbClr val="C00000"/>
                </a:solidFill>
              </a:rPr>
              <a:t>Finding</a:t>
            </a:r>
            <a:r>
              <a:rPr lang="en-US" sz="2400" dirty="0"/>
              <a:t> Web services is also a two-fold operation:</a:t>
            </a:r>
          </a:p>
          <a:p>
            <a:pPr lvl="1"/>
            <a:r>
              <a:rPr lang="en-US" sz="2000" dirty="0"/>
              <a:t>First </a:t>
            </a:r>
            <a:r>
              <a:rPr lang="en-US" sz="2000" dirty="0">
                <a:solidFill>
                  <a:srgbClr val="0000FF"/>
                </a:solidFill>
              </a:rPr>
              <a:t>discovering</a:t>
            </a:r>
            <a:r>
              <a:rPr lang="en-US" sz="2000" dirty="0"/>
              <a:t> the services in the registry of the discovery agency and then </a:t>
            </a:r>
          </a:p>
          <a:p>
            <a:pPr lvl="1"/>
            <a:r>
              <a:rPr lang="en-US" sz="2000" dirty="0">
                <a:solidFill>
                  <a:srgbClr val="0000FF"/>
                </a:solidFill>
              </a:rPr>
              <a:t>Selecting</a:t>
            </a:r>
            <a:r>
              <a:rPr lang="en-US" sz="2000" dirty="0"/>
              <a:t> the desired Web service(s) from the search results.</a:t>
            </a:r>
          </a:p>
          <a:p>
            <a:endParaRPr lang="en-US" sz="2400" dirty="0"/>
          </a:p>
          <a:p>
            <a:endParaRPr lang="en-US" sz="2400" dirty="0"/>
          </a:p>
        </p:txBody>
      </p:sp>
      <p:sp>
        <p:nvSpPr>
          <p:cNvPr id="46084" name="Title 17"/>
          <p:cNvSpPr>
            <a:spLocks noGrp="1"/>
          </p:cNvSpPr>
          <p:nvPr>
            <p:ph type="title"/>
          </p:nvPr>
        </p:nvSpPr>
        <p:spPr/>
        <p:txBody>
          <a:bodyPr/>
          <a:lstStyle/>
          <a:p>
            <a:r>
              <a:rPr lang="en-US" sz="3200" dirty="0"/>
              <a:t>Operations in SOA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45036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C00000"/>
                </a:solidFill>
              </a:rPr>
              <a:t>Invocating</a:t>
            </a:r>
            <a:r>
              <a:rPr lang="en-US" sz="2400" dirty="0"/>
              <a:t> the Web service is the final operation in the Web services architecture. </a:t>
            </a:r>
          </a:p>
          <a:p>
            <a:pPr lvl="1"/>
            <a:r>
              <a:rPr lang="en-US" sz="2000" dirty="0"/>
              <a:t>During the </a:t>
            </a:r>
            <a:r>
              <a:rPr lang="en-US" sz="2000" dirty="0">
                <a:solidFill>
                  <a:srgbClr val="0000FF"/>
                </a:solidFill>
              </a:rPr>
              <a:t>binding operation</a:t>
            </a:r>
            <a:r>
              <a:rPr lang="en-US" sz="2000" dirty="0"/>
              <a:t>, the </a:t>
            </a:r>
            <a:r>
              <a:rPr lang="en-US" sz="2000" dirty="0">
                <a:solidFill>
                  <a:srgbClr val="C00000"/>
                </a:solidFill>
              </a:rPr>
              <a:t>service requestor</a:t>
            </a:r>
            <a:r>
              <a:rPr lang="en-US" sz="2000" dirty="0"/>
              <a:t> </a:t>
            </a:r>
            <a:r>
              <a:rPr lang="en-US" sz="2000" dirty="0">
                <a:solidFill>
                  <a:srgbClr val="0000FF"/>
                </a:solidFill>
              </a:rPr>
              <a:t>invokes</a:t>
            </a:r>
            <a:r>
              <a:rPr lang="en-US" sz="2000" dirty="0"/>
              <a:t> or initiates an interaction at run-time using the </a:t>
            </a:r>
            <a:r>
              <a:rPr lang="en-US" sz="2000" dirty="0">
                <a:solidFill>
                  <a:srgbClr val="0000FF"/>
                </a:solidFill>
              </a:rPr>
              <a:t>binding details</a:t>
            </a:r>
            <a:r>
              <a:rPr lang="en-US" sz="2000" dirty="0"/>
              <a:t> in the </a:t>
            </a:r>
            <a:r>
              <a:rPr lang="en-US" sz="2000" dirty="0">
                <a:solidFill>
                  <a:srgbClr val="C00000"/>
                </a:solidFill>
              </a:rPr>
              <a:t>service description</a:t>
            </a:r>
            <a:r>
              <a:rPr lang="en-US" sz="2000" dirty="0"/>
              <a:t> to locate and </a:t>
            </a:r>
            <a:r>
              <a:rPr lang="en-US" sz="2000" dirty="0">
                <a:solidFill>
                  <a:srgbClr val="0000FF"/>
                </a:solidFill>
              </a:rPr>
              <a:t>contract</a:t>
            </a:r>
            <a:r>
              <a:rPr lang="en-US" sz="2000" dirty="0"/>
              <a:t> to the service. </a:t>
            </a:r>
          </a:p>
          <a:p>
            <a:pPr lvl="1"/>
            <a:r>
              <a:rPr lang="en-US" sz="2000" dirty="0"/>
              <a:t>It uses the </a:t>
            </a:r>
            <a:r>
              <a:rPr lang="en-US" sz="2000" dirty="0">
                <a:solidFill>
                  <a:srgbClr val="0000FF"/>
                </a:solidFill>
              </a:rPr>
              <a:t>technical information</a:t>
            </a:r>
            <a:r>
              <a:rPr lang="en-US" sz="2000" dirty="0"/>
              <a:t> entered in the </a:t>
            </a:r>
            <a:r>
              <a:rPr lang="en-US" sz="2000" dirty="0">
                <a:solidFill>
                  <a:srgbClr val="C00000"/>
                </a:solidFill>
              </a:rPr>
              <a:t>registry</a:t>
            </a:r>
            <a:r>
              <a:rPr lang="en-US" sz="2000" dirty="0"/>
              <a:t> by the Web services provider.</a:t>
            </a:r>
          </a:p>
        </p:txBody>
      </p:sp>
      <p:sp>
        <p:nvSpPr>
          <p:cNvPr id="46084" name="Title 17"/>
          <p:cNvSpPr>
            <a:spLocks noGrp="1"/>
          </p:cNvSpPr>
          <p:nvPr>
            <p:ph type="title"/>
          </p:nvPr>
        </p:nvSpPr>
        <p:spPr/>
        <p:txBody>
          <a:bodyPr/>
          <a:lstStyle/>
          <a:p>
            <a:r>
              <a:rPr lang="en-US" sz="3200" dirty="0"/>
              <a:t>Operations in SOA /cont.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40479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Composite service example is illustrated in the following diagram:</a:t>
            </a:r>
          </a:p>
        </p:txBody>
      </p:sp>
      <p:sp>
        <p:nvSpPr>
          <p:cNvPr id="46084" name="Title 17"/>
          <p:cNvSpPr>
            <a:spLocks noGrp="1"/>
          </p:cNvSpPr>
          <p:nvPr>
            <p:ph type="title"/>
          </p:nvPr>
        </p:nvSpPr>
        <p:spPr/>
        <p:txBody>
          <a:bodyPr/>
          <a:lstStyle/>
          <a:p>
            <a:r>
              <a:rPr lang="en-US" sz="3200" dirty="0"/>
              <a:t>A Composite Service Example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3" descr="A purchase order process may aggregate several nested services (i.e. inventory and distribution).">
            <a:extLst>
              <a:ext uri="{FF2B5EF4-FFF2-40B4-BE49-F238E27FC236}">
                <a16:creationId xmlns:a16="http://schemas.microsoft.com/office/drawing/2014/main" id="{2B77351B-F0FC-44CB-84D9-27A903BBE14D}"/>
              </a:ext>
            </a:extLst>
          </p:cNvPr>
          <p:cNvPicPr>
            <a:picLocks noChangeAspect="1"/>
          </p:cNvPicPr>
          <p:nvPr/>
        </p:nvPicPr>
        <p:blipFill>
          <a:blip r:embed="rId3"/>
          <a:stretch>
            <a:fillRect/>
          </a:stretch>
        </p:blipFill>
        <p:spPr>
          <a:xfrm>
            <a:off x="2362200" y="1905000"/>
            <a:ext cx="7731043" cy="2811288"/>
          </a:xfrm>
          <a:prstGeom prst="rect">
            <a:avLst/>
          </a:prstGeom>
        </p:spPr>
      </p:pic>
      <p:sp>
        <p:nvSpPr>
          <p:cNvPr id="6" name="Rectangle 5">
            <a:extLst>
              <a:ext uri="{FF2B5EF4-FFF2-40B4-BE49-F238E27FC236}">
                <a16:creationId xmlns:a16="http://schemas.microsoft.com/office/drawing/2014/main" id="{A929B80B-4024-446D-A3B9-9516C0DD8550}"/>
              </a:ext>
            </a:extLst>
          </p:cNvPr>
          <p:cNvSpPr/>
          <p:nvPr/>
        </p:nvSpPr>
        <p:spPr>
          <a:xfrm>
            <a:off x="4236397" y="6335742"/>
            <a:ext cx="6195016" cy="261610"/>
          </a:xfrm>
          <a:prstGeom prst="rect">
            <a:avLst/>
          </a:prstGeom>
        </p:spPr>
        <p:txBody>
          <a:bodyPr wrap="square">
            <a:spAutoFit/>
          </a:bodyPr>
          <a:lstStyle/>
          <a:p>
            <a:pPr algn="r"/>
            <a:r>
              <a:rPr lang="en-US" sz="1100" dirty="0">
                <a:solidFill>
                  <a:schemeClr val="bg1">
                    <a:lumMod val="65000"/>
                  </a:schemeClr>
                </a:solidFill>
              </a:rPr>
              <a:t>Web Services &amp; SOA: Principles and Technology</a:t>
            </a:r>
          </a:p>
        </p:txBody>
      </p:sp>
    </p:spTree>
    <p:extLst>
      <p:ext uri="{BB962C8B-B14F-4D97-AF65-F5344CB8AC3E}">
        <p14:creationId xmlns:p14="http://schemas.microsoft.com/office/powerpoint/2010/main" val="376258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80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Understanding Web and HTTP</a:t>
            </a:r>
          </a:p>
        </p:txBody>
      </p:sp>
    </p:spTree>
    <p:extLst>
      <p:ext uri="{BB962C8B-B14F-4D97-AF65-F5344CB8AC3E}">
        <p14:creationId xmlns:p14="http://schemas.microsoft.com/office/powerpoint/2010/main" val="362779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HTTP protocol, the conversation between the client and the server and the TCP/IP network model:</a:t>
            </a:r>
          </a:p>
        </p:txBody>
      </p:sp>
      <p:sp>
        <p:nvSpPr>
          <p:cNvPr id="46084" name="Title 17"/>
          <p:cNvSpPr>
            <a:spLocks noGrp="1"/>
          </p:cNvSpPr>
          <p:nvPr>
            <p:ph type="title"/>
          </p:nvPr>
        </p:nvSpPr>
        <p:spPr/>
        <p:txBody>
          <a:bodyPr/>
          <a:lstStyle/>
          <a:p>
            <a:r>
              <a:rPr lang="en-US" sz="3200" dirty="0"/>
              <a:t>HTTP Client &amp; Server</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 name="Picture 2" descr="This picture shows the HTTP client and server communication with regards to the TCP/IP network model.">
            <a:extLst>
              <a:ext uri="{FF2B5EF4-FFF2-40B4-BE49-F238E27FC236}">
                <a16:creationId xmlns:a16="http://schemas.microsoft.com/office/drawing/2014/main" id="{4ECA26CC-F906-4E06-9D09-048F8741D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29172"/>
            <a:ext cx="6344917" cy="38401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F19939C-F9EE-4718-8C61-791AA178C8FB}"/>
              </a:ext>
            </a:extLst>
          </p:cNvPr>
          <p:cNvSpPr/>
          <p:nvPr/>
        </p:nvSpPr>
        <p:spPr>
          <a:xfrm>
            <a:off x="5447929" y="6335742"/>
            <a:ext cx="4983483" cy="261610"/>
          </a:xfrm>
          <a:prstGeom prst="rect">
            <a:avLst/>
          </a:prstGeom>
        </p:spPr>
        <p:txBody>
          <a:bodyPr wrap="square">
            <a:spAutoFit/>
          </a:bodyPr>
          <a:lstStyle/>
          <a:p>
            <a:r>
              <a:rPr lang="en-US" sz="1100" dirty="0">
                <a:solidFill>
                  <a:schemeClr val="bg1">
                    <a:lumMod val="65000"/>
                  </a:schemeClr>
                </a:solidFill>
              </a:rPr>
              <a:t>https://www.ntu.edu.sg/home/ehchua/programming/java/JavaServlets.html</a:t>
            </a:r>
          </a:p>
        </p:txBody>
      </p:sp>
    </p:spTree>
    <p:extLst>
      <p:ext uri="{BB962C8B-B14F-4D97-AF65-F5344CB8AC3E}">
        <p14:creationId xmlns:p14="http://schemas.microsoft.com/office/powerpoint/2010/main" val="120790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TCP/IP , OSI, The Layers and Protocols</a:t>
            </a:r>
          </a:p>
        </p:txBody>
      </p:sp>
      <p:sp>
        <p:nvSpPr>
          <p:cNvPr id="46084" name="Title 17"/>
          <p:cNvSpPr>
            <a:spLocks noGrp="1"/>
          </p:cNvSpPr>
          <p:nvPr>
            <p:ph type="title"/>
          </p:nvPr>
        </p:nvSpPr>
        <p:spPr/>
        <p:txBody>
          <a:bodyPr/>
          <a:lstStyle/>
          <a:p>
            <a:r>
              <a:rPr lang="en-US" sz="3000" dirty="0"/>
              <a:t>The TCP/IP</a:t>
            </a:r>
            <a:endParaRPr lang="en-CA" alt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 name="Picture 2" descr="The logical mapping between OSI basic reference model and the TCP/IP stack.">
            <a:extLst>
              <a:ext uri="{FF2B5EF4-FFF2-40B4-BE49-F238E27FC236}">
                <a16:creationId xmlns:a16="http://schemas.microsoft.com/office/drawing/2014/main" id="{5465B16F-1956-4B93-8A13-E5D17B111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647" y="1526027"/>
            <a:ext cx="7270750" cy="3472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320B7E6-4557-486E-B0A2-109F85CC035A}"/>
              </a:ext>
            </a:extLst>
          </p:cNvPr>
          <p:cNvSpPr/>
          <p:nvPr/>
        </p:nvSpPr>
        <p:spPr>
          <a:xfrm>
            <a:off x="1785026" y="6335742"/>
            <a:ext cx="8978629" cy="261610"/>
          </a:xfrm>
          <a:prstGeom prst="rect">
            <a:avLst/>
          </a:prstGeom>
        </p:spPr>
        <p:txBody>
          <a:bodyPr wrap="square">
            <a:spAutoFit/>
          </a:bodyPr>
          <a:lstStyle/>
          <a:p>
            <a:pPr algn="r"/>
            <a:r>
              <a:rPr lang="en-US" sz="1100" dirty="0">
                <a:solidFill>
                  <a:schemeClr val="bg1">
                    <a:lumMod val="85000"/>
                  </a:schemeClr>
                </a:solidFill>
              </a:rPr>
              <a:t>https://www.researchgate.net/figure/The-logical-mapping-between-OSI-basic-reference-model-and-the-TCP-IP-stack_fig2_327483011</a:t>
            </a:r>
          </a:p>
        </p:txBody>
      </p:sp>
    </p:spTree>
    <p:extLst>
      <p:ext uri="{BB962C8B-B14F-4D97-AF65-F5344CB8AC3E}">
        <p14:creationId xmlns:p14="http://schemas.microsoft.com/office/powerpoint/2010/main" val="221070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r>
              <a:rPr lang="en-US" dirty="0"/>
              <a:t>Explain how HTTP protocol works and how it may be used to deliver web-services</a:t>
            </a:r>
          </a:p>
          <a:p>
            <a:r>
              <a:rPr lang="en-US" dirty="0"/>
              <a:t>Identify and explain the Server Components</a:t>
            </a:r>
          </a:p>
          <a:p>
            <a:r>
              <a:rPr lang="en-US" dirty="0"/>
              <a:t>Create, understand, and use XML documents</a:t>
            </a:r>
            <a:endParaRPr lang="en-US" dirty="0">
              <a:cs typeface="Calibri"/>
            </a:endParaRPr>
          </a:p>
        </p:txBody>
      </p:sp>
      <p:sp>
        <p:nvSpPr>
          <p:cNvPr id="6" name="Title 5"/>
          <p:cNvSpPr>
            <a:spLocks noGrp="1"/>
          </p:cNvSpPr>
          <p:nvPr>
            <p:ph type="title"/>
          </p:nvPr>
        </p:nvSpPr>
        <p:spPr/>
        <p:txBody>
          <a:bodyPr/>
          <a:lstStyle/>
          <a:p>
            <a:r>
              <a:rPr lang="en-US" dirty="0"/>
              <a:t>Session Learning Outcomes</a:t>
            </a:r>
          </a:p>
        </p:txBody>
      </p:sp>
    </p:spTree>
    <p:custDataLst>
      <p:tags r:id="rId1"/>
    </p:custDataLst>
    <p:extLst>
      <p:ext uri="{BB962C8B-B14F-4D97-AF65-F5344CB8AC3E}">
        <p14:creationId xmlns:p14="http://schemas.microsoft.com/office/powerpoint/2010/main" val="94020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7"/>
          <p:cNvSpPr>
            <a:spLocks noGrp="1"/>
          </p:cNvSpPr>
          <p:nvPr>
            <p:ph type="title"/>
          </p:nvPr>
        </p:nvSpPr>
        <p:spPr/>
        <p:txBody>
          <a:bodyPr/>
          <a:lstStyle/>
          <a:p>
            <a:r>
              <a:rPr lang="en-US" sz="3200" dirty="0"/>
              <a:t>GET vs POST</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4F19939C-F9EE-4718-8C61-791AA178C8FB}"/>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https://www.diffen.com/difference/GET-vs-POST-HTTP-Requests</a:t>
            </a:r>
          </a:p>
        </p:txBody>
      </p:sp>
      <p:graphicFrame>
        <p:nvGraphicFramePr>
          <p:cNvPr id="2" name="Table 1">
            <a:extLst>
              <a:ext uri="{FF2B5EF4-FFF2-40B4-BE49-F238E27FC236}">
                <a16:creationId xmlns:a16="http://schemas.microsoft.com/office/drawing/2014/main" id="{91D8737E-D6DA-4FA0-98E6-B76CD1D7415E}"/>
              </a:ext>
            </a:extLst>
          </p:cNvPr>
          <p:cNvGraphicFramePr>
            <a:graphicFrameLocks noGrp="1"/>
          </p:cNvGraphicFramePr>
          <p:nvPr/>
        </p:nvGraphicFramePr>
        <p:xfrm>
          <a:off x="1994169" y="911047"/>
          <a:ext cx="8633299" cy="5190797"/>
        </p:xfrm>
        <a:graphic>
          <a:graphicData uri="http://schemas.openxmlformats.org/drawingml/2006/table">
            <a:tbl>
              <a:tblPr firstRow="1" firstCol="1" bandRow="1">
                <a:tableStyleId>{10A1B5D5-9B99-4C35-A422-299274C87663}</a:tableStyleId>
              </a:tblPr>
              <a:tblGrid>
                <a:gridCol w="1438884">
                  <a:extLst>
                    <a:ext uri="{9D8B030D-6E8A-4147-A177-3AD203B41FA5}">
                      <a16:colId xmlns:a16="http://schemas.microsoft.com/office/drawing/2014/main" val="20000"/>
                    </a:ext>
                  </a:extLst>
                </a:gridCol>
                <a:gridCol w="3463858">
                  <a:extLst>
                    <a:ext uri="{9D8B030D-6E8A-4147-A177-3AD203B41FA5}">
                      <a16:colId xmlns:a16="http://schemas.microsoft.com/office/drawing/2014/main" val="20001"/>
                    </a:ext>
                  </a:extLst>
                </a:gridCol>
                <a:gridCol w="3730557">
                  <a:extLst>
                    <a:ext uri="{9D8B030D-6E8A-4147-A177-3AD203B41FA5}">
                      <a16:colId xmlns:a16="http://schemas.microsoft.com/office/drawing/2014/main" val="20002"/>
                    </a:ext>
                  </a:extLst>
                </a:gridCol>
              </a:tblGrid>
              <a:tr h="204560">
                <a:tc>
                  <a:txBody>
                    <a:bodyPr/>
                    <a:lstStyle/>
                    <a:p>
                      <a:pPr marL="0" marR="0" algn="r">
                        <a:lnSpc>
                          <a:spcPct val="107000"/>
                        </a:lnSpc>
                        <a:spcBef>
                          <a:spcPts val="150"/>
                        </a:spcBef>
                        <a:spcAft>
                          <a:spcPts val="150"/>
                        </a:spcAft>
                      </a:pPr>
                      <a:r>
                        <a:rPr lang="en-CA" sz="1100" dirty="0">
                          <a:effectLst/>
                        </a:rPr>
                        <a:t> </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GET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POST</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0"/>
                  </a:ext>
                </a:extLst>
              </a:tr>
              <a:tr h="369470">
                <a:tc>
                  <a:txBody>
                    <a:bodyPr/>
                    <a:lstStyle/>
                    <a:p>
                      <a:pPr marL="0" marR="0" algn="r">
                        <a:lnSpc>
                          <a:spcPct val="107000"/>
                        </a:lnSpc>
                        <a:spcBef>
                          <a:spcPts val="150"/>
                        </a:spcBef>
                        <a:spcAft>
                          <a:spcPts val="150"/>
                        </a:spcAft>
                      </a:pPr>
                      <a:r>
                        <a:rPr lang="en-CA" sz="1100" dirty="0">
                          <a:effectLst/>
                        </a:rPr>
                        <a:t>History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Parameters remain in browser history because they are part of the URL</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Parameters are not saved in browser history.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1"/>
                  </a:ext>
                </a:extLst>
              </a:tr>
              <a:tr h="204560">
                <a:tc>
                  <a:txBody>
                    <a:bodyPr/>
                    <a:lstStyle/>
                    <a:p>
                      <a:pPr marL="0" marR="0" algn="r">
                        <a:lnSpc>
                          <a:spcPct val="107000"/>
                        </a:lnSpc>
                        <a:spcBef>
                          <a:spcPts val="150"/>
                        </a:spcBef>
                        <a:spcAft>
                          <a:spcPts val="150"/>
                        </a:spcAft>
                      </a:pPr>
                      <a:r>
                        <a:rPr lang="en-CA" sz="1100" dirty="0">
                          <a:effectLst/>
                        </a:rPr>
                        <a:t>Bookmarked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Can be bookmarked.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Can not be bookmarked.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2"/>
                  </a:ext>
                </a:extLst>
              </a:tr>
              <a:tr h="534381">
                <a:tc>
                  <a:txBody>
                    <a:bodyPr/>
                    <a:lstStyle/>
                    <a:p>
                      <a:pPr marL="0" marR="0" algn="r">
                        <a:lnSpc>
                          <a:spcPct val="107000"/>
                        </a:lnSpc>
                        <a:spcBef>
                          <a:spcPts val="150"/>
                        </a:spcBef>
                        <a:spcAft>
                          <a:spcPts val="150"/>
                        </a:spcAft>
                      </a:pPr>
                      <a:r>
                        <a:rPr lang="en-CA" sz="1100" dirty="0">
                          <a:effectLst/>
                        </a:rPr>
                        <a:t>BACK button/re-submit behaviour</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GET requests are re-executed but may not be re-submitted to server if the HTML is stored in the browser cache.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The browser usually alerts the user that data will need to be re-submitted.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3"/>
                  </a:ext>
                </a:extLst>
              </a:tr>
              <a:tr h="369470">
                <a:tc>
                  <a:txBody>
                    <a:bodyPr/>
                    <a:lstStyle/>
                    <a:p>
                      <a:pPr marL="0" marR="0" algn="r">
                        <a:lnSpc>
                          <a:spcPct val="107000"/>
                        </a:lnSpc>
                        <a:spcBef>
                          <a:spcPts val="150"/>
                        </a:spcBef>
                        <a:spcAft>
                          <a:spcPts val="150"/>
                        </a:spcAft>
                      </a:pPr>
                      <a:r>
                        <a:rPr lang="en-CA" sz="1100" dirty="0">
                          <a:effectLst/>
                        </a:rPr>
                        <a:t>Encoding type (</a:t>
                      </a:r>
                      <a:r>
                        <a:rPr lang="en-CA" sz="1100" dirty="0" err="1">
                          <a:effectLst/>
                        </a:rPr>
                        <a:t>enctype</a:t>
                      </a:r>
                      <a:r>
                        <a:rPr lang="en-CA" sz="1100" dirty="0">
                          <a:effectLst/>
                        </a:rPr>
                        <a:t> attribute)</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application/x-www-form-</a:t>
                      </a:r>
                      <a:r>
                        <a:rPr lang="en-CA" sz="1100" dirty="0" err="1">
                          <a:effectLst/>
                        </a:rPr>
                        <a:t>urlencoded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multipart/form-data or application/x-www-form-</a:t>
                      </a:r>
                      <a:r>
                        <a:rPr lang="en-CA" sz="1100" dirty="0" err="1">
                          <a:effectLst/>
                        </a:rPr>
                        <a:t>urlencoded</a:t>
                      </a:r>
                      <a:r>
                        <a:rPr lang="en-CA" sz="1100" dirty="0">
                          <a:effectLst/>
                        </a:rPr>
                        <a:t> Use multipart encoding for binary data.</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4"/>
                  </a:ext>
                </a:extLst>
              </a:tr>
              <a:tr h="534381">
                <a:tc>
                  <a:txBody>
                    <a:bodyPr/>
                    <a:lstStyle/>
                    <a:p>
                      <a:pPr marL="0" marR="0" algn="r">
                        <a:lnSpc>
                          <a:spcPct val="107000"/>
                        </a:lnSpc>
                        <a:spcBef>
                          <a:spcPts val="150"/>
                        </a:spcBef>
                        <a:spcAft>
                          <a:spcPts val="150"/>
                        </a:spcAft>
                      </a:pPr>
                      <a:r>
                        <a:rPr lang="en-CA" sz="1100" dirty="0">
                          <a:effectLst/>
                        </a:rPr>
                        <a:t>Parameters</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can send but the parameter data is limited to what we can stuff into the request line (URL). Safest to use less than 2K of parameters, some servers handle up to 64K</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Can send parameters, including uploading files, to the server.</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5"/>
                  </a:ext>
                </a:extLst>
              </a:tr>
              <a:tr h="204560">
                <a:tc>
                  <a:txBody>
                    <a:bodyPr/>
                    <a:lstStyle/>
                    <a:p>
                      <a:pPr marL="0" marR="0" algn="r">
                        <a:lnSpc>
                          <a:spcPct val="107000"/>
                        </a:lnSpc>
                        <a:spcBef>
                          <a:spcPts val="150"/>
                        </a:spcBef>
                        <a:spcAft>
                          <a:spcPts val="150"/>
                        </a:spcAft>
                      </a:pPr>
                      <a:r>
                        <a:rPr lang="en-CA" sz="1100" dirty="0">
                          <a:effectLst/>
                        </a:rPr>
                        <a:t>Hacked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Easier to hack for script kiddies</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More difficult to hack</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6"/>
                  </a:ext>
                </a:extLst>
              </a:tr>
              <a:tr h="204560">
                <a:tc>
                  <a:txBody>
                    <a:bodyPr/>
                    <a:lstStyle/>
                    <a:p>
                      <a:pPr marL="0" marR="0" algn="r">
                        <a:lnSpc>
                          <a:spcPct val="107000"/>
                        </a:lnSpc>
                        <a:spcBef>
                          <a:spcPts val="150"/>
                        </a:spcBef>
                        <a:spcAft>
                          <a:spcPts val="150"/>
                        </a:spcAft>
                      </a:pPr>
                      <a:r>
                        <a:rPr lang="en-CA" sz="1100" dirty="0">
                          <a:effectLst/>
                        </a:rPr>
                        <a:t>Restrictions</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Yes, only ASCII characters allowed.</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No restrictions. Binary data is also allowed.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7"/>
                  </a:ext>
                </a:extLst>
              </a:tr>
              <a:tr h="534381">
                <a:tc>
                  <a:txBody>
                    <a:bodyPr/>
                    <a:lstStyle/>
                    <a:p>
                      <a:pPr marL="0" marR="0" algn="r">
                        <a:lnSpc>
                          <a:spcPct val="107000"/>
                        </a:lnSpc>
                        <a:spcBef>
                          <a:spcPts val="150"/>
                        </a:spcBef>
                        <a:spcAft>
                          <a:spcPts val="150"/>
                        </a:spcAft>
                      </a:pPr>
                      <a:r>
                        <a:rPr lang="en-CA" sz="1100" dirty="0">
                          <a:effectLst/>
                        </a:rPr>
                        <a:t>Security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GET is less secure compared to POST because data sent is part of the URL. So it's saved in browser history and server logs in plaintext.</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POST is a little safer than GET because the parameters are not stored in browser history or in web-server logs.</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8"/>
                  </a:ext>
                </a:extLst>
              </a:tr>
              <a:tr h="534381">
                <a:tc>
                  <a:txBody>
                    <a:bodyPr/>
                    <a:lstStyle/>
                    <a:p>
                      <a:pPr marL="0" marR="0" algn="r">
                        <a:lnSpc>
                          <a:spcPct val="107000"/>
                        </a:lnSpc>
                        <a:spcBef>
                          <a:spcPts val="150"/>
                        </a:spcBef>
                        <a:spcAft>
                          <a:spcPts val="150"/>
                        </a:spcAft>
                      </a:pPr>
                      <a:r>
                        <a:rPr lang="en-CA" sz="1100" dirty="0">
                          <a:effectLst/>
                        </a:rPr>
                        <a:t>Restrictions on form data length</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Yes, since form data is in the URL and URL length is restricted. A safe URL length limit is often 2048 characters but varies by browser and web server.</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No restrictions</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09"/>
                  </a:ext>
                </a:extLst>
              </a:tr>
              <a:tr h="369470">
                <a:tc>
                  <a:txBody>
                    <a:bodyPr/>
                    <a:lstStyle/>
                    <a:p>
                      <a:pPr marL="0" marR="0" algn="r">
                        <a:lnSpc>
                          <a:spcPct val="107000"/>
                        </a:lnSpc>
                        <a:spcBef>
                          <a:spcPts val="150"/>
                        </a:spcBef>
                        <a:spcAft>
                          <a:spcPts val="150"/>
                        </a:spcAft>
                      </a:pPr>
                      <a:r>
                        <a:rPr lang="en-CA" sz="1100" dirty="0">
                          <a:effectLst/>
                        </a:rPr>
                        <a:t>Usability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GET method should not be used when sending passwords or other sensitive information.</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POST method used when sending passwords or other sensitive information.</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10"/>
                  </a:ext>
                </a:extLst>
              </a:tr>
              <a:tr h="534381">
                <a:tc>
                  <a:txBody>
                    <a:bodyPr/>
                    <a:lstStyle/>
                    <a:p>
                      <a:pPr marL="0" marR="0" algn="r">
                        <a:lnSpc>
                          <a:spcPct val="107000"/>
                        </a:lnSpc>
                        <a:spcBef>
                          <a:spcPts val="150"/>
                        </a:spcBef>
                        <a:spcAft>
                          <a:spcPts val="150"/>
                        </a:spcAft>
                      </a:pPr>
                      <a:r>
                        <a:rPr lang="en-CA" sz="1100" dirty="0">
                          <a:effectLst/>
                        </a:rPr>
                        <a:t>Visibility</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a:effectLst/>
                        </a:rPr>
                        <a:t>GET method is visible to everyone (it will be displayed in the browser's address bar) and has limits on the amount of information to send.</a:t>
                      </a:r>
                      <a:endParaRPr lang="en-CA" sz="110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POST method variables are not displayed in the URL.</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11"/>
                  </a:ext>
                </a:extLst>
              </a:tr>
              <a:tr h="204560">
                <a:tc>
                  <a:txBody>
                    <a:bodyPr/>
                    <a:lstStyle/>
                    <a:p>
                      <a:pPr marL="0" marR="0" algn="r">
                        <a:lnSpc>
                          <a:spcPct val="107000"/>
                        </a:lnSpc>
                        <a:spcBef>
                          <a:spcPts val="150"/>
                        </a:spcBef>
                        <a:spcAft>
                          <a:spcPts val="150"/>
                        </a:spcAft>
                      </a:pPr>
                      <a:r>
                        <a:rPr lang="en-CA" sz="1100" dirty="0">
                          <a:effectLst/>
                        </a:rPr>
                        <a:t>Cached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0" marR="18623" marT="26073" marB="26073"/>
                </a:tc>
                <a:tc>
                  <a:txBody>
                    <a:bodyPr/>
                    <a:lstStyle/>
                    <a:p>
                      <a:pPr marL="0" marR="0">
                        <a:lnSpc>
                          <a:spcPct val="107000"/>
                        </a:lnSpc>
                        <a:spcBef>
                          <a:spcPts val="150"/>
                        </a:spcBef>
                        <a:spcAft>
                          <a:spcPts val="150"/>
                        </a:spcAft>
                      </a:pPr>
                      <a:r>
                        <a:rPr lang="en-CA" sz="1100" dirty="0">
                          <a:effectLst/>
                        </a:rPr>
                        <a:t>Can be cached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tc>
                  <a:txBody>
                    <a:bodyPr/>
                    <a:lstStyle/>
                    <a:p>
                      <a:pPr marL="0" marR="0">
                        <a:lnSpc>
                          <a:spcPct val="107000"/>
                        </a:lnSpc>
                        <a:spcBef>
                          <a:spcPts val="150"/>
                        </a:spcBef>
                        <a:spcAft>
                          <a:spcPts val="150"/>
                        </a:spcAft>
                      </a:pPr>
                      <a:r>
                        <a:rPr lang="en-CA" sz="1100" dirty="0">
                          <a:effectLst/>
                        </a:rPr>
                        <a:t>Not cached</a:t>
                      </a:r>
                      <a:endParaRPr lang="en-CA" sz="1100" dirty="0">
                        <a:effectLst/>
                        <a:latin typeface="Calibri" panose="020F0502020204030204" pitchFamily="34" charset="0"/>
                        <a:ea typeface="Calibri" panose="020F0502020204030204" pitchFamily="34" charset="0"/>
                        <a:cs typeface="Arial" panose="020B0604020202020204" pitchFamily="34" charset="0"/>
                      </a:endParaRPr>
                    </a:p>
                  </a:txBody>
                  <a:tcPr marL="37247" marR="37247" marT="26073" marB="26073"/>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84858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lang="en-US" sz="2000" b="1" dirty="0">
              <a:solidFill>
                <a:srgbClr val="00B050"/>
              </a:solidFill>
            </a:endParaRPr>
          </a:p>
          <a:p>
            <a:pPr lvl="1"/>
            <a:endParaRPr lang="en-US" sz="2000" b="1" dirty="0">
              <a:solidFill>
                <a:srgbClr val="00B050"/>
              </a:solidFill>
            </a:endParaRPr>
          </a:p>
          <a:p>
            <a:pPr lvl="1"/>
            <a:r>
              <a:rPr lang="en-US" sz="2000" b="1" dirty="0">
                <a:solidFill>
                  <a:srgbClr val="00B050"/>
                </a:solidFill>
              </a:rPr>
              <a:t>GET</a:t>
            </a:r>
          </a:p>
          <a:p>
            <a:pPr lvl="1"/>
            <a:r>
              <a:rPr lang="en-US" sz="2000" dirty="0">
                <a:solidFill>
                  <a:schemeClr val="bg1">
                    <a:lumMod val="50000"/>
                  </a:schemeClr>
                </a:solidFill>
              </a:rPr>
              <a:t>HEAD</a:t>
            </a:r>
          </a:p>
          <a:p>
            <a:pPr lvl="1"/>
            <a:r>
              <a:rPr lang="en-US" sz="2000" b="1" dirty="0">
                <a:solidFill>
                  <a:srgbClr val="00B050"/>
                </a:solidFill>
              </a:rPr>
              <a:t>POST</a:t>
            </a:r>
          </a:p>
          <a:p>
            <a:pPr lvl="1"/>
            <a:r>
              <a:rPr lang="en-US" sz="2000" b="1" dirty="0">
                <a:solidFill>
                  <a:schemeClr val="tx2">
                    <a:lumMod val="60000"/>
                    <a:lumOff val="40000"/>
                  </a:schemeClr>
                </a:solidFill>
              </a:rPr>
              <a:t>PUT</a:t>
            </a:r>
          </a:p>
          <a:p>
            <a:pPr lvl="1"/>
            <a:r>
              <a:rPr lang="en-US" sz="2000" b="1" dirty="0">
                <a:solidFill>
                  <a:schemeClr val="tx2">
                    <a:lumMod val="60000"/>
                    <a:lumOff val="40000"/>
                  </a:schemeClr>
                </a:solidFill>
              </a:rPr>
              <a:t>DELETE</a:t>
            </a:r>
          </a:p>
          <a:p>
            <a:pPr lvl="1"/>
            <a:r>
              <a:rPr lang="en-US" sz="2000" dirty="0">
                <a:solidFill>
                  <a:schemeClr val="bg1">
                    <a:lumMod val="50000"/>
                  </a:schemeClr>
                </a:solidFill>
              </a:rPr>
              <a:t>TRACE</a:t>
            </a:r>
          </a:p>
          <a:p>
            <a:pPr lvl="1"/>
            <a:r>
              <a:rPr lang="en-US" sz="2000" dirty="0">
                <a:solidFill>
                  <a:schemeClr val="bg1">
                    <a:lumMod val="50000"/>
                  </a:schemeClr>
                </a:solidFill>
              </a:rPr>
              <a:t>OPTIONS</a:t>
            </a:r>
          </a:p>
          <a:p>
            <a:pPr lvl="1"/>
            <a:r>
              <a:rPr lang="en-US" sz="2000" dirty="0">
                <a:solidFill>
                  <a:schemeClr val="bg1">
                    <a:lumMod val="50000"/>
                  </a:schemeClr>
                </a:solidFill>
              </a:rPr>
              <a:t>CONNECT</a:t>
            </a:r>
          </a:p>
          <a:p>
            <a:pPr lvl="1"/>
            <a:r>
              <a:rPr lang="en-US" sz="2000" dirty="0">
                <a:solidFill>
                  <a:schemeClr val="bg1">
                    <a:lumMod val="50000"/>
                  </a:schemeClr>
                </a:solidFill>
              </a:rPr>
              <a:t>PATCH</a:t>
            </a:r>
          </a:p>
        </p:txBody>
      </p:sp>
      <p:sp>
        <p:nvSpPr>
          <p:cNvPr id="46084" name="Title 17"/>
          <p:cNvSpPr>
            <a:spLocks noGrp="1"/>
          </p:cNvSpPr>
          <p:nvPr>
            <p:ph type="title"/>
          </p:nvPr>
        </p:nvSpPr>
        <p:spPr/>
        <p:txBody>
          <a:bodyPr/>
          <a:lstStyle/>
          <a:p>
            <a:r>
              <a:rPr lang="en-US" sz="3200" dirty="0"/>
              <a:t>HTTP Verbs (Request Methods)</a:t>
            </a:r>
            <a:endParaRPr lang="en-CA" alt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4F19939C-F9EE-4718-8C61-791AA178C8FB}"/>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More info on https://en.wikipedia.org/wiki/Hypertext_Transfer_Protocol</a:t>
            </a:r>
          </a:p>
        </p:txBody>
      </p:sp>
      <p:sp>
        <p:nvSpPr>
          <p:cNvPr id="4" name="Rectangle 3">
            <a:extLst>
              <a:ext uri="{FF2B5EF4-FFF2-40B4-BE49-F238E27FC236}">
                <a16:creationId xmlns:a16="http://schemas.microsoft.com/office/drawing/2014/main" id="{A7A1A682-CD2B-48C7-B31C-0DF59C13106A}"/>
              </a:ext>
            </a:extLst>
          </p:cNvPr>
          <p:cNvSpPr/>
          <p:nvPr/>
        </p:nvSpPr>
        <p:spPr>
          <a:xfrm>
            <a:off x="4907324" y="1753245"/>
            <a:ext cx="6174432" cy="2985433"/>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GET</a:t>
            </a:r>
          </a:p>
          <a:p>
            <a:r>
              <a:rPr lang="en-US" sz="1600" i="1" dirty="0">
                <a:latin typeface="Calibri" panose="020F0502020204030204" pitchFamily="34" charset="0"/>
                <a:cs typeface="Calibri" panose="020F0502020204030204" pitchFamily="34" charset="0"/>
              </a:rPr>
              <a:t>	Provides a read only </a:t>
            </a:r>
            <a:r>
              <a:rPr lang="en-US" sz="1600" b="1" i="1" dirty="0">
                <a:solidFill>
                  <a:srgbClr val="00B050"/>
                </a:solidFill>
                <a:latin typeface="Calibri" panose="020F0502020204030204" pitchFamily="34" charset="0"/>
                <a:cs typeface="Calibri" panose="020F0502020204030204" pitchFamily="34" charset="0"/>
              </a:rPr>
              <a:t>access</a:t>
            </a:r>
            <a:r>
              <a:rPr lang="en-US" sz="1600" i="1" dirty="0">
                <a:latin typeface="Calibri" panose="020F0502020204030204" pitchFamily="34" charset="0"/>
                <a:cs typeface="Calibri" panose="020F0502020204030204" pitchFamily="34" charset="0"/>
              </a:rPr>
              <a:t> to a resource / page.</a:t>
            </a:r>
          </a:p>
          <a:p>
            <a:r>
              <a:rPr lang="en-US" sz="2000" dirty="0">
                <a:latin typeface="Calibri" panose="020F0502020204030204" pitchFamily="34" charset="0"/>
                <a:cs typeface="Calibri" panose="020F0502020204030204" pitchFamily="34" charset="0"/>
              </a:rPr>
              <a:t>POST</a:t>
            </a:r>
          </a:p>
          <a:p>
            <a:r>
              <a:rPr lang="en-US" sz="2000" i="1"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Used to </a:t>
            </a:r>
            <a:r>
              <a:rPr lang="en-US" sz="1600" b="1" i="1" dirty="0">
                <a:solidFill>
                  <a:srgbClr val="00B050"/>
                </a:solidFill>
                <a:latin typeface="Calibri" panose="020F0502020204030204" pitchFamily="34" charset="0"/>
                <a:cs typeface="Calibri" panose="020F0502020204030204" pitchFamily="34" charset="0"/>
              </a:rPr>
              <a:t>send</a:t>
            </a:r>
            <a:r>
              <a:rPr lang="en-US" sz="1600" i="1" dirty="0">
                <a:latin typeface="Calibri" panose="020F0502020204030204" pitchFamily="34" charset="0"/>
                <a:cs typeface="Calibri" panose="020F0502020204030204" pitchFamily="34" charset="0"/>
              </a:rPr>
              <a:t> data to a resource / page.</a:t>
            </a:r>
          </a:p>
          <a:p>
            <a:r>
              <a:rPr lang="en-US" sz="1600" i="1" dirty="0">
                <a:latin typeface="Calibri" panose="020F0502020204030204" pitchFamily="34" charset="0"/>
                <a:cs typeface="Calibri" panose="020F0502020204030204" pitchFamily="34" charset="0"/>
              </a:rPr>
              <a:t>	Used to </a:t>
            </a:r>
            <a:r>
              <a:rPr lang="en-US" sz="1600" b="1" i="1" dirty="0">
                <a:solidFill>
                  <a:srgbClr val="00B050"/>
                </a:solidFill>
                <a:latin typeface="Calibri" panose="020F0502020204030204" pitchFamily="34" charset="0"/>
                <a:cs typeface="Calibri" panose="020F0502020204030204" pitchFamily="34" charset="0"/>
              </a:rPr>
              <a:t>create</a:t>
            </a:r>
            <a:r>
              <a:rPr lang="en-US" sz="1600" i="1" dirty="0">
                <a:latin typeface="Calibri" panose="020F0502020204030204" pitchFamily="34" charset="0"/>
                <a:cs typeface="Calibri" panose="020F0502020204030204" pitchFamily="34" charset="0"/>
              </a:rPr>
              <a:t> a new resource / page.</a:t>
            </a:r>
          </a:p>
          <a:p>
            <a:r>
              <a:rPr lang="en-US" sz="2000" dirty="0">
                <a:latin typeface="Calibri" panose="020F0502020204030204" pitchFamily="34" charset="0"/>
                <a:cs typeface="Calibri" panose="020F0502020204030204" pitchFamily="34" charset="0"/>
              </a:rPr>
              <a:t>DELETE</a:t>
            </a:r>
          </a:p>
          <a:p>
            <a:r>
              <a:rPr lang="en-US" sz="1600" i="1" dirty="0">
                <a:latin typeface="Calibri" panose="020F0502020204030204" pitchFamily="34" charset="0"/>
                <a:cs typeface="Calibri" panose="020F0502020204030204" pitchFamily="34" charset="0"/>
              </a:rPr>
              <a:t>	Used to </a:t>
            </a:r>
            <a:r>
              <a:rPr lang="en-US" sz="1600" b="1" i="1" dirty="0">
                <a:solidFill>
                  <a:srgbClr val="00B050"/>
                </a:solidFill>
                <a:latin typeface="Calibri" panose="020F0502020204030204" pitchFamily="34" charset="0"/>
                <a:cs typeface="Calibri" panose="020F0502020204030204" pitchFamily="34" charset="0"/>
              </a:rPr>
              <a:t>remove</a:t>
            </a:r>
            <a:r>
              <a:rPr lang="en-US" sz="1600" i="1" dirty="0">
                <a:latin typeface="Calibri" panose="020F0502020204030204" pitchFamily="34" charset="0"/>
                <a:cs typeface="Calibri" panose="020F0502020204030204" pitchFamily="34" charset="0"/>
              </a:rPr>
              <a:t> a resource / page.</a:t>
            </a:r>
          </a:p>
          <a:p>
            <a:r>
              <a:rPr lang="en-US" sz="2000" dirty="0">
                <a:latin typeface="Calibri" panose="020F0502020204030204" pitchFamily="34" charset="0"/>
                <a:cs typeface="Calibri" panose="020F0502020204030204" pitchFamily="34" charset="0"/>
              </a:rPr>
              <a:t>PUT</a:t>
            </a:r>
          </a:p>
          <a:p>
            <a:r>
              <a:rPr lang="en-US" sz="1600" i="1" dirty="0">
                <a:latin typeface="Calibri" panose="020F0502020204030204" pitchFamily="34" charset="0"/>
                <a:cs typeface="Calibri" panose="020F0502020204030204" pitchFamily="34" charset="0"/>
              </a:rPr>
              <a:t>	Used to </a:t>
            </a:r>
            <a:r>
              <a:rPr lang="en-US" sz="1600" b="1" i="1" dirty="0">
                <a:solidFill>
                  <a:srgbClr val="00B050"/>
                </a:solidFill>
                <a:latin typeface="Calibri" panose="020F0502020204030204" pitchFamily="34" charset="0"/>
                <a:cs typeface="Calibri" panose="020F0502020204030204" pitchFamily="34" charset="0"/>
              </a:rPr>
              <a:t>update</a:t>
            </a:r>
            <a:r>
              <a:rPr lang="en-US" sz="1600" i="1" dirty="0">
                <a:latin typeface="Calibri" panose="020F0502020204030204" pitchFamily="34" charset="0"/>
                <a:cs typeface="Calibri" panose="020F0502020204030204" pitchFamily="34" charset="0"/>
              </a:rPr>
              <a:t> an existing / create a new resource / page.</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428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a:t>
            </a:r>
            <a:r>
              <a:rPr lang="en-US" sz="2400" dirty="0">
                <a:solidFill>
                  <a:srgbClr val="0000FF"/>
                </a:solidFill>
              </a:rPr>
              <a:t>web client</a:t>
            </a:r>
            <a:r>
              <a:rPr lang="en-US" sz="2400" dirty="0"/>
              <a:t> is typically a </a:t>
            </a:r>
            <a:r>
              <a:rPr lang="en-US" sz="2400" dirty="0">
                <a:solidFill>
                  <a:srgbClr val="C00000"/>
                </a:solidFill>
              </a:rPr>
              <a:t>web browser</a:t>
            </a:r>
            <a:r>
              <a:rPr lang="en-US" sz="2400" dirty="0"/>
              <a:t> that connects to a web server and retrieves a web page for display.</a:t>
            </a:r>
          </a:p>
          <a:p>
            <a:endParaRPr lang="en-US" sz="2400" dirty="0"/>
          </a:p>
          <a:p>
            <a:r>
              <a:rPr lang="en-US" sz="2400" dirty="0"/>
              <a:t>A </a:t>
            </a:r>
            <a:r>
              <a:rPr lang="en-US" sz="2400" dirty="0">
                <a:solidFill>
                  <a:srgbClr val="0000FF"/>
                </a:solidFill>
              </a:rPr>
              <a:t>web service</a:t>
            </a:r>
            <a:r>
              <a:rPr lang="en-US" sz="2400" dirty="0"/>
              <a:t> is a program that is invoked by a </a:t>
            </a:r>
            <a:r>
              <a:rPr lang="en-US" sz="2400" dirty="0">
                <a:solidFill>
                  <a:srgbClr val="C00000"/>
                </a:solidFill>
              </a:rPr>
              <a:t>URL</a:t>
            </a:r>
            <a:r>
              <a:rPr lang="en-US" sz="2400" dirty="0"/>
              <a:t> and returns a </a:t>
            </a:r>
            <a:r>
              <a:rPr lang="en-US" sz="2400" dirty="0">
                <a:solidFill>
                  <a:srgbClr val="C00000"/>
                </a:solidFill>
              </a:rPr>
              <a:t>response</a:t>
            </a:r>
            <a:r>
              <a:rPr lang="en-US" sz="2400" dirty="0"/>
              <a:t> to the web client, via a transport protocol (i.e. HTTP).</a:t>
            </a:r>
          </a:p>
          <a:p>
            <a:endParaRPr lang="en-US" sz="2400" dirty="0"/>
          </a:p>
          <a:p>
            <a:r>
              <a:rPr lang="en-US" sz="2400" dirty="0"/>
              <a:t>Server software in an enterprise application sees both </a:t>
            </a:r>
            <a:r>
              <a:rPr lang="en-US" sz="2400" dirty="0">
                <a:solidFill>
                  <a:srgbClr val="C00000"/>
                </a:solidFill>
              </a:rPr>
              <a:t>requests</a:t>
            </a:r>
            <a:r>
              <a:rPr lang="en-US" sz="2400" dirty="0"/>
              <a:t> and </a:t>
            </a:r>
            <a:r>
              <a:rPr lang="en-US" sz="2400" dirty="0">
                <a:solidFill>
                  <a:srgbClr val="C00000"/>
                </a:solidFill>
              </a:rPr>
              <a:t>sessions</a:t>
            </a:r>
            <a:r>
              <a:rPr lang="en-US" sz="2400" dirty="0"/>
              <a:t> from </a:t>
            </a:r>
            <a:r>
              <a:rPr lang="en-US" sz="2400" dirty="0">
                <a:solidFill>
                  <a:srgbClr val="0000FF"/>
                </a:solidFill>
              </a:rPr>
              <a:t>two angles</a:t>
            </a:r>
            <a:r>
              <a:rPr lang="en-US" sz="2400" dirty="0"/>
              <a:t>, as the </a:t>
            </a:r>
            <a:r>
              <a:rPr lang="en-US" sz="2400" dirty="0">
                <a:solidFill>
                  <a:srgbClr val="0000FF"/>
                </a:solidFill>
              </a:rPr>
              <a:t>server from the client</a:t>
            </a:r>
            <a:r>
              <a:rPr lang="en-US" sz="2400" dirty="0"/>
              <a:t> and as the </a:t>
            </a:r>
            <a:r>
              <a:rPr lang="en-US" sz="2400" dirty="0">
                <a:solidFill>
                  <a:srgbClr val="0000FF"/>
                </a:solidFill>
              </a:rPr>
              <a:t>client to other systems</a:t>
            </a:r>
            <a:r>
              <a:rPr lang="en-US" sz="2400" dirty="0"/>
              <a:t>.</a:t>
            </a:r>
          </a:p>
          <a:p>
            <a:endParaRPr lang="en-US" sz="2400" dirty="0"/>
          </a:p>
          <a:p>
            <a:endParaRPr lang="en-US" sz="2400" dirty="0"/>
          </a:p>
        </p:txBody>
      </p:sp>
      <p:sp>
        <p:nvSpPr>
          <p:cNvPr id="46084" name="Title 17"/>
          <p:cNvSpPr>
            <a:spLocks noGrp="1"/>
          </p:cNvSpPr>
          <p:nvPr>
            <p:ph type="title"/>
          </p:nvPr>
        </p:nvSpPr>
        <p:spPr/>
        <p:txBody>
          <a:bodyPr/>
          <a:lstStyle/>
          <a:p>
            <a:r>
              <a:rPr lang="en-US" sz="3200" dirty="0"/>
              <a:t>Web Clients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21950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Other forms of software / desktop tools may be used as on the client component to communicate with the server and consume a web service. These may include:</a:t>
            </a:r>
          </a:p>
          <a:p>
            <a:pPr lvl="1"/>
            <a:endParaRPr lang="en-US" sz="2000" dirty="0">
              <a:solidFill>
                <a:srgbClr val="0000FF"/>
              </a:solidFill>
            </a:endParaRPr>
          </a:p>
          <a:p>
            <a:pPr lvl="1"/>
            <a:r>
              <a:rPr lang="en-US" sz="2000" dirty="0">
                <a:solidFill>
                  <a:srgbClr val="0000FF"/>
                </a:solidFill>
              </a:rPr>
              <a:t>Command Line Applications</a:t>
            </a:r>
            <a:r>
              <a:rPr lang="en-US" sz="2000" dirty="0"/>
              <a:t> (e.g. </a:t>
            </a:r>
            <a:r>
              <a:rPr lang="en-US" sz="2000" b="1" dirty="0"/>
              <a:t>curl</a:t>
            </a:r>
            <a:r>
              <a:rPr lang="en-US" sz="2000" dirty="0"/>
              <a:t>), </a:t>
            </a:r>
          </a:p>
          <a:p>
            <a:pPr lvl="1"/>
            <a:endParaRPr lang="en-US" sz="2000" dirty="0">
              <a:solidFill>
                <a:srgbClr val="0000FF"/>
              </a:solidFill>
            </a:endParaRPr>
          </a:p>
          <a:p>
            <a:pPr lvl="1"/>
            <a:r>
              <a:rPr lang="en-US" sz="2000" dirty="0">
                <a:solidFill>
                  <a:srgbClr val="0000FF"/>
                </a:solidFill>
              </a:rPr>
              <a:t>Desktop Applications</a:t>
            </a:r>
            <a:r>
              <a:rPr lang="en-US" sz="2000" dirty="0"/>
              <a:t> / </a:t>
            </a:r>
            <a:r>
              <a:rPr lang="en-US" sz="2000" dirty="0">
                <a:solidFill>
                  <a:srgbClr val="0000FF"/>
                </a:solidFill>
              </a:rPr>
              <a:t>Service Tools</a:t>
            </a:r>
            <a:r>
              <a:rPr lang="en-US" sz="2000" dirty="0"/>
              <a:t> (e.g. </a:t>
            </a:r>
            <a:r>
              <a:rPr lang="en-US" sz="2000" b="1" dirty="0"/>
              <a:t>SoapUI</a:t>
            </a:r>
            <a:r>
              <a:rPr lang="en-US" sz="2000" dirty="0"/>
              <a:t> or </a:t>
            </a:r>
            <a:r>
              <a:rPr lang="en-US" sz="2000" b="1" dirty="0"/>
              <a:t>Postman</a:t>
            </a:r>
            <a:r>
              <a:rPr lang="en-US" sz="2000" dirty="0"/>
              <a:t>),  </a:t>
            </a:r>
          </a:p>
          <a:p>
            <a:pPr lvl="1"/>
            <a:endParaRPr lang="en-US" sz="2000" dirty="0">
              <a:solidFill>
                <a:srgbClr val="0000FF"/>
              </a:solidFill>
            </a:endParaRPr>
          </a:p>
          <a:p>
            <a:pPr lvl="1"/>
            <a:r>
              <a:rPr lang="en-US" sz="2000" dirty="0">
                <a:solidFill>
                  <a:srgbClr val="0000FF"/>
                </a:solidFill>
              </a:rPr>
              <a:t>Browsers Developer Tools</a:t>
            </a:r>
            <a:r>
              <a:rPr lang="en-US" sz="2000" dirty="0"/>
              <a:t> (available in most browsers), or a </a:t>
            </a:r>
          </a:p>
          <a:p>
            <a:pPr lvl="1"/>
            <a:endParaRPr lang="en-US" sz="2000" dirty="0">
              <a:solidFill>
                <a:srgbClr val="0000FF"/>
              </a:solidFill>
            </a:endParaRPr>
          </a:p>
          <a:p>
            <a:pPr lvl="1"/>
            <a:r>
              <a:rPr lang="en-US" sz="2000" dirty="0">
                <a:solidFill>
                  <a:srgbClr val="0000FF"/>
                </a:solidFill>
              </a:rPr>
              <a:t>Network Programming Component</a:t>
            </a:r>
            <a:r>
              <a:rPr lang="en-US" sz="2000" dirty="0"/>
              <a:t> (e.g. </a:t>
            </a:r>
            <a:r>
              <a:rPr lang="en-US" sz="2000" b="1" dirty="0"/>
              <a:t>AJAX</a:t>
            </a:r>
            <a:r>
              <a:rPr lang="en-US" sz="2000" dirty="0"/>
              <a:t>, </a:t>
            </a:r>
            <a:r>
              <a:rPr lang="en-US" sz="2000" b="1" dirty="0"/>
              <a:t>WebSocket</a:t>
            </a:r>
            <a:r>
              <a:rPr lang="en-US" sz="2000" dirty="0"/>
              <a:t>, Java </a:t>
            </a:r>
            <a:r>
              <a:rPr lang="en-US" sz="2000" b="1" dirty="0" err="1"/>
              <a:t>HTTPURLConnection</a:t>
            </a:r>
            <a:r>
              <a:rPr lang="en-US" sz="2000" dirty="0"/>
              <a:t>, or Apache </a:t>
            </a:r>
            <a:r>
              <a:rPr lang="en-US" sz="2000" b="1" dirty="0" err="1"/>
              <a:t>HttpClient</a:t>
            </a:r>
            <a:r>
              <a:rPr lang="en-US" sz="2000" dirty="0"/>
              <a:t>, …).</a:t>
            </a:r>
          </a:p>
          <a:p>
            <a:endParaRPr lang="en-US" sz="2400" dirty="0"/>
          </a:p>
          <a:p>
            <a:endParaRPr lang="en-US" sz="2400" dirty="0"/>
          </a:p>
        </p:txBody>
      </p:sp>
      <p:sp>
        <p:nvSpPr>
          <p:cNvPr id="46084" name="Title 17"/>
          <p:cNvSpPr>
            <a:spLocks noGrp="1"/>
          </p:cNvSpPr>
          <p:nvPr>
            <p:ph type="title"/>
          </p:nvPr>
        </p:nvSpPr>
        <p:spPr/>
        <p:txBody>
          <a:bodyPr/>
          <a:lstStyle/>
          <a:p>
            <a:r>
              <a:rPr lang="en-US" sz="3200" dirty="0"/>
              <a:t>Other Web Clients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09331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HTTP Headers, Requests and Responses</a:t>
            </a:r>
          </a:p>
        </p:txBody>
      </p:sp>
    </p:spTree>
    <p:extLst>
      <p:ext uri="{BB962C8B-B14F-4D97-AF65-F5344CB8AC3E}">
        <p14:creationId xmlns:p14="http://schemas.microsoft.com/office/powerpoint/2010/main" val="4268303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Request and Response Headers provide additional information to the server and the client, respectively</a:t>
            </a:r>
          </a:p>
        </p:txBody>
      </p:sp>
      <p:sp>
        <p:nvSpPr>
          <p:cNvPr id="46084" name="Title 17"/>
          <p:cNvSpPr>
            <a:spLocks noGrp="1"/>
          </p:cNvSpPr>
          <p:nvPr>
            <p:ph type="title"/>
          </p:nvPr>
        </p:nvSpPr>
        <p:spPr/>
        <p:txBody>
          <a:bodyPr/>
          <a:lstStyle/>
          <a:p>
            <a:r>
              <a:rPr lang="en-US" sz="3200" dirty="0"/>
              <a:t>HTTP Headers, Requests and Responses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4F19939C-F9EE-4718-8C61-791AA178C8FB}"/>
              </a:ext>
            </a:extLst>
          </p:cNvPr>
          <p:cNvSpPr/>
          <p:nvPr/>
        </p:nvSpPr>
        <p:spPr>
          <a:xfrm>
            <a:off x="5447929" y="6335742"/>
            <a:ext cx="5315726" cy="261610"/>
          </a:xfrm>
          <a:prstGeom prst="rect">
            <a:avLst/>
          </a:prstGeom>
        </p:spPr>
        <p:txBody>
          <a:bodyPr wrap="square">
            <a:spAutoFit/>
          </a:bodyPr>
          <a:lstStyle/>
          <a:p>
            <a:r>
              <a:rPr lang="en-US" sz="1100" dirty="0">
                <a:solidFill>
                  <a:schemeClr val="bg1">
                    <a:lumMod val="65000"/>
                  </a:schemeClr>
                </a:solidFill>
              </a:rPr>
              <a:t>https://www.ntu.edu.sg/home/ehchua/programming/java/JavaServlets.html</a:t>
            </a:r>
          </a:p>
        </p:txBody>
      </p:sp>
      <p:pic>
        <p:nvPicPr>
          <p:cNvPr id="4" name="Picture 2" descr="This picture provides an inside look at a sample HTTP request and response.">
            <a:extLst>
              <a:ext uri="{FF2B5EF4-FFF2-40B4-BE49-F238E27FC236}">
                <a16:creationId xmlns:a16="http://schemas.microsoft.com/office/drawing/2014/main" id="{B3488CBE-89E1-488D-B8F7-32B6E2914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4068" y="1953501"/>
            <a:ext cx="6571644" cy="3988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05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lang="en-US" sz="2400" dirty="0"/>
          </a:p>
          <a:p>
            <a:r>
              <a:rPr lang="en-US" sz="2400" dirty="0"/>
              <a:t>Some Request Headers</a:t>
            </a:r>
          </a:p>
          <a:p>
            <a:pPr lvl="1">
              <a:buFont typeface="Arial" panose="020B0604020202020204" pitchFamily="34" charset="0"/>
              <a:buChar char="•"/>
            </a:pPr>
            <a:r>
              <a:rPr lang="en-US" sz="1800" dirty="0"/>
              <a:t>Accept</a:t>
            </a:r>
          </a:p>
          <a:p>
            <a:pPr lvl="1">
              <a:buFont typeface="Arial" panose="020B0604020202020204" pitchFamily="34" charset="0"/>
              <a:buChar char="•"/>
            </a:pPr>
            <a:r>
              <a:rPr lang="en-US" sz="1800" dirty="0"/>
              <a:t>Authorization</a:t>
            </a:r>
          </a:p>
          <a:p>
            <a:pPr lvl="1">
              <a:buFont typeface="Arial" panose="020B0604020202020204" pitchFamily="34" charset="0"/>
              <a:buChar char="•"/>
            </a:pPr>
            <a:r>
              <a:rPr lang="en-US" sz="1800" dirty="0"/>
              <a:t>Content-Length</a:t>
            </a:r>
          </a:p>
          <a:p>
            <a:pPr lvl="1">
              <a:buFont typeface="Arial" panose="020B0604020202020204" pitchFamily="34" charset="0"/>
              <a:buChar char="•"/>
            </a:pPr>
            <a:r>
              <a:rPr lang="en-US" sz="1800" dirty="0"/>
              <a:t>Cookie</a:t>
            </a:r>
          </a:p>
          <a:p>
            <a:pPr lvl="1">
              <a:buFont typeface="Arial" panose="020B0604020202020204" pitchFamily="34" charset="0"/>
              <a:buChar char="•"/>
            </a:pPr>
            <a:r>
              <a:rPr lang="en-US" sz="1800" dirty="0"/>
              <a:t>Referrer</a:t>
            </a:r>
          </a:p>
          <a:p>
            <a:pPr lvl="1"/>
            <a:endParaRPr lang="en-US" sz="2000" dirty="0"/>
          </a:p>
          <a:p>
            <a:r>
              <a:rPr lang="en-US" sz="2400" dirty="0"/>
              <a:t>Some Response Headers</a:t>
            </a:r>
          </a:p>
          <a:p>
            <a:pPr lvl="1">
              <a:buFont typeface="Arial" panose="020B0604020202020204" pitchFamily="34" charset="0"/>
              <a:buChar char="•"/>
            </a:pPr>
            <a:r>
              <a:rPr lang="fr-FR" sz="1800" dirty="0"/>
              <a:t>Age</a:t>
            </a:r>
          </a:p>
          <a:p>
            <a:pPr lvl="1">
              <a:buFont typeface="Arial" panose="020B0604020202020204" pitchFamily="34" charset="0"/>
              <a:buChar char="•"/>
            </a:pPr>
            <a:r>
              <a:rPr lang="fr-FR" sz="1800" dirty="0" err="1"/>
              <a:t>Accept</a:t>
            </a:r>
            <a:endParaRPr lang="fr-FR" sz="1800" dirty="0"/>
          </a:p>
          <a:p>
            <a:pPr lvl="1">
              <a:buFont typeface="Arial" panose="020B0604020202020204" pitchFamily="34" charset="0"/>
              <a:buChar char="•"/>
            </a:pPr>
            <a:r>
              <a:rPr lang="fr-FR" sz="1800" dirty="0"/>
              <a:t>Content-</a:t>
            </a:r>
            <a:r>
              <a:rPr lang="fr-FR" sz="1800" dirty="0" err="1"/>
              <a:t>Length</a:t>
            </a:r>
            <a:endParaRPr lang="fr-FR" sz="1800" dirty="0"/>
          </a:p>
          <a:p>
            <a:pPr lvl="1">
              <a:buFont typeface="Arial" panose="020B0604020202020204" pitchFamily="34" charset="0"/>
              <a:buChar char="•"/>
            </a:pPr>
            <a:r>
              <a:rPr lang="fr-FR" sz="1800" dirty="0"/>
              <a:t>Content-Type</a:t>
            </a:r>
          </a:p>
          <a:p>
            <a:pPr lvl="1">
              <a:buFont typeface="Arial" panose="020B0604020202020204" pitchFamily="34" charset="0"/>
              <a:buChar char="•"/>
            </a:pPr>
            <a:r>
              <a:rPr lang="fr-FR" sz="1800" dirty="0"/>
              <a:t>Expires</a:t>
            </a:r>
          </a:p>
          <a:p>
            <a:pPr lvl="1">
              <a:buFont typeface="Arial" panose="020B0604020202020204" pitchFamily="34" charset="0"/>
              <a:buChar char="•"/>
            </a:pPr>
            <a:r>
              <a:rPr lang="fr-FR" sz="1800" dirty="0"/>
              <a:t>Location</a:t>
            </a:r>
          </a:p>
          <a:p>
            <a:pPr lvl="1">
              <a:buFont typeface="Arial" panose="020B0604020202020204" pitchFamily="34" charset="0"/>
              <a:buChar char="•"/>
            </a:pPr>
            <a:r>
              <a:rPr lang="fr-FR" sz="1800" dirty="0"/>
              <a:t>Content-Disposition</a:t>
            </a:r>
          </a:p>
        </p:txBody>
      </p:sp>
      <p:sp>
        <p:nvSpPr>
          <p:cNvPr id="46084" name="Title 17"/>
          <p:cNvSpPr>
            <a:spLocks noGrp="1"/>
          </p:cNvSpPr>
          <p:nvPr>
            <p:ph type="title"/>
          </p:nvPr>
        </p:nvSpPr>
        <p:spPr/>
        <p:txBody>
          <a:bodyPr/>
          <a:lstStyle/>
          <a:p>
            <a:r>
              <a:rPr lang="en-US" sz="3200" dirty="0"/>
              <a:t>HTTP Headers</a:t>
            </a:r>
            <a:endParaRPr lang="en-CA" altLang="en-US" sz="3000" dirty="0"/>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Rectangle 5">
            <a:extLst>
              <a:ext uri="{FF2B5EF4-FFF2-40B4-BE49-F238E27FC236}">
                <a16:creationId xmlns:a16="http://schemas.microsoft.com/office/drawing/2014/main" id="{4F19939C-F9EE-4718-8C61-791AA178C8FB}"/>
              </a:ext>
            </a:extLst>
          </p:cNvPr>
          <p:cNvSpPr/>
          <p:nvPr/>
        </p:nvSpPr>
        <p:spPr>
          <a:xfrm>
            <a:off x="5447929" y="6335742"/>
            <a:ext cx="5315726" cy="261610"/>
          </a:xfrm>
          <a:prstGeom prst="rect">
            <a:avLst/>
          </a:prstGeom>
        </p:spPr>
        <p:txBody>
          <a:bodyPr wrap="square">
            <a:spAutoFit/>
          </a:bodyPr>
          <a:lstStyle/>
          <a:p>
            <a:pPr algn="r"/>
            <a:r>
              <a:rPr lang="en-US" sz="1100" dirty="0">
                <a:solidFill>
                  <a:schemeClr val="bg1">
                    <a:lumMod val="65000"/>
                  </a:schemeClr>
                </a:solidFill>
              </a:rPr>
              <a:t>More info on https://en.wikipedia.org/wiki/List_of_HTTP_header_fields</a:t>
            </a:r>
          </a:p>
        </p:txBody>
      </p:sp>
      <p:sp>
        <p:nvSpPr>
          <p:cNvPr id="7" name="Rectangle 6">
            <a:extLst>
              <a:ext uri="{FF2B5EF4-FFF2-40B4-BE49-F238E27FC236}">
                <a16:creationId xmlns:a16="http://schemas.microsoft.com/office/drawing/2014/main" id="{F19BE43B-DDBE-493F-99A2-E14E437683A3}"/>
              </a:ext>
            </a:extLst>
          </p:cNvPr>
          <p:cNvSpPr/>
          <p:nvPr/>
        </p:nvSpPr>
        <p:spPr>
          <a:xfrm>
            <a:off x="5516855" y="4603317"/>
            <a:ext cx="4968552" cy="646331"/>
          </a:xfrm>
          <a:prstGeom prst="rect">
            <a:avLst/>
          </a:prstGeom>
        </p:spPr>
        <p:txBody>
          <a:bodyPr wrap="square">
            <a:spAutoFit/>
          </a:bodyPr>
          <a:lstStyle/>
          <a:p>
            <a:r>
              <a:rPr lang="en-US" b="1" dirty="0">
                <a:latin typeface="Calibri Light" panose="020F0302020204030204" pitchFamily="34" charset="0"/>
                <a:cs typeface="Calibri Light" panose="020F0302020204030204" pitchFamily="34" charset="0"/>
              </a:rPr>
              <a:t>Example of Non-Standard</a:t>
            </a:r>
            <a:r>
              <a:rPr lang="en-US" b="1" baseline="30000" dirty="0"/>
              <a:t>*</a:t>
            </a:r>
            <a:r>
              <a:rPr lang="en-US" b="1" dirty="0">
                <a:latin typeface="Calibri Light" panose="020F0302020204030204" pitchFamily="34" charset="0"/>
                <a:cs typeface="Calibri Light" panose="020F0302020204030204" pitchFamily="34" charset="0"/>
              </a:rPr>
              <a:t> Response Header</a:t>
            </a:r>
          </a:p>
          <a:p>
            <a:pPr lvl="1"/>
            <a:r>
              <a:rPr lang="en-CA" dirty="0">
                <a:latin typeface="Calibri Light" panose="020F0302020204030204" pitchFamily="34" charset="0"/>
                <a:cs typeface="Calibri Light" panose="020F0302020204030204" pitchFamily="34" charset="0"/>
              </a:rPr>
              <a:t>X-XSS-Protection</a:t>
            </a:r>
            <a:endParaRPr lang="en-US" dirty="0">
              <a:latin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35EF5C45-3989-4737-A4C2-111E98E4FFDA}"/>
              </a:ext>
            </a:extLst>
          </p:cNvPr>
          <p:cNvSpPr/>
          <p:nvPr/>
        </p:nvSpPr>
        <p:spPr>
          <a:xfrm>
            <a:off x="5525239" y="1951215"/>
            <a:ext cx="4968552" cy="646331"/>
          </a:xfrm>
          <a:prstGeom prst="rect">
            <a:avLst/>
          </a:prstGeom>
        </p:spPr>
        <p:txBody>
          <a:bodyPr wrap="square">
            <a:spAutoFit/>
          </a:bodyPr>
          <a:lstStyle/>
          <a:p>
            <a:r>
              <a:rPr lang="en-US" b="1" dirty="0">
                <a:latin typeface="Calibri Light" panose="020F0302020204030204" pitchFamily="34" charset="0"/>
                <a:cs typeface="Calibri Light" panose="020F0302020204030204" pitchFamily="34" charset="0"/>
              </a:rPr>
              <a:t>Example of Non-Standard</a:t>
            </a:r>
            <a:r>
              <a:rPr lang="en-US" b="1" baseline="30000" dirty="0">
                <a:latin typeface="Calibri Light" panose="020F0302020204030204" pitchFamily="34" charset="0"/>
                <a:cs typeface="Calibri Light" panose="020F0302020204030204" pitchFamily="34" charset="0"/>
              </a:rPr>
              <a:t>*</a:t>
            </a:r>
            <a:r>
              <a:rPr lang="en-US" b="1" dirty="0">
                <a:latin typeface="Calibri Light" panose="020F0302020204030204" pitchFamily="34" charset="0"/>
                <a:cs typeface="Calibri Light" panose="020F0302020204030204" pitchFamily="34" charset="0"/>
              </a:rPr>
              <a:t> Request Header</a:t>
            </a:r>
          </a:p>
          <a:p>
            <a:pPr marL="274637" lvl="1"/>
            <a:r>
              <a:rPr lang="en-CA" dirty="0">
                <a:latin typeface="Calibri Light" panose="020F0302020204030204" pitchFamily="34" charset="0"/>
                <a:cs typeface="Calibri Light" panose="020F0302020204030204" pitchFamily="34" charset="0"/>
              </a:rPr>
              <a:t>X-Forwarded-Host</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252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F964537-4929-430C-9561-274ECDA0806E}"/>
              </a:ext>
            </a:extLst>
          </p:cNvPr>
          <p:cNvSpPr>
            <a:spLocks noGrp="1"/>
          </p:cNvSpPr>
          <p:nvPr>
            <p:ph type="body" sz="half" idx="14"/>
          </p:nvPr>
        </p:nvSpPr>
        <p:spPr/>
        <p:txBody>
          <a:bodyPr/>
          <a:lstStyle/>
          <a:p>
            <a:endParaRPr lang="en-US"/>
          </a:p>
        </p:txBody>
      </p:sp>
      <p:sp>
        <p:nvSpPr>
          <p:cNvPr id="7" name="Text Placeholder 6">
            <a:extLst>
              <a:ext uri="{FF2B5EF4-FFF2-40B4-BE49-F238E27FC236}">
                <a16:creationId xmlns:a16="http://schemas.microsoft.com/office/drawing/2014/main" id="{F17FA871-E3DF-421B-A35F-5E2CCBA8FF14}"/>
              </a:ext>
            </a:extLst>
          </p:cNvPr>
          <p:cNvSpPr>
            <a:spLocks noGrp="1"/>
          </p:cNvSpPr>
          <p:nvPr>
            <p:ph type="body" sz="half" idx="2"/>
          </p:nvPr>
        </p:nvSpPr>
        <p:spPr/>
        <p:txBody>
          <a:bodyPr/>
          <a:lstStyle/>
          <a:p>
            <a:endParaRPr lang="en-US"/>
          </a:p>
        </p:txBody>
      </p:sp>
      <p:sp>
        <p:nvSpPr>
          <p:cNvPr id="6" name="Title 5">
            <a:extLst>
              <a:ext uri="{FF2B5EF4-FFF2-40B4-BE49-F238E27FC236}">
                <a16:creationId xmlns:a16="http://schemas.microsoft.com/office/drawing/2014/main" id="{65EFDFEA-55A0-4050-AF20-134806C9FD5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85383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Software</a:t>
            </a:r>
            <a:br>
              <a:rPr lang="en-US" dirty="0"/>
            </a:br>
            <a:r>
              <a:rPr lang="en-US" sz="2400" dirty="0"/>
              <a:t>NetBeans / IntelliJ IDEA</a:t>
            </a:r>
          </a:p>
        </p:txBody>
      </p:sp>
    </p:spTree>
    <p:extLst>
      <p:ext uri="{BB962C8B-B14F-4D97-AF65-F5344CB8AC3E}">
        <p14:creationId xmlns:p14="http://schemas.microsoft.com/office/powerpoint/2010/main" val="12682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Using NetBeans</a:t>
            </a:r>
          </a:p>
          <a:p>
            <a:r>
              <a:rPr lang="en-US" sz="1800" dirty="0">
                <a:solidFill>
                  <a:srgbClr val="3C3C3C"/>
                </a:solidFill>
                <a:effectLst/>
                <a:latin typeface="Calibri" panose="020F0502020204030204" pitchFamily="34" charset="0"/>
                <a:ea typeface="Times New Roman" panose="02020603050405020304" pitchFamily="18" charset="0"/>
                <a:cs typeface="Arial" panose="020B0604020202020204" pitchFamily="34" charset="0"/>
              </a:rPr>
              <a:t>Using IntelliJ IDEA</a:t>
            </a:r>
            <a:endParaRPr lang="en-US" sz="2800" dirty="0"/>
          </a:p>
        </p:txBody>
      </p:sp>
      <p:sp>
        <p:nvSpPr>
          <p:cNvPr id="2" name="Title 1"/>
          <p:cNvSpPr>
            <a:spLocks noGrp="1"/>
          </p:cNvSpPr>
          <p:nvPr>
            <p:ph type="title"/>
          </p:nvPr>
        </p:nvSpPr>
        <p:spPr/>
        <p:txBody>
          <a:bodyPr/>
          <a:lstStyle/>
          <a:p>
            <a:r>
              <a:rPr lang="en-US" dirty="0"/>
              <a:t>Lab Activity</a:t>
            </a:r>
          </a:p>
        </p:txBody>
      </p:sp>
    </p:spTree>
    <p:custDataLst>
      <p:tags r:id="rId1"/>
    </p:custDataLst>
    <p:extLst>
      <p:ext uri="{BB962C8B-B14F-4D97-AF65-F5344CB8AC3E}">
        <p14:creationId xmlns:p14="http://schemas.microsoft.com/office/powerpoint/2010/main" val="3366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400" dirty="0"/>
              <a:t>Introduction</a:t>
            </a:r>
          </a:p>
          <a:p>
            <a:r>
              <a:rPr lang="en-US" sz="2400" dirty="0"/>
              <a:t>Understanding Web and HTTP</a:t>
            </a:r>
          </a:p>
          <a:p>
            <a:r>
              <a:rPr lang="en-US" sz="2400" dirty="0"/>
              <a:t>HTTP Headers, Requests and Responses</a:t>
            </a:r>
          </a:p>
          <a:p>
            <a:r>
              <a:rPr lang="en-US" sz="2400" dirty="0"/>
              <a:t>Understanding </a:t>
            </a:r>
            <a:r>
              <a:rPr lang="en-US" sz="2400"/>
              <a:t>Web Services</a:t>
            </a:r>
            <a:endParaRPr lang="en-US" sz="2400" dirty="0"/>
          </a:p>
        </p:txBody>
      </p:sp>
      <p:sp>
        <p:nvSpPr>
          <p:cNvPr id="2" name="Title 1"/>
          <p:cNvSpPr>
            <a:spLocks noGrp="1"/>
          </p:cNvSpPr>
          <p:nvPr>
            <p:ph type="title"/>
          </p:nvPr>
        </p:nvSpPr>
        <p:spPr/>
        <p:txBody>
          <a:bodyPr/>
          <a:lstStyle/>
          <a:p>
            <a:r>
              <a:rPr lang="en-US"/>
              <a:t>Session Overview</a:t>
            </a:r>
            <a:endParaRPr lang="en-US" dirty="0"/>
          </a:p>
        </p:txBody>
      </p:sp>
    </p:spTree>
    <p:custDataLst>
      <p:tags r:id="rId1"/>
    </p:custDataLst>
    <p:extLst>
      <p:ext uri="{BB962C8B-B14F-4D97-AF65-F5344CB8AC3E}">
        <p14:creationId xmlns:p14="http://schemas.microsoft.com/office/powerpoint/2010/main" val="4225582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t>Web Services and SOA Architecture</a:t>
            </a:r>
          </a:p>
          <a:p>
            <a:r>
              <a:rPr lang="en-US" sz="2800" dirty="0"/>
              <a:t>Hypertext Transfer Protocol</a:t>
            </a:r>
          </a:p>
          <a:p>
            <a:r>
              <a:rPr lang="en-US" sz="2800" dirty="0"/>
              <a:t>Server Components</a:t>
            </a:r>
          </a:p>
          <a:p>
            <a:r>
              <a:rPr lang="en-US" sz="2800" dirty="0"/>
              <a:t>Using IntelliJ IDEA</a:t>
            </a:r>
          </a:p>
        </p:txBody>
      </p:sp>
      <p:sp>
        <p:nvSpPr>
          <p:cNvPr id="2" name="Title 1"/>
          <p:cNvSpPr>
            <a:spLocks noGrp="1"/>
          </p:cNvSpPr>
          <p:nvPr>
            <p:ph type="title"/>
          </p:nvPr>
        </p:nvSpPr>
        <p:spPr/>
        <p:txBody>
          <a:bodyPr/>
          <a:lstStyle/>
          <a:p>
            <a:r>
              <a:rPr lang="en-US"/>
              <a:t>Session Summary</a:t>
            </a:r>
            <a:endParaRPr lang="en-US" dirty="0"/>
          </a:p>
        </p:txBody>
      </p:sp>
    </p:spTree>
    <p:custDataLst>
      <p:tags r:id="rId1"/>
    </p:custDataLst>
    <p:extLst>
      <p:ext uri="{BB962C8B-B14F-4D97-AF65-F5344CB8AC3E}">
        <p14:creationId xmlns:p14="http://schemas.microsoft.com/office/powerpoint/2010/main" val="970022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Web Services and SOA: Principles and Technology, 2nd Edition">
            <a:extLst>
              <a:ext uri="{FF2B5EF4-FFF2-40B4-BE49-F238E27FC236}">
                <a16:creationId xmlns:a16="http://schemas.microsoft.com/office/drawing/2014/main" id="{41DBC640-2E96-4AF7-9697-5E4D3D76DC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3312" y="914400"/>
            <a:ext cx="3659088" cy="5135563"/>
          </a:xfrm>
          <a:prstGeom prst="rect">
            <a:avLst/>
          </a:prstGeom>
          <a:solidFill>
            <a:srgbClr val="FFFFFF"/>
          </a:solidFill>
        </p:spPr>
      </p:pic>
      <p:sp>
        <p:nvSpPr>
          <p:cNvPr id="3" name="Content Placeholder 2"/>
          <p:cNvSpPr>
            <a:spLocks noGrp="1"/>
          </p:cNvSpPr>
          <p:nvPr>
            <p:ph type="body" sz="half" idx="2"/>
          </p:nvPr>
        </p:nvSpPr>
        <p:spPr>
          <a:xfrm>
            <a:off x="3962401" y="990600"/>
            <a:ext cx="7772399" cy="5135563"/>
          </a:xfrm>
        </p:spPr>
        <p:txBody>
          <a:bodyPr>
            <a:normAutofit/>
          </a:bodyPr>
          <a:lstStyle/>
          <a:p>
            <a:pPr marL="0" indent="0">
              <a:lnSpc>
                <a:spcPct val="90000"/>
              </a:lnSpc>
              <a:buNone/>
              <a:defRPr/>
            </a:pPr>
            <a:r>
              <a:rPr lang="en-US" sz="2000" dirty="0"/>
              <a:t>Web Services &amp; SOA, Principles and Technology, Michael P. </a:t>
            </a:r>
            <a:r>
              <a:rPr lang="en-US" sz="2000" dirty="0" err="1"/>
              <a:t>Papazoglou</a:t>
            </a:r>
            <a:r>
              <a:rPr lang="en-US" sz="2000" dirty="0"/>
              <a:t>, Pearson Canada, 2nd Edition, 2012, ISBN: 978-0273732167</a:t>
            </a:r>
          </a:p>
          <a:p>
            <a:pPr marL="0" indent="0">
              <a:lnSpc>
                <a:spcPct val="90000"/>
              </a:lnSpc>
              <a:buNone/>
              <a:defRPr/>
            </a:pPr>
            <a:endParaRPr lang="en-US" sz="1700" dirty="0"/>
          </a:p>
          <a:p>
            <a:pPr marL="0" indent="0">
              <a:lnSpc>
                <a:spcPct val="90000"/>
              </a:lnSpc>
              <a:buNone/>
              <a:defRPr/>
            </a:pPr>
            <a:r>
              <a:rPr lang="en-US" sz="1700" i="1" dirty="0"/>
              <a:t>Additional online resources:</a:t>
            </a:r>
          </a:p>
          <a:p>
            <a:pPr marL="0" indent="0">
              <a:lnSpc>
                <a:spcPct val="90000"/>
              </a:lnSpc>
              <a:buNone/>
              <a:defRPr/>
            </a:pPr>
            <a:endParaRPr lang="en-US" sz="1700" dirty="0">
              <a:hlinkClick r:id="rId3"/>
            </a:endParaRPr>
          </a:p>
          <a:p>
            <a:pPr marL="285750" indent="-285750">
              <a:lnSpc>
                <a:spcPct val="90000"/>
              </a:lnSpc>
              <a:buFont typeface="Arial" panose="020B0604020202020204" pitchFamily="34" charset="0"/>
              <a:buChar char="•"/>
              <a:defRPr/>
            </a:pPr>
            <a:r>
              <a:rPr lang="en-US" sz="1700" dirty="0">
                <a:hlinkClick r:id="rId4"/>
              </a:rPr>
              <a:t>https://www.tutorialspoint.com/webservices/web_services_characteristics.htm</a:t>
            </a:r>
            <a:endParaRPr lang="en-US" sz="1700" dirty="0"/>
          </a:p>
          <a:p>
            <a:pPr marL="285750" indent="-285750">
              <a:lnSpc>
                <a:spcPct val="90000"/>
              </a:lnSpc>
              <a:buFont typeface="Arial" panose="020B0604020202020204" pitchFamily="34" charset="0"/>
              <a:buChar char="•"/>
              <a:defRPr/>
            </a:pPr>
            <a:r>
              <a:rPr lang="en-US" sz="1700" dirty="0">
                <a:hlinkClick r:id="rId5"/>
              </a:rPr>
              <a:t>https://en.wikipedia.org/wiki/Hypertext_Transfer_Protocol</a:t>
            </a:r>
            <a:endParaRPr lang="en-US" sz="1700" dirty="0"/>
          </a:p>
          <a:p>
            <a:pPr marL="285750" indent="-285750">
              <a:buFont typeface="Arial" panose="020B0604020202020204" pitchFamily="34" charset="0"/>
              <a:buChar char="•"/>
            </a:pPr>
            <a:r>
              <a:rPr lang="en-US" altLang="en-US" sz="1800" i="1" dirty="0">
                <a:hlinkClick r:id="rId3"/>
              </a:rPr>
              <a:t>https://www.javatpoint.com/xml-tutorial</a:t>
            </a:r>
            <a:endParaRPr lang="en-US" altLang="en-US" sz="1800" i="1" dirty="0"/>
          </a:p>
          <a:p>
            <a:pPr marL="285750" indent="-285750">
              <a:buFont typeface="Arial" panose="020B0604020202020204" pitchFamily="34" charset="0"/>
              <a:buChar char="•"/>
            </a:pPr>
            <a:r>
              <a:rPr lang="en-US" altLang="en-US" sz="1800" i="1" dirty="0">
                <a:hlinkClick r:id="rId6"/>
              </a:rPr>
              <a:t>https://www.w3schools.com/xml/default.asp</a:t>
            </a:r>
            <a:endParaRPr lang="en-US" altLang="en-US" sz="1800" i="1" dirty="0"/>
          </a:p>
          <a:p>
            <a:pPr>
              <a:lnSpc>
                <a:spcPct val="90000"/>
              </a:lnSpc>
              <a:defRPr/>
            </a:pPr>
            <a:endParaRPr lang="en-US" sz="1700" dirty="0"/>
          </a:p>
          <a:p>
            <a:pPr marL="0" indent="0">
              <a:lnSpc>
                <a:spcPct val="90000"/>
              </a:lnSpc>
              <a:buNone/>
              <a:defRPr/>
            </a:pPr>
            <a:endParaRPr lang="en-US" sz="1700" dirty="0"/>
          </a:p>
          <a:p>
            <a:pPr>
              <a:lnSpc>
                <a:spcPct val="90000"/>
              </a:lnSpc>
              <a:defRPr/>
            </a:pPr>
            <a:endParaRPr lang="en-US" sz="1700" b="1" dirty="0"/>
          </a:p>
        </p:txBody>
      </p:sp>
      <p:sp>
        <p:nvSpPr>
          <p:cNvPr id="46084" name="Title 17"/>
          <p:cNvSpPr>
            <a:spLocks noGrp="1"/>
          </p:cNvSpPr>
          <p:nvPr>
            <p:ph type="title"/>
          </p:nvPr>
        </p:nvSpPr>
        <p:spPr>
          <a:xfrm>
            <a:off x="0" y="0"/>
            <a:ext cx="12192000" cy="684000"/>
          </a:xfrm>
        </p:spPr>
        <p:txBody>
          <a:bodyPr anchor="ctr">
            <a:normAutofit/>
          </a:bodyPr>
          <a:lstStyle/>
          <a:p>
            <a:r>
              <a:rPr lang="en-US" altLang="en-US"/>
              <a:t>Acknowledgements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ts val="600"/>
              </a:spcAft>
              <a:buClrTx/>
              <a:buSzTx/>
              <a:buFontTx/>
              <a:buNone/>
              <a:tabLst/>
              <a:defRPr/>
            </a:pPr>
            <a:fld id="{350282A5-CD8C-4429-9BF1-C033DF64C2C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ts val="60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834886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800" dirty="0">
                <a:hlinkClick r:id="rId3"/>
              </a:rPr>
              <a:t>https://www.tutorialspoint.com/webservices/</a:t>
            </a:r>
            <a:endParaRPr lang="en-US" sz="2800" dirty="0"/>
          </a:p>
          <a:p>
            <a:endParaRPr lang="en-US" sz="2800" dirty="0"/>
          </a:p>
        </p:txBody>
      </p:sp>
      <p:sp>
        <p:nvSpPr>
          <p:cNvPr id="2" name="Title 1"/>
          <p:cNvSpPr>
            <a:spLocks noGrp="1"/>
          </p:cNvSpPr>
          <p:nvPr>
            <p:ph type="title"/>
          </p:nvPr>
        </p:nvSpPr>
        <p:spPr/>
        <p:txBody>
          <a:bodyPr/>
          <a:lstStyle/>
          <a:p>
            <a:r>
              <a:rPr lang="en-US" altLang="en-US" dirty="0"/>
              <a:t>Further Reading</a:t>
            </a:r>
            <a:endParaRPr lang="en-US" dirty="0"/>
          </a:p>
        </p:txBody>
      </p:sp>
    </p:spTree>
    <p:custDataLst>
      <p:tags r:id="rId1"/>
    </p:custDataLst>
    <p:extLst>
      <p:ext uri="{BB962C8B-B14F-4D97-AF65-F5344CB8AC3E}">
        <p14:creationId xmlns:p14="http://schemas.microsoft.com/office/powerpoint/2010/main" val="1505412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Next - </a:t>
            </a:r>
            <a:r>
              <a:rPr lang="en-US"/>
              <a:t>Java Web and Servlets</a:t>
            </a:r>
            <a:endParaRPr lang="en-CA" dirty="0"/>
          </a:p>
        </p:txBody>
      </p:sp>
    </p:spTree>
    <p:custDataLst>
      <p:tags r:id="rId1"/>
    </p:custDataLst>
    <p:extLst>
      <p:ext uri="{BB962C8B-B14F-4D97-AF65-F5344CB8AC3E}">
        <p14:creationId xmlns:p14="http://schemas.microsoft.com/office/powerpoint/2010/main" val="91811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6D80A2-6D17-430A-996E-2A0A1AF08D20}"/>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6700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5358B2-12A9-4ACB-9AF3-1C2B4A92653D}"/>
              </a:ext>
            </a:extLst>
          </p:cNvPr>
          <p:cNvSpPr>
            <a:spLocks noGrp="1"/>
          </p:cNvSpPr>
          <p:nvPr>
            <p:ph idx="1"/>
          </p:nvPr>
        </p:nvSpPr>
        <p:spPr>
          <a:xfrm>
            <a:off x="609600" y="990600"/>
            <a:ext cx="7010400" cy="5135563"/>
          </a:xfrm>
        </p:spPr>
        <p:txBody>
          <a:bodyPr>
            <a:normAutofit fontScale="70000" lnSpcReduction="20000"/>
          </a:bodyPr>
          <a:lstStyle/>
          <a:p>
            <a:r>
              <a:rPr lang="en-US" sz="3200" dirty="0"/>
              <a:t>The </a:t>
            </a:r>
            <a:r>
              <a:rPr lang="en-US" sz="3200" dirty="0">
                <a:solidFill>
                  <a:srgbClr val="0000FF"/>
                </a:solidFill>
              </a:rPr>
              <a:t>Internet</a:t>
            </a:r>
            <a:r>
              <a:rPr lang="en-US" sz="3200" dirty="0"/>
              <a:t> is the global system of </a:t>
            </a:r>
            <a:r>
              <a:rPr lang="en-US" sz="3200" dirty="0">
                <a:solidFill>
                  <a:srgbClr val="0000FF"/>
                </a:solidFill>
              </a:rPr>
              <a:t>interconnected</a:t>
            </a:r>
            <a:r>
              <a:rPr lang="en-US" sz="3200" dirty="0"/>
              <a:t> computer </a:t>
            </a:r>
            <a:r>
              <a:rPr lang="en-US" sz="3200" dirty="0">
                <a:solidFill>
                  <a:srgbClr val="0000FF"/>
                </a:solidFill>
              </a:rPr>
              <a:t>networks</a:t>
            </a:r>
            <a:r>
              <a:rPr lang="en-US" sz="3200" dirty="0"/>
              <a:t> that uses the </a:t>
            </a:r>
            <a:r>
              <a:rPr lang="en-US" sz="3200" dirty="0">
                <a:solidFill>
                  <a:srgbClr val="0000FF"/>
                </a:solidFill>
              </a:rPr>
              <a:t>Internet protocol suite (TCP/IP)</a:t>
            </a:r>
            <a:r>
              <a:rPr lang="en-US" sz="3200" dirty="0"/>
              <a:t> to communicate between networks and devices. </a:t>
            </a:r>
          </a:p>
          <a:p>
            <a:endParaRPr lang="en-US" sz="3200" dirty="0"/>
          </a:p>
          <a:p>
            <a:r>
              <a:rPr lang="en-US" sz="3200" dirty="0"/>
              <a:t>It is a </a:t>
            </a:r>
            <a:r>
              <a:rPr lang="en-US" sz="3200" dirty="0">
                <a:solidFill>
                  <a:srgbClr val="0000FF"/>
                </a:solidFill>
              </a:rPr>
              <a:t>network of networks</a:t>
            </a:r>
            <a:r>
              <a:rPr lang="en-US" sz="3200" dirty="0"/>
              <a:t> that consists of </a:t>
            </a:r>
            <a:r>
              <a:rPr lang="en-US" sz="3200" i="1" dirty="0"/>
              <a:t>private, public, academic, business, </a:t>
            </a:r>
            <a:r>
              <a:rPr lang="en-US" sz="3200" dirty="0"/>
              <a:t>and </a:t>
            </a:r>
            <a:r>
              <a:rPr lang="en-US" sz="3200" i="1" dirty="0"/>
              <a:t>government</a:t>
            </a:r>
            <a:r>
              <a:rPr lang="en-US" sz="3200" dirty="0"/>
              <a:t> networks of </a:t>
            </a:r>
            <a:r>
              <a:rPr lang="en-US" sz="3200" dirty="0">
                <a:solidFill>
                  <a:srgbClr val="0000FF"/>
                </a:solidFill>
              </a:rPr>
              <a:t>local</a:t>
            </a:r>
            <a:r>
              <a:rPr lang="en-US" sz="3200" dirty="0"/>
              <a:t> to </a:t>
            </a:r>
            <a:r>
              <a:rPr lang="en-US" sz="3200" dirty="0">
                <a:solidFill>
                  <a:srgbClr val="0000FF"/>
                </a:solidFill>
              </a:rPr>
              <a:t>global</a:t>
            </a:r>
            <a:r>
              <a:rPr lang="en-US" sz="3200" dirty="0"/>
              <a:t> scope, linked by a broad array of electronic, wireless, and optical networking technologies. </a:t>
            </a:r>
          </a:p>
          <a:p>
            <a:endParaRPr lang="en-US" sz="3200" dirty="0"/>
          </a:p>
          <a:p>
            <a:r>
              <a:rPr lang="en-US" sz="3200" dirty="0"/>
              <a:t>The Internet carries a vast range of information </a:t>
            </a:r>
            <a:r>
              <a:rPr lang="en-US" sz="3200" dirty="0">
                <a:solidFill>
                  <a:srgbClr val="0000FF"/>
                </a:solidFill>
              </a:rPr>
              <a:t>resources</a:t>
            </a:r>
            <a:r>
              <a:rPr lang="en-US" sz="3200" dirty="0"/>
              <a:t> and </a:t>
            </a:r>
            <a:r>
              <a:rPr lang="en-US" sz="3200" dirty="0">
                <a:solidFill>
                  <a:srgbClr val="0000FF"/>
                </a:solidFill>
              </a:rPr>
              <a:t>services</a:t>
            </a:r>
            <a:r>
              <a:rPr lang="en-US" sz="3200" dirty="0"/>
              <a:t>, such as the inter-linked </a:t>
            </a:r>
            <a:r>
              <a:rPr lang="en-US" sz="3200" dirty="0">
                <a:solidFill>
                  <a:srgbClr val="0000FF"/>
                </a:solidFill>
              </a:rPr>
              <a:t>hypertext documents</a:t>
            </a:r>
            <a:r>
              <a:rPr lang="en-US" sz="3200" dirty="0"/>
              <a:t> and applications of the </a:t>
            </a:r>
            <a:r>
              <a:rPr lang="en-US" sz="3200" dirty="0">
                <a:solidFill>
                  <a:srgbClr val="0000FF"/>
                </a:solidFill>
              </a:rPr>
              <a:t>World Wide Web</a:t>
            </a:r>
            <a:r>
              <a:rPr lang="en-US" sz="3200" dirty="0"/>
              <a:t> (WWW), electronic mail, telephony, and file sharing.</a:t>
            </a:r>
          </a:p>
        </p:txBody>
      </p:sp>
      <p:sp>
        <p:nvSpPr>
          <p:cNvPr id="3" name="Title 2">
            <a:extLst>
              <a:ext uri="{FF2B5EF4-FFF2-40B4-BE49-F238E27FC236}">
                <a16:creationId xmlns:a16="http://schemas.microsoft.com/office/drawing/2014/main" id="{2ACF95FE-BD00-4CCC-9766-DA51871DE431}"/>
              </a:ext>
            </a:extLst>
          </p:cNvPr>
          <p:cNvSpPr>
            <a:spLocks noGrp="1"/>
          </p:cNvSpPr>
          <p:nvPr>
            <p:ph type="title"/>
          </p:nvPr>
        </p:nvSpPr>
        <p:spPr/>
        <p:txBody>
          <a:bodyPr/>
          <a:lstStyle/>
          <a:p>
            <a:r>
              <a:rPr lang="en-US" dirty="0"/>
              <a:t>The Internet</a:t>
            </a:r>
          </a:p>
        </p:txBody>
      </p:sp>
      <p:sp>
        <p:nvSpPr>
          <p:cNvPr id="4" name="Rectangle 3">
            <a:extLst>
              <a:ext uri="{FF2B5EF4-FFF2-40B4-BE49-F238E27FC236}">
                <a16:creationId xmlns:a16="http://schemas.microsoft.com/office/drawing/2014/main" id="{C99F6EED-4EFE-40A4-A6C7-2E8D4C02FE7C}"/>
              </a:ext>
            </a:extLst>
          </p:cNvPr>
          <p:cNvSpPr/>
          <p:nvPr/>
        </p:nvSpPr>
        <p:spPr>
          <a:xfrm>
            <a:off x="1785026" y="6335742"/>
            <a:ext cx="8978629" cy="261610"/>
          </a:xfrm>
          <a:prstGeom prst="rect">
            <a:avLst/>
          </a:prstGeom>
        </p:spPr>
        <p:txBody>
          <a:bodyPr wrap="square">
            <a:spAutoFit/>
          </a:bodyPr>
          <a:lstStyle/>
          <a:p>
            <a:pPr algn="r"/>
            <a:r>
              <a:rPr lang="en-US" sz="1100" dirty="0">
                <a:solidFill>
                  <a:schemeClr val="bg1">
                    <a:lumMod val="85000"/>
                  </a:schemeClr>
                </a:solidFill>
              </a:rPr>
              <a:t>https://en.wikipedia.org/wiki/Internet</a:t>
            </a:r>
          </a:p>
        </p:txBody>
      </p:sp>
      <p:pic>
        <p:nvPicPr>
          <p:cNvPr id="5" name="Picture 2" descr="Visualization of Internet routing paths">
            <a:extLst>
              <a:ext uri="{FF2B5EF4-FFF2-40B4-BE49-F238E27FC236}">
                <a16:creationId xmlns:a16="http://schemas.microsoft.com/office/drawing/2014/main" id="{3F3BDA7B-9017-4A43-90A1-65E920C952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7997" y="1489177"/>
            <a:ext cx="3887821" cy="388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33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5358B2-12A9-4ACB-9AF3-1C2B4A92653D}"/>
              </a:ext>
            </a:extLst>
          </p:cNvPr>
          <p:cNvSpPr>
            <a:spLocks noGrp="1"/>
          </p:cNvSpPr>
          <p:nvPr>
            <p:ph idx="1"/>
          </p:nvPr>
        </p:nvSpPr>
        <p:spPr/>
        <p:txBody>
          <a:bodyPr/>
          <a:lstStyle/>
          <a:p>
            <a:r>
              <a:rPr lang="en-US" sz="3200" dirty="0"/>
              <a:t>A Client and Server computer may interact with each other though an internet connection</a:t>
            </a:r>
          </a:p>
        </p:txBody>
      </p:sp>
      <p:sp>
        <p:nvSpPr>
          <p:cNvPr id="3" name="Title 2">
            <a:extLst>
              <a:ext uri="{FF2B5EF4-FFF2-40B4-BE49-F238E27FC236}">
                <a16:creationId xmlns:a16="http://schemas.microsoft.com/office/drawing/2014/main" id="{2ACF95FE-BD00-4CCC-9766-DA51871DE431}"/>
              </a:ext>
            </a:extLst>
          </p:cNvPr>
          <p:cNvSpPr>
            <a:spLocks noGrp="1"/>
          </p:cNvSpPr>
          <p:nvPr>
            <p:ph type="title"/>
          </p:nvPr>
        </p:nvSpPr>
        <p:spPr/>
        <p:txBody>
          <a:bodyPr/>
          <a:lstStyle/>
          <a:p>
            <a:r>
              <a:rPr lang="en-US" sz="3600" dirty="0"/>
              <a:t>Components of a Web Application</a:t>
            </a:r>
            <a:endParaRPr lang="en-US" dirty="0"/>
          </a:p>
        </p:txBody>
      </p:sp>
      <p:graphicFrame>
        <p:nvGraphicFramePr>
          <p:cNvPr id="4" name="Object 3" descr="The image shows the client service connecting via Internet">
            <a:extLst>
              <a:ext uri="{FF2B5EF4-FFF2-40B4-BE49-F238E27FC236}">
                <a16:creationId xmlns:a16="http://schemas.microsoft.com/office/drawing/2014/main" id="{02E4DAC1-F778-4200-ADE2-25F36C04ADC0}"/>
              </a:ext>
            </a:extLst>
          </p:cNvPr>
          <p:cNvGraphicFramePr>
            <a:graphicFrameLocks noChangeAspect="1"/>
          </p:cNvGraphicFramePr>
          <p:nvPr>
            <p:extLst>
              <p:ext uri="{D42A27DB-BD31-4B8C-83A1-F6EECF244321}">
                <p14:modId xmlns:p14="http://schemas.microsoft.com/office/powerpoint/2010/main" val="2498604616"/>
              </p:ext>
            </p:extLst>
          </p:nvPr>
        </p:nvGraphicFramePr>
        <p:xfrm>
          <a:off x="2423592" y="2886075"/>
          <a:ext cx="6953250" cy="2676525"/>
        </p:xfrm>
        <a:graphic>
          <a:graphicData uri="http://schemas.openxmlformats.org/presentationml/2006/ole">
            <mc:AlternateContent xmlns:mc="http://schemas.openxmlformats.org/markup-compatibility/2006">
              <mc:Choice xmlns:v="urn:schemas-microsoft-com:vml" Requires="v">
                <p:oleObj spid="_x0000_s1124" name="Visio" r:id="rId3" imgW="4235911" imgH="1620557" progId="Visio.Drawing.11">
                  <p:embed/>
                </p:oleObj>
              </mc:Choice>
              <mc:Fallback>
                <p:oleObj name="Visio" r:id="rId3" imgW="4235911" imgH="1620557" progId="Visio.Drawing.11">
                  <p:embed/>
                  <p:pic>
                    <p:nvPicPr>
                      <p:cNvPr id="2" name="Object 1">
                        <a:extLst>
                          <a:ext uri="{FF2B5EF4-FFF2-40B4-BE49-F238E27FC236}">
                            <a16:creationId xmlns:a16="http://schemas.microsoft.com/office/drawing/2014/main" id="{B523DFC2-2C37-412C-A6F3-B2A1C970D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2886075"/>
                        <a:ext cx="6953250" cy="267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187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A Server may serve the client through static or dynamically generated content</a:t>
            </a:r>
          </a:p>
        </p:txBody>
      </p:sp>
      <p:sp>
        <p:nvSpPr>
          <p:cNvPr id="46084" name="Title 17"/>
          <p:cNvSpPr>
            <a:spLocks noGrp="1"/>
          </p:cNvSpPr>
          <p:nvPr>
            <p:ph type="title"/>
          </p:nvPr>
        </p:nvSpPr>
        <p:spPr/>
        <p:txBody>
          <a:bodyPr/>
          <a:lstStyle/>
          <a:p>
            <a:r>
              <a:rPr lang="en-US" sz="3200" dirty="0"/>
              <a:t>Static vs. Dynamic Pages</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4" name="Picture 3" descr="The picture illustrates the HTTP Request and HTTP Response between the client and the server.">
            <a:extLst>
              <a:ext uri="{FF2B5EF4-FFF2-40B4-BE49-F238E27FC236}">
                <a16:creationId xmlns:a16="http://schemas.microsoft.com/office/drawing/2014/main" id="{C8E3DE0A-7A8A-45C8-A1CF-F2D9B27BD3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404186" y="2133600"/>
            <a:ext cx="5504180" cy="1590675"/>
          </a:xfrm>
          <a:prstGeom prst="rect">
            <a:avLst/>
          </a:prstGeom>
        </p:spPr>
      </p:pic>
      <p:pic>
        <p:nvPicPr>
          <p:cNvPr id="5" name="Picture 4" descr="This picture illustrates the HTTP Request and HTTP Response between the client and the server, where the server communicates with a web application.">
            <a:extLst>
              <a:ext uri="{FF2B5EF4-FFF2-40B4-BE49-F238E27FC236}">
                <a16:creationId xmlns:a16="http://schemas.microsoft.com/office/drawing/2014/main" id="{C6511765-85C2-4A76-A317-BB21AF8CB41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04186" y="4196901"/>
            <a:ext cx="6985635" cy="1586230"/>
          </a:xfrm>
          <a:prstGeom prst="rect">
            <a:avLst/>
          </a:prstGeom>
        </p:spPr>
      </p:pic>
    </p:spTree>
    <p:extLst>
      <p:ext uri="{BB962C8B-B14F-4D97-AF65-F5344CB8AC3E}">
        <p14:creationId xmlns:p14="http://schemas.microsoft.com/office/powerpoint/2010/main" val="142616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The World Wide Web Consortium (W3C) organization, which establishes the standards for Web services, defines them as follows: </a:t>
            </a:r>
          </a:p>
          <a:p>
            <a:endParaRPr lang="en-US" sz="2400" dirty="0"/>
          </a:p>
          <a:p>
            <a:pPr marL="400050" lvl="1" indent="0">
              <a:buNone/>
            </a:pPr>
            <a:r>
              <a:rPr lang="en-US" sz="2000" dirty="0"/>
              <a:t>“A </a:t>
            </a:r>
            <a:r>
              <a:rPr lang="en-US" sz="2000" dirty="0">
                <a:solidFill>
                  <a:srgbClr val="0000FF"/>
                </a:solidFill>
              </a:rPr>
              <a:t>Web service</a:t>
            </a:r>
            <a:r>
              <a:rPr lang="en-US" sz="2000" dirty="0"/>
              <a:t> is a software system identified by a </a:t>
            </a:r>
            <a:r>
              <a:rPr lang="en-US" sz="2000" dirty="0">
                <a:solidFill>
                  <a:srgbClr val="C00000"/>
                </a:solidFill>
              </a:rPr>
              <a:t>URI</a:t>
            </a:r>
            <a:r>
              <a:rPr lang="en-US" sz="2000" dirty="0"/>
              <a:t> whose </a:t>
            </a:r>
            <a:r>
              <a:rPr lang="en-US" sz="2000" dirty="0">
                <a:solidFill>
                  <a:srgbClr val="0000FF"/>
                </a:solidFill>
              </a:rPr>
              <a:t>public interfaces</a:t>
            </a:r>
            <a:r>
              <a:rPr lang="en-US" sz="2000" dirty="0"/>
              <a:t> and bindings are defined and described using </a:t>
            </a:r>
            <a:r>
              <a:rPr lang="en-US" sz="2000" dirty="0">
                <a:solidFill>
                  <a:srgbClr val="C00000"/>
                </a:solidFill>
              </a:rPr>
              <a:t>XML</a:t>
            </a:r>
            <a:r>
              <a:rPr lang="en-US" sz="2000" dirty="0"/>
              <a:t>.”</a:t>
            </a:r>
          </a:p>
        </p:txBody>
      </p:sp>
      <p:sp>
        <p:nvSpPr>
          <p:cNvPr id="46084" name="Title 17"/>
          <p:cNvSpPr>
            <a:spLocks noGrp="1"/>
          </p:cNvSpPr>
          <p:nvPr>
            <p:ph type="title"/>
          </p:nvPr>
        </p:nvSpPr>
        <p:spPr/>
        <p:txBody>
          <a:bodyPr/>
          <a:lstStyle/>
          <a:p>
            <a:r>
              <a:rPr lang="en-US" sz="3200" dirty="0"/>
              <a:t>What is a Web Service?</a:t>
            </a:r>
          </a:p>
        </p:txBody>
      </p:sp>
      <p:sp>
        <p:nvSpPr>
          <p:cNvPr id="46083" name="Slide Number Placeholder 3"/>
          <p:cNvSpPr>
            <a:spLocks noGrp="1"/>
          </p:cNvSpPr>
          <p:nvPr>
            <p:ph type="sldNum" sz="quarter" idx="4294967295"/>
          </p:nvPr>
        </p:nvSpPr>
        <p:spPr>
          <a:xfrm>
            <a:off x="0" y="0"/>
            <a:ext cx="0" cy="0"/>
          </a:xfrm>
          <a:noFill/>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0282A5-CD8C-4429-9BF1-C033DF64C2C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96902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DQoJCTx1aXNob3cgbmFtZT0iYWx3YXlzU2NydW5jaCIgdmFsdWU9ImZhbHNlIi8+DQoJCTx1aXNob3cgbmFtZT0iaW5pdGlhbGRpc3BsYXltb2RlaXNub3JtYWwiIHZhbHVlPSJ0cnVlIi8+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DQoJCTx1aXRleHQgbmFtZT0iU0NSVUJCQVJTVEFUVVNfUkVWSUVXUVVJWiIgdmFsdWU9IlJldmlld2luZyBRdWl6Ii8+DQoJCTwhLS0gc3Vic3RpdHV0aW9uOiAlbSA9PSBtaW51dGVzIHJlbWFpbmluZyAtLT4NCgkJPCEtLSBzdWJzdGl0dXRpb246ICVzID09IHNlY29uZHMgcmVtYWluaW5nIC0tPg0KCQk8dWl0ZXh0IG5hbWU9IkVMQVBTRUQiIHZhbHVlPSIlbSBNaW51dGVzICVzIFNlY29uZHMgUmVtYWluaW5nIi8+DQoJCTx1aXRleHQgbmFtZT0iTk9URk9VTkQiIHZhbHVlPSJOb3RoaW5nIEZvdW5kIi8+DQoJCTx1aXRleHQgbmFtZT0iQVRUQUNITUVOVFMiIHZhbHVlPSJBdHRhY2htZW50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DQoJCTwhLS1xdWl6IHBvZCBhbmQgbWVzc2FnZSBib3ggdGV4dHMtLT4NCgkJPHVpdGV4dCBuYW1lPSJRVUlaUE9EX1FVSVpfQVRURU1QVCIgdmFsdWU9IlF1aXogQXR0ZW1wdDoiLz4NCgkJPHVpdGV4dCBuYW1lPSJRVUlaUE9EX1FVSVpfQVRURU1QVF9WQUxVRSIgdmFsdWU9IiVuIG9mICV0Ii8+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DQoJCTx1aXRleHQgbmFtZT0iUVVJWlBPRF9RVUlaQVRNUFRfSU5GIiB2YWx1ZT0iSW5maW5pdGUiLz4NCgkJPHVpdGV4dCBuYW1lPSJRVUlaUE9EX1FVRVNBVE1QVF9JTkYiIHZhbHVlPSJJbmZpbml0ZSIvPg0KCQk8dWl0ZXh0IG5hbWU9IldBUk5JTkdNU0dfWUVTU1RSSU5HIiB2YWx1ZT0iWWVzIi8+DQoJCTx1aXRleHQgbmFtZT0iV0FSTklOR01TR19OT1NUUklORyIgdmFsdWU9Ik5vIi8+DQoJCTx1aXRleHQgbmFtZT0iV0FSTklOR01TR19USVRMRVNUUklORyIgdmFsdWU9IlF1aXogTmF2aWdhdGlvbiBXYXJuaW5nIi8+DQoJCTx1aXRleHQgbmFtZT0iV0FSTklOR01TR19NU0dTVFJJTkciIHZhbHVlPSJUaGVyZSBhcmUgdW4tYXR0ZW1wdGVkIHF1ZXN0aW9ucyBpbiB0aGlzIFF1aXouJiN4QTsmI3hBO0NsaWNraW5nIFllcyB3aWxsIHRha2UgeW91IG91dCBvZiB0aGUgUXVpei4gQ2xpY2sgTm8gdG8gY29udGludWUgdGhlIFF1aXouIi8+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DQoJCTx1aXRleHQgbmFtZT0iRE9DV1JBUF9USVRMRSIgdmFsdWU9IlByZXNlbnRlciBGaWxlIEF0dGFjaG1lbnQiLz4NCgkJPHVpdGV4dCBuYW1lPSJET0NXUkFQX01TRyIgdmFsdWU9IlNhdmUgdG8gTXkgQ29tcHV0ZXIiLz4NCgkJPHVpdGV4dCBuYW1lPSJET0NXUkFQX1BST01QVCIgdmFsdWU9IkNsaWNrIHRvIERvd25sb2FkIi8+DQoJPC9sYW5ndWFnZT4NCgk8bGFuZ3VhZ2UgaWQ9ImRl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Ub24gYXVzIi8+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VklEUExBWUlORyIgdmFsdWU9IkxlY3R1cmUgdmlkw6lvIGVuIGNvdXJz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c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DQoJCTx1aXRleHQgbmFtZT0iUVVJWlBPRF9RVUlaX1NDT1JFIiB2YWx1ZT0iTm90ZSBvYnRlbnVlIDoiLz4NCgkJPHVpdGV4dCBuYW1lPSJRVUlaUE9EX1FVSVpfUEFTU1NDT1JFIiB2YWx1ZT0iTm90ZSBkJ2FkbWlzc2liaWxpdMOpwqA6Ii8+DQoJCTx1aXRleHQgbmFtZT0iUVVJWlBPRF9RVUlaX01BWFNDT1JFIiB2YWx1ZT0iTm90ZSBtYXhpbWFsZSA6Ii8+DQoJCTx1aXRleHQgbmFtZT0iUVVJWlBPRF9RVUVTQVRNUFRfU1RSIiB2YWx1ZT0iVGVudGF0aXZlIDogJW4gc3VyICV0Ii8+DQoJCTx1aXRleHQgbmFtZT0iUVVJWlBPRF9RVUVTVFlQRV9TVFIiIHZhbHVlPSJUeXBlOiAlcyIvPg0KCQk8dWl0ZXh0IG5hbWU9IlFVSVpQT0RfUVVFU1RZUEVfR1JEIiB2YWx1ZT0iTm90w6kiLz4NCgkJPHVpdGV4dCBuYW1lPSJRVUlaUE9EX1FVRVNUWVBFX1NWWSIgdmFsdWU9IkVucXXDqnRlIi8+DQoJCTx1aXRleHQgbmFtZT0iUVVJWlBPRF9RVUlaQVRNUFRfSU5GIiB2YWx1ZT0iSWxsaW1pdMOpIi8+DQoJCTx1aXRleHQgbmFtZT0iUVVJWlBPRF9RVUVTQVRNUFRfSU5GIiB2YWx1ZT0iSWxsaW1pdMOpIi8+DQoJCTx1aXRleHQgbmFtZT0iV0FSTklOR01TR19ZRVNTVFJJTkciIHZhbHVlPSJPdWkiLz4NCgkJPHVpdGV4dCBuYW1lPSJXQVJOSU5HTVNHX05PU1RSSU5HIiB2YWx1ZT0iTm9uIi8+DQoJCTx1aXRleHQgbmFtZT0iV0FSTklOR01TR19USVRMRVNUUklORyIgdmFsdWU9IkF2ZXJ0aXNzZW1lbnQgZGUgbmF2aWdhdGlvbiBkdSBxdWVzdGlvbm5haXJlIi8+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DQoJCTx1aWZvbnQgbmFtZT0iRk9OVF9QUkVTRU5URVJUSVRMRSIgdmFsdWU9IlZlcmRhbmEsMTE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RVUlaIiB2YWx1ZT0i7YC07KaIIi8+DQoJCTx1aXRleHQgbmFtZT0iVEFCX09VVExJTkUiIHZhbHVlPSLqsJzsmpQiLz4NCgkJPHVpdGV4dCBuYW1lPSJUQUJfVEhVTUIiIHZhbHVlPSLstpXshoztjJAiLz4NCgkJPHVpdGV4dCBuYW1lPSJUQUJfTk9URVMiIHZhbHVlPSLrhbjtirgiLz4NCgkJPHVpdGV4dCBuYW1lPSJUQUJfU0VBUkNIIiB2YWx1ZT0i6rKA7IOJIi8+DQoJCTx1aXRleHQgbmFtZT0iU0xJREVfSEVBRElORyIgdmFsdWU9IuyKrOudvOydtOuTnCDsoJzrqqkiLz4NCgkJPHVpdGV4dCBuYW1lPSJEVVJBVElPTl9IRUFESU5HIiB2YWx1ZT0i7J6s7IOd7Iuc6rCEIi8+DQoJCTx1aXRleHQgbmFtZT0iU0VBUkNIX0hFQURJTkciIHZhbHVlPSLthY3siqTtirgg6rKA7IOJOiIvPg0KCQk8dWl0ZXh0IG5hbWU9IlRIVU1CX0hFQURJTkciIHZhbHVlPSLsiqzrnbzsnbTrk5wiLz4NCgkJPHVpdGV4dCBuYW1lPSJUSFVNQl9JTkZPIiB2YWx1ZT0i7KCc66qpL+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IS0tcXVpeiBwb2QgYW5kIG1lc3NhZ2UgYm94IHRleHRzLS0+DQoJCTx1aXRleHQgbmFtZT0iUVVJWlBPRF9RVUlaX0FUVEVNUFQiIHZhbHVlPSJJbnRlbnRvIGRlIHBydWViYToiLz4NCgkJPHVpdGV4dCBuYW1lPSJRVUlaUE9EX1FVSVpfQVRURU1QVF9WQUxVRSIgdmFsdWU9IiVuIGRlICV0Ii8+DQoJCTx1aXRleHQgbmFtZT0iUVVJWlBPRF9RVUlaX1NDT1JFIiB2YWx1ZT0iUHVudHVhY2nDs246Ii8+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DQoJCTx1aXRleHQgbmFtZT0iV0FSTklOR01TR19ZRVNTVFJJTkciIHZhbHVlPSJTw60iLz4NCgkJPHVpdGV4dCBuYW1lPSJXQVJOSU5HTVNHX05PU1RSSU5HIiB2YWx1ZT0iTm8iLz4NCgkJPHVpdGV4dCBuYW1lPSJXQVJOSU5HTVNHX1RJVExFU1RSSU5HIiB2YWx1ZT0iQXZpc28gZGUgbmF2ZWdhY2nDs24gZGUgcHJ1ZWJhIi8+DQoJCTx1aXRleHQgbmFtZT0iV0FSTklOR01TR19NU0dTVFJJTkciIHZhbHVlPSJIYXkgcHJlZ3VudGFzIHNpbiBpbnRlbnRvcyBlbiBlc3RhIHBydWViYS4mI3hBOyYjeEE7UGFyYSBzYWxpciBkZSBsYSBwcnVlYmEsIGhhZ2EgY2xpYyBlbiBTw60uIFBhcmEgY29udGludWFyLCBoYWdhIGNsaWMgZW4gTm8uIi8+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DQoJCTwhLS0gc3Vic3RpdHV0aW9uOiAlbiA9PSBzbGlkZSBudW1iZXIgLS0+DQoJCTx1aXRleHQgbmFtZT0iQk9PS01BUktTTElERSIgdmFsdWU9IkFkb2JlIFByZXNlbnRlcjogJXAgJXMiLz4NCgkJPHVpdGV4dCBuYW1lPSJTSE9XU0lERUJBUiIgdmFsdWU9Ik1vc3RyYXIgYmFycmEgbGF0ZXJhbCBhIGxvcyBwYXJ0aWNpcGFudGVzIi8+DQoJCTx1aXRleHQgbmFtZT0iTVVURSIgdmFsdWU9IlNpbGVuY2lhci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0byIvPg0KCQk8dWl0ZXh0IG5hbWU9IlRBQl9RVUlaIiB2YWx1ZT0iUXVlc3QuIi8+DQoJCTx1aXRleHQgbmFtZT0iVEFCX09VVExJTkUiIHZhbHVlPSJFc3F1ZW1hIi8+DQoJCTx1aXRleHQgbmFtZT0iVEFCX1RIVU1CIiB2YWx1ZT0iTWluaSIvPg0KCQk8dWl0ZXh0IG5hbWU9IlRBQl9OT1RFUyIgdmFsdWU9Ik5vdGFzIi8+DQoJCTx1aXRleHQgbmFtZT0iVEFCX1NFQVJDSCIgdmFsdWU9IkJ1c2NhIi8+DQoJCTx1aXRleHQgbmFtZT0iU0xJREVfSEVBRElORyIgdmFsdWU9IlTDrXR1bG8gZG8gc2xpZGUiLz4NCgkJPHVpdGV4dCBuYW1lPSJEVVJBVElPTl9IRUFESU5HIiB2YWx1ZT0iRHVyYcOnw6NvIi8+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DQoJCTx1aXRleHQgbmFtZT0iU0xJREVfTk9URVMiIHZhbHVlPSJBbm90YcOnw7VlcyBkbyBzbGlkZSIvPg0KCQk8IS0tcXVpeiBwb2QgYW5kIG1lc3NhZ2UgYm94IHRleHRzLS0+DQoJCTx1aXRleHQgbmFtZT0iUVVJWlBPRF9RVUlaX0FUVEVNUFQiIHZhbHVlPSJUZW50YXRpdmEgbm8gcXVlc3Rpb27DoXJpbzoiLz4NCgkJPHVpdGV4dCBuYW1lPSJRVUlaUE9EX1FVSVpfQVRURU1QVF9WQUxVRSIgdmFsdWU9IiVuIGRlICV0Ii8+DQoJCTx1aXRleHQgbmFtZT0iUVVJWlBPRF9RVUlaX1NDT1JFIiB2YWx1ZT0iUG9udHVhw6fDo286Ii8+DQoJCTx1aXRleHQgbmFtZT0iUVVJWlBPRF9RVUlaX1BBU1NTQ09SRSIgdmFsdWU9IlBvbnR1YcOnw6NvIGRlIGFwcm92YcOnw6NvOiIvPg0KCQk8dWl0ZXh0IG5hbWU9IlFVSVpQT0RfUVVJWl9NQVhTQ09SRSIgdmFsdWU9IlBvbnR1YcOnw6NvIG3DoXhpbWE6Ii8+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DQoJCTx1aXRleHQgbmFtZT0iUVVJWlBPRF9RVUlaQVRNUFRfSU5GIiB2YWx1ZT0iSW5maW5pdG8iLz4NCgkJPHVpdGV4dCBuYW1lPSJRVUlaUE9EX1FVRVNBVE1QVF9JTkYiIHZhbHVlPSJJbmZpbml0byIvPg0KCQk8dWl0ZXh0IG5hbWU9IldBUk5JTkdNU0dfWUVTU1RSSU5HIiB2YWx1ZT0iU2ltIi8+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DQoJPC9sYW5ndWFnZT4NCgk8bGFuZ3VhZ2UgaWQ9Iml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ludGVycm90dG8iLz4NCgkJPHVpdGV4dCBuYW1lPSJTQ1JVQkJBUlNUQVRVU19QTEFZSU5HIiB2YWx1ZT0iUmlwcm9kdXppb25lIi8+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DQoJCTx1aXRleHQgbmFtZT0iRUxBUFNFRCIgdmFsdWU9IiVtIE1pbnV0aSAlcyBTZWNvbmRpIHJpbWFuZW50aSIvPg0KCQk8dWl0ZXh0IG5hbWU9Ik5PVEZPVU5EIiB2YWx1ZT0iTmVzc3VuIGVsZW1lbnRvIHRyb3ZhdG8iLz4NCgkJPHVpdGV4dCBuYW1lPSJBVFRBQ0hNRU5UUyIgdmFsdWU9IkFsbGVnYXRp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DQoJCTx1aXRleHQgbmFtZT0iRFVSQVRJT05fSEVBRElORyIgdmFsdWU9IkR1cmF0YSIvPg0KCQk8dWl0ZXh0IG5hbWU9IlNFQVJDSF9IRUFESU5HIiB2YWx1ZT0iQ2VyY2EgdGVzdG86Ii8+DQoJCTx1aXRleHQgbmFtZT0iVEhVTUJfSEVBRElORyIgdmFsdWU9IkRpYXBvc2l0aXZhIi8+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whLS1xdWl6IHBvZCBhbmQgbWVzc2FnZSBib3ggdGV4dHMtLT4NCgkJPHVpdGV4dCBuYW1lPSJRVUlaUE9EX1FVSVpfQVRURU1QVCIgdmFsdWU9IlF1aXpwb2dpbmc6Ii8+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DQoJCTx1aXRleHQgbmFtZT0iUVVJWlBPRF9RVUVTVFlQRV9TVFIiIHZhbHVlPSJUeXBlOiAlcyIvPg0KCQk8dWl0ZXh0IG5hbWU9IlFVSVpQT0RfUVVFU1RZUEVfR1JEIiB2YWx1ZT0iVGVsdCB2b29yIHNjb3JlIi8+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DQoJCTx1aWZvbnQgbmFtZT0iRk9OVF9QUkVTRU5UQVRJT05OQU1FIiB2YWx1ZT0i5a6L5L2TLTE4MDMwLDE0LGZhbHNlLGZhbHNlLHRydWUiLz4NCgkJPHVpZm9udCBuYW1lPSJGT05UX1BSRVNFTlRFUk5BTUUiIHZhbHVlPSLlrovkvZMtMTgwMzAsMTQsdHJ1ZSxmYWxzZSx0cnVlIi8+DQoJCTx1aWZvbnQgbmFtZT0iRk9OVF9QUkVTRU5URVJUSVRMRSIgdmFsdWU9IuWui+S9ky0xODAzMCwxMyxmYWxzZSxmYWxzZSx0cnVlIi8+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DQoJCTx1aWZvbnQgbmFtZT0iRk9OVF9NU0dCT1hfV0lOVElUTEUiIHZhbHVlPSLlrovkvZMtMTgwMzAsMTIsdHJ1ZSxmYWxzZSx0cnVlIi8+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DQoJCTx1aWZvbnQgbmFtZT0iRk9OVF9RVUlaUE9EX1FVRVNUSU9OX1NDT1JFIiB2YWx1ZT0i5a6L5L2TLTE4MDMwLDEwLGZhbHNlLGZhbHNlLHRydWUiLz4NCgkJPHVpZm9udCBuYW1lPSJGT05UX1FVSVpQT0RfUVVFU1RJT05fU0NPUkVfVkFMVUUiIHZhbHVlPSLlrovkvZMtMTgwMzAsMTAsdHJ1ZSxmYWxzZSx0cnVlIi8+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S9ky0xODAzMCwxMCxmYWxzZSxmYWxzZSx0cnVlIi8+DQoJCTx1aWZvbnQgbmFtZT0iRk9OVF9RVUlaUE9EX1FVSVpfUVVFU1RJT05fQVRURU1QVEVEX1ZBTFVFIiB2YWx1ZT0i5a6L5L2TLTE4MDMwLDEwLHRydWUsZmFsc2UsdHJ1ZSIvPg0KCQk8dWlmb250IG5hbWU9IkZPTlRfUVVJWlBPRF9RVUlaX1NDT1JFX1RBRyIgdmFsdWU9IuWui+S9ky0xODAzMCwxMix0cnVlLGZhbHNlLHRydWUiLz4NCgkJPHVpZm9udCBuYW1lPSJGT05UX1FVSVpQT0RfUVVJWl9TQ09SRSIgdmFsdWU9IuWui+S9ky0xODAzMCwxMCxmYWxzZSxmYWxzZSx0cnVlIi8+DQoJCTx1aWZvbnQgbmFtZT0iRk9OVF9RVUlaUE9EX1FVSVpfU0NPUkVfVkFMVUUiIHZhbHVlPSLlrovkvZMtMTgwMzAsMTAsdHJ1ZSxmYWxzZSx0cnVlIi8+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S9ky0xODAzMCwxMCxmYWxzZSxmYWxzZSx0cnVlIi8+DQoJCTx1aWZvbnQgbmFtZT0iRk9OVF9RVUlaUE9EX1FVSVpfUEFTU1NDT1JFX1ZBTFVFIiB2YWx1ZT0i5a6L5L2TLTE4MDMwLDEwLHRydWUsZmFsc2UsdHJ1ZSIvPg0KCQk8IS0tIHVpdGV4dCAtLT4NCgkJPCEtLSBzdWJzdGl0dXRpb246ICVuID09IHNsaWRlIG51bWJlciAtLT4NCgkJPHVpdGV4dCBuYW1lPSJVTk5BTUVEU0xJREVUSVRMRSIgdmFsdWU9IuW5u+eBr+eJhyAlbiIvPg0KCQk8IS0tIHN1YnN0aXR1dGlvbjogJW4gPT0gc2xpZGUgbnVtYmVyIC0tPg0KCQk8IS0tIHN1YnN0aXR1dGlvbjogJXQgPT0gdG90YWwgc2xpZGUgY291bnQgLS0+DQoJCTx1aXRleHQgbmFtZT0iU0NSVUJCQVJTVEFUVVNfU0xJREVJTkZPIiB2YWx1ZT0i5bm754Gv54mHICVuIC8gJXQgfCAiLz4NCgkJPHVpdGV4dCBuYW1lPSJTQ1JVQkJBUlNUQVRVU19TVE9QUEVEIiB2YWx1ZT0i5bey5YGc5q2iIi8+DQoJCTx1aXRleHQgbmFtZT0iU0NSVUJCQVJTVEFUVVNfUExBWUlORyIgdmFsdWU9Iuato+WcqOaSreaUviIvPg0KCQk8dWl0ZXh0IG5hbWU9IlNDUlVCQkFSU1RBVFVTX05PQVVESU8iIHZhbHVlPSLml6Dpn7PpopEiLz4NCgkJPHVpdGV4dCBuYW1lPSJTQ1JVQkJBUlNUQVRVU19WSURQTEFZSU5HIiB2YWx1ZT0i6KeG6aKR5pKt5pS+Ii8+DQoJCTx1aXRleHQgbmFtZT0iU0NSVUJCQVJTVEFUVVNfTE9BRElORyIgdmFsdWU9Iuato+WcqOi9veWFpSIvPg0KCQk8dWl0ZXh0IG5hbWU9IlNDUlVCQkFSU1RBVFVTX0JVRkZFUklORyIgdmFsdWU9Iuato+WcqOi/m+ihjOe8k+WGsuWkhOeQhiIvPg0KCQk8dWl0ZXh0IG5hbWU9IlNDUlVCQkFSU1RBVFVTX1FVRVNUSU9OIiB2YWx1ZT0i5Zue562U6Zeu6aKYIi8+DQoJCTx1aXRleHQgbmFtZT0iU0NSVUJCQVJTVEFUVVNfUkVWSUVXUVVJWiIgdmFsdWU9Iuato+WcqOWuoemYhea1i+mqjCIvPg0KCQk8IS0tIHN1YnN0aXR1dGlvbjogJW0gPT0gbWludXRlcyByZW1haW5pbmcgLS0+DQoJCTwhLS0gc3Vic3RpdHV0aW9uOiAlcyA9PSBzZWNvbmRzIHJlbWFpbmluZyAtLT4NCgkJPHVpdGV4dCBuYW1lPSJFTEFQU0VEIiB2YWx1ZT0i5Ymp5L2ZICVtIOWIhumSnyAlcyDnp5IiLz4NCgkJPHVpdGV4dCBuYW1lPSJOT1RGT1VORCIgdmFsdWU9IuacquaJvuWIsOS7u+S9leWGheWuuSIvPg0KCQk8dWl0ZXh0IG5hbWU9IkFUVEFDSE1FTlRTIiB2YWx1ZT0i6ZmE5Lu2Ii8+DQoJCTwhLS0gc3Vic3RpdHV0aW9uOiAlcCA9PSBjdXJyZW50IHNwZWFrZXIncyB0aXRsZSAtLT4NCgkJPHVpdGV4dCBuYW1lPSJCSU9XSU5fVElUTEUiIHZhbHVlPSLkuKrkurrnroDku4s6ICVwIi8+DQoJCTx1aXRleHQgbmFtZT0iQklPQlROX1RJVExFIiB2YWx1ZT0i5Liq5Lq6566A5LuLIi8+DQoJCTx1aXRleHQgbmFtZT0iRElWSURFUkJUTl9USVRMRSIgdmFsdWU9InwiLz4NCgkJPHVpdGV4dCBuYW1lPSJDT05UQUNUQlROX1RJVExFIiB2YWx1ZT0i6IGU57O75pa55byPIi8+DQoJCTx1aXRleHQgbmFtZT0iVEFCX1FVSVoiIHZhbHVlPSLmtYvpqowiLz4NCgkJPHVpdGV4dCBuYW1lPSJUQUJfT1VUTElORSIgdmFsdWU9IuWkp+e6siIvPg0KCQk8dWl0ZXh0IG5hbWU9IlRBQl9USFVNQiIgdmFsdWU9Iue8qeeVpeWbviIvPg0KCQk8dWl0ZXh0IG5hbWU9IlRBQl9OT1RFUyIgdmFsdWU9IuWkh+azqCIvPg0KCQk8dWl0ZXh0IG5hbWU9IlRBQl9TRUFSQ0giIHZhbHVlPSLmkJzntKIiLz4NCgkJPHVpdGV4dCBuYW1lPSJTTElERV9IRUFESU5HIiB2YWx1ZT0i5bm754Gv54mH5qCH6aKYIi8+DQoJCTx1aXRleHQgbmFtZT0iRFVSQVRJT05fSEVBRElORyIgdmFsdWU9IuaMgee7reaXtumXtCIvPg0KCQk8dWl0ZXh0IG5hbWU9IlNFQVJDSF9IRUFESU5HIiB2YWx1ZT0i5pCc57Si5paH5pysOiIvPg0KCQk8dWl0ZXh0IG5hbWU9IlRIVU1CX0hFQURJTkciIHZhbHVlPSLlubvnga/niYciLz4NCgkJPHVpdGV4dCBuYW1lPSJUSFVNQl9JTkZPIiB2YWx1ZT0i5bm754Gv54mH5qCH6aKYL+aMgee7reaXtumXtCIvPg0KCQk8dWl0ZXh0IG5hbWU9IkFUVEFDSE5BTUVfSEVBRElORyIgdmFsdWU9IuaWh+S7tuWQjSIvPg0KCQk8dWl0ZXh0IG5hbWU9IkFUVEFDSFNJWkVfSEVBRElORyIgdmFsdWU9IuWkp+WwjyIvPg0KCQk8dWl0ZXh0IG5hbWU9IlNMSURFX05PVEVTIiB2YWx1ZT0i5bm754Gv54mH5aSH5rOoIi8+DQoJCTwhLS1xdWl6IHBvZCBhbmQgbWVzc2FnZSBib3ggdGV4dHMtLT4NCgkJPHVpdGV4dCBuYW1lPSJRVUlaUE9EX1FVSVpfQVRURU1QVCIgdmFsdWU9Iua1i+mqjOWwneivleasoeaVsDoiLz4NCgkJPHVpdGV4dCBuYW1lPSJRVUlaUE9EX1FVSVpfQVRURU1QVF9WQUxVRSIgdmFsdWU9IuesrCAlbiDmrKHvvIzlhbEgJXQg5qyhIi8+DQoJCTx1aXRleHQgbmFtZT0iUVVJWlBPRF9RVUlaX1NDT1JFIiB2YWx1ZT0i5b6X5YiGOiIvPg0KCQk8dWl0ZXh0IG5hbWU9IlFVSVpQT0RfUVVJWl9QQVNTU0NPUkUiIHZhbHVlPSLlj4rmoLzliIbmlbA6Ii8+DQoJCTx1aXRleHQgbmFtZT0iUVVJWlBPRF9RVUlaX01BWFNDT1JFIiB2YWx1ZT0i5pyA6auY5YiG5pWwOiIvPg0KCQk8dWl0ZXh0IG5hbWU9IlFVSVpQT0RfUVVFU0FUTVBUX1NUUiIgdmFsdWU9IuWwneivleasoeaVsDog56ysICVuIOasoe+8jOWFsSAldCDmrKEiLz4NCgkJPHVpdGV4dCBuYW1lPSJRVUlaUE9EX1FVRVNUWVBFX1NUUiIgdmFsdWU9Iuexu+WeizogJXMiLz4NCgkJPHVpdGV4dCBuYW1lPSJRVUlaUE9EX1FVRVNUWVBFX0dSRCIgdmFsdWU9IuivhOe6pyIvPg0KCQk8dWl0ZXh0IG5hbWU9IlFVSVpQT0RfUVVFU1RZUEVfU1ZZIiB2YWx1ZT0i6LCD5p+lIi8+DQoJCTx1aXRleHQgbmFtZT0iUVVJWlBPRF9RVUlaQVRNUFRfSU5GIiB2YWx1ZT0i5peg6ZmQIi8+DQoJCTx1aXRleHQgbmFtZT0iUVVJWlBPRF9RVUVTQVRNUFRfSU5GIiB2YWx1ZT0i5peg6ZmQIi8+DQoJCTx1aXRleHQgbmFtZT0iV0FSTklOR01TR19ZRVNTVFJJTkciIHZhbHVlPSLmmK8iLz4NCgkJPHVpdGV4dCBuYW1lPSJXQVJOSU5HTVNHX05PU1RSSU5HIiB2YWx1ZT0i5ZCmIi8+DQoJCTx1aXRleHQgbmFtZT0iV0FSTklOR01TR19USVRMRVNUUklORyIgdmFsdWU9Iua1i+mqjOWvvOiIquitpuWRiiIvPg0KCQk8dWl0ZXh0IG5hbWU9IldBUk5JTkdNU0dfTVNHU1RSSU5HIiB2YWx1ZT0i5q2k5rWL6aqM5Lit5pyJ5pyq5bCd6K+V5L2c562U55qE6Zeu6aKY44CCJiN4QTsmI3hBO+WNleWHu+KAnOaYr+KAnemAgOWHuuatpOa1i+mqjOOAguWNleWHu+KAnOWQpuKAnee7p+e7rea1i+mqjOOAgiIvPg0KCQk8dWl0ZXh0IG5hbWU9IklORk9STUFUSU9OX0gyNjRfRkxBU0hQTEFZRVIiIHZhbHVlPSLlvZPliY3lronoo4XlnKjmgqjnmoTorqHnrpfmnLrkuIrnmoQgRmxhc2ggUGxheWVyIOeJiOacrOS4jeaUr+aMgeivpeinhumikeOAguWNleWHu+inhumikeWMuuWfn+S4i+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C5Yqg6ICF5pi+56S65o+Q6KaB5qCPIi8+DQoJCTx1aXRleHQgbmFtZT0iTVVURSIgdmFsdWU9IumdmemfsyIvPg0KCQk8dWl0ZXh0IG5hbWU9IkRPQ1dSQVBfVElUTEUiIHZhbHVlPSJQcmVzZW50ZXIg5paH5Lu26ZmE5Lu2Ii8+DQoJCTx1aXRleHQgbmFtZT0iRE9DV1JBUF9NU0ciIHZhbHVlPSLkv53lrZjliLDmiJHnmoTorqHnrpfmnLoiLz4NCgkJPHVpdGV4dCBuYW1lPSJET0NXUkFQX1BST01QVCIgdmFsdWU9IuWNleWHu+S7peS4i+i9vSIvPg0KCTwvbGFuZ3VhZ2U+DQo8L2NvbmZpZ3VyYXRpb24+DQo="/>
  <p:tag name="MMPROD_UIDATA" val="&lt;database version=&quot;7.0&quot;&gt;&lt;object type=&quot;1&quot; unique_id=&quot;10001&quot;&gt;&lt;property id=&quot;20141&quot; value=&quot;Test&quot;/&gt;&lt;property id=&quot;20144&quot; value=&quot;0&quot;/&gt;&lt;property id=&quot;20146&quot; value=&quot;0&quot;/&gt;&lt;property id=&quot;20147&quot; value=&quot;0&quot;/&gt;&lt;property id=&quot;20148&quot; value=&quot;0&quot;/&gt;&lt;property id=&quot;20180&quot; value=&quot;1&quot;/&gt;&lt;property id=&quot;20181&quot; value=&quot;1祡䘌໴챐ຸᄸ&quot;/&gt;&lt;property id=&quot;20182&quot; value=&quot;0&quot;/&gt;&lt;property id=&quot;20183&quot; value=&quot;1&quot;/&gt;&lt;property id=&quot;20184&quot; value=&quot;7&quot;/&gt;&lt;property id=&quot;20191&quot; value=&quot;McGill&quot;/&gt;&lt;property id=&quot;20192&quot; value=&quot;https://connect.mcgill.ca&quot;/&gt;&lt;property id=&quot;20193&quot; value=&quot;0&quot;/&gt;&lt;property id=&quot;20224&quot; value=&quot;C:\Users\jremil3.CAMPUS\Desktop\Untitled&quot;/&gt;&lt;property id=&quot;20226&quot; value=&quot;C:\Users\jremil3.CAMPUS\Documents\Test.pptx&quot;/&gt;&lt;property id=&quot;20250&quot; value=&quot;0&quot;/&gt;&lt;property id=&quot;20251&quot; value=&quot;0&quot;/&gt;&lt;property id=&quot;20259&quot; value=&quot;0&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1&quot;/&gt;&lt;property id=&quot;20303&quot; value=&quot;-1&quot;/&gt;&lt;property id=&quot;20307&quot; value=&quot;256&quot;/&gt;&lt;property id=&quot;20309&quot; value=&quot;-1&quot;/&gt;&lt;/object&gt;&lt;/object&gt;&lt;object type=&quot;4&quot; unique_id=&quot;10282&quot;&gt;&lt;/object&gt;&lt;object type=&quot;10&quot; unique_id=&quot;10313&quot;&gt;&lt;object type=&quot;11&quot; unique_id=&quot;10314&quot;&gt;&lt;property id=&quot;20180&quot; value=&quot;1&quot;/&gt;&lt;property id=&quot;20181&quot; value=&quot;1祡䘌໴챐ຸᄸ&quot;/&gt;&lt;property id=&quot;20182&quot; value=&quot;0&quot;/&gt;&lt;property id=&quot;20183&quot; value=&quot;1&quot;/&gt;&lt;/object&gt;&lt;object type=&quot;12&quot; unique_id=&quot;10315&quot;&gt;&lt;/object&gt;&lt;/object&gt;&lt;/object&gt;&lt;/database&gt;"/>
  <p:tag name="SECTOMILLISECCONVERTED" val="1"/>
  <p:tag name="ARTICULATE_DESIGN_ID_3_BODY SLIDES" val="KxQTgtwD"/>
  <p:tag name="ARTICULATE_DESIGN_ID_SCS_INSTRUCTOR_TEMPLATE_FINAL_11JUL12" val="WjYDd5jC"/>
  <p:tag name="ARTICULATE_DESIGN_ID_2_COURSE INTRODUCTION SECTION SLIDES" val="2oyRvmTz"/>
  <p:tag name="ARTICULATE_DESIGN_ID_6_END SLIDE" val="e5N5rkiO"/>
  <p:tag name="ARTICULATE_DESIGN_ID_5_SUMMARY SLIDES" val="0yFMtatE"/>
  <p:tag name="ARTICULATE_DESIGN_ID_4_ACTIVITY SLIDES" val="3IO17py5"/>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CS_Instructor_Template_JAN-2016_01.potx" id="{B171CE54-E0B3-48DE-B5A6-CB6B870F1157}" vid="{F7B45810-D9B3-47F4-BC11-88D54CF40ACD}"/>
    </a:ext>
  </a:extLst>
</a:theme>
</file>

<file path=ppt/theme/theme2.xml><?xml version="1.0" encoding="utf-8"?>
<a:theme xmlns:a="http://schemas.openxmlformats.org/drawingml/2006/main" name="8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0E9EE19CBFDD84DAC04549260D89C92" ma:contentTypeVersion="6" ma:contentTypeDescription="Create a new document." ma:contentTypeScope="" ma:versionID="9e260366ffbf759cd1fc7931687e4fe8">
  <xsd:schema xmlns:xsd="http://www.w3.org/2001/XMLSchema" xmlns:xs="http://www.w3.org/2001/XMLSchema" xmlns:p="http://schemas.microsoft.com/office/2006/metadata/properties" xmlns:ns2="b554618e-1638-4550-9e9c-ad1885f0605e" targetNamespace="http://schemas.microsoft.com/office/2006/metadata/properties" ma:root="true" ma:fieldsID="44a004f25d3fa180df8d5efce023ae12" ns2:_="">
    <xsd:import namespace="b554618e-1638-4550-9e9c-ad1885f060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4618e-1638-4550-9e9c-ad1885f060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E3EF9B-59AC-447C-85F7-757DD6B3495B}">
  <ds:schemaRefs>
    <ds:schemaRef ds:uri="http://schemas.microsoft.com/sharepoint/v3/contenttype/forms"/>
  </ds:schemaRefs>
</ds:datastoreItem>
</file>

<file path=customXml/itemProps2.xml><?xml version="1.0" encoding="utf-8"?>
<ds:datastoreItem xmlns:ds="http://schemas.openxmlformats.org/officeDocument/2006/customXml" ds:itemID="{FC0EF05D-95CB-407C-BD7B-7BD4D482A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4618e-1638-4550-9e9c-ad1885f060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04534-A83D-479B-A773-C2FB7E41A06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b554618e-1638-4550-9e9c-ad1885f0605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SCS_Instructor_Template_JAN-2016_final (002)</Template>
  <TotalTime>456</TotalTime>
  <Words>1852</Words>
  <Application>Microsoft Office PowerPoint</Application>
  <PresentationFormat>Widescreen</PresentationFormat>
  <Paragraphs>287</Paragraphs>
  <Slides>43</Slides>
  <Notes>16</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5" baseType="lpstr">
      <vt:lpstr>Arial</vt:lpstr>
      <vt:lpstr>Britannic Bold</vt:lpstr>
      <vt:lpstr>Calibri</vt:lpstr>
      <vt:lpstr>Calibri Light</vt:lpstr>
      <vt:lpstr>Candara</vt:lpstr>
      <vt:lpstr>Century</vt:lpstr>
      <vt:lpstr>Times New Roman</vt:lpstr>
      <vt:lpstr>Verdana</vt:lpstr>
      <vt:lpstr>Wingdings</vt:lpstr>
      <vt:lpstr>3_Body Slides</vt:lpstr>
      <vt:lpstr>8_Office Theme</vt:lpstr>
      <vt:lpstr>Visio</vt:lpstr>
      <vt:lpstr>CCCS 425 – Web Services  Module 1 – Introduction to Web Services </vt:lpstr>
      <vt:lpstr>Acknowledgement</vt:lpstr>
      <vt:lpstr>Session Learning Outcomes</vt:lpstr>
      <vt:lpstr>Session Overview</vt:lpstr>
      <vt:lpstr>Introduction</vt:lpstr>
      <vt:lpstr>The Internet</vt:lpstr>
      <vt:lpstr>Components of a Web Application</vt:lpstr>
      <vt:lpstr>Static vs. Dynamic Pages</vt:lpstr>
      <vt:lpstr>What is a Web Service?</vt:lpstr>
      <vt:lpstr>Benefits of Web Services</vt:lpstr>
      <vt:lpstr>A Web Service Example</vt:lpstr>
      <vt:lpstr>Understanding Web Services</vt:lpstr>
      <vt:lpstr>What is Service Oriented Architecture?</vt:lpstr>
      <vt:lpstr>Examples of SOA </vt:lpstr>
      <vt:lpstr>Microservices</vt:lpstr>
      <vt:lpstr>Web Service Standards</vt:lpstr>
      <vt:lpstr>Web Services Characteristics</vt:lpstr>
      <vt:lpstr>Elements, Roles, and Operations in Web Services</vt:lpstr>
      <vt:lpstr>Elements, Roles, and Operations in Web Services</vt:lpstr>
      <vt:lpstr>Elements, Roles, and Operations in Web Services</vt:lpstr>
      <vt:lpstr>Elements, Roles, and Operations in Web Services</vt:lpstr>
      <vt:lpstr>Operations in SOA</vt:lpstr>
      <vt:lpstr>Operations in SOA /cont.</vt:lpstr>
      <vt:lpstr>Operations in SOA /cont.</vt:lpstr>
      <vt:lpstr>A Composite Service Example</vt:lpstr>
      <vt:lpstr>PowerPoint Presentation</vt:lpstr>
      <vt:lpstr>Understanding Web and HTTP</vt:lpstr>
      <vt:lpstr>HTTP Client &amp; Server</vt:lpstr>
      <vt:lpstr>The TCP/IP</vt:lpstr>
      <vt:lpstr>GET vs POST</vt:lpstr>
      <vt:lpstr>HTTP Verbs (Request Methods)</vt:lpstr>
      <vt:lpstr>Web Clients</vt:lpstr>
      <vt:lpstr>Other Web Clients</vt:lpstr>
      <vt:lpstr>HTTP Headers, Requests and Responses</vt:lpstr>
      <vt:lpstr>HTTP Headers, Requests and Responses</vt:lpstr>
      <vt:lpstr>HTTP Headers</vt:lpstr>
      <vt:lpstr>PowerPoint Presentation</vt:lpstr>
      <vt:lpstr>Software NetBeans / IntelliJ IDEA</vt:lpstr>
      <vt:lpstr>Lab Activity</vt:lpstr>
      <vt:lpstr>Session Summary</vt:lpstr>
      <vt:lpstr>Acknowledgements</vt:lpstr>
      <vt:lpstr>Further Reading</vt:lpstr>
      <vt:lpstr>Next - Java Web and Servlets</vt:lpstr>
    </vt:vector>
  </TitlesOfParts>
  <Company>McGill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Denise Quildon, Ms.</dc:creator>
  <cp:lastModifiedBy>Jordan Larocque, Mr.</cp:lastModifiedBy>
  <cp:revision>297</cp:revision>
  <dcterms:created xsi:type="dcterms:W3CDTF">2016-01-22T14:51:00Z</dcterms:created>
  <dcterms:modified xsi:type="dcterms:W3CDTF">2021-12-01T16:37:42Z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0x01010090E9EE19CBFDD84DAC04549260D89C92</vt:lpwstr>
  </property>
  <property fmtid="{D5CDD505-2E9C-101B-9397-08002B2CF9AE}" pid="3" name="_dlc_DocIdItemGuid">
    <vt:lpwstr>7854b057-4ebf-435b-8657-63acaf55ccdc</vt:lpwstr>
  </property>
  <property fmtid="{D5CDD505-2E9C-101B-9397-08002B2CF9AE}" pid="4" name="ArticulateGUID">
    <vt:lpwstr>A7BECAEB-F12F-46DD-80CA-4A5D3808AE7C</vt:lpwstr>
  </property>
  <property fmtid="{D5CDD505-2E9C-101B-9397-08002B2CF9AE}" pid="5" name="ArticulatePath">
    <vt:lpwstr>CPD_Template_2019</vt:lpwstr>
  </property>
  <property fmtid="{D5CDD505-2E9C-101B-9397-08002B2CF9AE}" pid="6" name="xd_Signature">
    <vt:bool>false</vt:bool>
  </property>
  <property fmtid="{D5CDD505-2E9C-101B-9397-08002B2CF9AE}" pid="7" name="xd_ProgID">
    <vt:lpwstr/>
  </property>
  <property fmtid="{D5CDD505-2E9C-101B-9397-08002B2CF9AE}" pid="8" name="TemplateUrl">
    <vt:lpwstr/>
  </property>
  <property fmtid="{D5CDD505-2E9C-101B-9397-08002B2CF9AE}" pid="9" name="ComplianceAssetId">
    <vt:lpwstr/>
  </property>
</Properties>
</file>