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 id="2147483884" r:id="rId5"/>
  </p:sldMasterIdLst>
  <p:notesMasterIdLst>
    <p:notesMasterId r:id="rId58"/>
  </p:notesMasterIdLst>
  <p:handoutMasterIdLst>
    <p:handoutMasterId r:id="rId59"/>
  </p:handoutMasterIdLst>
  <p:sldIdLst>
    <p:sldId id="265" r:id="rId6"/>
    <p:sldId id="455" r:id="rId7"/>
    <p:sldId id="260" r:id="rId8"/>
    <p:sldId id="261" r:id="rId9"/>
    <p:sldId id="462" r:id="rId10"/>
    <p:sldId id="490" r:id="rId11"/>
    <p:sldId id="491" r:id="rId12"/>
    <p:sldId id="494" r:id="rId13"/>
    <p:sldId id="493" r:id="rId14"/>
    <p:sldId id="495" r:id="rId15"/>
    <p:sldId id="496" r:id="rId16"/>
    <p:sldId id="498" r:id="rId17"/>
    <p:sldId id="499" r:id="rId18"/>
    <p:sldId id="500" r:id="rId19"/>
    <p:sldId id="504" r:id="rId20"/>
    <p:sldId id="596" r:id="rId21"/>
    <p:sldId id="600" r:id="rId22"/>
    <p:sldId id="614" r:id="rId23"/>
    <p:sldId id="532" r:id="rId24"/>
    <p:sldId id="533" r:id="rId25"/>
    <p:sldId id="310" r:id="rId26"/>
    <p:sldId id="478" r:id="rId27"/>
    <p:sldId id="534" r:id="rId28"/>
    <p:sldId id="266" r:id="rId29"/>
    <p:sldId id="473" r:id="rId30"/>
    <p:sldId id="471" r:id="rId31"/>
    <p:sldId id="472" r:id="rId32"/>
    <p:sldId id="475" r:id="rId33"/>
    <p:sldId id="476" r:id="rId34"/>
    <p:sldId id="477" r:id="rId35"/>
    <p:sldId id="516" r:id="rId36"/>
    <p:sldId id="480" r:id="rId37"/>
    <p:sldId id="479" r:id="rId38"/>
    <p:sldId id="481" r:id="rId39"/>
    <p:sldId id="482" r:id="rId40"/>
    <p:sldId id="483" r:id="rId41"/>
    <p:sldId id="484" r:id="rId42"/>
    <p:sldId id="486" r:id="rId43"/>
    <p:sldId id="497" r:id="rId44"/>
    <p:sldId id="514" r:id="rId45"/>
    <p:sldId id="515" r:id="rId46"/>
    <p:sldId id="303" r:id="rId47"/>
    <p:sldId id="517" r:id="rId48"/>
    <p:sldId id="363" r:id="rId49"/>
    <p:sldId id="531" r:id="rId50"/>
    <p:sldId id="280" r:id="rId51"/>
    <p:sldId id="304" r:id="rId52"/>
    <p:sldId id="513" r:id="rId53"/>
    <p:sldId id="263" r:id="rId54"/>
    <p:sldId id="535" r:id="rId55"/>
    <p:sldId id="511" r:id="rId56"/>
    <p:sldId id="259" r:id="rId57"/>
  </p:sldIdLst>
  <p:sldSz cx="12192000" cy="6858000"/>
  <p:notesSz cx="6934200" cy="9220200"/>
  <p:custDataLst>
    <p:tags r:id="rId6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1C8D7"/>
    <a:srgbClr val="ED1B2F"/>
    <a:srgbClr val="8C8C8C"/>
    <a:srgbClr val="E43029"/>
    <a:srgbClr val="FF0000"/>
    <a:srgbClr val="698335"/>
    <a:srgbClr val="DFF1CB"/>
    <a:srgbClr val="EF5F5F"/>
    <a:srgbClr val="E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E2417-9623-4A26-BA80-B6FD4AA84DA9}" v="46" dt="2021-11-30T19:03:39.336"/>
    <p1510:client id="{8D978D64-CA58-4AF8-8D46-645855AFD3E5}" v="2" dt="2021-11-30T19:24:52.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2977" autoAdjust="0"/>
  </p:normalViewPr>
  <p:slideViewPr>
    <p:cSldViewPr>
      <p:cViewPr varScale="1">
        <p:scale>
          <a:sx n="96" d="100"/>
          <a:sy n="96" d="100"/>
        </p:scale>
        <p:origin x="6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92"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66"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6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Larocque, Mr." userId="S::jordan.larocque@mcgill.ca::e3682428-de11-4277-9f34-966172cc7c90" providerId="AD" clId="Web-{5BAE2417-9623-4A26-BA80-B6FD4AA84DA9}"/>
    <pc:docChg chg="modSld">
      <pc:chgData name="Jordan Larocque, Mr." userId="S::jordan.larocque@mcgill.ca::e3682428-de11-4277-9f34-966172cc7c90" providerId="AD" clId="Web-{5BAE2417-9623-4A26-BA80-B6FD4AA84DA9}" dt="2021-11-30T19:03:39.336" v="47"/>
      <pc:docMkLst>
        <pc:docMk/>
      </pc:docMkLst>
      <pc:sldChg chg="modSp">
        <pc:chgData name="Jordan Larocque, Mr." userId="S::jordan.larocque@mcgill.ca::e3682428-de11-4277-9f34-966172cc7c90" providerId="AD" clId="Web-{5BAE2417-9623-4A26-BA80-B6FD4AA84DA9}" dt="2021-11-30T18:37:44.212" v="7" actId="20577"/>
        <pc:sldMkLst>
          <pc:docMk/>
          <pc:sldMk cId="2086746270" sldId="265"/>
        </pc:sldMkLst>
        <pc:spChg chg="mod">
          <ac:chgData name="Jordan Larocque, Mr." userId="S::jordan.larocque@mcgill.ca::e3682428-de11-4277-9f34-966172cc7c90" providerId="AD" clId="Web-{5BAE2417-9623-4A26-BA80-B6FD4AA84DA9}" dt="2021-11-30T18:37:44.212" v="7" actId="20577"/>
          <ac:spMkLst>
            <pc:docMk/>
            <pc:sldMk cId="2086746270" sldId="265"/>
            <ac:spMk id="2" creationId="{00000000-0000-0000-0000-000000000000}"/>
          </ac:spMkLst>
        </pc:spChg>
      </pc:sldChg>
      <pc:sldChg chg="modSp">
        <pc:chgData name="Jordan Larocque, Mr." userId="S::jordan.larocque@mcgill.ca::e3682428-de11-4277-9f34-966172cc7c90" providerId="AD" clId="Web-{5BAE2417-9623-4A26-BA80-B6FD4AA84DA9}" dt="2021-11-30T19:03:26.071" v="46" actId="20577"/>
        <pc:sldMkLst>
          <pc:docMk/>
          <pc:sldMk cId="1228912000" sldId="363"/>
        </pc:sldMkLst>
        <pc:spChg chg="mod">
          <ac:chgData name="Jordan Larocque, Mr." userId="S::jordan.larocque@mcgill.ca::e3682428-de11-4277-9f34-966172cc7c90" providerId="AD" clId="Web-{5BAE2417-9623-4A26-BA80-B6FD4AA84DA9}" dt="2021-11-30T19:03:26.071" v="46" actId="20577"/>
          <ac:spMkLst>
            <pc:docMk/>
            <pc:sldMk cId="1228912000" sldId="363"/>
            <ac:spMk id="2" creationId="{00000000-0000-0000-0000-000000000000}"/>
          </ac:spMkLst>
        </pc:spChg>
      </pc:sldChg>
      <pc:sldChg chg="modSp">
        <pc:chgData name="Jordan Larocque, Mr." userId="S::jordan.larocque@mcgill.ca::e3682428-de11-4277-9f34-966172cc7c90" providerId="AD" clId="Web-{5BAE2417-9623-4A26-BA80-B6FD4AA84DA9}" dt="2021-11-30T18:56:15.176" v="36" actId="20577"/>
        <pc:sldMkLst>
          <pc:docMk/>
          <pc:sldMk cId="3817655582" sldId="477"/>
        </pc:sldMkLst>
        <pc:spChg chg="mod">
          <ac:chgData name="Jordan Larocque, Mr." userId="S::jordan.larocque@mcgill.ca::e3682428-de11-4277-9f34-966172cc7c90" providerId="AD" clId="Web-{5BAE2417-9623-4A26-BA80-B6FD4AA84DA9}" dt="2021-11-30T18:56:15.176" v="36" actId="20577"/>
          <ac:spMkLst>
            <pc:docMk/>
            <pc:sldMk cId="3817655582" sldId="477"/>
            <ac:spMk id="3" creationId="{00000000-0000-0000-0000-000000000000}"/>
          </ac:spMkLst>
        </pc:spChg>
      </pc:sldChg>
      <pc:sldChg chg="modSp">
        <pc:chgData name="Jordan Larocque, Mr." userId="S::jordan.larocque@mcgill.ca::e3682428-de11-4277-9f34-966172cc7c90" providerId="AD" clId="Web-{5BAE2417-9623-4A26-BA80-B6FD4AA84DA9}" dt="2021-11-30T18:50:26.079" v="15" actId="1076"/>
        <pc:sldMkLst>
          <pc:docMk/>
          <pc:sldMk cId="2838718564" sldId="478"/>
        </pc:sldMkLst>
        <pc:graphicFrameChg chg="mod">
          <ac:chgData name="Jordan Larocque, Mr." userId="S::jordan.larocque@mcgill.ca::e3682428-de11-4277-9f34-966172cc7c90" providerId="AD" clId="Web-{5BAE2417-9623-4A26-BA80-B6FD4AA84DA9}" dt="2021-11-30T18:50:26.079" v="15" actId="1076"/>
          <ac:graphicFrameMkLst>
            <pc:docMk/>
            <pc:sldMk cId="2838718564" sldId="478"/>
            <ac:graphicFrameMk id="5" creationId="{EF78964A-CC41-43FD-A468-6FAF94929D06}"/>
          </ac:graphicFrameMkLst>
        </pc:graphicFrameChg>
      </pc:sldChg>
      <pc:sldChg chg="modSp">
        <pc:chgData name="Jordan Larocque, Mr." userId="S::jordan.larocque@mcgill.ca::e3682428-de11-4277-9f34-966172cc7c90" providerId="AD" clId="Web-{5BAE2417-9623-4A26-BA80-B6FD4AA84DA9}" dt="2021-11-30T19:00:15.069" v="42" actId="1076"/>
        <pc:sldMkLst>
          <pc:docMk/>
          <pc:sldMk cId="3269885506" sldId="479"/>
        </pc:sldMkLst>
        <pc:graphicFrameChg chg="mod">
          <ac:chgData name="Jordan Larocque, Mr." userId="S::jordan.larocque@mcgill.ca::e3682428-de11-4277-9f34-966172cc7c90" providerId="AD" clId="Web-{5BAE2417-9623-4A26-BA80-B6FD4AA84DA9}" dt="2021-11-30T19:00:15.069" v="42" actId="1076"/>
          <ac:graphicFrameMkLst>
            <pc:docMk/>
            <pc:sldMk cId="3269885506" sldId="479"/>
            <ac:graphicFrameMk id="2" creationId="{9D4A14F8-2675-4AC5-8B0E-FF914EE3DE7A}"/>
          </ac:graphicFrameMkLst>
        </pc:graphicFrameChg>
      </pc:sldChg>
      <pc:sldChg chg="modSp">
        <pc:chgData name="Jordan Larocque, Mr." userId="S::jordan.larocque@mcgill.ca::e3682428-de11-4277-9f34-966172cc7c90" providerId="AD" clId="Web-{5BAE2417-9623-4A26-BA80-B6FD4AA84DA9}" dt="2021-11-30T18:59:57.069" v="41" actId="20577"/>
        <pc:sldMkLst>
          <pc:docMk/>
          <pc:sldMk cId="2771989524" sldId="480"/>
        </pc:sldMkLst>
        <pc:spChg chg="mod">
          <ac:chgData name="Jordan Larocque, Mr." userId="S::jordan.larocque@mcgill.ca::e3682428-de11-4277-9f34-966172cc7c90" providerId="AD" clId="Web-{5BAE2417-9623-4A26-BA80-B6FD4AA84DA9}" dt="2021-11-30T18:59:57.069" v="41" actId="20577"/>
          <ac:spMkLst>
            <pc:docMk/>
            <pc:sldMk cId="2771989524" sldId="480"/>
            <ac:spMk id="3" creationId="{00000000-0000-0000-0000-000000000000}"/>
          </ac:spMkLst>
        </pc:spChg>
      </pc:sldChg>
      <pc:sldChg chg="modSp">
        <pc:chgData name="Jordan Larocque, Mr." userId="S::jordan.larocque@mcgill.ca::e3682428-de11-4277-9f34-966172cc7c90" providerId="AD" clId="Web-{5BAE2417-9623-4A26-BA80-B6FD4AA84DA9}" dt="2021-11-30T19:00:28.725" v="43" actId="1076"/>
        <pc:sldMkLst>
          <pc:docMk/>
          <pc:sldMk cId="2162624382" sldId="481"/>
        </pc:sldMkLst>
        <pc:picChg chg="mod">
          <ac:chgData name="Jordan Larocque, Mr." userId="S::jordan.larocque@mcgill.ca::e3682428-de11-4277-9f34-966172cc7c90" providerId="AD" clId="Web-{5BAE2417-9623-4A26-BA80-B6FD4AA84DA9}" dt="2021-11-30T19:00:28.725" v="43" actId="1076"/>
          <ac:picMkLst>
            <pc:docMk/>
            <pc:sldMk cId="2162624382" sldId="481"/>
            <ac:picMk id="4" creationId="{D89F8EB5-50C9-408B-AB6A-336BE0075E51}"/>
          </ac:picMkLst>
        </pc:picChg>
      </pc:sldChg>
      <pc:sldChg chg="modSp">
        <pc:chgData name="Jordan Larocque, Mr." userId="S::jordan.larocque@mcgill.ca::e3682428-de11-4277-9f34-966172cc7c90" providerId="AD" clId="Web-{5BAE2417-9623-4A26-BA80-B6FD4AA84DA9}" dt="2021-11-30T18:38:29.088" v="13" actId="20577"/>
        <pc:sldMkLst>
          <pc:docMk/>
          <pc:sldMk cId="3948078656" sldId="490"/>
        </pc:sldMkLst>
        <pc:spChg chg="mod">
          <ac:chgData name="Jordan Larocque, Mr." userId="S::jordan.larocque@mcgill.ca::e3682428-de11-4277-9f34-966172cc7c90" providerId="AD" clId="Web-{5BAE2417-9623-4A26-BA80-B6FD4AA84DA9}" dt="2021-11-30T18:38:29.088" v="13" actId="20577"/>
          <ac:spMkLst>
            <pc:docMk/>
            <pc:sldMk cId="3948078656" sldId="490"/>
            <ac:spMk id="3" creationId="{00000000-0000-0000-0000-000000000000}"/>
          </ac:spMkLst>
        </pc:spChg>
      </pc:sldChg>
      <pc:sldChg chg="delSp">
        <pc:chgData name="Jordan Larocque, Mr." userId="S::jordan.larocque@mcgill.ca::e3682428-de11-4277-9f34-966172cc7c90" providerId="AD" clId="Web-{5BAE2417-9623-4A26-BA80-B6FD4AA84DA9}" dt="2021-11-30T19:03:39.336" v="47"/>
        <pc:sldMkLst>
          <pc:docMk/>
          <pc:sldMk cId="1587862021" sldId="531"/>
        </pc:sldMkLst>
        <pc:spChg chg="del">
          <ac:chgData name="Jordan Larocque, Mr." userId="S::jordan.larocque@mcgill.ca::e3682428-de11-4277-9f34-966172cc7c90" providerId="AD" clId="Web-{5BAE2417-9623-4A26-BA80-B6FD4AA84DA9}" dt="2021-11-30T19:03:39.336" v="47"/>
          <ac:spMkLst>
            <pc:docMk/>
            <pc:sldMk cId="1587862021" sldId="531"/>
            <ac:spMk id="46083" creationId="{00000000-0000-0000-0000-000000000000}"/>
          </ac:spMkLst>
        </pc:spChg>
      </pc:sldChg>
    </pc:docChg>
  </pc:docChgLst>
  <pc:docChgLst>
    <pc:chgData name="Jordan Larocque, Mr." userId="S::jordan.larocque@mcgill.ca::e3682428-de11-4277-9f34-966172cc7c90" providerId="AD" clId="Web-{8D978D64-CA58-4AF8-8D46-645855AFD3E5}"/>
    <pc:docChg chg="modSld">
      <pc:chgData name="Jordan Larocque, Mr." userId="S::jordan.larocque@mcgill.ca::e3682428-de11-4277-9f34-966172cc7c90" providerId="AD" clId="Web-{8D978D64-CA58-4AF8-8D46-645855AFD3E5}" dt="2021-11-30T19:24:52.100" v="1" actId="20577"/>
      <pc:docMkLst>
        <pc:docMk/>
      </pc:docMkLst>
      <pc:sldChg chg="modSp">
        <pc:chgData name="Jordan Larocque, Mr." userId="S::jordan.larocque@mcgill.ca::e3682428-de11-4277-9f34-966172cc7c90" providerId="AD" clId="Web-{8D978D64-CA58-4AF8-8D46-645855AFD3E5}" dt="2021-11-30T19:24:52.100" v="1" actId="20577"/>
        <pc:sldMkLst>
          <pc:docMk/>
          <pc:sldMk cId="2086746270" sldId="265"/>
        </pc:sldMkLst>
        <pc:spChg chg="mod">
          <ac:chgData name="Jordan Larocque, Mr." userId="S::jordan.larocque@mcgill.ca::e3682428-de11-4277-9f34-966172cc7c90" providerId="AD" clId="Web-{8D978D64-CA58-4AF8-8D46-645855AFD3E5}" dt="2021-11-30T19:24:52.100" v="1" actId="20577"/>
          <ac:spMkLst>
            <pc:docMk/>
            <pc:sldMk cId="2086746270" sldId="26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pPr/>
              <a:t>‹#›</a:t>
            </a:fld>
            <a:endParaRPr lang="en-US"/>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vl1pPr>
          </a:lstStyle>
          <a:p>
            <a:endParaRPr lang="en-US"/>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vl1pPr>
          </a:lstStyle>
          <a:p>
            <a:endParaRPr lang="en-US"/>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fld id="{87F161E8-846D-4747-B53A-F633A57CCB41}" type="slidenum">
              <a:rPr lang="en-US"/>
              <a:pPr/>
              <a:t>‹#›</a:t>
            </a:fld>
            <a:endParaRPr lang="en-US"/>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a:t>
            </a:fld>
            <a:endParaRPr lang="en-US"/>
          </a:p>
        </p:txBody>
      </p:sp>
    </p:spTree>
    <p:extLst>
      <p:ext uri="{BB962C8B-B14F-4D97-AF65-F5344CB8AC3E}">
        <p14:creationId xmlns:p14="http://schemas.microsoft.com/office/powerpoint/2010/main" val="372564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DC551B-1ADC-4F43-AE3E-59C3155418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423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5</a:t>
            </a:fld>
            <a:endParaRPr lang="en-US"/>
          </a:p>
        </p:txBody>
      </p:sp>
    </p:spTree>
    <p:extLst>
      <p:ext uri="{BB962C8B-B14F-4D97-AF65-F5344CB8AC3E}">
        <p14:creationId xmlns:p14="http://schemas.microsoft.com/office/powerpoint/2010/main" val="1073694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20</a:t>
            </a:fld>
            <a:endParaRPr lang="en-US"/>
          </a:p>
        </p:txBody>
      </p:sp>
    </p:spTree>
    <p:extLst>
      <p:ext uri="{BB962C8B-B14F-4D97-AF65-F5344CB8AC3E}">
        <p14:creationId xmlns:p14="http://schemas.microsoft.com/office/powerpoint/2010/main" val="309796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24</a:t>
            </a:fld>
            <a:endParaRPr lang="en-US"/>
          </a:p>
        </p:txBody>
      </p:sp>
    </p:spTree>
    <p:extLst>
      <p:ext uri="{BB962C8B-B14F-4D97-AF65-F5344CB8AC3E}">
        <p14:creationId xmlns:p14="http://schemas.microsoft.com/office/powerpoint/2010/main" val="82651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31</a:t>
            </a:fld>
            <a:endParaRPr lang="en-US"/>
          </a:p>
        </p:txBody>
      </p:sp>
    </p:spTree>
    <p:extLst>
      <p:ext uri="{BB962C8B-B14F-4D97-AF65-F5344CB8AC3E}">
        <p14:creationId xmlns:p14="http://schemas.microsoft.com/office/powerpoint/2010/main" val="73459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44</a:t>
            </a:fld>
            <a:endParaRPr lang="en-US"/>
          </a:p>
        </p:txBody>
      </p:sp>
    </p:spTree>
    <p:extLst>
      <p:ext uri="{BB962C8B-B14F-4D97-AF65-F5344CB8AC3E}">
        <p14:creationId xmlns:p14="http://schemas.microsoft.com/office/powerpoint/2010/main" val="2727383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48</a:t>
            </a:fld>
            <a:endParaRPr lang="en-US"/>
          </a:p>
        </p:txBody>
      </p:sp>
    </p:spTree>
    <p:extLst>
      <p:ext uri="{BB962C8B-B14F-4D97-AF65-F5344CB8AC3E}">
        <p14:creationId xmlns:p14="http://schemas.microsoft.com/office/powerpoint/2010/main" val="1549779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rPr>
              <a:t>Break</a:t>
            </a:r>
            <a:endParaRPr lang="en-US" sz="3600" dirty="0">
              <a:solidFill>
                <a:schemeClr val="bg1"/>
              </a:solidFill>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085D8A-2806-4422-95D7-E98B3C9E83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338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8248"/>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828800" y="5181600"/>
            <a:ext cx="8534400" cy="88265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4214436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03402"/>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994945" y="3841750"/>
            <a:ext cx="8534400" cy="882650"/>
          </a:xfrm>
        </p:spPr>
        <p:txBody>
          <a:bodyPr/>
          <a:lstStyle>
            <a:lvl1pPr marL="0" indent="0" algn="ctr">
              <a:buNone/>
              <a:defRPr sz="3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13102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b="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118E8F9-1B68-4AA8-AEC8-306D104ADB33}" type="datetimeFigureOut">
              <a:rPr lang="en-US"/>
              <a:pPr>
                <a:defRPr/>
              </a:pPr>
              <a:t>12/1/2021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F81B8F5-55BA-4C67-8922-0A454BD25DF6}" type="slidenum">
              <a:rPr lang="en-US" altLang="en-US"/>
              <a:pPr>
                <a:defRPr/>
              </a:pPr>
              <a:t>‹#›</a:t>
            </a:fld>
            <a:endParaRPr lang="en-US" altLang="en-US" dirty="0"/>
          </a:p>
        </p:txBody>
      </p:sp>
    </p:spTree>
    <p:extLst>
      <p:ext uri="{BB962C8B-B14F-4D97-AF65-F5344CB8AC3E}">
        <p14:creationId xmlns:p14="http://schemas.microsoft.com/office/powerpoint/2010/main" val="136415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0972800" cy="4876800"/>
          </a:xfrm>
        </p:spPr>
        <p:txBody>
          <a:bodyPr/>
          <a:lstStyle>
            <a:lvl1pPr>
              <a:defRPr b="0"/>
            </a:lvl1pPr>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41426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10972800" cy="4572000"/>
          </a:xfrm>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
        <p:nvSpPr>
          <p:cNvPr id="4" name="Title 1"/>
          <p:cNvSpPr>
            <a:spLocks noGrp="1"/>
          </p:cNvSpPr>
          <p:nvPr>
            <p:ph type="title"/>
          </p:nvPr>
        </p:nvSpPr>
        <p:spPr>
          <a:xfrm>
            <a:off x="609600" y="990600"/>
            <a:ext cx="10972800" cy="762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276058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329956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p>
            <a:pPr>
              <a:defRPr/>
            </a:pPr>
            <a:fld id="{B588C902-A4A8-4714-8169-E49D043BB080}" type="datetimeFigureOut">
              <a:rPr lang="en-US" smtClean="0"/>
              <a:pPr>
                <a:defRPr/>
              </a:pPr>
              <a:t>12/1/2021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05D5F5AC-7C2C-4493-B73D-72D7B534D508}" type="slidenum">
              <a:rPr lang="en-US" altLang="en-US" smtClean="0"/>
              <a:pPr/>
              <a:t>‹#›</a:t>
            </a:fld>
            <a:endParaRPr lang="en-US" altLang="en-US" dirty="0"/>
          </a:p>
        </p:txBody>
      </p:sp>
    </p:spTree>
    <p:extLst>
      <p:ext uri="{BB962C8B-B14F-4D97-AF65-F5344CB8AC3E}">
        <p14:creationId xmlns:p14="http://schemas.microsoft.com/office/powerpoint/2010/main" val="615752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74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34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914400" y="1524001"/>
            <a:ext cx="10363200" cy="2076451"/>
          </a:xfrm>
          <a:prstGeom prst="rect">
            <a:avLst/>
          </a:prstGeom>
        </p:spPr>
        <p:txBody>
          <a:bodyPr/>
          <a:lstStyle>
            <a:lvl1pPr>
              <a:defRPr sz="5400" baseline="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18118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H Slides">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609600" y="1600201"/>
            <a:ext cx="10972800" cy="4525963"/>
          </a:xfrm>
          <a:prstGeom prst="rect">
            <a:avLst/>
          </a:prstGeom>
          <a:noFill/>
          <a:ln w="9525">
            <a:noFill/>
            <a:miter lim="800000"/>
            <a:headEnd/>
            <a:tailEnd/>
          </a:ln>
          <a:effectLst/>
        </p:spPr>
        <p:txBody>
          <a:bodyPr/>
          <a:lstStyle>
            <a:lvl1pPr marL="347472" indent="-347472" algn="l">
              <a:spcBef>
                <a:spcPts val="624"/>
              </a:spcBef>
              <a:buFont typeface="Arial" pitchFamily="34" charset="0"/>
              <a:buChar char="•"/>
              <a:defRPr sz="3200" baseline="0">
                <a:solidFill>
                  <a:schemeClr val="tx1"/>
                </a:solidFill>
                <a:latin typeface="Calibri" pitchFamily="34" charset="0"/>
              </a:defRPr>
            </a:lvl1pPr>
            <a:lvl2pPr marL="740664" indent="-740664" algn="l">
              <a:spcBef>
                <a:spcPts val="24"/>
              </a:spcBef>
              <a:buClr>
                <a:srgbClr val="0070C0"/>
              </a:buClr>
              <a:buFont typeface="Candara" pitchFamily="34" charset="0"/>
              <a:buChar char="–"/>
              <a:defRPr sz="2800">
                <a:latin typeface="Calibri" pitchFamily="34" charset="0"/>
              </a:defRPr>
            </a:lvl2pPr>
            <a:lvl3pPr>
              <a:defRPr sz="2400">
                <a:latin typeface="Calibri" pitchFamily="34" charset="0"/>
              </a:defRPr>
            </a:lvl3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97020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282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fld id="{7A90643D-C6EE-4595-AF2A-A90B55F8C0D1}" type="slidenum">
              <a:rPr lang="en-US" altLang="en-US"/>
              <a:pPr/>
              <a:t>‹#›</a:t>
            </a:fld>
            <a:endParaRPr lang="en-US" altLang="en-US" dirty="0"/>
          </a:p>
        </p:txBody>
      </p:sp>
    </p:spTree>
    <p:extLst>
      <p:ext uri="{BB962C8B-B14F-4D97-AF65-F5344CB8AC3E}">
        <p14:creationId xmlns:p14="http://schemas.microsoft.com/office/powerpoint/2010/main" val="790099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4CD283DA-EAEC-4BEE-86C2-11D0CA876F92}" type="slidenum">
              <a:rPr lang="en-US" altLang="en-US"/>
              <a:pPr/>
              <a:t>‹#›</a:t>
            </a:fld>
            <a:endParaRPr lang="en-US" altLang="en-US" dirty="0"/>
          </a:p>
        </p:txBody>
      </p:sp>
    </p:spTree>
    <p:extLst>
      <p:ext uri="{BB962C8B-B14F-4D97-AF65-F5344CB8AC3E}">
        <p14:creationId xmlns:p14="http://schemas.microsoft.com/office/powerpoint/2010/main" val="39957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1"/>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899" r:id="rId19"/>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22D6576-0BE5-41A7-A9B1-717032FB4769}" type="datetimeFigureOut">
              <a:rPr lang="en-US"/>
              <a:pPr>
                <a:defRPr/>
              </a:pPr>
              <a:t>12/1/2021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BA1EC19-11A4-4465-8025-4C73BE0C1F54}" type="slidenum">
              <a:rPr lang="en-US" altLang="en-US"/>
              <a:pPr>
                <a:defRPr/>
              </a:pPr>
              <a:t>‹#›</a:t>
            </a:fld>
            <a:endParaRPr lang="en-US" altLang="en-US" dirty="0"/>
          </a:p>
        </p:txBody>
      </p:sp>
      <p:grpSp>
        <p:nvGrpSpPr>
          <p:cNvPr id="1030" name="Group 13"/>
          <p:cNvGrpSpPr>
            <a:grpSpLocks/>
          </p:cNvGrpSpPr>
          <p:nvPr userDrawn="1"/>
        </p:nvGrpSpPr>
        <p:grpSpPr bwMode="auto">
          <a:xfrm>
            <a:off x="-4233" y="0"/>
            <a:ext cx="12196233" cy="6769100"/>
            <a:chOff x="0" y="0"/>
            <a:chExt cx="9147175" cy="6769100"/>
          </a:xfrm>
        </p:grpSpPr>
        <p:grpSp>
          <p:nvGrpSpPr>
            <p:cNvPr id="1031" name="Group 9"/>
            <p:cNvGrpSpPr>
              <a:grpSpLocks/>
            </p:cNvGrpSpPr>
            <p:nvPr userDrawn="1"/>
          </p:nvGrpSpPr>
          <p:grpSpPr bwMode="auto">
            <a:xfrm>
              <a:off x="0" y="0"/>
              <a:ext cx="9147175" cy="1006475"/>
              <a:chOff x="0" y="0"/>
              <a:chExt cx="9147175" cy="1006475"/>
            </a:xfrm>
          </p:grpSpPr>
          <p:sp>
            <p:nvSpPr>
              <p:cNvPr id="10" name="Rectangle 9"/>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35" name="TextBox 11"/>
              <p:cNvSpPr txBox="1">
                <a:spLocks noChangeArrowheads="1"/>
              </p:cNvSpPr>
              <p:nvPr userDrawn="1"/>
            </p:nvSpPr>
            <p:spPr bwMode="auto">
              <a:xfrm>
                <a:off x="1213834" y="10318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solidFill>
                      <a:schemeClr val="bg1"/>
                    </a:solidFill>
                    <a:latin typeface="Century" panose="02040604050505020304" pitchFamily="18" charset="0"/>
                  </a:rPr>
                  <a:t>Mike Meyers’ CompTIA Network+</a:t>
                </a:r>
                <a:r>
                  <a:rPr lang="en-US" altLang="en-US" sz="2200" baseline="30000" dirty="0">
                    <a:solidFill>
                      <a:schemeClr val="bg1"/>
                    </a:solidFill>
                    <a:latin typeface="Century" panose="02040604050505020304" pitchFamily="18" charset="0"/>
                  </a:rPr>
                  <a:t>®</a:t>
                </a:r>
                <a:r>
                  <a:rPr lang="en-US" altLang="en-US" sz="2200" dirty="0">
                    <a:solidFill>
                      <a:schemeClr val="bg1"/>
                    </a:solidFill>
                    <a:latin typeface="Century" panose="02040604050505020304" pitchFamily="18" charset="0"/>
                  </a:rPr>
                  <a:t> Guide to Managing and Troubleshooting Networks, Fifth Edition (Exam N10-007</a:t>
                </a:r>
                <a:r>
                  <a:rPr lang="en-US" altLang="en-US" sz="2400" dirty="0">
                    <a:solidFill>
                      <a:schemeClr val="bg1"/>
                    </a:solidFill>
                    <a:latin typeface="Century" panose="02040604050505020304" pitchFamily="18" charset="0"/>
                  </a:rPr>
                  <a:t>)</a:t>
                </a:r>
              </a:p>
            </p:txBody>
          </p:sp>
        </p:grpSp>
        <p:sp>
          <p:nvSpPr>
            <p:cNvPr id="9" name="TextBox 8"/>
            <p:cNvSpPr txBox="1"/>
            <p:nvPr userDrawn="1"/>
          </p:nvSpPr>
          <p:spPr>
            <a:xfrm>
              <a:off x="0" y="6553200"/>
              <a:ext cx="9144000" cy="215900"/>
            </a:xfrm>
            <a:prstGeom prst="rect">
              <a:avLst/>
            </a:prstGeom>
            <a:solidFill>
              <a:schemeClr val="accent2">
                <a:lumMod val="75000"/>
              </a:schemeClr>
            </a:solidFill>
          </p:spPr>
          <p:txBody>
            <a:bodyPr>
              <a:spAutoFit/>
            </a:bodyPr>
            <a:lstStyle/>
            <a:p>
              <a:pPr eaLnBrk="1" hangingPunct="1">
                <a:defRPr/>
              </a:pPr>
              <a:r>
                <a:rPr lang="en-US" sz="800" dirty="0">
                  <a:solidFill>
                    <a:schemeClr val="bg1"/>
                  </a:solidFill>
                  <a:latin typeface="Arial" charset="0"/>
                  <a:cs typeface="Arial" charset="0"/>
                </a:rPr>
                <a:t>Copyright © 2018 by McGraw-Hill Education. All rights reserved.</a:t>
              </a:r>
            </a:p>
          </p:txBody>
        </p:sp>
      </p:grpSp>
      <p:pic>
        <p:nvPicPr>
          <p:cNvPr id="3" name="Picture 2">
            <a:extLst>
              <a:ext uri="{FF2B5EF4-FFF2-40B4-BE49-F238E27FC236}">
                <a16:creationId xmlns:a16="http://schemas.microsoft.com/office/drawing/2014/main" id="{9C188617-53FB-476E-81E3-48BD7E50B81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33" y="1"/>
            <a:ext cx="1618445" cy="1006475"/>
          </a:xfrm>
          <a:prstGeom prst="rect">
            <a:avLst/>
          </a:prstGeom>
        </p:spPr>
      </p:pic>
    </p:spTree>
    <p:extLst>
      <p:ext uri="{BB962C8B-B14F-4D97-AF65-F5344CB8AC3E}">
        <p14:creationId xmlns:p14="http://schemas.microsoft.com/office/powerpoint/2010/main" val="265285535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Word_Document.doc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oracle.com/javaee/6/api/javax/servlet/http/HttpServletResponse.html" TargetMode="External"/><Relationship Id="rId2" Type="http://schemas.openxmlformats.org/officeDocument/2006/relationships/hyperlink" Target="https://docs.oracle.com/javaee/6/api/javax/servlet/http/HttpServletReque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tomcat.apache.org/tomcat-7.0-doc/servletapi/javax/servlet/annotation/WebServlet.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curl.haxx.se/windo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example.come/" TargetMode="External"/><Relationship Id="rId3" Type="http://schemas.openxmlformats.org/officeDocument/2006/relationships/hyperlink" Target="http://example.org/" TargetMode="External"/><Relationship Id="rId7" Type="http://schemas.openxmlformats.org/officeDocument/2006/relationships/hyperlink" Target="http://www.example.com/" TargetMode="External"/><Relationship Id="rId12" Type="http://schemas.openxmlformats.org/officeDocument/2006/relationships/hyperlink" Target="https://curl.haxx.se/docs/httpscripting.html" TargetMode="External"/><Relationship Id="rId2" Type="http://schemas.openxmlformats.org/officeDocument/2006/relationships/hyperlink" Target="http://www.example.org:1234/" TargetMode="External"/><Relationship Id="rId1" Type="http://schemas.openxmlformats.org/officeDocument/2006/relationships/slideLayout" Target="../slideLayouts/slideLayout2.xml"/><Relationship Id="rId6" Type="http://schemas.openxmlformats.org/officeDocument/2006/relationships/hyperlink" Target="http://url2.example.com/" TargetMode="External"/><Relationship Id="rId11" Type="http://schemas.openxmlformats.org/officeDocument/2006/relationships/hyperlink" Target="http://localhost:8080/form-submit" TargetMode="External"/><Relationship Id="rId5" Type="http://schemas.openxmlformats.org/officeDocument/2006/relationships/hyperlink" Target="http://url1.example.com/" TargetMode="External"/><Relationship Id="rId10" Type="http://schemas.openxmlformats.org/officeDocument/2006/relationships/hyperlink" Target="http://localhost:8080/user/100" TargetMode="External"/><Relationship Id="rId4" Type="http://schemas.openxmlformats.org/officeDocument/2006/relationships/hyperlink" Target="http://www.hotmail.com/when/junk.cgi?birthyear=1905&amp;press=OK" TargetMode="External"/><Relationship Id="rId9" Type="http://schemas.openxmlformats.org/officeDocument/2006/relationships/hyperlink" Target="https://secure.examp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www.javatpoint.com/servlet-tutorial" TargetMode="Externa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CCCS 425 – Web Services</a:t>
            </a:r>
            <a:r>
              <a:rPr lang="en-CA" dirty="0"/>
              <a:t/>
            </a:r>
            <a:br>
              <a:rPr lang="en-CA" dirty="0"/>
            </a:br>
            <a:r>
              <a:rPr lang="en-CA" sz="2800" dirty="0"/>
              <a:t/>
            </a:r>
            <a:br>
              <a:rPr lang="en-CA" sz="2800" dirty="0"/>
            </a:br>
            <a:r>
              <a:rPr lang="en-CA" sz="3200" b="0"/>
              <a:t>Module 2 – Java Web and Servlets</a:t>
            </a:r>
            <a:r>
              <a:rPr lang="en-CA" sz="3200" b="0" dirty="0"/>
              <a:t/>
            </a:r>
            <a:br>
              <a:rPr lang="en-CA" sz="3200" b="0" dirty="0"/>
            </a:br>
            <a:endParaRPr lang="en-CA" sz="2400" b="0">
              <a:cs typeface="Calibri"/>
            </a:endParaRP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XML CDATA</a:t>
            </a:r>
          </a:p>
          <a:p>
            <a:endParaRPr lang="en-US" sz="1800" dirty="0"/>
          </a:p>
          <a:p>
            <a:endParaRPr lang="en-US" sz="1800" dirty="0"/>
          </a:p>
          <a:p>
            <a:endParaRPr lang="en-US" sz="1800" dirty="0"/>
          </a:p>
          <a:p>
            <a:endParaRPr lang="en-US" sz="1800" dirty="0"/>
          </a:p>
          <a:p>
            <a:endParaRPr lang="en-US" sz="1800" dirty="0"/>
          </a:p>
          <a:p>
            <a:r>
              <a:rPr lang="en-US" sz="1800" dirty="0"/>
              <a:t>Example:</a:t>
            </a:r>
          </a:p>
          <a:p>
            <a:pPr marL="0" indent="0">
              <a:buNone/>
            </a:pPr>
            <a:endParaRPr lang="en-US" sz="1800" dirty="0"/>
          </a:p>
        </p:txBody>
      </p:sp>
      <p:sp>
        <p:nvSpPr>
          <p:cNvPr id="46084" name="Title 17"/>
          <p:cNvSpPr>
            <a:spLocks noGrp="1"/>
          </p:cNvSpPr>
          <p:nvPr>
            <p:ph type="title"/>
          </p:nvPr>
        </p:nvSpPr>
        <p:spPr/>
        <p:txBody>
          <a:bodyPr/>
          <a:lstStyle/>
          <a:p>
            <a:r>
              <a:rPr lang="en-US" sz="3000" dirty="0"/>
              <a:t>Components of an XML Document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931213" y="1585119"/>
            <a:ext cx="8138864" cy="3840163"/>
          </a:xfrm>
          <a:prstGeom prst="rect">
            <a:avLst/>
          </a:prstGeom>
        </p:spPr>
        <p:txBody>
          <a:bodyPr>
            <a:norm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a:latin typeface="Courier New" panose="02070309020205020404" pitchFamily="49" charset="0"/>
                <a:cs typeface="Courier New" panose="02070309020205020404" pitchFamily="49" charset="0"/>
              </a:rPr>
              <a:t>&lt;![CDATA[</a:t>
            </a:r>
          </a:p>
          <a:p>
            <a:pPr marL="0" indent="0">
              <a:buNone/>
            </a:pPr>
            <a:r>
              <a:rPr lang="en-US" sz="1400" dirty="0">
                <a:latin typeface="Courier New" panose="02070309020205020404" pitchFamily="49" charset="0"/>
                <a:cs typeface="Courier New" panose="02070309020205020404" pitchFamily="49" charset="0"/>
              </a:rPr>
              <a:t>   characters with markup</a:t>
            </a:r>
          </a:p>
          <a:p>
            <a:pPr marL="0" indent="0">
              <a:buNone/>
            </a:pPr>
            <a:r>
              <a:rPr lang="en-US" sz="1400" dirty="0">
                <a:latin typeface="Courier New" panose="02070309020205020404" pitchFamily="49" charset="0"/>
                <a:cs typeface="Courier New" panose="02070309020205020404" pitchFamily="49" charset="0"/>
              </a:rPr>
              <a:t>]]&gt;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&lt;element&gt;</a:t>
            </a:r>
          </a:p>
          <a:p>
            <a:pPr marL="0" indent="0">
              <a:buNone/>
            </a:pPr>
            <a:r>
              <a:rPr lang="en-US" sz="1400" dirty="0">
                <a:latin typeface="Courier New" panose="02070309020205020404" pitchFamily="49" charset="0"/>
                <a:cs typeface="Courier New" panose="02070309020205020404" pitchFamily="49" charset="0"/>
              </a:rPr>
              <a:t>   &lt;![CDATA[</a:t>
            </a:r>
          </a:p>
          <a:p>
            <a:pPr marL="0" indent="0">
              <a:buNone/>
            </a:pPr>
            <a:r>
              <a:rPr lang="en-US" sz="1400" dirty="0">
                <a:latin typeface="Courier New" panose="02070309020205020404" pitchFamily="49" charset="0"/>
                <a:cs typeface="Courier New" panose="02070309020205020404" pitchFamily="49" charset="0"/>
              </a:rPr>
              <a:t>      &lt;message&gt; Welcome to </a:t>
            </a:r>
            <a:r>
              <a:rPr lang="en-US" sz="1400" dirty="0" err="1">
                <a:latin typeface="Courier New" panose="02070309020205020404" pitchFamily="49" charset="0"/>
                <a:cs typeface="Courier New" panose="02070309020205020404" pitchFamily="49" charset="0"/>
              </a:rPr>
              <a:t>TutorialsPoint</a:t>
            </a:r>
            <a:r>
              <a:rPr lang="en-US" sz="1400" dirty="0">
                <a:latin typeface="Courier New" panose="02070309020205020404" pitchFamily="49" charset="0"/>
                <a:cs typeface="Courier New" panose="02070309020205020404" pitchFamily="49" charset="0"/>
              </a:rPr>
              <a:t> &lt;/message&gt;</a:t>
            </a:r>
          </a:p>
          <a:p>
            <a:pPr marL="0" indent="0">
              <a:buNone/>
            </a:pPr>
            <a:r>
              <a:rPr lang="en-US" sz="1400" dirty="0">
                <a:latin typeface="Courier New" panose="02070309020205020404" pitchFamily="49" charset="0"/>
                <a:cs typeface="Courier New" panose="02070309020205020404" pitchFamily="49" charset="0"/>
              </a:rPr>
              <a:t>   ]] &gt;</a:t>
            </a:r>
          </a:p>
          <a:p>
            <a:pPr marL="0" indent="0">
              <a:buNone/>
            </a:pPr>
            <a:r>
              <a:rPr lang="en-US" sz="1400" dirty="0">
                <a:latin typeface="Courier New" panose="02070309020205020404" pitchFamily="49" charset="0"/>
                <a:cs typeface="Courier New" panose="02070309020205020404" pitchFamily="49" charset="0"/>
              </a:rPr>
              <a:t>&lt;/element&gt;</a:t>
            </a:r>
          </a:p>
        </p:txBody>
      </p:sp>
    </p:spTree>
    <p:extLst>
      <p:ext uri="{BB962C8B-B14F-4D97-AF65-F5344CB8AC3E}">
        <p14:creationId xmlns:p14="http://schemas.microsoft.com/office/powerpoint/2010/main" val="332561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XML </a:t>
            </a:r>
            <a:r>
              <a:rPr lang="en-US" sz="1800" dirty="0">
                <a:solidFill>
                  <a:srgbClr val="0000FF"/>
                </a:solidFill>
              </a:rPr>
              <a:t>namespaces</a:t>
            </a:r>
            <a:r>
              <a:rPr lang="en-US" sz="1800" dirty="0"/>
              <a:t> are used for providing uniquely named elements and attributes in an XML document. They are defined in a W3C </a:t>
            </a:r>
            <a:r>
              <a:rPr lang="en-US" sz="1800" b="1" dirty="0"/>
              <a:t>recommendation</a:t>
            </a:r>
            <a:r>
              <a:rPr lang="en-US" sz="1800" dirty="0"/>
              <a:t>.</a:t>
            </a:r>
          </a:p>
          <a:p>
            <a:endParaRPr lang="en-US" sz="1800" dirty="0"/>
          </a:p>
          <a:p>
            <a:r>
              <a:rPr lang="en-US" sz="1800" dirty="0"/>
              <a:t>Consider the following two tables (one in HTML, and one describing a coffee table in xml):</a:t>
            </a:r>
          </a:p>
          <a:p>
            <a:endParaRPr lang="en-US" sz="1800" dirty="0"/>
          </a:p>
          <a:p>
            <a:endParaRPr lang="en-US" sz="1800" dirty="0"/>
          </a:p>
          <a:p>
            <a:endParaRPr lang="en-US" sz="1800" dirty="0"/>
          </a:p>
          <a:p>
            <a:endParaRPr lang="en-US" sz="1800" dirty="0"/>
          </a:p>
          <a:p>
            <a:endParaRPr lang="en-US" sz="1800" dirty="0"/>
          </a:p>
          <a:p>
            <a:endParaRPr lang="en-US" sz="1800" dirty="0"/>
          </a:p>
          <a:p>
            <a:pPr marL="400050" lvl="1" indent="0">
              <a:buNone/>
            </a:pPr>
            <a:r>
              <a:rPr lang="en-US" sz="1400" dirty="0"/>
              <a:t>vs.</a:t>
            </a:r>
          </a:p>
        </p:txBody>
      </p:sp>
      <p:sp>
        <p:nvSpPr>
          <p:cNvPr id="46084" name="Title 17"/>
          <p:cNvSpPr>
            <a:spLocks noGrp="1"/>
          </p:cNvSpPr>
          <p:nvPr>
            <p:ph type="title"/>
          </p:nvPr>
        </p:nvSpPr>
        <p:spPr/>
        <p:txBody>
          <a:bodyPr/>
          <a:lstStyle/>
          <a:p>
            <a:r>
              <a:rPr lang="en-US" sz="3000" dirty="0"/>
              <a:t>XML Namespaces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931213" y="2723254"/>
            <a:ext cx="8138864" cy="3840163"/>
          </a:xfrm>
          <a:prstGeom prst="rect">
            <a:avLst/>
          </a:prstGeom>
        </p:spPr>
        <p:txBody>
          <a:bodyPr>
            <a:norm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a:latin typeface="Courier New" panose="02070309020205020404" pitchFamily="49" charset="0"/>
                <a:cs typeface="Courier New" panose="02070309020205020404" pitchFamily="49" charset="0"/>
              </a:rPr>
              <a:t>&lt;table&gt;</a:t>
            </a:r>
          </a:p>
          <a:p>
            <a:pPr marL="0" indent="0">
              <a:buNone/>
            </a:pPr>
            <a:r>
              <a:rPr lang="en-US" sz="1400" dirty="0">
                <a:latin typeface="Courier New" panose="02070309020205020404" pitchFamily="49" charset="0"/>
                <a:cs typeface="Courier New" panose="02070309020205020404" pitchFamily="49" charset="0"/>
              </a:rPr>
              <a:t>  &lt;tr&gt;</a:t>
            </a:r>
          </a:p>
          <a:p>
            <a:pPr marL="0" indent="0">
              <a:buNone/>
            </a:pPr>
            <a:r>
              <a:rPr lang="en-US" sz="1400" dirty="0">
                <a:latin typeface="Courier New" panose="02070309020205020404" pitchFamily="49" charset="0"/>
                <a:cs typeface="Courier New" panose="02070309020205020404" pitchFamily="49" charset="0"/>
              </a:rPr>
              <a:t>    &lt;td&gt;Apples&lt;/td&gt;</a:t>
            </a:r>
          </a:p>
          <a:p>
            <a:pPr marL="0" indent="0">
              <a:buNone/>
            </a:pPr>
            <a:r>
              <a:rPr lang="en-US" sz="1400" dirty="0">
                <a:latin typeface="Courier New" panose="02070309020205020404" pitchFamily="49" charset="0"/>
                <a:cs typeface="Courier New" panose="02070309020205020404" pitchFamily="49" charset="0"/>
              </a:rPr>
              <a:t>    &lt;td&gt;Bananas&lt;/td&gt;</a:t>
            </a:r>
          </a:p>
          <a:p>
            <a:pPr marL="0" indent="0">
              <a:buNone/>
            </a:pPr>
            <a:r>
              <a:rPr lang="en-US" sz="1400" dirty="0">
                <a:latin typeface="Courier New" panose="02070309020205020404" pitchFamily="49" charset="0"/>
                <a:cs typeface="Courier New" panose="02070309020205020404" pitchFamily="49" charset="0"/>
              </a:rPr>
              <a:t>  &lt;/tr&gt;</a:t>
            </a:r>
          </a:p>
          <a:p>
            <a:pPr marL="0" indent="0">
              <a:buNone/>
            </a:pPr>
            <a:r>
              <a:rPr lang="en-US" sz="1400" dirty="0">
                <a:latin typeface="Courier New" panose="02070309020205020404" pitchFamily="49" charset="0"/>
                <a:cs typeface="Courier New" panose="02070309020205020404" pitchFamily="49" charset="0"/>
              </a:rPr>
              <a:t>&lt;/table&gt;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&lt;table&gt;</a:t>
            </a:r>
          </a:p>
          <a:p>
            <a:pPr marL="0" indent="0">
              <a:buNone/>
            </a:pPr>
            <a:r>
              <a:rPr lang="en-US" sz="1400" dirty="0">
                <a:latin typeface="Courier New" panose="02070309020205020404" pitchFamily="49" charset="0"/>
                <a:cs typeface="Courier New" panose="02070309020205020404" pitchFamily="49" charset="0"/>
              </a:rPr>
              <a:t>  &lt;name&gt;African Coffee Table&lt;/name&gt;</a:t>
            </a:r>
          </a:p>
          <a:p>
            <a:pPr marL="0" indent="0">
              <a:buNone/>
            </a:pPr>
            <a:r>
              <a:rPr lang="en-US" sz="1400" dirty="0">
                <a:latin typeface="Courier New" panose="02070309020205020404" pitchFamily="49" charset="0"/>
                <a:cs typeface="Courier New" panose="02070309020205020404" pitchFamily="49" charset="0"/>
              </a:rPr>
              <a:t>  &lt;width&gt;80&lt;/width&gt;</a:t>
            </a:r>
          </a:p>
          <a:p>
            <a:pPr marL="0" indent="0">
              <a:buNone/>
            </a:pPr>
            <a:r>
              <a:rPr lang="en-US" sz="1400" dirty="0">
                <a:latin typeface="Courier New" panose="02070309020205020404" pitchFamily="49" charset="0"/>
                <a:cs typeface="Courier New" panose="02070309020205020404" pitchFamily="49" charset="0"/>
              </a:rPr>
              <a:t>  &lt;length&gt;120&lt;/length&gt;</a:t>
            </a:r>
          </a:p>
          <a:p>
            <a:pPr marL="0" indent="0">
              <a:buNone/>
            </a:pPr>
            <a:r>
              <a:rPr lang="en-US" sz="1400" dirty="0">
                <a:latin typeface="Courier New" panose="02070309020205020404" pitchFamily="49" charset="0"/>
                <a:cs typeface="Courier New" panose="02070309020205020404" pitchFamily="49" charset="0"/>
              </a:rPr>
              <a:t>&lt;/table&gt;</a:t>
            </a: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711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Using XML namespaces, the previous examples may be revised as in the following:</a:t>
            </a:r>
          </a:p>
        </p:txBody>
      </p:sp>
      <p:sp>
        <p:nvSpPr>
          <p:cNvPr id="46084" name="Title 17"/>
          <p:cNvSpPr>
            <a:spLocks noGrp="1"/>
          </p:cNvSpPr>
          <p:nvPr>
            <p:ph type="title"/>
          </p:nvPr>
        </p:nvSpPr>
        <p:spPr/>
        <p:txBody>
          <a:bodyPr/>
          <a:lstStyle/>
          <a:p>
            <a:r>
              <a:rPr lang="en-US" sz="3000" dirty="0"/>
              <a:t>XML Namespaces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931213" y="1555937"/>
            <a:ext cx="8138864" cy="3840163"/>
          </a:xfrm>
          <a:prstGeom prst="rect">
            <a:avLst/>
          </a:prstGeom>
        </p:spPr>
        <p:txBody>
          <a:bodyPr>
            <a:normAutofit fontScale="92500" lnSpcReduction="10000"/>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a:latin typeface="Courier New" panose="02070309020205020404" pitchFamily="49" charset="0"/>
                <a:cs typeface="Courier New" panose="02070309020205020404" pitchFamily="49" charset="0"/>
              </a:rPr>
              <a:t>&lt;root </a:t>
            </a:r>
            <a:r>
              <a:rPr lang="en-US" sz="1400" dirty="0" err="1">
                <a:solidFill>
                  <a:srgbClr val="FF0000"/>
                </a:solidFill>
                <a:latin typeface="Courier New" panose="02070309020205020404" pitchFamily="49" charset="0"/>
                <a:cs typeface="Courier New" panose="02070309020205020404" pitchFamily="49" charset="0"/>
              </a:rPr>
              <a:t>xmlns:h</a:t>
            </a:r>
            <a:r>
              <a:rPr lang="en-US" sz="1400" dirty="0">
                <a:latin typeface="Courier New" panose="02070309020205020404" pitchFamily="49" charset="0"/>
                <a:cs typeface="Courier New" panose="02070309020205020404" pitchFamily="49" charset="0"/>
              </a:rPr>
              <a:t>=http://www.w3.org/TR/html4/ </a:t>
            </a:r>
          </a:p>
          <a:p>
            <a:pPr marL="0" indent="0">
              <a:buNone/>
            </a:pPr>
            <a:r>
              <a:rPr lang="en-US" sz="1400" dirty="0">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xmlns:f</a:t>
            </a:r>
            <a:r>
              <a:rPr lang="en-US" sz="1400" dirty="0">
                <a:latin typeface="Courier New" panose="02070309020205020404" pitchFamily="49" charset="0"/>
                <a:cs typeface="Courier New" panose="02070309020205020404" pitchFamily="49" charset="0"/>
              </a:rPr>
              <a:t>="https://www.w3schools.com/furniture"&gt;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&lt;</a:t>
            </a:r>
            <a:r>
              <a:rPr lang="en-US" sz="1400" dirty="0" err="1">
                <a:solidFill>
                  <a:srgbClr val="FF0000"/>
                </a:solidFill>
                <a:latin typeface="Courier New" panose="02070309020205020404" pitchFamily="49" charset="0"/>
                <a:cs typeface="Courier New" panose="02070309020205020404" pitchFamily="49" charset="0"/>
              </a:rPr>
              <a:t>h:</a:t>
            </a:r>
            <a:r>
              <a:rPr lang="en-US" sz="1400" dirty="0" err="1">
                <a:latin typeface="Courier New" panose="02070309020205020404" pitchFamily="49" charset="0"/>
                <a:cs typeface="Courier New" panose="02070309020205020404" pitchFamily="49" charset="0"/>
              </a:rPr>
              <a:t>table</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h:tr</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h:td</a:t>
            </a:r>
            <a:r>
              <a:rPr lang="en-US" sz="1400" dirty="0">
                <a:latin typeface="Courier New" panose="02070309020205020404" pitchFamily="49" charset="0"/>
                <a:cs typeface="Courier New" panose="02070309020205020404" pitchFamily="49" charset="0"/>
              </a:rPr>
              <a:t>&gt;Apples&lt;/</a:t>
            </a:r>
            <a:r>
              <a:rPr lang="en-US" sz="1400" dirty="0" err="1">
                <a:latin typeface="Courier New" panose="02070309020205020404" pitchFamily="49" charset="0"/>
                <a:cs typeface="Courier New" panose="02070309020205020404" pitchFamily="49" charset="0"/>
              </a:rPr>
              <a:t>h:td</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h:td</a:t>
            </a:r>
            <a:r>
              <a:rPr lang="en-US" sz="1400" dirty="0">
                <a:latin typeface="Courier New" panose="02070309020205020404" pitchFamily="49" charset="0"/>
                <a:cs typeface="Courier New" panose="02070309020205020404" pitchFamily="49" charset="0"/>
              </a:rPr>
              <a:t>&gt;Bananas&lt;/</a:t>
            </a:r>
            <a:r>
              <a:rPr lang="en-US" sz="1400" dirty="0" err="1">
                <a:latin typeface="Courier New" panose="02070309020205020404" pitchFamily="49" charset="0"/>
                <a:cs typeface="Courier New" panose="02070309020205020404" pitchFamily="49" charset="0"/>
              </a:rPr>
              <a:t>h:td</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h:tr</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&lt;/</a:t>
            </a:r>
            <a:r>
              <a:rPr lang="en-US" sz="1400" dirty="0" err="1">
                <a:solidFill>
                  <a:srgbClr val="FF0000"/>
                </a:solidFill>
                <a:latin typeface="Courier New" panose="02070309020205020404" pitchFamily="49" charset="0"/>
                <a:cs typeface="Courier New" panose="02070309020205020404" pitchFamily="49" charset="0"/>
              </a:rPr>
              <a:t>h:</a:t>
            </a:r>
            <a:r>
              <a:rPr lang="en-US" sz="1400" dirty="0" err="1">
                <a:latin typeface="Courier New" panose="02070309020205020404" pitchFamily="49" charset="0"/>
                <a:cs typeface="Courier New" panose="02070309020205020404" pitchFamily="49" charset="0"/>
              </a:rPr>
              <a:t>table</a:t>
            </a:r>
            <a:r>
              <a:rPr lang="en-US" sz="1400" dirty="0">
                <a:latin typeface="Courier New" panose="02070309020205020404" pitchFamily="49" charset="0"/>
                <a:cs typeface="Courier New" panose="02070309020205020404" pitchFamily="49" charset="0"/>
              </a:rPr>
              <a:t>&gt;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&lt;</a:t>
            </a:r>
            <a:r>
              <a:rPr lang="en-US" sz="1400" dirty="0" err="1">
                <a:solidFill>
                  <a:srgbClr val="FF0000"/>
                </a:solidFill>
                <a:latin typeface="Courier New" panose="02070309020205020404" pitchFamily="49" charset="0"/>
                <a:cs typeface="Courier New" panose="02070309020205020404" pitchFamily="49" charset="0"/>
              </a:rPr>
              <a:t>f:</a:t>
            </a:r>
            <a:r>
              <a:rPr lang="en-US" sz="1400" dirty="0" err="1">
                <a:latin typeface="Courier New" panose="02070309020205020404" pitchFamily="49" charset="0"/>
                <a:cs typeface="Courier New" panose="02070309020205020404" pitchFamily="49" charset="0"/>
              </a:rPr>
              <a:t>table</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&gt;African Coffee Table&lt;/</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f:width</a:t>
            </a:r>
            <a:r>
              <a:rPr lang="en-US" sz="1400" dirty="0">
                <a:latin typeface="Courier New" panose="02070309020205020404" pitchFamily="49" charset="0"/>
                <a:cs typeface="Courier New" panose="02070309020205020404" pitchFamily="49" charset="0"/>
              </a:rPr>
              <a:t>&gt;80&lt;/</a:t>
            </a:r>
            <a:r>
              <a:rPr lang="en-US" sz="1400" dirty="0" err="1">
                <a:latin typeface="Courier New" panose="02070309020205020404" pitchFamily="49" charset="0"/>
                <a:cs typeface="Courier New" panose="02070309020205020404" pitchFamily="49" charset="0"/>
              </a:rPr>
              <a:t>f:width</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f:length</a:t>
            </a:r>
            <a:r>
              <a:rPr lang="en-US" sz="1400" dirty="0">
                <a:latin typeface="Courier New" panose="02070309020205020404" pitchFamily="49" charset="0"/>
                <a:cs typeface="Courier New" panose="02070309020205020404" pitchFamily="49" charset="0"/>
              </a:rPr>
              <a:t>&gt;120&lt;/</a:t>
            </a:r>
            <a:r>
              <a:rPr lang="en-US" sz="1400" dirty="0" err="1">
                <a:latin typeface="Courier New" panose="02070309020205020404" pitchFamily="49" charset="0"/>
                <a:cs typeface="Courier New" panose="02070309020205020404" pitchFamily="49" charset="0"/>
              </a:rPr>
              <a:t>f:length</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&lt;/</a:t>
            </a:r>
            <a:r>
              <a:rPr lang="en-US" sz="1400" dirty="0" err="1">
                <a:solidFill>
                  <a:srgbClr val="FF0000"/>
                </a:solidFill>
                <a:latin typeface="Courier New" panose="02070309020205020404" pitchFamily="49" charset="0"/>
                <a:cs typeface="Courier New" panose="02070309020205020404" pitchFamily="49" charset="0"/>
              </a:rPr>
              <a:t>f:</a:t>
            </a:r>
            <a:r>
              <a:rPr lang="en-US" sz="1400" dirty="0" err="1">
                <a:latin typeface="Courier New" panose="02070309020205020404" pitchFamily="49" charset="0"/>
                <a:cs typeface="Courier New" panose="02070309020205020404" pitchFamily="49" charset="0"/>
              </a:rPr>
              <a:t>table</a:t>
            </a:r>
            <a:r>
              <a:rPr lang="en-US" sz="1400" dirty="0">
                <a:latin typeface="Courier New" panose="02070309020205020404" pitchFamily="49" charset="0"/>
                <a:cs typeface="Courier New" panose="02070309020205020404" pitchFamily="49" charset="0"/>
              </a:rPr>
              <a:t>&gt;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&lt;/root&gt;</a:t>
            </a:r>
          </a:p>
        </p:txBody>
      </p:sp>
    </p:spTree>
    <p:extLst>
      <p:ext uri="{BB962C8B-B14F-4D97-AF65-F5344CB8AC3E}">
        <p14:creationId xmlns:p14="http://schemas.microsoft.com/office/powerpoint/2010/main" val="423630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An XML namespace is declared using the reserved XML attribute </a:t>
            </a:r>
            <a:r>
              <a:rPr lang="en-US" sz="1800" dirty="0" err="1">
                <a:solidFill>
                  <a:srgbClr val="0000FF"/>
                </a:solidFill>
              </a:rPr>
              <a:t>xmlns</a:t>
            </a:r>
            <a:r>
              <a:rPr lang="en-US" sz="1800" dirty="0"/>
              <a:t> or </a:t>
            </a:r>
            <a:r>
              <a:rPr lang="en-US" sz="1800" dirty="0" err="1">
                <a:solidFill>
                  <a:srgbClr val="0000FF"/>
                </a:solidFill>
              </a:rPr>
              <a:t>xmlns:prefix</a:t>
            </a:r>
            <a:r>
              <a:rPr lang="en-US" sz="1800" dirty="0"/>
              <a:t>, the value of which must be a valid namespace name.</a:t>
            </a:r>
          </a:p>
          <a:p>
            <a:endParaRPr lang="en-US" sz="1800" dirty="0"/>
          </a:p>
          <a:p>
            <a:r>
              <a:rPr lang="en-US" sz="1800" dirty="0"/>
              <a:t>For example, the following declaration maps the "</a:t>
            </a:r>
            <a:r>
              <a:rPr lang="en-US" sz="1800" dirty="0" err="1"/>
              <a:t>xhtml</a:t>
            </a:r>
            <a:r>
              <a:rPr lang="en-US" sz="1800" dirty="0"/>
              <a:t>:" prefix to the XHTML namespace:</a:t>
            </a:r>
          </a:p>
          <a:p>
            <a:endParaRPr lang="en-US" sz="1800" dirty="0"/>
          </a:p>
          <a:p>
            <a:endParaRPr lang="en-US" sz="1800" dirty="0"/>
          </a:p>
          <a:p>
            <a:r>
              <a:rPr lang="en-US" sz="1800" dirty="0"/>
              <a:t>As such, any element or attribute whose name starts with the prefix "</a:t>
            </a:r>
            <a:r>
              <a:rPr lang="en-US" sz="1800" dirty="0" err="1"/>
              <a:t>xhtml</a:t>
            </a:r>
            <a:r>
              <a:rPr lang="en-US" sz="1800" dirty="0"/>
              <a:t>:" is considered to be in the XHTML namespace.</a:t>
            </a:r>
          </a:p>
        </p:txBody>
      </p:sp>
      <p:sp>
        <p:nvSpPr>
          <p:cNvPr id="46084" name="Title 17"/>
          <p:cNvSpPr>
            <a:spLocks noGrp="1"/>
          </p:cNvSpPr>
          <p:nvPr>
            <p:ph type="title"/>
          </p:nvPr>
        </p:nvSpPr>
        <p:spPr/>
        <p:txBody>
          <a:bodyPr/>
          <a:lstStyle/>
          <a:p>
            <a:r>
              <a:rPr lang="en-US" sz="3000" dirty="0"/>
              <a:t>XML Namespaces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931213" y="2606521"/>
            <a:ext cx="8138864" cy="3840163"/>
          </a:xfrm>
          <a:prstGeom prst="rect">
            <a:avLst/>
          </a:prstGeom>
        </p:spPr>
        <p:txBody>
          <a:bodyPr>
            <a:norm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a:latin typeface="Courier New" panose="02070309020205020404" pitchFamily="49" charset="0"/>
                <a:cs typeface="Courier New" panose="02070309020205020404" pitchFamily="49" charset="0"/>
              </a:rPr>
              <a:t>xmlns:xhtml</a:t>
            </a:r>
            <a:r>
              <a:rPr lang="en-US" sz="1400" dirty="0">
                <a:latin typeface="Courier New" panose="02070309020205020404" pitchFamily="49" charset="0"/>
                <a:cs typeface="Courier New" panose="02070309020205020404" pitchFamily="49" charset="0"/>
              </a:rPr>
              <a:t>="http://www.w3.org/1999/xhtml"</a:t>
            </a:r>
          </a:p>
        </p:txBody>
      </p:sp>
    </p:spTree>
    <p:extLst>
      <p:ext uri="{BB962C8B-B14F-4D97-AF65-F5344CB8AC3E}">
        <p14:creationId xmlns:p14="http://schemas.microsoft.com/office/powerpoint/2010/main" val="113468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A </a:t>
            </a:r>
            <a:r>
              <a:rPr lang="en-US" sz="1800" dirty="0">
                <a:solidFill>
                  <a:srgbClr val="0000FF"/>
                </a:solidFill>
              </a:rPr>
              <a:t>default</a:t>
            </a:r>
            <a:r>
              <a:rPr lang="en-US" sz="1800" dirty="0"/>
              <a:t> namespace may be declared for the whole document. As a result, all subsequent elements inherit the namespace by default.</a:t>
            </a:r>
          </a:p>
        </p:txBody>
      </p:sp>
      <p:sp>
        <p:nvSpPr>
          <p:cNvPr id="46084" name="Title 17"/>
          <p:cNvSpPr>
            <a:spLocks noGrp="1"/>
          </p:cNvSpPr>
          <p:nvPr>
            <p:ph type="title"/>
          </p:nvPr>
        </p:nvSpPr>
        <p:spPr/>
        <p:txBody>
          <a:bodyPr/>
          <a:lstStyle/>
          <a:p>
            <a:r>
              <a:rPr lang="en-US" sz="3000" dirty="0"/>
              <a:t>Default Namespace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931213" y="1964497"/>
            <a:ext cx="8138864" cy="3840163"/>
          </a:xfrm>
          <a:prstGeom prst="rect">
            <a:avLst/>
          </a:prstGeom>
        </p:spPr>
        <p:txBody>
          <a:bodyPr>
            <a:norm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a:latin typeface="Courier New" panose="02070309020205020404" pitchFamily="49" charset="0"/>
                <a:cs typeface="Courier New" panose="02070309020205020404" pitchFamily="49" charset="0"/>
              </a:rPr>
              <a:t>&lt;table </a:t>
            </a:r>
            <a:r>
              <a:rPr lang="en-US" sz="1400" dirty="0" err="1">
                <a:latin typeface="Courier New" panose="02070309020205020404" pitchFamily="49" charset="0"/>
                <a:cs typeface="Courier New" panose="02070309020205020404" pitchFamily="49" charset="0"/>
              </a:rPr>
              <a:t>xmlns</a:t>
            </a:r>
            <a:r>
              <a:rPr lang="en-US" sz="1400" dirty="0">
                <a:latin typeface="Courier New" panose="02070309020205020404" pitchFamily="49" charset="0"/>
                <a:cs typeface="Courier New" panose="02070309020205020404" pitchFamily="49" charset="0"/>
              </a:rPr>
              <a:t>="http://www.w3.org/TR/html4/"&gt;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&lt;tr&gt;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&lt;td&gt;Apples&lt;/td&gt;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&lt;td&gt;Bananas&lt;/td&gt;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&lt;/tr&gt;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&lt;/table&gt;</a:t>
            </a:r>
          </a:p>
        </p:txBody>
      </p:sp>
    </p:spTree>
    <p:extLst>
      <p:ext uri="{BB962C8B-B14F-4D97-AF65-F5344CB8AC3E}">
        <p14:creationId xmlns:p14="http://schemas.microsoft.com/office/powerpoint/2010/main" val="171957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An </a:t>
            </a:r>
            <a:r>
              <a:rPr lang="en-US" sz="1800" dirty="0">
                <a:solidFill>
                  <a:srgbClr val="0000FF"/>
                </a:solidFill>
              </a:rPr>
              <a:t>XML schema</a:t>
            </a:r>
            <a:r>
              <a:rPr lang="en-US" sz="1800" dirty="0"/>
              <a:t> is a </a:t>
            </a:r>
            <a:r>
              <a:rPr lang="en-US" sz="1800" b="1" dirty="0"/>
              <a:t>description</a:t>
            </a:r>
            <a:r>
              <a:rPr lang="en-US" sz="1800" dirty="0"/>
              <a:t> of a type of XML document, typically expressed in terms of </a:t>
            </a:r>
            <a:r>
              <a:rPr lang="en-US" sz="1800" dirty="0">
                <a:solidFill>
                  <a:srgbClr val="0000FF"/>
                </a:solidFill>
              </a:rPr>
              <a:t>constraints</a:t>
            </a:r>
            <a:r>
              <a:rPr lang="en-US" sz="1800" dirty="0"/>
              <a:t> on the </a:t>
            </a:r>
            <a:r>
              <a:rPr lang="en-US" sz="1800" dirty="0">
                <a:solidFill>
                  <a:srgbClr val="0000FF"/>
                </a:solidFill>
              </a:rPr>
              <a:t>structure</a:t>
            </a:r>
            <a:r>
              <a:rPr lang="en-US" sz="1800" dirty="0"/>
              <a:t> and </a:t>
            </a:r>
            <a:r>
              <a:rPr lang="en-US" sz="1800" dirty="0">
                <a:solidFill>
                  <a:srgbClr val="0000FF"/>
                </a:solidFill>
              </a:rPr>
              <a:t>content</a:t>
            </a:r>
            <a:r>
              <a:rPr lang="en-US" sz="1800" dirty="0"/>
              <a:t> of documents of that type, above and beyond the basic syntactical constraints imposed by XML itself. </a:t>
            </a:r>
          </a:p>
          <a:p>
            <a:r>
              <a:rPr lang="en-US" sz="1800" dirty="0"/>
              <a:t>These constraints are generally expressed using some combination of </a:t>
            </a:r>
            <a:r>
              <a:rPr lang="en-US" sz="1800" b="1" dirty="0"/>
              <a:t>grammatical rules</a:t>
            </a:r>
            <a:r>
              <a:rPr lang="en-US" sz="1800" dirty="0"/>
              <a:t> governing the </a:t>
            </a:r>
            <a:r>
              <a:rPr lang="en-US" sz="1800" b="1" dirty="0"/>
              <a:t>order of elements</a:t>
            </a:r>
            <a:r>
              <a:rPr lang="en-US" sz="1800" dirty="0"/>
              <a:t>, Boolean </a:t>
            </a:r>
            <a:r>
              <a:rPr lang="en-US" sz="1800" b="1" dirty="0"/>
              <a:t>predicates</a:t>
            </a:r>
            <a:r>
              <a:rPr lang="en-US" sz="1800" dirty="0"/>
              <a:t> that the content must satisfy, </a:t>
            </a:r>
            <a:r>
              <a:rPr lang="en-US" sz="1800" b="1" dirty="0"/>
              <a:t>data types</a:t>
            </a:r>
            <a:r>
              <a:rPr lang="en-US" sz="1800" dirty="0"/>
              <a:t> governing the content of </a:t>
            </a:r>
            <a:r>
              <a:rPr lang="en-US" sz="1800" b="1" dirty="0"/>
              <a:t>elements</a:t>
            </a:r>
            <a:r>
              <a:rPr lang="en-US" sz="1800" dirty="0"/>
              <a:t> and </a:t>
            </a:r>
            <a:r>
              <a:rPr lang="en-US" sz="1800" b="1" dirty="0"/>
              <a:t>attributes</a:t>
            </a:r>
            <a:r>
              <a:rPr lang="en-US" sz="1800" dirty="0"/>
              <a:t>, and more specialized rules such as </a:t>
            </a:r>
            <a:r>
              <a:rPr lang="en-US" sz="1800" b="1" dirty="0"/>
              <a:t>uniqueness</a:t>
            </a:r>
            <a:r>
              <a:rPr lang="en-US" sz="1800" dirty="0"/>
              <a:t> and </a:t>
            </a:r>
            <a:r>
              <a:rPr lang="en-US" sz="1800" b="1" dirty="0"/>
              <a:t>referential integrity</a:t>
            </a:r>
            <a:r>
              <a:rPr lang="en-US" sz="1800" dirty="0"/>
              <a:t> constraints.</a:t>
            </a:r>
          </a:p>
          <a:p>
            <a:endParaRPr lang="en-US" sz="1800" dirty="0"/>
          </a:p>
          <a:p>
            <a:r>
              <a:rPr lang="en-US" sz="1800" dirty="0"/>
              <a:t>Some common XML Schema languages:</a:t>
            </a:r>
          </a:p>
          <a:p>
            <a:pPr lvl="1"/>
            <a:r>
              <a:rPr lang="en-US" sz="1400" dirty="0"/>
              <a:t>DTD</a:t>
            </a:r>
          </a:p>
          <a:p>
            <a:pPr lvl="1"/>
            <a:r>
              <a:rPr lang="en-US" sz="1400" dirty="0"/>
              <a:t>XSD</a:t>
            </a:r>
          </a:p>
          <a:p>
            <a:pPr lvl="1"/>
            <a:r>
              <a:rPr lang="en-US" sz="1400" dirty="0"/>
              <a:t>And many more…</a:t>
            </a:r>
          </a:p>
          <a:p>
            <a:pPr lvl="1"/>
            <a:endParaRPr lang="en-US" sz="1400" dirty="0"/>
          </a:p>
        </p:txBody>
      </p:sp>
      <p:sp>
        <p:nvSpPr>
          <p:cNvPr id="46084" name="Title 17"/>
          <p:cNvSpPr>
            <a:spLocks noGrp="1"/>
          </p:cNvSpPr>
          <p:nvPr>
            <p:ph type="title"/>
          </p:nvPr>
        </p:nvSpPr>
        <p:spPr/>
        <p:txBody>
          <a:bodyPr/>
          <a:lstStyle/>
          <a:p>
            <a:r>
              <a:rPr lang="en-US" sz="3000" dirty="0"/>
              <a:t>XML Schema</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4361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The most common way to process XML documents is through DOM.</a:t>
            </a:r>
          </a:p>
          <a:p>
            <a:endParaRPr lang="en-US" sz="2000" dirty="0"/>
          </a:p>
          <a:p>
            <a:r>
              <a:rPr lang="en-US" sz="2000" dirty="0"/>
              <a:t>The XML </a:t>
            </a:r>
            <a:r>
              <a:rPr lang="en-US" sz="2000" dirty="0">
                <a:solidFill>
                  <a:srgbClr val="0000FF"/>
                </a:solidFill>
              </a:rPr>
              <a:t>DOM</a:t>
            </a:r>
            <a:r>
              <a:rPr lang="en-US" sz="2000" dirty="0"/>
              <a:t> defines a </a:t>
            </a:r>
            <a:r>
              <a:rPr lang="en-US" sz="2000" b="1" dirty="0"/>
              <a:t>standard</a:t>
            </a:r>
            <a:r>
              <a:rPr lang="en-US" sz="2000" dirty="0"/>
              <a:t> way for </a:t>
            </a:r>
            <a:r>
              <a:rPr lang="en-US" sz="2000" dirty="0">
                <a:solidFill>
                  <a:srgbClr val="0000FF"/>
                </a:solidFill>
              </a:rPr>
              <a:t>accessing</a:t>
            </a:r>
            <a:r>
              <a:rPr lang="en-US" sz="2000" dirty="0"/>
              <a:t> and </a:t>
            </a:r>
            <a:r>
              <a:rPr lang="en-US" sz="2000" dirty="0">
                <a:solidFill>
                  <a:srgbClr val="0000FF"/>
                </a:solidFill>
              </a:rPr>
              <a:t>manipulating</a:t>
            </a:r>
            <a:r>
              <a:rPr lang="en-US" sz="2000" dirty="0"/>
              <a:t> XML documents. It presents an XML document as a tree-structure: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Example: java support for XML DOM via</a:t>
            </a:r>
          </a:p>
          <a:p>
            <a:pPr marL="400050" lvl="1" indent="0">
              <a:buNone/>
            </a:pPr>
            <a:r>
              <a:rPr lang="en-US" sz="1600" dirty="0" err="1"/>
              <a:t>javax.xml.parsers.</a:t>
            </a:r>
            <a:r>
              <a:rPr lang="en-US" sz="1600" b="1" dirty="0" err="1"/>
              <a:t>DocumentBuilderFactory</a:t>
            </a:r>
            <a:endParaRPr lang="en-US" sz="3200" dirty="0"/>
          </a:p>
          <a:p>
            <a:endParaRPr lang="en-US" sz="2000" dirty="0"/>
          </a:p>
        </p:txBody>
      </p:sp>
      <p:sp>
        <p:nvSpPr>
          <p:cNvPr id="46084" name="Title 17"/>
          <p:cNvSpPr>
            <a:spLocks noGrp="1"/>
          </p:cNvSpPr>
          <p:nvPr>
            <p:ph type="title"/>
          </p:nvPr>
        </p:nvSpPr>
        <p:spPr/>
        <p:txBody>
          <a:bodyPr/>
          <a:lstStyle/>
          <a:p>
            <a:r>
              <a:rPr lang="en-US" sz="3000" dirty="0"/>
              <a:t>XML Processing</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 name="Picture 2" descr="DOM node tree">
            <a:extLst>
              <a:ext uri="{FF2B5EF4-FFF2-40B4-BE49-F238E27FC236}">
                <a16:creationId xmlns:a16="http://schemas.microsoft.com/office/drawing/2014/main" id="{CEF83AFB-AFAF-42F6-BC52-BF80E39E9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858" y="2612710"/>
            <a:ext cx="46291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9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rgbClr val="0000FF"/>
                </a:solidFill>
              </a:rPr>
              <a:t>XPATH (XML Path)</a:t>
            </a:r>
            <a:r>
              <a:rPr lang="en-US" sz="2000" dirty="0"/>
              <a:t>, defined by W3C, is a </a:t>
            </a:r>
            <a:r>
              <a:rPr lang="en-US" sz="2000" dirty="0">
                <a:solidFill>
                  <a:srgbClr val="0000FF"/>
                </a:solidFill>
              </a:rPr>
              <a:t>query language</a:t>
            </a:r>
            <a:r>
              <a:rPr lang="en-US" sz="2000" dirty="0"/>
              <a:t> for </a:t>
            </a:r>
            <a:r>
              <a:rPr lang="en-US" sz="2000" dirty="0">
                <a:solidFill>
                  <a:srgbClr val="0000FF"/>
                </a:solidFill>
              </a:rPr>
              <a:t>selecting</a:t>
            </a:r>
            <a:r>
              <a:rPr lang="en-US" sz="2000" dirty="0"/>
              <a:t> </a:t>
            </a:r>
            <a:r>
              <a:rPr lang="en-US" sz="2000" dirty="0">
                <a:solidFill>
                  <a:srgbClr val="0000FF"/>
                </a:solidFill>
              </a:rPr>
              <a:t>nodes</a:t>
            </a:r>
            <a:r>
              <a:rPr lang="en-US" sz="2000" dirty="0"/>
              <a:t> from an XML document. </a:t>
            </a:r>
          </a:p>
          <a:p>
            <a:r>
              <a:rPr lang="en-US" sz="2000" dirty="0"/>
              <a:t>It can be used to </a:t>
            </a:r>
            <a:r>
              <a:rPr lang="en-US" sz="2000" dirty="0">
                <a:solidFill>
                  <a:srgbClr val="0000FF"/>
                </a:solidFill>
              </a:rPr>
              <a:t>navigate</a:t>
            </a:r>
            <a:r>
              <a:rPr lang="en-US" sz="2000" dirty="0"/>
              <a:t> through elements and attributes in an XML document.</a:t>
            </a:r>
          </a:p>
          <a:p>
            <a:r>
              <a:rPr lang="en-US" sz="2000" dirty="0"/>
              <a:t>It may be used to </a:t>
            </a:r>
            <a:r>
              <a:rPr lang="en-US" sz="2000" dirty="0">
                <a:solidFill>
                  <a:srgbClr val="0000FF"/>
                </a:solidFill>
              </a:rPr>
              <a:t>compute</a:t>
            </a:r>
            <a:r>
              <a:rPr lang="en-US" sz="2000" dirty="0"/>
              <a:t> values from the content of an XML document. </a:t>
            </a:r>
          </a:p>
          <a:p>
            <a:r>
              <a:rPr lang="en-US" sz="2000" dirty="0"/>
              <a:t>XPath is a major element in the </a:t>
            </a:r>
            <a:r>
              <a:rPr lang="en-US" sz="2000" dirty="0">
                <a:solidFill>
                  <a:srgbClr val="0000FF"/>
                </a:solidFill>
              </a:rPr>
              <a:t>XSLT</a:t>
            </a:r>
            <a:r>
              <a:rPr lang="en-US" sz="2000" dirty="0"/>
              <a:t> standard.</a:t>
            </a:r>
          </a:p>
          <a:p>
            <a:r>
              <a:rPr lang="en-US" sz="2000" dirty="0"/>
              <a:t>Examples:</a:t>
            </a:r>
          </a:p>
          <a:p>
            <a:endParaRPr lang="en-US" sz="2000" dirty="0"/>
          </a:p>
        </p:txBody>
      </p:sp>
      <p:sp>
        <p:nvSpPr>
          <p:cNvPr id="46084" name="Title 17"/>
          <p:cNvSpPr>
            <a:spLocks noGrp="1"/>
          </p:cNvSpPr>
          <p:nvPr>
            <p:ph type="title"/>
          </p:nvPr>
        </p:nvSpPr>
        <p:spPr/>
        <p:txBody>
          <a:bodyPr/>
          <a:lstStyle/>
          <a:p>
            <a:r>
              <a:rPr lang="en-US" sz="3000" dirty="0"/>
              <a:t>XPATH (XML Path)</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88B936EB-E638-45D3-9171-E7A1DFACEC56}"/>
              </a:ext>
            </a:extLst>
          </p:cNvPr>
          <p:cNvSpPr txBox="1"/>
          <p:nvPr/>
        </p:nvSpPr>
        <p:spPr>
          <a:xfrm>
            <a:off x="2443538" y="3561279"/>
            <a:ext cx="2984496" cy="954107"/>
          </a:xfrm>
          <a:prstGeom prst="rect">
            <a:avLst/>
          </a:prstGeom>
          <a:noFill/>
        </p:spPr>
        <p:txBody>
          <a:bodyPr wrap="square">
            <a:spAutoFit/>
          </a:bodyPr>
          <a:lstStyle/>
          <a:p>
            <a:pPr lvl="0" defTabSz="914400" eaLnBrk="0" fontAlgn="base" hangingPunct="0">
              <a:spcBef>
                <a:spcPct val="0"/>
              </a:spcBef>
              <a:spcAft>
                <a:spcPct val="0"/>
              </a:spcAft>
            </a:pPr>
            <a:r>
              <a:rPr lang="en-US" altLang="en-US" sz="1400" dirty="0">
                <a:latin typeface="inherit"/>
              </a:rPr>
              <a:t>/bookstore/book[1]</a:t>
            </a:r>
          </a:p>
          <a:p>
            <a:pPr lvl="0" defTabSz="914400" eaLnBrk="0" fontAlgn="base" hangingPunct="0">
              <a:spcBef>
                <a:spcPct val="0"/>
              </a:spcBef>
              <a:spcAft>
                <a:spcPct val="0"/>
              </a:spcAft>
            </a:pPr>
            <a:r>
              <a:rPr lang="en-US" altLang="en-US" sz="1400" dirty="0">
                <a:latin typeface="inherit"/>
              </a:rPr>
              <a:t>/bookstore/book[last()]</a:t>
            </a:r>
          </a:p>
          <a:p>
            <a:pPr lvl="0" defTabSz="914400" eaLnBrk="0" fontAlgn="base" hangingPunct="0">
              <a:spcBef>
                <a:spcPct val="0"/>
              </a:spcBef>
              <a:spcAft>
                <a:spcPct val="0"/>
              </a:spcAft>
            </a:pPr>
            <a:r>
              <a:rPr lang="en-US" altLang="en-US" sz="1400" dirty="0">
                <a:latin typeface="inherit"/>
              </a:rPr>
              <a:t>//title[@lang='en']</a:t>
            </a:r>
          </a:p>
          <a:p>
            <a:pPr lvl="0" defTabSz="914400" eaLnBrk="0" fontAlgn="base" hangingPunct="0">
              <a:spcBef>
                <a:spcPct val="0"/>
              </a:spcBef>
              <a:spcAft>
                <a:spcPct val="0"/>
              </a:spcAft>
            </a:pPr>
            <a:r>
              <a:rPr lang="en-US" altLang="en-US" sz="1400" dirty="0">
                <a:latin typeface="inherit"/>
              </a:rPr>
              <a:t>/bookstore/book[price&gt;35.00]/title</a:t>
            </a:r>
          </a:p>
        </p:txBody>
      </p:sp>
      <p:sp>
        <p:nvSpPr>
          <p:cNvPr id="4" name="Rectangle 3">
            <a:extLst>
              <a:ext uri="{FF2B5EF4-FFF2-40B4-BE49-F238E27FC236}">
                <a16:creationId xmlns:a16="http://schemas.microsoft.com/office/drawing/2014/main" id="{B44FFB6F-BD3E-4703-997B-B2FAEF5FB472}"/>
              </a:ext>
            </a:extLst>
          </p:cNvPr>
          <p:cNvSpPr/>
          <p:nvPr/>
        </p:nvSpPr>
        <p:spPr>
          <a:xfrm>
            <a:off x="5830067" y="3492554"/>
            <a:ext cx="3672408" cy="2862322"/>
          </a:xfrm>
          <a:prstGeom prst="rect">
            <a:avLst/>
          </a:prstGeom>
        </p:spPr>
        <p:txBody>
          <a:bodyPr wrap="square">
            <a:spAutoFit/>
          </a:bodyPr>
          <a:lstStyle/>
          <a:p>
            <a:r>
              <a:rPr lang="en-CA" sz="1000" dirty="0">
                <a:solidFill>
                  <a:srgbClr val="FF0000"/>
                </a:solidFill>
                <a:highlight>
                  <a:srgbClr val="FFFF00"/>
                </a:highlight>
                <a:latin typeface="Courier New" panose="02070309020205020404" pitchFamily="49" charset="0"/>
              </a:rPr>
              <a:t>&lt;?</a:t>
            </a:r>
            <a:r>
              <a:rPr lang="en-CA" sz="1000" dirty="0">
                <a:solidFill>
                  <a:srgbClr val="0000FF"/>
                </a:solidFill>
                <a:highlight>
                  <a:srgbClr val="FFFFFF"/>
                </a:highlight>
                <a:latin typeface="Courier New" panose="02070309020205020404" pitchFamily="49" charset="0"/>
              </a:rPr>
              <a:t>xml</a:t>
            </a:r>
            <a:r>
              <a:rPr lang="en-CA" sz="1000" dirty="0">
                <a:solidFill>
                  <a:srgbClr val="000000"/>
                </a:solidFill>
                <a:highlight>
                  <a:srgbClr val="FFFFFF"/>
                </a:highlight>
                <a:latin typeface="Courier New" panose="02070309020205020404" pitchFamily="49" charset="0"/>
              </a:rPr>
              <a:t> </a:t>
            </a:r>
            <a:r>
              <a:rPr lang="en-CA" sz="1000" dirty="0">
                <a:solidFill>
                  <a:srgbClr val="FF0000"/>
                </a:solidFill>
                <a:highlight>
                  <a:srgbClr val="FFFFFF"/>
                </a:highlight>
                <a:latin typeface="Courier New" panose="02070309020205020404" pitchFamily="49" charset="0"/>
              </a:rPr>
              <a:t>version</a:t>
            </a:r>
            <a:r>
              <a:rPr lang="en-CA" sz="1000" dirty="0">
                <a:solidFill>
                  <a:srgbClr val="000000"/>
                </a:solidFill>
                <a:highlight>
                  <a:srgbClr val="FFFFFF"/>
                </a:highlight>
                <a:latin typeface="Courier New" panose="02070309020205020404" pitchFamily="49" charset="0"/>
              </a:rPr>
              <a:t>=</a:t>
            </a:r>
            <a:r>
              <a:rPr lang="en-CA" sz="1000" b="1" dirty="0">
                <a:solidFill>
                  <a:srgbClr val="8000FF"/>
                </a:solidFill>
                <a:highlight>
                  <a:srgbClr val="FFFFFF"/>
                </a:highlight>
                <a:latin typeface="Courier New" panose="02070309020205020404" pitchFamily="49" charset="0"/>
              </a:rPr>
              <a:t>"1.0"</a:t>
            </a:r>
            <a:r>
              <a:rPr lang="en-CA" sz="1000" dirty="0">
                <a:solidFill>
                  <a:srgbClr val="000000"/>
                </a:solidFill>
                <a:highlight>
                  <a:srgbClr val="FFFFFF"/>
                </a:highlight>
                <a:latin typeface="Courier New" panose="02070309020205020404" pitchFamily="49" charset="0"/>
              </a:rPr>
              <a:t> </a:t>
            </a:r>
            <a:r>
              <a:rPr lang="en-CA" sz="1000" dirty="0">
                <a:solidFill>
                  <a:srgbClr val="FF0000"/>
                </a:solidFill>
                <a:highlight>
                  <a:srgbClr val="FFFFFF"/>
                </a:highlight>
                <a:latin typeface="Courier New" panose="02070309020205020404" pitchFamily="49" charset="0"/>
              </a:rPr>
              <a:t>encoding</a:t>
            </a:r>
            <a:r>
              <a:rPr lang="en-CA" sz="1000" dirty="0">
                <a:solidFill>
                  <a:srgbClr val="000000"/>
                </a:solidFill>
                <a:highlight>
                  <a:srgbClr val="FFFFFF"/>
                </a:highlight>
                <a:latin typeface="Courier New" panose="02070309020205020404" pitchFamily="49" charset="0"/>
              </a:rPr>
              <a:t>=</a:t>
            </a:r>
            <a:r>
              <a:rPr lang="en-CA" sz="1000" b="1" dirty="0">
                <a:solidFill>
                  <a:srgbClr val="8000FF"/>
                </a:solidFill>
                <a:highlight>
                  <a:srgbClr val="FFFFFF"/>
                </a:highlight>
                <a:latin typeface="Courier New" panose="02070309020205020404" pitchFamily="49" charset="0"/>
              </a:rPr>
              <a:t>"UTF-8"</a:t>
            </a:r>
            <a:r>
              <a:rPr lang="en-CA" sz="1000" dirty="0">
                <a:solidFill>
                  <a:srgbClr val="FF0000"/>
                </a:solidFill>
                <a:highlight>
                  <a:srgbClr val="FFFF00"/>
                </a:highlight>
                <a:latin typeface="Courier New" panose="02070309020205020404" pitchFamily="49" charset="0"/>
              </a:rPr>
              <a:t>?&gt;</a:t>
            </a:r>
            <a:endParaRPr lang="en-CA" sz="1000" b="1" dirty="0">
              <a:solidFill>
                <a:srgbClr val="000000"/>
              </a:solidFill>
              <a:highlight>
                <a:srgbClr val="FFFFFF"/>
              </a:highlight>
              <a:latin typeface="Courier New" panose="02070309020205020404" pitchFamily="49" charset="0"/>
            </a:endParaRPr>
          </a:p>
          <a:p>
            <a:endParaRPr lang="en-CA" sz="1000" b="1" dirty="0">
              <a:solidFill>
                <a:srgbClr val="000000"/>
              </a:solidFill>
              <a:highlight>
                <a:srgbClr val="FFFFFF"/>
              </a:highlight>
              <a:latin typeface="Courier New" panose="02070309020205020404" pitchFamily="49" charset="0"/>
            </a:endParaRPr>
          </a:p>
          <a:p>
            <a:r>
              <a:rPr lang="en-CA" sz="1000" dirty="0">
                <a:solidFill>
                  <a:srgbClr val="0000FF"/>
                </a:solidFill>
                <a:highlight>
                  <a:srgbClr val="FFFFFF"/>
                </a:highlight>
                <a:latin typeface="Courier New" panose="02070309020205020404" pitchFamily="49" charset="0"/>
              </a:rPr>
              <a:t>&lt;bookstore&gt;</a:t>
            </a:r>
            <a:endParaRPr lang="en-CA" sz="1000" b="1" dirty="0">
              <a:solidFill>
                <a:srgbClr val="000000"/>
              </a:solidFill>
              <a:highlight>
                <a:srgbClr val="FFFFFF"/>
              </a:highlight>
              <a:latin typeface="Courier New" panose="02070309020205020404" pitchFamily="49" charset="0"/>
            </a:endParaRPr>
          </a:p>
          <a:p>
            <a:endParaRPr lang="en-CA" sz="1000" b="1" dirty="0">
              <a:solidFill>
                <a:srgbClr val="000000"/>
              </a:solidFill>
              <a:highlight>
                <a:srgbClr val="FFFFFF"/>
              </a:highlight>
              <a:latin typeface="Courier New" panose="02070309020205020404" pitchFamily="49" charset="0"/>
            </a:endParaRPr>
          </a:p>
          <a:p>
            <a:r>
              <a:rPr lang="en-CA" sz="1000" dirty="0">
                <a:solidFill>
                  <a:srgbClr val="0000FF"/>
                </a:solidFill>
                <a:highlight>
                  <a:srgbClr val="FFFFFF"/>
                </a:highlight>
                <a:latin typeface="Courier New" panose="02070309020205020404" pitchFamily="49" charset="0"/>
              </a:rPr>
              <a:t>&lt;book</a:t>
            </a:r>
            <a:r>
              <a:rPr lang="en-CA" sz="1000" dirty="0">
                <a:solidFill>
                  <a:srgbClr val="000000"/>
                </a:solidFill>
                <a:highlight>
                  <a:srgbClr val="FFFFFF"/>
                </a:highlight>
                <a:latin typeface="Courier New" panose="02070309020205020404" pitchFamily="49" charset="0"/>
              </a:rPr>
              <a:t> </a:t>
            </a:r>
            <a:r>
              <a:rPr lang="en-CA" sz="1000" dirty="0">
                <a:solidFill>
                  <a:srgbClr val="FF0000"/>
                </a:solidFill>
                <a:highlight>
                  <a:srgbClr val="FFFFFF"/>
                </a:highlight>
                <a:latin typeface="Courier New" panose="02070309020205020404" pitchFamily="49" charset="0"/>
              </a:rPr>
              <a:t>category</a:t>
            </a:r>
            <a:r>
              <a:rPr lang="en-CA" sz="1000" dirty="0">
                <a:solidFill>
                  <a:srgbClr val="000000"/>
                </a:solidFill>
                <a:highlight>
                  <a:srgbClr val="FFFFFF"/>
                </a:highlight>
                <a:latin typeface="Courier New" panose="02070309020205020404" pitchFamily="49" charset="0"/>
              </a:rPr>
              <a:t>=</a:t>
            </a:r>
            <a:r>
              <a:rPr lang="en-CA" sz="1000" b="1" dirty="0">
                <a:solidFill>
                  <a:srgbClr val="8000FF"/>
                </a:solidFill>
                <a:highlight>
                  <a:srgbClr val="FFFFFF"/>
                </a:highlight>
                <a:latin typeface="Courier New" panose="02070309020205020404" pitchFamily="49" charset="0"/>
              </a:rPr>
              <a:t>"web"</a:t>
            </a:r>
            <a:r>
              <a:rPr lang="en-CA" sz="1000" dirty="0">
                <a:solidFill>
                  <a:srgbClr val="0000FF"/>
                </a:solidFill>
                <a:highlight>
                  <a:srgbClr val="FFFFFF"/>
                </a:highlight>
                <a:latin typeface="Courier New" panose="02070309020205020404" pitchFamily="49" charset="0"/>
              </a:rPr>
              <a:t>&gt;</a:t>
            </a:r>
            <a:endParaRPr lang="en-CA"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&lt;title</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lang</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b="1" dirty="0" err="1">
                <a:solidFill>
                  <a:srgbClr val="8000FF"/>
                </a:solidFill>
                <a:highlight>
                  <a:srgbClr val="FFFFFF"/>
                </a:highlight>
                <a:latin typeface="Courier New" panose="02070309020205020404" pitchFamily="49" charset="0"/>
              </a:rPr>
              <a:t>en</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a:t>
            </a:r>
            <a:r>
              <a:rPr lang="en-US" sz="1000" b="1" dirty="0">
                <a:solidFill>
                  <a:srgbClr val="000000"/>
                </a:solidFill>
                <a:highlight>
                  <a:srgbClr val="FFFFFF"/>
                </a:highlight>
                <a:latin typeface="Courier New" panose="02070309020205020404" pitchFamily="49" charset="0"/>
              </a:rPr>
              <a:t>XQuery Kick Start</a:t>
            </a:r>
            <a:r>
              <a:rPr lang="en-US" sz="1000" dirty="0">
                <a:solidFill>
                  <a:srgbClr val="0000FF"/>
                </a:solidFill>
                <a:highlight>
                  <a:srgbClr val="FFFFFF"/>
                </a:highlight>
                <a:latin typeface="Courier New" panose="02070309020205020404" pitchFamily="49" charset="0"/>
              </a:rPr>
              <a:t>&lt;/title&gt;</a:t>
            </a:r>
            <a:endParaRPr lang="en-US" sz="1000" b="1" dirty="0">
              <a:solidFill>
                <a:srgbClr val="000000"/>
              </a:solidFill>
              <a:highlight>
                <a:srgbClr val="FFFFFF"/>
              </a:highlight>
              <a:latin typeface="Courier New" panose="02070309020205020404" pitchFamily="49" charset="0"/>
            </a:endParaRPr>
          </a:p>
          <a:p>
            <a:r>
              <a:rPr lang="en-CA" sz="1000" b="1" dirty="0">
                <a:solidFill>
                  <a:srgbClr val="000000"/>
                </a:solidFill>
                <a:highlight>
                  <a:srgbClr val="FFFFFF"/>
                </a:highlight>
                <a:latin typeface="Courier New" panose="02070309020205020404" pitchFamily="49" charset="0"/>
              </a:rPr>
              <a:t>  </a:t>
            </a:r>
            <a:r>
              <a:rPr lang="en-CA" sz="1000" dirty="0">
                <a:solidFill>
                  <a:srgbClr val="0000FF"/>
                </a:solidFill>
                <a:highlight>
                  <a:srgbClr val="FFFFFF"/>
                </a:highlight>
                <a:latin typeface="Courier New" panose="02070309020205020404" pitchFamily="49" charset="0"/>
              </a:rPr>
              <a:t>&lt;author&gt;</a:t>
            </a:r>
            <a:r>
              <a:rPr lang="en-CA" sz="1000" b="1" dirty="0">
                <a:solidFill>
                  <a:srgbClr val="000000"/>
                </a:solidFill>
                <a:highlight>
                  <a:srgbClr val="FFFFFF"/>
                </a:highlight>
                <a:latin typeface="Courier New" panose="02070309020205020404" pitchFamily="49" charset="0"/>
              </a:rPr>
              <a:t>James McGovern</a:t>
            </a:r>
            <a:r>
              <a:rPr lang="en-CA" sz="1000" dirty="0">
                <a:solidFill>
                  <a:srgbClr val="0000FF"/>
                </a:solidFill>
                <a:highlight>
                  <a:srgbClr val="FFFFFF"/>
                </a:highlight>
                <a:latin typeface="Courier New" panose="02070309020205020404" pitchFamily="49" charset="0"/>
              </a:rPr>
              <a:t>&lt;/author&gt;</a:t>
            </a:r>
            <a:endParaRPr lang="en-CA" sz="1000" b="1" dirty="0">
              <a:solidFill>
                <a:srgbClr val="000000"/>
              </a:solidFill>
              <a:highlight>
                <a:srgbClr val="FFFFFF"/>
              </a:highlight>
              <a:latin typeface="Courier New" panose="02070309020205020404" pitchFamily="49" charset="0"/>
            </a:endParaRPr>
          </a:p>
          <a:p>
            <a:r>
              <a:rPr lang="en-CA" sz="1000" b="1" dirty="0">
                <a:solidFill>
                  <a:srgbClr val="000000"/>
                </a:solidFill>
                <a:highlight>
                  <a:srgbClr val="FFFFFF"/>
                </a:highlight>
                <a:latin typeface="Courier New" panose="02070309020205020404" pitchFamily="49" charset="0"/>
              </a:rPr>
              <a:t>  </a:t>
            </a:r>
            <a:r>
              <a:rPr lang="en-CA" sz="1000" dirty="0">
                <a:solidFill>
                  <a:srgbClr val="0000FF"/>
                </a:solidFill>
                <a:highlight>
                  <a:srgbClr val="FFFFFF"/>
                </a:highlight>
                <a:latin typeface="Courier New" panose="02070309020205020404" pitchFamily="49" charset="0"/>
              </a:rPr>
              <a:t>&lt;author&gt;</a:t>
            </a:r>
            <a:r>
              <a:rPr lang="en-CA" sz="1000" b="1" dirty="0">
                <a:solidFill>
                  <a:srgbClr val="000000"/>
                </a:solidFill>
                <a:highlight>
                  <a:srgbClr val="FFFFFF"/>
                </a:highlight>
                <a:latin typeface="Courier New" panose="02070309020205020404" pitchFamily="49" charset="0"/>
              </a:rPr>
              <a:t>Per </a:t>
            </a:r>
            <a:r>
              <a:rPr lang="en-CA" sz="1000" b="1" dirty="0" err="1">
                <a:solidFill>
                  <a:srgbClr val="000000"/>
                </a:solidFill>
                <a:highlight>
                  <a:srgbClr val="FFFFFF"/>
                </a:highlight>
                <a:latin typeface="Courier New" panose="02070309020205020404" pitchFamily="49" charset="0"/>
              </a:rPr>
              <a:t>Bothner</a:t>
            </a:r>
            <a:r>
              <a:rPr lang="en-CA" sz="1000" dirty="0">
                <a:solidFill>
                  <a:srgbClr val="0000FF"/>
                </a:solidFill>
                <a:highlight>
                  <a:srgbClr val="FFFFFF"/>
                </a:highlight>
                <a:latin typeface="Courier New" panose="02070309020205020404" pitchFamily="49" charset="0"/>
              </a:rPr>
              <a:t>&lt;/author&gt;</a:t>
            </a:r>
            <a:endParaRPr lang="en-CA" sz="1000" b="1" dirty="0">
              <a:solidFill>
                <a:srgbClr val="000000"/>
              </a:solidFill>
              <a:highlight>
                <a:srgbClr val="FFFFFF"/>
              </a:highlight>
              <a:latin typeface="Courier New" panose="02070309020205020404" pitchFamily="49" charset="0"/>
            </a:endParaRPr>
          </a:p>
          <a:p>
            <a:r>
              <a:rPr lang="en-CA" sz="1000" b="1" dirty="0">
                <a:solidFill>
                  <a:srgbClr val="000000"/>
                </a:solidFill>
                <a:highlight>
                  <a:srgbClr val="FFFFFF"/>
                </a:highlight>
                <a:latin typeface="Courier New" panose="02070309020205020404" pitchFamily="49" charset="0"/>
              </a:rPr>
              <a:t>  </a:t>
            </a:r>
            <a:r>
              <a:rPr lang="en-CA" sz="1000" dirty="0">
                <a:solidFill>
                  <a:srgbClr val="0000FF"/>
                </a:solidFill>
                <a:highlight>
                  <a:srgbClr val="FFFFFF"/>
                </a:highlight>
                <a:latin typeface="Courier New" panose="02070309020205020404" pitchFamily="49" charset="0"/>
              </a:rPr>
              <a:t>&lt;author&gt;</a:t>
            </a:r>
            <a:r>
              <a:rPr lang="en-CA" sz="1000" b="1" dirty="0">
                <a:solidFill>
                  <a:srgbClr val="000000"/>
                </a:solidFill>
                <a:highlight>
                  <a:srgbClr val="FFFFFF"/>
                </a:highlight>
                <a:latin typeface="Courier New" panose="02070309020205020404" pitchFamily="49" charset="0"/>
              </a:rPr>
              <a:t>Kurt Cagle</a:t>
            </a:r>
            <a:r>
              <a:rPr lang="en-CA" sz="1000" dirty="0">
                <a:solidFill>
                  <a:srgbClr val="0000FF"/>
                </a:solidFill>
                <a:highlight>
                  <a:srgbClr val="FFFFFF"/>
                </a:highlight>
                <a:latin typeface="Courier New" panose="02070309020205020404" pitchFamily="49" charset="0"/>
              </a:rPr>
              <a:t>&lt;/author&gt;</a:t>
            </a:r>
            <a:endParaRPr lang="en-CA" sz="1000" b="1" dirty="0">
              <a:solidFill>
                <a:srgbClr val="000000"/>
              </a:solidFill>
              <a:highlight>
                <a:srgbClr val="FFFFFF"/>
              </a:highlight>
              <a:latin typeface="Courier New" panose="02070309020205020404" pitchFamily="49" charset="0"/>
            </a:endParaRPr>
          </a:p>
          <a:p>
            <a:r>
              <a:rPr lang="en-CA" sz="1000" b="1" dirty="0">
                <a:solidFill>
                  <a:srgbClr val="000000"/>
                </a:solidFill>
                <a:highlight>
                  <a:srgbClr val="FFFFFF"/>
                </a:highlight>
                <a:latin typeface="Courier New" panose="02070309020205020404" pitchFamily="49" charset="0"/>
              </a:rPr>
              <a:t>  </a:t>
            </a:r>
            <a:r>
              <a:rPr lang="en-CA" sz="1000" dirty="0">
                <a:solidFill>
                  <a:srgbClr val="0000FF"/>
                </a:solidFill>
                <a:highlight>
                  <a:srgbClr val="FFFFFF"/>
                </a:highlight>
                <a:latin typeface="Courier New" panose="02070309020205020404" pitchFamily="49" charset="0"/>
              </a:rPr>
              <a:t>&lt;author&gt;</a:t>
            </a:r>
            <a:r>
              <a:rPr lang="en-CA" sz="1000" b="1" dirty="0">
                <a:solidFill>
                  <a:srgbClr val="000000"/>
                </a:solidFill>
                <a:highlight>
                  <a:srgbClr val="FFFFFF"/>
                </a:highlight>
                <a:latin typeface="Courier New" panose="02070309020205020404" pitchFamily="49" charset="0"/>
              </a:rPr>
              <a:t>James Linn</a:t>
            </a:r>
            <a:r>
              <a:rPr lang="en-CA" sz="1000" dirty="0">
                <a:solidFill>
                  <a:srgbClr val="0000FF"/>
                </a:solidFill>
                <a:highlight>
                  <a:srgbClr val="FFFFFF"/>
                </a:highlight>
                <a:latin typeface="Courier New" panose="02070309020205020404" pitchFamily="49" charset="0"/>
              </a:rPr>
              <a:t>&lt;/author&gt;</a:t>
            </a:r>
            <a:endParaRPr lang="en-CA" sz="1000" b="1" dirty="0">
              <a:solidFill>
                <a:srgbClr val="000000"/>
              </a:solidFill>
              <a:highlight>
                <a:srgbClr val="FFFFFF"/>
              </a:highlight>
              <a:latin typeface="Courier New" panose="02070309020205020404" pitchFamily="49" charset="0"/>
            </a:endParaRPr>
          </a:p>
          <a:p>
            <a:r>
              <a:rPr lang="en-CA" sz="1000" b="1" dirty="0">
                <a:solidFill>
                  <a:srgbClr val="000000"/>
                </a:solidFill>
                <a:highlight>
                  <a:srgbClr val="FFFFFF"/>
                </a:highlight>
                <a:latin typeface="Courier New" panose="02070309020205020404" pitchFamily="49" charset="0"/>
              </a:rPr>
              <a:t>  </a:t>
            </a:r>
            <a:r>
              <a:rPr lang="en-CA" sz="1000" dirty="0">
                <a:solidFill>
                  <a:srgbClr val="0000FF"/>
                </a:solidFill>
                <a:highlight>
                  <a:srgbClr val="FFFFFF"/>
                </a:highlight>
                <a:latin typeface="Courier New" panose="02070309020205020404" pitchFamily="49" charset="0"/>
              </a:rPr>
              <a:t>&lt;author&gt;</a:t>
            </a:r>
            <a:r>
              <a:rPr lang="en-CA" sz="1000" b="1" dirty="0" err="1">
                <a:solidFill>
                  <a:srgbClr val="000000"/>
                </a:solidFill>
                <a:highlight>
                  <a:srgbClr val="FFFFFF"/>
                </a:highlight>
                <a:latin typeface="Courier New" panose="02070309020205020404" pitchFamily="49" charset="0"/>
              </a:rPr>
              <a:t>Vaidyanathan</a:t>
            </a:r>
            <a:r>
              <a:rPr lang="en-CA" sz="1000" b="1" dirty="0">
                <a:solidFill>
                  <a:srgbClr val="000000"/>
                </a:solidFill>
                <a:highlight>
                  <a:srgbClr val="FFFFFF"/>
                </a:highlight>
                <a:latin typeface="Courier New" panose="02070309020205020404" pitchFamily="49" charset="0"/>
              </a:rPr>
              <a:t> </a:t>
            </a:r>
            <a:r>
              <a:rPr lang="en-CA" sz="1000" b="1" dirty="0" err="1">
                <a:solidFill>
                  <a:srgbClr val="000000"/>
                </a:solidFill>
                <a:highlight>
                  <a:srgbClr val="FFFFFF"/>
                </a:highlight>
                <a:latin typeface="Courier New" panose="02070309020205020404" pitchFamily="49" charset="0"/>
              </a:rPr>
              <a:t>Nagarajan</a:t>
            </a:r>
            <a:r>
              <a:rPr lang="en-CA" sz="1000" dirty="0">
                <a:solidFill>
                  <a:srgbClr val="0000FF"/>
                </a:solidFill>
                <a:highlight>
                  <a:srgbClr val="FFFFFF"/>
                </a:highlight>
                <a:latin typeface="Courier New" panose="02070309020205020404" pitchFamily="49" charset="0"/>
              </a:rPr>
              <a:t>&lt;/author&gt;</a:t>
            </a:r>
            <a:endParaRPr lang="en-CA" sz="1000" b="1" dirty="0">
              <a:solidFill>
                <a:srgbClr val="000000"/>
              </a:solidFill>
              <a:highlight>
                <a:srgbClr val="FFFFFF"/>
              </a:highlight>
              <a:latin typeface="Courier New" panose="02070309020205020404" pitchFamily="49" charset="0"/>
            </a:endParaRPr>
          </a:p>
          <a:p>
            <a:r>
              <a:rPr lang="en-CA" sz="1000" b="1" dirty="0">
                <a:solidFill>
                  <a:srgbClr val="000000"/>
                </a:solidFill>
                <a:highlight>
                  <a:srgbClr val="FFFFFF"/>
                </a:highlight>
                <a:latin typeface="Courier New" panose="02070309020205020404" pitchFamily="49" charset="0"/>
              </a:rPr>
              <a:t>  </a:t>
            </a:r>
            <a:r>
              <a:rPr lang="en-CA" sz="1000" dirty="0">
                <a:solidFill>
                  <a:srgbClr val="0000FF"/>
                </a:solidFill>
                <a:highlight>
                  <a:srgbClr val="FFFFFF"/>
                </a:highlight>
                <a:latin typeface="Courier New" panose="02070309020205020404" pitchFamily="49" charset="0"/>
              </a:rPr>
              <a:t>&lt;year&gt;</a:t>
            </a:r>
            <a:r>
              <a:rPr lang="en-CA" sz="1000" b="1" dirty="0">
                <a:solidFill>
                  <a:srgbClr val="000000"/>
                </a:solidFill>
                <a:highlight>
                  <a:srgbClr val="FFFFFF"/>
                </a:highlight>
                <a:latin typeface="Courier New" panose="02070309020205020404" pitchFamily="49" charset="0"/>
              </a:rPr>
              <a:t>2003</a:t>
            </a:r>
            <a:r>
              <a:rPr lang="en-CA" sz="1000" dirty="0">
                <a:solidFill>
                  <a:srgbClr val="0000FF"/>
                </a:solidFill>
                <a:highlight>
                  <a:srgbClr val="FFFFFF"/>
                </a:highlight>
                <a:latin typeface="Courier New" panose="02070309020205020404" pitchFamily="49" charset="0"/>
              </a:rPr>
              <a:t>&lt;/year&gt;</a:t>
            </a:r>
            <a:endParaRPr lang="en-CA" sz="1000" b="1" dirty="0">
              <a:solidFill>
                <a:srgbClr val="000000"/>
              </a:solidFill>
              <a:highlight>
                <a:srgbClr val="FFFFFF"/>
              </a:highlight>
              <a:latin typeface="Courier New" panose="02070309020205020404" pitchFamily="49" charset="0"/>
            </a:endParaRPr>
          </a:p>
          <a:p>
            <a:r>
              <a:rPr lang="en-CA" sz="1000" b="1" dirty="0">
                <a:solidFill>
                  <a:srgbClr val="000000"/>
                </a:solidFill>
                <a:highlight>
                  <a:srgbClr val="FFFFFF"/>
                </a:highlight>
                <a:latin typeface="Courier New" panose="02070309020205020404" pitchFamily="49" charset="0"/>
              </a:rPr>
              <a:t>  </a:t>
            </a:r>
            <a:r>
              <a:rPr lang="en-CA" sz="1000" dirty="0">
                <a:solidFill>
                  <a:srgbClr val="0000FF"/>
                </a:solidFill>
                <a:highlight>
                  <a:srgbClr val="FFFFFF"/>
                </a:highlight>
                <a:latin typeface="Courier New" panose="02070309020205020404" pitchFamily="49" charset="0"/>
              </a:rPr>
              <a:t>&lt;price&gt;</a:t>
            </a:r>
            <a:r>
              <a:rPr lang="en-CA" sz="1000" b="1" dirty="0">
                <a:solidFill>
                  <a:srgbClr val="000000"/>
                </a:solidFill>
                <a:highlight>
                  <a:srgbClr val="FFFFFF"/>
                </a:highlight>
                <a:latin typeface="Courier New" panose="02070309020205020404" pitchFamily="49" charset="0"/>
              </a:rPr>
              <a:t>49.99</a:t>
            </a:r>
            <a:r>
              <a:rPr lang="en-CA" sz="1000" dirty="0">
                <a:solidFill>
                  <a:srgbClr val="0000FF"/>
                </a:solidFill>
                <a:highlight>
                  <a:srgbClr val="FFFFFF"/>
                </a:highlight>
                <a:latin typeface="Courier New" panose="02070309020205020404" pitchFamily="49" charset="0"/>
              </a:rPr>
              <a:t>&lt;/price&gt;</a:t>
            </a:r>
            <a:endParaRPr lang="en-CA" sz="1000" b="1" dirty="0">
              <a:solidFill>
                <a:srgbClr val="000000"/>
              </a:solidFill>
              <a:highlight>
                <a:srgbClr val="FFFFFF"/>
              </a:highlight>
              <a:latin typeface="Courier New" panose="02070309020205020404" pitchFamily="49" charset="0"/>
            </a:endParaRPr>
          </a:p>
          <a:p>
            <a:r>
              <a:rPr lang="en-CA" sz="1000" dirty="0">
                <a:solidFill>
                  <a:srgbClr val="0000FF"/>
                </a:solidFill>
                <a:highlight>
                  <a:srgbClr val="FFFFFF"/>
                </a:highlight>
                <a:latin typeface="Courier New" panose="02070309020205020404" pitchFamily="49" charset="0"/>
              </a:rPr>
              <a:t>&lt;/book&gt;</a:t>
            </a:r>
            <a:endParaRPr lang="en-CA" sz="1000" b="1" dirty="0">
              <a:solidFill>
                <a:srgbClr val="000000"/>
              </a:solidFill>
              <a:highlight>
                <a:srgbClr val="FFFFFF"/>
              </a:highlight>
              <a:latin typeface="Courier New" panose="02070309020205020404" pitchFamily="49" charset="0"/>
            </a:endParaRPr>
          </a:p>
          <a:p>
            <a:endParaRPr lang="en-CA" sz="1000" b="1" dirty="0">
              <a:solidFill>
                <a:srgbClr val="000000"/>
              </a:solidFill>
              <a:highlight>
                <a:srgbClr val="FFFFFF"/>
              </a:highlight>
              <a:latin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rPr>
              <a:t>...</a:t>
            </a:r>
            <a:endParaRPr lang="en-CA" sz="1000" b="1" dirty="0">
              <a:solidFill>
                <a:srgbClr val="000000"/>
              </a:solidFill>
              <a:highlight>
                <a:srgbClr val="FFFFFF"/>
              </a:highlight>
              <a:latin typeface="Courier New" panose="02070309020205020404" pitchFamily="49" charset="0"/>
            </a:endParaRPr>
          </a:p>
          <a:p>
            <a:endParaRPr lang="en-CA" sz="1000" b="1" dirty="0">
              <a:solidFill>
                <a:srgbClr val="000000"/>
              </a:solidFill>
              <a:highlight>
                <a:srgbClr val="FFFFFF"/>
              </a:highlight>
              <a:latin typeface="Courier New" panose="02070309020205020404" pitchFamily="49" charset="0"/>
            </a:endParaRPr>
          </a:p>
          <a:p>
            <a:r>
              <a:rPr lang="en-CA" sz="1000" dirty="0">
                <a:solidFill>
                  <a:srgbClr val="0000FF"/>
                </a:solidFill>
                <a:highlight>
                  <a:srgbClr val="FFFFFF"/>
                </a:highlight>
                <a:latin typeface="Courier New" panose="02070309020205020404" pitchFamily="49" charset="0"/>
              </a:rPr>
              <a:t>&lt;/bookstore&gt;</a:t>
            </a:r>
            <a:endParaRPr lang="en-CA" sz="1000" dirty="0"/>
          </a:p>
        </p:txBody>
      </p:sp>
    </p:spTree>
    <p:extLst>
      <p:ext uri="{BB962C8B-B14F-4D97-AF65-F5344CB8AC3E}">
        <p14:creationId xmlns:p14="http://schemas.microsoft.com/office/powerpoint/2010/main" val="243718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XPath uses </a:t>
            </a:r>
            <a:r>
              <a:rPr lang="en-US" sz="2000" dirty="0">
                <a:solidFill>
                  <a:srgbClr val="0000FF"/>
                </a:solidFill>
              </a:rPr>
              <a:t>path expressions</a:t>
            </a:r>
            <a:r>
              <a:rPr lang="en-US" sz="2000" dirty="0"/>
              <a:t> to select </a:t>
            </a:r>
            <a:r>
              <a:rPr lang="en-US" sz="2000" dirty="0">
                <a:solidFill>
                  <a:srgbClr val="0000FF"/>
                </a:solidFill>
              </a:rPr>
              <a:t>nodes</a:t>
            </a:r>
            <a:r>
              <a:rPr lang="en-US" sz="2000" dirty="0"/>
              <a:t> or </a:t>
            </a:r>
            <a:r>
              <a:rPr lang="en-US" sz="2000" dirty="0">
                <a:solidFill>
                  <a:srgbClr val="0000FF"/>
                </a:solidFill>
              </a:rPr>
              <a:t>node-sets</a:t>
            </a:r>
            <a:r>
              <a:rPr lang="en-US" sz="2000" dirty="0"/>
              <a:t> in an XML document. These path expressions look very much like the expressions you see when you work with a </a:t>
            </a:r>
            <a:r>
              <a:rPr lang="en-US" sz="2000" b="1" dirty="0"/>
              <a:t>traditional computer file system</a:t>
            </a:r>
            <a:r>
              <a:rPr lang="en-US" sz="2000" dirty="0"/>
              <a:t>.</a:t>
            </a:r>
          </a:p>
        </p:txBody>
      </p:sp>
      <p:sp>
        <p:nvSpPr>
          <p:cNvPr id="46084" name="Title 17"/>
          <p:cNvSpPr>
            <a:spLocks noGrp="1"/>
          </p:cNvSpPr>
          <p:nvPr>
            <p:ph type="title"/>
          </p:nvPr>
        </p:nvSpPr>
        <p:spPr/>
        <p:txBody>
          <a:bodyPr/>
          <a:lstStyle/>
          <a:p>
            <a:r>
              <a:rPr lang="en-US" sz="3000" dirty="0"/>
              <a:t>XPATH (XML Path)</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2" name="Table 1">
            <a:extLst>
              <a:ext uri="{FF2B5EF4-FFF2-40B4-BE49-F238E27FC236}">
                <a16:creationId xmlns:a16="http://schemas.microsoft.com/office/drawing/2014/main" id="{DD93DA04-FE08-45D4-9770-6D7FE9DD29F5}"/>
              </a:ext>
            </a:extLst>
          </p:cNvPr>
          <p:cNvGraphicFramePr>
            <a:graphicFrameLocks noGrp="1"/>
          </p:cNvGraphicFramePr>
          <p:nvPr/>
        </p:nvGraphicFramePr>
        <p:xfrm>
          <a:off x="3982190" y="2444374"/>
          <a:ext cx="4680520" cy="3236737"/>
        </p:xfrm>
        <a:graphic>
          <a:graphicData uri="http://schemas.openxmlformats.org/drawingml/2006/table">
            <a:tbl>
              <a:tblPr/>
              <a:tblGrid>
                <a:gridCol w="1944216">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tblGrid>
              <a:tr h="139408">
                <a:tc>
                  <a:txBody>
                    <a:bodyPr/>
                    <a:lstStyle/>
                    <a:p>
                      <a:pPr algn="l" fontAlgn="t"/>
                      <a:r>
                        <a:rPr lang="en-CA" sz="900" dirty="0">
                          <a:effectLst/>
                        </a:rPr>
                        <a:t>XPath Expression</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900">
                          <a:effectLst/>
                        </a:rPr>
                        <a:t>Result</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2869">
                <a:tc>
                  <a:txBody>
                    <a:bodyPr/>
                    <a:lstStyle/>
                    <a:p>
                      <a:pPr algn="l" fontAlgn="t"/>
                      <a:r>
                        <a:rPr lang="en-CA" sz="900">
                          <a:effectLst/>
                        </a:rPr>
                        <a:t>/bookstore/book[1]</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dirty="0">
                          <a:effectLst/>
                        </a:rPr>
                        <a:t>Selects the first book element that is the child of the bookstore element</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42869">
                <a:tc>
                  <a:txBody>
                    <a:bodyPr/>
                    <a:lstStyle/>
                    <a:p>
                      <a:pPr algn="l" fontAlgn="t"/>
                      <a:r>
                        <a:rPr lang="en-CA" sz="900" dirty="0">
                          <a:effectLst/>
                        </a:rPr>
                        <a:t>/bookstore/book[last()]</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Selects the last book element that is the child of the bookstore element</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2869">
                <a:tc>
                  <a:txBody>
                    <a:bodyPr/>
                    <a:lstStyle/>
                    <a:p>
                      <a:pPr algn="l" fontAlgn="t"/>
                      <a:r>
                        <a:rPr lang="en-CA" sz="900">
                          <a:effectLst/>
                        </a:rPr>
                        <a:t>/bookstore/book[last()-1]</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Selects the last but one book element that is the child of the bookstore element</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42869">
                <a:tc>
                  <a:txBody>
                    <a:bodyPr/>
                    <a:lstStyle/>
                    <a:p>
                      <a:pPr algn="l" fontAlgn="t"/>
                      <a:r>
                        <a:rPr lang="en-CA" sz="900">
                          <a:effectLst/>
                        </a:rPr>
                        <a:t>/bookstore/book[position()&lt;3]</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Selects the first two book elements that are children of the bookstore element</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2869">
                <a:tc>
                  <a:txBody>
                    <a:bodyPr/>
                    <a:lstStyle/>
                    <a:p>
                      <a:pPr algn="l" fontAlgn="t"/>
                      <a:r>
                        <a:rPr lang="en-CA" sz="900" dirty="0">
                          <a:effectLst/>
                        </a:rPr>
                        <a:t>//title[@</a:t>
                      </a:r>
                      <a:r>
                        <a:rPr lang="en-CA" sz="900" dirty="0" err="1">
                          <a:effectLst/>
                        </a:rPr>
                        <a:t>lang</a:t>
                      </a:r>
                      <a:r>
                        <a:rPr lang="en-CA" sz="900" dirty="0">
                          <a:effectLst/>
                        </a:rPr>
                        <a:t>]</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Selects all the title elements that have an attribute named lang</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42869">
                <a:tc>
                  <a:txBody>
                    <a:bodyPr/>
                    <a:lstStyle/>
                    <a:p>
                      <a:pPr algn="l" fontAlgn="t"/>
                      <a:r>
                        <a:rPr lang="en-CA" sz="900">
                          <a:effectLst/>
                        </a:rPr>
                        <a:t>//title[@lang='en']</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Selects all the title elements that have a "lang" attribute with a value of "en"</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4599">
                <a:tc>
                  <a:txBody>
                    <a:bodyPr/>
                    <a:lstStyle/>
                    <a:p>
                      <a:pPr algn="l" fontAlgn="t"/>
                      <a:r>
                        <a:rPr lang="en-CA" sz="900">
                          <a:effectLst/>
                        </a:rPr>
                        <a:t>/bookstore/book[price&gt;35.00]</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Selects all the book elements of the bookstore element that have a price element with a value greater than 35.00</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546330">
                <a:tc>
                  <a:txBody>
                    <a:bodyPr/>
                    <a:lstStyle/>
                    <a:p>
                      <a:pPr algn="l" fontAlgn="t"/>
                      <a:r>
                        <a:rPr lang="en-CA" sz="900">
                          <a:effectLst/>
                        </a:rPr>
                        <a:t>/bookstore/book[price&gt;35.00]/title</a:t>
                      </a:r>
                    </a:p>
                  </a:txBody>
                  <a:tcPr marL="51434"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dirty="0">
                          <a:effectLst/>
                        </a:rPr>
                        <a:t>Selects all the title elements of the book elements of the bookstore element that have a price element with a value greater than 35.00</a:t>
                      </a:r>
                    </a:p>
                  </a:txBody>
                  <a:tcPr marL="25717" marR="25717" marT="25717" marB="2571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00838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Java Web Technology</a:t>
            </a:r>
          </a:p>
        </p:txBody>
      </p:sp>
    </p:spTree>
    <p:extLst>
      <p:ext uri="{BB962C8B-B14F-4D97-AF65-F5344CB8AC3E}">
        <p14:creationId xmlns:p14="http://schemas.microsoft.com/office/powerpoint/2010/main" val="264956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16387" descr="Abstract blurred public library with bookshelves">
            <a:extLst>
              <a:ext uri="{FF2B5EF4-FFF2-40B4-BE49-F238E27FC236}">
                <a16:creationId xmlns:a16="http://schemas.microsoft.com/office/drawing/2014/main" id="{39C9D24C-1D20-455B-9841-9224691A4561}"/>
              </a:ext>
            </a:extLst>
          </p:cNvPr>
          <p:cNvPicPr>
            <a:picLocks noChangeAspect="1"/>
          </p:cNvPicPr>
          <p:nvPr/>
        </p:nvPicPr>
        <p:blipFill rotWithShape="1">
          <a:blip r:embed="rId3"/>
          <a:srcRect t="17230" b="30340"/>
          <a:stretch/>
        </p:blipFill>
        <p:spPr>
          <a:xfrm>
            <a:off x="609600" y="2286001"/>
            <a:ext cx="10972800" cy="3840163"/>
          </a:xfrm>
          <a:prstGeom prst="rect">
            <a:avLst/>
          </a:prstGeom>
          <a:noFill/>
        </p:spPr>
      </p:pic>
      <p:sp>
        <p:nvSpPr>
          <p:cNvPr id="16386" name="Rectangle 3"/>
          <p:cNvSpPr>
            <a:spLocks noGrp="1" noChangeArrowheads="1"/>
          </p:cNvSpPr>
          <p:nvPr>
            <p:ph type="body" idx="13"/>
          </p:nvPr>
        </p:nvSpPr>
        <p:spPr>
          <a:xfrm>
            <a:off x="508000" y="914400"/>
            <a:ext cx="10972800" cy="1143000"/>
          </a:xfrm>
        </p:spPr>
        <p:txBody>
          <a:bodyPr anchor="t">
            <a:normAutofit/>
          </a:bodyPr>
          <a:lstStyle/>
          <a:p>
            <a:pPr marL="285750" indent="-285750">
              <a:lnSpc>
                <a:spcPct val="90000"/>
              </a:lnSpc>
              <a:buFont typeface="Wingdings" panose="05000000000000000000" pitchFamily="2" charset="2"/>
              <a:buChar char="q"/>
            </a:pPr>
            <a:r>
              <a:rPr lang="en-US" altLang="en-US" sz="1500" dirty="0"/>
              <a:t>The following materials are produced from various online sources. Links to the original materials have been provided.</a:t>
            </a:r>
          </a:p>
        </p:txBody>
      </p:sp>
      <p:sp>
        <p:nvSpPr>
          <p:cNvPr id="5" name="Title 4"/>
          <p:cNvSpPr>
            <a:spLocks noGrp="1"/>
          </p:cNvSpPr>
          <p:nvPr>
            <p:ph type="title"/>
          </p:nvPr>
        </p:nvSpPr>
        <p:spPr>
          <a:xfrm>
            <a:off x="0" y="0"/>
            <a:ext cx="12192000" cy="684000"/>
          </a:xfrm>
        </p:spPr>
        <p:txBody>
          <a:bodyPr anchor="ctr">
            <a:normAutofit/>
          </a:bodyPr>
          <a:lstStyle/>
          <a:p>
            <a:r>
              <a:rPr lang="en-US" sz="3600" dirty="0"/>
              <a:t>Acknowledgement</a:t>
            </a:r>
            <a:endParaRPr lang="en-US" dirty="0"/>
          </a:p>
        </p:txBody>
      </p:sp>
    </p:spTree>
    <p:extLst>
      <p:ext uri="{BB962C8B-B14F-4D97-AF65-F5344CB8AC3E}">
        <p14:creationId xmlns:p14="http://schemas.microsoft.com/office/powerpoint/2010/main" val="38610707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400" dirty="0"/>
              <a:t>A Jakarta Servlet (formerly Java Servlet) is a Java software component that extends the capabilities of a server. </a:t>
            </a:r>
          </a:p>
          <a:p>
            <a:endParaRPr lang="en-US" sz="2400" dirty="0"/>
          </a:p>
          <a:p>
            <a:r>
              <a:rPr lang="en-US" sz="2400" dirty="0"/>
              <a:t>Although servlets can respond to many types of requests, they most commonly implement web containers for hosting web applications on web servers and thus qualify as a server-side servlet web API. </a:t>
            </a:r>
          </a:p>
          <a:p>
            <a:endParaRPr lang="en-US" sz="2400" dirty="0"/>
          </a:p>
          <a:p>
            <a:r>
              <a:rPr lang="en-US" sz="2400" dirty="0"/>
              <a:t>Such web servlets are the Java counterpart to other dynamic web content technologies such as PHP and ASP.NET.</a:t>
            </a:r>
          </a:p>
          <a:p>
            <a:endParaRPr lang="en-US" sz="2400" dirty="0"/>
          </a:p>
          <a:p>
            <a:r>
              <a:rPr lang="en-US" sz="2400" dirty="0"/>
              <a:t>Jakarta Server Pages (JSP; formerly </a:t>
            </a:r>
            <a:r>
              <a:rPr lang="en-US" sz="2400" dirty="0" err="1"/>
              <a:t>JavaServer</a:t>
            </a:r>
            <a:r>
              <a:rPr lang="en-US" sz="2400" dirty="0"/>
              <a:t> Pages) is a collection of technologies that helps software developers create dynamically generated web pages based on HTML, XML, SOAP, or other document types. Released in 1999 by Sun Microsystems, JSP is similar to PHP and ASP, but uses the Java programming language.</a:t>
            </a:r>
          </a:p>
          <a:p>
            <a:endParaRPr lang="en-US" sz="2400" dirty="0"/>
          </a:p>
        </p:txBody>
      </p:sp>
      <p:sp>
        <p:nvSpPr>
          <p:cNvPr id="46084" name="Title 17"/>
          <p:cNvSpPr>
            <a:spLocks noGrp="1"/>
          </p:cNvSpPr>
          <p:nvPr>
            <p:ph type="title"/>
          </p:nvPr>
        </p:nvSpPr>
        <p:spPr/>
        <p:txBody>
          <a:bodyPr/>
          <a:lstStyle/>
          <a:p>
            <a:r>
              <a:rPr lang="en-US" sz="3000" dirty="0"/>
              <a:t> Jakarta Servlet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16DF1C8B-FD6D-438E-936C-288BB51A8991}"/>
              </a:ext>
            </a:extLst>
          </p:cNvPr>
          <p:cNvSpPr/>
          <p:nvPr/>
        </p:nvSpPr>
        <p:spPr>
          <a:xfrm>
            <a:off x="5447929" y="6335742"/>
            <a:ext cx="5315726" cy="261610"/>
          </a:xfrm>
          <a:prstGeom prst="rect">
            <a:avLst/>
          </a:prstGeom>
        </p:spPr>
        <p:txBody>
          <a:bodyPr wrap="square">
            <a:spAutoFit/>
          </a:bodyPr>
          <a:lstStyle/>
          <a:p>
            <a:pPr algn="r"/>
            <a:r>
              <a:rPr lang="en-US" sz="1100" dirty="0">
                <a:solidFill>
                  <a:schemeClr val="bg1">
                    <a:lumMod val="65000"/>
                  </a:schemeClr>
                </a:solidFill>
              </a:rPr>
              <a:t>https://docs.oracle.com/javaee/5/tutorial/doc/bnafe.html</a:t>
            </a:r>
          </a:p>
        </p:txBody>
      </p:sp>
    </p:spTree>
    <p:extLst>
      <p:ext uri="{BB962C8B-B14F-4D97-AF65-F5344CB8AC3E}">
        <p14:creationId xmlns:p14="http://schemas.microsoft.com/office/powerpoint/2010/main" val="125780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Servlet/JSP</a:t>
            </a:r>
          </a:p>
        </p:txBody>
      </p:sp>
      <p:pic>
        <p:nvPicPr>
          <p:cNvPr id="7" name="Picture 6" descr="The picture shows the servlet/JSP server components as well as the interaction between the client and the server."/>
          <p:cNvPicPr/>
          <p:nvPr/>
        </p:nvPicPr>
        <p:blipFill>
          <a:blip r:embed="rId2" cstate="print">
            <a:extLst>
              <a:ext uri="{28A0092B-C50C-407E-A947-70E740481C1C}">
                <a14:useLocalDpi xmlns:a14="http://schemas.microsoft.com/office/drawing/2010/main" val="0"/>
              </a:ext>
            </a:extLst>
          </a:blip>
          <a:stretch>
            <a:fillRect/>
          </a:stretch>
        </p:blipFill>
        <p:spPr>
          <a:xfrm>
            <a:off x="2935605" y="1289685"/>
            <a:ext cx="5751195" cy="4425315"/>
          </a:xfrm>
          <a:prstGeom prst="rect">
            <a:avLst/>
          </a:prstGeom>
        </p:spPr>
      </p:pic>
    </p:spTree>
    <p:extLst>
      <p:ext uri="{BB962C8B-B14F-4D97-AF65-F5344CB8AC3E}">
        <p14:creationId xmlns:p14="http://schemas.microsoft.com/office/powerpoint/2010/main" val="174254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7"/>
          <p:cNvSpPr>
            <a:spLocks noGrp="1"/>
          </p:cNvSpPr>
          <p:nvPr>
            <p:ph type="title"/>
          </p:nvPr>
        </p:nvSpPr>
        <p:spPr/>
        <p:txBody>
          <a:bodyPr/>
          <a:lstStyle/>
          <a:p>
            <a:r>
              <a:rPr lang="en-US" sz="3000" dirty="0"/>
              <a:t>The File Structure of Web Applications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4" name="Picture 2" descr="The picture shows the project directory structure and file components.">
            <a:extLst>
              <a:ext uri="{FF2B5EF4-FFF2-40B4-BE49-F238E27FC236}">
                <a16:creationId xmlns:a16="http://schemas.microsoft.com/office/drawing/2014/main" id="{071A2D5C-AF75-4EC3-B943-9B9B3B9E1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167" y="1046921"/>
            <a:ext cx="6325148" cy="27434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descr="The table lists the details of project directory structure and file components.">
            <a:extLst>
              <a:ext uri="{FF2B5EF4-FFF2-40B4-BE49-F238E27FC236}">
                <a16:creationId xmlns:a16="http://schemas.microsoft.com/office/drawing/2014/main" id="{EF78964A-CC41-43FD-A468-6FAF94929D06}"/>
              </a:ext>
            </a:extLst>
          </p:cNvPr>
          <p:cNvGraphicFramePr>
            <a:graphicFrameLocks noChangeAspect="1"/>
          </p:cNvGraphicFramePr>
          <p:nvPr>
            <p:extLst>
              <p:ext uri="{D42A27DB-BD31-4B8C-83A1-F6EECF244321}">
                <p14:modId xmlns:p14="http://schemas.microsoft.com/office/powerpoint/2010/main" val="2390221420"/>
              </p:ext>
            </p:extLst>
          </p:nvPr>
        </p:nvGraphicFramePr>
        <p:xfrm>
          <a:off x="3999380" y="4098109"/>
          <a:ext cx="4193608" cy="2118245"/>
        </p:xfrm>
        <a:graphic>
          <a:graphicData uri="http://schemas.openxmlformats.org/presentationml/2006/ole">
            <mc:AlternateContent xmlns:mc="http://schemas.openxmlformats.org/markup-compatibility/2006">
              <mc:Choice xmlns:v="urn:schemas-microsoft-com:vml" Requires="v">
                <p:oleObj spid="_x0000_s1134" name="Document" r:id="rId4" imgW="7559640" imgH="4138857" progId="Word.Document.12">
                  <p:embed/>
                </p:oleObj>
              </mc:Choice>
              <mc:Fallback>
                <p:oleObj name="Document" r:id="rId4" imgW="7559640" imgH="4138857" progId="Word.Document.12">
                  <p:embed/>
                  <p:pic>
                    <p:nvPicPr>
                      <p:cNvPr id="5" name="Object 4">
                        <a:extLst>
                          <a:ext uri="{FF2B5EF4-FFF2-40B4-BE49-F238E27FC236}">
                            <a16:creationId xmlns:a16="http://schemas.microsoft.com/office/drawing/2014/main" id="{EF78964A-CC41-43FD-A468-6FAF94929D06}"/>
                          </a:ext>
                        </a:extLst>
                      </p:cNvPr>
                      <p:cNvPicPr/>
                      <p:nvPr/>
                    </p:nvPicPr>
                    <p:blipFill>
                      <a:blip r:embed="rId5"/>
                      <a:stretch>
                        <a:fillRect/>
                      </a:stretch>
                    </p:blipFill>
                    <p:spPr>
                      <a:xfrm>
                        <a:off x="3999380" y="4098109"/>
                        <a:ext cx="4193608" cy="2118245"/>
                      </a:xfrm>
                      <a:prstGeom prst="rect">
                        <a:avLst/>
                      </a:prstGeom>
                    </p:spPr>
                  </p:pic>
                </p:oleObj>
              </mc:Fallback>
            </mc:AlternateContent>
          </a:graphicData>
        </a:graphic>
      </p:graphicFrame>
    </p:spTree>
    <p:extLst>
      <p:ext uri="{BB962C8B-B14F-4D97-AF65-F5344CB8AC3E}">
        <p14:creationId xmlns:p14="http://schemas.microsoft.com/office/powerpoint/2010/main" val="2838718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34950" indent="-234950">
              <a:lnSpc>
                <a:spcPct val="80000"/>
              </a:lnSpc>
              <a:buFont typeface="Wingdings" panose="05000000000000000000" pitchFamily="2" charset="2"/>
              <a:buChar char="§"/>
            </a:pPr>
            <a:r>
              <a:rPr lang="en-US" altLang="en-US" sz="2000" dirty="0"/>
              <a:t>Java APIs for XML Processing: Java APIs for XML Processing (</a:t>
            </a:r>
            <a:r>
              <a:rPr lang="en-US" altLang="en-US" sz="2000" b="1" dirty="0"/>
              <a:t>JAXP</a:t>
            </a:r>
            <a:r>
              <a:rPr lang="en-US" altLang="en-US" sz="2000" dirty="0"/>
              <a:t>) is a vendor-neutral set of lightweight APIs for parsing or processing XML documents. </a:t>
            </a:r>
          </a:p>
          <a:p>
            <a:pPr marL="234950" indent="-234950">
              <a:lnSpc>
                <a:spcPct val="80000"/>
              </a:lnSpc>
              <a:buFont typeface="Wingdings" panose="05000000000000000000" pitchFamily="2" charset="2"/>
              <a:buChar char="§"/>
            </a:pPr>
            <a:endParaRPr lang="en-US" altLang="en-US" sz="2000" dirty="0"/>
          </a:p>
          <a:p>
            <a:pPr marL="234950" indent="-234950">
              <a:lnSpc>
                <a:spcPct val="80000"/>
              </a:lnSpc>
              <a:buFont typeface="Wingdings" panose="05000000000000000000" pitchFamily="2" charset="2"/>
              <a:buChar char="§"/>
            </a:pPr>
            <a:r>
              <a:rPr lang="en-US" altLang="en-US" sz="2000" dirty="0"/>
              <a:t>Java API for XML-Based RPC: Java API for XML-based RPC (</a:t>
            </a:r>
            <a:r>
              <a:rPr lang="en-US" altLang="en-US" sz="2000" b="1" dirty="0"/>
              <a:t>JAX-RPC</a:t>
            </a:r>
            <a:r>
              <a:rPr lang="en-US" altLang="en-US" sz="2000" dirty="0"/>
              <a:t>) supports XML-based RPC for Java and J2EE platforms. It enables a traditional client-server remote procedure call (RPC) mechanism using an XML-based protocol. </a:t>
            </a:r>
          </a:p>
          <a:p>
            <a:pPr marL="234950" indent="-234950">
              <a:lnSpc>
                <a:spcPct val="80000"/>
              </a:lnSpc>
              <a:buFont typeface="Wingdings" panose="05000000000000000000" pitchFamily="2" charset="2"/>
              <a:buChar char="§"/>
            </a:pPr>
            <a:endParaRPr lang="en-US" altLang="en-US" sz="2000" dirty="0"/>
          </a:p>
          <a:p>
            <a:pPr marL="234950" indent="-234950">
              <a:lnSpc>
                <a:spcPct val="80000"/>
              </a:lnSpc>
              <a:buFont typeface="Wingdings" panose="05000000000000000000" pitchFamily="2" charset="2"/>
              <a:buChar char="§"/>
            </a:pPr>
            <a:r>
              <a:rPr lang="en-US" altLang="en-US" sz="2000" dirty="0"/>
              <a:t>Java API for XML Registries:  Java API for XML Registries (</a:t>
            </a:r>
            <a:r>
              <a:rPr lang="en-US" altLang="en-US" sz="2000" b="1" dirty="0"/>
              <a:t>JAXR</a:t>
            </a:r>
            <a:r>
              <a:rPr lang="en-US" altLang="en-US" sz="2000" dirty="0"/>
              <a:t>), a Java API for accessing business registries, has a flexible architecture that supports UDDI, and other registry specifications (such as </a:t>
            </a:r>
            <a:r>
              <a:rPr lang="en-US" altLang="en-US" sz="2000" dirty="0" err="1"/>
              <a:t>ebXML</a:t>
            </a:r>
            <a:r>
              <a:rPr lang="en-US" altLang="en-US" sz="2000" dirty="0"/>
              <a:t>). </a:t>
            </a:r>
          </a:p>
          <a:p>
            <a:pPr marL="234950" indent="-234950">
              <a:lnSpc>
                <a:spcPct val="80000"/>
              </a:lnSpc>
              <a:buFont typeface="Wingdings" panose="05000000000000000000" pitchFamily="2" charset="2"/>
              <a:buChar char="§"/>
            </a:pPr>
            <a:endParaRPr lang="en-US" altLang="en-US" sz="2000" dirty="0"/>
          </a:p>
          <a:p>
            <a:pPr marL="234950" indent="-234950">
              <a:lnSpc>
                <a:spcPct val="80000"/>
              </a:lnSpc>
              <a:buFont typeface="Wingdings" panose="05000000000000000000" pitchFamily="2" charset="2"/>
              <a:buChar char="§"/>
            </a:pPr>
            <a:r>
              <a:rPr lang="en-US" altLang="en-US" sz="2000" dirty="0"/>
              <a:t>SOAP with Attachments API for Java: SOAP with Attachments API for Java (</a:t>
            </a:r>
            <a:r>
              <a:rPr lang="en-US" altLang="en-US" sz="2000" b="1" dirty="0"/>
              <a:t>SAAJ</a:t>
            </a:r>
            <a:r>
              <a:rPr lang="en-US" altLang="en-US" sz="2000" dirty="0"/>
              <a:t>), which enables developers to produce and consume messages conforming to the SOAP 1.1 specification and SOAP with Attachments note, provides an abstraction for handling SOAP messages with attachments. </a:t>
            </a:r>
          </a:p>
          <a:p>
            <a:pPr marL="234950" indent="-234950">
              <a:lnSpc>
                <a:spcPct val="80000"/>
              </a:lnSpc>
              <a:buFont typeface="Wingdings" panose="05000000000000000000" pitchFamily="2" charset="2"/>
              <a:buChar char="§"/>
            </a:pPr>
            <a:endParaRPr lang="en-US" altLang="en-US" sz="2000" dirty="0"/>
          </a:p>
          <a:p>
            <a:pPr marL="234950" indent="-234950">
              <a:lnSpc>
                <a:spcPct val="80000"/>
              </a:lnSpc>
              <a:buFont typeface="Wingdings" panose="05000000000000000000" pitchFamily="2" charset="2"/>
              <a:buChar char="§"/>
            </a:pPr>
            <a:r>
              <a:rPr lang="en-US" altLang="en-US" sz="2000" dirty="0"/>
              <a:t>The Integrated Platform for Web Services</a:t>
            </a:r>
            <a:r>
              <a:rPr lang="en-US" altLang="en-US" sz="2000" b="1" dirty="0"/>
              <a:t> </a:t>
            </a:r>
            <a:r>
              <a:rPr lang="en-US" altLang="en-US" sz="2000" dirty="0"/>
              <a:t>in J2EE Platform: Using a JAX-RPC service endpoint or an EJB service endpoint.</a:t>
            </a:r>
          </a:p>
          <a:p>
            <a:pPr marL="234950" indent="-234950">
              <a:lnSpc>
                <a:spcPct val="80000"/>
              </a:lnSpc>
              <a:buFont typeface="Wingdings" panose="05000000000000000000" pitchFamily="2" charset="2"/>
              <a:buChar char="§"/>
            </a:pPr>
            <a:endParaRPr lang="en-US" altLang="en-US" sz="2000" dirty="0"/>
          </a:p>
          <a:p>
            <a:pPr marL="234950" indent="-234950">
              <a:lnSpc>
                <a:spcPct val="80000"/>
              </a:lnSpc>
              <a:buFont typeface="Wingdings" panose="05000000000000000000" pitchFamily="2" charset="2"/>
              <a:buChar char="§"/>
            </a:pPr>
            <a:r>
              <a:rPr lang="en-US" altLang="en-US" sz="2000" dirty="0"/>
              <a:t>Support for </a:t>
            </a:r>
            <a:r>
              <a:rPr lang="en-US" altLang="en-US" sz="2000" b="1" dirty="0"/>
              <a:t>WS-I</a:t>
            </a:r>
            <a:r>
              <a:rPr lang="en-US" altLang="en-US" sz="2000" dirty="0"/>
              <a:t> (the Web Services Interoperability Organization) Basic Profile: Messaging standards (such as SOAP), Description and discovery standards (such as UDDI), and Security </a:t>
            </a:r>
          </a:p>
        </p:txBody>
      </p:sp>
      <p:sp>
        <p:nvSpPr>
          <p:cNvPr id="46084" name="Title 17"/>
          <p:cNvSpPr>
            <a:spLocks noGrp="1"/>
          </p:cNvSpPr>
          <p:nvPr>
            <p:ph type="title"/>
          </p:nvPr>
        </p:nvSpPr>
        <p:spPr/>
        <p:txBody>
          <a:bodyPr/>
          <a:lstStyle/>
          <a:p>
            <a:r>
              <a:rPr lang="en-US" sz="3000" dirty="0"/>
              <a:t>J2EE Web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16DF1C8B-FD6D-438E-936C-288BB51A8991}"/>
              </a:ext>
            </a:extLst>
          </p:cNvPr>
          <p:cNvSpPr/>
          <p:nvPr/>
        </p:nvSpPr>
        <p:spPr>
          <a:xfrm>
            <a:off x="5447929" y="6335742"/>
            <a:ext cx="5315726" cy="261610"/>
          </a:xfrm>
          <a:prstGeom prst="rect">
            <a:avLst/>
          </a:prstGeom>
        </p:spPr>
        <p:txBody>
          <a:bodyPr wrap="square">
            <a:spAutoFit/>
          </a:bodyPr>
          <a:lstStyle/>
          <a:p>
            <a:pPr algn="r"/>
            <a:r>
              <a:rPr lang="en-US" sz="1100" dirty="0">
                <a:solidFill>
                  <a:schemeClr val="bg1">
                    <a:lumMod val="65000"/>
                  </a:schemeClr>
                </a:solidFill>
              </a:rPr>
              <a:t>https://docs.oracle.com/javaee/5/tutorial/doc/bnafe.html</a:t>
            </a:r>
          </a:p>
        </p:txBody>
      </p:sp>
    </p:spTree>
    <p:extLst>
      <p:ext uri="{BB962C8B-B14F-4D97-AF65-F5344CB8AC3E}">
        <p14:creationId xmlns:p14="http://schemas.microsoft.com/office/powerpoint/2010/main" val="254064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Java Servlets</a:t>
            </a:r>
          </a:p>
        </p:txBody>
      </p:sp>
    </p:spTree>
    <p:extLst>
      <p:ext uri="{BB962C8B-B14F-4D97-AF65-F5344CB8AC3E}">
        <p14:creationId xmlns:p14="http://schemas.microsoft.com/office/powerpoint/2010/main" val="3670075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 servlet is a Java programming language class that is used to </a:t>
            </a:r>
            <a:r>
              <a:rPr lang="en-US" sz="2400" b="1" dirty="0"/>
              <a:t>extend</a:t>
            </a:r>
            <a:r>
              <a:rPr lang="en-US" sz="2400" dirty="0"/>
              <a:t> the capabilities of </a:t>
            </a:r>
            <a:r>
              <a:rPr lang="en-US" sz="2400" b="1" dirty="0"/>
              <a:t>servers</a:t>
            </a:r>
            <a:r>
              <a:rPr lang="en-US" sz="2400" dirty="0"/>
              <a:t> that host applications accessed by means of a </a:t>
            </a:r>
            <a:r>
              <a:rPr lang="en-US" sz="2400" dirty="0">
                <a:solidFill>
                  <a:srgbClr val="0000FF"/>
                </a:solidFill>
              </a:rPr>
              <a:t>request-response</a:t>
            </a:r>
            <a:r>
              <a:rPr lang="en-US" sz="2400" dirty="0"/>
              <a:t> programming model. </a:t>
            </a:r>
          </a:p>
          <a:p>
            <a:endParaRPr lang="en-US" sz="2400" dirty="0"/>
          </a:p>
          <a:p>
            <a:r>
              <a:rPr lang="en-US" sz="2400" dirty="0"/>
              <a:t>Although servlets can respond to any type of request, they are commonly used to extend the applications hosted by web servers. For such applications, </a:t>
            </a:r>
            <a:r>
              <a:rPr lang="en-US" sz="2400" dirty="0">
                <a:solidFill>
                  <a:srgbClr val="0000FF"/>
                </a:solidFill>
              </a:rPr>
              <a:t>Java Servlet technology</a:t>
            </a:r>
            <a:r>
              <a:rPr lang="en-US" sz="2400" dirty="0"/>
              <a:t> defines HTTP-specific servlet classes.</a:t>
            </a:r>
          </a:p>
          <a:p>
            <a:endParaRPr lang="en-US" sz="2400" dirty="0"/>
          </a:p>
        </p:txBody>
      </p:sp>
      <p:sp>
        <p:nvSpPr>
          <p:cNvPr id="46084" name="Title 17"/>
          <p:cNvSpPr>
            <a:spLocks noGrp="1"/>
          </p:cNvSpPr>
          <p:nvPr>
            <p:ph type="title"/>
          </p:nvPr>
        </p:nvSpPr>
        <p:spPr/>
        <p:txBody>
          <a:bodyPr/>
          <a:lstStyle/>
          <a:p>
            <a:r>
              <a:rPr lang="en-US" sz="3000" dirty="0"/>
              <a:t>What is a servlet?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16DF1C8B-FD6D-438E-936C-288BB51A8991}"/>
              </a:ext>
            </a:extLst>
          </p:cNvPr>
          <p:cNvSpPr/>
          <p:nvPr/>
        </p:nvSpPr>
        <p:spPr>
          <a:xfrm>
            <a:off x="5447929" y="6335742"/>
            <a:ext cx="5315726" cy="261610"/>
          </a:xfrm>
          <a:prstGeom prst="rect">
            <a:avLst/>
          </a:prstGeom>
        </p:spPr>
        <p:txBody>
          <a:bodyPr wrap="square">
            <a:spAutoFit/>
          </a:bodyPr>
          <a:lstStyle/>
          <a:p>
            <a:pPr algn="r"/>
            <a:r>
              <a:rPr lang="en-US" sz="1100" dirty="0">
                <a:solidFill>
                  <a:schemeClr val="bg1">
                    <a:lumMod val="65000"/>
                  </a:schemeClr>
                </a:solidFill>
              </a:rPr>
              <a:t>https://docs.oracle.com/javaee/5/tutorial/doc/bnafe.html</a:t>
            </a:r>
          </a:p>
        </p:txBody>
      </p:sp>
    </p:spTree>
    <p:extLst>
      <p:ext uri="{BB962C8B-B14F-4D97-AF65-F5344CB8AC3E}">
        <p14:creationId xmlns:p14="http://schemas.microsoft.com/office/powerpoint/2010/main" val="417936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Examples of some approaches for developing Java Web Apps</a:t>
            </a:r>
          </a:p>
          <a:p>
            <a:pPr lvl="1"/>
            <a:r>
              <a:rPr lang="en-US" sz="2200" b="1" dirty="0"/>
              <a:t>Servlet/JSP (Java Server Pages)</a:t>
            </a:r>
          </a:p>
          <a:p>
            <a:pPr lvl="2"/>
            <a:r>
              <a:rPr lang="en-US" sz="1800" dirty="0"/>
              <a:t>lower-level API that does less work for the programmer</a:t>
            </a:r>
          </a:p>
          <a:p>
            <a:pPr lvl="2"/>
            <a:r>
              <a:rPr lang="en-US" sz="1800" dirty="0"/>
              <a:t>high degree of control over the HTML/CSS/JavaScript that’s returned to the browser</a:t>
            </a:r>
          </a:p>
          <a:p>
            <a:pPr lvl="1"/>
            <a:r>
              <a:rPr lang="en-US" sz="2200" dirty="0"/>
              <a:t>JSF (Java Server Faces)</a:t>
            </a:r>
          </a:p>
          <a:p>
            <a:pPr lvl="2"/>
            <a:r>
              <a:rPr lang="en-US" sz="1800" dirty="0"/>
              <a:t>higher-level API that does more work for the programmer</a:t>
            </a:r>
          </a:p>
          <a:p>
            <a:pPr lvl="2"/>
            <a:r>
              <a:rPr lang="en-US" sz="1800" dirty="0"/>
              <a:t>Makes it more difficult to control the HTML/CSS/JavaScript that’s returned to the browser</a:t>
            </a:r>
          </a:p>
          <a:p>
            <a:pPr lvl="1"/>
            <a:r>
              <a:rPr lang="en-US" sz="2200" dirty="0"/>
              <a:t>Spring Framework</a:t>
            </a:r>
          </a:p>
          <a:p>
            <a:pPr lvl="2"/>
            <a:r>
              <a:rPr lang="en-US" sz="1800" dirty="0"/>
              <a:t>higher-level API that does more work for the programmer</a:t>
            </a:r>
          </a:p>
          <a:p>
            <a:pPr lvl="2"/>
            <a:r>
              <a:rPr lang="en-US" sz="1800" dirty="0"/>
              <a:t>provides a high degree of control over the HTML/CSS/JavaScript that’s returned to the browser</a:t>
            </a:r>
          </a:p>
          <a:p>
            <a:pPr lvl="1"/>
            <a:endParaRPr lang="en-US" sz="2200" dirty="0"/>
          </a:p>
        </p:txBody>
      </p:sp>
      <p:sp>
        <p:nvSpPr>
          <p:cNvPr id="46084" name="Title 17"/>
          <p:cNvSpPr>
            <a:spLocks noGrp="1"/>
          </p:cNvSpPr>
          <p:nvPr>
            <p:ph type="title"/>
          </p:nvPr>
        </p:nvSpPr>
        <p:spPr/>
        <p:txBody>
          <a:bodyPr/>
          <a:lstStyle/>
          <a:p>
            <a:r>
              <a:rPr lang="en-US" sz="3000" dirty="0"/>
              <a:t>Developing Java Web Apps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7148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a:p>
          <a:p>
            <a:r>
              <a:rPr lang="en-US" sz="2000" dirty="0"/>
              <a:t>Servlet is a </a:t>
            </a:r>
            <a:r>
              <a:rPr lang="en-US" sz="2000" dirty="0">
                <a:solidFill>
                  <a:srgbClr val="FF0000"/>
                </a:solidFill>
              </a:rPr>
              <a:t>technology</a:t>
            </a:r>
            <a:r>
              <a:rPr lang="en-US" sz="2000" dirty="0"/>
              <a:t> which is used to create a web application.</a:t>
            </a:r>
          </a:p>
          <a:p>
            <a:r>
              <a:rPr lang="en-US" sz="2000" dirty="0"/>
              <a:t>Servlet is an </a:t>
            </a:r>
            <a:r>
              <a:rPr lang="en-US" sz="2000" dirty="0">
                <a:solidFill>
                  <a:srgbClr val="FF0000"/>
                </a:solidFill>
              </a:rPr>
              <a:t>API</a:t>
            </a:r>
            <a:r>
              <a:rPr lang="en-US" sz="2000" dirty="0"/>
              <a:t> that provides many interfaces and classes including documentation.</a:t>
            </a:r>
          </a:p>
          <a:p>
            <a:r>
              <a:rPr lang="en-US" sz="2000" dirty="0"/>
              <a:t>Servlet is an </a:t>
            </a:r>
            <a:r>
              <a:rPr lang="en-US" sz="2000" dirty="0">
                <a:solidFill>
                  <a:srgbClr val="FF0000"/>
                </a:solidFill>
              </a:rPr>
              <a:t>interface</a:t>
            </a:r>
            <a:r>
              <a:rPr lang="en-US" sz="2000" dirty="0"/>
              <a:t> that must be implemented for creating any Servlet.</a:t>
            </a:r>
          </a:p>
          <a:p>
            <a:r>
              <a:rPr lang="en-US" sz="2000" dirty="0"/>
              <a:t>Servlet is a </a:t>
            </a:r>
            <a:r>
              <a:rPr lang="en-US" sz="2000" dirty="0">
                <a:solidFill>
                  <a:srgbClr val="FF0000"/>
                </a:solidFill>
              </a:rPr>
              <a:t>class</a:t>
            </a:r>
            <a:r>
              <a:rPr lang="en-US" sz="2000" dirty="0"/>
              <a:t> that extends the capabilities of the servers and responds to the incoming requests. It can respond to any requests.</a:t>
            </a:r>
          </a:p>
          <a:p>
            <a:r>
              <a:rPr lang="en-US" sz="2000" dirty="0"/>
              <a:t>Servlet is a </a:t>
            </a:r>
            <a:r>
              <a:rPr lang="en-US" sz="2000" dirty="0">
                <a:solidFill>
                  <a:srgbClr val="FF0000"/>
                </a:solidFill>
              </a:rPr>
              <a:t>web component</a:t>
            </a:r>
            <a:r>
              <a:rPr lang="en-US" sz="2000" dirty="0"/>
              <a:t> that is deployed on the server to create a </a:t>
            </a:r>
            <a:r>
              <a:rPr lang="en-US" sz="2000" dirty="0">
                <a:solidFill>
                  <a:srgbClr val="00B050"/>
                </a:solidFill>
              </a:rPr>
              <a:t>dynamic web page</a:t>
            </a:r>
            <a:r>
              <a:rPr lang="en-US" sz="2000" dirty="0"/>
              <a:t>.</a:t>
            </a:r>
          </a:p>
          <a:p>
            <a:pPr marL="0" indent="0">
              <a:buNone/>
            </a:pPr>
            <a:endParaRPr lang="en-US" sz="2000" b="1" dirty="0"/>
          </a:p>
        </p:txBody>
      </p:sp>
      <p:sp>
        <p:nvSpPr>
          <p:cNvPr id="46084" name="Title 17"/>
          <p:cNvSpPr>
            <a:spLocks noGrp="1"/>
          </p:cNvSpPr>
          <p:nvPr>
            <p:ph type="title"/>
          </p:nvPr>
        </p:nvSpPr>
        <p:spPr/>
        <p:txBody>
          <a:bodyPr/>
          <a:lstStyle/>
          <a:p>
            <a:r>
              <a:rPr lang="en-US" sz="3200" dirty="0"/>
              <a:t>What is a servlet?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55916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7"/>
          <p:cNvSpPr>
            <a:spLocks noGrp="1"/>
          </p:cNvSpPr>
          <p:nvPr>
            <p:ph type="title"/>
          </p:nvPr>
        </p:nvSpPr>
        <p:spPr/>
        <p:txBody>
          <a:bodyPr/>
          <a:lstStyle/>
          <a:p>
            <a:r>
              <a:rPr lang="en-US" sz="3000" dirty="0"/>
              <a:t>Servlets and their life cycle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3" name="Picture 2" descr="The picture shows the servlet life cycle.">
            <a:extLst>
              <a:ext uri="{FF2B5EF4-FFF2-40B4-BE49-F238E27FC236}">
                <a16:creationId xmlns:a16="http://schemas.microsoft.com/office/drawing/2014/main" id="{6673A443-98EF-470A-9C00-64AAFD9143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08464" y="1677774"/>
            <a:ext cx="5551832" cy="3407410"/>
          </a:xfrm>
          <a:prstGeom prst="rect">
            <a:avLst/>
          </a:prstGeom>
        </p:spPr>
      </p:pic>
    </p:spTree>
    <p:extLst>
      <p:ext uri="{BB962C8B-B14F-4D97-AF65-F5344CB8AC3E}">
        <p14:creationId xmlns:p14="http://schemas.microsoft.com/office/powerpoint/2010/main" val="2165953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Servlets execute in a servlet </a:t>
            </a:r>
            <a:r>
              <a:rPr lang="en-US" sz="2400" dirty="0">
                <a:solidFill>
                  <a:srgbClr val="0000FF"/>
                </a:solidFill>
              </a:rPr>
              <a:t>container</a:t>
            </a:r>
            <a:r>
              <a:rPr lang="en-US" sz="2400" dirty="0"/>
              <a:t>, which is </a:t>
            </a:r>
            <a:r>
              <a:rPr lang="en-US" sz="2400" b="1" dirty="0"/>
              <a:t>middleware</a:t>
            </a:r>
            <a:r>
              <a:rPr lang="en-US" sz="2400" dirty="0"/>
              <a:t> that mediates between the </a:t>
            </a:r>
            <a:r>
              <a:rPr lang="en-US" sz="2400" b="1" dirty="0"/>
              <a:t>application code</a:t>
            </a:r>
            <a:r>
              <a:rPr lang="en-US" sz="2400" dirty="0"/>
              <a:t> of the servlet and the </a:t>
            </a:r>
            <a:r>
              <a:rPr lang="en-US" sz="2400" b="1" dirty="0"/>
              <a:t>web server</a:t>
            </a:r>
          </a:p>
          <a:p>
            <a:pPr marL="0" indent="0">
              <a:buNone/>
            </a:pPr>
            <a:endParaRPr lang="en-US" sz="2200" dirty="0"/>
          </a:p>
        </p:txBody>
      </p:sp>
      <p:sp>
        <p:nvSpPr>
          <p:cNvPr id="46084" name="Title 17"/>
          <p:cNvSpPr>
            <a:spLocks noGrp="1"/>
          </p:cNvSpPr>
          <p:nvPr>
            <p:ph type="title"/>
          </p:nvPr>
        </p:nvSpPr>
        <p:spPr/>
        <p:txBody>
          <a:bodyPr/>
          <a:lstStyle/>
          <a:p>
            <a:r>
              <a:rPr lang="en-US" sz="3000" dirty="0"/>
              <a:t>Servlets and Containers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 name="Picture 1" descr="A servlet container loading n servlets.">
            <a:extLst>
              <a:ext uri="{FF2B5EF4-FFF2-40B4-BE49-F238E27FC236}">
                <a16:creationId xmlns:a16="http://schemas.microsoft.com/office/drawing/2014/main" id="{9FD5B269-E20F-43D9-9C3A-26DB56FE784A}"/>
              </a:ext>
            </a:extLst>
          </p:cNvPr>
          <p:cNvPicPr>
            <a:picLocks noChangeAspect="1"/>
          </p:cNvPicPr>
          <p:nvPr/>
        </p:nvPicPr>
        <p:blipFill>
          <a:blip r:embed="rId2"/>
          <a:stretch>
            <a:fillRect/>
          </a:stretch>
        </p:blipFill>
        <p:spPr>
          <a:xfrm>
            <a:off x="4581863" y="2547618"/>
            <a:ext cx="3528392" cy="1520137"/>
          </a:xfrm>
          <a:prstGeom prst="rect">
            <a:avLst/>
          </a:prstGeom>
        </p:spPr>
      </p:pic>
    </p:spTree>
    <p:extLst>
      <p:ext uri="{BB962C8B-B14F-4D97-AF65-F5344CB8AC3E}">
        <p14:creationId xmlns:p14="http://schemas.microsoft.com/office/powerpoint/2010/main" val="3070543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Explain Java Web Application Architecture</a:t>
            </a:r>
          </a:p>
          <a:p>
            <a:r>
              <a:rPr lang="en-US" dirty="0"/>
              <a:t>Explain how servlets work</a:t>
            </a:r>
          </a:p>
          <a:p>
            <a:r>
              <a:rPr lang="en-US" dirty="0"/>
              <a:t>Learn how to develop a servlet</a:t>
            </a:r>
          </a:p>
          <a:p>
            <a:r>
              <a:rPr lang="en-US" dirty="0"/>
              <a:t>Explain HTTP Headers, Requests and Responses</a:t>
            </a:r>
          </a:p>
          <a:p>
            <a:r>
              <a:rPr lang="en-US" dirty="0"/>
              <a:t>Use CURL and WGET to perform HTTP actions</a:t>
            </a:r>
          </a:p>
        </p:txBody>
      </p:sp>
      <p:sp>
        <p:nvSpPr>
          <p:cNvPr id="6" name="Title 5"/>
          <p:cNvSpPr>
            <a:spLocks noGrp="1"/>
          </p:cNvSpPr>
          <p:nvPr>
            <p:ph type="title"/>
          </p:nvPr>
        </p:nvSpPr>
        <p:spPr/>
        <p:txBody>
          <a:bodyPr/>
          <a:lstStyle/>
          <a:p>
            <a:r>
              <a:rPr lang="en-US" dirty="0"/>
              <a:t>Session Learning Outcomes</a:t>
            </a:r>
          </a:p>
        </p:txBody>
      </p:sp>
    </p:spTree>
    <p:custDataLst>
      <p:tags r:id="rId1"/>
    </p:custDataLst>
    <p:extLst>
      <p:ext uri="{BB962C8B-B14F-4D97-AF65-F5344CB8AC3E}">
        <p14:creationId xmlns:p14="http://schemas.microsoft.com/office/powerpoint/2010/main" val="94020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690245">
              <a:spcBef>
                <a:spcPts val="1440"/>
              </a:spcBef>
            </a:pPr>
            <a:r>
              <a:rPr lang="en-US" sz="2400" dirty="0"/>
              <a:t>A web server such as Tomcat can </a:t>
            </a:r>
            <a:r>
              <a:rPr lang="en-US" sz="2400" dirty="0">
                <a:ea typeface="+mn-lt"/>
                <a:cs typeface="+mn-lt"/>
              </a:rPr>
              <a:t>arbitrarily</a:t>
            </a:r>
            <a:r>
              <a:rPr lang="en-US" sz="2400" dirty="0"/>
              <a:t> instantiate </a:t>
            </a:r>
            <a:r>
              <a:rPr lang="en-US" sz="2400" b="1" dirty="0"/>
              <a:t>many instances</a:t>
            </a:r>
            <a:r>
              <a:rPr lang="en-US" sz="2400" dirty="0"/>
              <a:t> of a </a:t>
            </a:r>
            <a:r>
              <a:rPr lang="en-US" sz="2400" b="1" dirty="0"/>
              <a:t>servlet</a:t>
            </a:r>
            <a:r>
              <a:rPr lang="en-US" sz="2400" dirty="0"/>
              <a:t>, although the number is typically small (e.g., 1 through 4). The web server itself makes the decision. </a:t>
            </a:r>
            <a:endParaRPr lang="en-US">
              <a:cs typeface="Calibri"/>
            </a:endParaRPr>
          </a:p>
          <a:p>
            <a:pPr marL="690245">
              <a:spcBef>
                <a:spcPts val="1440"/>
              </a:spcBef>
            </a:pPr>
            <a:r>
              <a:rPr lang="en-US" sz="2400" dirty="0"/>
              <a:t>For example, Tomcat by default loads one instance of a servlet to begin but may load more instances thereafter if </a:t>
            </a:r>
            <a:r>
              <a:rPr lang="en-US" sz="2400" dirty="0">
                <a:solidFill>
                  <a:srgbClr val="FF0000"/>
                </a:solidFill>
              </a:rPr>
              <a:t>simultaneous</a:t>
            </a:r>
            <a:r>
              <a:rPr lang="en-US" sz="2400" dirty="0"/>
              <a:t> requests for the servlet are sufficient in number.</a:t>
            </a:r>
            <a:endParaRPr lang="en-US" sz="2400" dirty="0">
              <a:cs typeface="Calibri"/>
            </a:endParaRPr>
          </a:p>
          <a:p>
            <a:pPr marL="690245">
              <a:spcBef>
                <a:spcPts val="1440"/>
              </a:spcBef>
            </a:pPr>
            <a:r>
              <a:rPr lang="en-US" sz="2400" dirty="0"/>
              <a:t>The one-thread-per-request model poses challenges for the servlet/JSP programmer, in particular the challenge of thread coordination or </a:t>
            </a:r>
            <a:r>
              <a:rPr lang="en-US" sz="2400" i="1" dirty="0">
                <a:solidFill>
                  <a:srgbClr val="FF0000"/>
                </a:solidFill>
              </a:rPr>
              <a:t>synchronization</a:t>
            </a:r>
            <a:r>
              <a:rPr lang="en-US" sz="2400" dirty="0"/>
              <a:t>.</a:t>
            </a:r>
            <a:endParaRPr lang="en-US" sz="2600" dirty="0">
              <a:cs typeface="Calibri"/>
            </a:endParaRPr>
          </a:p>
          <a:p>
            <a:pPr marL="690245">
              <a:spcBef>
                <a:spcPts val="1440"/>
              </a:spcBef>
            </a:pPr>
            <a:r>
              <a:rPr lang="en-US" sz="2400" dirty="0"/>
              <a:t>For example, if there are a dozen </a:t>
            </a:r>
            <a:r>
              <a:rPr lang="en-US" sz="2400" dirty="0">
                <a:solidFill>
                  <a:srgbClr val="FF0000"/>
                </a:solidFill>
              </a:rPr>
              <a:t>concurrent</a:t>
            </a:r>
            <a:r>
              <a:rPr lang="en-US" sz="2400" dirty="0"/>
              <a:t> requests against the servlet, then each of these requests is implemented as a thread that executes the appropriate </a:t>
            </a:r>
            <a:r>
              <a:rPr lang="en-US" sz="2400" i="1" dirty="0"/>
              <a:t>do</a:t>
            </a:r>
            <a:r>
              <a:rPr lang="en-US" sz="2400" dirty="0"/>
              <a:t>-method in the servlet.</a:t>
            </a:r>
            <a:endParaRPr lang="en-US" sz="2600">
              <a:cs typeface="Calibri"/>
            </a:endParaRPr>
          </a:p>
        </p:txBody>
      </p:sp>
      <p:sp>
        <p:nvSpPr>
          <p:cNvPr id="46084" name="Title 17"/>
          <p:cNvSpPr>
            <a:spLocks noGrp="1"/>
          </p:cNvSpPr>
          <p:nvPr>
            <p:ph type="title"/>
          </p:nvPr>
        </p:nvSpPr>
        <p:spPr/>
        <p:txBody>
          <a:bodyPr/>
          <a:lstStyle/>
          <a:p>
            <a:r>
              <a:rPr lang="en-US" sz="3000" dirty="0"/>
              <a:t>Servlets and Synchronization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1765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The Servlet Interface</a:t>
            </a:r>
          </a:p>
        </p:txBody>
      </p:sp>
    </p:spTree>
    <p:extLst>
      <p:ext uri="{BB962C8B-B14F-4D97-AF65-F5344CB8AC3E}">
        <p14:creationId xmlns:p14="http://schemas.microsoft.com/office/powerpoint/2010/main" val="613413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400" dirty="0"/>
              <a:t>A servlet is a body of Java code that is loaded into and runs inside a servlet engine, such as a web server. It receives and responds to requests from clients. </a:t>
            </a:r>
            <a:endParaRPr lang="en-US">
              <a:cs typeface="Calibri"/>
            </a:endParaRPr>
          </a:p>
          <a:p>
            <a:pPr marL="217170"/>
            <a:endParaRPr lang="en-US" sz="2400" dirty="0">
              <a:cs typeface="Calibri"/>
            </a:endParaRPr>
          </a:p>
          <a:p>
            <a:r>
              <a:rPr lang="en-US" sz="2400" dirty="0"/>
              <a:t>All servlets implement the </a:t>
            </a:r>
            <a:r>
              <a:rPr lang="en-US" sz="2400" dirty="0">
                <a:solidFill>
                  <a:srgbClr val="0000FF"/>
                </a:solidFill>
              </a:rPr>
              <a:t>servlet interface</a:t>
            </a:r>
            <a:r>
              <a:rPr lang="en-US" sz="2400" dirty="0"/>
              <a:t>. This interface is for developing servlets. </a:t>
            </a:r>
            <a:endParaRPr lang="en-US" sz="2400" dirty="0">
              <a:cs typeface="Calibri"/>
            </a:endParaRPr>
          </a:p>
          <a:p>
            <a:pPr marL="217170"/>
            <a:endParaRPr lang="en-US" sz="2400" dirty="0">
              <a:cs typeface="Calibri"/>
            </a:endParaRPr>
          </a:p>
          <a:p>
            <a:r>
              <a:rPr lang="en-US" sz="2400" dirty="0"/>
              <a:t>Servlet writers typically do this by subclassing either </a:t>
            </a:r>
            <a:r>
              <a:rPr lang="en-US" sz="2400" dirty="0" err="1"/>
              <a:t>GenericServlet</a:t>
            </a:r>
            <a:r>
              <a:rPr lang="en-US" sz="2400" dirty="0"/>
              <a:t>, which implements the Servlet interface, or by subclassing </a:t>
            </a:r>
            <a:r>
              <a:rPr lang="en-US" sz="2400" dirty="0" err="1"/>
              <a:t>GenericServlet's</a:t>
            </a:r>
            <a:r>
              <a:rPr lang="en-US" sz="2400" dirty="0"/>
              <a:t> descendent, </a:t>
            </a:r>
            <a:r>
              <a:rPr lang="en-US" sz="2400" dirty="0" err="1">
                <a:solidFill>
                  <a:srgbClr val="0000FF"/>
                </a:solidFill>
              </a:rPr>
              <a:t>HttpServlet</a:t>
            </a:r>
            <a:r>
              <a:rPr lang="en-US" sz="2400" dirty="0"/>
              <a:t>.</a:t>
            </a:r>
            <a:endParaRPr lang="en-US" sz="2400" dirty="0">
              <a:cs typeface="Calibri"/>
            </a:endParaRPr>
          </a:p>
          <a:p>
            <a:pPr marL="217170"/>
            <a:endParaRPr lang="en-US" sz="2400" dirty="0">
              <a:cs typeface="Calibri"/>
            </a:endParaRPr>
          </a:p>
        </p:txBody>
      </p:sp>
      <p:sp>
        <p:nvSpPr>
          <p:cNvPr id="46084" name="Title 17"/>
          <p:cNvSpPr>
            <a:spLocks noGrp="1"/>
          </p:cNvSpPr>
          <p:nvPr>
            <p:ph type="title"/>
          </p:nvPr>
        </p:nvSpPr>
        <p:spPr/>
        <p:txBody>
          <a:bodyPr/>
          <a:lstStyle/>
          <a:p>
            <a:r>
              <a:rPr lang="en-US" sz="3000" dirty="0"/>
              <a:t>The Servlet Interface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7198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17487"/>
            <a:r>
              <a:rPr lang="en-US" sz="2400" dirty="0"/>
              <a:t>The Servlet Interface methods are summarized in the following table:</a:t>
            </a:r>
          </a:p>
        </p:txBody>
      </p:sp>
      <p:sp>
        <p:nvSpPr>
          <p:cNvPr id="46084" name="Title 17"/>
          <p:cNvSpPr>
            <a:spLocks noGrp="1"/>
          </p:cNvSpPr>
          <p:nvPr>
            <p:ph type="title"/>
          </p:nvPr>
        </p:nvSpPr>
        <p:spPr/>
        <p:txBody>
          <a:bodyPr/>
          <a:lstStyle/>
          <a:p>
            <a:r>
              <a:rPr lang="en-US" sz="3000" dirty="0"/>
              <a:t>The Servlet Interface methods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2" name="Table 1">
            <a:extLst>
              <a:ext uri="{FF2B5EF4-FFF2-40B4-BE49-F238E27FC236}">
                <a16:creationId xmlns:a16="http://schemas.microsoft.com/office/drawing/2014/main" id="{9D4A14F8-2675-4AC5-8B0E-FF914EE3DE7A}"/>
              </a:ext>
            </a:extLst>
          </p:cNvPr>
          <p:cNvGraphicFramePr>
            <a:graphicFrameLocks noGrp="1"/>
          </p:cNvGraphicFramePr>
          <p:nvPr>
            <p:extLst>
              <p:ext uri="{D42A27DB-BD31-4B8C-83A1-F6EECF244321}">
                <p14:modId xmlns:p14="http://schemas.microsoft.com/office/powerpoint/2010/main" val="3806864567"/>
              </p:ext>
            </p:extLst>
          </p:nvPr>
        </p:nvGraphicFramePr>
        <p:xfrm>
          <a:off x="2018027" y="2041908"/>
          <a:ext cx="8064896" cy="3332546"/>
        </p:xfrm>
        <a:graphic>
          <a:graphicData uri="http://schemas.openxmlformats.org/drawingml/2006/table">
            <a:tbl>
              <a:tblPr firstRow="1" firstCol="1" bandRow="1">
                <a:tableStyleId>{5C22544A-7EE6-4342-B048-85BDC9FD1C3A}</a:tableStyleId>
              </a:tblPr>
              <a:tblGrid>
                <a:gridCol w="4032448">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0">
                <a:tc>
                  <a:txBody>
                    <a:bodyPr/>
                    <a:lstStyle/>
                    <a:p>
                      <a:pPr marL="0" marR="0">
                        <a:lnSpc>
                          <a:spcPct val="107000"/>
                        </a:lnSpc>
                        <a:spcBef>
                          <a:spcPts val="0"/>
                        </a:spcBef>
                        <a:spcAft>
                          <a:spcPts val="0"/>
                        </a:spcAft>
                      </a:pPr>
                      <a:r>
                        <a:rPr lang="en-US" sz="1400" dirty="0">
                          <a:effectLst/>
                        </a:rPr>
                        <a:t>Method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114300" marR="114300" marT="114300" marB="114300"/>
                </a:tc>
                <a:tc>
                  <a:txBody>
                    <a:bodyPr/>
                    <a:lstStyle/>
                    <a:p>
                      <a:pPr marL="0" marR="0">
                        <a:lnSpc>
                          <a:spcPct val="107000"/>
                        </a:lnSpc>
                        <a:spcBef>
                          <a:spcPts val="0"/>
                        </a:spcBef>
                        <a:spcAft>
                          <a:spcPts val="0"/>
                        </a:spcAft>
                      </a:pPr>
                      <a:r>
                        <a:rPr lang="en-US" sz="1400">
                          <a:effectLst/>
                        </a:rPr>
                        <a:t>Description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114300" marR="114300" marT="114300" marB="114300"/>
                </a:tc>
                <a:extLst>
                  <a:ext uri="{0D108BD9-81ED-4DB2-BD59-A6C34878D82A}">
                    <a16:rowId xmlns:a16="http://schemas.microsoft.com/office/drawing/2014/main" val="10000"/>
                  </a:ext>
                </a:extLst>
              </a:tr>
              <a:tr h="0">
                <a:tc>
                  <a:txBody>
                    <a:bodyPr/>
                    <a:lstStyle/>
                    <a:p>
                      <a:pPr marL="190500" marR="0">
                        <a:lnSpc>
                          <a:spcPts val="1725"/>
                        </a:lnSpc>
                        <a:spcBef>
                          <a:spcPts val="0"/>
                        </a:spcBef>
                        <a:spcAft>
                          <a:spcPts val="0"/>
                        </a:spcAft>
                      </a:pPr>
                      <a:r>
                        <a:rPr lang="en-US" sz="1400" dirty="0">
                          <a:effectLst/>
                        </a:rPr>
                        <a:t>public void </a:t>
                      </a:r>
                      <a:r>
                        <a:rPr lang="en-US" sz="1400" dirty="0" err="1">
                          <a:effectLst/>
                        </a:rPr>
                        <a:t>init</a:t>
                      </a:r>
                      <a:r>
                        <a:rPr lang="en-US" sz="1400" dirty="0">
                          <a:effectLst/>
                        </a:rPr>
                        <a:t>(</a:t>
                      </a:r>
                      <a:r>
                        <a:rPr lang="en-US" sz="1400" dirty="0" err="1">
                          <a:effectLst/>
                        </a:rPr>
                        <a:t>ServletConfig</a:t>
                      </a:r>
                      <a:r>
                        <a:rPr lang="en-US" sz="1400" dirty="0">
                          <a:effectLst/>
                        </a:rPr>
                        <a:t> </a:t>
                      </a:r>
                      <a:r>
                        <a:rPr lang="en-US" sz="1400" dirty="0" err="1">
                          <a:effectLst/>
                        </a:rPr>
                        <a:t>config</a:t>
                      </a:r>
                      <a:r>
                        <a:rPr lang="en-US" sz="1400" dirty="0">
                          <a:effectLst/>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initializes the servlet. It is the life cycle method of servlet and invoked by the web container only once.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extLst>
                  <a:ext uri="{0D108BD9-81ED-4DB2-BD59-A6C34878D82A}">
                    <a16:rowId xmlns:a16="http://schemas.microsoft.com/office/drawing/2014/main" val="10001"/>
                  </a:ext>
                </a:extLst>
              </a:tr>
              <a:tr h="0">
                <a:tc>
                  <a:txBody>
                    <a:bodyPr/>
                    <a:lstStyle/>
                    <a:p>
                      <a:pPr marL="190500" marR="0">
                        <a:lnSpc>
                          <a:spcPts val="1725"/>
                        </a:lnSpc>
                        <a:spcBef>
                          <a:spcPts val="0"/>
                        </a:spcBef>
                        <a:spcAft>
                          <a:spcPts val="0"/>
                        </a:spcAft>
                      </a:pPr>
                      <a:r>
                        <a:rPr lang="en-US" sz="1400" dirty="0">
                          <a:effectLst/>
                        </a:rPr>
                        <a:t>public void service(</a:t>
                      </a:r>
                      <a:r>
                        <a:rPr lang="en-US" sz="1400" dirty="0" err="1">
                          <a:effectLst/>
                        </a:rPr>
                        <a:t>ServletRequest</a:t>
                      </a:r>
                      <a:r>
                        <a:rPr lang="en-US" sz="1400" dirty="0">
                          <a:effectLst/>
                        </a:rPr>
                        <a:t> </a:t>
                      </a:r>
                      <a:r>
                        <a:rPr lang="en-US" sz="1400" dirty="0" err="1">
                          <a:effectLst/>
                        </a:rPr>
                        <a:t>request,ServletResponse</a:t>
                      </a:r>
                      <a:r>
                        <a:rPr lang="en-US" sz="1400" dirty="0">
                          <a:effectLst/>
                        </a:rPr>
                        <a:t> response)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provides response for the incoming request. It is invoked at each request by the web container.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extLst>
                  <a:ext uri="{0D108BD9-81ED-4DB2-BD59-A6C34878D82A}">
                    <a16:rowId xmlns:a16="http://schemas.microsoft.com/office/drawing/2014/main" val="10002"/>
                  </a:ext>
                </a:extLst>
              </a:tr>
              <a:tr h="0">
                <a:tc>
                  <a:txBody>
                    <a:bodyPr/>
                    <a:lstStyle/>
                    <a:p>
                      <a:pPr marL="190500" marR="0">
                        <a:lnSpc>
                          <a:spcPts val="1725"/>
                        </a:lnSpc>
                        <a:spcBef>
                          <a:spcPts val="0"/>
                        </a:spcBef>
                        <a:spcAft>
                          <a:spcPts val="0"/>
                        </a:spcAft>
                      </a:pPr>
                      <a:r>
                        <a:rPr lang="en-US" sz="1400" dirty="0">
                          <a:effectLst/>
                        </a:rPr>
                        <a:t>public void destroy()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is invoked only once and indicates that servlet is being destroyed.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extLst>
                  <a:ext uri="{0D108BD9-81ED-4DB2-BD59-A6C34878D82A}">
                    <a16:rowId xmlns:a16="http://schemas.microsoft.com/office/drawing/2014/main" val="10003"/>
                  </a:ext>
                </a:extLst>
              </a:tr>
              <a:tr h="0">
                <a:tc>
                  <a:txBody>
                    <a:bodyPr/>
                    <a:lstStyle/>
                    <a:p>
                      <a:pPr marL="190500" marR="0">
                        <a:lnSpc>
                          <a:spcPts val="1725"/>
                        </a:lnSpc>
                        <a:spcBef>
                          <a:spcPts val="0"/>
                        </a:spcBef>
                        <a:spcAft>
                          <a:spcPts val="0"/>
                        </a:spcAft>
                      </a:pPr>
                      <a:r>
                        <a:rPr lang="en-US" sz="1400" dirty="0">
                          <a:effectLst/>
                        </a:rPr>
                        <a:t>public </a:t>
                      </a:r>
                      <a:r>
                        <a:rPr lang="en-US" sz="1400" dirty="0" err="1">
                          <a:effectLst/>
                        </a:rPr>
                        <a:t>ServletConfig</a:t>
                      </a:r>
                      <a:r>
                        <a:rPr lang="en-US" sz="1400" dirty="0">
                          <a:effectLst/>
                        </a:rPr>
                        <a:t> </a:t>
                      </a:r>
                      <a:r>
                        <a:rPr lang="en-US" sz="1400" dirty="0" err="1">
                          <a:effectLst/>
                        </a:rPr>
                        <a:t>getServletConfig</a:t>
                      </a:r>
                      <a:r>
                        <a:rPr lang="en-US" sz="1400" dirty="0">
                          <a:effectLst/>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returns the object of </a:t>
                      </a:r>
                      <a:r>
                        <a:rPr lang="en-US" sz="1400" dirty="0" err="1">
                          <a:effectLst/>
                        </a:rPr>
                        <a:t>ServletConfig</a:t>
                      </a:r>
                      <a:r>
                        <a:rPr lang="en-US" sz="1400" dirty="0">
                          <a:effectLst/>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extLst>
                  <a:ext uri="{0D108BD9-81ED-4DB2-BD59-A6C34878D82A}">
                    <a16:rowId xmlns:a16="http://schemas.microsoft.com/office/drawing/2014/main" val="10004"/>
                  </a:ext>
                </a:extLst>
              </a:tr>
              <a:tr h="0">
                <a:tc>
                  <a:txBody>
                    <a:bodyPr/>
                    <a:lstStyle/>
                    <a:p>
                      <a:pPr marL="190500" marR="0">
                        <a:lnSpc>
                          <a:spcPts val="1725"/>
                        </a:lnSpc>
                        <a:spcBef>
                          <a:spcPts val="0"/>
                        </a:spcBef>
                        <a:spcAft>
                          <a:spcPts val="0"/>
                        </a:spcAft>
                      </a:pPr>
                      <a:r>
                        <a:rPr lang="en-US" sz="1400">
                          <a:effectLst/>
                        </a:rPr>
                        <a:t>public String getServletInfo()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returns information about servlet such as writer, copyright, version etc.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988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17487"/>
            <a:r>
              <a:rPr lang="en-US" sz="2400" dirty="0"/>
              <a:t>The following figure summarizes the how the </a:t>
            </a:r>
            <a:r>
              <a:rPr lang="en-US" sz="2400" dirty="0" err="1"/>
              <a:t>HttpServlet</a:t>
            </a:r>
            <a:r>
              <a:rPr lang="en-US" sz="2400" dirty="0"/>
              <a:t> class is used during the interaction between the client and the server:</a:t>
            </a:r>
          </a:p>
        </p:txBody>
      </p:sp>
      <p:sp>
        <p:nvSpPr>
          <p:cNvPr id="46084" name="Title 17"/>
          <p:cNvSpPr>
            <a:spLocks noGrp="1"/>
          </p:cNvSpPr>
          <p:nvPr>
            <p:ph type="title"/>
          </p:nvPr>
        </p:nvSpPr>
        <p:spPr/>
        <p:txBody>
          <a:bodyPr/>
          <a:lstStyle/>
          <a:p>
            <a:r>
              <a:rPr lang="en-US" sz="3000" dirty="0" err="1"/>
              <a:t>HttpServlet</a:t>
            </a:r>
            <a:r>
              <a:rPr lang="en-US" sz="3000" dirty="0"/>
              <a:t>, How it works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4" name="Picture 2" descr="This picture shows how client server communication is handled by an HTTP Servlet.">
            <a:extLst>
              <a:ext uri="{FF2B5EF4-FFF2-40B4-BE49-F238E27FC236}">
                <a16:creationId xmlns:a16="http://schemas.microsoft.com/office/drawing/2014/main" id="{D89F8EB5-50C9-408B-AB6A-336BE0075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40" y="2255732"/>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2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17487"/>
            <a:r>
              <a:rPr lang="en-US" sz="2400" dirty="0"/>
              <a:t>The </a:t>
            </a:r>
            <a:r>
              <a:rPr lang="en-US" sz="2400" dirty="0" err="1"/>
              <a:t>HttpServlet</a:t>
            </a:r>
            <a:r>
              <a:rPr lang="en-US" sz="2400" dirty="0"/>
              <a:t> class includes the methods by which the servlet developer implements appropriate do methods.</a:t>
            </a:r>
          </a:p>
        </p:txBody>
      </p:sp>
      <p:sp>
        <p:nvSpPr>
          <p:cNvPr id="46084" name="Title 17"/>
          <p:cNvSpPr>
            <a:spLocks noGrp="1"/>
          </p:cNvSpPr>
          <p:nvPr>
            <p:ph type="title"/>
          </p:nvPr>
        </p:nvSpPr>
        <p:spPr/>
        <p:txBody>
          <a:bodyPr/>
          <a:lstStyle/>
          <a:p>
            <a:r>
              <a:rPr lang="en-US" sz="3000" dirty="0"/>
              <a:t>The </a:t>
            </a:r>
            <a:r>
              <a:rPr lang="en-US" sz="3000" dirty="0" err="1"/>
              <a:t>HttpServlet</a:t>
            </a:r>
            <a:r>
              <a:rPr lang="en-US" sz="3000" dirty="0"/>
              <a:t> methods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68ABADFE-765A-4B93-83CE-0FE5E7B2F674}"/>
              </a:ext>
            </a:extLst>
          </p:cNvPr>
          <p:cNvSpPr/>
          <p:nvPr/>
        </p:nvSpPr>
        <p:spPr>
          <a:xfrm>
            <a:off x="1726882" y="1904854"/>
            <a:ext cx="9430744" cy="4007123"/>
          </a:xfrm>
          <a:prstGeom prst="rect">
            <a:avLst/>
          </a:prstGeom>
        </p:spPr>
        <p:txBody>
          <a:bodyPr wrap="square">
            <a:spAutoFit/>
          </a:bodyPr>
          <a:lstStyle/>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public void service(</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 </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dispatches the request to the protected service method by converting the request and response object into http type.</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service(</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receives the request from the service method, and dispatches the request to the </a:t>
            </a:r>
            <a:r>
              <a:rPr lang="en-US" sz="9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doXXX</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method depending on the incoming http request type.</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doGet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handles the GET request. It is invoked by the web container.</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doPost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handles the POST request. It is invoked by the web container.</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doHead</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handles the HEAD request. It is invoked by the web container.</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doOptions</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handles the OPTIONS request. It is invoked by the web container.</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doPut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handles the PUT request. It is invoked by the web container.</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doTrace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handles the TRACE request. It is invoked by the web container.</a:t>
            </a:r>
            <a:endParaRPr lang="en-US" sz="900" dirty="0">
              <a:latin typeface="Calibri" panose="020F0502020204030204" pitchFamily="34" charset="0"/>
              <a:ea typeface="Calibri" panose="020F0502020204030204" pitchFamily="34" charset="0"/>
              <a:cs typeface="Arial" panose="020B0604020202020204" pitchFamily="34" charset="0"/>
            </a:endParaRP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void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doDelete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HttpServletResponse</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res)</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handles the DELETE request. It is invoked by the web container.</a:t>
            </a:r>
          </a:p>
          <a:p>
            <a:pPr marL="228600">
              <a:lnSpc>
                <a:spcPts val="1575"/>
              </a:lnSpc>
              <a:spcBef>
                <a:spcPts val="300"/>
              </a:spcBef>
              <a:spcAft>
                <a:spcPts val="800"/>
              </a:spcAft>
            </a:pP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protected long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getLastModified</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 </a:t>
            </a:r>
            <a:r>
              <a:rPr lang="en-US" sz="900" b="1" dirty="0" err="1">
                <a:solidFill>
                  <a:srgbClr val="2F4F4F"/>
                </a:solidFill>
                <a:latin typeface="Verdana" panose="020B0604030504040204" pitchFamily="34" charset="0"/>
                <a:ea typeface="Times New Roman" panose="02020603050405020304" pitchFamily="18" charset="0"/>
                <a:cs typeface="Times New Roman" panose="02020603050405020304" pitchFamily="18" charset="0"/>
              </a:rPr>
              <a:t>req</a:t>
            </a:r>
            <a:r>
              <a:rPr lang="en-US" sz="900" b="1" dirty="0">
                <a:solidFill>
                  <a:srgbClr val="2F4F4F"/>
                </a:solidFill>
                <a:latin typeface="Verdana" panose="020B0604030504040204" pitchFamily="34" charset="0"/>
                <a:ea typeface="Times New Roman" panose="02020603050405020304" pitchFamily="18" charset="0"/>
                <a:cs typeface="Times New Roman" panose="02020603050405020304" pitchFamily="18" charset="0"/>
              </a:rPr>
              <a:t>)</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returns the time when </a:t>
            </a:r>
            <a:r>
              <a:rPr lang="en-US" sz="9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HttpServletRequest</a:t>
            </a:r>
            <a:r>
              <a:rPr lang="en-US" sz="9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was last modified since midnight January 1, 1970 GMT.</a:t>
            </a:r>
            <a:endParaRPr lang="en-US" sz="9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0381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17487"/>
            <a:r>
              <a:rPr lang="en-US" sz="2400" dirty="0"/>
              <a:t>The following code demonstrates a sample servlet that responds to a GET request.</a:t>
            </a:r>
          </a:p>
        </p:txBody>
      </p:sp>
      <p:sp>
        <p:nvSpPr>
          <p:cNvPr id="46084" name="Title 17"/>
          <p:cNvSpPr>
            <a:spLocks noGrp="1"/>
          </p:cNvSpPr>
          <p:nvPr>
            <p:ph type="title"/>
          </p:nvPr>
        </p:nvSpPr>
        <p:spPr/>
        <p:txBody>
          <a:bodyPr/>
          <a:lstStyle/>
          <a:p>
            <a:r>
              <a:rPr lang="en-US" sz="3000" dirty="0"/>
              <a:t>A Servlet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094F9791-2E0F-4726-B85B-E6772F23528C}"/>
              </a:ext>
            </a:extLst>
          </p:cNvPr>
          <p:cNvSpPr>
            <a:spLocks noChangeArrowheads="1"/>
          </p:cNvSpPr>
          <p:nvPr/>
        </p:nvSpPr>
        <p:spPr bwMode="auto">
          <a:xfrm>
            <a:off x="1884784" y="1600200"/>
            <a:ext cx="8097416" cy="44012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import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java.io.*;</a:t>
            </a:r>
          </a:p>
          <a:p>
            <a:pPr defTabSz="914400" eaLnBrk="0" fontAlgn="base" hangingPunct="0">
              <a:spcBef>
                <a:spcPct val="0"/>
              </a:spcBef>
              <a:spcAft>
                <a:spcPct val="0"/>
              </a:spcAft>
            </a:pP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import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javax.servlet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defTabSz="914400" eaLnBrk="0" fontAlgn="base" hangingPunct="0">
              <a:spcBef>
                <a:spcPct val="0"/>
              </a:spcBef>
              <a:spcAft>
                <a:spcPct val="0"/>
              </a:spcAft>
            </a:pP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import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javax.servlet.http</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defTabSz="914400" eaLnBrk="0" fontAlgn="base" hangingPunct="0">
              <a:spcBef>
                <a:spcPct val="0"/>
              </a:spcBef>
              <a:spcAft>
                <a:spcPct val="0"/>
              </a:spcAft>
            </a:pPr>
            <a:endPar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defTabSz="914400" eaLnBrk="0" fontAlgn="base" hangingPunct="0">
              <a:spcBef>
                <a:spcPct val="0"/>
              </a:spcBef>
              <a:spcAft>
                <a:spcPct val="0"/>
              </a:spcAft>
            </a:pP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Creating Http Servlet by Extending </a:t>
            </a:r>
            <a:r>
              <a:rPr lang="en-US" altLang="en-US" sz="1100" dirty="0" err="1">
                <a:solidFill>
                  <a:srgbClr val="808080"/>
                </a:solidFill>
                <a:latin typeface="Consolas" panose="020B0609020204030204" pitchFamily="49" charset="0"/>
                <a:ea typeface="Times New Roman" panose="02020603050405020304" pitchFamily="18" charset="0"/>
                <a:cs typeface="Courier New" panose="02070309020205020404" pitchFamily="49" charset="0"/>
              </a:rPr>
              <a:t>HttpServlet</a:t>
            </a: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class</a:t>
            </a:r>
          </a:p>
          <a:p>
            <a:pPr defTabSz="914400" eaLnBrk="0" fontAlgn="base" hangingPunct="0">
              <a:spcBef>
                <a:spcPct val="0"/>
              </a:spcBef>
              <a:spcAft>
                <a:spcPct val="0"/>
              </a:spcAft>
            </a:pPr>
            <a:endPar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endParaRPr>
          </a:p>
          <a:p>
            <a:pPr defTabSz="914400" eaLnBrk="0" fontAlgn="base" hangingPunct="0">
              <a:spcBef>
                <a:spcPct val="0"/>
              </a:spcBef>
              <a:spcAft>
                <a:spcPct val="0"/>
              </a:spcAft>
            </a:pP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class</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ExampleHttpServlet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extends</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HttpServlet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private</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String</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mymsg</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void</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init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throws</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ServletException</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mymsg</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110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"Http Servlet Demo"</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defTabSz="914400" eaLnBrk="0" fontAlgn="base" hangingPunct="0">
              <a:spcBef>
                <a:spcPct val="0"/>
              </a:spcBef>
              <a:spcAft>
                <a:spcPct val="0"/>
              </a:spcAft>
            </a:pPr>
            <a:endPar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void</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doGet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HttpServletRequest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request, </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HttpServletResponse</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response) </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throws</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ServletException</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IOException</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Setting up the content type of web page</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response.setContentType</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10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"text/html"</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defTabSz="914400" eaLnBrk="0" fontAlgn="base" hangingPunct="0">
              <a:spcBef>
                <a:spcPct val="0"/>
              </a:spcBef>
              <a:spcAft>
                <a:spcPct val="0"/>
              </a:spcAft>
            </a:pP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Writing the message on the web page</a:t>
            </a:r>
          </a:p>
          <a:p>
            <a:pPr lvl="0" eaLnBrk="0" hangingPunct="0"/>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PrintWriter</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out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response.getWriter</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lvl="0" eaLnBrk="0" hangingPunct="0"/>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out</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.println</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10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"&lt;h1&gt;"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mymsg</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110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"&lt;/h1&gt;"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BAD Practice!</a:t>
            </a:r>
            <a:endPar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lvl="0" eaLnBrk="0" hangingPunct="0"/>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err="1">
                <a:solidFill>
                  <a:srgbClr val="00008B"/>
                </a:solidFill>
                <a:latin typeface="Consolas" panose="020B0609020204030204" pitchFamily="49" charset="0"/>
                <a:ea typeface="Times New Roman" panose="02020603050405020304" pitchFamily="18" charset="0"/>
                <a:cs typeface="Courier New" panose="02070309020205020404" pitchFamily="49" charset="0"/>
              </a:rPr>
              <a:t>out</a:t>
            </a:r>
            <a:r>
              <a:rPr lang="en-US" altLang="en-US" sz="11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.println</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10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"&lt;p&gt;"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110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"Hello Friends!"</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110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"&lt;/p&gt;"</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BAD Practice!</a:t>
            </a:r>
            <a:endPar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pPr lvl="0" eaLnBrk="0" hangingPunct="0"/>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p>
          <a:p>
            <a:pPr lvl="0" eaLnBrk="0" hangingPunct="0"/>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public</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8B"/>
                </a:solidFill>
                <a:latin typeface="Consolas" panose="020B0609020204030204" pitchFamily="49" charset="0"/>
                <a:ea typeface="Times New Roman" panose="02020603050405020304" pitchFamily="18" charset="0"/>
                <a:cs typeface="Courier New" panose="02070309020205020404" pitchFamily="49" charset="0"/>
              </a:rPr>
              <a:t>void</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destroy() {</a:t>
            </a:r>
          </a:p>
          <a:p>
            <a:pPr lvl="0" eaLnBrk="0" hangingPunct="0"/>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Leaving empty. Use this if you want to perform</a:t>
            </a:r>
          </a:p>
          <a:p>
            <a:pPr lvl="0" eaLnBrk="0" hangingPunct="0"/>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//something at the end of Servlet life cycle.</a:t>
            </a:r>
          </a:p>
          <a:p>
            <a:pPr lvl="0" eaLnBrk="0" hangingPunct="0"/>
            <a:r>
              <a:rPr lang="en-US" altLang="en-US" sz="1100" dirty="0">
                <a:solidFill>
                  <a:srgbClr val="808080"/>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p>
          <a:p>
            <a:pPr lvl="0" eaLnBrk="0" hangingPunct="0"/>
            <a:r>
              <a:rPr lang="en-US" altLang="en-US" sz="11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100" dirty="0">
                <a:latin typeface="Arial Unicode MS" panose="020B0604020202020204" pitchFamily="34" charset="-128"/>
                <a:ea typeface="Times New Roman" panose="02020603050405020304" pitchFamily="18" charset="0"/>
                <a:cs typeface="Courier New" panose="02070309020205020404" pitchFamily="49" charset="0"/>
              </a:rPr>
              <a:t> </a:t>
            </a:r>
          </a:p>
        </p:txBody>
      </p:sp>
    </p:spTree>
    <p:extLst>
      <p:ext uri="{BB962C8B-B14F-4D97-AF65-F5344CB8AC3E}">
        <p14:creationId xmlns:p14="http://schemas.microsoft.com/office/powerpoint/2010/main" val="588122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17487"/>
            <a:r>
              <a:rPr lang="en-US" sz="2400" dirty="0"/>
              <a:t>A </a:t>
            </a:r>
            <a:r>
              <a:rPr lang="en-US" sz="2400" dirty="0">
                <a:solidFill>
                  <a:srgbClr val="0000FF"/>
                </a:solidFill>
              </a:rPr>
              <a:t>query string</a:t>
            </a:r>
            <a:r>
              <a:rPr lang="en-US" sz="2400" dirty="0"/>
              <a:t> is a part of a URL that assigns values to specified parameters. </a:t>
            </a:r>
          </a:p>
          <a:p>
            <a:pPr marL="217487"/>
            <a:r>
              <a:rPr lang="en-US" sz="2400" dirty="0"/>
              <a:t>A query string commonly includes fields added to a base URL by a Web browser during the HTML form submission.</a:t>
            </a:r>
          </a:p>
          <a:p>
            <a:pPr marL="217487"/>
            <a:endParaRPr lang="en-US" sz="2400" dirty="0"/>
          </a:p>
          <a:p>
            <a:pPr lvl="1" indent="0">
              <a:buNone/>
            </a:pPr>
            <a:r>
              <a:rPr lang="en-US" sz="1800" dirty="0">
                <a:latin typeface="Courier New" panose="02070309020205020404" pitchFamily="49" charset="0"/>
                <a:cs typeface="Courier New" panose="02070309020205020404" pitchFamily="49" charset="0"/>
              </a:rPr>
              <a:t>https://example.com/path/there?name=ferret</a:t>
            </a:r>
          </a:p>
          <a:p>
            <a:pPr lvl="1" indent="0">
              <a:buNone/>
            </a:pPr>
            <a:endParaRPr lang="en-US" sz="2400" dirty="0">
              <a:latin typeface="Courier New" panose="02070309020205020404" pitchFamily="49" charset="0"/>
              <a:cs typeface="Courier New" panose="02070309020205020404" pitchFamily="49" charset="0"/>
            </a:endParaRPr>
          </a:p>
          <a:p>
            <a:pPr lvl="1" indent="0">
              <a:buNone/>
            </a:pPr>
            <a:r>
              <a:rPr lang="en-US" sz="2400" dirty="0">
                <a:latin typeface="Courier New" panose="02070309020205020404" pitchFamily="49" charset="0"/>
                <a:cs typeface="Courier New" panose="02070309020205020404" pitchFamily="49" charset="0"/>
              </a:rPr>
              <a:t>	</a:t>
            </a:r>
            <a:endParaRPr lang="en-US" sz="2400" dirty="0"/>
          </a:p>
        </p:txBody>
      </p:sp>
      <p:sp>
        <p:nvSpPr>
          <p:cNvPr id="46084" name="Title 17"/>
          <p:cNvSpPr>
            <a:spLocks noGrp="1"/>
          </p:cNvSpPr>
          <p:nvPr>
            <p:ph type="title"/>
          </p:nvPr>
        </p:nvSpPr>
        <p:spPr/>
        <p:txBody>
          <a:bodyPr/>
          <a:lstStyle/>
          <a:p>
            <a:r>
              <a:rPr lang="en-US" sz="3000"/>
              <a:t>The Query String</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Oval 1">
            <a:extLst>
              <a:ext uri="{FF2B5EF4-FFF2-40B4-BE49-F238E27FC236}">
                <a16:creationId xmlns:a16="http://schemas.microsoft.com/office/drawing/2014/main" id="{9E0E94DE-8968-4957-AED7-CB1101A5FDCA}"/>
              </a:ext>
            </a:extLst>
          </p:cNvPr>
          <p:cNvSpPr/>
          <p:nvPr/>
        </p:nvSpPr>
        <p:spPr bwMode="auto">
          <a:xfrm>
            <a:off x="5562600" y="2590800"/>
            <a:ext cx="1828800" cy="556098"/>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59236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For HTTP servlets, parameters are contained in the query string or posted form data.</a:t>
            </a:r>
            <a:endParaRPr lang="en-US" altLang="en-US" sz="1800" dirty="0">
              <a:solidFill>
                <a:srgbClr val="4A3C31"/>
              </a:solidFill>
              <a:latin typeface="Droid Sans Mono"/>
            </a:endParaRPr>
          </a:p>
          <a:p>
            <a:pPr lvl="0"/>
            <a:r>
              <a:rPr lang="en-US" sz="1800" dirty="0"/>
              <a:t>Use the following methods to access query string in both GET and POST.</a:t>
            </a:r>
          </a:p>
          <a:p>
            <a:pPr marL="0" indent="0">
              <a:buNone/>
            </a:pPr>
            <a:endParaRPr lang="en-US" altLang="en-US" sz="1800" dirty="0">
              <a:solidFill>
                <a:srgbClr val="4A3C31"/>
              </a:solidFill>
              <a:latin typeface="Droid Sans Mono"/>
            </a:endParaRPr>
          </a:p>
          <a:p>
            <a:pPr marL="0" indent="0">
              <a:buNone/>
            </a:pPr>
            <a:r>
              <a:rPr lang="en-US" altLang="en-US" sz="1800" dirty="0">
                <a:solidFill>
                  <a:srgbClr val="4A3C31"/>
                </a:solidFill>
                <a:latin typeface="Droid Sans Mono"/>
              </a:rPr>
              <a:t>	public String </a:t>
            </a:r>
            <a:r>
              <a:rPr lang="en-US" altLang="en-US" sz="1800" dirty="0" err="1">
                <a:solidFill>
                  <a:srgbClr val="4A3C31"/>
                </a:solidFill>
                <a:latin typeface="Droid Sans Mono"/>
              </a:rPr>
              <a:t>ServletRequest.getQueryString</a:t>
            </a:r>
            <a:r>
              <a:rPr lang="en-US" altLang="en-US" sz="1800" dirty="0">
                <a:solidFill>
                  <a:srgbClr val="4A3C31"/>
                </a:solidFill>
                <a:latin typeface="Droid Sans Mono"/>
              </a:rPr>
              <a:t>()</a:t>
            </a:r>
          </a:p>
          <a:p>
            <a:pPr marL="0" indent="0">
              <a:spcBef>
                <a:spcPct val="0"/>
              </a:spcBef>
              <a:buNone/>
            </a:pPr>
            <a:r>
              <a:rPr lang="en-US" altLang="en-US" sz="1800" dirty="0">
                <a:solidFill>
                  <a:srgbClr val="4A3C31"/>
                </a:solidFill>
                <a:latin typeface="Droid Sans Mono"/>
              </a:rPr>
              <a:t>	public String </a:t>
            </a:r>
            <a:r>
              <a:rPr lang="en-US" altLang="en-US" sz="1800" dirty="0" err="1">
                <a:solidFill>
                  <a:srgbClr val="4A3C31"/>
                </a:solidFill>
                <a:latin typeface="Droid Sans Mono"/>
              </a:rPr>
              <a:t>ServletRequest.getParameter</a:t>
            </a:r>
            <a:r>
              <a:rPr lang="en-US" altLang="en-US" sz="1800" dirty="0">
                <a:solidFill>
                  <a:srgbClr val="4A3C31"/>
                </a:solidFill>
                <a:latin typeface="Droid Sans Mono"/>
              </a:rPr>
              <a:t>(String name)</a:t>
            </a:r>
          </a:p>
          <a:p>
            <a:pPr marL="0" indent="0">
              <a:spcBef>
                <a:spcPct val="0"/>
              </a:spcBef>
              <a:buNone/>
            </a:pPr>
            <a:r>
              <a:rPr lang="en-US" altLang="en-US" sz="1800" dirty="0">
                <a:solidFill>
                  <a:srgbClr val="4A3C31"/>
                </a:solidFill>
                <a:latin typeface="Droid Sans Mono"/>
              </a:rPr>
              <a:t>	public String[] </a:t>
            </a:r>
            <a:r>
              <a:rPr lang="en-US" altLang="en-US" sz="1800" dirty="0" err="1">
                <a:solidFill>
                  <a:srgbClr val="4A3C31"/>
                </a:solidFill>
                <a:latin typeface="Droid Sans Mono"/>
              </a:rPr>
              <a:t>ServletRequest.getParameterValues</a:t>
            </a:r>
            <a:r>
              <a:rPr lang="en-US" altLang="en-US" sz="1800" dirty="0">
                <a:solidFill>
                  <a:srgbClr val="4A3C31"/>
                </a:solidFill>
                <a:latin typeface="Droid Sans Mono"/>
              </a:rPr>
              <a:t>(String name)</a:t>
            </a:r>
            <a:r>
              <a:rPr lang="en-US" altLang="en-US" sz="1800" dirty="0"/>
              <a:t> </a:t>
            </a:r>
          </a:p>
          <a:p>
            <a:pPr marL="0" indent="0">
              <a:spcBef>
                <a:spcPct val="0"/>
              </a:spcBef>
              <a:buNone/>
            </a:pPr>
            <a:endParaRPr lang="en-US" altLang="en-US" sz="1800" dirty="0">
              <a:latin typeface="Arial" panose="020B0604020202020204" pitchFamily="34" charset="0"/>
            </a:endParaRPr>
          </a:p>
          <a:p>
            <a:r>
              <a:rPr lang="en-US" altLang="en-US" sz="1800" dirty="0">
                <a:cs typeface="Calibri Light" panose="020F0302020204030204" pitchFamily="34" charset="0"/>
              </a:rPr>
              <a:t>See also:</a:t>
            </a:r>
          </a:p>
          <a:p>
            <a:pPr marL="0" indent="0">
              <a:buNone/>
            </a:pPr>
            <a:r>
              <a:rPr lang="en-US" altLang="en-US" sz="1800" dirty="0">
                <a:solidFill>
                  <a:srgbClr val="4A3C31"/>
                </a:solidFill>
                <a:latin typeface="Droid Sans Mono"/>
              </a:rPr>
              <a:t>	public </a:t>
            </a:r>
            <a:r>
              <a:rPr lang="en-US" altLang="en-US" sz="1800" dirty="0" err="1">
                <a:solidFill>
                  <a:srgbClr val="4A3C31"/>
                </a:solidFill>
                <a:latin typeface="Droid Sans Mono"/>
              </a:rPr>
              <a:t>java.util.Enumeration</a:t>
            </a:r>
            <a:r>
              <a:rPr lang="en-US" altLang="en-US" sz="1800" dirty="0">
                <a:solidFill>
                  <a:srgbClr val="4A3C31"/>
                </a:solidFill>
                <a:latin typeface="Droid Sans Mono"/>
              </a:rPr>
              <a:t>&lt;String&gt; </a:t>
            </a:r>
            <a:r>
              <a:rPr lang="en-US" altLang="en-US" sz="1800" dirty="0" err="1">
                <a:solidFill>
                  <a:srgbClr val="4A3C31"/>
                </a:solidFill>
                <a:latin typeface="Droid Sans Mono"/>
              </a:rPr>
              <a:t>req.getParameterNames</a:t>
            </a:r>
            <a:r>
              <a:rPr lang="en-US" altLang="en-US" sz="1800" dirty="0">
                <a:solidFill>
                  <a:srgbClr val="4A3C31"/>
                </a:solidFill>
                <a:latin typeface="Droid Sans Mono"/>
              </a:rPr>
              <a:t>()</a:t>
            </a:r>
          </a:p>
          <a:p>
            <a:pPr lvl="0"/>
            <a:endParaRPr lang="en-US" altLang="en-US" sz="1800" dirty="0">
              <a:solidFill>
                <a:srgbClr val="4A3C31"/>
              </a:solidFill>
              <a:latin typeface="Droid Sans Mono"/>
            </a:endParaRPr>
          </a:p>
          <a:p>
            <a:pPr lvl="0"/>
            <a:r>
              <a:rPr lang="en-US" altLang="en-US" sz="1800" dirty="0">
                <a:cs typeface="Calibri Light" panose="020F0302020204030204" pitchFamily="34" charset="0"/>
              </a:rPr>
              <a:t>Http Servlet Request and Response reference:</a:t>
            </a:r>
          </a:p>
          <a:p>
            <a:pPr marL="0" indent="0">
              <a:buNone/>
            </a:pPr>
            <a:endParaRPr lang="en-US" sz="1800" dirty="0">
              <a:solidFill>
                <a:srgbClr val="4A3C31"/>
              </a:solidFill>
              <a:latin typeface="Droid Sans Mono"/>
              <a:hlinkClick r:id="rId2"/>
            </a:endParaRPr>
          </a:p>
          <a:p>
            <a:pPr lvl="1"/>
            <a:r>
              <a:rPr lang="en-US" sz="1600" dirty="0">
                <a:hlinkClick r:id="rId2"/>
              </a:rPr>
              <a:t>https://docs.oracle.com/javaee/6/api/javax/servlet/http/HttpServletRequest.html</a:t>
            </a:r>
            <a:endParaRPr lang="en-US" sz="1600" dirty="0"/>
          </a:p>
          <a:p>
            <a:pPr lvl="1"/>
            <a:r>
              <a:rPr lang="en-US" sz="1600" dirty="0">
                <a:hlinkClick r:id="rId3"/>
              </a:rPr>
              <a:t>https://docs.oracle.com/javaee/6/api/javax/servlet/http/HttpServletResponse.html</a:t>
            </a:r>
            <a:endParaRPr lang="en-US" sz="1600" dirty="0"/>
          </a:p>
          <a:p>
            <a:pPr lvl="0"/>
            <a:endParaRPr lang="en-US" sz="1600" dirty="0"/>
          </a:p>
          <a:p>
            <a:pPr marL="0" indent="0">
              <a:buNone/>
            </a:pPr>
            <a:endParaRPr lang="en-US" sz="1800" b="1" dirty="0"/>
          </a:p>
          <a:p>
            <a:pPr marL="217487"/>
            <a:endParaRPr lang="en-US" sz="2400" dirty="0"/>
          </a:p>
        </p:txBody>
      </p:sp>
      <p:sp>
        <p:nvSpPr>
          <p:cNvPr id="46084" name="Title 17"/>
          <p:cNvSpPr>
            <a:spLocks noGrp="1"/>
          </p:cNvSpPr>
          <p:nvPr>
            <p:ph type="title"/>
          </p:nvPr>
        </p:nvSpPr>
        <p:spPr/>
        <p:txBody>
          <a:bodyPr/>
          <a:lstStyle/>
          <a:p>
            <a:r>
              <a:rPr lang="en-US" sz="3000" dirty="0"/>
              <a:t>The Query String and Parameters in Servlets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8020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A sample server mapping in web.xml</a:t>
            </a:r>
          </a:p>
        </p:txBody>
      </p:sp>
      <p:sp>
        <p:nvSpPr>
          <p:cNvPr id="46084" name="Title 17"/>
          <p:cNvSpPr>
            <a:spLocks noGrp="1"/>
          </p:cNvSpPr>
          <p:nvPr>
            <p:ph type="title"/>
          </p:nvPr>
        </p:nvSpPr>
        <p:spPr/>
        <p:txBody>
          <a:bodyPr/>
          <a:lstStyle/>
          <a:p>
            <a:r>
              <a:rPr lang="en-US" sz="3000" dirty="0"/>
              <a:t>Servlet, web.xml, and annotations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109226" y="1667804"/>
            <a:ext cx="8138864" cy="3840163"/>
          </a:xfrm>
          <a:prstGeom prst="rect">
            <a:avLst/>
          </a:prstGeom>
        </p:spPr>
        <p:txBody>
          <a:bodyPr>
            <a:normAutofit fontScale="70000" lnSpcReduction="20000"/>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637" lvl="1" indent="0">
              <a:buNone/>
            </a:pPr>
            <a:r>
              <a:rPr lang="en-US" sz="1400" b="1" dirty="0">
                <a:latin typeface="Courier New" panose="02070309020205020404" pitchFamily="49" charset="0"/>
                <a:cs typeface="Courier New" panose="02070309020205020404" pitchFamily="49" charset="0"/>
              </a:rPr>
              <a:t>&lt;!-- the definitions for the servlets --&gt;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&lt;servlet-name&gt;</a:t>
            </a:r>
            <a:r>
              <a:rPr lang="en-US" sz="1400" b="1" dirty="0" err="1">
                <a:latin typeface="Courier New" panose="02070309020205020404" pitchFamily="49" charset="0"/>
                <a:cs typeface="Courier New" panose="02070309020205020404" pitchFamily="49" charset="0"/>
              </a:rPr>
              <a:t>EmailListServlet</a:t>
            </a:r>
            <a:r>
              <a:rPr lang="en-US" sz="1400" b="1" dirty="0">
                <a:latin typeface="Courier New" panose="02070309020205020404" pitchFamily="49" charset="0"/>
                <a:cs typeface="Courier New" panose="02070309020205020404" pitchFamily="49" charset="0"/>
              </a:rPr>
              <a:t>&lt;/servlet-name&gt;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&lt;servlet-class&gt;</a:t>
            </a:r>
            <a:r>
              <a:rPr lang="en-US" sz="1400" b="1" dirty="0" err="1">
                <a:latin typeface="Courier New" panose="02070309020205020404" pitchFamily="49" charset="0"/>
                <a:cs typeface="Courier New" panose="02070309020205020404" pitchFamily="49" charset="0"/>
              </a:rPr>
              <a:t>murach.email.EmailListServlet</a:t>
            </a:r>
            <a:r>
              <a:rPr lang="en-US" sz="1400" b="1" dirty="0">
                <a:latin typeface="Courier New" panose="02070309020205020404" pitchFamily="49" charset="0"/>
                <a:cs typeface="Courier New" panose="02070309020205020404" pitchFamily="49" charset="0"/>
              </a:rPr>
              <a:t>&lt;/servlet-class&gt;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&lt;servlet-name&gt;</a:t>
            </a:r>
            <a:r>
              <a:rPr lang="en-US" sz="1400" b="1" dirty="0" err="1">
                <a:latin typeface="Courier New" panose="02070309020205020404" pitchFamily="49" charset="0"/>
                <a:cs typeface="Courier New" panose="02070309020205020404" pitchFamily="49" charset="0"/>
              </a:rPr>
              <a:t>TestServlet</a:t>
            </a:r>
            <a:r>
              <a:rPr lang="en-US" sz="1400" b="1" dirty="0">
                <a:latin typeface="Courier New" panose="02070309020205020404" pitchFamily="49" charset="0"/>
                <a:cs typeface="Courier New" panose="02070309020205020404" pitchFamily="49" charset="0"/>
              </a:rPr>
              <a:t>&lt;/servlet-name&gt;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&lt;servlet-class&gt;</a:t>
            </a:r>
            <a:r>
              <a:rPr lang="en-US" sz="1400" b="1" dirty="0" err="1">
                <a:latin typeface="Courier New" panose="02070309020205020404" pitchFamily="49" charset="0"/>
                <a:cs typeface="Courier New" panose="02070309020205020404" pitchFamily="49" charset="0"/>
              </a:rPr>
              <a:t>murach.email.TestServlet</a:t>
            </a:r>
            <a:r>
              <a:rPr lang="en-US" sz="1400" b="1" dirty="0">
                <a:latin typeface="Courier New" panose="02070309020205020404" pitchFamily="49" charset="0"/>
                <a:cs typeface="Courier New" panose="02070309020205020404" pitchFamily="49" charset="0"/>
              </a:rPr>
              <a:t>&lt;/servlet-class&gt;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 the mapping for the servlets --&gt;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&lt;servlet-mapping&gt;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&lt;servlet-name&gt;</a:t>
            </a:r>
            <a:r>
              <a:rPr lang="en-US" sz="1400" b="1" dirty="0" err="1">
                <a:latin typeface="Courier New" panose="02070309020205020404" pitchFamily="49" charset="0"/>
                <a:cs typeface="Courier New" panose="02070309020205020404" pitchFamily="49" charset="0"/>
              </a:rPr>
              <a:t>EmailListServlet</a:t>
            </a:r>
            <a:r>
              <a:rPr lang="en-US" sz="1400" b="1" dirty="0">
                <a:latin typeface="Courier New" panose="02070309020205020404" pitchFamily="49" charset="0"/>
                <a:cs typeface="Courier New" panose="02070309020205020404" pitchFamily="49" charset="0"/>
              </a:rPr>
              <a:t>&lt;/servlet-name&gt;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url</a:t>
            </a:r>
            <a:r>
              <a:rPr lang="en-US" sz="1400" b="1" dirty="0">
                <a:latin typeface="Courier New" panose="02070309020205020404" pitchFamily="49" charset="0"/>
                <a:cs typeface="Courier New" panose="02070309020205020404" pitchFamily="49" charset="0"/>
              </a:rPr>
              <a:t>-pattern&gt;/</a:t>
            </a:r>
            <a:r>
              <a:rPr lang="en-US" sz="1400" b="1" dirty="0" err="1">
                <a:latin typeface="Courier New" panose="02070309020205020404" pitchFamily="49" charset="0"/>
                <a:cs typeface="Courier New" panose="02070309020205020404" pitchFamily="49" charset="0"/>
              </a:rPr>
              <a:t>emailList</a:t>
            </a: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url</a:t>
            </a:r>
            <a:r>
              <a:rPr lang="en-US" sz="1400" b="1" dirty="0">
                <a:latin typeface="Courier New" panose="02070309020205020404" pitchFamily="49" charset="0"/>
                <a:cs typeface="Courier New" panose="02070309020205020404" pitchFamily="49" charset="0"/>
              </a:rPr>
              <a:t>-pattern&gt;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&lt;/servlet-mapping&gt;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&lt;servlet-mapping&gt;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&lt;servlet-name&gt;</a:t>
            </a:r>
            <a:r>
              <a:rPr lang="en-US" sz="1400" b="1" dirty="0" err="1">
                <a:latin typeface="Courier New" panose="02070309020205020404" pitchFamily="49" charset="0"/>
                <a:cs typeface="Courier New" panose="02070309020205020404" pitchFamily="49" charset="0"/>
              </a:rPr>
              <a:t>EmailListServlet</a:t>
            </a:r>
            <a:r>
              <a:rPr lang="en-US" sz="1400" b="1" dirty="0">
                <a:latin typeface="Courier New" panose="02070309020205020404" pitchFamily="49" charset="0"/>
                <a:cs typeface="Courier New" panose="02070309020205020404" pitchFamily="49" charset="0"/>
              </a:rPr>
              <a:t>&lt;/servlet-name&gt;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url</a:t>
            </a:r>
            <a:r>
              <a:rPr lang="en-US" sz="1400" b="1" dirty="0">
                <a:latin typeface="Courier New" panose="02070309020205020404" pitchFamily="49" charset="0"/>
                <a:cs typeface="Courier New" panose="02070309020205020404" pitchFamily="49" charset="0"/>
              </a:rPr>
              <a:t>-pattern&gt;/email/*&lt;/</a:t>
            </a:r>
            <a:r>
              <a:rPr lang="en-US" sz="1400" b="1" dirty="0" err="1">
                <a:latin typeface="Courier New" panose="02070309020205020404" pitchFamily="49" charset="0"/>
                <a:cs typeface="Courier New" panose="02070309020205020404" pitchFamily="49" charset="0"/>
              </a:rPr>
              <a:t>url</a:t>
            </a:r>
            <a:r>
              <a:rPr lang="en-US" sz="1400" b="1" dirty="0">
                <a:latin typeface="Courier New" panose="02070309020205020404" pitchFamily="49" charset="0"/>
                <a:cs typeface="Courier New" panose="02070309020205020404" pitchFamily="49" charset="0"/>
              </a:rPr>
              <a:t>-pattern&gt;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&lt;/servlet-mapping&gt;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&lt;servlet-mapping&gt;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&lt;servlet-name&gt;</a:t>
            </a:r>
            <a:r>
              <a:rPr lang="en-US" sz="1400" b="1" dirty="0" err="1">
                <a:latin typeface="Courier New" panose="02070309020205020404" pitchFamily="49" charset="0"/>
                <a:cs typeface="Courier New" panose="02070309020205020404" pitchFamily="49" charset="0"/>
              </a:rPr>
              <a:t>TestServlet</a:t>
            </a:r>
            <a:r>
              <a:rPr lang="en-US" sz="1400" b="1" dirty="0">
                <a:latin typeface="Courier New" panose="02070309020205020404" pitchFamily="49" charset="0"/>
                <a:cs typeface="Courier New" panose="02070309020205020404" pitchFamily="49" charset="0"/>
              </a:rPr>
              <a:t>&lt;/servlet-name&gt;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url</a:t>
            </a:r>
            <a:r>
              <a:rPr lang="en-US" sz="1400" b="1" dirty="0">
                <a:latin typeface="Courier New" panose="02070309020205020404" pitchFamily="49" charset="0"/>
                <a:cs typeface="Courier New" panose="02070309020205020404" pitchFamily="49" charset="0"/>
              </a:rPr>
              <a:t>-pattern&gt;/test&lt;/</a:t>
            </a:r>
            <a:r>
              <a:rPr lang="en-US" sz="1400" b="1" dirty="0" err="1">
                <a:latin typeface="Courier New" panose="02070309020205020404" pitchFamily="49" charset="0"/>
                <a:cs typeface="Courier New" panose="02070309020205020404" pitchFamily="49" charset="0"/>
              </a:rPr>
              <a:t>url</a:t>
            </a:r>
            <a:r>
              <a:rPr lang="en-US" sz="1400" b="1" dirty="0">
                <a:latin typeface="Courier New" panose="02070309020205020404" pitchFamily="49" charset="0"/>
                <a:cs typeface="Courier New" panose="02070309020205020404" pitchFamily="49" charset="0"/>
              </a:rPr>
              <a:t>-pattern&gt;</a:t>
            </a:r>
            <a:endParaRPr lang="en-CA" sz="1400" b="1" dirty="0">
              <a:latin typeface="Courier New" panose="02070309020205020404" pitchFamily="49" charset="0"/>
              <a:cs typeface="Courier New" panose="02070309020205020404" pitchFamily="49" charset="0"/>
            </a:endParaRPr>
          </a:p>
          <a:p>
            <a:pPr marL="274637" lvl="1" indent="0">
              <a:buNone/>
            </a:pPr>
            <a:r>
              <a:rPr lang="en-US" sz="1400" b="1" dirty="0">
                <a:latin typeface="Courier New" panose="02070309020205020404" pitchFamily="49" charset="0"/>
                <a:cs typeface="Courier New" panose="02070309020205020404" pitchFamily="49" charset="0"/>
              </a:rPr>
              <a:t>&lt;/servlet-mapping&gt;</a:t>
            </a:r>
            <a:endParaRPr lang="en-CA" sz="1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6EE6B35-82AF-480C-8E0B-45B5A92D9255}"/>
              </a:ext>
            </a:extLst>
          </p:cNvPr>
          <p:cNvSpPr txBox="1"/>
          <p:nvPr/>
        </p:nvSpPr>
        <p:spPr>
          <a:xfrm>
            <a:off x="4571255" y="3833652"/>
            <a:ext cx="1845919" cy="307777"/>
          </a:xfrm>
          <a:prstGeom prst="rect">
            <a:avLst/>
          </a:prstGeom>
          <a:noFill/>
        </p:spPr>
        <p:txBody>
          <a:bodyPr wrap="square" rtlCol="0">
            <a:spAutoFit/>
          </a:bodyPr>
          <a:lstStyle/>
          <a:p>
            <a:r>
              <a:rPr lang="en-US" sz="1400" dirty="0" err="1">
                <a:solidFill>
                  <a:srgbClr val="FF0000"/>
                </a:solidFill>
                <a:latin typeface="+mj-lt"/>
              </a:rPr>
              <a:t>url</a:t>
            </a:r>
            <a:r>
              <a:rPr lang="en-US" sz="1400" dirty="0">
                <a:solidFill>
                  <a:srgbClr val="FF0000"/>
                </a:solidFill>
                <a:latin typeface="+mj-lt"/>
              </a:rPr>
              <a:t> with pattern</a:t>
            </a:r>
            <a:endParaRPr lang="en-CA" sz="1400" dirty="0">
              <a:solidFill>
                <a:srgbClr val="FF0000"/>
              </a:solidFill>
              <a:latin typeface="+mj-lt"/>
            </a:endParaRPr>
          </a:p>
        </p:txBody>
      </p:sp>
      <p:cxnSp>
        <p:nvCxnSpPr>
          <p:cNvPr id="7" name="Straight Arrow Connector 6">
            <a:extLst>
              <a:ext uri="{FF2B5EF4-FFF2-40B4-BE49-F238E27FC236}">
                <a16:creationId xmlns:a16="http://schemas.microsoft.com/office/drawing/2014/main" id="{5D7F9E84-FFE4-4073-972A-77B822B526A4}"/>
              </a:ext>
            </a:extLst>
          </p:cNvPr>
          <p:cNvCxnSpPr>
            <a:cxnSpLocks/>
          </p:cNvCxnSpPr>
          <p:nvPr/>
        </p:nvCxnSpPr>
        <p:spPr>
          <a:xfrm flipH="1">
            <a:off x="4324985" y="4046706"/>
            <a:ext cx="286802" cy="254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29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t>XML Essentials</a:t>
            </a:r>
          </a:p>
          <a:p>
            <a:r>
              <a:rPr lang="en-US" sz="2800" dirty="0"/>
              <a:t>Java Web Technology</a:t>
            </a:r>
          </a:p>
          <a:p>
            <a:r>
              <a:rPr lang="en-US" sz="2800" dirty="0"/>
              <a:t>Java Servlets</a:t>
            </a:r>
          </a:p>
          <a:p>
            <a:r>
              <a:rPr lang="en-US" sz="2800" dirty="0"/>
              <a:t>The Servlet Interface</a:t>
            </a:r>
          </a:p>
          <a:p>
            <a:r>
              <a:rPr lang="en-US" sz="2800" dirty="0"/>
              <a:t>Using Curl</a:t>
            </a:r>
            <a:endParaRPr lang="en-CA" sz="2800" dirty="0"/>
          </a:p>
        </p:txBody>
      </p:sp>
      <p:sp>
        <p:nvSpPr>
          <p:cNvPr id="2" name="Title 1"/>
          <p:cNvSpPr>
            <a:spLocks noGrp="1"/>
          </p:cNvSpPr>
          <p:nvPr>
            <p:ph type="title"/>
          </p:nvPr>
        </p:nvSpPr>
        <p:spPr/>
        <p:txBody>
          <a:bodyPr/>
          <a:lstStyle/>
          <a:p>
            <a:r>
              <a:rPr lang="en-US"/>
              <a:t>Session Overview</a:t>
            </a:r>
            <a:endParaRPr lang="en-US" dirty="0"/>
          </a:p>
        </p:txBody>
      </p:sp>
    </p:spTree>
    <p:custDataLst>
      <p:tags r:id="rId1"/>
    </p:custDataLst>
    <p:extLst>
      <p:ext uri="{BB962C8B-B14F-4D97-AF65-F5344CB8AC3E}">
        <p14:creationId xmlns:p14="http://schemas.microsoft.com/office/powerpoint/2010/main" val="4225582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a:t>Alternatively, a servlet can be also deployed without using web.xml. An alternative approach is to use </a:t>
            </a:r>
            <a:r>
              <a:rPr lang="en-US" sz="1800" dirty="0">
                <a:solidFill>
                  <a:srgbClr val="0000FF"/>
                </a:solidFill>
              </a:rPr>
              <a:t>annotations</a:t>
            </a:r>
            <a:r>
              <a:rPr lang="en-US" sz="1800" dirty="0"/>
              <a:t>:</a:t>
            </a:r>
            <a:endParaRPr lang="en-US" sz="1800" dirty="0">
              <a:solidFill>
                <a:srgbClr val="0000FF"/>
              </a:solidFill>
            </a:endParaRPr>
          </a:p>
        </p:txBody>
      </p:sp>
      <p:sp>
        <p:nvSpPr>
          <p:cNvPr id="46084" name="Title 17"/>
          <p:cNvSpPr>
            <a:spLocks noGrp="1"/>
          </p:cNvSpPr>
          <p:nvPr>
            <p:ph type="title"/>
          </p:nvPr>
        </p:nvSpPr>
        <p:spPr/>
        <p:txBody>
          <a:bodyPr/>
          <a:lstStyle/>
          <a:p>
            <a:r>
              <a:rPr lang="en-US" sz="3000" dirty="0"/>
              <a:t>Servlet, web.xml, and annotations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109226" y="1667804"/>
            <a:ext cx="8138864" cy="3840163"/>
          </a:xfrm>
          <a:prstGeom prst="rect">
            <a:avLst/>
          </a:prstGeom>
        </p:spPr>
        <p:txBody>
          <a:bodyPr>
            <a:norm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CA" sz="1400" dirty="0">
              <a:latin typeface="Courier New" panose="02070309020205020404" pitchFamily="49" charset="0"/>
              <a:cs typeface="Courier New" panose="02070309020205020404" pitchFamily="49" charset="0"/>
            </a:endParaRPr>
          </a:p>
          <a:p>
            <a:pPr marL="0" indent="0">
              <a:buNone/>
            </a:pPr>
            <a:r>
              <a:rPr lang="en-CA" sz="1400" dirty="0">
                <a:latin typeface="Courier New" panose="02070309020205020404" pitchFamily="49" charset="0"/>
                <a:cs typeface="Courier New" panose="02070309020205020404" pitchFamily="49" charset="0"/>
              </a:rPr>
              <a:t>import </a:t>
            </a:r>
            <a:r>
              <a:rPr lang="en-CA" sz="1400" dirty="0" err="1">
                <a:latin typeface="Courier New" panose="02070309020205020404" pitchFamily="49" charset="0"/>
                <a:cs typeface="Courier New" panose="02070309020205020404" pitchFamily="49" charset="0"/>
              </a:rPr>
              <a:t>java.io.IOException</a:t>
            </a:r>
            <a:r>
              <a:rPr lang="en-CA" sz="1400" dirty="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import </a:t>
            </a:r>
            <a:r>
              <a:rPr lang="en-CA" sz="1400" dirty="0" err="1">
                <a:latin typeface="Courier New" panose="02070309020205020404" pitchFamily="49" charset="0"/>
                <a:cs typeface="Courier New" panose="02070309020205020404" pitchFamily="49" charset="0"/>
              </a:rPr>
              <a:t>java.io.PrintWriter</a:t>
            </a:r>
            <a:r>
              <a:rPr lang="en-CA" sz="1400" dirty="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import </a:t>
            </a:r>
            <a:r>
              <a:rPr lang="en-CA" sz="1400" dirty="0" err="1">
                <a:latin typeface="Courier New" panose="02070309020205020404" pitchFamily="49" charset="0"/>
                <a:cs typeface="Courier New" panose="02070309020205020404" pitchFamily="49" charset="0"/>
              </a:rPr>
              <a:t>javax.servlet.ServletException</a:t>
            </a:r>
            <a:r>
              <a:rPr lang="en-CA" sz="1400" dirty="0">
                <a:latin typeface="Courier New" panose="02070309020205020404" pitchFamily="49" charset="0"/>
                <a:cs typeface="Courier New" panose="02070309020205020404" pitchFamily="49" charset="0"/>
              </a:rPr>
              <a:t>;</a:t>
            </a:r>
          </a:p>
          <a:p>
            <a:pPr marL="0" indent="0">
              <a:buNone/>
            </a:pPr>
            <a:r>
              <a:rPr lang="en-CA" sz="1400" b="1" dirty="0">
                <a:latin typeface="Courier New" panose="02070309020205020404" pitchFamily="49" charset="0"/>
                <a:cs typeface="Courier New" panose="02070309020205020404" pitchFamily="49" charset="0"/>
              </a:rPr>
              <a:t>import </a:t>
            </a:r>
            <a:r>
              <a:rPr lang="en-CA" sz="1400" b="1" dirty="0" err="1">
                <a:latin typeface="Courier New" panose="02070309020205020404" pitchFamily="49" charset="0"/>
                <a:cs typeface="Courier New" panose="02070309020205020404" pitchFamily="49" charset="0"/>
              </a:rPr>
              <a:t>javax.servlet.annotation.WebServlet</a:t>
            </a:r>
            <a:r>
              <a:rPr lang="en-CA" sz="1400" b="1" dirty="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import </a:t>
            </a:r>
            <a:r>
              <a:rPr lang="en-CA" sz="1400" dirty="0" err="1">
                <a:latin typeface="Courier New" panose="02070309020205020404" pitchFamily="49" charset="0"/>
                <a:cs typeface="Courier New" panose="02070309020205020404" pitchFamily="49" charset="0"/>
              </a:rPr>
              <a:t>javax.servlet.http.HttpServlet</a:t>
            </a:r>
            <a:r>
              <a:rPr lang="en-CA" sz="1400" dirty="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import </a:t>
            </a:r>
            <a:r>
              <a:rPr lang="en-CA" sz="1400" dirty="0" err="1">
                <a:latin typeface="Courier New" panose="02070309020205020404" pitchFamily="49" charset="0"/>
                <a:cs typeface="Courier New" panose="02070309020205020404" pitchFamily="49" charset="0"/>
              </a:rPr>
              <a:t>javax.servlet.http.HttpServletRequest</a:t>
            </a:r>
            <a:r>
              <a:rPr lang="en-CA" sz="1400" dirty="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import </a:t>
            </a:r>
            <a:r>
              <a:rPr lang="en-CA" sz="1400" dirty="0" err="1">
                <a:latin typeface="Courier New" panose="02070309020205020404" pitchFamily="49" charset="0"/>
                <a:cs typeface="Courier New" panose="02070309020205020404" pitchFamily="49" charset="0"/>
              </a:rPr>
              <a:t>javax.servlet.http.HttpServletResponse</a:t>
            </a:r>
            <a:r>
              <a:rPr lang="en-CA" sz="1400" dirty="0">
                <a:latin typeface="Courier New" panose="02070309020205020404" pitchFamily="49" charset="0"/>
                <a:cs typeface="Courier New" panose="02070309020205020404" pitchFamily="49" charset="0"/>
              </a:rPr>
              <a:t>;</a:t>
            </a:r>
          </a:p>
          <a:p>
            <a:pPr marL="0" indent="0">
              <a:buNone/>
            </a:pPr>
            <a:endParaRPr lang="en-CA" sz="1400" dirty="0">
              <a:latin typeface="Courier New" panose="02070309020205020404" pitchFamily="49" charset="0"/>
              <a:cs typeface="Courier New" panose="02070309020205020404" pitchFamily="49" charset="0"/>
            </a:endParaRPr>
          </a:p>
          <a:p>
            <a:pPr marL="0" indent="0">
              <a:buNone/>
            </a:pPr>
            <a:r>
              <a:rPr lang="en-CA" sz="1400" b="1" dirty="0">
                <a:latin typeface="Courier New" panose="02070309020205020404" pitchFamily="49" charset="0"/>
                <a:cs typeface="Courier New" panose="02070309020205020404" pitchFamily="49" charset="0"/>
              </a:rPr>
              <a:t>@WebServlet("/test")</a:t>
            </a:r>
          </a:p>
          <a:p>
            <a:pPr marL="0" indent="0">
              <a:buNone/>
            </a:pPr>
            <a:r>
              <a:rPr lang="en-CA" sz="1400" dirty="0">
                <a:latin typeface="Courier New" panose="02070309020205020404" pitchFamily="49" charset="0"/>
                <a:cs typeface="Courier New" panose="02070309020205020404" pitchFamily="49" charset="0"/>
              </a:rPr>
              <a:t>public class </a:t>
            </a:r>
            <a:r>
              <a:rPr lang="en-CA" sz="1400" dirty="0" err="1">
                <a:latin typeface="Courier New" panose="02070309020205020404" pitchFamily="49" charset="0"/>
                <a:cs typeface="Courier New" panose="02070309020205020404" pitchFamily="49" charset="0"/>
              </a:rPr>
              <a:t>TestServlet</a:t>
            </a:r>
            <a:r>
              <a:rPr lang="en-CA" sz="1400" dirty="0">
                <a:latin typeface="Courier New" panose="02070309020205020404" pitchFamily="49" charset="0"/>
                <a:cs typeface="Courier New" panose="02070309020205020404" pitchFamily="49" charset="0"/>
              </a:rPr>
              <a:t> extends </a:t>
            </a:r>
            <a:r>
              <a:rPr lang="en-CA" sz="1400" dirty="0" err="1">
                <a:latin typeface="Courier New" panose="02070309020205020404" pitchFamily="49" charset="0"/>
                <a:cs typeface="Courier New" panose="02070309020205020404" pitchFamily="49" charset="0"/>
              </a:rPr>
              <a:t>HttpServlet</a:t>
            </a:r>
            <a:r>
              <a:rPr lang="en-CA" sz="1400" dirty="0">
                <a:latin typeface="Courier New" panose="02070309020205020404" pitchFamily="49" charset="0"/>
                <a:cs typeface="Courier New" panose="02070309020205020404" pitchFamily="49" charset="0"/>
              </a:rPr>
              <a:t> {</a:t>
            </a:r>
          </a:p>
          <a:p>
            <a:pPr marL="0" indent="0">
              <a:buNone/>
            </a:pPr>
            <a:r>
              <a:rPr lang="en-CA" sz="1400" dirty="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3061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err="1"/>
              <a:t>WebServlet</a:t>
            </a:r>
            <a:r>
              <a:rPr lang="en-US" sz="1800" dirty="0"/>
              <a:t> annotation may receive additional parameters, which can be passed by name. i.e.:</a:t>
            </a:r>
          </a:p>
          <a:p>
            <a:pPr marL="0" indent="0">
              <a:buNone/>
            </a:pPr>
            <a:endParaRPr lang="en-US" sz="1800" dirty="0"/>
          </a:p>
          <a:p>
            <a:r>
              <a:rPr lang="en-US" sz="1800" dirty="0" err="1"/>
              <a:t>Specifiying</a:t>
            </a:r>
            <a:r>
              <a:rPr lang="en-US" sz="1800" dirty="0"/>
              <a:t> multiple </a:t>
            </a:r>
            <a:r>
              <a:rPr lang="en-US" sz="1800" dirty="0" err="1"/>
              <a:t>url</a:t>
            </a:r>
            <a:r>
              <a:rPr lang="en-US" sz="1800" dirty="0"/>
              <a:t> patterns:</a:t>
            </a:r>
          </a:p>
          <a:p>
            <a:endParaRPr lang="en-US" sz="1800" dirty="0"/>
          </a:p>
          <a:p>
            <a:endParaRPr lang="en-US" sz="1800" dirty="0"/>
          </a:p>
          <a:p>
            <a:r>
              <a:rPr lang="en-US" sz="1800" dirty="0"/>
              <a:t>Specifying internal name</a:t>
            </a:r>
          </a:p>
          <a:p>
            <a:endParaRPr lang="en-US" sz="1800" dirty="0"/>
          </a:p>
          <a:p>
            <a:endParaRPr lang="en-US" sz="1800" dirty="0"/>
          </a:p>
          <a:p>
            <a:endParaRPr lang="en-US" sz="1800" dirty="0"/>
          </a:p>
          <a:p>
            <a:endParaRPr lang="en-US" sz="1800" dirty="0"/>
          </a:p>
          <a:p>
            <a:pPr marL="0" indent="0">
              <a:buNone/>
            </a:pPr>
            <a:r>
              <a:rPr lang="en-US" sz="1800" dirty="0"/>
              <a:t>More information may be found here:</a:t>
            </a:r>
          </a:p>
          <a:p>
            <a:r>
              <a:rPr lang="en-CA" sz="1400" dirty="0">
                <a:hlinkClick r:id="rId2"/>
              </a:rPr>
              <a:t>https://tomcat.apache.org/tomcat-7.0-doc/servletapi/javax/servlet/annotation/WebServlet.html</a:t>
            </a:r>
            <a:endParaRPr lang="en-CA" sz="1400" dirty="0"/>
          </a:p>
        </p:txBody>
      </p:sp>
      <p:sp>
        <p:nvSpPr>
          <p:cNvPr id="46084" name="Title 17"/>
          <p:cNvSpPr>
            <a:spLocks noGrp="1"/>
          </p:cNvSpPr>
          <p:nvPr>
            <p:ph type="title"/>
          </p:nvPr>
        </p:nvSpPr>
        <p:spPr/>
        <p:txBody>
          <a:bodyPr/>
          <a:lstStyle/>
          <a:p>
            <a:r>
              <a:rPr lang="en-US" sz="3000" dirty="0"/>
              <a:t>Servlet, web.xml, and annotations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Content Placeholder 1">
            <a:extLst>
              <a:ext uri="{FF2B5EF4-FFF2-40B4-BE49-F238E27FC236}">
                <a16:creationId xmlns:a16="http://schemas.microsoft.com/office/drawing/2014/main" id="{B2B387E7-3E17-4A0B-8FE1-336B6C40C755}"/>
              </a:ext>
            </a:extLst>
          </p:cNvPr>
          <p:cNvSpPr txBox="1">
            <a:spLocks/>
          </p:cNvSpPr>
          <p:nvPr/>
        </p:nvSpPr>
        <p:spPr>
          <a:xfrm>
            <a:off x="2848526" y="2163915"/>
            <a:ext cx="8138864" cy="2009251"/>
          </a:xfrm>
          <a:prstGeom prst="rect">
            <a:avLst/>
          </a:prstGeom>
        </p:spPr>
        <p:txBody>
          <a:bodyPr>
            <a:norm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CA" sz="1400" dirty="0">
                <a:latin typeface="Courier New" panose="02070309020205020404" pitchFamily="49" charset="0"/>
                <a:cs typeface="Courier New" panose="02070309020205020404" pitchFamily="49" charset="0"/>
              </a:rPr>
              <a:t>@WebServlet(urlPatterns={"/emailList", "/email/*"})</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CA" sz="1400" dirty="0">
                <a:latin typeface="Courier New" panose="02070309020205020404" pitchFamily="49" charset="0"/>
                <a:cs typeface="Courier New" panose="02070309020205020404" pitchFamily="49" charset="0"/>
              </a:rPr>
              <a:t>@WebServlet(name="MurachTestServlet", </a:t>
            </a:r>
            <a:r>
              <a:rPr lang="en-CA" sz="1400" dirty="0" err="1">
                <a:latin typeface="Courier New" panose="02070309020205020404" pitchFamily="49" charset="0"/>
                <a:cs typeface="Courier New" panose="02070309020205020404" pitchFamily="49" charset="0"/>
              </a:rPr>
              <a:t>urlPatterns</a:t>
            </a:r>
            <a:r>
              <a:rPr lang="en-CA" sz="1400" dirty="0">
                <a:latin typeface="Courier New" panose="02070309020205020404" pitchFamily="49" charset="0"/>
                <a:cs typeface="Courier New" panose="02070309020205020404" pitchFamily="49" charset="0"/>
              </a:rPr>
              <a:t>={"/test"})</a:t>
            </a:r>
          </a:p>
        </p:txBody>
      </p:sp>
    </p:spTree>
    <p:extLst>
      <p:ext uri="{BB962C8B-B14F-4D97-AF65-F5344CB8AC3E}">
        <p14:creationId xmlns:p14="http://schemas.microsoft.com/office/powerpoint/2010/main" val="452574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48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Using Curl</a:t>
            </a:r>
          </a:p>
        </p:txBody>
      </p:sp>
      <p:pic>
        <p:nvPicPr>
          <p:cNvPr id="2050" name="Picture 2">
            <a:extLst>
              <a:ext uri="{FF2B5EF4-FFF2-40B4-BE49-F238E27FC236}">
                <a16:creationId xmlns:a16="http://schemas.microsoft.com/office/drawing/2014/main" id="{5D1CF426-ED2A-437C-9009-B31098DF2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038600"/>
            <a:ext cx="20288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06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2500" lnSpcReduction="20000"/>
          </a:bodyPr>
          <a:lstStyle/>
          <a:p>
            <a:r>
              <a:rPr lang="en-US" dirty="0" err="1"/>
              <a:t>cURL</a:t>
            </a:r>
            <a:r>
              <a:rPr lang="en-US" dirty="0"/>
              <a:t> is a computer software project providing a library (</a:t>
            </a:r>
            <a:r>
              <a:rPr lang="en-US" dirty="0" err="1"/>
              <a:t>libcurl</a:t>
            </a:r>
            <a:r>
              <a:rPr lang="en-US" dirty="0"/>
              <a:t>) and command-line tool (curl) for transferring data using various protocols. </a:t>
            </a:r>
          </a:p>
          <a:p>
            <a:endParaRPr lang="en-US" dirty="0"/>
          </a:p>
          <a:p>
            <a:r>
              <a:rPr lang="en-US" dirty="0"/>
              <a:t>It was first released in 1997. The name stands for "Client URL". The original author and lead developer is the Swedish developer Daniel Stenberg.</a:t>
            </a:r>
          </a:p>
          <a:p>
            <a:endParaRPr lang="en-US" dirty="0"/>
          </a:p>
          <a:p>
            <a:r>
              <a:rPr lang="en-US" dirty="0" err="1"/>
              <a:t>cURL</a:t>
            </a:r>
            <a:r>
              <a:rPr lang="en-US" dirty="0"/>
              <a:t> for Windows may be downloaded using the following link:</a:t>
            </a:r>
          </a:p>
          <a:p>
            <a:pPr marL="0" indent="0">
              <a:buNone/>
            </a:pPr>
            <a:endParaRPr lang="en-US" dirty="0"/>
          </a:p>
          <a:p>
            <a:pPr marL="0" indent="0">
              <a:buNone/>
            </a:pPr>
            <a:r>
              <a:rPr lang="en-US" dirty="0"/>
              <a:t>		</a:t>
            </a:r>
            <a:r>
              <a:rPr lang="en-US" dirty="0">
                <a:hlinkClick r:id="rId3"/>
              </a:rPr>
              <a:t>https://curl.haxx.se/windows/</a:t>
            </a:r>
            <a:endParaRPr lang="en-US" dirty="0"/>
          </a:p>
          <a:p>
            <a:pPr marL="0" indent="0">
              <a:buNone/>
            </a:pPr>
            <a:endParaRPr lang="en-US" dirty="0"/>
          </a:p>
          <a:p>
            <a:endParaRPr lang="en-US" dirty="0"/>
          </a:p>
          <a:p>
            <a:endParaRPr lang="en-US" dirty="0"/>
          </a:p>
        </p:txBody>
      </p:sp>
      <p:sp>
        <p:nvSpPr>
          <p:cNvPr id="3" name="Title 2"/>
          <p:cNvSpPr>
            <a:spLocks noGrp="1"/>
          </p:cNvSpPr>
          <p:nvPr>
            <p:ph type="title"/>
          </p:nvPr>
        </p:nvSpPr>
        <p:spPr/>
        <p:txBody>
          <a:bodyPr/>
          <a:lstStyle/>
          <a:p>
            <a:r>
              <a:rPr lang="en-US" dirty="0"/>
              <a:t>CURL (Client URL Request Library)</a:t>
            </a:r>
          </a:p>
        </p:txBody>
      </p:sp>
    </p:spTree>
    <p:extLst>
      <p:ext uri="{BB962C8B-B14F-4D97-AF65-F5344CB8AC3E}">
        <p14:creationId xmlns:p14="http://schemas.microsoft.com/office/powerpoint/2010/main" val="1228912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a:t>
            </a:r>
            <a:r>
              <a:rPr lang="en-US" sz="1200" dirty="0">
                <a:latin typeface="Courier New" panose="02070309020205020404" pitchFamily="49" charset="0"/>
                <a:cs typeface="Courier New" panose="02070309020205020404" pitchFamily="49" charset="0"/>
                <a:hlinkClick r:id="rId2"/>
              </a:rPr>
              <a:t>http://www.example.org:1234/</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(GET)</a:t>
            </a:r>
            <a:endParaRPr lang="en-US" sz="12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-u </a:t>
            </a:r>
            <a:r>
              <a:rPr lang="en-US" sz="1200" dirty="0" err="1">
                <a:latin typeface="Courier New" panose="02070309020205020404" pitchFamily="49" charset="0"/>
                <a:cs typeface="Courier New" panose="02070309020205020404" pitchFamily="49" charset="0"/>
              </a:rPr>
              <a:t>user:password</a:t>
            </a:r>
            <a:r>
              <a:rPr lang="en-US"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hlinkClick r:id="rId3"/>
              </a:rPr>
              <a:t>http://example.org/</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(GET with authentication)</a:t>
            </a: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a:t>
            </a:r>
            <a:r>
              <a:rPr lang="en-US" sz="1200" dirty="0">
                <a:latin typeface="Courier New" panose="02070309020205020404" pitchFamily="49" charset="0"/>
                <a:cs typeface="Courier New" panose="02070309020205020404" pitchFamily="49" charset="0"/>
                <a:hlinkClick r:id="rId4"/>
              </a:rPr>
              <a:t>http://www.hotmail.com/when/junk.cgi?birthyear=1905&amp;press=OK</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(GET with query string)</a:t>
            </a:r>
            <a:endParaRPr lang="en-US" sz="12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a:t>
            </a:r>
            <a:r>
              <a:rPr lang="en-US" sz="1200" dirty="0">
                <a:latin typeface="Courier New" panose="02070309020205020404" pitchFamily="49" charset="0"/>
                <a:cs typeface="Courier New" panose="02070309020205020404" pitchFamily="49" charset="0"/>
                <a:hlinkClick r:id="rId5"/>
              </a:rPr>
              <a:t>http://url1.example.com</a:t>
            </a:r>
            <a:r>
              <a:rPr lang="en-US"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hlinkClick r:id="rId6"/>
              </a:rPr>
              <a:t>http://url2.example.com</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(multiple GETs)</a:t>
            </a:r>
            <a:endParaRPr lang="en-US" sz="12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--data name=curl </a:t>
            </a:r>
            <a:r>
              <a:rPr lang="en-US" sz="1200" dirty="0">
                <a:latin typeface="Courier New" panose="02070309020205020404" pitchFamily="49" charset="0"/>
                <a:cs typeface="Courier New" panose="02070309020205020404" pitchFamily="49" charset="0"/>
                <a:hlinkClick r:id="rId5"/>
              </a:rPr>
              <a:t>http://url1.example.com</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(POST)</a:t>
            </a: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--data-</a:t>
            </a:r>
            <a:r>
              <a:rPr lang="en-US" sz="1200" dirty="0" err="1">
                <a:latin typeface="Courier New" panose="02070309020205020404" pitchFamily="49" charset="0"/>
                <a:cs typeface="Courier New" panose="02070309020205020404" pitchFamily="49" charset="0"/>
              </a:rPr>
              <a:t>urlencode</a:t>
            </a:r>
            <a:r>
              <a:rPr lang="en-US" sz="1200" dirty="0">
                <a:latin typeface="Courier New" panose="02070309020205020404" pitchFamily="49" charset="0"/>
                <a:cs typeface="Courier New" panose="02070309020205020404" pitchFamily="49" charset="0"/>
              </a:rPr>
              <a:t> "name=I am Daniel" </a:t>
            </a:r>
            <a:r>
              <a:rPr lang="en-US" sz="1200" dirty="0">
                <a:latin typeface="Courier New" panose="02070309020205020404" pitchFamily="49" charset="0"/>
                <a:cs typeface="Courier New" panose="02070309020205020404" pitchFamily="49" charset="0"/>
                <a:hlinkClick r:id="rId7"/>
              </a:rPr>
              <a:t>http://www.example.com</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(POST with </a:t>
            </a:r>
            <a:r>
              <a:rPr lang="en-US" sz="1200" dirty="0" err="1">
                <a:solidFill>
                  <a:srgbClr val="FF0000"/>
                </a:solidFill>
                <a:latin typeface="Courier New" panose="02070309020205020404" pitchFamily="49" charset="0"/>
                <a:cs typeface="Courier New" panose="02070309020205020404" pitchFamily="49" charset="0"/>
              </a:rPr>
              <a:t>urlencode</a:t>
            </a:r>
            <a:r>
              <a:rPr lang="en-US" sz="1200" dirty="0">
                <a:solidFill>
                  <a:srgbClr val="FF0000"/>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a:t>
            </a:r>
            <a:r>
              <a:rPr lang="en-US" sz="1200" dirty="0" err="1">
                <a:latin typeface="Courier New" panose="02070309020205020404" pitchFamily="49" charset="0"/>
                <a:cs typeface="Courier New" panose="02070309020205020404" pitchFamily="49" charset="0"/>
              </a:rPr>
              <a:t>referer</a:t>
            </a:r>
            <a:r>
              <a:rPr lang="en-US"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hlinkClick r:id="rId8"/>
              </a:rPr>
              <a:t>http://www.example.come</a:t>
            </a:r>
            <a:r>
              <a:rPr lang="en-US"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hlinkClick r:id="rId7"/>
              </a:rPr>
              <a:t>http://www.example.com</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(headers)</a:t>
            </a: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--location </a:t>
            </a:r>
            <a:r>
              <a:rPr lang="en-US" sz="1200" dirty="0">
                <a:latin typeface="Courier New" panose="02070309020205020404" pitchFamily="49" charset="0"/>
                <a:cs typeface="Courier New" panose="02070309020205020404" pitchFamily="49" charset="0"/>
                <a:hlinkClick r:id="rId7"/>
              </a:rPr>
              <a:t>http://www.example.com</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(follow redirects)</a:t>
            </a: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--cert </a:t>
            </a:r>
            <a:r>
              <a:rPr lang="en-US" sz="1200" dirty="0" err="1">
                <a:latin typeface="Courier New" panose="02070309020205020404" pitchFamily="49" charset="0"/>
                <a:cs typeface="Courier New" panose="02070309020205020404" pitchFamily="49" charset="0"/>
              </a:rPr>
              <a:t>mycert.pem</a:t>
            </a:r>
            <a:r>
              <a:rPr lang="en-US"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hlinkClick r:id="rId9"/>
              </a:rPr>
              <a:t>https://secure.example.com</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(HTTPS)</a:t>
            </a: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curl -X PUT -d 'name=</a:t>
            </a:r>
            <a:r>
              <a:rPr lang="en-US" sz="1200" dirty="0" err="1">
                <a:latin typeface="Courier New" panose="02070309020205020404" pitchFamily="49" charset="0"/>
                <a:cs typeface="Courier New" panose="02070309020205020404" pitchFamily="49" charset="0"/>
              </a:rPr>
              <a:t>mkyong&amp;email</a:t>
            </a:r>
            <a:r>
              <a:rPr lang="en-US" sz="1200" dirty="0">
                <a:latin typeface="Courier New" panose="02070309020205020404" pitchFamily="49" charset="0"/>
                <a:cs typeface="Courier New" panose="02070309020205020404" pitchFamily="49" charset="0"/>
              </a:rPr>
              <a:t>=abc@gmail.com' </a:t>
            </a:r>
            <a:r>
              <a:rPr lang="en-US" sz="1200" dirty="0">
                <a:latin typeface="Courier New" panose="02070309020205020404" pitchFamily="49" charset="0"/>
                <a:cs typeface="Courier New" panose="02070309020205020404" pitchFamily="49" charset="0"/>
                <a:hlinkClick r:id="rId10"/>
              </a:rPr>
              <a:t>http://localhost:8080/user/100</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(PUT)</a:t>
            </a:r>
          </a:p>
          <a:p>
            <a:pPr marL="0" indent="0">
              <a:buNone/>
            </a:pPr>
            <a:r>
              <a:rPr lang="en-US" sz="1200" dirty="0">
                <a:latin typeface="Courier New" panose="02070309020205020404" pitchFamily="49" charset="0"/>
                <a:cs typeface="Courier New" panose="02070309020205020404" pitchFamily="49" charset="0"/>
              </a:rPr>
              <a:t>curl --form upload=@localfile </a:t>
            </a:r>
            <a:r>
              <a:rPr lang="en-US" sz="1200" dirty="0">
                <a:latin typeface="Courier New" panose="02070309020205020404" pitchFamily="49" charset="0"/>
                <a:cs typeface="Courier New" panose="02070309020205020404" pitchFamily="49" charset="0"/>
                <a:hlinkClick r:id="rId11"/>
              </a:rPr>
              <a:t>http://localhost:8080/form-submit</a:t>
            </a:r>
            <a:r>
              <a:rPr lang="en-US" sz="1200" dirty="0">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(POST with file upload)</a:t>
            </a:r>
            <a:endParaRPr lang="en-US" sz="12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200" dirty="0">
              <a:latin typeface="Courier New" panose="02070309020205020404" pitchFamily="49" charset="0"/>
              <a:cs typeface="Courier New" panose="02070309020205020404" pitchFamily="49" charset="0"/>
            </a:endParaRPr>
          </a:p>
          <a:p>
            <a:endParaRPr lang="en-US" sz="2400" dirty="0"/>
          </a:p>
          <a:p>
            <a:r>
              <a:rPr lang="en-US" sz="2000" dirty="0"/>
              <a:t>A complete tutorial may be found here:</a:t>
            </a:r>
          </a:p>
          <a:p>
            <a:pPr lvl="1" indent="0">
              <a:buFont typeface="Arial" panose="020B0604020202020204" pitchFamily="34" charset="0"/>
              <a:buNone/>
            </a:pPr>
            <a:r>
              <a:rPr lang="en-US" sz="1800" dirty="0">
                <a:hlinkClick r:id="rId12"/>
              </a:rPr>
              <a:t>https://curl.haxx.se/docs/httpscripting.html</a:t>
            </a:r>
            <a:endParaRPr lang="en-US" sz="1800" dirty="0"/>
          </a:p>
          <a:p>
            <a:pPr lvl="1" indent="0">
              <a:buFont typeface="Arial" panose="020B0604020202020204" pitchFamily="34" charset="0"/>
              <a:buNone/>
            </a:pPr>
            <a:endParaRPr lang="en-US" dirty="0"/>
          </a:p>
          <a:p>
            <a:pPr marL="0" indent="0">
              <a:buNone/>
            </a:pPr>
            <a:endParaRPr lang="en-US" sz="2400" dirty="0"/>
          </a:p>
        </p:txBody>
      </p:sp>
      <p:sp>
        <p:nvSpPr>
          <p:cNvPr id="46084" name="Title 17"/>
          <p:cNvSpPr>
            <a:spLocks noGrp="1"/>
          </p:cNvSpPr>
          <p:nvPr>
            <p:ph type="title"/>
          </p:nvPr>
        </p:nvSpPr>
        <p:spPr/>
        <p:txBody>
          <a:bodyPr/>
          <a:lstStyle/>
          <a:p>
            <a:r>
              <a:rPr lang="en-US" sz="3200" dirty="0"/>
              <a:t>Using CURL</a:t>
            </a:r>
          </a:p>
        </p:txBody>
      </p:sp>
    </p:spTree>
    <p:extLst>
      <p:ext uri="{BB962C8B-B14F-4D97-AF65-F5344CB8AC3E}">
        <p14:creationId xmlns:p14="http://schemas.microsoft.com/office/powerpoint/2010/main" val="158786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538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Lab Activity</a:t>
            </a:r>
            <a:endParaRPr lang="en-US" sz="2400" dirty="0"/>
          </a:p>
        </p:txBody>
      </p:sp>
    </p:spTree>
    <p:extLst>
      <p:ext uri="{BB962C8B-B14F-4D97-AF65-F5344CB8AC3E}">
        <p14:creationId xmlns:p14="http://schemas.microsoft.com/office/powerpoint/2010/main" val="126820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Creating Hello </a:t>
            </a:r>
            <a:r>
              <a:rPr lang="en-US" sz="180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World Servlet.</a:t>
            </a:r>
            <a:endPar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a:p>
            <a:r>
              <a:rPr lang="en-US" sz="1800" dirty="0">
                <a:solidFill>
                  <a:srgbClr val="3C3C3C"/>
                </a:solidFill>
                <a:latin typeface="Calibri" panose="020F0502020204030204" pitchFamily="34" charset="0"/>
                <a:cs typeface="Arial" panose="020B0604020202020204" pitchFamily="34" charset="0"/>
              </a:rPr>
              <a:t>Optional: Create a calculator servlet</a:t>
            </a:r>
            <a:endParaRPr lang="en-US" sz="2800" dirty="0"/>
          </a:p>
        </p:txBody>
      </p:sp>
      <p:sp>
        <p:nvSpPr>
          <p:cNvPr id="2" name="Title 1"/>
          <p:cNvSpPr>
            <a:spLocks noGrp="1"/>
          </p:cNvSpPr>
          <p:nvPr>
            <p:ph type="title"/>
          </p:nvPr>
        </p:nvSpPr>
        <p:spPr/>
        <p:txBody>
          <a:bodyPr/>
          <a:lstStyle/>
          <a:p>
            <a:r>
              <a:rPr lang="en-US" dirty="0"/>
              <a:t>Lab Activity</a:t>
            </a:r>
          </a:p>
        </p:txBody>
      </p:sp>
    </p:spTree>
    <p:custDataLst>
      <p:tags r:id="rId1"/>
    </p:custDataLst>
    <p:extLst>
      <p:ext uri="{BB962C8B-B14F-4D97-AF65-F5344CB8AC3E}">
        <p14:creationId xmlns:p14="http://schemas.microsoft.com/office/powerpoint/2010/main" val="3366453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t>XML and XML components</a:t>
            </a:r>
          </a:p>
          <a:p>
            <a:r>
              <a:rPr lang="en-US" sz="2800" dirty="0"/>
              <a:t>XML namespaces</a:t>
            </a:r>
          </a:p>
          <a:p>
            <a:r>
              <a:rPr lang="en-US" sz="2800" dirty="0"/>
              <a:t>Java Servlets</a:t>
            </a:r>
          </a:p>
          <a:p>
            <a:r>
              <a:rPr lang="en-US" sz="2800" dirty="0"/>
              <a:t>The Servlet Interface</a:t>
            </a:r>
          </a:p>
          <a:p>
            <a:r>
              <a:rPr lang="en-US" sz="2800" dirty="0"/>
              <a:t>Request and Response Objects</a:t>
            </a:r>
          </a:p>
          <a:p>
            <a:r>
              <a:rPr lang="en-US" sz="2800" dirty="0"/>
              <a:t>GET, POST, PUT, and DELETE verbs</a:t>
            </a:r>
          </a:p>
          <a:p>
            <a:r>
              <a:rPr lang="en-US" sz="2800" dirty="0"/>
              <a:t>Client URL (</a:t>
            </a:r>
            <a:r>
              <a:rPr lang="en-US" sz="2800" dirty="0" err="1"/>
              <a:t>cURL</a:t>
            </a:r>
            <a:r>
              <a:rPr lang="en-US" sz="2800" dirty="0"/>
              <a:t>) Application </a:t>
            </a:r>
          </a:p>
        </p:txBody>
      </p:sp>
      <p:sp>
        <p:nvSpPr>
          <p:cNvPr id="2" name="Title 1"/>
          <p:cNvSpPr>
            <a:spLocks noGrp="1"/>
          </p:cNvSpPr>
          <p:nvPr>
            <p:ph type="title"/>
          </p:nvPr>
        </p:nvSpPr>
        <p:spPr/>
        <p:txBody>
          <a:bodyPr/>
          <a:lstStyle/>
          <a:p>
            <a:r>
              <a:rPr lang="en-US"/>
              <a:t>Session Summary</a:t>
            </a:r>
            <a:endParaRPr lang="en-US" dirty="0"/>
          </a:p>
        </p:txBody>
      </p:sp>
    </p:spTree>
    <p:custDataLst>
      <p:tags r:id="rId1"/>
    </p:custDataLst>
    <p:extLst>
      <p:ext uri="{BB962C8B-B14F-4D97-AF65-F5344CB8AC3E}">
        <p14:creationId xmlns:p14="http://schemas.microsoft.com/office/powerpoint/2010/main" val="97002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XML Essentials</a:t>
            </a:r>
          </a:p>
        </p:txBody>
      </p:sp>
    </p:spTree>
    <p:extLst>
      <p:ext uri="{BB962C8B-B14F-4D97-AF65-F5344CB8AC3E}">
        <p14:creationId xmlns:p14="http://schemas.microsoft.com/office/powerpoint/2010/main" val="3964342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a:hlinkClick r:id="rId3"/>
              </a:rPr>
              <a:t>https://www.javatpoint.com/servlet-tutorial</a:t>
            </a:r>
            <a:endParaRPr lang="en-US" sz="2800"/>
          </a:p>
          <a:p>
            <a:endParaRPr lang="en-US" sz="2800" dirty="0"/>
          </a:p>
        </p:txBody>
      </p:sp>
      <p:sp>
        <p:nvSpPr>
          <p:cNvPr id="2" name="Title 1"/>
          <p:cNvSpPr>
            <a:spLocks noGrp="1"/>
          </p:cNvSpPr>
          <p:nvPr>
            <p:ph type="title"/>
          </p:nvPr>
        </p:nvSpPr>
        <p:spPr/>
        <p:txBody>
          <a:bodyPr/>
          <a:lstStyle/>
          <a:p>
            <a:r>
              <a:rPr lang="en-US" dirty="0"/>
              <a:t>Acknowledgements</a:t>
            </a:r>
          </a:p>
        </p:txBody>
      </p:sp>
    </p:spTree>
    <p:custDataLst>
      <p:tags r:id="rId1"/>
    </p:custDataLst>
    <p:extLst>
      <p:ext uri="{BB962C8B-B14F-4D97-AF65-F5344CB8AC3E}">
        <p14:creationId xmlns:p14="http://schemas.microsoft.com/office/powerpoint/2010/main" val="345941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990600"/>
            <a:ext cx="5384800" cy="5135563"/>
          </a:xfrm>
        </p:spPr>
        <p:txBody>
          <a:bodyPr>
            <a:normAutofit/>
          </a:bodyPr>
          <a:lstStyle/>
          <a:p>
            <a:pPr marL="0" indent="0">
              <a:buNone/>
              <a:defRPr/>
            </a:pPr>
            <a:r>
              <a:rPr lang="en-US" err="1"/>
              <a:t>Murach's</a:t>
            </a:r>
            <a:r>
              <a:rPr lang="en-US"/>
              <a:t> Java Servlets and JSP, 3rd Edition, Mike </a:t>
            </a:r>
            <a:r>
              <a:rPr lang="en-US" err="1"/>
              <a:t>Murach</a:t>
            </a:r>
            <a:r>
              <a:rPr lang="en-US"/>
              <a:t> &amp; Associates, 2014, ISBN-10: 1890774782, ISBN-13: 978-1890774783</a:t>
            </a:r>
          </a:p>
          <a:p>
            <a:pPr marL="0" indent="0">
              <a:buNone/>
              <a:defRPr/>
            </a:pPr>
            <a:endParaRPr lang="en-US"/>
          </a:p>
          <a:p>
            <a:pPr marL="0" indent="0">
              <a:buNone/>
              <a:defRPr/>
            </a:pPr>
            <a:endParaRPr lang="en-US"/>
          </a:p>
          <a:p>
            <a:pPr>
              <a:defRPr/>
            </a:pPr>
            <a:r>
              <a:rPr lang="en-US"/>
              <a:t>Chapter 3: How to work with NetBeans and Tomcat</a:t>
            </a:r>
          </a:p>
          <a:p>
            <a:pPr marL="0" indent="0">
              <a:buNone/>
              <a:defRPr/>
            </a:pPr>
            <a:endParaRPr lang="en-US"/>
          </a:p>
          <a:p>
            <a:pPr marL="0" indent="0">
              <a:buNone/>
              <a:defRPr/>
            </a:pPr>
            <a:endParaRPr lang="en-US"/>
          </a:p>
        </p:txBody>
      </p:sp>
      <p:pic>
        <p:nvPicPr>
          <p:cNvPr id="2" name="Picture 2" descr="https://images-na.ssl-images-amazon.com/images/I/51PNFtMQBaL._SX401_BO1,204,203,200_.jpg">
            <a:extLst>
              <a:ext uri="{FF2B5EF4-FFF2-40B4-BE49-F238E27FC236}">
                <a16:creationId xmlns:a16="http://schemas.microsoft.com/office/drawing/2014/main" id="{3F74E4C4-34CF-41B7-BBFD-7A59548D46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22936" y="990600"/>
            <a:ext cx="4134128" cy="5135563"/>
          </a:xfrm>
          <a:prstGeom prst="rect">
            <a:avLst/>
          </a:prstGeom>
          <a:noFill/>
        </p:spPr>
      </p:pic>
      <p:sp>
        <p:nvSpPr>
          <p:cNvPr id="46084" name="Title 17"/>
          <p:cNvSpPr>
            <a:spLocks noGrp="1"/>
          </p:cNvSpPr>
          <p:nvPr>
            <p:ph type="title"/>
          </p:nvPr>
        </p:nvSpPr>
        <p:spPr>
          <a:xfrm>
            <a:off x="0" y="0"/>
            <a:ext cx="12192000" cy="684000"/>
          </a:xfrm>
        </p:spPr>
        <p:txBody>
          <a:bodyPr anchor="ctr">
            <a:normAutofit/>
          </a:bodyPr>
          <a:lstStyle/>
          <a:p>
            <a:r>
              <a:rPr lang="en-US" altLang="en-US"/>
              <a:t>Further Reading</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ts val="60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ts val="60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73224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 </a:t>
            </a:r>
            <a:r>
              <a:rPr lang="en-US"/>
              <a:t>RESTful Web Services</a:t>
            </a:r>
            <a:endParaRPr lang="en-CA" dirty="0"/>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800" b="1" dirty="0"/>
              <a:t>What is XML?</a:t>
            </a:r>
          </a:p>
          <a:p>
            <a:r>
              <a:rPr lang="en-US" sz="1800" b="1" dirty="0"/>
              <a:t>Xml</a:t>
            </a:r>
            <a:r>
              <a:rPr lang="en-US" sz="1800" dirty="0"/>
              <a:t> (</a:t>
            </a:r>
            <a:r>
              <a:rPr lang="en-US" sz="1800" dirty="0" err="1"/>
              <a:t>eXtensible</a:t>
            </a:r>
            <a:r>
              <a:rPr lang="en-US" sz="1800" dirty="0"/>
              <a:t> Markup Language) is a markup language.</a:t>
            </a:r>
            <a:endParaRPr lang="en-US" sz="1800" dirty="0">
              <a:cs typeface="Calibri"/>
            </a:endParaRPr>
          </a:p>
          <a:p>
            <a:r>
              <a:rPr lang="en-US" sz="1800" dirty="0"/>
              <a:t>XML is designed to store and transport data.</a:t>
            </a:r>
            <a:endParaRPr lang="en-US" sz="1800" dirty="0">
              <a:cs typeface="Calibri"/>
            </a:endParaRPr>
          </a:p>
          <a:p>
            <a:r>
              <a:rPr lang="en-US" sz="1800" dirty="0"/>
              <a:t>XML is platform independent and language independent.</a:t>
            </a:r>
          </a:p>
          <a:p>
            <a:r>
              <a:rPr lang="en-US" sz="1800" dirty="0"/>
              <a:t>XML tags are not predefined. You must define your own tags.</a:t>
            </a:r>
          </a:p>
          <a:p>
            <a:endParaRPr lang="en-US" sz="1800" dirty="0"/>
          </a:p>
          <a:p>
            <a:pPr marL="0" indent="0">
              <a:buNone/>
            </a:pPr>
            <a:r>
              <a:rPr lang="en-US" sz="1800" b="1" dirty="0"/>
              <a:t>Example:</a:t>
            </a:r>
          </a:p>
          <a:p>
            <a:endParaRPr lang="en-US" sz="1800" dirty="0"/>
          </a:p>
        </p:txBody>
      </p:sp>
      <p:sp>
        <p:nvSpPr>
          <p:cNvPr id="46084" name="Title 17"/>
          <p:cNvSpPr>
            <a:spLocks noGrp="1"/>
          </p:cNvSpPr>
          <p:nvPr>
            <p:ph type="title"/>
          </p:nvPr>
        </p:nvSpPr>
        <p:spPr/>
        <p:txBody>
          <a:bodyPr/>
          <a:lstStyle/>
          <a:p>
            <a:r>
              <a:rPr lang="en-US" sz="3000" dirty="0"/>
              <a:t>What is XML?</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Content Placeholder 1">
            <a:extLst>
              <a:ext uri="{FF2B5EF4-FFF2-40B4-BE49-F238E27FC236}">
                <a16:creationId xmlns:a16="http://schemas.microsoft.com/office/drawing/2014/main" id="{C6FC768F-D45C-4A08-A75A-EA8788290D9A}"/>
              </a:ext>
            </a:extLst>
          </p:cNvPr>
          <p:cNvSpPr txBox="1">
            <a:spLocks/>
          </p:cNvSpPr>
          <p:nvPr/>
        </p:nvSpPr>
        <p:spPr>
          <a:xfrm>
            <a:off x="2852677" y="3368028"/>
            <a:ext cx="6266656" cy="2223119"/>
          </a:xfrm>
          <a:prstGeom prst="rect">
            <a:avLst/>
          </a:prstGeom>
        </p:spPr>
        <p:txBody>
          <a:bodyPr>
            <a:norm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600" b="1" dirty="0">
                <a:latin typeface="Courier New" panose="02070309020205020404" pitchFamily="49" charset="0"/>
                <a:cs typeface="Courier New" panose="02070309020205020404" pitchFamily="49" charset="0"/>
              </a:rPr>
              <a:t>&lt;?xml</a:t>
            </a:r>
            <a:r>
              <a:rPr lang="en-US" sz="1600" dirty="0">
                <a:latin typeface="Courier New" panose="02070309020205020404" pitchFamily="49" charset="0"/>
                <a:cs typeface="Courier New" panose="02070309020205020404" pitchFamily="49" charset="0"/>
              </a:rPr>
              <a:t> version="1.0" encoding="ISO-8859-1"</a:t>
            </a:r>
            <a:r>
              <a:rPr lang="en-US" sz="1600" b="1" dirty="0">
                <a:latin typeface="Courier New" panose="02070309020205020404" pitchFamily="49" charset="0"/>
                <a:cs typeface="Courier New" panose="02070309020205020404" pitchFamily="49" charset="0"/>
              </a:rPr>
              <a:t>?&gt;</a:t>
            </a:r>
            <a:r>
              <a:rPr lang="en-US" sz="1600"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&lt;note&gt;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&lt;to&gt;</a:t>
            </a:r>
            <a:r>
              <a:rPr lang="en-US" sz="1600" dirty="0" err="1">
                <a:latin typeface="Courier New" panose="02070309020205020404" pitchFamily="49" charset="0"/>
                <a:cs typeface="Courier New" panose="02070309020205020404" pitchFamily="49" charset="0"/>
              </a:rPr>
              <a:t>Tove</a:t>
            </a:r>
            <a:r>
              <a:rPr lang="en-US" sz="1600" b="1" dirty="0">
                <a:latin typeface="Courier New" panose="02070309020205020404" pitchFamily="49" charset="0"/>
                <a:cs typeface="Courier New" panose="02070309020205020404" pitchFamily="49" charset="0"/>
              </a:rPr>
              <a:t>&lt;/to&gt;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&lt;from&gt;</a:t>
            </a:r>
            <a:r>
              <a:rPr lang="en-US" sz="1600" dirty="0">
                <a:latin typeface="Courier New" panose="02070309020205020404" pitchFamily="49" charset="0"/>
                <a:cs typeface="Courier New" panose="02070309020205020404" pitchFamily="49" charset="0"/>
              </a:rPr>
              <a:t>Jani</a:t>
            </a:r>
            <a:r>
              <a:rPr lang="en-US" sz="1600" b="1" dirty="0">
                <a:latin typeface="Courier New" panose="02070309020205020404" pitchFamily="49" charset="0"/>
                <a:cs typeface="Courier New" panose="02070309020205020404" pitchFamily="49" charset="0"/>
              </a:rPr>
              <a:t>&lt;/from&gt;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&lt;heading&gt;</a:t>
            </a:r>
            <a:r>
              <a:rPr lang="en-US" sz="1600" dirty="0">
                <a:latin typeface="Courier New" panose="02070309020205020404" pitchFamily="49" charset="0"/>
                <a:cs typeface="Courier New" panose="02070309020205020404" pitchFamily="49" charset="0"/>
              </a:rPr>
              <a:t>Reminder</a:t>
            </a:r>
            <a:r>
              <a:rPr lang="en-US" sz="1600" b="1" dirty="0">
                <a:latin typeface="Courier New" panose="02070309020205020404" pitchFamily="49" charset="0"/>
                <a:cs typeface="Courier New" panose="02070309020205020404" pitchFamily="49" charset="0"/>
              </a:rPr>
              <a:t>&lt;/heading&gt;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&lt;body&gt;</a:t>
            </a:r>
            <a:r>
              <a:rPr lang="en-US" sz="1600" dirty="0">
                <a:latin typeface="Courier New" panose="02070309020205020404" pitchFamily="49" charset="0"/>
                <a:cs typeface="Courier New" panose="02070309020205020404" pitchFamily="49" charset="0"/>
              </a:rPr>
              <a:t>Don't forget me this weekend!</a:t>
            </a:r>
            <a:r>
              <a:rPr lang="en-US" sz="1600" b="1" dirty="0">
                <a:latin typeface="Courier New" panose="02070309020205020404" pitchFamily="49" charset="0"/>
                <a:cs typeface="Courier New" panose="02070309020205020404" pitchFamily="49" charset="0"/>
              </a:rPr>
              <a:t>&lt;/body&gt;</a:t>
            </a:r>
            <a:r>
              <a:rPr lang="en-US" sz="1600"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&lt;/note&gt;</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807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HTML is used to </a:t>
            </a:r>
            <a:r>
              <a:rPr lang="en-US" sz="1800" b="1" dirty="0">
                <a:solidFill>
                  <a:srgbClr val="0000FF"/>
                </a:solidFill>
              </a:rPr>
              <a:t>display data</a:t>
            </a:r>
            <a:r>
              <a:rPr lang="en-US" sz="1800" dirty="0"/>
              <a:t> and focuses on how data looks whereas XML provides a </a:t>
            </a:r>
            <a:r>
              <a:rPr lang="en-US" sz="1800" b="1" dirty="0">
                <a:solidFill>
                  <a:srgbClr val="0000FF"/>
                </a:solidFill>
              </a:rPr>
              <a:t>framework</a:t>
            </a:r>
            <a:r>
              <a:rPr lang="en-US" sz="1800" dirty="0"/>
              <a:t> to define markup languages.</a:t>
            </a:r>
          </a:p>
          <a:p>
            <a:endParaRPr lang="en-US" sz="1800" dirty="0"/>
          </a:p>
          <a:p>
            <a:r>
              <a:rPr lang="en-US" sz="1800" dirty="0"/>
              <a:t>XML is </a:t>
            </a:r>
            <a:r>
              <a:rPr lang="en-US" sz="1800" b="1" dirty="0"/>
              <a:t>case sensitive</a:t>
            </a:r>
            <a:r>
              <a:rPr lang="en-US" sz="1800" dirty="0"/>
              <a:t>.</a:t>
            </a:r>
          </a:p>
          <a:p>
            <a:endParaRPr lang="en-US" sz="1800" dirty="0"/>
          </a:p>
          <a:p>
            <a:r>
              <a:rPr lang="en-US" sz="1800" dirty="0"/>
              <a:t>In HTML, it is </a:t>
            </a:r>
            <a:r>
              <a:rPr lang="en-US" sz="1800" b="1" dirty="0"/>
              <a:t>not necessary </a:t>
            </a:r>
            <a:r>
              <a:rPr lang="en-US" sz="1800" dirty="0"/>
              <a:t>to use a </a:t>
            </a:r>
            <a:r>
              <a:rPr lang="en-US" sz="1800" b="1" dirty="0">
                <a:solidFill>
                  <a:srgbClr val="0000FF"/>
                </a:solidFill>
              </a:rPr>
              <a:t>closing tag</a:t>
            </a:r>
            <a:r>
              <a:rPr lang="en-US" sz="1800" dirty="0"/>
              <a:t>. XML makes it </a:t>
            </a:r>
            <a:r>
              <a:rPr lang="en-US" sz="1800" b="1" dirty="0"/>
              <a:t>mandatory </a:t>
            </a:r>
            <a:r>
              <a:rPr lang="en-US" sz="1800" dirty="0"/>
              <a:t>to use a closing tag.</a:t>
            </a:r>
          </a:p>
          <a:p>
            <a:endParaRPr lang="en-US" sz="1800" dirty="0"/>
          </a:p>
          <a:p>
            <a:r>
              <a:rPr lang="en-US" sz="1800" dirty="0"/>
              <a:t>XML </a:t>
            </a:r>
            <a:r>
              <a:rPr lang="en-US" sz="1800" b="1" dirty="0"/>
              <a:t>preserves whitespaces</a:t>
            </a:r>
            <a:r>
              <a:rPr lang="en-US" sz="1800" dirty="0"/>
              <a:t>. HTML </a:t>
            </a:r>
            <a:r>
              <a:rPr lang="en-US" sz="1800" b="1" dirty="0"/>
              <a:t>does not preserve whitespaces</a:t>
            </a:r>
            <a:r>
              <a:rPr lang="en-US" sz="1800" dirty="0"/>
              <a:t>.</a:t>
            </a:r>
          </a:p>
        </p:txBody>
      </p:sp>
      <p:sp>
        <p:nvSpPr>
          <p:cNvPr id="46084" name="Title 17"/>
          <p:cNvSpPr>
            <a:spLocks noGrp="1"/>
          </p:cNvSpPr>
          <p:nvPr>
            <p:ph type="title"/>
          </p:nvPr>
        </p:nvSpPr>
        <p:spPr/>
        <p:txBody>
          <a:bodyPr/>
          <a:lstStyle/>
          <a:p>
            <a:r>
              <a:rPr lang="en-US" sz="3000" dirty="0"/>
              <a:t>HTML vs XML</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4538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a:t>Example:</a:t>
            </a:r>
          </a:p>
        </p:txBody>
      </p:sp>
      <p:sp>
        <p:nvSpPr>
          <p:cNvPr id="46084" name="Title 17"/>
          <p:cNvSpPr>
            <a:spLocks noGrp="1"/>
          </p:cNvSpPr>
          <p:nvPr>
            <p:ph type="title"/>
          </p:nvPr>
        </p:nvSpPr>
        <p:spPr/>
        <p:txBody>
          <a:bodyPr/>
          <a:lstStyle/>
          <a:p>
            <a:r>
              <a:rPr lang="en-US" sz="3000" dirty="0"/>
              <a:t>XML Document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 name="Picture 2" descr="XML Tree">
            <a:extLst>
              <a:ext uri="{FF2B5EF4-FFF2-40B4-BE49-F238E27FC236}">
                <a16:creationId xmlns:a16="http://schemas.microsoft.com/office/drawing/2014/main" id="{1E10B1E3-1C5B-485C-B1B7-1BBEE0AF6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3302" y="2991599"/>
            <a:ext cx="5746512" cy="299695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59D80A5E-016A-4B98-9CC5-A94E0459BAB1}"/>
              </a:ext>
            </a:extLst>
          </p:cNvPr>
          <p:cNvSpPr txBox="1">
            <a:spLocks/>
          </p:cNvSpPr>
          <p:nvPr/>
        </p:nvSpPr>
        <p:spPr>
          <a:xfrm>
            <a:off x="2340362" y="1206703"/>
            <a:ext cx="5325418" cy="3336107"/>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32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00" b="1" dirty="0">
                <a:latin typeface="Courier New" panose="02070309020205020404" pitchFamily="49" charset="0"/>
                <a:cs typeface="Courier New" panose="02070309020205020404" pitchFamily="49" charset="0"/>
              </a:rPr>
              <a:t>&lt;?xml</a:t>
            </a:r>
            <a:r>
              <a:rPr lang="en-US" sz="1300" dirty="0">
                <a:latin typeface="Courier New" panose="02070309020205020404" pitchFamily="49" charset="0"/>
                <a:cs typeface="Courier New" panose="02070309020205020404" pitchFamily="49" charset="0"/>
              </a:rPr>
              <a:t> version="1.0"</a:t>
            </a:r>
            <a:r>
              <a:rPr lang="en-US" sz="1300" b="1" dirty="0">
                <a:latin typeface="Courier New" panose="02070309020205020404" pitchFamily="49" charset="0"/>
                <a:cs typeface="Courier New" panose="02070309020205020404" pitchFamily="49" charset="0"/>
              </a:rPr>
              <a:t>?&gt;</a:t>
            </a:r>
            <a:r>
              <a:rPr lang="en-US" sz="1300" dirty="0">
                <a:latin typeface="Courier New" panose="02070309020205020404" pitchFamily="49" charset="0"/>
                <a:cs typeface="Courier New" panose="02070309020205020404" pitchFamily="49" charset="0"/>
              </a:rPr>
              <a:t>  </a:t>
            </a:r>
          </a:p>
          <a:p>
            <a:pPr marL="0" indent="0">
              <a:buNone/>
            </a:pPr>
            <a:r>
              <a:rPr lang="en-US" sz="1300" b="1" dirty="0">
                <a:latin typeface="Courier New" panose="02070309020205020404" pitchFamily="49" charset="0"/>
                <a:cs typeface="Courier New" panose="02070309020205020404" pitchFamily="49" charset="0"/>
              </a:rPr>
              <a:t>&lt;college&gt;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&lt;student&gt;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a:t>
            </a:r>
            <a:r>
              <a:rPr lang="en-US" sz="1300" b="1" dirty="0" err="1">
                <a:latin typeface="Courier New" panose="02070309020205020404" pitchFamily="49" charset="0"/>
                <a:cs typeface="Courier New" panose="02070309020205020404" pitchFamily="49" charset="0"/>
              </a:rPr>
              <a:t>firstname</a:t>
            </a:r>
            <a:r>
              <a:rPr lang="en-US" sz="1300" b="1" dirty="0">
                <a:latin typeface="Courier New" panose="02070309020205020404" pitchFamily="49" charset="0"/>
                <a:cs typeface="Courier New" panose="02070309020205020404" pitchFamily="49" charset="0"/>
              </a:rPr>
              <a:t>&gt;</a:t>
            </a:r>
            <a:r>
              <a:rPr lang="en-US" sz="1300" dirty="0" err="1">
                <a:latin typeface="Courier New" panose="02070309020205020404" pitchFamily="49" charset="0"/>
                <a:cs typeface="Courier New" panose="02070309020205020404" pitchFamily="49" charset="0"/>
              </a:rPr>
              <a:t>Tamanna</a:t>
            </a:r>
            <a:r>
              <a:rPr lang="en-US" sz="1300" b="1" dirty="0">
                <a:latin typeface="Courier New" panose="02070309020205020404" pitchFamily="49" charset="0"/>
                <a:cs typeface="Courier New" panose="02070309020205020404" pitchFamily="49" charset="0"/>
              </a:rPr>
              <a:t>&lt;/</a:t>
            </a:r>
            <a:r>
              <a:rPr lang="en-US" sz="1300" b="1" dirty="0" err="1">
                <a:latin typeface="Courier New" panose="02070309020205020404" pitchFamily="49" charset="0"/>
                <a:cs typeface="Courier New" panose="02070309020205020404" pitchFamily="49" charset="0"/>
              </a:rPr>
              <a:t>firstname</a:t>
            </a:r>
            <a:r>
              <a:rPr lang="en-US" sz="1300" b="1" dirty="0">
                <a:latin typeface="Courier New" panose="02070309020205020404" pitchFamily="49" charset="0"/>
                <a:cs typeface="Courier New" panose="02070309020205020404" pitchFamily="49" charset="0"/>
              </a:rPr>
              <a:t>&gt;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a:t>
            </a:r>
            <a:r>
              <a:rPr lang="en-US" sz="1300" b="1" dirty="0" err="1">
                <a:latin typeface="Courier New" panose="02070309020205020404" pitchFamily="49" charset="0"/>
                <a:cs typeface="Courier New" panose="02070309020205020404" pitchFamily="49" charset="0"/>
              </a:rPr>
              <a:t>lastname</a:t>
            </a:r>
            <a:r>
              <a:rPr lang="en-US" sz="1300" b="1" dirty="0">
                <a:latin typeface="Courier New" panose="02070309020205020404" pitchFamily="49" charset="0"/>
                <a:cs typeface="Courier New" panose="02070309020205020404" pitchFamily="49" charset="0"/>
              </a:rPr>
              <a:t>&gt;</a:t>
            </a:r>
            <a:r>
              <a:rPr lang="en-US" sz="1300" dirty="0">
                <a:latin typeface="Courier New" panose="02070309020205020404" pitchFamily="49" charset="0"/>
                <a:cs typeface="Courier New" panose="02070309020205020404" pitchFamily="49" charset="0"/>
              </a:rPr>
              <a:t>Bhatia</a:t>
            </a:r>
            <a:r>
              <a:rPr lang="en-US" sz="1300" b="1" dirty="0">
                <a:latin typeface="Courier New" panose="02070309020205020404" pitchFamily="49" charset="0"/>
                <a:cs typeface="Courier New" panose="02070309020205020404" pitchFamily="49" charset="0"/>
              </a:rPr>
              <a:t>&lt;/</a:t>
            </a:r>
            <a:r>
              <a:rPr lang="en-US" sz="1300" b="1" dirty="0" err="1">
                <a:latin typeface="Courier New" panose="02070309020205020404" pitchFamily="49" charset="0"/>
                <a:cs typeface="Courier New" panose="02070309020205020404" pitchFamily="49" charset="0"/>
              </a:rPr>
              <a:t>lastname</a:t>
            </a:r>
            <a:r>
              <a:rPr lang="en-US" sz="1300" b="1" dirty="0">
                <a:latin typeface="Courier New" panose="02070309020205020404" pitchFamily="49" charset="0"/>
                <a:cs typeface="Courier New" panose="02070309020205020404" pitchFamily="49" charset="0"/>
              </a:rPr>
              <a:t>&gt;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&lt;contact&gt;</a:t>
            </a:r>
            <a:r>
              <a:rPr lang="en-US" sz="1300" dirty="0">
                <a:latin typeface="Courier New" panose="02070309020205020404" pitchFamily="49" charset="0"/>
                <a:cs typeface="Courier New" panose="02070309020205020404" pitchFamily="49" charset="0"/>
              </a:rPr>
              <a:t>09990449935</a:t>
            </a:r>
            <a:r>
              <a:rPr lang="en-US" sz="1300" b="1" dirty="0">
                <a:latin typeface="Courier New" panose="02070309020205020404" pitchFamily="49" charset="0"/>
                <a:cs typeface="Courier New" panose="02070309020205020404" pitchFamily="49" charset="0"/>
              </a:rPr>
              <a:t>&lt;/contact&gt;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&lt;email&gt;</a:t>
            </a:r>
            <a:r>
              <a:rPr lang="en-US" sz="1300" dirty="0">
                <a:latin typeface="Courier New" panose="02070309020205020404" pitchFamily="49" charset="0"/>
                <a:cs typeface="Courier New" panose="02070309020205020404" pitchFamily="49" charset="0"/>
              </a:rPr>
              <a:t>tammanabhatia@abc.com</a:t>
            </a:r>
            <a:r>
              <a:rPr lang="en-US" sz="1300" b="1" dirty="0">
                <a:latin typeface="Courier New" panose="02070309020205020404" pitchFamily="49" charset="0"/>
                <a:cs typeface="Courier New" panose="02070309020205020404" pitchFamily="49" charset="0"/>
              </a:rPr>
              <a:t>&lt;/email&gt;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&lt;address&gt;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&lt;city&gt;</a:t>
            </a:r>
            <a:r>
              <a:rPr lang="en-US" sz="1300" dirty="0">
                <a:latin typeface="Courier New" panose="02070309020205020404" pitchFamily="49" charset="0"/>
                <a:cs typeface="Courier New" panose="02070309020205020404" pitchFamily="49" charset="0"/>
              </a:rPr>
              <a:t>Ghaziabad</a:t>
            </a:r>
            <a:r>
              <a:rPr lang="en-US" sz="1300" b="1" dirty="0">
                <a:latin typeface="Courier New" panose="02070309020205020404" pitchFamily="49" charset="0"/>
                <a:cs typeface="Courier New" panose="02070309020205020404" pitchFamily="49" charset="0"/>
              </a:rPr>
              <a:t>&lt;/city&gt;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&lt;state&gt;</a:t>
            </a:r>
            <a:r>
              <a:rPr lang="en-US" sz="1300" dirty="0">
                <a:latin typeface="Courier New" panose="02070309020205020404" pitchFamily="49" charset="0"/>
                <a:cs typeface="Courier New" panose="02070309020205020404" pitchFamily="49" charset="0"/>
              </a:rPr>
              <a:t>Uttar Pradesh</a:t>
            </a:r>
            <a:r>
              <a:rPr lang="en-US" sz="1300" b="1" dirty="0">
                <a:latin typeface="Courier New" panose="02070309020205020404" pitchFamily="49" charset="0"/>
                <a:cs typeface="Courier New" panose="02070309020205020404" pitchFamily="49" charset="0"/>
              </a:rPr>
              <a:t>&lt;/state&gt;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&lt;pin&gt;</a:t>
            </a:r>
            <a:r>
              <a:rPr lang="en-US" sz="1300" dirty="0">
                <a:latin typeface="Courier New" panose="02070309020205020404" pitchFamily="49" charset="0"/>
                <a:cs typeface="Courier New" panose="02070309020205020404" pitchFamily="49" charset="0"/>
              </a:rPr>
              <a:t>201007</a:t>
            </a:r>
            <a:r>
              <a:rPr lang="en-US" sz="1300" b="1" dirty="0">
                <a:latin typeface="Courier New" panose="02070309020205020404" pitchFamily="49" charset="0"/>
                <a:cs typeface="Courier New" panose="02070309020205020404" pitchFamily="49" charset="0"/>
              </a:rPr>
              <a:t>&lt;/pin&gt;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&lt;/address&gt;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&lt;/student&gt;</a:t>
            </a:r>
            <a:r>
              <a:rPr lang="en-US" sz="1300" dirty="0">
                <a:latin typeface="Courier New" panose="02070309020205020404" pitchFamily="49" charset="0"/>
                <a:cs typeface="Courier New" panose="02070309020205020404" pitchFamily="49" charset="0"/>
              </a:rPr>
              <a:t>  </a:t>
            </a:r>
          </a:p>
          <a:p>
            <a:pPr marL="0" indent="0">
              <a:buNone/>
            </a:pPr>
            <a:r>
              <a:rPr lang="en-US" sz="1300" b="1" dirty="0">
                <a:latin typeface="Courier New" panose="02070309020205020404" pitchFamily="49" charset="0"/>
                <a:cs typeface="Courier New" panose="02070309020205020404" pitchFamily="49" charset="0"/>
              </a:rPr>
              <a:t>&lt;/college&gt;</a:t>
            </a:r>
            <a:r>
              <a:rPr lang="en-US" sz="1300" dirty="0">
                <a:latin typeface="Courier New" panose="02070309020205020404" pitchFamily="49" charset="0"/>
                <a:cs typeface="Courier New" panose="02070309020205020404" pitchFamily="49" charset="0"/>
              </a:rPr>
              <a:t>   </a:t>
            </a:r>
          </a:p>
          <a:p>
            <a:pPr marL="0" indent="0">
              <a:buNone/>
            </a:pPr>
            <a:endParaRPr lang="en-US"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723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XML has a Root and optional header</a:t>
            </a:r>
          </a:p>
          <a:p>
            <a:endParaRPr lang="en-US" sz="1800" dirty="0"/>
          </a:p>
          <a:p>
            <a:endParaRPr lang="en-US" sz="1800" dirty="0"/>
          </a:p>
          <a:p>
            <a:endParaRPr lang="en-US" sz="1800" dirty="0"/>
          </a:p>
          <a:p>
            <a:endParaRPr lang="en-US" sz="1800" dirty="0"/>
          </a:p>
          <a:p>
            <a:endParaRPr lang="en-US" sz="1800" dirty="0"/>
          </a:p>
          <a:p>
            <a:r>
              <a:rPr lang="en-US" sz="1800" dirty="0"/>
              <a:t>Attributes vs. Elements</a:t>
            </a:r>
          </a:p>
          <a:p>
            <a:endParaRPr lang="en-US" sz="1800" dirty="0"/>
          </a:p>
          <a:p>
            <a:endParaRPr lang="en-US" sz="1800" dirty="0"/>
          </a:p>
          <a:p>
            <a:endParaRPr lang="en-US" sz="1800" dirty="0"/>
          </a:p>
          <a:p>
            <a:endParaRPr lang="en-US" sz="1800" dirty="0"/>
          </a:p>
          <a:p>
            <a:endParaRPr lang="en-US" sz="1800" dirty="0"/>
          </a:p>
          <a:p>
            <a:r>
              <a:rPr lang="en-US" sz="1800" dirty="0"/>
              <a:t>XML Comments</a:t>
            </a:r>
          </a:p>
        </p:txBody>
      </p:sp>
      <p:sp>
        <p:nvSpPr>
          <p:cNvPr id="46084" name="Title 17"/>
          <p:cNvSpPr>
            <a:spLocks noGrp="1"/>
          </p:cNvSpPr>
          <p:nvPr>
            <p:ph type="title"/>
          </p:nvPr>
        </p:nvSpPr>
        <p:spPr/>
        <p:txBody>
          <a:bodyPr/>
          <a:lstStyle/>
          <a:p>
            <a:r>
              <a:rPr lang="en-US" sz="3000" dirty="0"/>
              <a:t>Components of an XML Document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Content Placeholder 1">
            <a:extLst>
              <a:ext uri="{FF2B5EF4-FFF2-40B4-BE49-F238E27FC236}">
                <a16:creationId xmlns:a16="http://schemas.microsoft.com/office/drawing/2014/main" id="{09E3E774-8FA5-4EA6-9B6E-89DEDB0096B9}"/>
              </a:ext>
            </a:extLst>
          </p:cNvPr>
          <p:cNvSpPr txBox="1">
            <a:spLocks/>
          </p:cNvSpPr>
          <p:nvPr/>
        </p:nvSpPr>
        <p:spPr>
          <a:xfrm>
            <a:off x="4015010" y="3333622"/>
            <a:ext cx="6194648" cy="1728192"/>
          </a:xfrm>
          <a:prstGeom prst="rect">
            <a:avLst/>
          </a:prstGeom>
        </p:spPr>
        <p:txBody>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Calibri Light" panose="020F0302020204030204" pitchFamily="34" charset="0"/>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Calibri Light" panose="020F0302020204030204" pitchFamily="34" charset="0"/>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200" b="1" dirty="0">
                <a:latin typeface="Courier New" panose="02070309020205020404" pitchFamily="49" charset="0"/>
                <a:cs typeface="Courier New" panose="02070309020205020404" pitchFamily="49" charset="0"/>
              </a:rPr>
              <a:t>&lt;book</a:t>
            </a:r>
            <a:r>
              <a:rPr lang="en-US" sz="1200" dirty="0">
                <a:latin typeface="Courier New" panose="02070309020205020404" pitchFamily="49" charset="0"/>
                <a:cs typeface="Courier New" panose="02070309020205020404" pitchFamily="49" charset="0"/>
              </a:rPr>
              <a:t> publisher="Tata McGraw Hill"</a:t>
            </a:r>
            <a:r>
              <a:rPr lang="en-US" sz="1200" b="1" dirty="0">
                <a:latin typeface="Courier New" panose="02070309020205020404" pitchFamily="49" charset="0"/>
                <a:cs typeface="Courier New" panose="02070309020205020404" pitchFamily="49" charset="0"/>
              </a:rPr>
              <a:t>&gt;&lt;/book&gt;</a:t>
            </a: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&lt;book</a:t>
            </a:r>
            <a:r>
              <a:rPr lang="en-US" sz="1200" dirty="0">
                <a:latin typeface="Courier New" panose="02070309020205020404" pitchFamily="49" charset="0"/>
                <a:cs typeface="Courier New" panose="02070309020205020404" pitchFamily="49" charset="0"/>
              </a:rPr>
              <a:t> category="computer"</a:t>
            </a:r>
            <a:r>
              <a:rPr lang="en-US" sz="1200" b="1" dirty="0">
                <a:latin typeface="Courier New" panose="02070309020205020404" pitchFamily="49" charset="0"/>
                <a:cs typeface="Courier New" panose="02070309020205020404" pitchFamily="49" charset="0"/>
              </a:rPr>
              <a:t>&gt;</a:t>
            </a:r>
            <a:r>
              <a:rPr lang="en-US" sz="1200"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&lt;author&gt;</a:t>
            </a:r>
            <a:r>
              <a:rPr lang="en-US" sz="1200" dirty="0">
                <a:latin typeface="Courier New" panose="02070309020205020404" pitchFamily="49" charset="0"/>
                <a:cs typeface="Courier New" panose="02070309020205020404" pitchFamily="49" charset="0"/>
              </a:rPr>
              <a:t> A &amp; B </a:t>
            </a:r>
            <a:r>
              <a:rPr lang="en-US" sz="1200" b="1" dirty="0">
                <a:latin typeface="Courier New" panose="02070309020205020404" pitchFamily="49" charset="0"/>
                <a:cs typeface="Courier New" panose="02070309020205020404" pitchFamily="49" charset="0"/>
              </a:rPr>
              <a:t>&lt;/author&gt;</a:t>
            </a:r>
            <a:r>
              <a:rPr lang="en-US" sz="1200"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&lt;/book&gt;</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6C317FB6-A92A-4AE7-9BBF-5E20FED66040}"/>
              </a:ext>
            </a:extLst>
          </p:cNvPr>
          <p:cNvSpPr/>
          <p:nvPr/>
        </p:nvSpPr>
        <p:spPr>
          <a:xfrm>
            <a:off x="4015010" y="1300790"/>
            <a:ext cx="4572000" cy="1200329"/>
          </a:xfrm>
          <a:prstGeom prst="rect">
            <a:avLst/>
          </a:prstGeom>
        </p:spPr>
        <p:txBody>
          <a:bodyPr>
            <a:spAutoFit/>
          </a:bodyPr>
          <a:lstStyle/>
          <a:p>
            <a:r>
              <a:rPr lang="en-US" sz="1200" b="1" dirty="0">
                <a:latin typeface="Courier New" panose="02070309020205020404" pitchFamily="49" charset="0"/>
                <a:cs typeface="Courier New" panose="02070309020205020404" pitchFamily="49" charset="0"/>
              </a:rPr>
              <a:t>&lt;?xml</a:t>
            </a:r>
            <a:r>
              <a:rPr lang="en-US" sz="1200" dirty="0">
                <a:latin typeface="Courier New" panose="02070309020205020404" pitchFamily="49" charset="0"/>
                <a:cs typeface="Courier New" panose="02070309020205020404" pitchFamily="49" charset="0"/>
              </a:rPr>
              <a:t> version="1.0"</a:t>
            </a:r>
            <a:r>
              <a:rPr lang="en-US" sz="1200" b="1" dirty="0">
                <a:latin typeface="Courier New" panose="02070309020205020404" pitchFamily="49" charset="0"/>
                <a:cs typeface="Courier New" panose="02070309020205020404" pitchFamily="49" charset="0"/>
              </a:rPr>
              <a:t>?&gt;</a:t>
            </a:r>
            <a:r>
              <a:rPr lang="en-US" sz="1200"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&lt;root&gt;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&lt;/root&gt; </a:t>
            </a:r>
            <a:r>
              <a:rPr lang="en-US" sz="1200" dirty="0">
                <a:latin typeface="Courier New" panose="02070309020205020404" pitchFamily="49" charset="0"/>
                <a:cs typeface="Courier New" panose="02070309020205020404" pitchFamily="49" charset="0"/>
              </a:rPr>
              <a:t>  </a:t>
            </a:r>
          </a:p>
        </p:txBody>
      </p:sp>
      <p:sp>
        <p:nvSpPr>
          <p:cNvPr id="6" name="Rectangle 5">
            <a:extLst>
              <a:ext uri="{FF2B5EF4-FFF2-40B4-BE49-F238E27FC236}">
                <a16:creationId xmlns:a16="http://schemas.microsoft.com/office/drawing/2014/main" id="{0D890EEE-C015-4F8C-A1EC-8523C43CFB88}"/>
              </a:ext>
            </a:extLst>
          </p:cNvPr>
          <p:cNvSpPr/>
          <p:nvPr/>
        </p:nvSpPr>
        <p:spPr>
          <a:xfrm>
            <a:off x="4167410" y="5336246"/>
            <a:ext cx="4572000" cy="276999"/>
          </a:xfrm>
          <a:prstGeom prst="rect">
            <a:avLst/>
          </a:prstGeom>
        </p:spPr>
        <p:txBody>
          <a:bodyPr>
            <a:spAutoFit/>
          </a:bodyPr>
          <a:lstStyle/>
          <a:p>
            <a:r>
              <a:rPr lang="en-US" sz="1200" b="1" dirty="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 Write your comment </a:t>
            </a:r>
            <a:r>
              <a:rPr lang="en-US" sz="1200" b="1" dirty="0">
                <a:latin typeface="Courier New" panose="02070309020205020404" pitchFamily="49" charset="0"/>
                <a:cs typeface="Courier New" panose="02070309020205020404" pitchFamily="49" charset="0"/>
              </a:rPr>
              <a:t>--&gt;</a:t>
            </a: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07559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8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E9EE19CBFDD84DAC04549260D89C92" ma:contentTypeVersion="6" ma:contentTypeDescription="Create a new document." ma:contentTypeScope="" ma:versionID="9e260366ffbf759cd1fc7931687e4fe8">
  <xsd:schema xmlns:xsd="http://www.w3.org/2001/XMLSchema" xmlns:xs="http://www.w3.org/2001/XMLSchema" xmlns:p="http://schemas.microsoft.com/office/2006/metadata/properties" xmlns:ns2="b554618e-1638-4550-9e9c-ad1885f0605e" targetNamespace="http://schemas.microsoft.com/office/2006/metadata/properties" ma:root="true" ma:fieldsID="44a004f25d3fa180df8d5efce023ae12" ns2:_="">
    <xsd:import namespace="b554618e-1638-4550-9e9c-ad1885f060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4618e-1638-4550-9e9c-ad1885f06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0C50B-5005-41F4-BF1E-1D53B5E6F2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4618e-1638-4550-9e9c-ad1885f06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C04534-A83D-479B-A773-C2FB7E41A064}">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b554618e-1638-4550-9e9c-ad1885f0605e"/>
    <ds:schemaRef ds:uri="http://www.w3.org/XML/1998/namespace"/>
  </ds:schemaRefs>
</ds:datastoreItem>
</file>

<file path=customXml/itemProps3.xml><?xml version="1.0" encoding="utf-8"?>
<ds:datastoreItem xmlns:ds="http://schemas.openxmlformats.org/officeDocument/2006/customXml" ds:itemID="{B8E3EF9B-59AC-447C-85F7-757DD6B34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SCS_Instructor_Template_JAN-2016_final (002)</Template>
  <TotalTime>371</TotalTime>
  <Words>3582</Words>
  <Application>Microsoft Office PowerPoint</Application>
  <PresentationFormat>Widescreen</PresentationFormat>
  <Paragraphs>516</Paragraphs>
  <Slides>52</Slides>
  <Notes>8</Notes>
  <HiddenSlides>1</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52</vt:i4>
      </vt:variant>
    </vt:vector>
  </HeadingPairs>
  <TitlesOfParts>
    <vt:vector size="69" baseType="lpstr">
      <vt:lpstr>Arial</vt:lpstr>
      <vt:lpstr>Arial Unicode MS</vt:lpstr>
      <vt:lpstr>Britannic Bold</vt:lpstr>
      <vt:lpstr>Calibri</vt:lpstr>
      <vt:lpstr>Calibri Light</vt:lpstr>
      <vt:lpstr>Candara</vt:lpstr>
      <vt:lpstr>Century</vt:lpstr>
      <vt:lpstr>Consolas</vt:lpstr>
      <vt:lpstr>Courier New</vt:lpstr>
      <vt:lpstr>Droid Sans Mono</vt:lpstr>
      <vt:lpstr>inherit</vt:lpstr>
      <vt:lpstr>Times New Roman</vt:lpstr>
      <vt:lpstr>Verdana</vt:lpstr>
      <vt:lpstr>Wingdings</vt:lpstr>
      <vt:lpstr>3_Body Slides</vt:lpstr>
      <vt:lpstr>8_Office Theme</vt:lpstr>
      <vt:lpstr>Document</vt:lpstr>
      <vt:lpstr>CCCS 425 – Web Services  Module 2 – Java Web and Servlets </vt:lpstr>
      <vt:lpstr>Acknowledgement</vt:lpstr>
      <vt:lpstr>Session Learning Outcomes</vt:lpstr>
      <vt:lpstr>Session Overview</vt:lpstr>
      <vt:lpstr>XML Essentials</vt:lpstr>
      <vt:lpstr>What is XML?</vt:lpstr>
      <vt:lpstr>HTML vs XML</vt:lpstr>
      <vt:lpstr>XML Document</vt:lpstr>
      <vt:lpstr>Components of an XML Document</vt:lpstr>
      <vt:lpstr>Components of an XML Document</vt:lpstr>
      <vt:lpstr>XML Namespaces</vt:lpstr>
      <vt:lpstr>XML Namespaces</vt:lpstr>
      <vt:lpstr>XML Namespaces</vt:lpstr>
      <vt:lpstr>Default Namespace</vt:lpstr>
      <vt:lpstr>XML Schema</vt:lpstr>
      <vt:lpstr>XML Processing</vt:lpstr>
      <vt:lpstr>XPATH (XML Path)</vt:lpstr>
      <vt:lpstr>XPATH (XML Path)</vt:lpstr>
      <vt:lpstr>Java Web Technology</vt:lpstr>
      <vt:lpstr> Jakarta Servlet</vt:lpstr>
      <vt:lpstr>Servlet/JSP</vt:lpstr>
      <vt:lpstr>The File Structure of Web Applications</vt:lpstr>
      <vt:lpstr>J2EE Web Services</vt:lpstr>
      <vt:lpstr>Java Servlets</vt:lpstr>
      <vt:lpstr>What is a servlet?</vt:lpstr>
      <vt:lpstr>Developing Java Web Apps</vt:lpstr>
      <vt:lpstr>What is a servlet?</vt:lpstr>
      <vt:lpstr>Servlets and their life cycle</vt:lpstr>
      <vt:lpstr>Servlets and Containers</vt:lpstr>
      <vt:lpstr>Servlets and Synchronization</vt:lpstr>
      <vt:lpstr>The Servlet Interface</vt:lpstr>
      <vt:lpstr>The Servlet Interface</vt:lpstr>
      <vt:lpstr>The Servlet Interface methods</vt:lpstr>
      <vt:lpstr>HttpServlet, How it works</vt:lpstr>
      <vt:lpstr>The HttpServlet methods</vt:lpstr>
      <vt:lpstr>A Servlet Example</vt:lpstr>
      <vt:lpstr>The Query String</vt:lpstr>
      <vt:lpstr>The Query String and Parameters in Servlets</vt:lpstr>
      <vt:lpstr>Servlet, web.xml, and annotations</vt:lpstr>
      <vt:lpstr>Servlet, web.xml, and annotations</vt:lpstr>
      <vt:lpstr>Servlet, web.xml, and annotations</vt:lpstr>
      <vt:lpstr>PowerPoint Presentation</vt:lpstr>
      <vt:lpstr>Using Curl</vt:lpstr>
      <vt:lpstr>CURL (Client URL Request Library)</vt:lpstr>
      <vt:lpstr>Using CURL</vt:lpstr>
      <vt:lpstr>PowerPoint Presentation</vt:lpstr>
      <vt:lpstr>Lab Activity</vt:lpstr>
      <vt:lpstr>Lab Activity</vt:lpstr>
      <vt:lpstr>Session Summary</vt:lpstr>
      <vt:lpstr>Acknowledgements</vt:lpstr>
      <vt:lpstr>Further Reading</vt:lpstr>
      <vt:lpstr>Next - RESTful Web Services</vt:lpstr>
    </vt:vector>
  </TitlesOfParts>
  <Company>McGill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Denise Quildon, Ms.</dc:creator>
  <cp:lastModifiedBy>Jordan Larocque, Mr.</cp:lastModifiedBy>
  <cp:revision>300</cp:revision>
  <dcterms:created xsi:type="dcterms:W3CDTF">2016-01-22T14:51:00Z</dcterms:created>
  <dcterms:modified xsi:type="dcterms:W3CDTF">2021-12-01T16:36:57Z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0x01010090E9EE19CBFDD84DAC04549260D89C92</vt:lpwstr>
  </property>
  <property fmtid="{D5CDD505-2E9C-101B-9397-08002B2CF9AE}" pid="3" name="_dlc_DocIdItemGuid">
    <vt:lpwstr>7854b057-4ebf-435b-8657-63acaf55ccdc</vt:lpwstr>
  </property>
  <property fmtid="{D5CDD505-2E9C-101B-9397-08002B2CF9AE}" pid="4" name="ArticulateGUID">
    <vt:lpwstr>A7BECAEB-F12F-46DD-80CA-4A5D3808AE7C</vt:lpwstr>
  </property>
  <property fmtid="{D5CDD505-2E9C-101B-9397-08002B2CF9AE}" pid="5" name="ArticulatePath">
    <vt:lpwstr>CPD_Template_2019</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ies>
</file>