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23E_789D3B87.xml" ContentType="application/vnd.ms-powerpoint.comments+xml"/>
  <Override PartName="/ppt/comments/modernComment_236_57650DCF.xml" ContentType="application/vnd.ms-powerpoint.comment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 id="2147483884" r:id="rId5"/>
  </p:sldMasterIdLst>
  <p:notesMasterIdLst>
    <p:notesMasterId r:id="rId73"/>
  </p:notesMasterIdLst>
  <p:handoutMasterIdLst>
    <p:handoutMasterId r:id="rId74"/>
  </p:handoutMasterIdLst>
  <p:sldIdLst>
    <p:sldId id="265" r:id="rId6"/>
    <p:sldId id="455" r:id="rId7"/>
    <p:sldId id="260" r:id="rId8"/>
    <p:sldId id="261" r:id="rId9"/>
    <p:sldId id="266" r:id="rId10"/>
    <p:sldId id="515" r:id="rId11"/>
    <p:sldId id="561" r:id="rId12"/>
    <p:sldId id="562" r:id="rId13"/>
    <p:sldId id="563" r:id="rId14"/>
    <p:sldId id="574" r:id="rId15"/>
    <p:sldId id="564" r:id="rId16"/>
    <p:sldId id="565" r:id="rId17"/>
    <p:sldId id="573" r:id="rId18"/>
    <p:sldId id="575" r:id="rId19"/>
    <p:sldId id="566" r:id="rId20"/>
    <p:sldId id="567" r:id="rId21"/>
    <p:sldId id="588" r:id="rId22"/>
    <p:sldId id="568" r:id="rId23"/>
    <p:sldId id="569" r:id="rId24"/>
    <p:sldId id="589" r:id="rId25"/>
    <p:sldId id="590" r:id="rId26"/>
    <p:sldId id="592" r:id="rId27"/>
    <p:sldId id="593" r:id="rId28"/>
    <p:sldId id="596" r:id="rId29"/>
    <p:sldId id="597" r:id="rId30"/>
    <p:sldId id="598" r:id="rId31"/>
    <p:sldId id="599" r:id="rId32"/>
    <p:sldId id="600" r:id="rId33"/>
    <p:sldId id="601" r:id="rId34"/>
    <p:sldId id="602" r:id="rId35"/>
    <p:sldId id="603" r:id="rId36"/>
    <p:sldId id="612" r:id="rId37"/>
    <p:sldId id="383" r:id="rId38"/>
    <p:sldId id="571" r:id="rId39"/>
    <p:sldId id="267" r:id="rId40"/>
    <p:sldId id="576" r:id="rId41"/>
    <p:sldId id="604" r:id="rId42"/>
    <p:sldId id="577" r:id="rId43"/>
    <p:sldId id="578" r:id="rId44"/>
    <p:sldId id="606" r:id="rId45"/>
    <p:sldId id="579" r:id="rId46"/>
    <p:sldId id="580" r:id="rId47"/>
    <p:sldId id="607" r:id="rId48"/>
    <p:sldId id="581" r:id="rId49"/>
    <p:sldId id="608" r:id="rId50"/>
    <p:sldId id="582" r:id="rId51"/>
    <p:sldId id="609" r:id="rId52"/>
    <p:sldId id="610" r:id="rId53"/>
    <p:sldId id="613" r:id="rId54"/>
    <p:sldId id="572" r:id="rId55"/>
    <p:sldId id="628" r:id="rId56"/>
    <p:sldId id="629" r:id="rId57"/>
    <p:sldId id="630" r:id="rId58"/>
    <p:sldId id="631" r:id="rId59"/>
    <p:sldId id="583" r:id="rId60"/>
    <p:sldId id="632" r:id="rId61"/>
    <p:sldId id="614" r:id="rId62"/>
    <p:sldId id="615" r:id="rId63"/>
    <p:sldId id="616" r:id="rId64"/>
    <p:sldId id="617" r:id="rId65"/>
    <p:sldId id="280" r:id="rId66"/>
    <p:sldId id="304" r:id="rId67"/>
    <p:sldId id="513" r:id="rId68"/>
    <p:sldId id="263" r:id="rId69"/>
    <p:sldId id="510" r:id="rId70"/>
    <p:sldId id="611" r:id="rId71"/>
    <p:sldId id="259" r:id="rId72"/>
  </p:sldIdLst>
  <p:sldSz cx="12192000" cy="6858000"/>
  <p:notesSz cx="6934200" cy="9220200"/>
  <p:custDataLst>
    <p:tags r:id="rId7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0F85DB-59AB-0D84-4AEF-450CD4FFE808}" name="Jordan Larocque, Mr." initials="JM" userId="S::jordan.larocque@mcgill.ca::e3682428-de11-4277-9f34-966172cc7c9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1C8D7"/>
    <a:srgbClr val="ED1B2F"/>
    <a:srgbClr val="8C8C8C"/>
    <a:srgbClr val="E43029"/>
    <a:srgbClr val="FF0000"/>
    <a:srgbClr val="698335"/>
    <a:srgbClr val="DFF1CB"/>
    <a:srgbClr val="EF5F5F"/>
    <a:srgbClr val="E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B1AE0E-554F-4445-98C2-9246999F7B07}" v="9" dt="2021-11-30T19:18:53.632"/>
    <p1510:client id="{CE160F4A-E4FB-4D40-8872-5A9A766BCA15}" v="9" dt="2021-11-30T19:25:20.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2977" autoAdjust="0"/>
  </p:normalViewPr>
  <p:slideViewPr>
    <p:cSldViewPr>
      <p:cViewPr varScale="1">
        <p:scale>
          <a:sx n="92" d="100"/>
          <a:sy n="92" d="100"/>
        </p:scale>
        <p:origin x="80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92"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commentAuthors" Target="commentAuthor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gs" Target="tags/tag1.xml"/><Relationship Id="rId83"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Larocque, Mr." userId="S::jordan.larocque@mcgill.ca::e3682428-de11-4277-9f34-966172cc7c90" providerId="AD" clId="Web-{ABB1AE0E-554F-4445-98C2-9246999F7B07}"/>
    <pc:docChg chg="mod modSld">
      <pc:chgData name="Jordan Larocque, Mr." userId="S::jordan.larocque@mcgill.ca::e3682428-de11-4277-9f34-966172cc7c90" providerId="AD" clId="Web-{ABB1AE0E-554F-4445-98C2-9246999F7B07}" dt="2021-11-30T19:18:53.632" v="8"/>
      <pc:docMkLst>
        <pc:docMk/>
      </pc:docMkLst>
      <pc:sldChg chg="addCm">
        <pc:chgData name="Jordan Larocque, Mr." userId="S::jordan.larocque@mcgill.ca::e3682428-de11-4277-9f34-966172cc7c90" providerId="AD" clId="Web-{ABB1AE0E-554F-4445-98C2-9246999F7B07}" dt="2021-11-30T19:13:51.706" v="2"/>
        <pc:sldMkLst>
          <pc:docMk/>
          <pc:sldMk cId="1466240463" sldId="566"/>
        </pc:sldMkLst>
      </pc:sldChg>
      <pc:sldChg chg="delSp modSp">
        <pc:chgData name="Jordan Larocque, Mr." userId="S::jordan.larocque@mcgill.ca::e3682428-de11-4277-9f34-966172cc7c90" providerId="AD" clId="Web-{ABB1AE0E-554F-4445-98C2-9246999F7B07}" dt="2021-11-30T19:14:28.504" v="7" actId="14100"/>
        <pc:sldMkLst>
          <pc:docMk/>
          <pc:sldMk cId="586248122" sldId="567"/>
        </pc:sldMkLst>
        <pc:spChg chg="del">
          <ac:chgData name="Jordan Larocque, Mr." userId="S::jordan.larocque@mcgill.ca::e3682428-de11-4277-9f34-966172cc7c90" providerId="AD" clId="Web-{ABB1AE0E-554F-4445-98C2-9246999F7B07}" dt="2021-11-30T19:14:16.582" v="4"/>
          <ac:spMkLst>
            <pc:docMk/>
            <pc:sldMk cId="586248122" sldId="567"/>
            <ac:spMk id="46083" creationId="{00000000-0000-0000-0000-000000000000}"/>
          </ac:spMkLst>
        </pc:spChg>
        <pc:spChg chg="mod">
          <ac:chgData name="Jordan Larocque, Mr." userId="S::jordan.larocque@mcgill.ca::e3682428-de11-4277-9f34-966172cc7c90" providerId="AD" clId="Web-{ABB1AE0E-554F-4445-98C2-9246999F7B07}" dt="2021-11-30T19:14:28.504" v="7" actId="14100"/>
          <ac:spMkLst>
            <pc:docMk/>
            <pc:sldMk cId="586248122" sldId="567"/>
            <ac:spMk id="46084" creationId="{00000000-0000-0000-0000-000000000000}"/>
          </ac:spMkLst>
        </pc:spChg>
      </pc:sldChg>
      <pc:sldChg chg="addCm">
        <pc:chgData name="Jordan Larocque, Mr." userId="S::jordan.larocque@mcgill.ca::e3682428-de11-4277-9f34-966172cc7c90" providerId="AD" clId="Web-{ABB1AE0E-554F-4445-98C2-9246999F7B07}" dt="2021-11-30T19:10:23.001" v="1"/>
        <pc:sldMkLst>
          <pc:docMk/>
          <pc:sldMk cId="2023570311" sldId="574"/>
        </pc:sldMkLst>
      </pc:sldChg>
      <pc:sldChg chg="delSp">
        <pc:chgData name="Jordan Larocque, Mr." userId="S::jordan.larocque@mcgill.ca::e3682428-de11-4277-9f34-966172cc7c90" providerId="AD" clId="Web-{ABB1AE0E-554F-4445-98C2-9246999F7B07}" dt="2021-11-30T19:18:53.632" v="8"/>
        <pc:sldMkLst>
          <pc:docMk/>
          <pc:sldMk cId="759539738" sldId="628"/>
        </pc:sldMkLst>
        <pc:spChg chg="del">
          <ac:chgData name="Jordan Larocque, Mr." userId="S::jordan.larocque@mcgill.ca::e3682428-de11-4277-9f34-966172cc7c90" providerId="AD" clId="Web-{ABB1AE0E-554F-4445-98C2-9246999F7B07}" dt="2021-11-30T19:18:53.632" v="8"/>
          <ac:spMkLst>
            <pc:docMk/>
            <pc:sldMk cId="759539738" sldId="628"/>
            <ac:spMk id="46083" creationId="{00000000-0000-0000-0000-000000000000}"/>
          </ac:spMkLst>
        </pc:spChg>
      </pc:sldChg>
    </pc:docChg>
  </pc:docChgLst>
  <pc:docChgLst>
    <pc:chgData name="Jordan Larocque, Mr." userId="S::jordan.larocque@mcgill.ca::e3682428-de11-4277-9f34-966172cc7c90" providerId="AD" clId="Web-{CE160F4A-E4FB-4D40-8872-5A9A766BCA15}"/>
    <pc:docChg chg="modSld">
      <pc:chgData name="Jordan Larocque, Mr." userId="S::jordan.larocque@mcgill.ca::e3682428-de11-4277-9f34-966172cc7c90" providerId="AD" clId="Web-{CE160F4A-E4FB-4D40-8872-5A9A766BCA15}" dt="2021-11-30T19:25:20.352" v="8" actId="20577"/>
      <pc:docMkLst>
        <pc:docMk/>
      </pc:docMkLst>
      <pc:sldChg chg="modSp">
        <pc:chgData name="Jordan Larocque, Mr." userId="S::jordan.larocque@mcgill.ca::e3682428-de11-4277-9f34-966172cc7c90" providerId="AD" clId="Web-{CE160F4A-E4FB-4D40-8872-5A9A766BCA15}" dt="2021-11-30T19:25:20.352" v="8" actId="20577"/>
        <pc:sldMkLst>
          <pc:docMk/>
          <pc:sldMk cId="2086746270" sldId="265"/>
        </pc:sldMkLst>
        <pc:spChg chg="mod">
          <ac:chgData name="Jordan Larocque, Mr." userId="S::jordan.larocque@mcgill.ca::e3682428-de11-4277-9f34-966172cc7c90" providerId="AD" clId="Web-{CE160F4A-E4FB-4D40-8872-5A9A766BCA15}" dt="2021-11-30T19:25:20.352" v="8" actId="20577"/>
          <ac:spMkLst>
            <pc:docMk/>
            <pc:sldMk cId="2086746270" sldId="265"/>
            <ac:spMk id="2" creationId="{00000000-0000-0000-0000-000000000000}"/>
          </ac:spMkLst>
        </pc:spChg>
      </pc:sldChg>
    </pc:docChg>
  </pc:docChgLst>
</pc:chgInfo>
</file>

<file path=ppt/comments/modernComment_236_57650DCF.xml><?xml version="1.0" encoding="utf-8"?>
<p188:cmLst xmlns:a="http://schemas.openxmlformats.org/drawingml/2006/main" xmlns:r="http://schemas.openxmlformats.org/officeDocument/2006/relationships" xmlns:p188="http://schemas.microsoft.com/office/powerpoint/2018/8/main">
  <p188:cm id="{D6635F49-4512-4682-981F-E8126942ED8A}" authorId="{160F85DB-59AB-0D84-4AEF-450CD4FFE808}" created="2021-11-30T19:13:51.706">
    <ac:deMkLst xmlns:ac="http://schemas.microsoft.com/office/drawing/2013/main/command">
      <pc:docMk xmlns:pc="http://schemas.microsoft.com/office/powerpoint/2013/main/command"/>
      <pc:sldMk xmlns:pc="http://schemas.microsoft.com/office/powerpoint/2013/main/command" cId="1466240463" sldId="566"/>
      <ac:spMk id="3" creationId="{00000000-0000-0000-0000-000000000000}"/>
    </ac:deMkLst>
    <p188:txBody>
      <a:bodyPr/>
      <a:lstStyle/>
      <a:p>
        <a:r>
          <a:rPr lang="en-US"/>
          <a:t>is the question mark required?</a:t>
        </a:r>
      </a:p>
    </p188:txBody>
  </p188:cm>
</p188:cmLst>
</file>

<file path=ppt/comments/modernComment_23E_789D3B87.xml><?xml version="1.0" encoding="utf-8"?>
<p188:cmLst xmlns:a="http://schemas.openxmlformats.org/drawingml/2006/main" xmlns:r="http://schemas.openxmlformats.org/officeDocument/2006/relationships" xmlns:p188="http://schemas.microsoft.com/office/powerpoint/2018/8/main">
  <p188:cm id="{BB946A42-CB2A-4D0A-AB45-730578469E83}" authorId="{160F85DB-59AB-0D84-4AEF-450CD4FFE808}" created="2021-11-30T19:10:23.001">
    <pc:sldMkLst xmlns:pc="http://schemas.microsoft.com/office/powerpoint/2013/main/command">
      <pc:docMk/>
      <pc:sldMk cId="2023570311" sldId="574"/>
    </pc:sldMkLst>
    <p188:txBody>
      <a:bodyPr/>
      <a:lstStyle/>
      <a:p>
        <a:r>
          <a:rPr lang="en-US"/>
          <a:t>should head be grayed out?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pPr/>
              <a:t>‹#›</a:t>
            </a:fld>
            <a:endParaRPr lang="en-US"/>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vl1pPr>
          </a:lstStyle>
          <a:p>
            <a:endParaRPr lang="en-US"/>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vl1pPr>
          </a:lstStyle>
          <a:p>
            <a:endParaRPr lang="en-US"/>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fld id="{87F161E8-846D-4747-B53A-F633A57CCB41}" type="slidenum">
              <a:rPr lang="en-US"/>
              <a:pPr/>
              <a:t>‹#›</a:t>
            </a:fld>
            <a:endParaRPr lang="en-US"/>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a:t>
            </a:fld>
            <a:endParaRPr lang="en-US"/>
          </a:p>
        </p:txBody>
      </p:sp>
    </p:spTree>
    <p:extLst>
      <p:ext uri="{BB962C8B-B14F-4D97-AF65-F5344CB8AC3E}">
        <p14:creationId xmlns:p14="http://schemas.microsoft.com/office/powerpoint/2010/main" val="163826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42</a:t>
            </a:fld>
            <a:endParaRPr lang="en-US"/>
          </a:p>
        </p:txBody>
      </p:sp>
    </p:spTree>
    <p:extLst>
      <p:ext uri="{BB962C8B-B14F-4D97-AF65-F5344CB8AC3E}">
        <p14:creationId xmlns:p14="http://schemas.microsoft.com/office/powerpoint/2010/main" val="4113949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44</a:t>
            </a:fld>
            <a:endParaRPr lang="en-US"/>
          </a:p>
        </p:txBody>
      </p:sp>
    </p:spTree>
    <p:extLst>
      <p:ext uri="{BB962C8B-B14F-4D97-AF65-F5344CB8AC3E}">
        <p14:creationId xmlns:p14="http://schemas.microsoft.com/office/powerpoint/2010/main" val="47172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47</a:t>
            </a:fld>
            <a:endParaRPr lang="en-US"/>
          </a:p>
        </p:txBody>
      </p:sp>
    </p:spTree>
    <p:extLst>
      <p:ext uri="{BB962C8B-B14F-4D97-AF65-F5344CB8AC3E}">
        <p14:creationId xmlns:p14="http://schemas.microsoft.com/office/powerpoint/2010/main" val="356823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63</a:t>
            </a:fld>
            <a:endParaRPr lang="en-US"/>
          </a:p>
        </p:txBody>
      </p:sp>
    </p:spTree>
    <p:extLst>
      <p:ext uri="{BB962C8B-B14F-4D97-AF65-F5344CB8AC3E}">
        <p14:creationId xmlns:p14="http://schemas.microsoft.com/office/powerpoint/2010/main" val="245496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DC551B-1ADC-4F43-AE3E-59C3155418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423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a:t>
            </a:fld>
            <a:endParaRPr lang="en-US"/>
          </a:p>
        </p:txBody>
      </p:sp>
    </p:spTree>
    <p:extLst>
      <p:ext uri="{BB962C8B-B14F-4D97-AF65-F5344CB8AC3E}">
        <p14:creationId xmlns:p14="http://schemas.microsoft.com/office/powerpoint/2010/main" val="868989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5</a:t>
            </a:fld>
            <a:endParaRPr lang="en-US"/>
          </a:p>
        </p:txBody>
      </p:sp>
    </p:spTree>
    <p:extLst>
      <p:ext uri="{BB962C8B-B14F-4D97-AF65-F5344CB8AC3E}">
        <p14:creationId xmlns:p14="http://schemas.microsoft.com/office/powerpoint/2010/main" val="383376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14</a:t>
            </a:fld>
            <a:endParaRPr lang="en-US"/>
          </a:p>
        </p:txBody>
      </p:sp>
    </p:spTree>
    <p:extLst>
      <p:ext uri="{BB962C8B-B14F-4D97-AF65-F5344CB8AC3E}">
        <p14:creationId xmlns:p14="http://schemas.microsoft.com/office/powerpoint/2010/main" val="167506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28</a:t>
            </a:fld>
            <a:endParaRPr lang="en-US"/>
          </a:p>
        </p:txBody>
      </p:sp>
    </p:spTree>
    <p:extLst>
      <p:ext uri="{BB962C8B-B14F-4D97-AF65-F5344CB8AC3E}">
        <p14:creationId xmlns:p14="http://schemas.microsoft.com/office/powerpoint/2010/main" val="131774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29</a:t>
            </a:fld>
            <a:endParaRPr lang="en-US"/>
          </a:p>
        </p:txBody>
      </p:sp>
    </p:spTree>
    <p:extLst>
      <p:ext uri="{BB962C8B-B14F-4D97-AF65-F5344CB8AC3E}">
        <p14:creationId xmlns:p14="http://schemas.microsoft.com/office/powerpoint/2010/main" val="300172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33</a:t>
            </a:fld>
            <a:endParaRPr lang="en-US"/>
          </a:p>
        </p:txBody>
      </p:sp>
    </p:spTree>
    <p:extLst>
      <p:ext uri="{BB962C8B-B14F-4D97-AF65-F5344CB8AC3E}">
        <p14:creationId xmlns:p14="http://schemas.microsoft.com/office/powerpoint/2010/main" val="3431925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36</a:t>
            </a:fld>
            <a:endParaRPr lang="en-US"/>
          </a:p>
        </p:txBody>
      </p:sp>
    </p:spTree>
    <p:extLst>
      <p:ext uri="{BB962C8B-B14F-4D97-AF65-F5344CB8AC3E}">
        <p14:creationId xmlns:p14="http://schemas.microsoft.com/office/powerpoint/2010/main" val="1095082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rPr>
              <a:t>Break</a:t>
            </a:r>
            <a:endParaRPr lang="en-US" sz="3600" dirty="0">
              <a:solidFill>
                <a:schemeClr val="bg1"/>
              </a:solidFill>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085D8A-2806-4422-95D7-E98B3C9E83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4434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8248"/>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828800" y="5181600"/>
            <a:ext cx="8534400" cy="88265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4214436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03402"/>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994945" y="3841750"/>
            <a:ext cx="8534400" cy="882650"/>
          </a:xfrm>
        </p:spPr>
        <p:txBody>
          <a:bodyPr/>
          <a:lstStyle>
            <a:lvl1pPr marL="0" indent="0" algn="ctr">
              <a:buNone/>
              <a:defRPr sz="3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13102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b="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118E8F9-1B68-4AA8-AEC8-306D104ADB33}" type="datetimeFigureOut">
              <a:rPr lang="en-US"/>
              <a:pPr>
                <a:defRPr/>
              </a:pPr>
              <a:t>12/1/2021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F81B8F5-55BA-4C67-8922-0A454BD25DF6}" type="slidenum">
              <a:rPr lang="en-US" altLang="en-US"/>
              <a:pPr>
                <a:defRPr/>
              </a:pPr>
              <a:t>‹#›</a:t>
            </a:fld>
            <a:endParaRPr lang="en-US" altLang="en-US" dirty="0"/>
          </a:p>
        </p:txBody>
      </p:sp>
    </p:spTree>
    <p:extLst>
      <p:ext uri="{BB962C8B-B14F-4D97-AF65-F5344CB8AC3E}">
        <p14:creationId xmlns:p14="http://schemas.microsoft.com/office/powerpoint/2010/main" val="136415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0972800" cy="4876800"/>
          </a:xfrm>
        </p:spPr>
        <p:txBody>
          <a:bodyPr/>
          <a:lstStyle>
            <a:lvl1pPr>
              <a:defRPr b="0"/>
            </a:lvl1pPr>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41426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10972800" cy="4572000"/>
          </a:xfrm>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
        <p:nvSpPr>
          <p:cNvPr id="4" name="Title 1"/>
          <p:cNvSpPr>
            <a:spLocks noGrp="1"/>
          </p:cNvSpPr>
          <p:nvPr>
            <p:ph type="title"/>
          </p:nvPr>
        </p:nvSpPr>
        <p:spPr>
          <a:xfrm>
            <a:off x="609600" y="990600"/>
            <a:ext cx="10972800" cy="762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276058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329956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p>
            <a:pPr>
              <a:defRPr/>
            </a:pPr>
            <a:fld id="{B588C902-A4A8-4714-8169-E49D043BB080}" type="datetimeFigureOut">
              <a:rPr lang="en-US" smtClean="0"/>
              <a:pPr>
                <a:defRPr/>
              </a:pPr>
              <a:t>12/1/2021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05D5F5AC-7C2C-4493-B73D-72D7B534D508}" type="slidenum">
              <a:rPr lang="en-US" altLang="en-US" smtClean="0"/>
              <a:pPr/>
              <a:t>‹#›</a:t>
            </a:fld>
            <a:endParaRPr lang="en-US" altLang="en-US" dirty="0"/>
          </a:p>
        </p:txBody>
      </p:sp>
    </p:spTree>
    <p:extLst>
      <p:ext uri="{BB962C8B-B14F-4D97-AF65-F5344CB8AC3E}">
        <p14:creationId xmlns:p14="http://schemas.microsoft.com/office/powerpoint/2010/main" val="615752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74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34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914400" y="1524001"/>
            <a:ext cx="10363200" cy="2076451"/>
          </a:xfrm>
          <a:prstGeom prst="rect">
            <a:avLst/>
          </a:prstGeom>
        </p:spPr>
        <p:txBody>
          <a:bodyPr/>
          <a:lstStyle>
            <a:lvl1pPr>
              <a:defRPr sz="5400" baseline="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18118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H Slides">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609600" y="1600201"/>
            <a:ext cx="10972800" cy="4525963"/>
          </a:xfrm>
          <a:prstGeom prst="rect">
            <a:avLst/>
          </a:prstGeom>
          <a:noFill/>
          <a:ln w="9525">
            <a:noFill/>
            <a:miter lim="800000"/>
            <a:headEnd/>
            <a:tailEnd/>
          </a:ln>
          <a:effectLst/>
        </p:spPr>
        <p:txBody>
          <a:bodyPr/>
          <a:lstStyle>
            <a:lvl1pPr marL="347472" indent="-347472" algn="l">
              <a:spcBef>
                <a:spcPts val="624"/>
              </a:spcBef>
              <a:buFont typeface="Arial" pitchFamily="34" charset="0"/>
              <a:buChar char="•"/>
              <a:defRPr sz="3200" baseline="0">
                <a:solidFill>
                  <a:schemeClr val="tx1"/>
                </a:solidFill>
                <a:latin typeface="Calibri" pitchFamily="34" charset="0"/>
              </a:defRPr>
            </a:lvl1pPr>
            <a:lvl2pPr marL="740664" indent="-740664" algn="l">
              <a:spcBef>
                <a:spcPts val="24"/>
              </a:spcBef>
              <a:buClr>
                <a:srgbClr val="0070C0"/>
              </a:buClr>
              <a:buFont typeface="Candara" pitchFamily="34" charset="0"/>
              <a:buChar char="–"/>
              <a:defRPr sz="2800">
                <a:latin typeface="Calibri" pitchFamily="34" charset="0"/>
              </a:defRPr>
            </a:lvl2pPr>
            <a:lvl3pPr>
              <a:defRPr sz="2400">
                <a:latin typeface="Calibri" pitchFamily="34" charset="0"/>
              </a:defRPr>
            </a:lvl3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97020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282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fld id="{7A90643D-C6EE-4595-AF2A-A90B55F8C0D1}" type="slidenum">
              <a:rPr lang="en-US" altLang="en-US"/>
              <a:pPr/>
              <a:t>‹#›</a:t>
            </a:fld>
            <a:endParaRPr lang="en-US" altLang="en-US" dirty="0"/>
          </a:p>
        </p:txBody>
      </p:sp>
    </p:spTree>
    <p:extLst>
      <p:ext uri="{BB962C8B-B14F-4D97-AF65-F5344CB8AC3E}">
        <p14:creationId xmlns:p14="http://schemas.microsoft.com/office/powerpoint/2010/main" val="790099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4CD283DA-EAEC-4BEE-86C2-11D0CA876F92}" type="slidenum">
              <a:rPr lang="en-US" altLang="en-US"/>
              <a:pPr/>
              <a:t>‹#›</a:t>
            </a:fld>
            <a:endParaRPr lang="en-US" altLang="en-US" dirty="0"/>
          </a:p>
        </p:txBody>
      </p:sp>
    </p:spTree>
    <p:extLst>
      <p:ext uri="{BB962C8B-B14F-4D97-AF65-F5344CB8AC3E}">
        <p14:creationId xmlns:p14="http://schemas.microsoft.com/office/powerpoint/2010/main" val="39957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1"/>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899" r:id="rId19"/>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22D6576-0BE5-41A7-A9B1-717032FB4769}" type="datetimeFigureOut">
              <a:rPr lang="en-US"/>
              <a:pPr>
                <a:defRPr/>
              </a:pPr>
              <a:t>12/1/2021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BA1EC19-11A4-4465-8025-4C73BE0C1F54}" type="slidenum">
              <a:rPr lang="en-US" altLang="en-US"/>
              <a:pPr>
                <a:defRPr/>
              </a:pPr>
              <a:t>‹#›</a:t>
            </a:fld>
            <a:endParaRPr lang="en-US" altLang="en-US" dirty="0"/>
          </a:p>
        </p:txBody>
      </p:sp>
      <p:grpSp>
        <p:nvGrpSpPr>
          <p:cNvPr id="1030" name="Group 13"/>
          <p:cNvGrpSpPr>
            <a:grpSpLocks/>
          </p:cNvGrpSpPr>
          <p:nvPr userDrawn="1"/>
        </p:nvGrpSpPr>
        <p:grpSpPr bwMode="auto">
          <a:xfrm>
            <a:off x="-4233" y="0"/>
            <a:ext cx="12196233" cy="6769100"/>
            <a:chOff x="0" y="0"/>
            <a:chExt cx="9147175" cy="6769100"/>
          </a:xfrm>
        </p:grpSpPr>
        <p:grpSp>
          <p:nvGrpSpPr>
            <p:cNvPr id="1031" name="Group 9"/>
            <p:cNvGrpSpPr>
              <a:grpSpLocks/>
            </p:cNvGrpSpPr>
            <p:nvPr userDrawn="1"/>
          </p:nvGrpSpPr>
          <p:grpSpPr bwMode="auto">
            <a:xfrm>
              <a:off x="0" y="0"/>
              <a:ext cx="9147175" cy="1006475"/>
              <a:chOff x="0" y="0"/>
              <a:chExt cx="9147175" cy="1006475"/>
            </a:xfrm>
          </p:grpSpPr>
          <p:sp>
            <p:nvSpPr>
              <p:cNvPr id="10" name="Rectangle 9"/>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35" name="TextBox 11"/>
              <p:cNvSpPr txBox="1">
                <a:spLocks noChangeArrowheads="1"/>
              </p:cNvSpPr>
              <p:nvPr userDrawn="1"/>
            </p:nvSpPr>
            <p:spPr bwMode="auto">
              <a:xfrm>
                <a:off x="1213834" y="10318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solidFill>
                      <a:schemeClr val="bg1"/>
                    </a:solidFill>
                    <a:latin typeface="Century" panose="02040604050505020304" pitchFamily="18" charset="0"/>
                  </a:rPr>
                  <a:t>Mike Meyers’ CompTIA Network+</a:t>
                </a:r>
                <a:r>
                  <a:rPr lang="en-US" altLang="en-US" sz="2200" baseline="30000" dirty="0">
                    <a:solidFill>
                      <a:schemeClr val="bg1"/>
                    </a:solidFill>
                    <a:latin typeface="Century" panose="02040604050505020304" pitchFamily="18" charset="0"/>
                  </a:rPr>
                  <a:t>®</a:t>
                </a:r>
                <a:r>
                  <a:rPr lang="en-US" altLang="en-US" sz="2200" dirty="0">
                    <a:solidFill>
                      <a:schemeClr val="bg1"/>
                    </a:solidFill>
                    <a:latin typeface="Century" panose="02040604050505020304" pitchFamily="18" charset="0"/>
                  </a:rPr>
                  <a:t> Guide to Managing and Troubleshooting Networks, Fifth Edition (Exam N10-007</a:t>
                </a:r>
                <a:r>
                  <a:rPr lang="en-US" altLang="en-US" sz="2400" dirty="0">
                    <a:solidFill>
                      <a:schemeClr val="bg1"/>
                    </a:solidFill>
                    <a:latin typeface="Century" panose="02040604050505020304" pitchFamily="18" charset="0"/>
                  </a:rPr>
                  <a:t>)</a:t>
                </a:r>
              </a:p>
            </p:txBody>
          </p:sp>
        </p:grpSp>
        <p:sp>
          <p:nvSpPr>
            <p:cNvPr id="9" name="TextBox 8"/>
            <p:cNvSpPr txBox="1"/>
            <p:nvPr userDrawn="1"/>
          </p:nvSpPr>
          <p:spPr>
            <a:xfrm>
              <a:off x="0" y="6553200"/>
              <a:ext cx="9144000" cy="215900"/>
            </a:xfrm>
            <a:prstGeom prst="rect">
              <a:avLst/>
            </a:prstGeom>
            <a:solidFill>
              <a:schemeClr val="accent2">
                <a:lumMod val="75000"/>
              </a:schemeClr>
            </a:solidFill>
          </p:spPr>
          <p:txBody>
            <a:bodyPr>
              <a:spAutoFit/>
            </a:bodyPr>
            <a:lstStyle/>
            <a:p>
              <a:pPr eaLnBrk="1" hangingPunct="1">
                <a:defRPr/>
              </a:pPr>
              <a:r>
                <a:rPr lang="en-US" sz="800" dirty="0">
                  <a:solidFill>
                    <a:schemeClr val="bg1"/>
                  </a:solidFill>
                  <a:latin typeface="Arial" charset="0"/>
                  <a:cs typeface="Arial" charset="0"/>
                </a:rPr>
                <a:t>Copyright © 2018 by McGraw-Hill Education. All rights reserved.</a:t>
              </a:r>
            </a:p>
          </p:txBody>
        </p:sp>
      </p:grpSp>
      <p:pic>
        <p:nvPicPr>
          <p:cNvPr id="3" name="Picture 2">
            <a:extLst>
              <a:ext uri="{FF2B5EF4-FFF2-40B4-BE49-F238E27FC236}">
                <a16:creationId xmlns:a16="http://schemas.microsoft.com/office/drawing/2014/main" id="{9C188617-53FB-476E-81E3-48BD7E50B81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33" y="1"/>
            <a:ext cx="1618445" cy="1006475"/>
          </a:xfrm>
          <a:prstGeom prst="rect">
            <a:avLst/>
          </a:prstGeom>
        </p:spPr>
      </p:pic>
    </p:spTree>
    <p:extLst>
      <p:ext uri="{BB962C8B-B14F-4D97-AF65-F5344CB8AC3E}">
        <p14:creationId xmlns:p14="http://schemas.microsoft.com/office/powerpoint/2010/main" val="265285535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23E_789D3B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236_57650DCF.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baeldung.com/java-synchronized-collect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vogella.com/tutorials/REST/artic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java.sun.com/xml/ns/javaee" TargetMode="External"/><Relationship Id="rId2" Type="http://schemas.openxmlformats.org/officeDocument/2006/relationships/hyperlink" Target="http://www.w3.org/2001/XMLSchema-instance" TargetMode="External"/><Relationship Id="rId1" Type="http://schemas.openxmlformats.org/officeDocument/2006/relationships/slideLayout" Target="../slideLayouts/slideLayout2.xml"/><Relationship Id="rId4" Type="http://schemas.openxmlformats.org/officeDocument/2006/relationships/hyperlink" Target="http://java.sun.com/xml/ns/javaee/web-app_3_0.xs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65.xml.rels><?xml version="1.0" encoding="UTF-8" standalone="yes"?>
<Relationships xmlns="http://schemas.openxmlformats.org/package/2006/relationships"><Relationship Id="rId8" Type="http://schemas.openxmlformats.org/officeDocument/2006/relationships/hyperlink" Target="https://www.baeldung.com/java-synchronized-collections" TargetMode="External"/><Relationship Id="rId3" Type="http://schemas.openxmlformats.org/officeDocument/2006/relationships/hyperlink" Target="https://www.javatpoint.com/xml-tutorial" TargetMode="External"/><Relationship Id="rId7" Type="http://schemas.openxmlformats.org/officeDocument/2006/relationships/hyperlink" Target="https://www.vogella.com/tutorials/REST/article.html" TargetMode="External"/><Relationship Id="rId2" Type="http://schemas.openxmlformats.org/officeDocument/2006/relationships/image" Target="../media/image9.jpeg"/><Relationship Id="rId1" Type="http://schemas.openxmlformats.org/officeDocument/2006/relationships/slideLayout" Target="../slideLayouts/slideLayout9.xml"/><Relationship Id="rId6" Type="http://schemas.openxmlformats.org/officeDocument/2006/relationships/hyperlink" Target="https://www.baeldung.com/jax-rs-response" TargetMode="External"/><Relationship Id="rId5" Type="http://schemas.openxmlformats.org/officeDocument/2006/relationships/hyperlink" Target="https://www.tutorialspoint.com/restful/restful_quick_guide.htm" TargetMode="External"/><Relationship Id="rId4" Type="http://schemas.openxmlformats.org/officeDocument/2006/relationships/hyperlink" Target="https://en.wikipedia.org/wiki/Representational_state_transfer" TargetMode="External"/><Relationship Id="rId9" Type="http://schemas.openxmlformats.org/officeDocument/2006/relationships/hyperlink" Target="https://docs.oracle.com/cd/E19798-01/821-1841/6nmq2cp1v/index.html"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www.vogella.com/tutorials/REST/article.html" TargetMode="Externa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www.baeldung.com/java-synchronized-collections"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CCCS 425 – Web Services</a:t>
            </a:r>
            <a:br>
              <a:rPr lang="en-CA" dirty="0"/>
            </a:br>
            <a:r>
              <a:rPr lang="en-CA" sz="2800" dirty="0"/>
              <a:t/>
            </a:r>
            <a:br>
              <a:rPr lang="en-CA" sz="2800" dirty="0"/>
            </a:br>
            <a:r>
              <a:rPr lang="en-CA" sz="3200" b="0"/>
              <a:t>Module 3 – RESTful Web Services</a:t>
            </a:r>
            <a:r>
              <a:rPr lang="en-CA" sz="3200" b="0" dirty="0"/>
              <a:t/>
            </a:r>
            <a:br>
              <a:rPr lang="en-CA" sz="3200" b="0" dirty="0"/>
            </a:br>
            <a:endParaRPr lang="en-CA" sz="2400" b="0">
              <a:cs typeface="Calibri"/>
            </a:endParaRP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GET</a:t>
            </a:r>
          </a:p>
          <a:p>
            <a:pPr marL="0" indent="0">
              <a:buNone/>
            </a:pPr>
            <a:r>
              <a:rPr lang="en-US" sz="1800" i="1" dirty="0"/>
              <a:t>	Provides a read only </a:t>
            </a:r>
            <a:r>
              <a:rPr lang="en-US" sz="1800" b="1" i="1" dirty="0">
                <a:solidFill>
                  <a:srgbClr val="00B050"/>
                </a:solidFill>
              </a:rPr>
              <a:t>access</a:t>
            </a:r>
            <a:r>
              <a:rPr lang="en-US" sz="1800" i="1" dirty="0"/>
              <a:t> to a resource.</a:t>
            </a:r>
          </a:p>
          <a:p>
            <a:endParaRPr lang="en-US" sz="2400" dirty="0"/>
          </a:p>
          <a:p>
            <a:r>
              <a:rPr lang="en-US" sz="2400" dirty="0"/>
              <a:t>POST</a:t>
            </a:r>
          </a:p>
          <a:p>
            <a:pPr marL="0" indent="0">
              <a:buNone/>
            </a:pPr>
            <a:r>
              <a:rPr lang="en-US" sz="2400" i="1" dirty="0"/>
              <a:t>	</a:t>
            </a:r>
            <a:r>
              <a:rPr lang="en-US" sz="1800" i="1" dirty="0"/>
              <a:t>Used to </a:t>
            </a:r>
            <a:r>
              <a:rPr lang="en-US" sz="1800" b="1" i="1" dirty="0">
                <a:solidFill>
                  <a:srgbClr val="00B050"/>
                </a:solidFill>
              </a:rPr>
              <a:t>create</a:t>
            </a:r>
            <a:r>
              <a:rPr lang="en-US" sz="1800" i="1" dirty="0"/>
              <a:t> a new resource.</a:t>
            </a:r>
          </a:p>
          <a:p>
            <a:endParaRPr lang="en-US" sz="2400" dirty="0"/>
          </a:p>
          <a:p>
            <a:r>
              <a:rPr lang="en-US" sz="2400" dirty="0"/>
              <a:t>DELETE</a:t>
            </a:r>
          </a:p>
          <a:p>
            <a:pPr marL="0" indent="0">
              <a:buNone/>
            </a:pPr>
            <a:r>
              <a:rPr lang="en-US" sz="1800" i="1" dirty="0"/>
              <a:t>	Used to </a:t>
            </a:r>
            <a:r>
              <a:rPr lang="en-US" sz="1800" b="1" i="1" dirty="0">
                <a:solidFill>
                  <a:srgbClr val="00B050"/>
                </a:solidFill>
              </a:rPr>
              <a:t>remove</a:t>
            </a:r>
            <a:r>
              <a:rPr lang="en-US" sz="1800" i="1" dirty="0"/>
              <a:t> a resource.</a:t>
            </a:r>
          </a:p>
          <a:p>
            <a:endParaRPr lang="en-US" sz="2400" dirty="0"/>
          </a:p>
          <a:p>
            <a:r>
              <a:rPr lang="en-US" sz="2400" dirty="0"/>
              <a:t>PUT</a:t>
            </a:r>
          </a:p>
          <a:p>
            <a:pPr marL="0" indent="0">
              <a:buNone/>
            </a:pPr>
            <a:r>
              <a:rPr lang="en-US" sz="1800" i="1" dirty="0"/>
              <a:t>	Used to </a:t>
            </a:r>
            <a:r>
              <a:rPr lang="en-US" sz="1800" b="1" i="1" dirty="0">
                <a:solidFill>
                  <a:srgbClr val="00B050"/>
                </a:solidFill>
              </a:rPr>
              <a:t>update</a:t>
            </a:r>
            <a:r>
              <a:rPr lang="en-US" sz="1800" i="1" dirty="0"/>
              <a:t> an existing resource or create a new resource.</a:t>
            </a:r>
          </a:p>
          <a:p>
            <a:endParaRPr lang="en-US" sz="2400" dirty="0">
              <a:solidFill>
                <a:schemeClr val="bg1">
                  <a:lumMod val="50000"/>
                </a:schemeClr>
              </a:solidFill>
            </a:endParaRPr>
          </a:p>
          <a:p>
            <a:r>
              <a:rPr lang="en-US" sz="2400" dirty="0">
                <a:solidFill>
                  <a:schemeClr val="bg1">
                    <a:lumMod val="50000"/>
                  </a:schemeClr>
                </a:solidFill>
              </a:rPr>
              <a:t>HEAD</a:t>
            </a:r>
          </a:p>
        </p:txBody>
      </p:sp>
      <p:sp>
        <p:nvSpPr>
          <p:cNvPr id="46084" name="Title 17"/>
          <p:cNvSpPr>
            <a:spLocks noGrp="1"/>
          </p:cNvSpPr>
          <p:nvPr>
            <p:ph type="title"/>
          </p:nvPr>
        </p:nvSpPr>
        <p:spPr/>
        <p:txBody>
          <a:bodyPr/>
          <a:lstStyle/>
          <a:p>
            <a:r>
              <a:rPr lang="en-US" sz="3200" dirty="0"/>
              <a:t>REST and HTTP Methods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23570311"/>
      </p:ext>
    </p:extLst>
  </p:cSld>
  <p:clrMapOvr>
    <a:masterClrMapping/>
  </p:clrMapOvr>
  <p:extLst>
    <p:ext uri="{6950BFC3-D8DA-4A85-94F7-54DA5524770B}">
      <p188:commentRel xmlns:p188="http://schemas.microsoft.com/office/powerpoint/2018/8/main" xmlns=""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Client-Server Architecture</a:t>
            </a:r>
          </a:p>
          <a:p>
            <a:pPr lvl="1"/>
            <a:r>
              <a:rPr lang="en-US" sz="1800" dirty="0">
                <a:solidFill>
                  <a:srgbClr val="0000FF"/>
                </a:solidFill>
              </a:rPr>
              <a:t>Separation of Concerns</a:t>
            </a:r>
          </a:p>
          <a:p>
            <a:pPr lvl="1"/>
            <a:r>
              <a:rPr lang="en-US" sz="1800" dirty="0">
                <a:solidFill>
                  <a:srgbClr val="0000FF"/>
                </a:solidFill>
              </a:rPr>
              <a:t>Scalability</a:t>
            </a:r>
          </a:p>
          <a:p>
            <a:pPr lvl="1"/>
            <a:r>
              <a:rPr lang="en-US" sz="1800" dirty="0"/>
              <a:t>Allowing the </a:t>
            </a:r>
            <a:r>
              <a:rPr lang="en-US" sz="1800" dirty="0">
                <a:solidFill>
                  <a:srgbClr val="0000FF"/>
                </a:solidFill>
              </a:rPr>
              <a:t>components</a:t>
            </a:r>
            <a:r>
              <a:rPr lang="en-US" sz="1800" dirty="0"/>
              <a:t> to </a:t>
            </a:r>
            <a:r>
              <a:rPr lang="en-US" sz="1800" dirty="0">
                <a:solidFill>
                  <a:srgbClr val="0000FF"/>
                </a:solidFill>
              </a:rPr>
              <a:t>evolve</a:t>
            </a:r>
            <a:r>
              <a:rPr lang="en-US" sz="1800" dirty="0"/>
              <a:t> </a:t>
            </a:r>
            <a:r>
              <a:rPr lang="en-US" sz="1800" dirty="0">
                <a:solidFill>
                  <a:srgbClr val="0000FF"/>
                </a:solidFill>
              </a:rPr>
              <a:t>independently</a:t>
            </a:r>
          </a:p>
          <a:p>
            <a:endParaRPr lang="en-US" sz="2200" dirty="0"/>
          </a:p>
          <a:p>
            <a:r>
              <a:rPr lang="en-US" sz="2200" dirty="0">
                <a:solidFill>
                  <a:srgbClr val="C00000"/>
                </a:solidFill>
              </a:rPr>
              <a:t>Statelessness</a:t>
            </a:r>
          </a:p>
          <a:p>
            <a:pPr lvl="1"/>
            <a:r>
              <a:rPr lang="en-US" sz="1800" dirty="0">
                <a:solidFill>
                  <a:srgbClr val="FF0000"/>
                </a:solidFill>
              </a:rPr>
              <a:t>No</a:t>
            </a:r>
            <a:r>
              <a:rPr lang="en-US" sz="1800" dirty="0"/>
              <a:t> </a:t>
            </a:r>
            <a:r>
              <a:rPr lang="en-US" sz="1800" dirty="0">
                <a:solidFill>
                  <a:srgbClr val="0000FF"/>
                </a:solidFill>
              </a:rPr>
              <a:t>client context</a:t>
            </a:r>
            <a:r>
              <a:rPr lang="en-US" sz="1800" dirty="0"/>
              <a:t> being stored on the server</a:t>
            </a:r>
          </a:p>
          <a:p>
            <a:pPr lvl="1"/>
            <a:r>
              <a:rPr lang="en-US" sz="1800" dirty="0"/>
              <a:t>Each </a:t>
            </a:r>
            <a:r>
              <a:rPr lang="en-US" sz="1800" dirty="0">
                <a:solidFill>
                  <a:srgbClr val="0000FF"/>
                </a:solidFill>
              </a:rPr>
              <a:t>request</a:t>
            </a:r>
            <a:r>
              <a:rPr lang="en-US" sz="1800" dirty="0"/>
              <a:t> from any client contains </a:t>
            </a:r>
            <a:r>
              <a:rPr lang="en-US" sz="1800" dirty="0">
                <a:solidFill>
                  <a:srgbClr val="FF0000"/>
                </a:solidFill>
              </a:rPr>
              <a:t>all</a:t>
            </a:r>
            <a:r>
              <a:rPr lang="en-US" sz="1800" dirty="0"/>
              <a:t> the </a:t>
            </a:r>
            <a:r>
              <a:rPr lang="en-US" sz="1800" dirty="0">
                <a:solidFill>
                  <a:srgbClr val="0000FF"/>
                </a:solidFill>
              </a:rPr>
              <a:t>information</a:t>
            </a:r>
            <a:r>
              <a:rPr lang="en-US" sz="1800" dirty="0"/>
              <a:t> </a:t>
            </a:r>
            <a:r>
              <a:rPr lang="en-US" sz="1800" dirty="0">
                <a:solidFill>
                  <a:srgbClr val="FF0000"/>
                </a:solidFill>
              </a:rPr>
              <a:t>necessary</a:t>
            </a:r>
            <a:r>
              <a:rPr lang="en-US" sz="1800" dirty="0"/>
              <a:t> to service the request</a:t>
            </a:r>
          </a:p>
          <a:p>
            <a:endParaRPr lang="en-US" sz="2200" dirty="0"/>
          </a:p>
        </p:txBody>
      </p:sp>
      <p:sp>
        <p:nvSpPr>
          <p:cNvPr id="46084" name="Title 17"/>
          <p:cNvSpPr>
            <a:spLocks noGrp="1"/>
          </p:cNvSpPr>
          <p:nvPr>
            <p:ph type="title"/>
          </p:nvPr>
        </p:nvSpPr>
        <p:spPr/>
        <p:txBody>
          <a:bodyPr/>
          <a:lstStyle/>
          <a:p>
            <a:r>
              <a:rPr lang="en-US" sz="3200" dirty="0"/>
              <a:t>REST Architectural Constraints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5139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err="1">
                <a:solidFill>
                  <a:srgbClr val="C00000"/>
                </a:solidFill>
              </a:rPr>
              <a:t>Cacheability</a:t>
            </a:r>
            <a:endParaRPr lang="en-US" sz="2200" dirty="0">
              <a:solidFill>
                <a:srgbClr val="C00000"/>
              </a:solidFill>
            </a:endParaRPr>
          </a:p>
          <a:p>
            <a:pPr lvl="1"/>
            <a:r>
              <a:rPr lang="en-US" sz="1800" dirty="0"/>
              <a:t>Clients and intermediaries can </a:t>
            </a:r>
            <a:r>
              <a:rPr lang="en-US" sz="1800" dirty="0">
                <a:solidFill>
                  <a:srgbClr val="0000FF"/>
                </a:solidFill>
              </a:rPr>
              <a:t>cache responses</a:t>
            </a:r>
            <a:r>
              <a:rPr lang="en-US" sz="1800" dirty="0"/>
              <a:t>.</a:t>
            </a:r>
          </a:p>
          <a:p>
            <a:pPr lvl="1"/>
            <a:r>
              <a:rPr lang="en-US" sz="1800" dirty="0"/>
              <a:t>Responses must define themselves as </a:t>
            </a:r>
            <a:r>
              <a:rPr lang="en-US" sz="1800" dirty="0">
                <a:solidFill>
                  <a:srgbClr val="0000FF"/>
                </a:solidFill>
              </a:rPr>
              <a:t>cacheable</a:t>
            </a:r>
            <a:r>
              <a:rPr lang="en-US" sz="1800" dirty="0"/>
              <a:t> or not to </a:t>
            </a:r>
            <a:r>
              <a:rPr lang="en-US" sz="1800" dirty="0">
                <a:solidFill>
                  <a:srgbClr val="0000FF"/>
                </a:solidFill>
              </a:rPr>
              <a:t>prevent</a:t>
            </a:r>
            <a:r>
              <a:rPr lang="en-US" sz="1800" dirty="0"/>
              <a:t> clients from </a:t>
            </a:r>
            <a:r>
              <a:rPr lang="en-US" sz="1800" dirty="0">
                <a:solidFill>
                  <a:srgbClr val="0000FF"/>
                </a:solidFill>
              </a:rPr>
              <a:t>getting stale</a:t>
            </a:r>
            <a:r>
              <a:rPr lang="en-US" sz="1800" dirty="0"/>
              <a:t> or </a:t>
            </a:r>
            <a:r>
              <a:rPr lang="en-US" sz="1800" dirty="0">
                <a:solidFill>
                  <a:srgbClr val="0000FF"/>
                </a:solidFill>
              </a:rPr>
              <a:t>inappropriate data</a:t>
            </a:r>
            <a:r>
              <a:rPr lang="en-US" sz="1800" dirty="0"/>
              <a:t> in response to further requests.</a:t>
            </a:r>
          </a:p>
          <a:p>
            <a:endParaRPr lang="en-US" sz="2200" dirty="0"/>
          </a:p>
          <a:p>
            <a:r>
              <a:rPr lang="en-US" sz="2200" dirty="0">
                <a:solidFill>
                  <a:srgbClr val="C00000"/>
                </a:solidFill>
              </a:rPr>
              <a:t>Layered</a:t>
            </a:r>
          </a:p>
          <a:p>
            <a:pPr lvl="1"/>
            <a:r>
              <a:rPr lang="en-US" sz="1800" dirty="0"/>
              <a:t>Client cannot tell whether client is connected directly to the </a:t>
            </a:r>
            <a:r>
              <a:rPr lang="en-US" sz="1800" dirty="0">
                <a:solidFill>
                  <a:srgbClr val="0000FF"/>
                </a:solidFill>
              </a:rPr>
              <a:t>end server</a:t>
            </a:r>
            <a:r>
              <a:rPr lang="en-US" sz="1800" dirty="0"/>
              <a:t>, or to an </a:t>
            </a:r>
            <a:r>
              <a:rPr lang="en-US" sz="1800" dirty="0">
                <a:solidFill>
                  <a:srgbClr val="0000FF"/>
                </a:solidFill>
              </a:rPr>
              <a:t>intermediary</a:t>
            </a:r>
            <a:r>
              <a:rPr lang="en-US" sz="1800" dirty="0"/>
              <a:t> along the way.</a:t>
            </a:r>
          </a:p>
          <a:p>
            <a:pPr lvl="1"/>
            <a:r>
              <a:rPr lang="en-US" sz="1800" dirty="0"/>
              <a:t>Whether a </a:t>
            </a:r>
            <a:r>
              <a:rPr lang="en-US" sz="1800" dirty="0">
                <a:solidFill>
                  <a:srgbClr val="0000FF"/>
                </a:solidFill>
              </a:rPr>
              <a:t>proxy</a:t>
            </a:r>
            <a:r>
              <a:rPr lang="en-US" sz="1800" dirty="0"/>
              <a:t> or </a:t>
            </a:r>
            <a:r>
              <a:rPr lang="en-US" sz="1800" dirty="0">
                <a:solidFill>
                  <a:srgbClr val="0000FF"/>
                </a:solidFill>
              </a:rPr>
              <a:t>load balancer</a:t>
            </a:r>
            <a:r>
              <a:rPr lang="en-US" sz="1800" dirty="0"/>
              <a:t> is placed between the client and server, it won't affect their communications</a:t>
            </a:r>
          </a:p>
          <a:p>
            <a:pPr lvl="1"/>
            <a:r>
              <a:rPr lang="en-US" sz="1800" dirty="0">
                <a:solidFill>
                  <a:srgbClr val="C00000"/>
                </a:solidFill>
              </a:rPr>
              <a:t>Security</a:t>
            </a:r>
            <a:r>
              <a:rPr lang="en-US" sz="1800" dirty="0"/>
              <a:t> can be </a:t>
            </a:r>
            <a:r>
              <a:rPr lang="en-US" sz="1800" dirty="0">
                <a:solidFill>
                  <a:srgbClr val="0000FF"/>
                </a:solidFill>
              </a:rPr>
              <a:t>added</a:t>
            </a:r>
            <a:r>
              <a:rPr lang="en-US" sz="1800" dirty="0"/>
              <a:t> as a layer </a:t>
            </a:r>
            <a:r>
              <a:rPr lang="en-US" sz="1800" dirty="0">
                <a:solidFill>
                  <a:srgbClr val="FF0000"/>
                </a:solidFill>
              </a:rPr>
              <a:t>on top of</a:t>
            </a:r>
            <a:r>
              <a:rPr lang="en-US" sz="1800" dirty="0"/>
              <a:t> the </a:t>
            </a:r>
            <a:r>
              <a:rPr lang="en-US" sz="1800" dirty="0">
                <a:solidFill>
                  <a:srgbClr val="0000FF"/>
                </a:solidFill>
              </a:rPr>
              <a:t>web services</a:t>
            </a:r>
            <a:r>
              <a:rPr lang="en-US" sz="1800" dirty="0"/>
              <a:t> (enforcing security policies)</a:t>
            </a:r>
          </a:p>
          <a:p>
            <a:pPr lvl="1"/>
            <a:r>
              <a:rPr lang="en-US" sz="1800" dirty="0"/>
              <a:t>A server can call </a:t>
            </a:r>
            <a:r>
              <a:rPr lang="en-US" sz="1800" dirty="0">
                <a:solidFill>
                  <a:srgbClr val="0000FF"/>
                </a:solidFill>
              </a:rPr>
              <a:t>multiple</a:t>
            </a:r>
            <a:r>
              <a:rPr lang="en-US" sz="1800" dirty="0"/>
              <a:t> other </a:t>
            </a:r>
            <a:r>
              <a:rPr lang="en-US" sz="1800" dirty="0">
                <a:solidFill>
                  <a:srgbClr val="0000FF"/>
                </a:solidFill>
              </a:rPr>
              <a:t>servers</a:t>
            </a:r>
            <a:r>
              <a:rPr lang="en-US" sz="1800" dirty="0"/>
              <a:t> to generate a response to the client.</a:t>
            </a:r>
          </a:p>
        </p:txBody>
      </p:sp>
      <p:sp>
        <p:nvSpPr>
          <p:cNvPr id="46084" name="Title 17"/>
          <p:cNvSpPr>
            <a:spLocks noGrp="1"/>
          </p:cNvSpPr>
          <p:nvPr>
            <p:ph type="title"/>
          </p:nvPr>
        </p:nvSpPr>
        <p:spPr/>
        <p:txBody>
          <a:bodyPr/>
          <a:lstStyle/>
          <a:p>
            <a:r>
              <a:rPr lang="en-US" sz="3200" dirty="0"/>
              <a:t>REST Architectural Constraints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8631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Code on demand</a:t>
            </a:r>
            <a:r>
              <a:rPr lang="en-US" sz="2200" dirty="0"/>
              <a:t> (</a:t>
            </a:r>
            <a:r>
              <a:rPr lang="en-US" sz="2200" dirty="0">
                <a:solidFill>
                  <a:srgbClr val="FF0000"/>
                </a:solidFill>
              </a:rPr>
              <a:t>optional</a:t>
            </a:r>
            <a:r>
              <a:rPr lang="en-US" sz="2200" dirty="0"/>
              <a:t>)</a:t>
            </a:r>
          </a:p>
          <a:p>
            <a:pPr lvl="1"/>
            <a:r>
              <a:rPr lang="en-US" sz="1800" dirty="0"/>
              <a:t>Servers can temporarily extend or customize the functionality of a client by </a:t>
            </a:r>
            <a:r>
              <a:rPr lang="en-US" sz="1800" dirty="0">
                <a:solidFill>
                  <a:srgbClr val="0000FF"/>
                </a:solidFill>
              </a:rPr>
              <a:t>transferring executable code</a:t>
            </a:r>
            <a:r>
              <a:rPr lang="en-US" sz="1800" dirty="0"/>
              <a:t>.</a:t>
            </a:r>
          </a:p>
          <a:p>
            <a:pPr lvl="1"/>
            <a:r>
              <a:rPr lang="en-US" sz="1800" dirty="0"/>
              <a:t>compiled components / client-side scripts</a:t>
            </a:r>
          </a:p>
          <a:p>
            <a:endParaRPr lang="en-US" sz="2200" dirty="0"/>
          </a:p>
          <a:p>
            <a:r>
              <a:rPr lang="en-US" sz="2200" dirty="0">
                <a:solidFill>
                  <a:srgbClr val="C00000"/>
                </a:solidFill>
              </a:rPr>
              <a:t>Uniform interface</a:t>
            </a:r>
            <a:r>
              <a:rPr lang="en-US" sz="2200" dirty="0"/>
              <a:t> (</a:t>
            </a:r>
            <a:r>
              <a:rPr lang="en-US" sz="2400" dirty="0">
                <a:solidFill>
                  <a:srgbClr val="0000FF"/>
                </a:solidFill>
              </a:rPr>
              <a:t>key feature!</a:t>
            </a:r>
            <a:r>
              <a:rPr lang="en-US" sz="2200" dirty="0"/>
              <a:t>)</a:t>
            </a:r>
            <a:endParaRPr lang="en-US" sz="2200" dirty="0">
              <a:solidFill>
                <a:srgbClr val="C00000"/>
              </a:solidFill>
            </a:endParaRPr>
          </a:p>
          <a:p>
            <a:pPr lvl="1"/>
            <a:r>
              <a:rPr lang="en-US" sz="1800" dirty="0"/>
              <a:t>Simplifies and decouples the architecture, which enables each part to evolve independently.</a:t>
            </a:r>
          </a:p>
        </p:txBody>
      </p:sp>
      <p:sp>
        <p:nvSpPr>
          <p:cNvPr id="46084" name="Title 17"/>
          <p:cNvSpPr>
            <a:spLocks noGrp="1"/>
          </p:cNvSpPr>
          <p:nvPr>
            <p:ph type="title"/>
          </p:nvPr>
        </p:nvSpPr>
        <p:spPr/>
        <p:txBody>
          <a:bodyPr/>
          <a:lstStyle/>
          <a:p>
            <a:r>
              <a:rPr lang="en-US" sz="3200" dirty="0"/>
              <a:t>REST Architectural Constraints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7982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Implementing RESTful Services</a:t>
            </a:r>
            <a:endParaRPr lang="en-US" dirty="0"/>
          </a:p>
        </p:txBody>
      </p:sp>
    </p:spTree>
    <p:extLst>
      <p:ext uri="{BB962C8B-B14F-4D97-AF65-F5344CB8AC3E}">
        <p14:creationId xmlns:p14="http://schemas.microsoft.com/office/powerpoint/2010/main" val="91120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err="1">
                <a:solidFill>
                  <a:srgbClr val="C00000"/>
                </a:solidFill>
              </a:rPr>
              <a:t>HttpServlet</a:t>
            </a:r>
            <a:r>
              <a:rPr lang="en-US" sz="2200" dirty="0"/>
              <a:t> is a </a:t>
            </a:r>
            <a:r>
              <a:rPr lang="en-US" sz="2200" dirty="0">
                <a:solidFill>
                  <a:srgbClr val="0000FF"/>
                </a:solidFill>
              </a:rPr>
              <a:t>natural</a:t>
            </a:r>
            <a:r>
              <a:rPr lang="en-US" sz="2200" dirty="0"/>
              <a:t>, convenient</a:t>
            </a:r>
            <a:r>
              <a:rPr lang="en-US" sz="2200" baseline="30000" dirty="0">
                <a:solidFill>
                  <a:srgbClr val="FF0000"/>
                </a:solidFill>
              </a:rPr>
              <a:t>?</a:t>
            </a:r>
            <a:r>
              <a:rPr lang="en-US" sz="2200" dirty="0"/>
              <a:t> way to implement RESTful web services.</a:t>
            </a:r>
          </a:p>
          <a:p>
            <a:endParaRPr lang="en-US" sz="2200" dirty="0"/>
          </a:p>
          <a:p>
            <a:r>
              <a:rPr lang="en-US" sz="2200" dirty="0" err="1">
                <a:solidFill>
                  <a:srgbClr val="0000FF"/>
                </a:solidFill>
              </a:rPr>
              <a:t>doPost</a:t>
            </a:r>
            <a:r>
              <a:rPr lang="en-US" sz="2200" dirty="0"/>
              <a:t>, </a:t>
            </a:r>
            <a:r>
              <a:rPr lang="en-US" sz="2200" dirty="0" err="1">
                <a:solidFill>
                  <a:srgbClr val="0000FF"/>
                </a:solidFill>
              </a:rPr>
              <a:t>doGet</a:t>
            </a:r>
            <a:r>
              <a:rPr lang="en-US" sz="2200" dirty="0"/>
              <a:t>, </a:t>
            </a:r>
            <a:r>
              <a:rPr lang="en-US" sz="2200" dirty="0" err="1">
                <a:solidFill>
                  <a:srgbClr val="0000FF"/>
                </a:solidFill>
              </a:rPr>
              <a:t>doPut</a:t>
            </a:r>
            <a:r>
              <a:rPr lang="en-US" sz="2200" dirty="0"/>
              <a:t>, and </a:t>
            </a:r>
            <a:r>
              <a:rPr lang="en-US" sz="2200" dirty="0" err="1">
                <a:solidFill>
                  <a:srgbClr val="0000FF"/>
                </a:solidFill>
              </a:rPr>
              <a:t>doDelete</a:t>
            </a:r>
            <a:r>
              <a:rPr lang="en-US" sz="2200" dirty="0"/>
              <a:t> are align with </a:t>
            </a:r>
            <a:r>
              <a:rPr lang="en-US" sz="2200" dirty="0">
                <a:solidFill>
                  <a:srgbClr val="C00000"/>
                </a:solidFill>
              </a:rPr>
              <a:t>CRUD</a:t>
            </a:r>
            <a:r>
              <a:rPr lang="en-US" sz="2200" dirty="0"/>
              <a:t>.</a:t>
            </a:r>
          </a:p>
          <a:p>
            <a:endParaRPr lang="en-US" sz="2200" dirty="0"/>
          </a:p>
          <a:p>
            <a:r>
              <a:rPr lang="en-US" sz="2200" dirty="0"/>
              <a:t>Servlets execute in a </a:t>
            </a:r>
            <a:r>
              <a:rPr lang="en-US" sz="2200" dirty="0">
                <a:solidFill>
                  <a:srgbClr val="0000FF"/>
                </a:solidFill>
              </a:rPr>
              <a:t>servlet container</a:t>
            </a:r>
            <a:r>
              <a:rPr lang="en-US" sz="2200" dirty="0"/>
              <a:t>, which is middleware that mediates between the </a:t>
            </a:r>
            <a:r>
              <a:rPr lang="en-US" sz="2200" dirty="0">
                <a:solidFill>
                  <a:srgbClr val="0000FF"/>
                </a:solidFill>
              </a:rPr>
              <a:t>application code</a:t>
            </a:r>
            <a:r>
              <a:rPr lang="en-US" sz="2200" dirty="0"/>
              <a:t> of the servlet and the web server.</a:t>
            </a:r>
          </a:p>
        </p:txBody>
      </p:sp>
      <p:sp>
        <p:nvSpPr>
          <p:cNvPr id="46084" name="Title 17"/>
          <p:cNvSpPr>
            <a:spLocks noGrp="1"/>
          </p:cNvSpPr>
          <p:nvPr>
            <p:ph type="title"/>
          </p:nvPr>
        </p:nvSpPr>
        <p:spPr/>
        <p:txBody>
          <a:bodyPr/>
          <a:lstStyle/>
          <a:p>
            <a:r>
              <a:rPr lang="en-US" sz="3200" dirty="0"/>
              <a:t>Using Servlets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8EB50382-8942-4E5D-B409-BF935783F073}"/>
              </a:ext>
            </a:extLst>
          </p:cNvPr>
          <p:cNvPicPr>
            <a:picLocks noChangeAspect="1"/>
          </p:cNvPicPr>
          <p:nvPr/>
        </p:nvPicPr>
        <p:blipFill>
          <a:blip r:embed="rId2"/>
          <a:stretch>
            <a:fillRect/>
          </a:stretch>
        </p:blipFill>
        <p:spPr>
          <a:xfrm>
            <a:off x="4475735" y="4061415"/>
            <a:ext cx="2592288" cy="1116835"/>
          </a:xfrm>
          <a:prstGeom prst="rect">
            <a:avLst/>
          </a:prstGeom>
        </p:spPr>
      </p:pic>
    </p:spTree>
    <p:extLst>
      <p:ext uri="{BB962C8B-B14F-4D97-AF65-F5344CB8AC3E}">
        <p14:creationId xmlns:p14="http://schemas.microsoft.com/office/powerpoint/2010/main" val="1466240463"/>
      </p:ext>
    </p:extLst>
  </p:cSld>
  <p:clrMapOvr>
    <a:masterClrMapping/>
  </p:clrMapOvr>
  <p:extLst>
    <p:ext uri="{6950BFC3-D8DA-4A85-94F7-54DA5524770B}">
      <p188:commentRel xmlns:p188="http://schemas.microsoft.com/office/powerpoint/2018/8/main" xmlns=""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Be aware of concurrency!</a:t>
            </a:r>
          </a:p>
          <a:p>
            <a:pPr lvl="1"/>
            <a:r>
              <a:rPr lang="en-US" sz="1800" dirty="0"/>
              <a:t>Similar to web applications, concurrent request may be received at the same time which may cause conflicts.</a:t>
            </a:r>
          </a:p>
          <a:p>
            <a:endParaRPr lang="en-US" sz="2200" dirty="0"/>
          </a:p>
          <a:p>
            <a:r>
              <a:rPr lang="en-US" sz="2200" dirty="0"/>
              <a:t>Below is a list of some useful concurrency utility classes:</a:t>
            </a:r>
          </a:p>
          <a:p>
            <a:endParaRPr lang="en-US" sz="2200" dirty="0"/>
          </a:p>
          <a:p>
            <a:endParaRPr lang="en-US" sz="2200" dirty="0"/>
          </a:p>
          <a:p>
            <a:endParaRPr lang="en-US" sz="2200" dirty="0"/>
          </a:p>
          <a:p>
            <a:endParaRPr lang="en-US" sz="2200" dirty="0"/>
          </a:p>
          <a:p>
            <a:pPr marL="400050" lvl="1" indent="0">
              <a:buNone/>
            </a:pPr>
            <a:r>
              <a:rPr lang="en-US" sz="1800" dirty="0"/>
              <a:t>Read more at:</a:t>
            </a:r>
          </a:p>
          <a:p>
            <a:pPr marL="800100" lvl="2" indent="0">
              <a:buNone/>
            </a:pPr>
            <a:r>
              <a:rPr lang="en-US" sz="1400" dirty="0">
                <a:hlinkClick r:id="rId2"/>
              </a:rPr>
              <a:t>https://www.baeldung.com/java-synchronized-collections</a:t>
            </a:r>
            <a:endParaRPr lang="en-US" sz="1400" dirty="0"/>
          </a:p>
          <a:p>
            <a:endParaRPr lang="en-US" sz="2200" dirty="0"/>
          </a:p>
          <a:p>
            <a:r>
              <a:rPr lang="en-US" sz="2200" dirty="0">
                <a:solidFill>
                  <a:srgbClr val="FF0000"/>
                </a:solidFill>
              </a:rPr>
              <a:t>Avoid</a:t>
            </a:r>
            <a:r>
              <a:rPr lang="en-US" sz="2200" dirty="0"/>
              <a:t> using </a:t>
            </a:r>
            <a:r>
              <a:rPr lang="en-US" sz="2200" dirty="0">
                <a:solidFill>
                  <a:srgbClr val="0000FF"/>
                </a:solidFill>
              </a:rPr>
              <a:t>static variables</a:t>
            </a:r>
            <a:r>
              <a:rPr lang="en-US" sz="2200" dirty="0"/>
              <a:t>!</a:t>
            </a:r>
          </a:p>
          <a:p>
            <a:pPr marL="685800" lvl="1"/>
            <a:endParaRPr lang="en-US" sz="1800" dirty="0"/>
          </a:p>
        </p:txBody>
      </p:sp>
      <p:sp>
        <p:nvSpPr>
          <p:cNvPr id="46084" name="Title 17"/>
          <p:cNvSpPr>
            <a:spLocks noGrp="1"/>
          </p:cNvSpPr>
          <p:nvPr>
            <p:ph type="title"/>
          </p:nvPr>
        </p:nvSpPr>
        <p:spPr>
          <a:xfrm>
            <a:off x="0" y="0"/>
            <a:ext cx="12192000" cy="684000"/>
          </a:xfrm>
        </p:spPr>
        <p:txBody>
          <a:bodyPr/>
          <a:lstStyle/>
          <a:p>
            <a:r>
              <a:rPr lang="en-US" sz="3200" dirty="0"/>
              <a:t>Be aware of Concurrency!</a:t>
            </a:r>
          </a:p>
        </p:txBody>
      </p:sp>
      <p:sp>
        <p:nvSpPr>
          <p:cNvPr id="5" name="Rectangle 4">
            <a:extLst>
              <a:ext uri="{FF2B5EF4-FFF2-40B4-BE49-F238E27FC236}">
                <a16:creationId xmlns:a16="http://schemas.microsoft.com/office/drawing/2014/main" id="{73112CDC-DA40-492C-8D39-2A1F9A045E7B}"/>
              </a:ext>
            </a:extLst>
          </p:cNvPr>
          <p:cNvSpPr/>
          <p:nvPr/>
        </p:nvSpPr>
        <p:spPr>
          <a:xfrm>
            <a:off x="3276222" y="2790563"/>
            <a:ext cx="5950463" cy="1169551"/>
          </a:xfrm>
          <a:prstGeom prst="rect">
            <a:avLst/>
          </a:prstGeom>
        </p:spPr>
        <p:txBody>
          <a:bodyPr wrap="square">
            <a:spAutoFit/>
          </a:bodyPr>
          <a:lstStyle/>
          <a:p>
            <a:pPr marL="6350" marR="1922145" indent="-6350">
              <a:spcBef>
                <a:spcPts val="0"/>
              </a:spcBef>
              <a:spcAft>
                <a:spcPts val="0"/>
              </a:spcAft>
            </a:pPr>
            <a:r>
              <a:rPr lang="en-US" sz="1400" dirty="0">
                <a:solidFill>
                  <a:srgbClr val="006699"/>
                </a:solidFill>
                <a:latin typeface="Calibri" panose="020F0502020204030204" pitchFamily="34" charset="0"/>
                <a:ea typeface="Calibri" panose="020F0502020204030204" pitchFamily="34" charset="0"/>
              </a:rPr>
              <a:t>import </a:t>
            </a:r>
            <a:r>
              <a:rPr lang="en-US" sz="1400" dirty="0" err="1">
                <a:solidFill>
                  <a:srgbClr val="00CCFF"/>
                </a:solidFill>
                <a:latin typeface="Calibri" panose="020F0502020204030204" pitchFamily="34" charset="0"/>
                <a:ea typeface="Calibri" panose="020F0502020204030204" pitchFamily="34" charset="0"/>
              </a:rPr>
              <a:t>java.util.concurrent.ConcurrentMap</a:t>
            </a:r>
            <a:r>
              <a:rPr lang="en-US" sz="1400" dirty="0">
                <a:solidFill>
                  <a:srgbClr val="555555"/>
                </a:solidFill>
                <a:latin typeface="Calibri" panose="020F0502020204030204" pitchFamily="34" charset="0"/>
                <a:ea typeface="Calibri" panose="020F0502020204030204" pitchFamily="34" charset="0"/>
              </a:rPr>
              <a:t>;</a:t>
            </a:r>
          </a:p>
          <a:p>
            <a:pPr marL="6350" marR="1922145" indent="-6350">
              <a:spcBef>
                <a:spcPts val="0"/>
              </a:spcBef>
              <a:spcAft>
                <a:spcPts val="0"/>
              </a:spcAft>
            </a:pPr>
            <a:r>
              <a:rPr lang="en-US" sz="1400" dirty="0">
                <a:solidFill>
                  <a:srgbClr val="006699"/>
                </a:solidFill>
                <a:latin typeface="Calibri" panose="020F0502020204030204" pitchFamily="34" charset="0"/>
                <a:ea typeface="Calibri" panose="020F0502020204030204" pitchFamily="34" charset="0"/>
              </a:rPr>
              <a:t>import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CCFF"/>
                </a:solidFill>
                <a:latin typeface="Calibri" panose="020F0502020204030204" pitchFamily="34" charset="0"/>
                <a:ea typeface="Calibri" panose="020F0502020204030204" pitchFamily="34" charset="0"/>
              </a:rPr>
              <a:t>java.util.concurrent.ConcurrentHashMap</a:t>
            </a:r>
            <a:r>
              <a:rPr lang="en-US" sz="1400" dirty="0">
                <a:solidFill>
                  <a:srgbClr val="555555"/>
                </a:solidFill>
                <a:latin typeface="Calibri" panose="020F0502020204030204" pitchFamily="34" charset="0"/>
                <a:ea typeface="Calibri" panose="020F0502020204030204" pitchFamily="34" charset="0"/>
              </a:rPr>
              <a:t>;</a:t>
            </a:r>
          </a:p>
          <a:p>
            <a:pPr marL="6350" marR="1922145" indent="-6350">
              <a:spcBef>
                <a:spcPts val="0"/>
              </a:spcBef>
              <a:spcAft>
                <a:spcPts val="0"/>
              </a:spcAft>
            </a:pPr>
            <a:r>
              <a:rPr lang="en-US" sz="1400" dirty="0">
                <a:solidFill>
                  <a:srgbClr val="006699"/>
                </a:solidFill>
                <a:latin typeface="Calibri" panose="020F0502020204030204" pitchFamily="34" charset="0"/>
                <a:ea typeface="Calibri" panose="020F0502020204030204" pitchFamily="34" charset="0"/>
              </a:rPr>
              <a:t>import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CCFF"/>
                </a:solidFill>
                <a:latin typeface="Calibri" panose="020F0502020204030204" pitchFamily="34" charset="0"/>
                <a:ea typeface="Calibri" panose="020F0502020204030204" pitchFamily="34" charset="0"/>
              </a:rPr>
              <a:t>java.util.concurrent.atomic.AtomicInteger</a:t>
            </a:r>
            <a:r>
              <a:rPr lang="en-US" sz="1400" dirty="0">
                <a:solidFill>
                  <a:srgbClr val="555555"/>
                </a:solidFill>
                <a:latin typeface="Calibri" panose="020F0502020204030204" pitchFamily="34" charset="0"/>
                <a:ea typeface="Calibri" panose="020F0502020204030204" pitchFamily="34" charset="0"/>
              </a:rPr>
              <a:t>;</a:t>
            </a:r>
          </a:p>
          <a:p>
            <a:pPr marL="6350" marR="1922145" indent="-6350">
              <a:spcBef>
                <a:spcPts val="0"/>
              </a:spcBef>
              <a:spcAft>
                <a:spcPts val="0"/>
              </a:spcAft>
            </a:pPr>
            <a:endParaRPr lang="en-US" sz="1400" dirty="0">
              <a:solidFill>
                <a:srgbClr val="006699"/>
              </a:solidFill>
              <a:latin typeface="Calibri" panose="020F0502020204030204" pitchFamily="34" charset="0"/>
              <a:ea typeface="Calibri" panose="020F0502020204030204" pitchFamily="34" charset="0"/>
            </a:endParaRPr>
          </a:p>
          <a:p>
            <a:pPr marL="6350" marR="1922145" indent="-6350">
              <a:spcBef>
                <a:spcPts val="0"/>
              </a:spcBef>
              <a:spcAft>
                <a:spcPts val="0"/>
              </a:spcAft>
            </a:pPr>
            <a:r>
              <a:rPr lang="en-US" sz="1400" dirty="0">
                <a:solidFill>
                  <a:srgbClr val="006699"/>
                </a:solidFill>
                <a:latin typeface="Calibri" panose="020F0502020204030204" pitchFamily="34" charset="0"/>
                <a:ea typeface="Calibri" panose="020F0502020204030204" pitchFamily="34" charset="0"/>
              </a:rPr>
              <a:t>import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CCFF"/>
                </a:solidFill>
                <a:latin typeface="Calibri" panose="020F0502020204030204" pitchFamily="34" charset="0"/>
                <a:ea typeface="Calibri" panose="020F0502020204030204" pitchFamily="34" charset="0"/>
              </a:rPr>
              <a:t>java.util.concurrent.CopyOnWriteArrayList</a:t>
            </a:r>
            <a:r>
              <a:rPr lang="en-US" sz="1400" dirty="0">
                <a:solidFill>
                  <a:srgbClr val="555555"/>
                </a:solidFill>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58624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Problem Statement</a:t>
            </a:r>
          </a:p>
          <a:p>
            <a:pPr lvl="1"/>
            <a:r>
              <a:rPr lang="en-US" sz="1800" dirty="0"/>
              <a:t>Implementing a RESTful service to handle a </a:t>
            </a:r>
            <a:r>
              <a:rPr lang="en-US" sz="1800" dirty="0">
                <a:solidFill>
                  <a:srgbClr val="0000FF"/>
                </a:solidFill>
              </a:rPr>
              <a:t>collection</a:t>
            </a:r>
            <a:r>
              <a:rPr lang="en-US" sz="1800" dirty="0"/>
              <a:t> of</a:t>
            </a:r>
          </a:p>
          <a:p>
            <a:endParaRPr lang="en-US" sz="2200" dirty="0"/>
          </a:p>
          <a:p>
            <a:pPr marL="0" indent="0">
              <a:buNone/>
            </a:pPr>
            <a:r>
              <a:rPr lang="en-US" sz="2200" dirty="0"/>
              <a:t>		</a:t>
            </a:r>
          </a:p>
          <a:p>
            <a:endParaRPr lang="en-US" sz="2200" dirty="0"/>
          </a:p>
          <a:p>
            <a:endParaRPr lang="en-US" sz="2200" dirty="0"/>
          </a:p>
        </p:txBody>
      </p:sp>
      <p:sp>
        <p:nvSpPr>
          <p:cNvPr id="46084" name="Title 17"/>
          <p:cNvSpPr>
            <a:spLocks noGrp="1"/>
          </p:cNvSpPr>
          <p:nvPr>
            <p:ph type="title"/>
          </p:nvPr>
        </p:nvSpPr>
        <p:spPr/>
        <p:txBody>
          <a:bodyPr/>
          <a:lstStyle/>
          <a:p>
            <a:r>
              <a:rPr lang="en-US" sz="3200" dirty="0"/>
              <a:t>A Servlet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10ED20CC-9268-4FD0-AF71-FCE119028970}"/>
              </a:ext>
            </a:extLst>
          </p:cNvPr>
          <p:cNvSpPr txBox="1"/>
          <p:nvPr/>
        </p:nvSpPr>
        <p:spPr>
          <a:xfrm>
            <a:off x="3160273" y="1773385"/>
            <a:ext cx="6096810" cy="1200329"/>
          </a:xfrm>
          <a:prstGeom prst="rect">
            <a:avLst/>
          </a:prstGeom>
          <a:noFill/>
        </p:spPr>
        <p:txBody>
          <a:bodyPr wrap="square">
            <a:spAutoFit/>
          </a:bodyPr>
          <a:lstStyle/>
          <a:p>
            <a:pPr marL="0" indent="0">
              <a:buNone/>
            </a:pPr>
            <a:r>
              <a:rPr lang="en-US" sz="1800" dirty="0">
                <a:solidFill>
                  <a:srgbClr val="C00000"/>
                </a:solidFill>
                <a:latin typeface="Calibri" panose="020F0502020204030204" pitchFamily="34" charset="0"/>
                <a:cs typeface="Calibri" panose="020F0502020204030204" pitchFamily="34" charset="0"/>
              </a:rPr>
              <a:t>Predictions</a:t>
            </a: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cs typeface="Calibri" panose="020F0502020204030204" pitchFamily="34" charset="0"/>
              </a:rPr>
              <a:t>id</a:t>
            </a:r>
            <a:r>
              <a:rPr lang="en-US" sz="1800" dirty="0">
                <a:latin typeface="Calibri" panose="020F0502020204030204" pitchFamily="34" charset="0"/>
                <a:cs typeface="Calibri" panose="020F0502020204030204" pitchFamily="34" charset="0"/>
              </a:rPr>
              <a:t> : int, </a:t>
            </a:r>
            <a:r>
              <a:rPr lang="en-US"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KEY</a:t>
            </a:r>
          </a:p>
          <a:p>
            <a:pPr marL="0" indent="0">
              <a:buNone/>
            </a:pPr>
            <a:r>
              <a:rPr lang="en-US" sz="1800" dirty="0">
                <a:latin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cs typeface="Calibri" panose="020F0502020204030204" pitchFamily="34" charset="0"/>
              </a:rPr>
              <a:t>who</a:t>
            </a:r>
            <a:r>
              <a:rPr lang="en-US" sz="1800" dirty="0">
                <a:latin typeface="Calibri" panose="020F0502020204030204" pitchFamily="34" charset="0"/>
                <a:cs typeface="Calibri" panose="020F0502020204030204" pitchFamily="34" charset="0"/>
              </a:rPr>
              <a:t> : String, 	</a:t>
            </a:r>
          </a:p>
          <a:p>
            <a:pPr marL="0" indent="0">
              <a:buNone/>
            </a:pPr>
            <a:r>
              <a:rPr lang="en-US" sz="1800" dirty="0">
                <a:latin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cs typeface="Calibri" panose="020F0502020204030204" pitchFamily="34" charset="0"/>
              </a:rPr>
              <a:t>what</a:t>
            </a:r>
            <a:r>
              <a:rPr lang="en-US" sz="1800" dirty="0">
                <a:latin typeface="Calibri" panose="020F0502020204030204" pitchFamily="34" charset="0"/>
                <a:cs typeface="Calibri" panose="020F0502020204030204" pitchFamily="34" charset="0"/>
              </a:rPr>
              <a:t> : String )	</a:t>
            </a:r>
          </a:p>
        </p:txBody>
      </p:sp>
    </p:spTree>
    <p:extLst>
      <p:ext uri="{BB962C8B-B14F-4D97-AF65-F5344CB8AC3E}">
        <p14:creationId xmlns:p14="http://schemas.microsoft.com/office/powerpoint/2010/main" val="208888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200" dirty="0"/>
              <a:t>Classes</a:t>
            </a:r>
          </a:p>
          <a:p>
            <a:pPr lvl="1"/>
            <a:r>
              <a:rPr lang="en-US" sz="1800" dirty="0">
                <a:solidFill>
                  <a:srgbClr val="C00000"/>
                </a:solidFill>
              </a:rPr>
              <a:t>Prediction</a:t>
            </a:r>
            <a:r>
              <a:rPr lang="en-US" sz="1800" dirty="0"/>
              <a:t> (POJO)</a:t>
            </a:r>
          </a:p>
          <a:p>
            <a:pPr lvl="1"/>
            <a:r>
              <a:rPr lang="en-US" sz="1800" dirty="0">
                <a:solidFill>
                  <a:srgbClr val="C00000"/>
                </a:solidFill>
              </a:rPr>
              <a:t>Predictions</a:t>
            </a:r>
            <a:r>
              <a:rPr lang="en-US" sz="1800" dirty="0"/>
              <a:t> (the core / backend collection class)</a:t>
            </a:r>
          </a:p>
          <a:p>
            <a:pPr lvl="1"/>
            <a:r>
              <a:rPr lang="en-US" sz="1800" dirty="0" err="1">
                <a:solidFill>
                  <a:srgbClr val="C00000"/>
                </a:solidFill>
              </a:rPr>
              <a:t>PredictionsServlet</a:t>
            </a:r>
            <a:r>
              <a:rPr lang="en-US" sz="1800" dirty="0"/>
              <a:t> (the servlet class implementing the REST service)</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400050" lvl="1" indent="0">
              <a:buNone/>
            </a:pPr>
            <a:r>
              <a:rPr lang="en-US" altLang="en-US" sz="1400" dirty="0"/>
              <a:t>Any comments on the architecture?</a:t>
            </a:r>
            <a:endParaRPr lang="en-US" sz="1400" dirty="0"/>
          </a:p>
        </p:txBody>
      </p:sp>
      <p:sp>
        <p:nvSpPr>
          <p:cNvPr id="46084" name="Title 17"/>
          <p:cNvSpPr>
            <a:spLocks noGrp="1"/>
          </p:cNvSpPr>
          <p:nvPr>
            <p:ph type="title"/>
          </p:nvPr>
        </p:nvSpPr>
        <p:spPr/>
        <p:txBody>
          <a:bodyPr/>
          <a:lstStyle/>
          <a:p>
            <a:r>
              <a:rPr lang="en-US" sz="3200" dirty="0"/>
              <a:t>A Servlet Example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4" name="Group 3">
            <a:extLst>
              <a:ext uri="{FF2B5EF4-FFF2-40B4-BE49-F238E27FC236}">
                <a16:creationId xmlns:a16="http://schemas.microsoft.com/office/drawing/2014/main" id="{4206F9B4-9F7F-49EB-A193-46FB027B2996}"/>
              </a:ext>
            </a:extLst>
          </p:cNvPr>
          <p:cNvGrpSpPr/>
          <p:nvPr/>
        </p:nvGrpSpPr>
        <p:grpSpPr>
          <a:xfrm>
            <a:off x="3354439" y="2884251"/>
            <a:ext cx="5959795" cy="2992982"/>
            <a:chOff x="1321358" y="1700808"/>
            <a:chExt cx="6707026" cy="4103468"/>
          </a:xfrm>
        </p:grpSpPr>
        <p:sp>
          <p:nvSpPr>
            <p:cNvPr id="7" name="Rectangle 6">
              <a:extLst>
                <a:ext uri="{FF2B5EF4-FFF2-40B4-BE49-F238E27FC236}">
                  <a16:creationId xmlns:a16="http://schemas.microsoft.com/office/drawing/2014/main" id="{D61A49D2-BEB0-4292-B947-FC5673D94A3C}"/>
                </a:ext>
              </a:extLst>
            </p:cNvPr>
            <p:cNvSpPr/>
            <p:nvPr/>
          </p:nvSpPr>
          <p:spPr>
            <a:xfrm>
              <a:off x="2699792" y="1700808"/>
              <a:ext cx="266429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rebuchet MS" panose="020B0603020202020204" pitchFamily="34" charset="0"/>
                </a:rPr>
                <a:t>Prediction</a:t>
              </a:r>
            </a:p>
          </p:txBody>
        </p:sp>
        <p:sp>
          <p:nvSpPr>
            <p:cNvPr id="8" name="Rectangle 7">
              <a:extLst>
                <a:ext uri="{FF2B5EF4-FFF2-40B4-BE49-F238E27FC236}">
                  <a16:creationId xmlns:a16="http://schemas.microsoft.com/office/drawing/2014/main" id="{780CCEBB-AAED-4666-978C-F341F98EC29D}"/>
                </a:ext>
              </a:extLst>
            </p:cNvPr>
            <p:cNvSpPr/>
            <p:nvPr/>
          </p:nvSpPr>
          <p:spPr>
            <a:xfrm>
              <a:off x="1321358" y="3564533"/>
              <a:ext cx="266429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rebuchet MS" panose="020B0603020202020204" pitchFamily="34" charset="0"/>
                </a:rPr>
                <a:t>Predictions</a:t>
              </a:r>
            </a:p>
          </p:txBody>
        </p:sp>
        <p:sp>
          <p:nvSpPr>
            <p:cNvPr id="9" name="Rectangle 8">
              <a:extLst>
                <a:ext uri="{FF2B5EF4-FFF2-40B4-BE49-F238E27FC236}">
                  <a16:creationId xmlns:a16="http://schemas.microsoft.com/office/drawing/2014/main" id="{4FD11B7E-7FB3-49A3-A2A8-BDC3419A7011}"/>
                </a:ext>
              </a:extLst>
            </p:cNvPr>
            <p:cNvSpPr/>
            <p:nvPr/>
          </p:nvSpPr>
          <p:spPr>
            <a:xfrm>
              <a:off x="5364088" y="4869160"/>
              <a:ext cx="266429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rebuchet MS" panose="020B0603020202020204" pitchFamily="34" charset="0"/>
                </a:rPr>
                <a:t>PredictionServlet</a:t>
              </a:r>
              <a:endParaRPr lang="en-US" sz="2000" dirty="0">
                <a:solidFill>
                  <a:schemeClr val="tx1"/>
                </a:solidFill>
                <a:latin typeface="Trebuchet MS" panose="020B0603020202020204" pitchFamily="34" charset="0"/>
              </a:endParaRPr>
            </a:p>
          </p:txBody>
        </p:sp>
        <p:cxnSp>
          <p:nvCxnSpPr>
            <p:cNvPr id="10" name="Straight Arrow Connector 9">
              <a:extLst>
                <a:ext uri="{FF2B5EF4-FFF2-40B4-BE49-F238E27FC236}">
                  <a16:creationId xmlns:a16="http://schemas.microsoft.com/office/drawing/2014/main" id="{395EE39C-7ECC-43AF-A5EA-5EFB334FE4C3}"/>
                </a:ext>
              </a:extLst>
            </p:cNvPr>
            <p:cNvCxnSpPr>
              <a:stCxn id="8" idx="0"/>
              <a:endCxn id="7" idx="2"/>
            </p:cNvCxnSpPr>
            <p:nvPr/>
          </p:nvCxnSpPr>
          <p:spPr>
            <a:xfrm flipV="1">
              <a:off x="2653506" y="2276872"/>
              <a:ext cx="1378434" cy="1287661"/>
            </a:xfrm>
            <a:prstGeom prst="straightConnector1">
              <a:avLst/>
            </a:prstGeom>
            <a:ln>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AA50FD-C840-4648-BE91-3CD12EBE47B2}"/>
                </a:ext>
              </a:extLst>
            </p:cNvPr>
            <p:cNvCxnSpPr>
              <a:cxnSpLocks/>
            </p:cNvCxnSpPr>
            <p:nvPr/>
          </p:nvCxnSpPr>
          <p:spPr>
            <a:xfrm flipH="1" flipV="1">
              <a:off x="4788024" y="2276872"/>
              <a:ext cx="1861926" cy="2577704"/>
            </a:xfrm>
            <a:prstGeom prst="straightConnector1">
              <a:avLst/>
            </a:prstGeom>
            <a:ln>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41D4BF-953A-4C5F-8708-FDD5044005F7}"/>
                </a:ext>
              </a:extLst>
            </p:cNvPr>
            <p:cNvCxnSpPr>
              <a:cxnSpLocks/>
            </p:cNvCxnSpPr>
            <p:nvPr/>
          </p:nvCxnSpPr>
          <p:spPr>
            <a:xfrm flipH="1" flipV="1">
              <a:off x="3524114" y="4156372"/>
              <a:ext cx="2194873" cy="695822"/>
            </a:xfrm>
            <a:prstGeom prst="straightConnector1">
              <a:avLst/>
            </a:prstGeom>
            <a:ln>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39B86F-A26A-41A4-A97F-8FD0E8C42C51}"/>
                </a:ext>
              </a:extLst>
            </p:cNvPr>
            <p:cNvSpPr txBox="1"/>
            <p:nvPr/>
          </p:nvSpPr>
          <p:spPr>
            <a:xfrm>
              <a:off x="5364088" y="1842453"/>
              <a:ext cx="914400" cy="276999"/>
            </a:xfrm>
            <a:prstGeom prst="rect">
              <a:avLst/>
            </a:prstGeom>
            <a:noFill/>
          </p:spPr>
          <p:txBody>
            <a:bodyPr wrap="square" rtlCol="0">
              <a:spAutoFit/>
            </a:bodyPr>
            <a:lstStyle/>
            <a:p>
              <a:pPr algn="ctr"/>
              <a:r>
                <a:rPr lang="en-US" sz="1200" dirty="0">
                  <a:solidFill>
                    <a:srgbClr val="FF0000"/>
                  </a:solidFill>
                  <a:latin typeface="+mj-lt"/>
                </a:rPr>
                <a:t>POJO</a:t>
              </a:r>
            </a:p>
          </p:txBody>
        </p:sp>
        <p:sp>
          <p:nvSpPr>
            <p:cNvPr id="14" name="TextBox 13">
              <a:extLst>
                <a:ext uri="{FF2B5EF4-FFF2-40B4-BE49-F238E27FC236}">
                  <a16:creationId xmlns:a16="http://schemas.microsoft.com/office/drawing/2014/main" id="{078A3DB0-BB0B-432F-866D-EF7E5DE2D6BB}"/>
                </a:ext>
              </a:extLst>
            </p:cNvPr>
            <p:cNvSpPr txBox="1"/>
            <p:nvPr/>
          </p:nvSpPr>
          <p:spPr>
            <a:xfrm>
              <a:off x="3975785" y="3596976"/>
              <a:ext cx="1182563" cy="461665"/>
            </a:xfrm>
            <a:prstGeom prst="rect">
              <a:avLst/>
            </a:prstGeom>
            <a:noFill/>
          </p:spPr>
          <p:txBody>
            <a:bodyPr wrap="square" rtlCol="0">
              <a:spAutoFit/>
            </a:bodyPr>
            <a:lstStyle/>
            <a:p>
              <a:pPr algn="ctr"/>
              <a:r>
                <a:rPr lang="en-US" sz="1200" dirty="0">
                  <a:solidFill>
                    <a:srgbClr val="FF0000"/>
                  </a:solidFill>
                  <a:latin typeface="+mj-lt"/>
                </a:rPr>
                <a:t>Collection / Repository</a:t>
              </a:r>
            </a:p>
          </p:txBody>
        </p:sp>
        <p:sp>
          <p:nvSpPr>
            <p:cNvPr id="15" name="TextBox 14">
              <a:extLst>
                <a:ext uri="{FF2B5EF4-FFF2-40B4-BE49-F238E27FC236}">
                  <a16:creationId xmlns:a16="http://schemas.microsoft.com/office/drawing/2014/main" id="{A4F23F08-E7E3-4269-B6FE-C890F7799C5E}"/>
                </a:ext>
              </a:extLst>
            </p:cNvPr>
            <p:cNvSpPr txBox="1"/>
            <p:nvPr/>
          </p:nvSpPr>
          <p:spPr>
            <a:xfrm>
              <a:off x="6142335" y="5527277"/>
              <a:ext cx="1182563" cy="276999"/>
            </a:xfrm>
            <a:prstGeom prst="rect">
              <a:avLst/>
            </a:prstGeom>
            <a:noFill/>
          </p:spPr>
          <p:txBody>
            <a:bodyPr wrap="square" rtlCol="0">
              <a:spAutoFit/>
            </a:bodyPr>
            <a:lstStyle/>
            <a:p>
              <a:pPr algn="ctr"/>
              <a:r>
                <a:rPr lang="en-US" sz="1200" dirty="0">
                  <a:solidFill>
                    <a:srgbClr val="FF0000"/>
                  </a:solidFill>
                  <a:latin typeface="+mj-lt"/>
                </a:rPr>
                <a:t>Servlet</a:t>
              </a:r>
            </a:p>
          </p:txBody>
        </p:sp>
      </p:grpSp>
    </p:spTree>
    <p:extLst>
      <p:ext uri="{BB962C8B-B14F-4D97-AF65-F5344CB8AC3E}">
        <p14:creationId xmlns:p14="http://schemas.microsoft.com/office/powerpoint/2010/main" val="31360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Prediction POJO class</a:t>
            </a:r>
          </a:p>
        </p:txBody>
      </p:sp>
      <p:sp>
        <p:nvSpPr>
          <p:cNvPr id="46084" name="Title 17"/>
          <p:cNvSpPr>
            <a:spLocks noGrp="1"/>
          </p:cNvSpPr>
          <p:nvPr>
            <p:ph type="title"/>
          </p:nvPr>
        </p:nvSpPr>
        <p:spPr/>
        <p:txBody>
          <a:bodyPr/>
          <a:lstStyle/>
          <a:p>
            <a:r>
              <a:rPr lang="en-US" sz="3200" dirty="0"/>
              <a:t>The Servlet Implementation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1" y="1676669"/>
            <a:ext cx="67036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public</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class</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AA88"/>
                </a:solidFill>
                <a:effectLst/>
                <a:latin typeface="&amp;quot"/>
                <a:ea typeface="Times New Roman" panose="02020603050405020304" pitchFamily="18" charset="0"/>
                <a:cs typeface="Courier New" panose="02070309020205020404" pitchFamily="49" charset="0"/>
              </a:rPr>
              <a:t>Prediction</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implements</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FF0000"/>
                </a:solidFill>
                <a:effectLst/>
                <a:latin typeface="&amp;quot"/>
                <a:ea typeface="Times New Roman" panose="02020603050405020304" pitchFamily="18" charset="0"/>
                <a:cs typeface="Courier New" panose="02070309020205020404" pitchFamily="49" charset="0"/>
              </a:rPr>
              <a:t>Serializable</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Comparable</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&lt;</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Prediction</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&gt;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private</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String</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who</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1" u="none" strike="noStrike" cap="none" normalizeH="0" baseline="0" dirty="0">
                <a:ln>
                  <a:noFill/>
                </a:ln>
                <a:solidFill>
                  <a:srgbClr val="35586C"/>
                </a:solidFill>
                <a:effectLst/>
                <a:latin typeface="&amp;quot"/>
                <a:ea typeface="Times New Roman" panose="02020603050405020304" pitchFamily="18" charset="0"/>
                <a:cs typeface="Courier New" panose="02070309020205020404" pitchFamily="49" charset="0"/>
              </a:rPr>
              <a:t>// person</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private</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String</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what</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1" u="none" strike="noStrike" cap="none" normalizeH="0" baseline="0" dirty="0">
                <a:ln>
                  <a:noFill/>
                </a:ln>
                <a:solidFill>
                  <a:srgbClr val="35586C"/>
                </a:solidFill>
                <a:effectLst/>
                <a:latin typeface="&amp;quot"/>
                <a:ea typeface="Times New Roman" panose="02020603050405020304" pitchFamily="18" charset="0"/>
                <a:cs typeface="Courier New" panose="02070309020205020404" pitchFamily="49" charset="0"/>
              </a:rPr>
              <a:t>// his/her prediction</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private</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7788"/>
                </a:solidFill>
                <a:effectLst/>
                <a:latin typeface="&amp;quot"/>
                <a:ea typeface="Times New Roman" panose="02020603050405020304" pitchFamily="18" charset="0"/>
                <a:cs typeface="Courier New" panose="02070309020205020404" pitchFamily="49" charset="0"/>
              </a:rPr>
              <a:t>int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id</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1" u="none" strike="noStrike" cap="none" normalizeH="0" baseline="0" dirty="0">
                <a:ln>
                  <a:noFill/>
                </a:ln>
                <a:solidFill>
                  <a:srgbClr val="35586C"/>
                </a:solidFill>
                <a:effectLst/>
                <a:latin typeface="&amp;quot"/>
                <a:ea typeface="Times New Roman" panose="02020603050405020304" pitchFamily="18" charset="0"/>
                <a:cs typeface="Courier New" panose="02070309020205020404" pitchFamily="49" charset="0"/>
              </a:rPr>
              <a:t>// identifier used as lookup key</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public</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CC00FF"/>
                </a:solidFill>
                <a:effectLst/>
                <a:latin typeface="&amp;quot"/>
                <a:ea typeface="Times New Roman" panose="02020603050405020304" pitchFamily="18" charset="0"/>
                <a:cs typeface="Courier New" panose="02070309020205020404" pitchFamily="49" charset="0"/>
              </a:rPr>
              <a:t>Prediction</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public</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7788"/>
                </a:solidFill>
                <a:effectLst/>
                <a:latin typeface="&amp;quot"/>
                <a:ea typeface="Times New Roman" panose="02020603050405020304" pitchFamily="18" charset="0"/>
                <a:cs typeface="Courier New" panose="02070309020205020404" pitchFamily="49" charset="0"/>
              </a:rPr>
              <a:t>void</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CC00FF"/>
                </a:solidFill>
                <a:effectLst/>
                <a:latin typeface="&amp;quot"/>
                <a:ea typeface="Times New Roman" panose="02020603050405020304" pitchFamily="18" charset="0"/>
                <a:cs typeface="Courier New" panose="02070309020205020404" pitchFamily="49" charset="0"/>
              </a:rPr>
              <a:t>setWho</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String</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who</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006699"/>
                </a:solidFill>
                <a:effectLst/>
                <a:latin typeface="&amp;quot"/>
                <a:ea typeface="Times New Roman" panose="02020603050405020304" pitchFamily="18" charset="0"/>
                <a:cs typeface="Courier New" panose="02070309020205020404" pitchFamily="49" charset="0"/>
              </a:rPr>
              <a:t>this</a:t>
            </a:r>
            <a:r>
              <a:rPr kumimoji="0" lang="en-US" altLang="en-US" sz="1400" i="0" u="none" strike="noStrike" cap="none" normalizeH="0" baseline="0" dirty="0" err="1">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err="1">
                <a:ln>
                  <a:noFill/>
                </a:ln>
                <a:solidFill>
                  <a:srgbClr val="330099"/>
                </a:solidFill>
                <a:effectLst/>
                <a:latin typeface="&amp;quot"/>
                <a:ea typeface="Times New Roman" panose="02020603050405020304" pitchFamily="18" charset="0"/>
                <a:cs typeface="Courier New" panose="02070309020205020404" pitchFamily="49" charset="0"/>
              </a:rPr>
              <a:t>who</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who</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public</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String</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CC00FF"/>
                </a:solidFill>
                <a:effectLst/>
                <a:latin typeface="&amp;quot"/>
                <a:ea typeface="Times New Roman" panose="02020603050405020304" pitchFamily="18" charset="0"/>
                <a:cs typeface="Courier New" panose="02070309020205020404" pitchFamily="49" charset="0"/>
              </a:rPr>
              <a:t>getWho</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return</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006699"/>
                </a:solidFill>
                <a:effectLst/>
                <a:latin typeface="&amp;quot"/>
                <a:ea typeface="Times New Roman" panose="02020603050405020304" pitchFamily="18" charset="0"/>
                <a:cs typeface="Courier New" panose="02070309020205020404" pitchFamily="49" charset="0"/>
              </a:rPr>
              <a:t>this</a:t>
            </a:r>
            <a:r>
              <a:rPr kumimoji="0" lang="en-US" altLang="en-US" sz="1400" i="0" u="none" strike="noStrike" cap="none" normalizeH="0" baseline="0" dirty="0" err="1">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err="1">
                <a:ln>
                  <a:noFill/>
                </a:ln>
                <a:solidFill>
                  <a:srgbClr val="330099"/>
                </a:solidFill>
                <a:effectLst/>
                <a:latin typeface="&amp;quot"/>
                <a:ea typeface="Times New Roman" panose="02020603050405020304" pitchFamily="18" charset="0"/>
                <a:cs typeface="Courier New" panose="02070309020205020404" pitchFamily="49" charset="0"/>
              </a:rPr>
              <a:t>who</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public</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7788"/>
                </a:solidFill>
                <a:effectLst/>
                <a:latin typeface="&amp;quot"/>
                <a:ea typeface="Times New Roman" panose="02020603050405020304" pitchFamily="18" charset="0"/>
                <a:cs typeface="Courier New" panose="02070309020205020404" pitchFamily="49" charset="0"/>
              </a:rPr>
              <a:t>void</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CC00FF"/>
                </a:solidFill>
                <a:effectLst/>
                <a:latin typeface="&amp;quot"/>
                <a:ea typeface="Times New Roman" panose="02020603050405020304" pitchFamily="18" charset="0"/>
                <a:cs typeface="Courier New" panose="02070309020205020404" pitchFamily="49" charset="0"/>
              </a:rPr>
              <a:t>setWhat</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String</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what</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006699"/>
                </a:solidFill>
                <a:effectLst/>
                <a:latin typeface="&amp;quot"/>
                <a:ea typeface="Times New Roman" panose="02020603050405020304" pitchFamily="18" charset="0"/>
                <a:cs typeface="Courier New" panose="02070309020205020404" pitchFamily="49" charset="0"/>
              </a:rPr>
              <a:t>this</a:t>
            </a:r>
            <a:r>
              <a:rPr kumimoji="0" lang="en-US" altLang="en-US" sz="1400" i="0" u="none" strike="noStrike" cap="none" normalizeH="0" baseline="0" dirty="0" err="1">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err="1">
                <a:ln>
                  <a:noFill/>
                </a:ln>
                <a:solidFill>
                  <a:srgbClr val="330099"/>
                </a:solidFill>
                <a:effectLst/>
                <a:latin typeface="&amp;quot"/>
                <a:ea typeface="Times New Roman" panose="02020603050405020304" pitchFamily="18" charset="0"/>
                <a:cs typeface="Courier New" panose="02070309020205020404" pitchFamily="49" charset="0"/>
              </a:rPr>
              <a:t>what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what</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public</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String</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CC00FF"/>
                </a:solidFill>
                <a:effectLst/>
                <a:latin typeface="&amp;quot"/>
                <a:ea typeface="Times New Roman" panose="02020603050405020304" pitchFamily="18" charset="0"/>
                <a:cs typeface="Courier New" panose="02070309020205020404" pitchFamily="49" charset="0"/>
              </a:rPr>
              <a:t>getWhat</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return</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006699"/>
                </a:solidFill>
                <a:effectLst/>
                <a:latin typeface="&amp;quot"/>
                <a:ea typeface="Times New Roman" panose="02020603050405020304" pitchFamily="18" charset="0"/>
                <a:cs typeface="Courier New" panose="02070309020205020404" pitchFamily="49" charset="0"/>
              </a:rPr>
              <a:t>this</a:t>
            </a:r>
            <a:r>
              <a:rPr kumimoji="0" lang="en-US" altLang="en-US" sz="1400" i="0" u="none" strike="noStrike" cap="none" normalizeH="0" baseline="0" dirty="0" err="1">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err="1">
                <a:ln>
                  <a:noFill/>
                </a:ln>
                <a:solidFill>
                  <a:srgbClr val="330099"/>
                </a:solidFill>
                <a:effectLst/>
                <a:latin typeface="&amp;quot"/>
                <a:ea typeface="Times New Roman" panose="02020603050405020304" pitchFamily="18" charset="0"/>
                <a:cs typeface="Courier New" panose="02070309020205020404" pitchFamily="49" charset="0"/>
              </a:rPr>
              <a:t>what</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public</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7788"/>
                </a:solidFill>
                <a:effectLst/>
                <a:latin typeface="&amp;quot"/>
                <a:ea typeface="Times New Roman" panose="02020603050405020304" pitchFamily="18" charset="0"/>
                <a:cs typeface="Courier New" panose="02070309020205020404" pitchFamily="49" charset="0"/>
              </a:rPr>
              <a:t>void</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err="1">
                <a:ln>
                  <a:noFill/>
                </a:ln>
                <a:solidFill>
                  <a:srgbClr val="CC00FF"/>
                </a:solidFill>
                <a:effectLst/>
                <a:latin typeface="&amp;quot"/>
                <a:ea typeface="Times New Roman" panose="02020603050405020304" pitchFamily="18" charset="0"/>
                <a:cs typeface="Courier New" panose="02070309020205020404" pitchFamily="49" charset="0"/>
              </a:rPr>
              <a:t>setId</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7788"/>
                </a:solidFill>
                <a:effectLst/>
                <a:latin typeface="&amp;quot"/>
                <a:ea typeface="Times New Roman" panose="02020603050405020304" pitchFamily="18" charset="0"/>
                <a:cs typeface="Courier New" panose="02070309020205020404" pitchFamily="49" charset="0"/>
              </a:rPr>
              <a:t>int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id</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6699"/>
                </a:solidFill>
                <a:effectLst/>
                <a:latin typeface="&amp;quot"/>
                <a:ea typeface="Times New Roman" panose="02020603050405020304" pitchFamily="18" charset="0"/>
                <a:cs typeface="Courier New" panose="02070309020205020404" pitchFamily="49" charset="0"/>
              </a:rPr>
              <a:t>this</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330099"/>
                </a:solidFill>
                <a:effectLst/>
                <a:latin typeface="&amp;quot"/>
                <a:ea typeface="Times New Roman" panose="02020603050405020304" pitchFamily="18" charset="0"/>
                <a:cs typeface="Courier New" panose="02070309020205020404" pitchFamily="49" charset="0"/>
              </a:rPr>
              <a:t>id</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000088"/>
                </a:solidFill>
                <a:effectLst/>
                <a:latin typeface="&amp;quot"/>
                <a:ea typeface="Times New Roman" panose="02020603050405020304" pitchFamily="18" charset="0"/>
                <a:cs typeface="Courier New" panose="02070309020205020404" pitchFamily="49" charset="0"/>
              </a:rPr>
              <a:t>id</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r>
              <a:rPr kumimoji="0" lang="en-US" altLang="en-US" sz="1400" i="0" u="none" strike="noStrike" cap="none" normalizeH="0" baseline="0" dirty="0">
                <a:ln>
                  <a:noFill/>
                </a:ln>
                <a:solidFill>
                  <a:srgbClr val="555555"/>
                </a:solidFill>
                <a:effectLst/>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p>
          <a:p>
            <a:pPr lvl="0"/>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6699"/>
                </a:solidFill>
                <a:latin typeface="&amp;quot"/>
                <a:ea typeface="Times New Roman" panose="02020603050405020304" pitchFamily="18" charset="0"/>
                <a:cs typeface="Courier New" panose="02070309020205020404" pitchFamily="49" charset="0"/>
              </a:rPr>
              <a:t>public</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7788"/>
                </a:solidFill>
                <a:latin typeface="&amp;quot"/>
                <a:ea typeface="Times New Roman" panose="02020603050405020304" pitchFamily="18" charset="0"/>
                <a:cs typeface="Courier New" panose="02070309020205020404" pitchFamily="49" charset="0"/>
              </a:rPr>
              <a:t>int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err="1">
                <a:solidFill>
                  <a:srgbClr val="CC00FF"/>
                </a:solidFill>
                <a:latin typeface="&amp;quot"/>
                <a:ea typeface="Times New Roman" panose="02020603050405020304" pitchFamily="18" charset="0"/>
                <a:cs typeface="Courier New" panose="02070309020205020404" pitchFamily="49" charset="0"/>
              </a:rPr>
              <a:t>getId</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6699"/>
                </a:solidFill>
                <a:latin typeface="&amp;quot"/>
                <a:ea typeface="Times New Roman" panose="02020603050405020304" pitchFamily="18" charset="0"/>
                <a:cs typeface="Courier New" panose="02070309020205020404" pitchFamily="49" charset="0"/>
              </a:rPr>
              <a:t>return</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6699"/>
                </a:solidFill>
                <a:latin typeface="&amp;quot"/>
                <a:ea typeface="Times New Roman" panose="02020603050405020304" pitchFamily="18" charset="0"/>
                <a:cs typeface="Courier New" panose="02070309020205020404" pitchFamily="49" charset="0"/>
              </a:rPr>
              <a:t>this</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330099"/>
                </a:solidFill>
                <a:latin typeface="&amp;quot"/>
                <a:ea typeface="Times New Roman" panose="02020603050405020304" pitchFamily="18" charset="0"/>
                <a:cs typeface="Courier New" panose="02070309020205020404" pitchFamily="49" charset="0"/>
              </a:rPr>
              <a:t>id</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555555"/>
                </a:solidFill>
                <a:latin typeface="&amp;quot"/>
                <a:ea typeface="Times New Roman" panose="02020603050405020304" pitchFamily="18" charset="0"/>
                <a:cs typeface="Courier New" panose="02070309020205020404" pitchFamily="49" charset="0"/>
              </a:rPr>
              <a:t>}</a:t>
            </a:r>
            <a:endParaRPr lang="en-US" altLang="en-US" sz="1400" dirty="0"/>
          </a:p>
          <a:p>
            <a:pPr lvl="0"/>
            <a:r>
              <a:rPr lang="en-US" altLang="en-US" sz="1400" dirty="0">
                <a:solidFill>
                  <a:srgbClr val="000000"/>
                </a:solidFill>
                <a:latin typeface="&amp;quot"/>
                <a:ea typeface="Times New Roman" panose="02020603050405020304" pitchFamily="18" charset="0"/>
                <a:cs typeface="Courier New" panose="02070309020205020404" pitchFamily="49" charset="0"/>
              </a:rPr>
              <a:t>    </a:t>
            </a:r>
          </a:p>
          <a:p>
            <a:pPr lvl="0"/>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6699"/>
                </a:solidFill>
                <a:latin typeface="&amp;quot"/>
                <a:ea typeface="Times New Roman" panose="02020603050405020304" pitchFamily="18" charset="0"/>
                <a:cs typeface="Courier New" panose="02070309020205020404" pitchFamily="49" charset="0"/>
              </a:rPr>
              <a:t>public</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7788"/>
                </a:solidFill>
                <a:latin typeface="&amp;quot"/>
                <a:ea typeface="Times New Roman" panose="02020603050405020304" pitchFamily="18" charset="0"/>
                <a:cs typeface="Courier New" panose="02070309020205020404" pitchFamily="49" charset="0"/>
              </a:rPr>
              <a:t>int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err="1">
                <a:solidFill>
                  <a:srgbClr val="CC00FF"/>
                </a:solidFill>
                <a:latin typeface="&amp;quot"/>
                <a:ea typeface="Times New Roman" panose="02020603050405020304" pitchFamily="18" charset="0"/>
                <a:cs typeface="Courier New" panose="02070309020205020404" pitchFamily="49" charset="0"/>
              </a:rPr>
              <a:t>compareTo</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000088"/>
                </a:solidFill>
                <a:latin typeface="&amp;quot"/>
                <a:ea typeface="Times New Roman" panose="02020603050405020304" pitchFamily="18" charset="0"/>
                <a:cs typeface="Courier New" panose="02070309020205020404" pitchFamily="49" charset="0"/>
              </a:rPr>
              <a:t>Prediction</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0088"/>
                </a:solidFill>
                <a:latin typeface="&amp;quot"/>
                <a:ea typeface="Times New Roman" panose="02020603050405020304" pitchFamily="18" charset="0"/>
                <a:cs typeface="Courier New" panose="02070309020205020404" pitchFamily="49" charset="0"/>
              </a:rPr>
              <a:t>other</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555555"/>
                </a:solidFill>
                <a:latin typeface="&amp;quot"/>
                <a:ea typeface="Times New Roman" panose="02020603050405020304" pitchFamily="18" charset="0"/>
                <a:cs typeface="Courier New" panose="02070309020205020404" pitchFamily="49" charset="0"/>
              </a:rPr>
              <a:t>{</a:t>
            </a:r>
            <a:endParaRPr lang="en-US" altLang="en-US" sz="1400" dirty="0">
              <a:solidFill>
                <a:srgbClr val="000000"/>
              </a:solidFill>
              <a:latin typeface="&amp;quot"/>
              <a:ea typeface="Times New Roman" panose="02020603050405020304" pitchFamily="18" charset="0"/>
              <a:cs typeface="Courier New" panose="02070309020205020404" pitchFamily="49" charset="0"/>
            </a:endParaRPr>
          </a:p>
          <a:p>
            <a:pPr lvl="0"/>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6699"/>
                </a:solidFill>
                <a:latin typeface="&amp;quot"/>
                <a:ea typeface="Times New Roman" panose="02020603050405020304" pitchFamily="18" charset="0"/>
                <a:cs typeface="Courier New" panose="02070309020205020404" pitchFamily="49" charset="0"/>
              </a:rPr>
              <a:t>return</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6699"/>
                </a:solidFill>
                <a:latin typeface="&amp;quot"/>
                <a:ea typeface="Times New Roman" panose="02020603050405020304" pitchFamily="18" charset="0"/>
                <a:cs typeface="Courier New" panose="02070309020205020404" pitchFamily="49" charset="0"/>
              </a:rPr>
              <a:t>this</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330099"/>
                </a:solidFill>
                <a:latin typeface="&amp;quot"/>
                <a:ea typeface="Times New Roman" panose="02020603050405020304" pitchFamily="18" charset="0"/>
                <a:cs typeface="Courier New" panose="02070309020205020404" pitchFamily="49" charset="0"/>
              </a:rPr>
              <a:t>id</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000088"/>
                </a:solidFill>
                <a:latin typeface="&amp;quot"/>
                <a:ea typeface="Times New Roman" panose="02020603050405020304" pitchFamily="18" charset="0"/>
                <a:cs typeface="Courier New" panose="02070309020205020404" pitchFamily="49" charset="0"/>
              </a:rPr>
              <a:t>other</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330099"/>
                </a:solidFill>
                <a:latin typeface="&amp;quot"/>
                <a:ea typeface="Times New Roman" panose="02020603050405020304" pitchFamily="18" charset="0"/>
                <a:cs typeface="Courier New" panose="02070309020205020404" pitchFamily="49" charset="0"/>
              </a:rPr>
              <a:t>id</a:t>
            </a:r>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lang="en-US" altLang="en-US" sz="1400" dirty="0">
                <a:solidFill>
                  <a:srgbClr val="000000"/>
                </a:solidFill>
                <a:latin typeface="&amp;quot"/>
                <a:ea typeface="Times New Roman" panose="02020603050405020304" pitchFamily="18" charset="0"/>
                <a:cs typeface="Courier New" panose="02070309020205020404" pitchFamily="49" charset="0"/>
              </a:rPr>
              <a:t> </a:t>
            </a:r>
            <a:r>
              <a:rPr lang="en-US" altLang="en-US" sz="1400" dirty="0">
                <a:solidFill>
                  <a:srgbClr val="555555"/>
                </a:solidFill>
                <a:latin typeface="&amp;quot"/>
                <a:ea typeface="Times New Roman" panose="02020603050405020304" pitchFamily="18" charset="0"/>
                <a:cs typeface="Courier New" panose="02070309020205020404" pitchFamily="49" charset="0"/>
              </a:rPr>
              <a:t>}</a:t>
            </a:r>
            <a:endParaRPr lang="en-US" altLang="en-US" sz="1400" dirty="0"/>
          </a:p>
          <a:p>
            <a:pPr lvl="0"/>
            <a:r>
              <a:rPr lang="en-US" altLang="en-US" sz="1400" dirty="0">
                <a:solidFill>
                  <a:srgbClr val="555555"/>
                </a:solidFill>
                <a:latin typeface="&amp;quot"/>
                <a:ea typeface="Times New Roman" panose="02020603050405020304" pitchFamily="18" charset="0"/>
                <a:cs typeface="Courier New" panose="02070309020205020404" pitchFamily="49" charset="0"/>
              </a:rPr>
              <a:t>}</a:t>
            </a:r>
            <a:r>
              <a:rPr kumimoji="0" lang="en-US" altLang="en-US" sz="1400" i="0" u="none" strike="noStrike" cap="none" normalizeH="0" baseline="0" dirty="0">
                <a:ln>
                  <a:noFill/>
                </a:ln>
                <a:solidFill>
                  <a:srgbClr val="000000"/>
                </a:solidFill>
                <a:effectLst/>
                <a:latin typeface="&amp;quot"/>
                <a:ea typeface="Times New Roman" panose="02020603050405020304" pitchFamily="18" charset="0"/>
                <a:cs typeface="Courier New" panose="02070309020205020404" pitchFamily="49" charset="0"/>
              </a:rPr>
              <a:t> </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87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16387" descr="Abstract blurred public library with bookshelves">
            <a:extLst>
              <a:ext uri="{FF2B5EF4-FFF2-40B4-BE49-F238E27FC236}">
                <a16:creationId xmlns:a16="http://schemas.microsoft.com/office/drawing/2014/main" id="{39C9D24C-1D20-455B-9841-9224691A4561}"/>
              </a:ext>
            </a:extLst>
          </p:cNvPr>
          <p:cNvPicPr>
            <a:picLocks noChangeAspect="1"/>
          </p:cNvPicPr>
          <p:nvPr/>
        </p:nvPicPr>
        <p:blipFill rotWithShape="1">
          <a:blip r:embed="rId3"/>
          <a:srcRect t="17230" b="30340"/>
          <a:stretch/>
        </p:blipFill>
        <p:spPr>
          <a:xfrm>
            <a:off x="609600" y="2286001"/>
            <a:ext cx="10972800" cy="3840163"/>
          </a:xfrm>
          <a:prstGeom prst="rect">
            <a:avLst/>
          </a:prstGeom>
          <a:noFill/>
        </p:spPr>
      </p:pic>
      <p:sp>
        <p:nvSpPr>
          <p:cNvPr id="16386" name="Rectangle 3"/>
          <p:cNvSpPr>
            <a:spLocks noGrp="1" noChangeArrowheads="1"/>
          </p:cNvSpPr>
          <p:nvPr>
            <p:ph type="body" idx="13"/>
          </p:nvPr>
        </p:nvSpPr>
        <p:spPr>
          <a:xfrm>
            <a:off x="508000" y="914400"/>
            <a:ext cx="10972800" cy="1143000"/>
          </a:xfrm>
        </p:spPr>
        <p:txBody>
          <a:bodyPr anchor="t">
            <a:normAutofit/>
          </a:bodyPr>
          <a:lstStyle/>
          <a:p>
            <a:pPr marL="285750" indent="-285750">
              <a:lnSpc>
                <a:spcPct val="90000"/>
              </a:lnSpc>
              <a:buFont typeface="Wingdings" panose="05000000000000000000" pitchFamily="2" charset="2"/>
              <a:buChar char="q"/>
            </a:pPr>
            <a:r>
              <a:rPr lang="en-US" altLang="en-US" sz="1500" dirty="0"/>
              <a:t>The following materials are produced from various online sources. Links to the original materials have been provided.</a:t>
            </a:r>
          </a:p>
        </p:txBody>
      </p:sp>
      <p:sp>
        <p:nvSpPr>
          <p:cNvPr id="5" name="Title 4"/>
          <p:cNvSpPr>
            <a:spLocks noGrp="1"/>
          </p:cNvSpPr>
          <p:nvPr>
            <p:ph type="title"/>
          </p:nvPr>
        </p:nvSpPr>
        <p:spPr>
          <a:xfrm>
            <a:off x="0" y="0"/>
            <a:ext cx="12192000" cy="684000"/>
          </a:xfrm>
        </p:spPr>
        <p:txBody>
          <a:bodyPr anchor="ctr">
            <a:normAutofit/>
          </a:bodyPr>
          <a:lstStyle/>
          <a:p>
            <a:r>
              <a:rPr lang="en-US" sz="3600" dirty="0"/>
              <a:t>Acknowledgement</a:t>
            </a:r>
            <a:endParaRPr lang="en-US" dirty="0"/>
          </a:p>
        </p:txBody>
      </p:sp>
    </p:spTree>
    <p:extLst>
      <p:ext uri="{BB962C8B-B14F-4D97-AF65-F5344CB8AC3E}">
        <p14:creationId xmlns:p14="http://schemas.microsoft.com/office/powerpoint/2010/main" val="38610707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Predictions Collection</a:t>
            </a: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1" y="1730241"/>
            <a:ext cx="6703640" cy="386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949960" indent="-6350">
              <a:lnSpc>
                <a:spcPct val="102000"/>
              </a:lnSpc>
              <a:spcBef>
                <a:spcPts val="0"/>
              </a:spcBef>
              <a:spcAft>
                <a:spcPts val="0"/>
              </a:spcAft>
            </a:pPr>
            <a:r>
              <a:rPr lang="en-US" sz="1400"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class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AA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private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ConcurrentMap</a:t>
            </a:r>
            <a:r>
              <a:rPr lang="en-US" sz="1400" dirty="0">
                <a:solidFill>
                  <a:srgbClr val="555555"/>
                </a:solidFill>
                <a:latin typeface="Calibri" panose="020F0502020204030204" pitchFamily="34" charset="0"/>
                <a:ea typeface="Calibri" panose="020F0502020204030204" pitchFamily="34" charset="0"/>
              </a:rPr>
              <a:t>&lt;</a:t>
            </a:r>
            <a:r>
              <a:rPr lang="en-US" sz="1400" dirty="0">
                <a:solidFill>
                  <a:srgbClr val="000088"/>
                </a:solidFill>
                <a:latin typeface="Calibri" panose="020F0502020204030204" pitchFamily="34" charset="0"/>
                <a:ea typeface="Calibri" panose="020F0502020204030204" pitchFamily="34" charset="0"/>
              </a:rPr>
              <a:t>Integer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555555"/>
                </a:solidFill>
                <a:latin typeface="Calibri" panose="020F0502020204030204" pitchFamily="34" charset="0"/>
                <a:ea typeface="Calibri" panose="020F0502020204030204" pitchFamily="34" charset="0"/>
              </a:rPr>
              <a:t>&gt;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2466975" indent="-6350">
              <a:lnSpc>
                <a:spcPct val="103000"/>
              </a:lnSpc>
              <a:spcBef>
                <a:spcPts val="0"/>
              </a:spcBef>
              <a:spcAft>
                <a:spcPts val="0"/>
              </a:spcAft>
            </a:pPr>
            <a:r>
              <a:rPr lang="en-US" sz="1400" dirty="0">
                <a:solidFill>
                  <a:srgbClr val="006699"/>
                </a:solidFill>
                <a:latin typeface="Calibri" panose="020F0502020204030204" pitchFamily="34" charset="0"/>
                <a:ea typeface="Calibri" panose="020F0502020204030204" pitchFamily="34" charset="0"/>
              </a:rPr>
              <a:t>    private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AtomicInteger</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mapKey</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0"/>
              </a:spcAft>
            </a:pPr>
            <a:endParaRPr lang="en-US" sz="1400" dirty="0">
              <a:solidFill>
                <a:srgbClr val="181717"/>
              </a:solidFill>
              <a:latin typeface="Calibri" panose="020F0502020204030204" pitchFamily="34" charset="0"/>
              <a:ea typeface="Calibri" panose="020F0502020204030204" pitchFamily="34" charset="0"/>
            </a:endParaRPr>
          </a:p>
          <a:p>
            <a:pPr marL="6350" indent="-6350">
              <a:lnSpc>
                <a:spcPct val="103000"/>
              </a:lnSpc>
              <a:spcBef>
                <a:spcPts val="0"/>
              </a:spcBef>
              <a:spcAft>
                <a:spcPts val="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ConcurrentHashMap</a:t>
            </a:r>
            <a:r>
              <a:rPr lang="en-US" sz="1400" dirty="0">
                <a:solidFill>
                  <a:srgbClr val="555555"/>
                </a:solidFill>
                <a:latin typeface="Calibri" panose="020F0502020204030204" pitchFamily="34" charset="0"/>
                <a:ea typeface="Calibri" panose="020F0502020204030204" pitchFamily="34" charset="0"/>
              </a:rPr>
              <a:t>&lt;</a:t>
            </a:r>
            <a:r>
              <a:rPr lang="en-US" sz="1400" dirty="0">
                <a:solidFill>
                  <a:srgbClr val="000088"/>
                </a:solidFill>
                <a:latin typeface="Calibri" panose="020F0502020204030204" pitchFamily="34" charset="0"/>
                <a:ea typeface="Calibri" panose="020F0502020204030204" pitchFamily="34" charset="0"/>
              </a:rPr>
              <a:t>Integer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555555"/>
                </a:solidFill>
                <a:latin typeface="Calibri" panose="020F0502020204030204" pitchFamily="34" charset="0"/>
                <a:ea typeface="Calibri" panose="020F0502020204030204" pitchFamily="34" charset="0"/>
              </a:rPr>
              <a:t>&gt;();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0"/>
              </a:spcAft>
            </a:pP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mapKey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AtomicInteger</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1075690" indent="-6350">
              <a:lnSpc>
                <a:spcPct val="103000"/>
              </a:lnSpc>
              <a:spcBef>
                <a:spcPts val="0"/>
              </a:spcBef>
              <a:spcAft>
                <a:spcPts val="0"/>
              </a:spcAft>
            </a:pPr>
            <a:endParaRPr lang="en-US" sz="1400" dirty="0">
              <a:solidFill>
                <a:srgbClr val="555555"/>
              </a:solidFill>
              <a:latin typeface="Calibri" panose="020F0502020204030204" pitchFamily="34" charset="0"/>
              <a:ea typeface="Calibri" panose="020F0502020204030204" pitchFamily="34" charset="0"/>
            </a:endParaRPr>
          </a:p>
          <a:p>
            <a:pPr marL="6350" marR="949960" indent="-6350">
              <a:lnSpc>
                <a:spcPct val="102000"/>
              </a:lnSpc>
              <a:spcBef>
                <a:spcPts val="0"/>
              </a:spcBef>
              <a:spcAft>
                <a:spcPts val="0"/>
              </a:spcAft>
            </a:pPr>
            <a:r>
              <a:rPr lang="en-US" sz="1400" dirty="0">
                <a:solidFill>
                  <a:srgbClr val="006699"/>
                </a:solidFill>
                <a:latin typeface="Calibri" panose="020F0502020204030204" pitchFamily="34" charset="0"/>
                <a:ea typeface="Calibri" panose="020F0502020204030204" pitchFamily="34" charset="0"/>
              </a:rPr>
              <a:t>    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addPrediction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129540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mapKey</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incrementAndGet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72720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setId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 </a:t>
            </a:r>
          </a:p>
          <a:p>
            <a:pPr marL="6350" marR="172720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put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949960" indent="-6350">
              <a:lnSpc>
                <a:spcPct val="102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return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0"/>
              </a:spcAft>
            </a:pPr>
            <a:endParaRPr lang="en-US" sz="1400" dirty="0">
              <a:solidFill>
                <a:srgbClr val="181717"/>
              </a:solidFill>
              <a:latin typeface="Calibri" panose="020F0502020204030204" pitchFamily="34" charset="0"/>
              <a:ea typeface="Calibri" panose="020F0502020204030204" pitchFamily="34" charset="0"/>
            </a:endParaRPr>
          </a:p>
          <a:p>
            <a:pPr marL="6350" marR="1075690" indent="-6350">
              <a:lnSpc>
                <a:spcPct val="103000"/>
              </a:lnSpc>
              <a:spcBef>
                <a:spcPts val="0"/>
              </a:spcBef>
              <a:spcAft>
                <a:spcPts val="0"/>
              </a:spcAft>
            </a:pPr>
            <a:endParaRPr lang="en-US" sz="1400" dirty="0">
              <a:solidFill>
                <a:srgbClr val="555555"/>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724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Predictions Collection / cont.</a:t>
            </a:r>
          </a:p>
          <a:p>
            <a:pPr marL="400050" lvl="1" indent="0">
              <a:buNone/>
            </a:pPr>
            <a:r>
              <a:rPr lang="en-US" sz="2000" dirty="0">
                <a:latin typeface="Calibri" panose="020F0502020204030204" pitchFamily="34" charset="0"/>
                <a:ea typeface="Calibri" panose="020F0502020204030204" pitchFamily="34" charset="0"/>
              </a:rPr>
              <a:t>CRUD operations (Create, Retrieve, Update, and Delete)</a:t>
            </a: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endParaRPr lang="en-US" sz="2000" dirty="0">
              <a:solidFill>
                <a:srgbClr val="C00000"/>
              </a:solidFill>
              <a:latin typeface="Calibri" panose="020F0502020204030204" pitchFamily="34" charset="0"/>
            </a:endParaRPr>
          </a:p>
          <a:p>
            <a:pPr marL="400050" lvl="1" indent="0">
              <a:buNone/>
            </a:pPr>
            <a:r>
              <a:rPr lang="en-US" sz="2000" dirty="0">
                <a:solidFill>
                  <a:srgbClr val="C00000"/>
                </a:solidFill>
                <a:latin typeface="Calibri" panose="020F0502020204030204" pitchFamily="34" charset="0"/>
              </a:rPr>
              <a:t>How about update?</a:t>
            </a:r>
            <a:endParaRPr lang="en-US" sz="18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879387" y="2672037"/>
            <a:ext cx="6490364" cy="252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129540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getPrediction</a:t>
            </a:r>
            <a:r>
              <a:rPr lang="en-US" sz="1400" dirty="0">
                <a:solidFill>
                  <a:srgbClr val="555555"/>
                </a:solidFill>
                <a:latin typeface="Calibri" panose="020F0502020204030204" pitchFamily="34" charset="0"/>
                <a:ea typeface="Calibri" panose="020F0502020204030204" pitchFamily="34" charset="0"/>
              </a:rPr>
              <a:t>(</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 }</a:t>
            </a:r>
          </a:p>
          <a:p>
            <a:pPr marL="6350" marR="1295400" indent="-6350">
              <a:lnSpc>
                <a:spcPct val="103000"/>
              </a:lnSpc>
              <a:spcBef>
                <a:spcPts val="0"/>
              </a:spcBef>
              <a:spcAft>
                <a:spcPts val="20"/>
              </a:spcAft>
            </a:pPr>
            <a:endParaRPr lang="en-US" sz="1400" b="1" dirty="0">
              <a:solidFill>
                <a:srgbClr val="006699"/>
              </a:solidFill>
              <a:latin typeface="Calibri" panose="020F0502020204030204" pitchFamily="34" charset="0"/>
              <a:ea typeface="Calibri" panose="020F0502020204030204" pitchFamily="34" charset="0"/>
            </a:endParaRPr>
          </a:p>
          <a:p>
            <a:pPr marL="6350" marR="129540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removePrediction</a:t>
            </a:r>
            <a:r>
              <a:rPr lang="en-US" sz="1400" dirty="0">
                <a:solidFill>
                  <a:srgbClr val="555555"/>
                </a:solidFill>
                <a:latin typeface="Calibri" panose="020F0502020204030204" pitchFamily="34" charset="0"/>
                <a:ea typeface="Calibri" panose="020F0502020204030204" pitchFamily="34" charset="0"/>
              </a:rPr>
              <a:t>(</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 }</a:t>
            </a:r>
          </a:p>
          <a:p>
            <a:pPr marL="6350" marR="129540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Prediction[]</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getPredictions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list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values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toArray</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dirty="0">
                <a:solidFill>
                  <a:srgbClr val="181717"/>
                </a:solidFill>
                <a:latin typeface="Times New Roman" panose="02020603050405020304" pitchFamily="18"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Arrays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sort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list</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Times New Roman" panose="02020603050405020304" pitchFamily="18" charset="0"/>
              </a:rPr>
              <a:t>    return </a:t>
            </a:r>
            <a:r>
              <a:rPr lang="en-US" sz="1400" dirty="0">
                <a:solidFill>
                  <a:srgbClr val="000088"/>
                </a:solidFill>
                <a:latin typeface="Calibri" panose="020F0502020204030204" pitchFamily="34" charset="0"/>
                <a:ea typeface="Calibri" panose="020F0502020204030204" pitchFamily="34" charset="0"/>
              </a:rPr>
              <a:t>list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29540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p>
          <a:p>
            <a:pPr marL="6350" marR="129540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marR="129540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386733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a:t>
            </a:r>
          </a:p>
          <a:p>
            <a:pPr marL="400050" lvl="1" indent="0">
              <a:buNone/>
            </a:pPr>
            <a:r>
              <a:rPr lang="en-US" sz="2000" dirty="0">
                <a:latin typeface="Calibri" panose="020F0502020204030204" pitchFamily="34" charset="0"/>
                <a:ea typeface="Calibri" panose="020F0502020204030204" pitchFamily="34" charset="0"/>
              </a:rPr>
              <a:t>The REST Implementation</a:t>
            </a:r>
            <a:endParaRPr lang="en-US" sz="1600" dirty="0">
              <a:solidFill>
                <a:srgbClr val="C00000"/>
              </a:solidFill>
            </a:endParaRPr>
          </a:p>
          <a:p>
            <a:endParaRPr lang="en-US" sz="22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1" y="2148067"/>
            <a:ext cx="6703640" cy="233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1133475" indent="-6350">
              <a:lnSpc>
                <a:spcPct val="103000"/>
              </a:lnSpc>
              <a:spcBef>
                <a:spcPts val="0"/>
              </a:spcBef>
              <a:spcAft>
                <a:spcPts val="980"/>
              </a:spcAft>
            </a:pPr>
            <a:r>
              <a:rPr lang="en-US" sz="1400"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class</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AA88"/>
                </a:solidFill>
                <a:latin typeface="Calibri" panose="020F0502020204030204" pitchFamily="34" charset="0"/>
                <a:ea typeface="Calibri" panose="020F0502020204030204" pitchFamily="34" charset="0"/>
              </a:rPr>
              <a:t>PredictionsServlet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extends</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1133475" indent="-6350">
              <a:lnSpc>
                <a:spcPct val="103000"/>
              </a:lnSpc>
              <a:spcBef>
                <a:spcPts val="0"/>
              </a:spcBef>
              <a:spcAft>
                <a:spcPts val="98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private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backend bean</a:t>
            </a:r>
            <a:endParaRPr lang="en-US" sz="1400" dirty="0">
              <a:solidFill>
                <a:srgbClr val="181717"/>
              </a:solidFill>
              <a:latin typeface="Times New Roman" panose="02020603050405020304" pitchFamily="18" charset="0"/>
              <a:ea typeface="Times New Roman" panose="02020603050405020304" pitchFamily="18" charset="0"/>
            </a:endParaRPr>
          </a:p>
          <a:p>
            <a:pPr marL="920750" lvl="2"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Executed when servlet is first loaded into container.</a:t>
            </a:r>
            <a:endParaRPr lang="en-US" sz="1400" dirty="0">
              <a:solidFill>
                <a:srgbClr val="181717"/>
              </a:solidFill>
              <a:latin typeface="Times New Roman" panose="02020603050405020304" pitchFamily="18" charset="0"/>
              <a:ea typeface="Times New Roman" panose="02020603050405020304" pitchFamily="18" charset="0"/>
            </a:endParaRPr>
          </a:p>
          <a:p>
            <a:pPr marL="920750" marR="971550" lvl="2"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verify </a:t>
            </a:r>
            <a:r>
              <a:rPr lang="en-US" sz="1400" i="1" dirty="0" err="1">
                <a:solidFill>
                  <a:srgbClr val="35586C"/>
                </a:solidFill>
                <a:latin typeface="Calibri" panose="020F0502020204030204" pitchFamily="34" charset="0"/>
                <a:ea typeface="Calibri" panose="020F0502020204030204" pitchFamily="34" charset="0"/>
              </a:rPr>
              <a:t>servletContext</a:t>
            </a:r>
            <a:r>
              <a:rPr lang="en-US" sz="1400" i="1" dirty="0">
                <a:solidFill>
                  <a:srgbClr val="35586C"/>
                </a:solidFill>
                <a:latin typeface="Calibri" panose="020F0502020204030204" pitchFamily="34" charset="0"/>
                <a:ea typeface="Calibri" panose="020F0502020204030204" pitchFamily="34" charset="0"/>
              </a:rPr>
              <a:t> that the object can do I/O.</a:t>
            </a:r>
          </a:p>
          <a:p>
            <a:pPr marL="920750" marR="971550" lvl="2" indent="-6350">
              <a:lnSpc>
                <a:spcPct val="103000"/>
              </a:lnSpc>
              <a:spcBef>
                <a:spcPts val="0"/>
              </a:spcBef>
              <a:spcAft>
                <a:spcPts val="20"/>
              </a:spcAft>
            </a:pPr>
            <a:endParaRPr lang="en-US" sz="1400" dirty="0">
              <a:solidFill>
                <a:srgbClr val="181717"/>
              </a:solidFill>
              <a:latin typeface="Times New Roman" panose="02020603050405020304" pitchFamily="18" charset="0"/>
              <a:ea typeface="Times New Roman" panose="02020603050405020304" pitchFamily="18" charset="0"/>
            </a:endParaRPr>
          </a:p>
          <a:p>
            <a:pPr marL="920750" marR="3076575" lvl="2"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@Override</a:t>
            </a:r>
          </a:p>
          <a:p>
            <a:pPr marL="920750" marR="3076575" lvl="2"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init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lvl="3"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463550" marR="1075690" lvl="1"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503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400050" lvl="1" indent="0">
              <a:buNone/>
            </a:pPr>
            <a:r>
              <a:rPr lang="en-US" sz="2000" dirty="0">
                <a:latin typeface="Calibri" panose="020F0502020204030204" pitchFamily="34" charset="0"/>
                <a:ea typeface="Calibri" panose="020F0502020204030204" pitchFamily="34" charset="0"/>
              </a:rPr>
              <a:t>Some helper methods</a:t>
            </a: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1909726"/>
            <a:ext cx="8229599" cy="412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  public </a:t>
            </a:r>
            <a:r>
              <a:rPr lang="en-US" sz="1400" dirty="0">
                <a:solidFill>
                  <a:srgbClr val="0077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Object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obj</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accept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request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getHeader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"accept"</a:t>
            </a:r>
            <a:r>
              <a:rPr lang="en-US" sz="1400" dirty="0">
                <a:solidFill>
                  <a:srgbClr val="555555"/>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you may check the Accept header later for json </a:t>
            </a:r>
          </a:p>
          <a:p>
            <a:pPr marL="635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or xml output  i.e. application/xml, or</a:t>
            </a:r>
          </a:p>
          <a:p>
            <a:pPr marL="635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application/json, application/*, or */*</a:t>
            </a:r>
          </a:p>
          <a:p>
            <a:pPr marL="635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convert obj to String  . . . and return</a:t>
            </a:r>
          </a:p>
          <a:p>
            <a:pPr marL="635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for lists, loop through each item . . .  append and return</a:t>
            </a:r>
          </a:p>
          <a:p>
            <a:pPr marL="635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a:t>
            </a:r>
            <a:r>
              <a:rPr lang="en-US" sz="1400" dirty="0">
                <a:solidFill>
                  <a:srgbClr val="35586C"/>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  private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payload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949960" indent="-6350">
              <a:lnSpc>
                <a:spcPct val="102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      try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920750" marR="2790825" lvl="2"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OutputStream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out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getOutputStream</a:t>
            </a:r>
            <a:r>
              <a:rPr lang="en-US" sz="1400" dirty="0">
                <a:solidFill>
                  <a:srgbClr val="555555"/>
                </a:solidFill>
                <a:latin typeface="Calibri" panose="020F0502020204030204" pitchFamily="34" charset="0"/>
                <a:ea typeface="Calibri" panose="020F0502020204030204" pitchFamily="34" charset="0"/>
              </a:rPr>
              <a:t>();</a:t>
            </a:r>
          </a:p>
          <a:p>
            <a:pPr marL="920750" marR="244475" lvl="2"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out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write</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payload</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getBytes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920750" marR="244475" lvl="2"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out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flush</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Times New Roman" panose="02020603050405020304" pitchFamily="18" charset="0"/>
                <a:ea typeface="Calibri" panose="020F0502020204030204" pitchFamily="34" charset="0"/>
              </a:rPr>
              <a:t> </a:t>
            </a:r>
          </a:p>
          <a:p>
            <a:pPr marL="6350" marR="1075690" indent="-6350">
              <a:lnSpc>
                <a:spcPct val="103000"/>
              </a:lnSpc>
              <a:spcBef>
                <a:spcPts val="0"/>
              </a:spcBef>
              <a:spcAft>
                <a:spcPts val="55"/>
              </a:spcAft>
            </a:pPr>
            <a:r>
              <a:rPr lang="en-US" sz="1400" dirty="0">
                <a:solidFill>
                  <a:srgbClr val="181717"/>
                </a:solidFill>
                <a:latin typeface="Times New Roman" panose="02020603050405020304" pitchFamily="18"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catch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Exception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marR="1075690" indent="-6350">
              <a:lnSpc>
                <a:spcPct val="103000"/>
              </a:lnSpc>
              <a:spcBef>
                <a:spcPts val="0"/>
              </a:spcBef>
              <a:spcAft>
                <a:spcPts val="55"/>
              </a:spcAft>
            </a:pPr>
            <a:r>
              <a:rPr lang="en-US" sz="1400" dirty="0">
                <a:solidFill>
                  <a:srgbClr val="006699"/>
                </a:solidFill>
                <a:latin typeface="Calibri" panose="020F0502020204030204" pitchFamily="34" charset="0"/>
                <a:ea typeface="Calibri" panose="020F0502020204030204" pitchFamily="34" charset="0"/>
              </a:rPr>
              <a:t>             throw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SC_INTERNAL_SERVER_ERROR</a:t>
            </a:r>
            <a:r>
              <a:rPr lang="en-US" sz="1400" dirty="0">
                <a:solidFill>
                  <a:srgbClr val="555555"/>
                </a:solidFill>
                <a:latin typeface="Calibri" panose="020F0502020204030204" pitchFamily="34" charset="0"/>
                <a:ea typeface="Calibri" panose="020F0502020204030204" pitchFamily="34" charset="0"/>
              </a:rPr>
              <a:t>);</a:t>
            </a: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1569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GET /predictions</a:t>
            </a:r>
            <a:endParaRPr lang="en-US" sz="1400" b="1" dirty="0">
              <a:solidFill>
                <a:srgbClr val="181717"/>
              </a:solidFill>
              <a:latin typeface="Courier New" panose="02070309020205020404" pitchFamily="49" charset="0"/>
              <a:ea typeface="Times New Roman" panose="02020603050405020304" pitchFamily="18" charset="0"/>
              <a:cs typeface="Courier New" panose="02070309020205020404" pitchFamily="49" charset="0"/>
            </a:endParaRPr>
          </a:p>
          <a:p>
            <a:pPr marL="674687" lvl="2" indent="0">
              <a:lnSpc>
                <a:spcPct val="103000"/>
              </a:lnSpc>
              <a:spcBef>
                <a:spcPts val="0"/>
              </a:spcBef>
              <a:spcAft>
                <a:spcPts val="20"/>
              </a:spcAft>
              <a:buNone/>
            </a:pPr>
            <a:r>
              <a:rPr lang="en-US" sz="1400" dirty="0">
                <a:solidFill>
                  <a:srgbClr val="35586C"/>
                </a:solidFill>
                <a:latin typeface="Courier New" panose="02070309020205020404" pitchFamily="49" charset="0"/>
                <a:ea typeface="Calibri" panose="020F0502020204030204" pitchFamily="34" charset="0"/>
                <a:cs typeface="Courier New" panose="02070309020205020404" pitchFamily="49" charset="0"/>
              </a:rPr>
              <a:t>GET /</a:t>
            </a:r>
            <a:r>
              <a:rPr lang="en-US" sz="1400" dirty="0" err="1">
                <a:solidFill>
                  <a:srgbClr val="35586C"/>
                </a:solidFill>
                <a:latin typeface="Courier New" panose="02070309020205020404" pitchFamily="49" charset="0"/>
                <a:ea typeface="Calibri" panose="020F0502020204030204" pitchFamily="34" charset="0"/>
                <a:cs typeface="Courier New" panose="02070309020205020404" pitchFamily="49" charset="0"/>
              </a:rPr>
              <a:t>predictions?id</a:t>
            </a:r>
            <a:r>
              <a:rPr lang="en-US" sz="1400" dirty="0">
                <a:solidFill>
                  <a:srgbClr val="35586C"/>
                </a:solidFill>
                <a:latin typeface="Courier New" panose="02070309020205020404" pitchFamily="49" charset="0"/>
                <a:ea typeface="Calibri" panose="020F0502020204030204" pitchFamily="34" charset="0"/>
                <a:cs typeface="Courier New" panose="02070309020205020404" pitchFamily="49" charset="0"/>
              </a:rPr>
              <a:t>=1</a:t>
            </a: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2376307"/>
            <a:ext cx="8229599" cy="274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10795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@Override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doGet</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param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request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getParameter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Integer</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param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Integer</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param</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trim</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accept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request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getHeader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"accept"</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you may check accept header later for json or xml output</a:t>
            </a: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		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i="1" dirty="0">
                <a:solidFill>
                  <a:srgbClr val="555555"/>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GET all</a:t>
            </a: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list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predictions.getPredictions</a:t>
            </a:r>
            <a:r>
              <a:rPr lang="en-US" sz="1400" dirty="0">
                <a:solidFill>
                  <a:srgbClr val="000088"/>
                </a:solidFill>
                <a:latin typeface="Calibri" panose="020F0502020204030204" pitchFamily="34" charset="0"/>
                <a:ea typeface="Calibri" panose="020F0502020204030204" pitchFamily="34" charset="0"/>
              </a:rPr>
              <a:t>();</a:t>
            </a: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output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330099"/>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list</a:t>
            </a:r>
            <a:r>
              <a:rPr lang="en-US" sz="1400" dirty="0">
                <a:solidFill>
                  <a:srgbClr val="555555"/>
                </a:solidFill>
                <a:latin typeface="Calibri" panose="020F0502020204030204" pitchFamily="34" charset="0"/>
                <a:ea typeface="Calibri" panose="020F0502020204030204" pitchFamily="34" charset="0"/>
              </a:rPr>
              <a:t>); </a:t>
            </a:r>
          </a:p>
          <a:p>
            <a:pPr marL="920750" marR="1727200" lvl="2"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output</a:t>
            </a:r>
            <a:r>
              <a:rPr lang="en-US" sz="1400" dirty="0">
                <a:solidFill>
                  <a:srgbClr val="555555"/>
                </a:solidFill>
                <a:latin typeface="Calibri" panose="020F0502020204030204" pitchFamily="34" charset="0"/>
                <a:ea typeface="Calibri" panose="020F0502020204030204" pitchFamily="34" charset="0"/>
              </a:rPr>
              <a:t>);</a:t>
            </a:r>
          </a:p>
          <a:p>
            <a:pPr marL="463550" marR="1727200" lvl="1" indent="-6350">
              <a:lnSpc>
                <a:spcPct val="103000"/>
              </a:lnSpc>
              <a:spcAft>
                <a:spcPts val="20"/>
              </a:spcAft>
            </a:pP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35051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dirty="0">
                <a:solidFill>
                  <a:srgbClr val="35586C"/>
                </a:solidFill>
                <a:latin typeface="Courier New" panose="02070309020205020404" pitchFamily="49" charset="0"/>
                <a:ea typeface="Calibri" panose="020F0502020204030204" pitchFamily="34" charset="0"/>
                <a:cs typeface="Courier New" panose="02070309020205020404" pitchFamily="49" charset="0"/>
              </a:rPr>
              <a:t>GET /predictions</a:t>
            </a:r>
            <a:endParaRPr lang="en-US" sz="1400" dirty="0">
              <a:solidFill>
                <a:srgbClr val="181717"/>
              </a:solidFill>
              <a:latin typeface="Courier New" panose="02070309020205020404" pitchFamily="49" charset="0"/>
              <a:ea typeface="Times New Roman" panose="02020603050405020304" pitchFamily="18" charset="0"/>
              <a:cs typeface="Courier New" panose="02070309020205020404" pitchFamily="49" charset="0"/>
            </a:endParaRPr>
          </a:p>
          <a:p>
            <a:pPr marL="674687" lvl="2" indent="0">
              <a:lnSpc>
                <a:spcPct val="103000"/>
              </a:lnSpc>
              <a:spcBef>
                <a:spcPts val="0"/>
              </a:spcBef>
              <a:spcAft>
                <a:spcPts val="20"/>
              </a:spcAft>
              <a:buNone/>
            </a:pP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GET /</a:t>
            </a:r>
            <a:r>
              <a:rPr lang="en-US" sz="1400" b="1" dirty="0" err="1">
                <a:solidFill>
                  <a:srgbClr val="35586C"/>
                </a:solidFill>
                <a:latin typeface="Courier New" panose="02070309020205020404" pitchFamily="49" charset="0"/>
                <a:ea typeface="Calibri" panose="020F0502020204030204" pitchFamily="34" charset="0"/>
                <a:cs typeface="Courier New" panose="02070309020205020404" pitchFamily="49" charset="0"/>
              </a:rPr>
              <a:t>predictions?id</a:t>
            </a: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=1</a:t>
            </a: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2296722"/>
            <a:ext cx="8229599" cy="335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920750" marR="1133475" lvl="2" indent="-6350">
              <a:lnSpc>
                <a:spcPct val="103000"/>
              </a:lnSpc>
              <a:spcBef>
                <a:spcPts val="0"/>
              </a:spcBef>
              <a:spcAft>
                <a:spcPts val="980"/>
              </a:spcAft>
            </a:pPr>
            <a:r>
              <a:rPr lang="en-US" sz="1400" i="1" dirty="0">
                <a:solidFill>
                  <a:srgbClr val="35586C"/>
                </a:solidFill>
                <a:latin typeface="Calibri" panose="020F0502020204030204" pitchFamily="34" charset="0"/>
                <a:ea typeface="Calibri" panose="020F0502020204030204" pitchFamily="34" charset="0"/>
              </a:rPr>
              <a:t>// Otherwise, return the specified Prediction.</a:t>
            </a:r>
          </a:p>
          <a:p>
            <a:pPr marL="920750" marR="1133475" lvl="2" indent="-6350">
              <a:lnSpc>
                <a:spcPct val="103000"/>
              </a:lnSpc>
              <a:spcBef>
                <a:spcPts val="0"/>
              </a:spcBef>
              <a:spcAft>
                <a:spcPts val="980"/>
              </a:spcAft>
            </a:pPr>
            <a:r>
              <a:rPr lang="en-US" sz="1400" b="1" dirty="0">
                <a:solidFill>
                  <a:srgbClr val="006699"/>
                </a:solidFill>
                <a:latin typeface="Calibri" panose="020F0502020204030204" pitchFamily="34" charset="0"/>
                <a:ea typeface="Calibri" panose="020F0502020204030204" pitchFamily="34" charset="0"/>
              </a:rPr>
              <a:t>else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920750" marR="1133475" lvl="2" indent="-6350">
              <a:lnSpc>
                <a:spcPct val="103000"/>
              </a:lnSpc>
              <a:spcBef>
                <a:spcPts val="0"/>
              </a:spcBef>
              <a:spcAft>
                <a:spcPts val="98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getPrediction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no such Prediction</a:t>
            </a:r>
            <a:endParaRPr lang="en-US" sz="1400" i="1"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i="1" dirty="0">
                <a:solidFill>
                  <a:srgbClr val="181717"/>
                </a:solidFill>
                <a:latin typeface="Times New Roman" panose="02020603050405020304" pitchFamily="18"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 does not map to a prediction.\n"</a:t>
            </a:r>
            <a:r>
              <a:rPr lang="en-US" sz="1400" dirty="0">
                <a:solidFill>
                  <a:srgbClr val="555555"/>
                </a:solidFill>
                <a:latin typeface="Calibri" panose="020F0502020204030204" pitchFamily="34" charset="0"/>
                <a:ea typeface="Calibri" panose="020F0502020204030204" pitchFamily="34" charset="0"/>
              </a:rPr>
              <a:t>; </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dirty="0">
                <a:solidFill>
                  <a:srgbClr val="181717"/>
                </a:solidFill>
                <a:latin typeface="Times New Roman" panose="02020603050405020304" pitchFamily="18"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b="1" dirty="0">
                <a:solidFill>
                  <a:srgbClr val="181717"/>
                </a:solidFill>
                <a:latin typeface="Times New Roman" panose="02020603050405020304" pitchFamily="18"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else</a:t>
            </a:r>
            <a:r>
              <a:rPr lang="en-US" sz="1400" b="1"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p>
          <a:p>
            <a:pPr marL="1835150" lvl="4" indent="-6350">
              <a:lnSpc>
                <a:spcPct val="103000"/>
              </a:lnSpc>
              <a:spcBef>
                <a:spcPts val="0"/>
              </a:spcBef>
              <a:spcAft>
                <a:spcPts val="20"/>
              </a:spcAft>
            </a:pPr>
            <a:r>
              <a:rPr lang="en-US" sz="1400" i="1"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requested Prediction found</a:t>
            </a:r>
            <a:endParaRPr lang="en-US" sz="1400" dirty="0">
              <a:solidFill>
                <a:srgbClr val="181717"/>
              </a:solidFill>
              <a:latin typeface="Times New Roman" panose="02020603050405020304" pitchFamily="18" charset="0"/>
              <a:ea typeface="Times New Roman" panose="02020603050405020304" pitchFamily="18" charset="0"/>
            </a:endParaRPr>
          </a:p>
          <a:p>
            <a:pPr marL="1835150" lvl="4"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330099"/>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a:t>
            </a:r>
            <a:r>
              <a:rPr lang="en-US" sz="1400" dirty="0">
                <a:solidFill>
                  <a:srgbClr val="555555"/>
                </a:solidFill>
                <a:latin typeface="Calibri" panose="020F0502020204030204" pitchFamily="34" charset="0"/>
                <a:ea typeface="Calibri" panose="020F0502020204030204" pitchFamily="34" charset="0"/>
              </a:rPr>
              <a:t>));</a:t>
            </a:r>
          </a:p>
          <a:p>
            <a:pPr marL="1835150" lvl="4"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p>
          <a:p>
            <a:pPr marL="920750" lvl="2" indent="-6350">
              <a:lnSpc>
                <a:spcPct val="103000"/>
              </a:lnSpc>
              <a:spcBef>
                <a:spcPts val="0"/>
              </a:spcBef>
              <a:spcAft>
                <a:spcPts val="20"/>
              </a:spcAft>
            </a:pPr>
            <a:r>
              <a:rPr lang="en-US" sz="1400" dirty="0">
                <a:solidFill>
                  <a:srgbClr val="555555"/>
                </a:solidFill>
                <a:latin typeface="Calibri" panose="020F0502020204030204" pitchFamily="34" charset="0"/>
                <a:ea typeface="Times New Roman" panose="02020603050405020304" pitchFamily="18"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8578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POST /predictions</a:t>
            </a: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1904825"/>
            <a:ext cx="8229599" cy="252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377825"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@Override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	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doPost</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lvl="3"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request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getParameter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"who"</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lvl="3"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request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getParameter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"what"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marR="949960" lvl="3" indent="-6350">
              <a:lnSpc>
                <a:spcPct val="102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lvl="3" indent="-6350">
              <a:lnSpc>
                <a:spcPct val="103000"/>
              </a:lnSpc>
              <a:spcBef>
                <a:spcPts val="0"/>
              </a:spcBef>
              <a:spcAft>
                <a:spcPts val="20"/>
              </a:spcAft>
            </a:pPr>
            <a:r>
              <a:rPr lang="en-US" sz="1400" dirty="0">
                <a:solidFill>
                  <a:srgbClr val="006699"/>
                </a:solidFill>
                <a:latin typeface="Calibri" panose="020F0502020204030204" pitchFamily="34" charset="0"/>
                <a:ea typeface="Calibri" panose="020F0502020204030204" pitchFamily="34" charset="0"/>
              </a:rPr>
              <a:t>		throw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SC_BAD_REQUEST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lvl="3"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Times New Roman" panose="02020603050405020304" pitchFamily="18"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setWho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Times New Roman" panose="02020603050405020304" pitchFamily="18"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setWhat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what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marR="1565275" lvl="3" indent="-6350">
              <a:lnSpc>
                <a:spcPct val="103000"/>
              </a:lnSpc>
              <a:spcBef>
                <a:spcPts val="0"/>
              </a:spcBef>
              <a:spcAft>
                <a:spcPts val="20"/>
              </a:spcAft>
            </a:pPr>
            <a:r>
              <a:rPr lang="en-US" sz="1400"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addPrediction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1377950" marR="323850" lvl="3"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"Prediction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 created.\n"</a:t>
            </a:r>
            <a:r>
              <a:rPr lang="en-US" sz="1400" dirty="0">
                <a:solidFill>
                  <a:srgbClr val="555555"/>
                </a:solidFill>
                <a:latin typeface="Calibri" panose="020F0502020204030204" pitchFamily="34" charset="0"/>
                <a:ea typeface="Calibri" panose="020F0502020204030204" pitchFamily="34" charset="0"/>
              </a:rPr>
              <a:t>; </a:t>
            </a:r>
          </a:p>
          <a:p>
            <a:pPr marL="1377950" marR="323850" lvl="3" indent="-6350">
              <a:lnSpc>
                <a:spcPct val="103000"/>
              </a:lnSpc>
              <a:spcBef>
                <a:spcPts val="0"/>
              </a:spcBef>
              <a:spcAft>
                <a:spcPts val="20"/>
              </a:spcAft>
            </a:pPr>
            <a:r>
              <a:rPr lang="en-US" sz="1400" dirty="0" err="1">
                <a:solidFill>
                  <a:srgbClr val="000088"/>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a:t>
            </a:r>
            <a:endParaRPr lang="en-US" sz="1400" dirty="0"/>
          </a:p>
        </p:txBody>
      </p:sp>
    </p:spTree>
    <p:extLst>
      <p:ext uri="{BB962C8B-B14F-4D97-AF65-F5344CB8AC3E}">
        <p14:creationId xmlns:p14="http://schemas.microsoft.com/office/powerpoint/2010/main" val="513458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PUT /predictions</a:t>
            </a: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2286000"/>
            <a:ext cx="8229599" cy="296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64770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HTTP body should contain at least two keys: the prediction's id and either who or what.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183640" indent="-6350">
              <a:lnSpc>
                <a:spcPct val="103000"/>
              </a:lnSpc>
              <a:spcBef>
                <a:spcPts val="0"/>
              </a:spcBef>
              <a:spcAft>
                <a:spcPts val="20"/>
              </a:spcAft>
            </a:pPr>
            <a:endParaRPr lang="en-US" sz="1400" dirty="0">
              <a:solidFill>
                <a:srgbClr val="9999FF"/>
              </a:solidFill>
              <a:latin typeface="Calibri" panose="020F0502020204030204" pitchFamily="34" charset="0"/>
              <a:ea typeface="Calibri" panose="020F0502020204030204" pitchFamily="34" charset="0"/>
            </a:endParaRPr>
          </a:p>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@Override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doPut</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endParaRPr lang="en-US" sz="1400" dirty="0">
              <a:solidFill>
                <a:srgbClr val="181717"/>
              </a:solidFill>
              <a:latin typeface="Times New Roman" panose="02020603050405020304" pitchFamily="18" charset="0"/>
              <a:ea typeface="Times New Roman" panose="02020603050405020304" pitchFamily="18" charset="0"/>
            </a:endParaRPr>
          </a:p>
          <a:p>
            <a:pPr marL="6350" marR="21590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A </a:t>
            </a:r>
            <a:r>
              <a:rPr lang="en-US" sz="1400" i="1" dirty="0">
                <a:solidFill>
                  <a:srgbClr val="FF0000"/>
                </a:solidFill>
                <a:latin typeface="Calibri" panose="020F0502020204030204" pitchFamily="34" charset="0"/>
                <a:ea typeface="Calibri" panose="020F0502020204030204" pitchFamily="34" charset="0"/>
              </a:rPr>
              <a:t>workaround is necessary for a PUT</a:t>
            </a:r>
            <a:r>
              <a:rPr lang="en-US" sz="1400" i="1" dirty="0">
                <a:solidFill>
                  <a:srgbClr val="35586C"/>
                </a:solidFill>
                <a:latin typeface="Calibri" panose="020F0502020204030204" pitchFamily="34" charset="0"/>
                <a:ea typeface="Calibri" panose="020F0502020204030204" pitchFamily="34" charset="0"/>
              </a:rPr>
              <a:t> request because neither Tomcat</a:t>
            </a:r>
          </a:p>
          <a:p>
            <a:pPr marL="6350" marR="21590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nor Jetty generates a workable parameter map for this HTTP verb. */</a:t>
            </a:r>
          </a:p>
          <a:p>
            <a:pPr marL="6350" marR="215900" indent="-6350">
              <a:lnSpc>
                <a:spcPct val="103000"/>
              </a:lnSpc>
              <a:spcBef>
                <a:spcPts val="0"/>
              </a:spcBef>
              <a:spcAft>
                <a:spcPts val="20"/>
              </a:spcAft>
            </a:pPr>
            <a:endParaRPr lang="en-US" sz="1400" dirty="0">
              <a:solidFill>
                <a:srgbClr val="181717"/>
              </a:solidFill>
              <a:latin typeface="Times New Roman" panose="02020603050405020304" pitchFamily="18" charset="0"/>
              <a:ea typeface="Times New Roman" panose="02020603050405020304" pitchFamily="18" charset="0"/>
            </a:endParaRPr>
          </a:p>
          <a:p>
            <a:pPr marL="920750" marR="269875" lvl="2"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To simplify the hack, assume that the PUT request has exactly</a:t>
            </a:r>
          </a:p>
          <a:p>
            <a:pPr marL="920750" marR="269875" lvl="2"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two parameters: the id and either who or what. </a:t>
            </a:r>
          </a:p>
          <a:p>
            <a:pPr marL="920750" marR="269875" lvl="2"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Assume, further,  that the id comes first. </a:t>
            </a:r>
          </a:p>
          <a:p>
            <a:pPr marL="920750" marR="269875" lvl="2"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From the client side, a hash character  # separates the id and the who/what, e.g.,</a:t>
            </a:r>
            <a:endParaRPr lang="en-US" sz="1400" dirty="0">
              <a:solidFill>
                <a:srgbClr val="181717"/>
              </a:solidFill>
              <a:latin typeface="Times New Roman" panose="02020603050405020304" pitchFamily="18" charset="0"/>
              <a:ea typeface="Times New Roman" panose="02020603050405020304" pitchFamily="18" charset="0"/>
            </a:endParaRPr>
          </a:p>
          <a:p>
            <a:pPr marL="920750" lvl="2"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id=33#who=Homer Allision */</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8754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PUT /predictions</a:t>
            </a:r>
          </a:p>
          <a:p>
            <a:pPr marL="674687" lvl="2" indent="0">
              <a:lnSpc>
                <a:spcPct val="103000"/>
              </a:lnSpc>
              <a:spcBef>
                <a:spcPts val="0"/>
              </a:spcBef>
              <a:spcAft>
                <a:spcPts val="20"/>
              </a:spcAft>
              <a:buNone/>
            </a:pPr>
            <a:r>
              <a:rPr lang="en-US" sz="1400" b="1" dirty="0">
                <a:solidFill>
                  <a:srgbClr val="181717"/>
                </a:solidFill>
                <a:latin typeface="Courier New" panose="02070309020205020404" pitchFamily="49" charset="0"/>
                <a:ea typeface="Times New Roman" panose="02020603050405020304" pitchFamily="18" charset="0"/>
                <a:cs typeface="Courier New" panose="02070309020205020404" pitchFamily="49" charset="0"/>
              </a:rPr>
              <a:t>id=33#who=Homer Allision</a:t>
            </a: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2271393"/>
            <a:ext cx="8229599" cy="340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Let the hack begin. */</a:t>
            </a:r>
            <a:endParaRPr lang="en-US" sz="1400" dirty="0">
              <a:solidFill>
                <a:srgbClr val="181717"/>
              </a:solidFill>
              <a:latin typeface="Times New Roman" panose="02020603050405020304" pitchFamily="18" charset="0"/>
              <a:ea typeface="Times New Roman" panose="02020603050405020304" pitchFamily="18" charset="0"/>
            </a:endParaRPr>
          </a:p>
          <a:p>
            <a:pPr marL="6350" marR="949960" indent="-6350">
              <a:lnSpc>
                <a:spcPct val="102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 	</a:t>
            </a:r>
            <a:r>
              <a:rPr lang="en-US" sz="1400" b="1" dirty="0" err="1">
                <a:solidFill>
                  <a:srgbClr val="007788"/>
                </a:solidFill>
                <a:latin typeface="Calibri" panose="020F0502020204030204" pitchFamily="34" charset="0"/>
                <a:ea typeface="Calibri" panose="020F0502020204030204" pitchFamily="34" charset="0"/>
              </a:rPr>
              <a:t>boolean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false</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949960" indent="-6350">
              <a:lnSpc>
                <a:spcPct val="102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try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BufferedReader</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br</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Times New Roman" panose="02020603050405020304" pitchFamily="18"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BufferedReader</a:t>
            </a:r>
            <a:r>
              <a:rPr lang="en-US" sz="1400" dirty="0">
                <a:solidFill>
                  <a:srgbClr val="555555"/>
                </a:solidFill>
                <a:latin typeface="Calibri" panose="020F0502020204030204" pitchFamily="34" charset="0"/>
                <a:ea typeface="Calibri" panose="020F0502020204030204" pitchFamily="34" charset="0"/>
              </a:rPr>
              <a:t>(</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InputStreamReader</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request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getInputStream</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data</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br</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readLine</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dirty="0">
                <a:solidFill>
                  <a:srgbClr val="181717"/>
                </a:solidFill>
                <a:latin typeface="Times New Roman" panose="02020603050405020304" pitchFamily="18"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args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data</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split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id in </a:t>
            </a:r>
            <a:r>
              <a:rPr lang="en-US" sz="1400" i="1" dirty="0" err="1">
                <a:solidFill>
                  <a:srgbClr val="35586C"/>
                </a:solidFill>
                <a:latin typeface="Calibri" panose="020F0502020204030204" pitchFamily="34" charset="0"/>
                <a:ea typeface="Calibri" panose="020F0502020204030204" pitchFamily="34" charset="0"/>
              </a:rPr>
              <a:t>args</a:t>
            </a:r>
            <a:r>
              <a:rPr lang="en-US" sz="1400" i="1" dirty="0">
                <a:solidFill>
                  <a:srgbClr val="35586C"/>
                </a:solidFill>
                <a:latin typeface="Calibri" panose="020F0502020204030204" pitchFamily="34" charset="0"/>
                <a:ea typeface="Calibri" panose="020F0502020204030204" pitchFamily="34" charset="0"/>
              </a:rPr>
              <a:t>[0], rest in </a:t>
            </a:r>
            <a:r>
              <a:rPr lang="en-US" sz="1400" i="1" dirty="0" err="1">
                <a:solidFill>
                  <a:srgbClr val="35586C"/>
                </a:solidFill>
                <a:latin typeface="Calibri" panose="020F0502020204030204" pitchFamily="34" charset="0"/>
                <a:ea typeface="Calibri" panose="020F0502020204030204" pitchFamily="34" charset="0"/>
              </a:rPr>
              <a:t>args</a:t>
            </a:r>
            <a:r>
              <a:rPr lang="en-US" sz="1400" i="1" dirty="0">
                <a:solidFill>
                  <a:srgbClr val="35586C"/>
                </a:solidFill>
                <a:latin typeface="Calibri" panose="020F0502020204030204" pitchFamily="34" charset="0"/>
                <a:ea typeface="Calibri" panose="020F0502020204030204" pitchFamily="34" charset="0"/>
              </a:rPr>
              <a:t>[1]</a:t>
            </a:r>
            <a:r>
              <a:rPr lang="en-US" sz="1400" i="1" dirty="0">
                <a:solidFill>
                  <a:srgbClr val="181717"/>
                </a:solidFill>
                <a:latin typeface="Times New Roman" panose="02020603050405020304" pitchFamily="18" charset="0"/>
                <a:ea typeface="Calibri" panose="020F0502020204030204" pitchFamily="34" charset="0"/>
              </a:rPr>
              <a:t> </a:t>
            </a:r>
          </a:p>
          <a:p>
            <a:pPr marL="6350" indent="-6350">
              <a:lnSpc>
                <a:spcPct val="103000"/>
              </a:lnSpc>
              <a:spcBef>
                <a:spcPts val="0"/>
              </a:spcBef>
              <a:spcAft>
                <a:spcPts val="20"/>
              </a:spcAft>
            </a:pPr>
            <a:r>
              <a:rPr lang="en-US" sz="1400" i="1" dirty="0">
                <a:solidFill>
                  <a:srgbClr val="181717"/>
                </a:solidFill>
                <a:latin typeface="Times New Roman" panose="02020603050405020304" pitchFamily="18"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parts1</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args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330099"/>
                </a:solidFill>
                <a:latin typeface="Calibri" panose="020F0502020204030204" pitchFamily="34" charset="0"/>
                <a:ea typeface="Calibri" panose="020F0502020204030204" pitchFamily="34" charset="0"/>
              </a:rPr>
              <a:t>split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id = parts1[1]</a:t>
            </a:r>
            <a:endParaRPr lang="en-US" sz="1400" i="1"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i="1" dirty="0">
                <a:solidFill>
                  <a:srgbClr val="181717"/>
                </a:solidFill>
                <a:latin typeface="Times New Roman" panose="02020603050405020304" pitchFamily="18"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parts1</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1</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dirty="0">
                <a:solidFill>
                  <a:srgbClr val="181717"/>
                </a:solidFill>
                <a:latin typeface="Times New Roman" panose="02020603050405020304" pitchFamily="18"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parts2</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args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1</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330099"/>
                </a:solidFill>
                <a:latin typeface="Calibri" panose="020F0502020204030204" pitchFamily="34" charset="0"/>
                <a:ea typeface="Calibri" panose="020F0502020204030204" pitchFamily="34" charset="0"/>
              </a:rPr>
              <a:t>split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parts2[0] is key</a:t>
            </a:r>
            <a:endParaRPr lang="en-US" sz="1400" i="1"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i="1" dirty="0">
                <a:solidFill>
                  <a:srgbClr val="181717"/>
                </a:solidFill>
                <a:latin typeface="Times New Roman" panose="02020603050405020304" pitchFamily="18"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parts2</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330099"/>
                </a:solidFill>
                <a:latin typeface="Calibri" panose="020F0502020204030204" pitchFamily="34" charset="0"/>
                <a:ea typeface="Calibri" panose="020F0502020204030204" pitchFamily="34" charset="0"/>
              </a:rPr>
              <a:t>contains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true</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parts2</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1</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catch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Exception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Calibri" panose="020F0502020204030204" pitchFamily="34"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SC_INTERNAL_SERVER_ERROR</a:t>
            </a:r>
            <a:r>
              <a:rPr lang="en-US" sz="1400" dirty="0">
                <a:solidFill>
                  <a:srgbClr val="555555"/>
                </a:solidFill>
                <a:latin typeface="Calibri" panose="020F0502020204030204" pitchFamily="34" charset="0"/>
                <a:ea typeface="Calibri" panose="020F0502020204030204" pitchFamily="34" charset="0"/>
              </a:rPr>
              <a:t>);</a:t>
            </a:r>
          </a:p>
          <a:p>
            <a:pPr marL="6350" marR="647700" indent="-6350">
              <a:lnSpc>
                <a:spcPct val="103000"/>
              </a:lnSpc>
              <a:spcBef>
                <a:spcPts val="0"/>
              </a:spcBef>
              <a:spcAft>
                <a:spcPts val="20"/>
              </a:spcAft>
            </a:pPr>
            <a:r>
              <a:rPr lang="en-US" sz="1400" dirty="0">
                <a:solidFill>
                  <a:srgbClr val="181717"/>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585373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PUT /predictions</a:t>
            </a:r>
          </a:p>
          <a:p>
            <a:pPr marL="674687" lvl="2" indent="0">
              <a:lnSpc>
                <a:spcPct val="103000"/>
              </a:lnSpc>
              <a:spcBef>
                <a:spcPts val="0"/>
              </a:spcBef>
              <a:spcAft>
                <a:spcPts val="20"/>
              </a:spcAft>
              <a:buNone/>
            </a:pPr>
            <a:r>
              <a:rPr lang="en-US" sz="1400" b="1" dirty="0">
                <a:solidFill>
                  <a:srgbClr val="181717"/>
                </a:solidFill>
                <a:latin typeface="Courier New" panose="02070309020205020404" pitchFamily="49" charset="0"/>
                <a:ea typeface="Times New Roman" panose="02020603050405020304" pitchFamily="18" charset="0"/>
                <a:cs typeface="Courier New" panose="02070309020205020404" pitchFamily="49" charset="0"/>
              </a:rPr>
              <a:t>id=33#who=Homer Allision</a:t>
            </a: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2009869"/>
            <a:ext cx="8229599" cy="430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949960" indent="-6350">
              <a:lnSpc>
                <a:spcPct val="102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If no key, then the request is ill formed.</a:t>
            </a:r>
          </a:p>
          <a:p>
            <a:pPr marL="6350" marR="949960" indent="-6350">
              <a:lnSpc>
                <a:spcPct val="102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p>
          <a:p>
            <a:pPr marL="6350" marR="949960" indent="-6350">
              <a:lnSpc>
                <a:spcPct val="102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SC_BAD_REQUEST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539750" indent="-6350">
              <a:lnSpc>
                <a:spcPct val="103000"/>
              </a:lnSpc>
              <a:spcBef>
                <a:spcPts val="0"/>
              </a:spcBef>
              <a:spcAft>
                <a:spcPts val="20"/>
              </a:spcAft>
            </a:pPr>
            <a:r>
              <a:rPr lang="en-US" sz="1400" i="1" dirty="0">
                <a:solidFill>
                  <a:srgbClr val="555555"/>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Look up the specified prediction.</a:t>
            </a:r>
          </a:p>
          <a:p>
            <a:pPr marL="6350" marR="5397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Prediction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getPrediction</a:t>
            </a:r>
            <a:r>
              <a:rPr lang="en-US" sz="1400" dirty="0">
                <a:solidFill>
                  <a:srgbClr val="555555"/>
                </a:solidFill>
                <a:latin typeface="Calibri" panose="020F0502020204030204" pitchFamily="34" charset="0"/>
                <a:ea typeface="Calibri" panose="020F0502020204030204" pitchFamily="34" charset="0"/>
              </a:rPr>
              <a:t>(</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Integer</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key</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trim</a:t>
            </a:r>
            <a:r>
              <a:rPr lang="en-US" sz="1400" dirty="0">
                <a:solidFill>
                  <a:srgbClr val="555555"/>
                </a:solidFill>
                <a:latin typeface="Calibri" panose="020F0502020204030204" pitchFamily="34" charset="0"/>
                <a:ea typeface="Calibri" panose="020F0502020204030204" pitchFamily="34" charset="0"/>
              </a:rPr>
              <a:t>()));</a:t>
            </a:r>
          </a:p>
          <a:p>
            <a:pPr marL="6350" marR="539750"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not found?</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 does not map to a Prediction.\n"</a:t>
            </a:r>
            <a:r>
              <a:rPr lang="en-US" sz="1400" dirty="0">
                <a:solidFill>
                  <a:srgbClr val="555555"/>
                </a:solidFill>
                <a:latin typeface="Calibri" panose="020F0502020204030204" pitchFamily="34" charset="0"/>
                <a:ea typeface="Calibri" panose="020F0502020204030204" pitchFamily="34" charset="0"/>
              </a:rPr>
              <a:t>; </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 </a:t>
            </a:r>
          </a:p>
          <a:p>
            <a:pPr marL="6350"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else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found</a:t>
            </a:r>
          </a:p>
          <a:p>
            <a:pPr marL="6350" indent="-6350">
              <a:lnSpc>
                <a:spcPct val="103000"/>
              </a:lnSpc>
              <a:spcBef>
                <a:spcPts val="0"/>
              </a:spcBef>
              <a:spcAft>
                <a:spcPts val="20"/>
              </a:spcAft>
            </a:pPr>
            <a:r>
              <a:rPr lang="en-US" sz="1400" b="1" i="1" dirty="0">
                <a:solidFill>
                  <a:srgbClr val="35586C"/>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43180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SC_BAD_REQUEST</a:t>
            </a:r>
            <a:r>
              <a:rPr lang="en-US" sz="1400" dirty="0">
                <a:solidFill>
                  <a:srgbClr val="555555"/>
                </a:solidFill>
                <a:latin typeface="Calibri" panose="020F0502020204030204" pitchFamily="34" charset="0"/>
                <a:ea typeface="Calibri" panose="020F0502020204030204" pitchFamily="34" charset="0"/>
              </a:rPr>
              <a:t>);</a:t>
            </a:r>
          </a:p>
          <a:p>
            <a:pPr marL="6350" marR="2752725" indent="-6350">
              <a:lnSpc>
                <a:spcPct val="103000"/>
              </a:lnSpc>
              <a:spcBef>
                <a:spcPts val="0"/>
              </a:spcBef>
              <a:spcAft>
                <a:spcPts val="20"/>
              </a:spcAft>
            </a:pPr>
            <a:r>
              <a:rPr lang="en-US" sz="1400" b="1" i="1" dirty="0">
                <a:solidFill>
                  <a:srgbClr val="35586C"/>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else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a:p>
            <a:pPr marL="6350" marR="2212975"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setWho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rest</a:t>
            </a:r>
            <a:r>
              <a:rPr lang="en-US" sz="1400"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else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setWhat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rest</a:t>
            </a:r>
            <a:r>
              <a:rPr lang="en-US" sz="1400" dirty="0">
                <a:solidFill>
                  <a:srgbClr val="555555"/>
                </a:solidFill>
                <a:latin typeface="Calibri" panose="020F0502020204030204" pitchFamily="34" charset="0"/>
                <a:ea typeface="Calibri" panose="020F0502020204030204" pitchFamily="34" charset="0"/>
              </a:rPr>
              <a:t>); </a:t>
            </a: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"Prediction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 has been edited.\n"</a:t>
            </a:r>
            <a:r>
              <a:rPr lang="en-US" sz="1400" dirty="0">
                <a:solidFill>
                  <a:srgbClr val="555555"/>
                </a:solidFill>
                <a:latin typeface="Calibri" panose="020F0502020204030204" pitchFamily="34" charset="0"/>
                <a:ea typeface="Calibri" panose="020F0502020204030204" pitchFamily="34" charset="0"/>
              </a:rPr>
              <a:t>; </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Times New Roman" panose="02020603050405020304" pitchFamily="18" charset="0"/>
              </a:rPr>
              <a:t>			}</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018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Explain the key concepts of RESTful web-services</a:t>
            </a:r>
          </a:p>
          <a:p>
            <a:r>
              <a:rPr lang="en-US" dirty="0"/>
              <a:t>Design and implement a RESTful web-service</a:t>
            </a:r>
          </a:p>
          <a:p>
            <a:r>
              <a:rPr lang="en-US" dirty="0"/>
              <a:t>Host a RESTful web-service using Jersey / Tomcat</a:t>
            </a:r>
          </a:p>
        </p:txBody>
      </p:sp>
      <p:sp>
        <p:nvSpPr>
          <p:cNvPr id="6" name="Title 5"/>
          <p:cNvSpPr>
            <a:spLocks noGrp="1"/>
          </p:cNvSpPr>
          <p:nvPr>
            <p:ph type="title"/>
          </p:nvPr>
        </p:nvSpPr>
        <p:spPr/>
        <p:txBody>
          <a:bodyPr/>
          <a:lstStyle/>
          <a:p>
            <a:r>
              <a:rPr lang="en-US" dirty="0"/>
              <a:t>Session Learning Outcomes</a:t>
            </a:r>
          </a:p>
        </p:txBody>
      </p:sp>
    </p:spTree>
    <p:custDataLst>
      <p:tags r:id="rId1"/>
    </p:custDataLst>
    <p:extLst>
      <p:ext uri="{BB962C8B-B14F-4D97-AF65-F5344CB8AC3E}">
        <p14:creationId xmlns:p14="http://schemas.microsoft.com/office/powerpoint/2010/main" val="94020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DELETE /</a:t>
            </a:r>
            <a:r>
              <a:rPr lang="en-US" sz="1400" b="1" dirty="0" err="1">
                <a:solidFill>
                  <a:srgbClr val="35586C"/>
                </a:solidFill>
                <a:latin typeface="Courier New" panose="02070309020205020404" pitchFamily="49" charset="0"/>
                <a:ea typeface="Calibri" panose="020F0502020204030204" pitchFamily="34" charset="0"/>
                <a:cs typeface="Courier New" panose="02070309020205020404" pitchFamily="49" charset="0"/>
              </a:rPr>
              <a:t>predictions?id</a:t>
            </a:r>
            <a:r>
              <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rPr>
              <a:t>=1</a:t>
            </a: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2110422"/>
            <a:ext cx="8229599" cy="3657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@Override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doDelete</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param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request</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getParameter</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Integer</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param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Integer</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param</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trim</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457325"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 Only one Prediction can be deleted at a time. </a:t>
            </a:r>
          </a:p>
          <a:p>
            <a:pPr marL="6350" marR="1457325" indent="-6350">
              <a:lnSpc>
                <a:spcPct val="103000"/>
              </a:lnSpc>
              <a:spcBef>
                <a:spcPts val="0"/>
              </a:spcBef>
              <a:spcAft>
                <a:spcPts val="20"/>
              </a:spcAft>
            </a:pPr>
            <a:r>
              <a:rPr lang="en-US" sz="1400" b="1" i="1" dirty="0">
                <a:solidFill>
                  <a:srgbClr val="35586C"/>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SC_BAD_REQUEST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949960" indent="-6350">
              <a:lnSpc>
                <a:spcPct val="102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try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removePrediction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950" indent="-6350">
              <a:lnSpc>
                <a:spcPct val="103000"/>
              </a:lnSpc>
              <a:spcBef>
                <a:spcPts val="0"/>
              </a:spcBef>
              <a:spcAft>
                <a:spcPts val="20"/>
              </a:spcAft>
            </a:pPr>
            <a:r>
              <a:rPr lang="en-US" sz="1400" dirty="0">
                <a:solidFill>
                  <a:srgbClr val="000088"/>
                </a:solidFill>
                <a:latin typeface="Calibri" panose="020F0502020204030204" pitchFamily="34" charset="0"/>
                <a:ea typeface="Calibri" panose="020F0502020204030204" pitchFamily="34" charset="0"/>
              </a:rPr>
              <a:t>			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"Prediction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key</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 removed.\n"</a:t>
            </a:r>
            <a:r>
              <a:rPr lang="en-US" sz="1400" dirty="0">
                <a:solidFill>
                  <a:srgbClr val="555555"/>
                </a:solidFill>
                <a:latin typeface="Calibri" panose="020F0502020204030204" pitchFamily="34" charset="0"/>
                <a:ea typeface="Calibri" panose="020F0502020204030204" pitchFamily="34" charset="0"/>
              </a:rPr>
              <a:t>; </a:t>
            </a:r>
          </a:p>
          <a:p>
            <a:pPr marL="6350" marR="1079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sendResponse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stringify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catch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Exception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SC_INTERNAL_SERVER_ERROR</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7611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The </a:t>
            </a:r>
            <a:r>
              <a:rPr lang="en-US" sz="2200" dirty="0" err="1">
                <a:solidFill>
                  <a:srgbClr val="C00000"/>
                </a:solidFill>
              </a:rPr>
              <a:t>PredictionServlet</a:t>
            </a:r>
            <a:r>
              <a:rPr lang="en-US" sz="2200" dirty="0">
                <a:solidFill>
                  <a:srgbClr val="C00000"/>
                </a:solidFill>
              </a:rPr>
              <a:t> Class  / cont.</a:t>
            </a:r>
          </a:p>
          <a:p>
            <a:pPr marL="674687" lvl="2" indent="0">
              <a:lnSpc>
                <a:spcPct val="103000"/>
              </a:lnSpc>
              <a:spcBef>
                <a:spcPts val="0"/>
              </a:spcBef>
              <a:spcAft>
                <a:spcPts val="20"/>
              </a:spcAft>
              <a:buNone/>
            </a:pPr>
            <a:endParaRPr lang="en-US" sz="1400" b="1" dirty="0">
              <a:solidFill>
                <a:srgbClr val="35586C"/>
              </a:solidFill>
              <a:latin typeface="Courier New" panose="02070309020205020404" pitchFamily="49" charset="0"/>
              <a:ea typeface="Calibri" panose="020F0502020204030204" pitchFamily="34" charset="0"/>
              <a:cs typeface="Courier New" panose="02070309020205020404" pitchFamily="49" charset="0"/>
            </a:endParaRPr>
          </a:p>
          <a:p>
            <a:pPr marL="674687" lvl="2" indent="0">
              <a:lnSpc>
                <a:spcPct val="103000"/>
              </a:lnSpc>
              <a:spcBef>
                <a:spcPts val="0"/>
              </a:spcBef>
              <a:spcAft>
                <a:spcPts val="20"/>
              </a:spcAft>
              <a:buNone/>
            </a:pPr>
            <a:r>
              <a:rPr lang="en-US" sz="1400" b="1" i="1" dirty="0">
                <a:latin typeface="Courier New" panose="02070309020205020404" pitchFamily="49" charset="0"/>
                <a:ea typeface="Calibri" panose="020F0502020204030204" pitchFamily="34" charset="0"/>
                <a:cs typeface="Courier New" panose="02070309020205020404" pitchFamily="49" charset="0"/>
              </a:rPr>
              <a:t>Unsupported methods</a:t>
            </a:r>
          </a:p>
          <a:p>
            <a:pPr marL="400050" lvl="1" indent="0">
              <a:buNone/>
            </a:pPr>
            <a:endParaRPr lang="en-US" sz="1600" dirty="0">
              <a:solidFill>
                <a:srgbClr val="C00000"/>
              </a:solidFill>
            </a:endParaRPr>
          </a:p>
        </p:txBody>
      </p:sp>
      <p:sp>
        <p:nvSpPr>
          <p:cNvPr id="46084" name="Title 17"/>
          <p:cNvSpPr>
            <a:spLocks noGrp="1"/>
          </p:cNvSpPr>
          <p:nvPr>
            <p:ph type="title"/>
          </p:nvPr>
        </p:nvSpPr>
        <p:spPr/>
        <p:txBody>
          <a:bodyPr/>
          <a:lstStyle/>
          <a:p>
            <a:r>
              <a:rPr lang="en-US" sz="3200" dirty="0"/>
              <a:t>The Servlet Implementation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7A62BDE2-61B8-44BE-8D35-7BCA1F7C2F09}"/>
              </a:ext>
            </a:extLst>
          </p:cNvPr>
          <p:cNvSpPr>
            <a:spLocks noChangeArrowheads="1"/>
          </p:cNvSpPr>
          <p:nvPr/>
        </p:nvSpPr>
        <p:spPr bwMode="auto">
          <a:xfrm>
            <a:off x="2666110" y="2110422"/>
            <a:ext cx="8229599" cy="3657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6350" indent="-6350">
              <a:lnSpc>
                <a:spcPct val="103000"/>
              </a:lnSpc>
              <a:spcBef>
                <a:spcPts val="0"/>
              </a:spcBef>
              <a:spcAft>
                <a:spcPts val="20"/>
              </a:spcAft>
            </a:pPr>
            <a:r>
              <a:rPr lang="en-US" sz="1400" i="1" dirty="0">
                <a:solidFill>
                  <a:srgbClr val="35586C"/>
                </a:solidFill>
                <a:latin typeface="Calibri" panose="020F0502020204030204" pitchFamily="34" charset="0"/>
                <a:ea typeface="Calibri" panose="020F0502020204030204" pitchFamily="34" charset="0"/>
              </a:rPr>
              <a:t>// Not Allowed Methods</a:t>
            </a:r>
            <a:endParaRPr lang="en-US" sz="1400" dirty="0">
              <a:solidFill>
                <a:srgbClr val="181717"/>
              </a:solidFill>
              <a:latin typeface="Times New Roman" panose="02020603050405020304" pitchFamily="18" charset="0"/>
              <a:ea typeface="Times New Roman" panose="02020603050405020304" pitchFamily="18" charset="0"/>
            </a:endParaRPr>
          </a:p>
          <a:p>
            <a:pPr marL="6350" marR="1183640" indent="-6350">
              <a:lnSpc>
                <a:spcPct val="103000"/>
              </a:lnSpc>
              <a:spcBef>
                <a:spcPts val="0"/>
              </a:spcBef>
              <a:spcAft>
                <a:spcPts val="20"/>
              </a:spcAft>
            </a:pPr>
            <a:endParaRPr lang="en-US" sz="1400" dirty="0">
              <a:solidFill>
                <a:srgbClr val="181717"/>
              </a:solidFill>
              <a:latin typeface="Calibri" panose="020F0502020204030204" pitchFamily="34" charset="0"/>
              <a:ea typeface="Calibri" panose="020F0502020204030204" pitchFamily="34" charset="0"/>
            </a:endParaRPr>
          </a:p>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@Override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doTrace</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SC_METHOD_NOT_ALLOWED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183640" indent="-6350">
              <a:lnSpc>
                <a:spcPct val="103000"/>
              </a:lnSpc>
              <a:spcBef>
                <a:spcPts val="0"/>
              </a:spcBef>
              <a:spcAft>
                <a:spcPts val="20"/>
              </a:spcAft>
            </a:pPr>
            <a:endParaRPr lang="en-US" sz="1400" dirty="0">
              <a:solidFill>
                <a:srgbClr val="9999FF"/>
              </a:solidFill>
              <a:latin typeface="Calibri" panose="020F0502020204030204" pitchFamily="34" charset="0"/>
              <a:ea typeface="Calibri" panose="020F0502020204030204" pitchFamily="34" charset="0"/>
            </a:endParaRPr>
          </a:p>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@Override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doHead</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SC_METHOD_NOT_ALLOWED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183640" indent="-6350">
              <a:lnSpc>
                <a:spcPct val="103000"/>
              </a:lnSpc>
              <a:spcBef>
                <a:spcPts val="0"/>
              </a:spcBef>
              <a:spcAft>
                <a:spcPts val="20"/>
              </a:spcAft>
            </a:pPr>
            <a:endParaRPr lang="en-US" sz="1400" dirty="0">
              <a:solidFill>
                <a:srgbClr val="181717"/>
              </a:solidFill>
              <a:latin typeface="Calibri" panose="020F0502020204030204" pitchFamily="34" charset="0"/>
              <a:ea typeface="Calibri" panose="020F0502020204030204" pitchFamily="34" charset="0"/>
            </a:endParaRPr>
          </a:p>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@Override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void</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doOptions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throw</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HTTPException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HttpServletResponse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SC_METHOD_NOT_ALLOWED</a:t>
            </a:r>
            <a:r>
              <a:rPr lang="en-US" sz="14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9414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above code may be deployed and published as a simple </a:t>
            </a:r>
            <a:r>
              <a:rPr lang="en-US" sz="2200" dirty="0">
                <a:solidFill>
                  <a:srgbClr val="0000FF"/>
                </a:solidFill>
              </a:rPr>
              <a:t>web application</a:t>
            </a:r>
            <a:r>
              <a:rPr lang="en-US" sz="2200" dirty="0"/>
              <a:t> on any web server running a </a:t>
            </a:r>
            <a:r>
              <a:rPr lang="en-US" sz="2200" dirty="0">
                <a:solidFill>
                  <a:srgbClr val="0000FF"/>
                </a:solidFill>
              </a:rPr>
              <a:t>servlet container</a:t>
            </a:r>
            <a:r>
              <a:rPr lang="en-US" sz="2200" dirty="0"/>
              <a:t>. </a:t>
            </a:r>
          </a:p>
          <a:p>
            <a:endParaRPr lang="en-US" sz="2200" dirty="0"/>
          </a:p>
          <a:p>
            <a:r>
              <a:rPr lang="en-US" sz="2200" dirty="0"/>
              <a:t>By doing so, the predictions servlet essentially provides a </a:t>
            </a:r>
            <a:r>
              <a:rPr lang="en-US" sz="2200" dirty="0">
                <a:solidFill>
                  <a:srgbClr val="0000FF"/>
                </a:solidFill>
              </a:rPr>
              <a:t>RESTful service</a:t>
            </a:r>
            <a:r>
              <a:rPr lang="en-US" sz="2200" dirty="0"/>
              <a:t> API to the predictions </a:t>
            </a:r>
            <a:r>
              <a:rPr lang="en-US" sz="2200" dirty="0">
                <a:solidFill>
                  <a:srgbClr val="0000FF"/>
                </a:solidFill>
              </a:rPr>
              <a:t>business</a:t>
            </a:r>
            <a:r>
              <a:rPr lang="en-US" sz="2200" dirty="0"/>
              <a:t>.</a:t>
            </a:r>
          </a:p>
        </p:txBody>
      </p:sp>
      <p:sp>
        <p:nvSpPr>
          <p:cNvPr id="46084" name="Title 17"/>
          <p:cNvSpPr>
            <a:spLocks noGrp="1"/>
          </p:cNvSpPr>
          <p:nvPr>
            <p:ph type="title"/>
          </p:nvPr>
        </p:nvSpPr>
        <p:spPr/>
        <p:txBody>
          <a:bodyPr/>
          <a:lstStyle/>
          <a:p>
            <a:r>
              <a:rPr lang="en-US" sz="3200" dirty="0"/>
              <a:t>Deploying the Service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11570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EAD576-BDF9-4A13-B599-CD451809269B}"/>
              </a:ext>
            </a:extLst>
          </p:cNvPr>
          <p:cNvSpPr>
            <a:spLocks noGrp="1"/>
          </p:cNvSpPr>
          <p:nvPr>
            <p:ph type="title"/>
          </p:nvPr>
        </p:nvSpPr>
        <p:spPr/>
        <p:txBody>
          <a:bodyPr/>
          <a:lstStyle/>
          <a:p>
            <a:r>
              <a:rPr lang="en-US" dirty="0"/>
              <a:t>Testing the servlet</a:t>
            </a:r>
          </a:p>
        </p:txBody>
      </p:sp>
      <p:sp>
        <p:nvSpPr>
          <p:cNvPr id="6" name="Rectangle 5" descr="1">
            <a:extLst>
              <a:ext uri="{FF2B5EF4-FFF2-40B4-BE49-F238E27FC236}">
                <a16:creationId xmlns:a16="http://schemas.microsoft.com/office/drawing/2014/main" id="{82747717-FBBB-4A07-85F4-103A39C50778}"/>
              </a:ext>
            </a:extLst>
          </p:cNvPr>
          <p:cNvSpPr>
            <a:spLocks noChangeAspect="1" noChangeArrowheads="1"/>
          </p:cNvSpPr>
          <p:nvPr/>
        </p:nvSpPr>
        <p:spPr bwMode="auto">
          <a:xfrm>
            <a:off x="1828800" y="3733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 name="Rectangle 4">
            <a:extLst>
              <a:ext uri="{FF2B5EF4-FFF2-40B4-BE49-F238E27FC236}">
                <a16:creationId xmlns:a16="http://schemas.microsoft.com/office/drawing/2014/main" id="{FFF31DBA-C1A5-4F22-AB93-4BC1574D2856}"/>
              </a:ext>
            </a:extLst>
          </p:cNvPr>
          <p:cNvSpPr/>
          <p:nvPr/>
        </p:nvSpPr>
        <p:spPr>
          <a:xfrm>
            <a:off x="685800" y="2019299"/>
            <a:ext cx="5626100" cy="3634969"/>
          </a:xfrm>
          <a:prstGeom prst="rect">
            <a:avLst/>
          </a:prstGeom>
        </p:spPr>
        <p:txBody>
          <a:bodyPr wrap="square">
            <a:spAutoFit/>
          </a:bodyPr>
          <a:lstStyle/>
          <a:p>
            <a:pPr marL="6350" marR="12255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GET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endParaRPr lang="en-US" sz="1400" dirty="0">
              <a:solidFill>
                <a:srgbClr val="555555"/>
              </a:solidFill>
              <a:latin typeface="Calibri" panose="020F0502020204030204" pitchFamily="34" charset="0"/>
              <a:ea typeface="Calibri" panose="020F0502020204030204" pitchFamily="34" charset="0"/>
            </a:endParaRPr>
          </a:p>
          <a:p>
            <a:pPr marL="6350" marR="12255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GET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specified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saying</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31</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GET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testing accept</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header</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"Accept: application/json"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POST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POST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data</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"who=</a:t>
            </a:r>
            <a:r>
              <a:rPr lang="en-US" sz="1400" dirty="0" err="1">
                <a:solidFill>
                  <a:srgbClr val="CC3300"/>
                </a:solidFill>
                <a:latin typeface="Calibri" panose="020F0502020204030204" pitchFamily="34" charset="0"/>
                <a:ea typeface="Calibri" panose="020F0502020204030204" pitchFamily="34" charset="0"/>
              </a:rPr>
              <a:t>TSEliot</a:t>
            </a:r>
            <a:r>
              <a:rPr lang="en-US" sz="1400" dirty="0">
                <a:solidFill>
                  <a:srgbClr val="CC3300"/>
                </a:solidFill>
                <a:latin typeface="Calibri" panose="020F0502020204030204" pitchFamily="34" charset="0"/>
                <a:ea typeface="Calibri" panose="020F0502020204030204" pitchFamily="34" charset="0"/>
              </a:rPr>
              <a:t>&amp; \</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CC3300"/>
                </a:solidFill>
                <a:latin typeface="Calibri" panose="020F0502020204030204" pitchFamily="34" charset="0"/>
                <a:ea typeface="Calibri" panose="020F0502020204030204" pitchFamily="34" charset="0"/>
              </a:rPr>
              <a:t>           what=This is the way the world ends"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GET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confirm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the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POST</a:t>
            </a: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91199F8C-ADF1-4507-A5A7-CC0E95C177B3}"/>
              </a:ext>
            </a:extLst>
          </p:cNvPr>
          <p:cNvSpPr/>
          <p:nvPr/>
        </p:nvSpPr>
        <p:spPr>
          <a:xfrm>
            <a:off x="6413500" y="1944971"/>
            <a:ext cx="5410200" cy="2968057"/>
          </a:xfrm>
          <a:prstGeom prst="rect">
            <a:avLst/>
          </a:prstGeom>
        </p:spPr>
        <p:txBody>
          <a:bodyPr wrap="square">
            <a:spAutoFit/>
          </a:bodyPr>
          <a:lstStyle/>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PUT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new</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data</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into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existing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saying</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PUT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AA0000"/>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data</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"id=33#what=This is an update"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GET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confirm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the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PUT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edited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saying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the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end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a:solidFill>
                  <a:srgbClr val="000088"/>
                </a:solidFill>
                <a:latin typeface="Calibri" panose="020F0502020204030204" pitchFamily="34" charset="0"/>
                <a:ea typeface="Calibri" panose="020F0502020204030204" pitchFamily="34" charset="0"/>
              </a:rPr>
              <a:t>curl</a:t>
            </a:r>
            <a:r>
              <a:rPr lang="en-US" sz="1400">
                <a:solidFill>
                  <a:srgbClr val="181717"/>
                </a:solidFill>
                <a:latin typeface="Calibri" panose="020F0502020204030204" pitchFamily="34" charset="0"/>
                <a:ea typeface="Calibri" panose="020F0502020204030204" pitchFamily="34" charset="0"/>
              </a:rPr>
              <a:t> </a:t>
            </a:r>
            <a:r>
              <a:rPr lang="en-US" sz="1400">
                <a:solidFill>
                  <a:srgbClr val="9999FF"/>
                </a:solidFill>
                <a:latin typeface="Calibri" panose="020F0502020204030204" pitchFamily="34" charset="0"/>
                <a:ea typeface="Calibri" panose="020F0502020204030204" pitchFamily="34" charset="0"/>
              </a:rPr>
              <a:t>localhost:</a:t>
            </a:r>
            <a:r>
              <a:rPr lang="en-US" sz="1400">
                <a:solidFill>
                  <a:srgbClr val="FF6600"/>
                </a:solidFill>
                <a:latin typeface="Calibri" panose="020F0502020204030204" pitchFamily="34" charset="0"/>
                <a:ea typeface="Calibri" panose="020F0502020204030204" pitchFamily="34" charset="0"/>
              </a:rPr>
              <a:t>8080</a:t>
            </a:r>
            <a:r>
              <a:rPr lang="en-US" sz="1400">
                <a:solidFill>
                  <a:srgbClr val="555555"/>
                </a:solidFill>
                <a:latin typeface="Calibri" panose="020F0502020204030204" pitchFamily="34" charset="0"/>
                <a:ea typeface="Calibri" panose="020F0502020204030204" pitchFamily="34" charset="0"/>
              </a:rPr>
              <a:t>/</a:t>
            </a:r>
            <a:r>
              <a:rPr lang="en-US" sz="1400">
                <a:solidFill>
                  <a:srgbClr val="000088"/>
                </a:solidFill>
                <a:latin typeface="Calibri" panose="020F0502020204030204" pitchFamily="34" charset="0"/>
                <a:ea typeface="Calibri" panose="020F0502020204030204" pitchFamily="34" charset="0"/>
              </a:rPr>
              <a:t>predictions</a:t>
            </a:r>
            <a:r>
              <a:rPr lang="en-US" sz="140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DELETE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specificed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saying</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request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DELETE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predictions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33</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GET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all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confirm</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the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DELETE</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1025"/>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predictions</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25859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Servlets only support decoding </a:t>
            </a:r>
            <a:r>
              <a:rPr lang="en-US" sz="2200" dirty="0" err="1"/>
              <a:t>url</a:t>
            </a:r>
            <a:r>
              <a:rPr lang="en-US" sz="2200" dirty="0"/>
              <a:t>-encoded data in </a:t>
            </a:r>
            <a:r>
              <a:rPr lang="en-US" sz="2200" dirty="0">
                <a:solidFill>
                  <a:srgbClr val="0000FF"/>
                </a:solidFill>
              </a:rPr>
              <a:t>GET</a:t>
            </a:r>
            <a:r>
              <a:rPr lang="en-US" sz="2200" dirty="0"/>
              <a:t> and </a:t>
            </a:r>
            <a:r>
              <a:rPr lang="en-US" sz="2200" dirty="0">
                <a:solidFill>
                  <a:srgbClr val="0000FF"/>
                </a:solidFill>
              </a:rPr>
              <a:t>POST</a:t>
            </a:r>
            <a:r>
              <a:rPr lang="en-US" sz="2200" dirty="0"/>
              <a:t>. Developers need to handle </a:t>
            </a:r>
            <a:r>
              <a:rPr lang="en-US" sz="2200" dirty="0">
                <a:solidFill>
                  <a:srgbClr val="0000FF"/>
                </a:solidFill>
              </a:rPr>
              <a:t>PUT</a:t>
            </a:r>
            <a:r>
              <a:rPr lang="en-US" sz="2200" dirty="0"/>
              <a:t> data manually.</a:t>
            </a:r>
          </a:p>
          <a:p>
            <a:endParaRPr lang="en-US" sz="2200" dirty="0"/>
          </a:p>
          <a:p>
            <a:r>
              <a:rPr lang="en-US" sz="2200" dirty="0"/>
              <a:t>HTTP standard response codes may be used for errors (see 400 vs. 500).</a:t>
            </a:r>
          </a:p>
          <a:p>
            <a:pPr lvl="1"/>
            <a:endParaRPr lang="en-US" altLang="en-US" sz="1800" dirty="0"/>
          </a:p>
          <a:p>
            <a:pPr lvl="1"/>
            <a:r>
              <a:rPr lang="en-US" altLang="en-US" sz="1800" dirty="0"/>
              <a:t>Using </a:t>
            </a:r>
            <a:r>
              <a:rPr lang="en-US" altLang="en-US" sz="1800" dirty="0" err="1">
                <a:solidFill>
                  <a:srgbClr val="0000FF"/>
                </a:solidFill>
              </a:rPr>
              <a:t>HTTPException</a:t>
            </a:r>
            <a:r>
              <a:rPr lang="en-US" altLang="en-US" sz="1800" dirty="0"/>
              <a:t> class.</a:t>
            </a:r>
          </a:p>
          <a:p>
            <a:pPr lvl="1"/>
            <a:endParaRPr lang="en-US" sz="1800" dirty="0"/>
          </a:p>
          <a:p>
            <a:pPr lvl="1"/>
            <a:endParaRPr lang="en-US" sz="1800" dirty="0"/>
          </a:p>
          <a:p>
            <a:r>
              <a:rPr lang="en-US" sz="2200" dirty="0"/>
              <a:t>While </a:t>
            </a:r>
            <a:r>
              <a:rPr lang="en-US" sz="2200" dirty="0">
                <a:solidFill>
                  <a:srgbClr val="0000FF"/>
                </a:solidFill>
              </a:rPr>
              <a:t>servlets</a:t>
            </a:r>
            <a:r>
              <a:rPr lang="en-US" sz="2200" dirty="0"/>
              <a:t> may be used to implement RESTful services, the practice is </a:t>
            </a:r>
            <a:r>
              <a:rPr lang="en-US" sz="2200" dirty="0">
                <a:solidFill>
                  <a:srgbClr val="FF0000"/>
                </a:solidFill>
              </a:rPr>
              <a:t>cumbersome</a:t>
            </a:r>
            <a:r>
              <a:rPr lang="en-US" sz="2200" dirty="0"/>
              <a:t>! Various libraries and frameworks provide clean implementation of RESTful Services</a:t>
            </a:r>
          </a:p>
          <a:p>
            <a:pPr lvl="1"/>
            <a:endParaRPr lang="en-US" sz="1800" dirty="0"/>
          </a:p>
          <a:p>
            <a:pPr lvl="1"/>
            <a:r>
              <a:rPr lang="en-US" sz="1800" dirty="0"/>
              <a:t>Example: JAX-RS (Jersey)</a:t>
            </a:r>
          </a:p>
          <a:p>
            <a:endParaRPr lang="en-US" sz="2200" dirty="0"/>
          </a:p>
        </p:txBody>
      </p:sp>
      <p:sp>
        <p:nvSpPr>
          <p:cNvPr id="46084" name="Title 17"/>
          <p:cNvSpPr>
            <a:spLocks noGrp="1"/>
          </p:cNvSpPr>
          <p:nvPr>
            <p:ph type="title"/>
          </p:nvPr>
        </p:nvSpPr>
        <p:spPr/>
        <p:txBody>
          <a:bodyPr/>
          <a:lstStyle/>
          <a:p>
            <a:r>
              <a:rPr lang="en-US" sz="3200" dirty="0"/>
              <a:t>A few Comments on the Code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43350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707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CA" sz="3600" dirty="0"/>
              <a:t>A Jersey (JAX-RS) Hello World</a:t>
            </a:r>
            <a:endParaRPr lang="en-US" dirty="0"/>
          </a:p>
        </p:txBody>
      </p:sp>
    </p:spTree>
    <p:extLst>
      <p:ext uri="{BB962C8B-B14F-4D97-AF65-F5344CB8AC3E}">
        <p14:creationId xmlns:p14="http://schemas.microsoft.com/office/powerpoint/2010/main" val="2864417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Java programming language XML APIs developed by Sun Microsystems consist of separate computer-programming APIs. Some are listed in the following:</a:t>
            </a:r>
          </a:p>
          <a:p>
            <a:pPr lvl="1"/>
            <a:endParaRPr lang="en-US" sz="1800" dirty="0">
              <a:solidFill>
                <a:srgbClr val="0000FF"/>
              </a:solidFill>
            </a:endParaRPr>
          </a:p>
          <a:p>
            <a:pPr lvl="1"/>
            <a:r>
              <a:rPr lang="en-US" sz="1800" dirty="0">
                <a:solidFill>
                  <a:srgbClr val="00B0F0"/>
                </a:solidFill>
              </a:rPr>
              <a:t>Java API for XML Processing, or JAXP</a:t>
            </a:r>
          </a:p>
          <a:p>
            <a:pPr lvl="1"/>
            <a:r>
              <a:rPr lang="en-US" sz="1800" dirty="0"/>
              <a:t>Java API for XML Messaging, or JAXM</a:t>
            </a:r>
          </a:p>
          <a:p>
            <a:pPr lvl="1"/>
            <a:r>
              <a:rPr lang="en-US" sz="1800" dirty="0"/>
              <a:t>Java API for XML-based RPC, or JAX-RPC</a:t>
            </a:r>
          </a:p>
          <a:p>
            <a:pPr lvl="1"/>
            <a:r>
              <a:rPr lang="en-US" sz="1800" dirty="0">
                <a:solidFill>
                  <a:srgbClr val="00B0F0"/>
                </a:solidFill>
              </a:rPr>
              <a:t>Java API for XML Web Services, or JAX-WS</a:t>
            </a:r>
          </a:p>
          <a:p>
            <a:pPr lvl="1"/>
            <a:r>
              <a:rPr lang="en-US" sz="1800" dirty="0">
                <a:solidFill>
                  <a:srgbClr val="0000FF"/>
                </a:solidFill>
              </a:rPr>
              <a:t>Java API for RESTful Web Services, or JAX-RS</a:t>
            </a:r>
          </a:p>
          <a:p>
            <a:pPr lvl="1"/>
            <a:r>
              <a:rPr lang="en-US" sz="1800" dirty="0"/>
              <a:t>Java API for XQuery, or XQJ</a:t>
            </a:r>
          </a:p>
          <a:p>
            <a:pPr lvl="1"/>
            <a:r>
              <a:rPr lang="en-US" sz="1800" dirty="0">
                <a:solidFill>
                  <a:srgbClr val="00B0F0"/>
                </a:solidFill>
              </a:rPr>
              <a:t>Java Architecture for XML Binding, or JAXB</a:t>
            </a:r>
          </a:p>
          <a:p>
            <a:pPr lvl="1"/>
            <a:endParaRPr lang="en-US" sz="1800" dirty="0"/>
          </a:p>
        </p:txBody>
      </p:sp>
      <p:sp>
        <p:nvSpPr>
          <p:cNvPr id="46084" name="Title 17"/>
          <p:cNvSpPr>
            <a:spLocks noGrp="1"/>
          </p:cNvSpPr>
          <p:nvPr>
            <p:ph type="title"/>
          </p:nvPr>
        </p:nvSpPr>
        <p:spPr/>
        <p:txBody>
          <a:bodyPr/>
          <a:lstStyle/>
          <a:p>
            <a:r>
              <a:rPr lang="en-US" sz="3200" dirty="0"/>
              <a:t>Java XML (JAX)</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8807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Java API for RESTful Web Services (JAX-RS)</a:t>
            </a:r>
            <a:r>
              <a:rPr lang="en-US" sz="2200" dirty="0"/>
              <a:t> is a Java programming language API spec that provides support in creating web services according to the </a:t>
            </a:r>
            <a:r>
              <a:rPr lang="en-US" sz="2200" dirty="0">
                <a:solidFill>
                  <a:srgbClr val="0000FF"/>
                </a:solidFill>
              </a:rPr>
              <a:t>Representational State Transfer (REST)</a:t>
            </a:r>
            <a:r>
              <a:rPr lang="en-US" sz="2200" dirty="0"/>
              <a:t> architectural pattern. </a:t>
            </a:r>
          </a:p>
          <a:p>
            <a:endParaRPr lang="en-US" sz="2200" dirty="0"/>
          </a:p>
          <a:p>
            <a:r>
              <a:rPr lang="en-US" sz="2200" dirty="0">
                <a:solidFill>
                  <a:srgbClr val="C00000"/>
                </a:solidFill>
              </a:rPr>
              <a:t>JAX-RS</a:t>
            </a:r>
            <a:r>
              <a:rPr lang="en-US" sz="2200" dirty="0"/>
              <a:t> uses </a:t>
            </a:r>
            <a:r>
              <a:rPr lang="en-US" sz="2200" dirty="0">
                <a:solidFill>
                  <a:srgbClr val="0000FF"/>
                </a:solidFill>
              </a:rPr>
              <a:t>annotations</a:t>
            </a:r>
            <a:r>
              <a:rPr lang="en-US" sz="2200" dirty="0"/>
              <a:t>, introduced in Java SE 5, to simplify the development and deployment of web service clients and endpoints.</a:t>
            </a:r>
          </a:p>
          <a:p>
            <a:pPr lvl="1"/>
            <a:r>
              <a:rPr lang="en-US" sz="1800" dirty="0"/>
              <a:t>i.e. @Path, @GET, @PUT, @PathParam, @QueryParam, …</a:t>
            </a:r>
          </a:p>
          <a:p>
            <a:endParaRPr lang="en-US" sz="2200" dirty="0"/>
          </a:p>
          <a:p>
            <a:r>
              <a:rPr lang="en-US" sz="2200" dirty="0"/>
              <a:t>JAX-RS 2.0 (as of January 2011)</a:t>
            </a:r>
          </a:p>
          <a:p>
            <a:pPr marL="400050" lvl="1" indent="0">
              <a:buNone/>
            </a:pPr>
            <a:r>
              <a:rPr lang="en-US" sz="1800" dirty="0"/>
              <a:t>Some Implementations:</a:t>
            </a:r>
          </a:p>
          <a:p>
            <a:pPr lvl="1"/>
            <a:r>
              <a:rPr lang="en-US" sz="1600" dirty="0"/>
              <a:t>Apache CXF</a:t>
            </a:r>
          </a:p>
          <a:p>
            <a:pPr lvl="1"/>
            <a:r>
              <a:rPr lang="en-US" sz="1600" dirty="0">
                <a:solidFill>
                  <a:srgbClr val="0000FF"/>
                </a:solidFill>
              </a:rPr>
              <a:t>Jersey</a:t>
            </a:r>
          </a:p>
          <a:p>
            <a:pPr lvl="1"/>
            <a:r>
              <a:rPr lang="en-US" sz="1600" dirty="0" err="1"/>
              <a:t>RESTeasy</a:t>
            </a:r>
            <a:endParaRPr lang="en-US" sz="1600" dirty="0"/>
          </a:p>
          <a:p>
            <a:pPr lvl="1"/>
            <a:r>
              <a:rPr lang="en-US" sz="1600" dirty="0" err="1"/>
              <a:t>Restlet</a:t>
            </a:r>
            <a:endParaRPr lang="en-US" sz="1600" dirty="0"/>
          </a:p>
          <a:p>
            <a:endParaRPr lang="en-US" sz="2200" dirty="0"/>
          </a:p>
        </p:txBody>
      </p:sp>
      <p:sp>
        <p:nvSpPr>
          <p:cNvPr id="46084" name="Title 17"/>
          <p:cNvSpPr>
            <a:spLocks noGrp="1"/>
          </p:cNvSpPr>
          <p:nvPr>
            <p:ph type="title"/>
          </p:nvPr>
        </p:nvSpPr>
        <p:spPr/>
        <p:txBody>
          <a:bodyPr/>
          <a:lstStyle/>
          <a:p>
            <a:r>
              <a:rPr lang="en-US" sz="3200" dirty="0"/>
              <a:t>Java API for RESTful Web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19103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A JAX-RS tutorial using Jersey may be found in the following link:</a:t>
            </a:r>
          </a:p>
          <a:p>
            <a:pPr lvl="1"/>
            <a:r>
              <a:rPr lang="en-US" altLang="en-US" sz="1800" dirty="0">
                <a:hlinkClick r:id="rId2"/>
              </a:rPr>
              <a:t>https://www.vogella.com/tutorials/REST/article.html</a:t>
            </a:r>
            <a:endParaRPr lang="en-US" altLang="en-US" sz="1800" dirty="0"/>
          </a:p>
          <a:p>
            <a:pPr lvl="1"/>
            <a:endParaRPr lang="en-US" sz="1800" dirty="0"/>
          </a:p>
        </p:txBody>
      </p:sp>
      <p:sp>
        <p:nvSpPr>
          <p:cNvPr id="46084" name="Title 17"/>
          <p:cNvSpPr>
            <a:spLocks noGrp="1"/>
          </p:cNvSpPr>
          <p:nvPr>
            <p:ph type="title"/>
          </p:nvPr>
        </p:nvSpPr>
        <p:spPr/>
        <p:txBody>
          <a:bodyPr/>
          <a:lstStyle/>
          <a:p>
            <a:r>
              <a:rPr lang="en-US" sz="3200" dirty="0"/>
              <a:t>JAX-RS Tutorial</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9712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400" dirty="0"/>
              <a:t>Representational State Transfer (REST)</a:t>
            </a:r>
          </a:p>
          <a:p>
            <a:r>
              <a:rPr lang="en-US" sz="2400" dirty="0"/>
              <a:t>Implementing RESTful Services</a:t>
            </a:r>
          </a:p>
          <a:p>
            <a:r>
              <a:rPr lang="en-CA" sz="2400" dirty="0"/>
              <a:t>A JAX-RS Hello World</a:t>
            </a:r>
          </a:p>
          <a:p>
            <a:r>
              <a:rPr lang="en-CA" sz="2400" dirty="0"/>
              <a:t>Service Deployment and Publishing</a:t>
            </a:r>
          </a:p>
          <a:p>
            <a:r>
              <a:rPr lang="en-CA" sz="2400" dirty="0"/>
              <a:t>JAX-RS Annotations</a:t>
            </a:r>
          </a:p>
          <a:p>
            <a:endParaRPr lang="en-CA" sz="2400" dirty="0"/>
          </a:p>
        </p:txBody>
      </p:sp>
      <p:sp>
        <p:nvSpPr>
          <p:cNvPr id="2" name="Title 1"/>
          <p:cNvSpPr>
            <a:spLocks noGrp="1"/>
          </p:cNvSpPr>
          <p:nvPr>
            <p:ph type="title"/>
          </p:nvPr>
        </p:nvSpPr>
        <p:spPr/>
        <p:txBody>
          <a:bodyPr/>
          <a:lstStyle/>
          <a:p>
            <a:r>
              <a:rPr lang="en-US"/>
              <a:t>Session Overview</a:t>
            </a:r>
            <a:endParaRPr lang="en-US" dirty="0"/>
          </a:p>
        </p:txBody>
      </p:sp>
    </p:spTree>
    <p:custDataLst>
      <p:tags r:id="rId1"/>
    </p:custDataLst>
    <p:extLst>
      <p:ext uri="{BB962C8B-B14F-4D97-AF65-F5344CB8AC3E}">
        <p14:creationId xmlns:p14="http://schemas.microsoft.com/office/powerpoint/2010/main" val="4225582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Problem Statement</a:t>
            </a:r>
          </a:p>
          <a:p>
            <a:pPr lvl="1"/>
            <a:r>
              <a:rPr lang="en-US" sz="1800" dirty="0"/>
              <a:t>Implementing a “user” </a:t>
            </a:r>
            <a:r>
              <a:rPr lang="en-US" sz="1800" dirty="0">
                <a:solidFill>
                  <a:srgbClr val="0000FF"/>
                </a:solidFill>
              </a:rPr>
              <a:t>repository service</a:t>
            </a:r>
          </a:p>
          <a:p>
            <a:endParaRPr lang="en-US" sz="2200" dirty="0"/>
          </a:p>
          <a:p>
            <a:r>
              <a:rPr lang="en-US" sz="2200" dirty="0"/>
              <a:t>The RESTful API:</a:t>
            </a:r>
          </a:p>
          <a:p>
            <a:pPr lvl="1"/>
            <a:r>
              <a:rPr lang="en-US" altLang="en-US" sz="1800" dirty="0"/>
              <a:t>Getting the </a:t>
            </a:r>
            <a:r>
              <a:rPr lang="en-US" altLang="en-US" sz="1800" dirty="0">
                <a:solidFill>
                  <a:srgbClr val="0000FF"/>
                </a:solidFill>
              </a:rPr>
              <a:t>list</a:t>
            </a:r>
            <a:r>
              <a:rPr lang="en-US" altLang="en-US" sz="1800" dirty="0"/>
              <a:t> of current users</a:t>
            </a:r>
          </a:p>
          <a:p>
            <a:pPr lvl="1"/>
            <a:r>
              <a:rPr lang="en-US" altLang="en-US" sz="1800" dirty="0">
                <a:solidFill>
                  <a:srgbClr val="0000FF"/>
                </a:solidFill>
              </a:rPr>
              <a:t>Adding</a:t>
            </a:r>
            <a:r>
              <a:rPr lang="en-US" altLang="en-US" sz="1800" dirty="0"/>
              <a:t> a user</a:t>
            </a:r>
          </a:p>
          <a:p>
            <a:pPr lvl="1"/>
            <a:r>
              <a:rPr lang="en-US" altLang="en-US" sz="1800" dirty="0"/>
              <a:t>Showing the </a:t>
            </a:r>
            <a:r>
              <a:rPr lang="en-US" altLang="en-US" sz="1800" dirty="0">
                <a:solidFill>
                  <a:srgbClr val="0000FF"/>
                </a:solidFill>
              </a:rPr>
              <a:t>details</a:t>
            </a:r>
            <a:r>
              <a:rPr lang="en-US" altLang="en-US" sz="1800" dirty="0"/>
              <a:t> of a user</a:t>
            </a:r>
          </a:p>
          <a:p>
            <a:pPr lvl="1"/>
            <a:r>
              <a:rPr lang="en-US" altLang="en-US" sz="1800" dirty="0">
                <a:solidFill>
                  <a:srgbClr val="0000FF"/>
                </a:solidFill>
              </a:rPr>
              <a:t>Updating</a:t>
            </a:r>
            <a:r>
              <a:rPr lang="en-US" altLang="en-US" sz="1800" dirty="0"/>
              <a:t> a user</a:t>
            </a:r>
          </a:p>
          <a:p>
            <a:pPr lvl="1"/>
            <a:r>
              <a:rPr lang="en-US" altLang="en-US" sz="1800" dirty="0">
                <a:solidFill>
                  <a:srgbClr val="0000FF"/>
                </a:solidFill>
              </a:rPr>
              <a:t>Deleting</a:t>
            </a:r>
            <a:r>
              <a:rPr lang="en-US" altLang="en-US" sz="1800" dirty="0"/>
              <a:t> a user</a:t>
            </a:r>
          </a:p>
          <a:p>
            <a:pPr lvl="1"/>
            <a:r>
              <a:rPr lang="en-US" altLang="en-US" sz="1800" dirty="0"/>
              <a:t>…</a:t>
            </a:r>
          </a:p>
          <a:p>
            <a:pPr lvl="1"/>
            <a:endParaRPr lang="en-US" sz="1800" dirty="0"/>
          </a:p>
          <a:p>
            <a:endParaRPr lang="en-US" sz="2200" dirty="0"/>
          </a:p>
        </p:txBody>
      </p:sp>
      <p:sp>
        <p:nvSpPr>
          <p:cNvPr id="46084" name="Title 17"/>
          <p:cNvSpPr>
            <a:spLocks noGrp="1"/>
          </p:cNvSpPr>
          <p:nvPr>
            <p:ph type="title"/>
          </p:nvPr>
        </p:nvSpPr>
        <p:spPr/>
        <p:txBody>
          <a:bodyPr/>
          <a:lstStyle/>
          <a:p>
            <a:r>
              <a:rPr lang="en-US" sz="3200" dirty="0"/>
              <a:t>A JAX-RS Hello World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11235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200" dirty="0">
                <a:solidFill>
                  <a:srgbClr val="C00000"/>
                </a:solidFill>
              </a:rPr>
              <a:t>Getting the list of users</a:t>
            </a:r>
          </a:p>
          <a:p>
            <a:endParaRPr lang="en-US" sz="2200" dirty="0"/>
          </a:p>
          <a:p>
            <a:pPr lvl="1"/>
            <a:endParaRPr lang="en-US" sz="1800" dirty="0"/>
          </a:p>
          <a:p>
            <a:pPr lvl="1"/>
            <a:r>
              <a:rPr lang="en-US" sz="1800" dirty="0"/>
              <a:t>Input?	</a:t>
            </a:r>
          </a:p>
          <a:p>
            <a:pPr lvl="1"/>
            <a:r>
              <a:rPr lang="en-US" sz="1800" dirty="0"/>
              <a:t>Output?</a:t>
            </a:r>
          </a:p>
          <a:p>
            <a:endParaRPr lang="en-US" sz="2200" dirty="0">
              <a:solidFill>
                <a:srgbClr val="C00000"/>
              </a:solidFill>
            </a:endParaRPr>
          </a:p>
          <a:p>
            <a:r>
              <a:rPr lang="en-US" sz="2200" dirty="0">
                <a:solidFill>
                  <a:srgbClr val="C00000"/>
                </a:solidFill>
              </a:rPr>
              <a:t>Adding a user</a:t>
            </a:r>
          </a:p>
          <a:p>
            <a:pPr lvl="1"/>
            <a:endParaRPr lang="en-US" sz="1800" dirty="0"/>
          </a:p>
          <a:p>
            <a:pPr lvl="1"/>
            <a:endParaRPr lang="en-US" sz="1800" dirty="0"/>
          </a:p>
          <a:p>
            <a:pPr lvl="1"/>
            <a:r>
              <a:rPr lang="en-US" sz="1800" dirty="0"/>
              <a:t>Input (POST body)?</a:t>
            </a:r>
          </a:p>
          <a:p>
            <a:pPr lvl="1"/>
            <a:r>
              <a:rPr lang="en-US" sz="1800" dirty="0"/>
              <a:t>Output?</a:t>
            </a:r>
          </a:p>
          <a:p>
            <a:endParaRPr lang="en-US" sz="2200" dirty="0"/>
          </a:p>
          <a:p>
            <a:r>
              <a:rPr lang="en-US" sz="2200" dirty="0">
                <a:solidFill>
                  <a:srgbClr val="C00000"/>
                </a:solidFill>
              </a:rPr>
              <a:t>Showing the details of a user</a:t>
            </a:r>
          </a:p>
          <a:p>
            <a:pPr lvl="1"/>
            <a:endParaRPr lang="en-US" sz="1800" dirty="0"/>
          </a:p>
          <a:p>
            <a:pPr lvl="1"/>
            <a:r>
              <a:rPr lang="en-US" sz="1800" dirty="0"/>
              <a:t>Input?	</a:t>
            </a:r>
          </a:p>
          <a:p>
            <a:pPr lvl="1"/>
            <a:r>
              <a:rPr lang="en-US" sz="1800" dirty="0"/>
              <a:t>Output?</a:t>
            </a:r>
          </a:p>
          <a:p>
            <a:endParaRPr lang="en-US" sz="2200" dirty="0"/>
          </a:p>
        </p:txBody>
      </p:sp>
      <p:sp>
        <p:nvSpPr>
          <p:cNvPr id="46084" name="Title 17"/>
          <p:cNvSpPr>
            <a:spLocks noGrp="1"/>
          </p:cNvSpPr>
          <p:nvPr>
            <p:ph type="title"/>
          </p:nvPr>
        </p:nvSpPr>
        <p:spPr/>
        <p:txBody>
          <a:bodyPr/>
          <a:lstStyle/>
          <a:p>
            <a:r>
              <a:rPr lang="en-US" sz="3200" dirty="0"/>
              <a:t>The REST API Interface (Design)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1571E489-412E-4C55-8992-E661E44E8739}"/>
              </a:ext>
            </a:extLst>
          </p:cNvPr>
          <p:cNvSpPr txBox="1"/>
          <p:nvPr/>
        </p:nvSpPr>
        <p:spPr>
          <a:xfrm>
            <a:off x="2104619" y="1208941"/>
            <a:ext cx="7982761" cy="369332"/>
          </a:xfrm>
          <a:prstGeom prst="rect">
            <a:avLst/>
          </a:prstGeom>
          <a:noFill/>
        </p:spPr>
        <p:txBody>
          <a:bodyPr wrap="square">
            <a:spAutoFit/>
          </a:bodyPr>
          <a:lstStyle/>
          <a:p>
            <a:pPr marL="274637" lvl="1" indent="0">
              <a:buNone/>
            </a:pPr>
            <a:r>
              <a:rPr lang="en-US" altLang="en-US" sz="1800" b="1" dirty="0">
                <a:latin typeface="Courier New" panose="02070309020205020404" pitchFamily="49" charset="0"/>
                <a:cs typeface="Courier New" panose="02070309020205020404" pitchFamily="49" charset="0"/>
              </a:rPr>
              <a:t>GET</a:t>
            </a: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…your-app-path…</a:t>
            </a:r>
            <a:r>
              <a:rPr lang="en-US" altLang="en-US" sz="1800" dirty="0">
                <a:latin typeface="Courier New" panose="02070309020205020404" pitchFamily="49" charset="0"/>
                <a:cs typeface="Courier New" panose="02070309020205020404" pitchFamily="49" charset="0"/>
              </a:rPr>
              <a:t>/</a:t>
            </a:r>
            <a:r>
              <a:rPr lang="en-US" altLang="en-US" sz="1800" b="1" dirty="0" err="1">
                <a:solidFill>
                  <a:srgbClr val="00B0F0"/>
                </a:solidFill>
                <a:latin typeface="Courier New" panose="02070309020205020404" pitchFamily="49" charset="0"/>
                <a:cs typeface="Courier New" panose="02070309020205020404" pitchFamily="49" charset="0"/>
              </a:rPr>
              <a:t>rservice</a:t>
            </a:r>
            <a:r>
              <a:rPr lang="en-US" altLang="en-US" sz="1800" dirty="0">
                <a:latin typeface="Courier New" panose="02070309020205020404" pitchFamily="49" charset="0"/>
                <a:cs typeface="Courier New" panose="02070309020205020404" pitchFamily="49" charset="0"/>
              </a:rPr>
              <a:t>/</a:t>
            </a:r>
            <a:r>
              <a:rPr lang="en-US" altLang="en-US" sz="1800" b="1" dirty="0" err="1">
                <a:solidFill>
                  <a:srgbClr val="00B050"/>
                </a:solidFill>
                <a:latin typeface="Courier New" panose="02070309020205020404" pitchFamily="49" charset="0"/>
                <a:cs typeface="Courier New" panose="02070309020205020404" pitchFamily="49" charset="0"/>
              </a:rPr>
              <a:t>usersrepository</a:t>
            </a:r>
            <a:r>
              <a:rPr lang="en-US" altLang="en-US" sz="1800" dirty="0">
                <a:latin typeface="Courier New" panose="02070309020205020404" pitchFamily="49" charset="0"/>
                <a:cs typeface="Courier New" panose="02070309020205020404" pitchFamily="49" charset="0"/>
              </a:rPr>
              <a:t>/</a:t>
            </a:r>
            <a:r>
              <a:rPr lang="en-US" altLang="en-US" sz="1800" dirty="0">
                <a:solidFill>
                  <a:srgbClr val="C00000"/>
                </a:solidFill>
                <a:latin typeface="Courier New" panose="02070309020205020404" pitchFamily="49" charset="0"/>
                <a:cs typeface="Courier New" panose="02070309020205020404" pitchFamily="49" charset="0"/>
              </a:rPr>
              <a:t>users</a:t>
            </a:r>
          </a:p>
        </p:txBody>
      </p:sp>
      <p:sp>
        <p:nvSpPr>
          <p:cNvPr id="8" name="TextBox 7">
            <a:extLst>
              <a:ext uri="{FF2B5EF4-FFF2-40B4-BE49-F238E27FC236}">
                <a16:creationId xmlns:a16="http://schemas.microsoft.com/office/drawing/2014/main" id="{D530211D-8CE0-48B8-9D56-523CEC5A5DAD}"/>
              </a:ext>
            </a:extLst>
          </p:cNvPr>
          <p:cNvSpPr txBox="1"/>
          <p:nvPr/>
        </p:nvSpPr>
        <p:spPr>
          <a:xfrm>
            <a:off x="2338286" y="3346632"/>
            <a:ext cx="7982761" cy="369332"/>
          </a:xfrm>
          <a:prstGeom prst="rect">
            <a:avLst/>
          </a:prstGeom>
          <a:noFill/>
        </p:spPr>
        <p:txBody>
          <a:bodyPr wrap="square">
            <a:spAutoFit/>
          </a:bodyPr>
          <a:lstStyle/>
          <a:p>
            <a:r>
              <a:rPr lang="en-US" altLang="en-US" sz="1800" b="1" dirty="0">
                <a:latin typeface="Courier New" panose="02070309020205020404" pitchFamily="49" charset="0"/>
                <a:cs typeface="Courier New" panose="02070309020205020404" pitchFamily="49" charset="0"/>
              </a:rPr>
              <a:t>POST</a:t>
            </a: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…your-app-path…</a:t>
            </a:r>
            <a:r>
              <a:rPr lang="en-US" altLang="en-US" sz="1800" dirty="0">
                <a:latin typeface="Courier New" panose="02070309020205020404" pitchFamily="49" charset="0"/>
                <a:cs typeface="Courier New" panose="02070309020205020404" pitchFamily="49" charset="0"/>
              </a:rPr>
              <a:t>/</a:t>
            </a:r>
            <a:r>
              <a:rPr lang="en-US" altLang="en-US" sz="1800" b="1" dirty="0" err="1">
                <a:solidFill>
                  <a:srgbClr val="00B0F0"/>
                </a:solidFill>
                <a:latin typeface="Courier New" panose="02070309020205020404" pitchFamily="49" charset="0"/>
                <a:cs typeface="Courier New" panose="02070309020205020404" pitchFamily="49" charset="0"/>
              </a:rPr>
              <a:t>rservice</a:t>
            </a:r>
            <a:r>
              <a:rPr lang="en-US" altLang="en-US" sz="1800" dirty="0">
                <a:latin typeface="Courier New" panose="02070309020205020404" pitchFamily="49" charset="0"/>
                <a:cs typeface="Courier New" panose="02070309020205020404" pitchFamily="49" charset="0"/>
              </a:rPr>
              <a:t>/</a:t>
            </a:r>
            <a:r>
              <a:rPr lang="en-US" altLang="en-US" sz="1800" b="1" dirty="0" err="1">
                <a:solidFill>
                  <a:srgbClr val="00B050"/>
                </a:solidFill>
                <a:latin typeface="Courier New" panose="02070309020205020404" pitchFamily="49" charset="0"/>
                <a:cs typeface="Courier New" panose="02070309020205020404" pitchFamily="49" charset="0"/>
              </a:rPr>
              <a:t>usersrepository</a:t>
            </a:r>
            <a:r>
              <a:rPr lang="en-US" altLang="en-US" sz="1800" dirty="0">
                <a:latin typeface="Courier New" panose="02070309020205020404" pitchFamily="49" charset="0"/>
                <a:cs typeface="Courier New" panose="02070309020205020404" pitchFamily="49" charset="0"/>
              </a:rPr>
              <a:t>/</a:t>
            </a:r>
            <a:r>
              <a:rPr lang="en-US" altLang="en-US" sz="1800" dirty="0" err="1">
                <a:solidFill>
                  <a:srgbClr val="C00000"/>
                </a:solidFill>
                <a:latin typeface="Courier New" panose="02070309020205020404" pitchFamily="49" charset="0"/>
                <a:cs typeface="Courier New" panose="02070309020205020404" pitchFamily="49" charset="0"/>
              </a:rPr>
              <a:t>addUser</a:t>
            </a:r>
            <a:endParaRPr lang="en-US" dirty="0"/>
          </a:p>
        </p:txBody>
      </p:sp>
      <p:sp>
        <p:nvSpPr>
          <p:cNvPr id="10" name="TextBox 9">
            <a:extLst>
              <a:ext uri="{FF2B5EF4-FFF2-40B4-BE49-F238E27FC236}">
                <a16:creationId xmlns:a16="http://schemas.microsoft.com/office/drawing/2014/main" id="{F0958FD5-FBF0-49BD-B594-1C769B56693B}"/>
              </a:ext>
            </a:extLst>
          </p:cNvPr>
          <p:cNvSpPr txBox="1"/>
          <p:nvPr/>
        </p:nvSpPr>
        <p:spPr>
          <a:xfrm>
            <a:off x="2396652" y="5538898"/>
            <a:ext cx="8284318" cy="369332"/>
          </a:xfrm>
          <a:prstGeom prst="rect">
            <a:avLst/>
          </a:prstGeom>
          <a:noFill/>
        </p:spPr>
        <p:txBody>
          <a:bodyPr wrap="square">
            <a:spAutoFit/>
          </a:bodyPr>
          <a:lstStyle/>
          <a:p>
            <a:r>
              <a:rPr lang="en-US" altLang="en-US" sz="1800" b="1" dirty="0">
                <a:latin typeface="Courier New" panose="02070309020205020404" pitchFamily="49" charset="0"/>
                <a:cs typeface="Courier New" panose="02070309020205020404" pitchFamily="49" charset="0"/>
              </a:rPr>
              <a:t>GET</a:t>
            </a: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…your-app-path…</a:t>
            </a:r>
            <a:r>
              <a:rPr lang="en-US" altLang="en-US" sz="1800" dirty="0">
                <a:latin typeface="Courier New" panose="02070309020205020404" pitchFamily="49" charset="0"/>
                <a:cs typeface="Courier New" panose="02070309020205020404" pitchFamily="49" charset="0"/>
              </a:rPr>
              <a:t>/</a:t>
            </a:r>
            <a:r>
              <a:rPr lang="en-US" altLang="en-US" sz="1800" b="1" dirty="0" err="1">
                <a:solidFill>
                  <a:srgbClr val="00B0F0"/>
                </a:solidFill>
                <a:latin typeface="Courier New" panose="02070309020205020404" pitchFamily="49" charset="0"/>
                <a:cs typeface="Courier New" panose="02070309020205020404" pitchFamily="49" charset="0"/>
              </a:rPr>
              <a:t>rservice</a:t>
            </a:r>
            <a:r>
              <a:rPr lang="en-US" altLang="en-US" sz="1800" dirty="0">
                <a:latin typeface="Courier New" panose="02070309020205020404" pitchFamily="49" charset="0"/>
                <a:cs typeface="Courier New" panose="02070309020205020404" pitchFamily="49" charset="0"/>
              </a:rPr>
              <a:t>/</a:t>
            </a:r>
            <a:r>
              <a:rPr lang="en-US" altLang="en-US" sz="1800" b="1" dirty="0" err="1">
                <a:solidFill>
                  <a:srgbClr val="00B050"/>
                </a:solidFill>
                <a:latin typeface="Courier New" panose="02070309020205020404" pitchFamily="49" charset="0"/>
                <a:cs typeface="Courier New" panose="02070309020205020404" pitchFamily="49" charset="0"/>
              </a:rPr>
              <a:t>usersrepository</a:t>
            </a:r>
            <a:r>
              <a:rPr lang="en-US" altLang="en-US" sz="1800" dirty="0">
                <a:latin typeface="Courier New" panose="02070309020205020404" pitchFamily="49" charset="0"/>
                <a:cs typeface="Courier New" panose="02070309020205020404" pitchFamily="49" charset="0"/>
              </a:rPr>
              <a:t>/</a:t>
            </a:r>
            <a:r>
              <a:rPr lang="en-US" altLang="en-US" sz="1800" dirty="0" err="1">
                <a:solidFill>
                  <a:srgbClr val="C00000"/>
                </a:solidFill>
                <a:latin typeface="Courier New" panose="02070309020205020404" pitchFamily="49" charset="0"/>
                <a:cs typeface="Courier New" panose="02070309020205020404" pitchFamily="49" charset="0"/>
              </a:rPr>
              <a:t>getUser</a:t>
            </a:r>
            <a:r>
              <a:rPr lang="en-US" altLang="en-US" sz="1800" dirty="0">
                <a:latin typeface="Courier New" panose="02070309020205020404" pitchFamily="49" charset="0"/>
                <a:cs typeface="Courier New" panose="02070309020205020404" pitchFamily="49" charset="0"/>
              </a:rPr>
              <a:t>/:id</a:t>
            </a:r>
            <a:endParaRPr lang="en-US" dirty="0"/>
          </a:p>
        </p:txBody>
      </p:sp>
      <p:sp>
        <p:nvSpPr>
          <p:cNvPr id="11" name="TextBox 10">
            <a:extLst>
              <a:ext uri="{FF2B5EF4-FFF2-40B4-BE49-F238E27FC236}">
                <a16:creationId xmlns:a16="http://schemas.microsoft.com/office/drawing/2014/main" id="{FFB15D9D-CE0D-4D44-B9FF-CC89CE4E32AE}"/>
              </a:ext>
            </a:extLst>
          </p:cNvPr>
          <p:cNvSpPr txBox="1"/>
          <p:nvPr/>
        </p:nvSpPr>
        <p:spPr>
          <a:xfrm>
            <a:off x="3426107" y="1493680"/>
            <a:ext cx="1289546" cy="276999"/>
          </a:xfrm>
          <a:prstGeom prst="rect">
            <a:avLst/>
          </a:prstGeom>
          <a:noFill/>
        </p:spPr>
        <p:txBody>
          <a:bodyPr wrap="square" rtlCol="0">
            <a:spAutoFit/>
          </a:bodyPr>
          <a:lstStyle/>
          <a:p>
            <a:pPr algn="ctr"/>
            <a:r>
              <a:rPr lang="en-US" sz="1200" dirty="0">
                <a:solidFill>
                  <a:srgbClr val="FF0000"/>
                </a:solidFill>
                <a:latin typeface="+mj-lt"/>
              </a:rPr>
              <a:t>web-app</a:t>
            </a:r>
          </a:p>
        </p:txBody>
      </p:sp>
      <p:sp>
        <p:nvSpPr>
          <p:cNvPr id="12" name="TextBox 11">
            <a:extLst>
              <a:ext uri="{FF2B5EF4-FFF2-40B4-BE49-F238E27FC236}">
                <a16:creationId xmlns:a16="http://schemas.microsoft.com/office/drawing/2014/main" id="{6E346432-0D43-4663-9FB5-FECA71E0BE51}"/>
              </a:ext>
            </a:extLst>
          </p:cNvPr>
          <p:cNvSpPr txBox="1"/>
          <p:nvPr/>
        </p:nvSpPr>
        <p:spPr>
          <a:xfrm>
            <a:off x="5191407" y="1493680"/>
            <a:ext cx="1289546" cy="276999"/>
          </a:xfrm>
          <a:prstGeom prst="rect">
            <a:avLst/>
          </a:prstGeom>
          <a:noFill/>
        </p:spPr>
        <p:txBody>
          <a:bodyPr wrap="square" rtlCol="0">
            <a:spAutoFit/>
          </a:bodyPr>
          <a:lstStyle/>
          <a:p>
            <a:pPr algn="ctr"/>
            <a:r>
              <a:rPr lang="en-US" sz="1200" dirty="0">
                <a:solidFill>
                  <a:srgbClr val="FF0000"/>
                </a:solidFill>
                <a:latin typeface="+mj-lt"/>
              </a:rPr>
              <a:t>resource-base</a:t>
            </a:r>
          </a:p>
        </p:txBody>
      </p:sp>
      <p:sp>
        <p:nvSpPr>
          <p:cNvPr id="13" name="TextBox 12">
            <a:extLst>
              <a:ext uri="{FF2B5EF4-FFF2-40B4-BE49-F238E27FC236}">
                <a16:creationId xmlns:a16="http://schemas.microsoft.com/office/drawing/2014/main" id="{B7BFDCA2-E050-458B-9F8C-D54D08DF89C6}"/>
              </a:ext>
            </a:extLst>
          </p:cNvPr>
          <p:cNvSpPr txBox="1"/>
          <p:nvPr/>
        </p:nvSpPr>
        <p:spPr>
          <a:xfrm>
            <a:off x="6810483" y="1493680"/>
            <a:ext cx="1374752" cy="276999"/>
          </a:xfrm>
          <a:prstGeom prst="rect">
            <a:avLst/>
          </a:prstGeom>
          <a:noFill/>
        </p:spPr>
        <p:txBody>
          <a:bodyPr wrap="square" rtlCol="0">
            <a:spAutoFit/>
          </a:bodyPr>
          <a:lstStyle/>
          <a:p>
            <a:pPr algn="ctr"/>
            <a:r>
              <a:rPr lang="en-US" sz="1200" dirty="0">
                <a:solidFill>
                  <a:srgbClr val="FF0000"/>
                </a:solidFill>
                <a:latin typeface="+mj-lt"/>
              </a:rPr>
              <a:t>resource-service</a:t>
            </a:r>
          </a:p>
        </p:txBody>
      </p:sp>
      <p:sp>
        <p:nvSpPr>
          <p:cNvPr id="14" name="TextBox 13">
            <a:extLst>
              <a:ext uri="{FF2B5EF4-FFF2-40B4-BE49-F238E27FC236}">
                <a16:creationId xmlns:a16="http://schemas.microsoft.com/office/drawing/2014/main" id="{1E6DB20D-A3B5-4636-8FE8-578E1D21B985}"/>
              </a:ext>
            </a:extLst>
          </p:cNvPr>
          <p:cNvSpPr txBox="1"/>
          <p:nvPr/>
        </p:nvSpPr>
        <p:spPr>
          <a:xfrm>
            <a:off x="8484971" y="1493680"/>
            <a:ext cx="1374752" cy="276999"/>
          </a:xfrm>
          <a:prstGeom prst="rect">
            <a:avLst/>
          </a:prstGeom>
          <a:noFill/>
        </p:spPr>
        <p:txBody>
          <a:bodyPr wrap="square" rtlCol="0">
            <a:spAutoFit/>
          </a:bodyPr>
          <a:lstStyle/>
          <a:p>
            <a:pPr algn="ctr"/>
            <a:r>
              <a:rPr lang="en-US" sz="1200" dirty="0">
                <a:solidFill>
                  <a:srgbClr val="FF0000"/>
                </a:solidFill>
                <a:latin typeface="+mj-lt"/>
              </a:rPr>
              <a:t>method-path</a:t>
            </a:r>
          </a:p>
        </p:txBody>
      </p:sp>
    </p:spTree>
    <p:extLst>
      <p:ext uri="{BB962C8B-B14F-4D97-AF65-F5344CB8AC3E}">
        <p14:creationId xmlns:p14="http://schemas.microsoft.com/office/powerpoint/2010/main" val="367406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annotated class implements a simple JAX-RS interface to the </a:t>
            </a:r>
            <a:r>
              <a:rPr lang="en-US" sz="2200" dirty="0" err="1"/>
              <a:t>UsersCollection</a:t>
            </a:r>
            <a:r>
              <a:rPr lang="en-US" sz="2200" dirty="0"/>
              <a:t> business class.</a:t>
            </a:r>
          </a:p>
        </p:txBody>
      </p:sp>
      <p:sp>
        <p:nvSpPr>
          <p:cNvPr id="46084" name="Title 17"/>
          <p:cNvSpPr>
            <a:spLocks noGrp="1"/>
          </p:cNvSpPr>
          <p:nvPr>
            <p:ph type="title"/>
          </p:nvPr>
        </p:nvSpPr>
        <p:spPr/>
        <p:txBody>
          <a:bodyPr/>
          <a:lstStyle/>
          <a:p>
            <a:r>
              <a:rPr lang="en-US" sz="3200" dirty="0"/>
              <a:t>The JAX-RS imports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25BF5EEA-7A0B-4DAB-87F1-F01C0F426DE9}"/>
              </a:ext>
            </a:extLst>
          </p:cNvPr>
          <p:cNvSpPr>
            <a:spLocks noChangeArrowheads="1"/>
          </p:cNvSpPr>
          <p:nvPr/>
        </p:nvSpPr>
        <p:spPr bwMode="auto">
          <a:xfrm>
            <a:off x="2401683" y="1863046"/>
            <a:ext cx="6155852" cy="3676658"/>
          </a:xfrm>
          <a:prstGeom prst="rect">
            <a:avLst/>
          </a:prstGeom>
          <a:noFill/>
          <a:ln>
            <a:noFill/>
          </a:ln>
          <a:effec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rPr>
              <a:t>java</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util</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660066"/>
                </a:solidFill>
                <a:effectLst/>
                <a:latin typeface="Courier New" panose="02070309020205020404" pitchFamily="49" charset="0"/>
              </a:rPr>
              <a:t>List</a:t>
            </a:r>
            <a:r>
              <a:rPr kumimoji="0" lang="en-US" altLang="en-US" sz="1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rPr>
              <a:t>javax</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ws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rs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GET</a:t>
            </a:r>
            <a:r>
              <a:rPr kumimoji="0" lang="en-US" altLang="en-US" sz="1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rPr>
              <a:t>javax</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ws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rs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660066"/>
                </a:solidFill>
                <a:effectLst/>
                <a:latin typeface="Courier New" panose="02070309020205020404" pitchFamily="49" charset="0"/>
              </a:rPr>
              <a:t>Path</a:t>
            </a:r>
            <a:r>
              <a:rPr kumimoji="0" lang="en-US" altLang="en-US" sz="1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rPr>
              <a:t>javax</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ws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rs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660066"/>
                </a:solidFill>
                <a:effectLst/>
                <a:latin typeface="Courier New" panose="02070309020205020404" pitchFamily="49" charset="0"/>
              </a:rPr>
              <a:t>Produces</a:t>
            </a:r>
            <a:r>
              <a:rPr kumimoji="0" lang="en-US" altLang="en-US" sz="1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rPr>
              <a:t>javax</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ws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rs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core</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660066"/>
                </a:solidFill>
                <a:effectLst/>
                <a:latin typeface="Courier New" panose="02070309020205020404" pitchFamily="49" charset="0"/>
              </a:rPr>
              <a:t>MediaType</a:t>
            </a:r>
            <a:r>
              <a:rPr kumimoji="0" lang="en-US" altLang="en-US" sz="1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6666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6666"/>
                </a:solidFill>
                <a:effectLst/>
                <a:latin typeface="Courier New" panose="02070309020205020404" pitchFamily="49" charset="0"/>
              </a:rPr>
              <a:t>@Path</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8800"/>
                </a:solidFill>
                <a:effectLst/>
                <a:latin typeface="Courier New" panose="02070309020205020404" pitchFamily="49" charset="0"/>
              </a:rPr>
              <a:t>"/</a:t>
            </a:r>
            <a:r>
              <a:rPr kumimoji="0" lang="en-US" altLang="en-US" sz="1400" b="0" i="0" u="none" strike="noStrike" cap="none" normalizeH="0" baseline="0" dirty="0" err="1">
                <a:ln>
                  <a:noFill/>
                </a:ln>
                <a:solidFill>
                  <a:srgbClr val="008800"/>
                </a:solidFill>
                <a:effectLst/>
                <a:latin typeface="Courier New" panose="02070309020205020404" pitchFamily="49" charset="0"/>
              </a:rPr>
              <a:t>usersrepository</a:t>
            </a:r>
            <a:r>
              <a:rPr kumimoji="0" lang="en-US" altLang="en-US" sz="1400" b="0" i="0" u="none" strike="noStrike" cap="none" normalizeH="0" baseline="0" dirty="0">
                <a:ln>
                  <a:noFill/>
                </a:ln>
                <a:solidFill>
                  <a:srgbClr val="008800"/>
                </a:solidFill>
                <a:effectLst/>
                <a:latin typeface="Courier New" panose="02070309020205020404" pitchFamily="49" charset="0"/>
              </a:rPr>
              <a:t>"</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rPr>
              <a:t>public</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660066"/>
                </a:solidFill>
                <a:effectLst/>
                <a:latin typeface="Courier New" panose="02070309020205020404" pitchFamily="49" charset="0"/>
              </a:rPr>
              <a:t>UsersService</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rPr>
              <a:t>	</a:t>
            </a:r>
            <a:r>
              <a:rPr kumimoji="0" lang="en-US" altLang="en-US" sz="1400" b="0" i="0" u="none" strike="noStrike" cap="none" normalizeH="0" baseline="0" dirty="0" err="1">
                <a:ln>
                  <a:noFill/>
                </a:ln>
                <a:solidFill>
                  <a:srgbClr val="660066"/>
                </a:solidFill>
                <a:effectLst/>
                <a:latin typeface="Courier New" panose="02070309020205020404" pitchFamily="49" charset="0"/>
              </a:rPr>
              <a:t>UsersCollection</a:t>
            </a:r>
            <a:r>
              <a:rPr kumimoji="0" lang="en-US" altLang="en-US" sz="1400" b="0" i="0" u="none" strike="noStrike" cap="none" normalizeH="0" baseline="0" dirty="0">
                <a:ln>
                  <a:noFill/>
                </a:ln>
                <a:solidFill>
                  <a:srgbClr val="000000"/>
                </a:solidFill>
                <a:effectLst/>
                <a:latin typeface="Courier New" panose="02070309020205020404" pitchFamily="49" charset="0"/>
              </a:rPr>
              <a:t> users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rPr>
              <a:t>new</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660066"/>
                </a:solidFill>
                <a:effectLst/>
                <a:latin typeface="Courier New" panose="02070309020205020404" pitchFamily="49" charset="0"/>
              </a:rPr>
              <a:t>UsersCollection</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@GET</a:t>
            </a:r>
            <a:endParaRPr lang="en-US" altLang="en-US"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@Path</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8800"/>
                </a:solidFill>
                <a:effectLst/>
                <a:latin typeface="Courier New" panose="02070309020205020404" pitchFamily="49" charset="0"/>
              </a:rPr>
              <a:t>"/users"</a:t>
            </a:r>
            <a:r>
              <a:rPr kumimoji="0" lang="en-US" altLang="en-US" sz="1400" b="0" i="0" u="none" strike="noStrike" cap="none" normalizeH="0" baseline="0" dirty="0">
                <a:ln>
                  <a:noFill/>
                </a:ln>
                <a:solidFill>
                  <a:srgbClr val="666600"/>
                </a:solidFill>
                <a:effectLst/>
                <a:latin typeface="Courier New" panose="02070309020205020404" pitchFamily="49" charset="0"/>
              </a:rPr>
              <a:t>)</a:t>
            </a:r>
            <a:endParaRPr lang="en-US" altLang="en-US"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@Produces</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660066"/>
                </a:solidFill>
                <a:effectLst/>
                <a:latin typeface="Courier New" panose="02070309020205020404" pitchFamily="49" charset="0"/>
              </a:rPr>
              <a:t>MediaType</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APPLICATION_XML</a:t>
            </a:r>
            <a:r>
              <a:rPr kumimoji="0" lang="en-US" altLang="en-US" sz="1400" b="0" i="0" u="none" strike="noStrike" cap="none" normalizeH="0" baseline="0" dirty="0">
                <a:ln>
                  <a:noFill/>
                </a:ln>
                <a:solidFill>
                  <a:srgbClr val="666600"/>
                </a:solidFill>
                <a:effectLst/>
                <a:latin typeface="Courier New" panose="02070309020205020404" pitchFamily="49" charset="0"/>
              </a:rPr>
              <a:t>)</a:t>
            </a:r>
            <a:endParaRPr lang="en-US" altLang="en-US"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rPr>
              <a:t>public</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rPr>
              <a:t>List</a:t>
            </a:r>
            <a:r>
              <a:rPr kumimoji="0" lang="en-US" altLang="en-US" sz="1400" b="0" i="0" u="none" strike="noStrike" cap="none" normalizeH="0" baseline="0" dirty="0">
                <a:ln>
                  <a:noFill/>
                </a:ln>
                <a:solidFill>
                  <a:srgbClr val="666600"/>
                </a:solidFill>
                <a:effectLst/>
                <a:latin typeface="Courier New" panose="02070309020205020404" pitchFamily="49" charset="0"/>
              </a:rPr>
              <a:t>&lt;</a:t>
            </a:r>
            <a:r>
              <a:rPr kumimoji="0" lang="en-US" altLang="en-US" sz="1400" b="0" i="0" u="none" strike="noStrike" cap="none" normalizeH="0" baseline="0" dirty="0">
                <a:ln>
                  <a:noFill/>
                </a:ln>
                <a:solidFill>
                  <a:srgbClr val="660066"/>
                </a:solidFill>
                <a:effectLst/>
                <a:latin typeface="Courier New" panose="02070309020205020404" pitchFamily="49" charset="0"/>
              </a:rPr>
              <a:t>User</a:t>
            </a:r>
            <a:r>
              <a:rPr kumimoji="0" lang="en-US" altLang="en-US" sz="1400" b="0" i="0" u="none" strike="noStrike" cap="none" normalizeH="0" baseline="0" dirty="0">
                <a:ln>
                  <a:noFill/>
                </a:ln>
                <a:solidFill>
                  <a:srgbClr val="666600"/>
                </a:solidFill>
                <a:effectLst/>
                <a:latin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rPr>
              <a:t>getUsers</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rPr>
              <a:t>return</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rPr>
              <a:t>users</a:t>
            </a:r>
            <a:r>
              <a:rPr kumimoji="0" lang="en-US" altLang="en-US" sz="1400" b="0" i="0" u="none" strike="noStrike" cap="none" normalizeH="0" baseline="0" dirty="0" err="1">
                <a:ln>
                  <a:noFill/>
                </a:ln>
                <a:solidFill>
                  <a:srgbClr val="666600"/>
                </a:solidFill>
                <a:effectLst/>
                <a:latin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rPr>
              <a:t>getAllUsers</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rPr>
              <a:t>	}</a:t>
            </a:r>
            <a:endParaRPr lang="en-US" altLang="en-US"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9590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annotated class implements a simple JAX-RS interface to the </a:t>
            </a:r>
            <a:r>
              <a:rPr lang="en-US" sz="2200" dirty="0" err="1"/>
              <a:t>UsersCollection</a:t>
            </a:r>
            <a:r>
              <a:rPr lang="en-US" sz="2200" dirty="0"/>
              <a:t> business class.</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400050" lvl="1" indent="0">
              <a:buNone/>
            </a:pPr>
            <a:r>
              <a:rPr lang="en-US" altLang="en-US" sz="1800" dirty="0"/>
              <a:t>Question: Where is the </a:t>
            </a:r>
            <a:r>
              <a:rPr lang="en-US" altLang="en-US" sz="1800" dirty="0">
                <a:solidFill>
                  <a:srgbClr val="006666"/>
                </a:solidFill>
                <a:latin typeface="Courier New" panose="02070309020205020404" pitchFamily="49" charset="0"/>
              </a:rPr>
              <a:t>@Path </a:t>
            </a:r>
            <a:r>
              <a:rPr lang="en-US" altLang="en-US" sz="1800" dirty="0"/>
              <a:t>annotation in </a:t>
            </a:r>
            <a:r>
              <a:rPr lang="en-US" sz="1800" dirty="0">
                <a:solidFill>
                  <a:srgbClr val="000000"/>
                </a:solidFill>
                <a:highlight>
                  <a:srgbClr val="FFFFFF"/>
                </a:highlight>
                <a:latin typeface="Courier New" panose="02070309020205020404" pitchFamily="49" charset="0"/>
              </a:rPr>
              <a:t>@PUT</a:t>
            </a:r>
            <a:r>
              <a:rPr lang="en-US" altLang="en-US" sz="1800" dirty="0"/>
              <a:t> and </a:t>
            </a:r>
            <a:r>
              <a:rPr lang="en-US" sz="1800" dirty="0">
                <a:solidFill>
                  <a:srgbClr val="000000"/>
                </a:solidFill>
                <a:highlight>
                  <a:srgbClr val="FFFFFF"/>
                </a:highlight>
                <a:latin typeface="Courier New" panose="02070309020205020404" pitchFamily="49" charset="0"/>
              </a:rPr>
              <a:t>@DELETE</a:t>
            </a:r>
            <a:r>
              <a:rPr lang="en-US" altLang="en-US" sz="1800" dirty="0"/>
              <a:t>?</a:t>
            </a:r>
            <a:endParaRPr lang="en-US" sz="2000" dirty="0"/>
          </a:p>
        </p:txBody>
      </p:sp>
      <p:sp>
        <p:nvSpPr>
          <p:cNvPr id="46084" name="Title 17"/>
          <p:cNvSpPr>
            <a:spLocks noGrp="1"/>
          </p:cNvSpPr>
          <p:nvPr>
            <p:ph type="title"/>
          </p:nvPr>
        </p:nvSpPr>
        <p:spPr/>
        <p:txBody>
          <a:bodyPr/>
          <a:lstStyle/>
          <a:p>
            <a:r>
              <a:rPr lang="en-US" sz="3200" dirty="0"/>
              <a:t>The JAX-RS imports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25BF5EEA-7A0B-4DAB-87F1-F01C0F426DE9}"/>
              </a:ext>
            </a:extLst>
          </p:cNvPr>
          <p:cNvSpPr>
            <a:spLocks noChangeArrowheads="1"/>
          </p:cNvSpPr>
          <p:nvPr/>
        </p:nvSpPr>
        <p:spPr bwMode="auto">
          <a:xfrm>
            <a:off x="2401683" y="1667774"/>
            <a:ext cx="6995236" cy="3892101"/>
          </a:xfrm>
          <a:prstGeom prst="rect">
            <a:avLst/>
          </a:prstGeom>
          <a:noFill/>
          <a:ln>
            <a:noFill/>
          </a:ln>
          <a:effectLst/>
        </p:spPr>
        <p:txBody>
          <a:bodyPr vert="horz" wrap="square" lIns="91440" tIns="-31740" rIns="91440" bIns="45720" numCol="1" anchor="ctr" anchorCtr="0" compatLnSpc="1">
            <a:prstTxWarp prst="textNoShape">
              <a:avLst/>
            </a:prstTxWarp>
            <a:spAutoFit/>
          </a:bodyPr>
          <a:lstStyle/>
          <a:p>
            <a:r>
              <a:rPr lang="en-US" sz="1400" dirty="0">
                <a:solidFill>
                  <a:srgbClr val="000000"/>
                </a:solidFill>
                <a:highlight>
                  <a:srgbClr val="FFFFFF"/>
                </a:highlight>
                <a:latin typeface="Courier New" panose="02070309020205020404" pitchFamily="49" charset="0"/>
              </a:rPr>
              <a:t>    @GET</a:t>
            </a:r>
          </a:p>
          <a:p>
            <a:r>
              <a:rPr lang="en-US" sz="1400" dirty="0">
                <a:solidFill>
                  <a:srgbClr val="000000"/>
                </a:solidFill>
                <a:highlight>
                  <a:srgbClr val="FFFFFF"/>
                </a:highlight>
                <a:latin typeface="Courier New" panose="02070309020205020404" pitchFamily="49" charset="0"/>
              </a:rPr>
              <a:t>    @Path</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"/getUser"</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@Produces</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MediaType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TEXT_PLAIN</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String get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a:t>
            </a:r>
          </a:p>
          <a:p>
            <a:r>
              <a:rPr lang="en-US" sz="1400" b="1" dirty="0">
                <a:solidFill>
                  <a:srgbClr val="000080"/>
                </a:solidFill>
                <a:highlight>
                  <a:srgbClr val="FFFFFF"/>
                </a:highlight>
                <a:latin typeface="Courier New" panose="02070309020205020404" pitchFamily="49" charset="0"/>
              </a:rPr>
              <a:t>    }</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@PUT</a:t>
            </a:r>
          </a:p>
          <a:p>
            <a:r>
              <a:rPr lang="en-US" sz="1400" dirty="0">
                <a:solidFill>
                  <a:srgbClr val="000000"/>
                </a:solidFill>
                <a:highlight>
                  <a:srgbClr val="FFFFFF"/>
                </a:highlight>
                <a:latin typeface="Courier New" panose="02070309020205020404" pitchFamily="49" charset="0"/>
              </a:rPr>
              <a:t>    @Consumes</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MediaType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APPLICATION_JSON</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update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String content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@DELETE</a:t>
            </a: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delete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p>
          <a:p>
            <a:r>
              <a:rPr kumimoji="0" lang="en-US" altLang="en-US" sz="1400" b="1" i="0" u="none" strike="noStrike" cap="none" normalizeH="0" baseline="0" dirty="0">
                <a:ln>
                  <a:noFill/>
                </a:ln>
                <a:solidFill>
                  <a:srgbClr val="000080"/>
                </a:solidFill>
                <a:effectLst/>
                <a:highlight>
                  <a:srgbClr val="FFFFFF"/>
                </a:highlight>
                <a:latin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4162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Note that the previous </a:t>
            </a:r>
            <a:r>
              <a:rPr lang="en-US" sz="2200" dirty="0" err="1">
                <a:solidFill>
                  <a:srgbClr val="C00000"/>
                </a:solidFill>
              </a:rPr>
              <a:t>UsersService</a:t>
            </a:r>
            <a:r>
              <a:rPr lang="en-US" sz="2200" dirty="0"/>
              <a:t> class was implemented as a simple java class and not to be confused with a servlet.</a:t>
            </a:r>
          </a:p>
          <a:p>
            <a:endParaRPr lang="en-US" sz="2200" dirty="0"/>
          </a:p>
          <a:p>
            <a:r>
              <a:rPr lang="en-US" sz="2200" dirty="0"/>
              <a:t>In order to process HTTP requests, JAX-RS uses its own </a:t>
            </a:r>
            <a:r>
              <a:rPr lang="en-US" sz="2200" dirty="0">
                <a:solidFill>
                  <a:srgbClr val="0000FF"/>
                </a:solidFill>
              </a:rPr>
              <a:t>servlet container</a:t>
            </a:r>
            <a:r>
              <a:rPr lang="en-US" sz="2200" dirty="0"/>
              <a:t> which must be added to the project.</a:t>
            </a:r>
          </a:p>
          <a:p>
            <a:endParaRPr lang="en-US" sz="2200" dirty="0"/>
          </a:p>
          <a:p>
            <a:r>
              <a:rPr lang="en-US" sz="2200" dirty="0"/>
              <a:t>The link between the </a:t>
            </a:r>
            <a:r>
              <a:rPr lang="en-US" sz="2200" dirty="0">
                <a:solidFill>
                  <a:srgbClr val="C00000"/>
                </a:solidFill>
              </a:rPr>
              <a:t>servlet container</a:t>
            </a:r>
            <a:r>
              <a:rPr lang="en-US" sz="2200" dirty="0"/>
              <a:t> and a </a:t>
            </a:r>
            <a:r>
              <a:rPr lang="en-US" sz="2200" dirty="0">
                <a:solidFill>
                  <a:srgbClr val="C00000"/>
                </a:solidFill>
              </a:rPr>
              <a:t>service</a:t>
            </a:r>
            <a:r>
              <a:rPr lang="en-US" sz="2200" dirty="0"/>
              <a:t> class is maintained by the </a:t>
            </a:r>
            <a:r>
              <a:rPr lang="en-US" sz="2200" dirty="0">
                <a:solidFill>
                  <a:srgbClr val="0000FF"/>
                </a:solidFill>
              </a:rPr>
              <a:t>annotations</a:t>
            </a:r>
            <a:r>
              <a:rPr lang="en-US" sz="2200" dirty="0"/>
              <a:t>.</a:t>
            </a:r>
          </a:p>
        </p:txBody>
      </p:sp>
      <p:sp>
        <p:nvSpPr>
          <p:cNvPr id="46084" name="Title 17"/>
          <p:cNvSpPr>
            <a:spLocks noGrp="1"/>
          </p:cNvSpPr>
          <p:nvPr>
            <p:ph type="title"/>
          </p:nvPr>
        </p:nvSpPr>
        <p:spPr/>
        <p:txBody>
          <a:bodyPr/>
          <a:lstStyle/>
          <a:p>
            <a:r>
              <a:rPr lang="en-US" sz="3200" dirty="0"/>
              <a:t>Jersey Servlet Container</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63716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A sample web.xml configuration file is provided here.</a:t>
            </a:r>
          </a:p>
        </p:txBody>
      </p:sp>
      <p:sp>
        <p:nvSpPr>
          <p:cNvPr id="46084" name="Title 17"/>
          <p:cNvSpPr>
            <a:spLocks noGrp="1"/>
          </p:cNvSpPr>
          <p:nvPr>
            <p:ph type="title"/>
          </p:nvPr>
        </p:nvSpPr>
        <p:spPr/>
        <p:txBody>
          <a:bodyPr/>
          <a:lstStyle/>
          <a:p>
            <a:r>
              <a:rPr lang="en-US" sz="3200" dirty="0"/>
              <a:t>The Jersey Servlet Container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A037BF04-76D6-4DC3-9A2D-EB684065216C}"/>
              </a:ext>
            </a:extLst>
          </p:cNvPr>
          <p:cNvSpPr>
            <a:spLocks noChangeArrowheads="1"/>
          </p:cNvSpPr>
          <p:nvPr/>
        </p:nvSpPr>
        <p:spPr bwMode="auto">
          <a:xfrm>
            <a:off x="2075456" y="1651483"/>
            <a:ext cx="8335489" cy="3707435"/>
          </a:xfrm>
          <a:prstGeom prst="rect">
            <a:avLst/>
          </a:prstGeom>
          <a:noFill/>
          <a:ln>
            <a:noFill/>
          </a:ln>
          <a:effec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rPr>
              <a:t>&lt;?</a:t>
            </a:r>
            <a:r>
              <a:rPr kumimoji="0" lang="en-US" altLang="en-US" sz="1200" b="0" i="0" u="none" strike="noStrike" cap="none" normalizeH="0" baseline="0" dirty="0">
                <a:ln>
                  <a:noFill/>
                </a:ln>
                <a:solidFill>
                  <a:srgbClr val="000000"/>
                </a:solidFill>
                <a:effectLst/>
                <a:latin typeface="Courier New" panose="02070309020205020404" pitchFamily="49" charset="0"/>
              </a:rPr>
              <a:t>xml version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008800"/>
                </a:solidFill>
                <a:effectLst/>
                <a:latin typeface="Courier New" panose="02070309020205020404" pitchFamily="49" charset="0"/>
              </a:rPr>
              <a:t>"1.0"</a:t>
            </a:r>
            <a:r>
              <a:rPr kumimoji="0" lang="en-US" altLang="en-US" sz="1200" b="0" i="0" u="none" strike="noStrike" cap="none" normalizeH="0" baseline="0" dirty="0">
                <a:ln>
                  <a:noFill/>
                </a:ln>
                <a:solidFill>
                  <a:srgbClr val="000000"/>
                </a:solidFill>
                <a:effectLst/>
                <a:latin typeface="Courier New" panose="02070309020205020404" pitchFamily="49" charset="0"/>
              </a:rPr>
              <a:t> encoding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008800"/>
                </a:solidFill>
                <a:effectLst/>
                <a:latin typeface="Courier New" panose="02070309020205020404" pitchFamily="49" charset="0"/>
              </a:rPr>
              <a:t>"UTF-8"</a:t>
            </a:r>
            <a:r>
              <a:rPr kumimoji="0" lang="en-US" altLang="en-US" sz="1200" b="0" i="0" u="none" strike="noStrike" cap="none" normalizeH="0" baseline="0" dirty="0">
                <a:ln>
                  <a:noFill/>
                </a:ln>
                <a:solidFill>
                  <a:srgbClr val="666600"/>
                </a:solidFill>
                <a:effectLst/>
                <a:latin typeface="Courier New" panose="02070309020205020404" pitchFamily="49" charset="0"/>
              </a:rPr>
              <a:t>?&gt;</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Courier New" panose="02070309020205020404" pitchFamily="49" charset="0"/>
              </a:rPr>
              <a:t>&lt;web-app</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err="1">
                <a:ln>
                  <a:noFill/>
                </a:ln>
                <a:solidFill>
                  <a:srgbClr val="660066"/>
                </a:solidFill>
                <a:effectLst/>
                <a:latin typeface="Courier New" panose="02070309020205020404" pitchFamily="49" charset="0"/>
              </a:rPr>
              <a:t>xmlns:xsi</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008800"/>
                </a:solidFill>
                <a:effectLst/>
                <a:latin typeface="Courier New" panose="02070309020205020404" pitchFamily="49" charset="0"/>
                <a:hlinkClick r:id="rId2"/>
              </a:rPr>
              <a:t>http://www.w3.org/2001/XMLSchema-instance</a:t>
            </a:r>
            <a:endParaRPr kumimoji="0" lang="en-US" altLang="en-US" sz="1200" b="0" i="0" u="none" strike="noStrike" cap="none" normalizeH="0" baseline="0" dirty="0">
              <a:ln>
                <a:noFill/>
              </a:ln>
              <a:solidFill>
                <a:srgbClr val="0088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err="1">
                <a:ln>
                  <a:noFill/>
                </a:ln>
                <a:solidFill>
                  <a:srgbClr val="660066"/>
                </a:solidFill>
                <a:effectLst/>
                <a:latin typeface="Courier New" panose="02070309020205020404" pitchFamily="49" charset="0"/>
              </a:rPr>
              <a:t>xmlns</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008800"/>
                </a:solidFill>
                <a:effectLst/>
                <a:latin typeface="Courier New" panose="02070309020205020404" pitchFamily="49" charset="0"/>
                <a:hlinkClick r:id="rId3"/>
              </a:rPr>
              <a:t>http://java.sun.com/xml/ns/javaee</a:t>
            </a:r>
            <a:endParaRPr kumimoji="0" lang="en-US" altLang="en-US" sz="1200" b="0" i="0" u="none" strike="noStrike" cap="none" normalizeH="0" baseline="0" dirty="0">
              <a:ln>
                <a:noFill/>
              </a:ln>
              <a:solidFill>
                <a:srgbClr val="0088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err="1">
                <a:ln>
                  <a:noFill/>
                </a:ln>
                <a:solidFill>
                  <a:srgbClr val="660066"/>
                </a:solidFill>
                <a:effectLst/>
                <a:latin typeface="Courier New" panose="02070309020205020404" pitchFamily="49" charset="0"/>
              </a:rPr>
              <a:t>xsi:schemaLocation</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8800"/>
                </a:solidFill>
                <a:effectLst/>
                <a:latin typeface="Courier New" panose="02070309020205020404" pitchFamily="49" charset="0"/>
              </a:rPr>
              <a:t>"http://java.sun.com/xml/ns/</a:t>
            </a:r>
            <a:r>
              <a:rPr kumimoji="0" lang="en-US" altLang="en-US" sz="1200" b="0" i="0" u="none" strike="noStrike" cap="none" normalizeH="0" baseline="0" dirty="0" err="1">
                <a:ln>
                  <a:noFill/>
                </a:ln>
                <a:solidFill>
                  <a:srgbClr val="008800"/>
                </a:solidFill>
                <a:effectLst/>
                <a:latin typeface="Courier New" panose="02070309020205020404" pitchFamily="49" charset="0"/>
              </a:rPr>
              <a:t>javaee</a:t>
            </a:r>
            <a:endParaRPr kumimoji="0" lang="en-US" altLang="en-US" sz="1200" b="0" i="0" u="none" strike="noStrike" cap="none" normalizeH="0" baseline="0" dirty="0">
              <a:ln>
                <a:noFill/>
              </a:ln>
              <a:solidFill>
                <a:srgbClr val="0088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8800"/>
                </a:solidFill>
                <a:effectLst/>
                <a:latin typeface="Courier New" panose="02070309020205020404" pitchFamily="49" charset="0"/>
              </a:rPr>
              <a:t> </a:t>
            </a:r>
            <a:r>
              <a:rPr kumimoji="0" lang="en-US" altLang="en-US" sz="1200" b="0" i="0" u="none" strike="noStrike" cap="none" normalizeH="0" baseline="0" dirty="0">
                <a:ln>
                  <a:noFill/>
                </a:ln>
                <a:solidFill>
                  <a:srgbClr val="008800"/>
                </a:solidFill>
                <a:effectLst/>
                <a:latin typeface="Courier New" panose="02070309020205020404" pitchFamily="49" charset="0"/>
                <a:hlinkClick r:id="rId4"/>
              </a:rPr>
              <a:t>http://java.sun.com/xml/ns/javaee/web-app_3_0.xsd</a:t>
            </a:r>
            <a:r>
              <a:rPr kumimoji="0" lang="en-US" altLang="en-US" sz="1200" b="0" i="0" u="none" strike="noStrike" cap="none" normalizeH="0" baseline="0" dirty="0">
                <a:ln>
                  <a:noFill/>
                </a:ln>
                <a:solidFill>
                  <a:srgbClr val="0088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rPr>
              <a:t>id</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008800"/>
                </a:solidFill>
                <a:effectLst/>
                <a:latin typeface="Courier New" panose="02070309020205020404" pitchFamily="49" charset="0"/>
              </a:rPr>
              <a:t>"</a:t>
            </a:r>
            <a:r>
              <a:rPr kumimoji="0" lang="en-US" altLang="en-US" sz="1200" b="0" i="0" u="none" strike="noStrike" cap="none" normalizeH="0" baseline="0" dirty="0" err="1">
                <a:ln>
                  <a:noFill/>
                </a:ln>
                <a:solidFill>
                  <a:srgbClr val="008800"/>
                </a:solidFill>
                <a:effectLst/>
                <a:latin typeface="Courier New" panose="02070309020205020404" pitchFamily="49" charset="0"/>
              </a:rPr>
              <a:t>WebApp_ID</a:t>
            </a:r>
            <a:r>
              <a:rPr kumimoji="0" lang="en-US" altLang="en-US" sz="1200" b="0" i="0" u="none" strike="noStrike" cap="none" normalizeH="0" baseline="0" dirty="0">
                <a:ln>
                  <a:noFill/>
                </a:ln>
                <a:solidFill>
                  <a:srgbClr val="0088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rPr>
              <a:t>version</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008800"/>
                </a:solidFill>
                <a:effectLst/>
                <a:latin typeface="Courier New" panose="02070309020205020404" pitchFamily="49" charset="0"/>
              </a:rPr>
              <a:t>"3.0"</a:t>
            </a:r>
            <a:r>
              <a:rPr kumimoji="0" lang="en-US" altLang="en-US" sz="1200" b="0" i="0" u="none" strike="noStrike" cap="none" normalizeH="0" baseline="0" dirty="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Courier New" panose="02070309020205020404" pitchFamily="49" charset="0"/>
              </a:rPr>
              <a:t>    &lt;display-name&gt;</a:t>
            </a:r>
            <a:r>
              <a:rPr kumimoji="0" lang="en-US" altLang="en-US" sz="1200" b="0" i="0" u="none" strike="noStrike" cap="none" normalizeH="0" baseline="0" dirty="0">
                <a:ln>
                  <a:noFill/>
                </a:ln>
                <a:solidFill>
                  <a:srgbClr val="000000"/>
                </a:solidFill>
                <a:effectLst/>
                <a:latin typeface="Courier New" panose="02070309020205020404" pitchFamily="49" charset="0"/>
              </a:rPr>
              <a:t>User Management</a:t>
            </a:r>
            <a:r>
              <a:rPr kumimoji="0" lang="en-US" altLang="en-US" sz="1200" b="0" i="0" u="none" strike="noStrike" cap="none" normalizeH="0" baseline="0" dirty="0">
                <a:ln>
                  <a:noFill/>
                </a:ln>
                <a:solidFill>
                  <a:srgbClr val="000088"/>
                </a:solidFill>
                <a:effectLst/>
                <a:latin typeface="Courier New" panose="02070309020205020404" pitchFamily="49" charset="0"/>
              </a:rPr>
              <a:t>&lt;/display-name&gt;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Courier New" panose="02070309020205020404" pitchFamily="49" charset="0"/>
              </a:rPr>
              <a:t>    &lt;servlet&gt;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Courier New" panose="02070309020205020404" pitchFamily="49" charset="0"/>
              </a:rPr>
              <a:t>	&lt;servlet-name&gt;</a:t>
            </a:r>
            <a:r>
              <a:rPr kumimoji="0" lang="en-US" altLang="en-US" sz="1200" b="0" i="0" u="none" strike="noStrike" cap="none" normalizeH="0" baseline="0" dirty="0">
                <a:ln>
                  <a:noFill/>
                </a:ln>
                <a:solidFill>
                  <a:srgbClr val="000000"/>
                </a:solidFill>
                <a:effectLst/>
                <a:latin typeface="Courier New" panose="02070309020205020404" pitchFamily="49" charset="0"/>
              </a:rPr>
              <a:t>Jersey RESTful Application</a:t>
            </a:r>
            <a:r>
              <a:rPr kumimoji="0" lang="en-US" altLang="en-US" sz="1200" b="0" i="0" u="none" strike="noStrike" cap="none" normalizeH="0" baseline="0" dirty="0">
                <a:ln>
                  <a:noFill/>
                </a:ln>
                <a:solidFill>
                  <a:srgbClr val="000088"/>
                </a:solidFill>
                <a:effectLst/>
                <a:latin typeface="Courier New" panose="02070309020205020404" pitchFamily="49" charset="0"/>
              </a:rPr>
              <a:t>&lt;/servlet-name&gt;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Courier New" panose="02070309020205020404" pitchFamily="49" charset="0"/>
              </a:rPr>
              <a:t>	&lt;servlet-class&gt;</a:t>
            </a:r>
            <a:r>
              <a:rPr kumimoji="0" lang="en-US" altLang="en-US" sz="1200" b="0" i="0" u="none" strike="noStrike" cap="none" normalizeH="0" baseline="0" dirty="0" err="1">
                <a:ln>
                  <a:noFill/>
                </a:ln>
                <a:solidFill>
                  <a:srgbClr val="000000"/>
                </a:solidFill>
                <a:effectLst/>
                <a:latin typeface="Courier New" panose="02070309020205020404" pitchFamily="49" charset="0"/>
              </a:rPr>
              <a:t>org.glassfish.jersey.servlet.ServletContainer</a:t>
            </a:r>
            <a:r>
              <a:rPr kumimoji="0" lang="en-US" altLang="en-US" sz="1200" b="0" i="0" u="none" strike="noStrike" cap="none" normalizeH="0" baseline="0" dirty="0">
                <a:ln>
                  <a:noFill/>
                </a:ln>
                <a:solidFill>
                  <a:srgbClr val="000088"/>
                </a:solidFill>
                <a:effectLst/>
                <a:latin typeface="Courier New" panose="02070309020205020404" pitchFamily="49" charset="0"/>
              </a:rPr>
              <a:t>&lt;/servlet-class&gt;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88"/>
                </a:solidFill>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a:t>
            </a:r>
            <a:r>
              <a:rPr kumimoji="0" lang="en-US" altLang="en-US" sz="1200" b="0" i="0" u="none" strike="noStrike" cap="none" normalizeH="0" baseline="0" dirty="0" err="1">
                <a:ln>
                  <a:noFill/>
                </a:ln>
                <a:solidFill>
                  <a:srgbClr val="000088"/>
                </a:solidFill>
                <a:effectLst/>
                <a:latin typeface="Courier New" panose="02070309020205020404" pitchFamily="49" charset="0"/>
              </a:rPr>
              <a:t>init</a:t>
            </a:r>
            <a:r>
              <a:rPr kumimoji="0" lang="en-US" altLang="en-US" sz="1200" b="0" i="0" u="none" strike="noStrike" cap="none" normalizeH="0" baseline="0" dirty="0">
                <a:ln>
                  <a:noFill/>
                </a:ln>
                <a:solidFill>
                  <a:srgbClr val="000088"/>
                </a:solidFill>
                <a:effectLst/>
                <a:latin typeface="Courier New" panose="02070309020205020404" pitchFamily="49" charset="0"/>
              </a:rPr>
              <a:t>-param&gt;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88"/>
                </a:solidFill>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&lt;param-name&gt;</a:t>
            </a:r>
            <a:r>
              <a:rPr kumimoji="0" lang="en-US" altLang="en-US" sz="1200" b="0" i="0" u="none" strike="noStrike" cap="none" normalizeH="0" baseline="0" dirty="0" err="1">
                <a:ln>
                  <a:noFill/>
                </a:ln>
                <a:solidFill>
                  <a:srgbClr val="000000"/>
                </a:solidFill>
                <a:effectLst/>
                <a:latin typeface="Courier New" panose="02070309020205020404" pitchFamily="49" charset="0"/>
              </a:rPr>
              <a:t>jersey.config.server.provider.packages</a:t>
            </a:r>
            <a:r>
              <a:rPr kumimoji="0" lang="en-US" altLang="en-US" sz="1200" b="0" i="0" u="none" strike="noStrike" cap="none" normalizeH="0" baseline="0" dirty="0">
                <a:ln>
                  <a:noFill/>
                </a:ln>
                <a:solidFill>
                  <a:srgbClr val="000088"/>
                </a:solidFill>
                <a:effectLst/>
                <a:latin typeface="Courier New" panose="02070309020205020404" pitchFamily="49" charset="0"/>
              </a:rPr>
              <a:t>&lt;/param-name&gt;</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&lt;param-value&gt;</a:t>
            </a:r>
            <a:r>
              <a:rPr kumimoji="0" lang="en-US" altLang="en-US" sz="1200" b="0" i="0" u="none" strike="noStrike" cap="none" normalizeH="0" baseline="0" dirty="0" err="1">
                <a:ln>
                  <a:noFill/>
                </a:ln>
                <a:solidFill>
                  <a:srgbClr val="000000"/>
                </a:solidFill>
                <a:effectLst/>
                <a:latin typeface="Courier New" panose="02070309020205020404" pitchFamily="49" charset="0"/>
              </a:rPr>
              <a:t>com.tutorialspoint</a:t>
            </a:r>
            <a:r>
              <a:rPr kumimoji="0" lang="en-US" altLang="en-US" sz="1200" b="0" i="0" u="none" strike="noStrike" cap="none" normalizeH="0" baseline="0" dirty="0">
                <a:ln>
                  <a:noFill/>
                </a:ln>
                <a:solidFill>
                  <a:srgbClr val="000088"/>
                </a:solidFill>
                <a:effectLst/>
                <a:latin typeface="Courier New" panose="02070309020205020404" pitchFamily="49" charset="0"/>
              </a:rPr>
              <a:t>&lt;/param-value&gt;</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a:t>
            </a:r>
            <a:r>
              <a:rPr kumimoji="0" lang="en-US" altLang="en-US" sz="1200" b="0" i="0" u="none" strike="noStrike" cap="none" normalizeH="0" baseline="0" dirty="0" err="1">
                <a:ln>
                  <a:noFill/>
                </a:ln>
                <a:solidFill>
                  <a:srgbClr val="000088"/>
                </a:solidFill>
                <a:effectLst/>
                <a:latin typeface="Courier New" panose="02070309020205020404" pitchFamily="49" charset="0"/>
              </a:rPr>
              <a:t>init</a:t>
            </a:r>
            <a:r>
              <a:rPr kumimoji="0" lang="en-US" altLang="en-US" sz="1200" b="0" i="0" u="none" strike="noStrike" cap="none" normalizeH="0" baseline="0" dirty="0">
                <a:ln>
                  <a:noFill/>
                </a:ln>
                <a:solidFill>
                  <a:srgbClr val="000088"/>
                </a:solidFill>
                <a:effectLst/>
                <a:latin typeface="Courier New" panose="02070309020205020404" pitchFamily="49" charset="0"/>
              </a:rPr>
              <a:t>-param&gt;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Courier New" panose="02070309020205020404" pitchFamily="49" charset="0"/>
              </a:rPr>
              <a:t>    &lt;/servlet&gt;</a:t>
            </a:r>
            <a:endParaRPr lang="en-US" altLang="en-US" sz="12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&lt;servlet-mapping&gt;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88"/>
                </a:solidFill>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&lt;servlet-name&gt;</a:t>
            </a:r>
            <a:r>
              <a:rPr kumimoji="0" lang="en-US" altLang="en-US" sz="1200" b="0" i="0" u="none" strike="noStrike" cap="none" normalizeH="0" baseline="0" dirty="0">
                <a:ln>
                  <a:noFill/>
                </a:ln>
                <a:solidFill>
                  <a:srgbClr val="000000"/>
                </a:solidFill>
                <a:effectLst/>
                <a:latin typeface="Courier New" panose="02070309020205020404" pitchFamily="49" charset="0"/>
              </a:rPr>
              <a:t>Jersey RESTful Application</a:t>
            </a:r>
            <a:r>
              <a:rPr kumimoji="0" lang="en-US" altLang="en-US" sz="1200" b="0" i="0" u="none" strike="noStrike" cap="none" normalizeH="0" baseline="0" dirty="0">
                <a:ln>
                  <a:noFill/>
                </a:ln>
                <a:solidFill>
                  <a:srgbClr val="000088"/>
                </a:solidFill>
                <a:effectLst/>
                <a:latin typeface="Courier New" panose="02070309020205020404" pitchFamily="49" charset="0"/>
              </a:rPr>
              <a:t>&lt;/servlet-name&gt;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88"/>
                </a:solidFill>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a:t>
            </a:r>
            <a:r>
              <a:rPr kumimoji="0" lang="en-US" altLang="en-US" sz="1200" b="0" i="0" u="none" strike="noStrike" cap="none" normalizeH="0" baseline="0" dirty="0" err="1">
                <a:ln>
                  <a:noFill/>
                </a:ln>
                <a:solidFill>
                  <a:srgbClr val="000088"/>
                </a:solidFill>
                <a:effectLst/>
                <a:latin typeface="Courier New" panose="02070309020205020404" pitchFamily="49" charset="0"/>
              </a:rPr>
              <a:t>url</a:t>
            </a:r>
            <a:r>
              <a:rPr kumimoji="0" lang="en-US" altLang="en-US" sz="1200" b="0" i="0" u="none" strike="noStrike" cap="none" normalizeH="0" baseline="0" dirty="0">
                <a:ln>
                  <a:noFill/>
                </a:ln>
                <a:solidFill>
                  <a:srgbClr val="000088"/>
                </a:solidFill>
                <a:effectLst/>
                <a:latin typeface="Courier New" panose="02070309020205020404" pitchFamily="49" charset="0"/>
              </a:rPr>
              <a:t>-pattern&gt;</a:t>
            </a:r>
            <a:r>
              <a:rPr kumimoji="0" lang="en-US" altLang="en-US" sz="1200" b="0"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rPr>
              <a:t>rservice</a:t>
            </a:r>
            <a:r>
              <a:rPr kumimoji="0" lang="en-US" altLang="en-US" sz="1200" b="0"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rgbClr val="000088"/>
                </a:solidFill>
                <a:effectLst/>
                <a:latin typeface="Courier New" panose="02070309020205020404" pitchFamily="49" charset="0"/>
              </a:rPr>
              <a:t>&lt;/</a:t>
            </a:r>
            <a:r>
              <a:rPr kumimoji="0" lang="en-US" altLang="en-US" sz="1200" b="0" i="0" u="none" strike="noStrike" cap="none" normalizeH="0" baseline="0" dirty="0" err="1">
                <a:ln>
                  <a:noFill/>
                </a:ln>
                <a:solidFill>
                  <a:srgbClr val="000088"/>
                </a:solidFill>
                <a:effectLst/>
                <a:latin typeface="Courier New" panose="02070309020205020404" pitchFamily="49" charset="0"/>
              </a:rPr>
              <a:t>url</a:t>
            </a:r>
            <a:r>
              <a:rPr kumimoji="0" lang="en-US" altLang="en-US" sz="1200" b="0" i="0" u="none" strike="noStrike" cap="none" normalizeH="0" baseline="0" dirty="0">
                <a:ln>
                  <a:noFill/>
                </a:ln>
                <a:solidFill>
                  <a:srgbClr val="000088"/>
                </a:solidFill>
                <a:effectLst/>
                <a:latin typeface="Courier New" panose="02070309020205020404" pitchFamily="49" charset="0"/>
              </a:rPr>
              <a:t>-pattern&gt;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88"/>
                </a:solidFill>
                <a:latin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rPr>
              <a:t>&lt;/servlet-mapping&gt;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Courier New" panose="02070309020205020404" pitchFamily="49" charset="0"/>
              </a:rPr>
              <a:t>&lt;/web-app&gt;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E8F01A1-E8DF-47D9-9947-1A2DB778E901}"/>
              </a:ext>
            </a:extLst>
          </p:cNvPr>
          <p:cNvSpPr/>
          <p:nvPr/>
        </p:nvSpPr>
        <p:spPr>
          <a:xfrm>
            <a:off x="3009549" y="3069372"/>
            <a:ext cx="7239940" cy="1138865"/>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647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Jersey also uses an intermediary configuration classes for maintaining the </a:t>
            </a:r>
            <a:r>
              <a:rPr lang="en-US" sz="2200" dirty="0">
                <a:solidFill>
                  <a:srgbClr val="0000FF"/>
                </a:solidFill>
              </a:rPr>
              <a:t>collection</a:t>
            </a:r>
            <a:r>
              <a:rPr lang="en-US" sz="2200" dirty="0"/>
              <a:t> of </a:t>
            </a:r>
            <a:r>
              <a:rPr lang="en-US" sz="2200" dirty="0">
                <a:solidFill>
                  <a:srgbClr val="0000FF"/>
                </a:solidFill>
              </a:rPr>
              <a:t>resources</a:t>
            </a:r>
            <a:r>
              <a:rPr lang="en-US" sz="2200" dirty="0"/>
              <a:t>.</a:t>
            </a:r>
          </a:p>
          <a:p>
            <a:endParaRPr lang="en-US" sz="2200" dirty="0"/>
          </a:p>
          <a:p>
            <a:r>
              <a:rPr lang="en-US" sz="2200" dirty="0"/>
              <a:t>Every resource path is registered in this class.</a:t>
            </a:r>
          </a:p>
          <a:p>
            <a:endParaRPr lang="en-US" sz="2200" dirty="0"/>
          </a:p>
          <a:p>
            <a:r>
              <a:rPr lang="en-US" sz="2200" dirty="0"/>
              <a:t>This code is normally </a:t>
            </a:r>
            <a:r>
              <a:rPr lang="en-US" sz="2200" dirty="0">
                <a:solidFill>
                  <a:srgbClr val="0000FF"/>
                </a:solidFill>
              </a:rPr>
              <a:t>auto-generated</a:t>
            </a:r>
            <a:r>
              <a:rPr lang="en-US" sz="2200" dirty="0"/>
              <a:t>.</a:t>
            </a:r>
          </a:p>
        </p:txBody>
      </p:sp>
      <p:sp>
        <p:nvSpPr>
          <p:cNvPr id="46084" name="Title 17"/>
          <p:cNvSpPr>
            <a:spLocks noGrp="1"/>
          </p:cNvSpPr>
          <p:nvPr>
            <p:ph type="title"/>
          </p:nvPr>
        </p:nvSpPr>
        <p:spPr/>
        <p:txBody>
          <a:bodyPr/>
          <a:lstStyle/>
          <a:p>
            <a:r>
              <a:rPr lang="en-US" sz="3200" dirty="0"/>
              <a:t>The “</a:t>
            </a:r>
            <a:r>
              <a:rPr lang="en-US" sz="3200" dirty="0" err="1"/>
              <a:t>ApplicationConfig</a:t>
            </a:r>
            <a:r>
              <a:rPr lang="en-US" sz="3200" dirty="0"/>
              <a:t>” class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69585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7"/>
          <p:cNvSpPr>
            <a:spLocks noGrp="1"/>
          </p:cNvSpPr>
          <p:nvPr>
            <p:ph type="title"/>
          </p:nvPr>
        </p:nvSpPr>
        <p:spPr/>
        <p:txBody>
          <a:bodyPr/>
          <a:lstStyle/>
          <a:p>
            <a:r>
              <a:rPr lang="en-US" sz="3200" dirty="0"/>
              <a:t>The “</a:t>
            </a:r>
            <a:r>
              <a:rPr lang="en-US" sz="3200" dirty="0" err="1"/>
              <a:t>ApplicationConfig</a:t>
            </a:r>
            <a:r>
              <a:rPr lang="en-US" sz="3200" dirty="0"/>
              <a:t>” class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C4B72620-65DF-4FA2-B7D6-8B0272A909F5}"/>
              </a:ext>
            </a:extLst>
          </p:cNvPr>
          <p:cNvSpPr/>
          <p:nvPr/>
        </p:nvSpPr>
        <p:spPr>
          <a:xfrm>
            <a:off x="2109693" y="1030867"/>
            <a:ext cx="7844878" cy="5047536"/>
          </a:xfrm>
          <a:prstGeom prst="rect">
            <a:avLst/>
          </a:prstGeom>
        </p:spPr>
        <p:txBody>
          <a:bodyPr wrap="square">
            <a:spAutoFit/>
          </a:bodyPr>
          <a:lstStyle/>
          <a:p>
            <a:r>
              <a:rPr lang="fr-FR" sz="1400" b="1" dirty="0">
                <a:solidFill>
                  <a:srgbClr val="0000FF"/>
                </a:solidFill>
                <a:highlight>
                  <a:srgbClr val="FFFFFF"/>
                </a:highlight>
                <a:latin typeface="Courier New" panose="02070309020205020404" pitchFamily="49" charset="0"/>
              </a:rPr>
              <a:t>import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javax</a:t>
            </a:r>
            <a:r>
              <a:rPr lang="fr-FR" sz="1400" b="1" dirty="0" err="1">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ws</a:t>
            </a:r>
            <a:r>
              <a:rPr lang="fr-FR" sz="1400" b="1" dirty="0" err="1">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rs</a:t>
            </a:r>
            <a:r>
              <a:rPr lang="fr-FR" sz="1400" b="1" dirty="0" err="1">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core</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ApplicationPath</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a:t>
            </a:r>
            <a:r>
              <a:rPr lang="en-US" sz="1400" dirty="0" err="1">
                <a:solidFill>
                  <a:srgbClr val="808080"/>
                </a:solidFill>
                <a:highlight>
                  <a:srgbClr val="FFFFFF"/>
                </a:highlight>
                <a:latin typeface="Courier New" panose="02070309020205020404" pitchFamily="49" charset="0"/>
              </a:rPr>
              <a:t>rservice</a:t>
            </a:r>
            <a:r>
              <a:rPr lang="en-US" sz="1400" dirty="0">
                <a:solidFill>
                  <a:srgbClr val="808080"/>
                </a:solidFill>
                <a:highlight>
                  <a:srgbClr val="FFFFFF"/>
                </a:highlight>
                <a:latin typeface="Courier New" panose="02070309020205020404" pitchFamily="49" charset="0"/>
              </a:rPr>
              <a:t>"</a:t>
            </a:r>
            <a:r>
              <a:rPr lang="en-US" sz="1400" b="1" dirty="0">
                <a:solidFill>
                  <a:srgbClr val="000080"/>
                </a:solidFill>
                <a:highlight>
                  <a:srgbClr val="FFFFFF"/>
                </a:highlight>
                <a:latin typeface="Courier New" panose="02070309020205020404" pitchFamily="49" charset="0"/>
              </a:rPr>
              <a:t>)	</a:t>
            </a:r>
            <a:r>
              <a:rPr lang="en-US" sz="1400" dirty="0">
                <a:solidFill>
                  <a:srgbClr val="008080"/>
                </a:solidFill>
                <a:highlight>
                  <a:srgbClr val="FFFFFF"/>
                </a:highlight>
                <a:latin typeface="Courier New" panose="02070309020205020404" pitchFamily="49" charset="0"/>
              </a:rPr>
              <a:t>// JAX-RS Resource</a:t>
            </a:r>
          </a:p>
          <a:p>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ApplicationConfig</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extends</a:t>
            </a:r>
            <a:r>
              <a:rPr lang="en-US" sz="1400" dirty="0">
                <a:solidFill>
                  <a:srgbClr val="000000"/>
                </a:solidFill>
                <a:highlight>
                  <a:srgbClr val="FFFFFF"/>
                </a:highlight>
                <a:latin typeface="Courier New" panose="02070309020205020404" pitchFamily="49" charset="0"/>
              </a:rPr>
              <a:t> Application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@Override</a:t>
            </a: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Set</a:t>
            </a:r>
            <a:r>
              <a:rPr lang="en-US" sz="1400" b="1" dirty="0">
                <a:solidFill>
                  <a:srgbClr val="000080"/>
                </a:solidFill>
                <a:highlight>
                  <a:srgbClr val="FFFFFF"/>
                </a:highlight>
                <a:latin typeface="Courier New" panose="02070309020205020404" pitchFamily="49" charset="0"/>
              </a:rPr>
              <a:t>&lt;</a:t>
            </a:r>
            <a:r>
              <a:rPr lang="en-US" sz="1400" dirty="0">
                <a:solidFill>
                  <a:srgbClr val="000000"/>
                </a:solidFill>
                <a:highlight>
                  <a:srgbClr val="FFFFFF"/>
                </a:highlight>
                <a:latin typeface="Courier New" panose="02070309020205020404" pitchFamily="49" charset="0"/>
              </a:rPr>
              <a:t>Class</a:t>
            </a:r>
            <a:r>
              <a:rPr lang="en-US" sz="1400" b="1" dirty="0">
                <a:solidFill>
                  <a:srgbClr val="000080"/>
                </a:solidFill>
                <a:highlight>
                  <a:srgbClr val="FFFFFF"/>
                </a:highlight>
                <a:latin typeface="Courier New" panose="02070309020205020404" pitchFamily="49" charset="0"/>
              </a:rPr>
              <a:t>&lt;?&gt;&gt;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getClasses</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Set</a:t>
            </a:r>
            <a:r>
              <a:rPr lang="en-US" sz="1400" b="1" dirty="0">
                <a:solidFill>
                  <a:srgbClr val="000080"/>
                </a:solidFill>
                <a:highlight>
                  <a:srgbClr val="FFFFFF"/>
                </a:highlight>
                <a:latin typeface="Courier New" panose="02070309020205020404" pitchFamily="49" charset="0"/>
              </a:rPr>
              <a:t>&lt;</a:t>
            </a:r>
            <a:r>
              <a:rPr lang="en-US" sz="1400" dirty="0">
                <a:solidFill>
                  <a:srgbClr val="000000"/>
                </a:solidFill>
                <a:highlight>
                  <a:srgbClr val="FFFFFF"/>
                </a:highlight>
                <a:latin typeface="Courier New" panose="02070309020205020404" pitchFamily="49" charset="0"/>
              </a:rPr>
              <a:t>Class</a:t>
            </a:r>
            <a:r>
              <a:rPr lang="en-US" sz="1400" b="1" dirty="0">
                <a:solidFill>
                  <a:srgbClr val="000080"/>
                </a:solidFill>
                <a:highlight>
                  <a:srgbClr val="FFFFFF"/>
                </a:highlight>
                <a:latin typeface="Courier New" panose="02070309020205020404" pitchFamily="49" charset="0"/>
              </a:rPr>
              <a:t>&lt;?&gt;&gt;</a:t>
            </a:r>
            <a:r>
              <a:rPr lang="en-US" sz="1400" dirty="0">
                <a:solidFill>
                  <a:srgbClr val="000000"/>
                </a:solidFill>
                <a:highlight>
                  <a:srgbClr val="FFFFFF"/>
                </a:highlight>
                <a:latin typeface="Courier New" panose="02070309020205020404" pitchFamily="49" charset="0"/>
              </a:rPr>
              <a:t> resources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new</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java</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util</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HashSet</a:t>
            </a:r>
            <a:r>
              <a:rPr lang="en-US" sz="1400" b="1" dirty="0">
                <a:solidFill>
                  <a:srgbClr val="000080"/>
                </a:solidFill>
                <a:highlight>
                  <a:srgbClr val="FFFFFF"/>
                </a:highlight>
                <a:latin typeface="Courier New" panose="02070309020205020404" pitchFamily="49" charset="0"/>
              </a:rPr>
              <a:t>&lt;&gt;();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addRestResourceClasses</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resources</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dirty="0">
                <a:solidFill>
                  <a:srgbClr val="000000"/>
                </a:solidFill>
                <a:highlight>
                  <a:srgbClr val="FFFFFF"/>
                </a:highlight>
                <a:latin typeface="Courier New" panose="02070309020205020404" pitchFamily="49" charset="0"/>
              </a:rPr>
              <a:t> resources</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008080"/>
                </a:solidFill>
                <a:highlight>
                  <a:srgbClr val="FFFFFF"/>
                </a:highlight>
                <a:latin typeface="Courier New" panose="02070309020205020404" pitchFamily="49" charset="0"/>
              </a:rPr>
              <a:t>/**</a:t>
            </a:r>
          </a:p>
          <a:p>
            <a:r>
              <a:rPr lang="en-US" sz="1400" dirty="0">
                <a:solidFill>
                  <a:srgbClr val="008080"/>
                </a:solidFill>
                <a:highlight>
                  <a:srgbClr val="FFFFFF"/>
                </a:highlight>
                <a:latin typeface="Courier New" panose="02070309020205020404" pitchFamily="49" charset="0"/>
              </a:rPr>
              <a:t>     * Do not modify </a:t>
            </a:r>
            <a:r>
              <a:rPr lang="en-US" sz="1400" dirty="0" err="1">
                <a:solidFill>
                  <a:srgbClr val="008080"/>
                </a:solidFill>
                <a:highlight>
                  <a:srgbClr val="FFFFFF"/>
                </a:highlight>
                <a:latin typeface="Courier New" panose="02070309020205020404" pitchFamily="49" charset="0"/>
              </a:rPr>
              <a:t>addRestResourceClasses</a:t>
            </a:r>
            <a:r>
              <a:rPr lang="en-US" sz="1400" dirty="0">
                <a:solidFill>
                  <a:srgbClr val="008080"/>
                </a:solidFill>
                <a:highlight>
                  <a:srgbClr val="FFFFFF"/>
                </a:highlight>
                <a:latin typeface="Courier New" panose="02070309020205020404" pitchFamily="49" charset="0"/>
              </a:rPr>
              <a:t>() method.</a:t>
            </a:r>
          </a:p>
          <a:p>
            <a:r>
              <a:rPr lang="en-US" sz="1400" dirty="0">
                <a:solidFill>
                  <a:srgbClr val="008080"/>
                </a:solidFill>
                <a:highlight>
                  <a:srgbClr val="FFFFFF"/>
                </a:highlight>
                <a:latin typeface="Courier New" panose="02070309020205020404" pitchFamily="49" charset="0"/>
              </a:rPr>
              <a:t>     * It is automatically populated with</a:t>
            </a:r>
          </a:p>
          <a:p>
            <a:r>
              <a:rPr lang="en-US" sz="1400" dirty="0">
                <a:solidFill>
                  <a:srgbClr val="008080"/>
                </a:solidFill>
                <a:highlight>
                  <a:srgbClr val="FFFFFF"/>
                </a:highlight>
                <a:latin typeface="Courier New" panose="02070309020205020404" pitchFamily="49" charset="0"/>
              </a:rPr>
              <a:t>     * all resources defined in the project.</a:t>
            </a:r>
          </a:p>
          <a:p>
            <a:r>
              <a:rPr lang="en-US" sz="1400" dirty="0">
                <a:solidFill>
                  <a:srgbClr val="008080"/>
                </a:solidFill>
                <a:highlight>
                  <a:srgbClr val="FFFFFF"/>
                </a:highlight>
                <a:latin typeface="Courier New" panose="02070309020205020404" pitchFamily="49" charset="0"/>
              </a:rPr>
              <a:t>     * If required, comment out calling this method in </a:t>
            </a:r>
            <a:r>
              <a:rPr lang="en-US" sz="1400" dirty="0" err="1">
                <a:solidFill>
                  <a:srgbClr val="008080"/>
                </a:solidFill>
                <a:highlight>
                  <a:srgbClr val="FFFFFF"/>
                </a:highlight>
                <a:latin typeface="Courier New" panose="02070309020205020404" pitchFamily="49" charset="0"/>
              </a:rPr>
              <a:t>getClasses</a:t>
            </a:r>
            <a:r>
              <a:rPr lang="en-US" sz="1400" dirty="0">
                <a:solidFill>
                  <a:srgbClr val="008080"/>
                </a:solidFill>
                <a:highlight>
                  <a:srgbClr val="FFFFFF"/>
                </a:highlight>
                <a:latin typeface="Courier New" panose="02070309020205020404" pitchFamily="49" charset="0"/>
              </a:rPr>
              <a:t>().</a:t>
            </a:r>
          </a:p>
          <a:p>
            <a:r>
              <a:rPr lang="en-US" sz="1400" dirty="0">
                <a:solidFill>
                  <a:srgbClr val="008080"/>
                </a:solidFill>
                <a:highlight>
                  <a:srgbClr val="FFFFFF"/>
                </a:highlight>
                <a:latin typeface="Courier New" panose="02070309020205020404" pitchFamily="49" charset="0"/>
              </a:rPr>
              <a:t>     */</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private</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addRestResourceClasses</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Set</a:t>
            </a:r>
            <a:r>
              <a:rPr lang="en-US" sz="1400" b="1" dirty="0">
                <a:solidFill>
                  <a:srgbClr val="000080"/>
                </a:solidFill>
                <a:highlight>
                  <a:srgbClr val="FFFFFF"/>
                </a:highlight>
                <a:latin typeface="Courier New" panose="02070309020205020404" pitchFamily="49" charset="0"/>
              </a:rPr>
              <a:t>&lt;</a:t>
            </a:r>
            <a:r>
              <a:rPr lang="en-US" sz="1400" dirty="0">
                <a:solidFill>
                  <a:srgbClr val="000000"/>
                </a:solidFill>
                <a:highlight>
                  <a:srgbClr val="FFFFFF"/>
                </a:highlight>
                <a:latin typeface="Courier New" panose="02070309020205020404" pitchFamily="49" charset="0"/>
              </a:rPr>
              <a:t>Class</a:t>
            </a:r>
            <a:r>
              <a:rPr lang="en-US" sz="1400" b="1" dirty="0">
                <a:solidFill>
                  <a:srgbClr val="000080"/>
                </a:solidFill>
                <a:highlight>
                  <a:srgbClr val="FFFFFF"/>
                </a:highlight>
                <a:latin typeface="Courier New" panose="02070309020205020404" pitchFamily="49" charset="0"/>
              </a:rPr>
              <a:t>&lt;?&gt;&gt;</a:t>
            </a:r>
            <a:r>
              <a:rPr lang="en-US" sz="1400" dirty="0">
                <a:solidFill>
                  <a:srgbClr val="000000"/>
                </a:solidFill>
                <a:highlight>
                  <a:srgbClr val="FFFFFF"/>
                </a:highlight>
                <a:latin typeface="Courier New" panose="02070309020205020404" pitchFamily="49" charset="0"/>
              </a:rPr>
              <a:t> resources</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resources</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add</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com</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mcgill</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cccs425</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UsersService</a:t>
            </a:r>
            <a:r>
              <a:rPr lang="en-US" sz="1400" b="1" dirty="0">
                <a:solidFill>
                  <a:srgbClr val="000080"/>
                </a:solidFill>
                <a:highlight>
                  <a:srgbClr val="FFFFFF"/>
                </a:highlight>
                <a:latin typeface="Courier New" panose="02070309020205020404" pitchFamily="49" charset="0"/>
              </a:rPr>
              <a:t>.</a:t>
            </a:r>
            <a:r>
              <a:rPr lang="en-US" sz="1400" dirty="0">
                <a:solidFill>
                  <a:srgbClr val="8000FF"/>
                </a:solidFill>
                <a:highlight>
                  <a:srgbClr val="FFFFFF"/>
                </a:highlight>
                <a:latin typeface="Courier New" panose="02070309020205020404" pitchFamily="49" charset="0"/>
              </a:rPr>
              <a:t>class</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Rectangle 5">
            <a:extLst>
              <a:ext uri="{FF2B5EF4-FFF2-40B4-BE49-F238E27FC236}">
                <a16:creationId xmlns:a16="http://schemas.microsoft.com/office/drawing/2014/main" id="{20DA1A89-6639-4623-B405-0B37EBB0B183}"/>
              </a:ext>
            </a:extLst>
          </p:cNvPr>
          <p:cNvSpPr/>
          <p:nvPr/>
        </p:nvSpPr>
        <p:spPr>
          <a:xfrm>
            <a:off x="2969795" y="5123144"/>
            <a:ext cx="6120680" cy="313141"/>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842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Note that </a:t>
            </a:r>
            <a:r>
              <a:rPr lang="en-US" sz="2200" dirty="0">
                <a:solidFill>
                  <a:srgbClr val="C00000"/>
                </a:solidFill>
              </a:rPr>
              <a:t>Jersey</a:t>
            </a:r>
            <a:r>
              <a:rPr lang="en-US" sz="2200" dirty="0"/>
              <a:t> is a </a:t>
            </a:r>
            <a:r>
              <a:rPr lang="en-US" sz="2200" dirty="0">
                <a:solidFill>
                  <a:srgbClr val="0000FF"/>
                </a:solidFill>
              </a:rPr>
              <a:t>JAX-RS implementation</a:t>
            </a:r>
            <a:r>
              <a:rPr lang="en-US" sz="2200" dirty="0"/>
              <a:t>. </a:t>
            </a:r>
          </a:p>
          <a:p>
            <a:r>
              <a:rPr lang="en-US" sz="2200" dirty="0">
                <a:solidFill>
                  <a:srgbClr val="C00000"/>
                </a:solidFill>
              </a:rPr>
              <a:t>JAX-RS</a:t>
            </a:r>
            <a:r>
              <a:rPr lang="en-US" sz="2200" dirty="0"/>
              <a:t> provides the standard </a:t>
            </a:r>
            <a:r>
              <a:rPr lang="en-US" sz="2200" dirty="0">
                <a:solidFill>
                  <a:srgbClr val="0000FF"/>
                </a:solidFill>
              </a:rPr>
              <a:t>interfaces</a:t>
            </a:r>
            <a:r>
              <a:rPr lang="en-US" sz="2200" dirty="0"/>
              <a:t> and </a:t>
            </a:r>
            <a:r>
              <a:rPr lang="en-US" sz="2200" dirty="0">
                <a:solidFill>
                  <a:srgbClr val="0000FF"/>
                </a:solidFill>
              </a:rPr>
              <a:t>definitions</a:t>
            </a:r>
            <a:r>
              <a:rPr lang="en-US" sz="2200" dirty="0"/>
              <a:t>.</a:t>
            </a:r>
          </a:p>
          <a:p>
            <a:r>
              <a:rPr lang="en-US" sz="2200" dirty="0">
                <a:solidFill>
                  <a:srgbClr val="C00000"/>
                </a:solidFill>
              </a:rPr>
              <a:t>Jersey</a:t>
            </a:r>
            <a:r>
              <a:rPr lang="en-US" sz="2200" dirty="0"/>
              <a:t> </a:t>
            </a:r>
            <a:r>
              <a:rPr lang="en-US" sz="2200" dirty="0">
                <a:solidFill>
                  <a:srgbClr val="0000FF"/>
                </a:solidFill>
              </a:rPr>
              <a:t>implements</a:t>
            </a:r>
            <a:r>
              <a:rPr lang="en-US" sz="2200" dirty="0"/>
              <a:t> the </a:t>
            </a:r>
            <a:r>
              <a:rPr lang="en-US" sz="2200" dirty="0">
                <a:solidFill>
                  <a:srgbClr val="C00000"/>
                </a:solidFill>
              </a:rPr>
              <a:t>JAX-RS specification</a:t>
            </a:r>
            <a:r>
              <a:rPr lang="en-US" sz="2200" dirty="0"/>
              <a:t>.</a:t>
            </a:r>
          </a:p>
          <a:p>
            <a:r>
              <a:rPr lang="en-US" sz="2200" dirty="0"/>
              <a:t>In order to deploy a JAX-RS project, and JAX-RS implementation must be provided.</a:t>
            </a:r>
          </a:p>
          <a:p>
            <a:pPr lvl="1"/>
            <a:r>
              <a:rPr lang="en-US" sz="1800" dirty="0"/>
              <a:t>Depending on the type of your project, you may manually find and include the jar file, use Gradle or Maven, …</a:t>
            </a:r>
          </a:p>
          <a:p>
            <a:pPr lvl="1"/>
            <a:r>
              <a:rPr lang="en-US" sz="1800" dirty="0"/>
              <a:t>Example:</a:t>
            </a:r>
          </a:p>
        </p:txBody>
      </p:sp>
      <p:sp>
        <p:nvSpPr>
          <p:cNvPr id="46084" name="Title 17"/>
          <p:cNvSpPr>
            <a:spLocks noGrp="1"/>
          </p:cNvSpPr>
          <p:nvPr>
            <p:ph type="title"/>
          </p:nvPr>
        </p:nvSpPr>
        <p:spPr/>
        <p:txBody>
          <a:bodyPr/>
          <a:lstStyle/>
          <a:p>
            <a:r>
              <a:rPr lang="en-US" sz="3200" dirty="0"/>
              <a:t>JAX-RS and Jersey Implementation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52DD8CE0-D1A6-4AE8-B202-008D6E3C4E91}"/>
              </a:ext>
            </a:extLst>
          </p:cNvPr>
          <p:cNvSpPr/>
          <p:nvPr/>
        </p:nvSpPr>
        <p:spPr>
          <a:xfrm>
            <a:off x="4170464" y="3615231"/>
            <a:ext cx="4572000" cy="2631490"/>
          </a:xfrm>
          <a:prstGeom prst="rect">
            <a:avLst/>
          </a:prstGeom>
        </p:spPr>
        <p:txBody>
          <a:bodyPr>
            <a:spAutoFit/>
          </a:bodyPr>
          <a:lstStyle/>
          <a:p>
            <a:r>
              <a:rPr lang="en-US" sz="1100" dirty="0">
                <a:solidFill>
                  <a:srgbClr val="2B2B2B"/>
                </a:solidFill>
                <a:latin typeface="Courier New" panose="02070309020205020404" pitchFamily="49" charset="0"/>
              </a:rPr>
              <a:t>&lt;dependency&gt;</a:t>
            </a:r>
            <a:r>
              <a:rPr lang="en-US" sz="1100" dirty="0"/>
              <a:t/>
            </a:r>
            <a:br>
              <a:rPr lang="en-US" sz="1100" dirty="0"/>
            </a:br>
            <a:r>
              <a:rPr lang="en-US" sz="1100" dirty="0"/>
              <a:t>  </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groupId</a:t>
            </a:r>
            <a:r>
              <a:rPr lang="en-US" sz="1100" dirty="0">
                <a:solidFill>
                  <a:srgbClr val="2B2B2B"/>
                </a:solidFill>
                <a:latin typeface="Courier New" panose="02070309020205020404" pitchFamily="49" charset="0"/>
              </a:rPr>
              <a:t>&gt;</a:t>
            </a:r>
            <a:r>
              <a:rPr lang="en-US" sz="1100" dirty="0" err="1">
                <a:solidFill>
                  <a:srgbClr val="2B2B2B"/>
                </a:solidFill>
                <a:latin typeface="Courier New" panose="02070309020205020404" pitchFamily="49" charset="0"/>
              </a:rPr>
              <a:t>com.sun.jersey</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groupId</a:t>
            </a:r>
            <a:r>
              <a:rPr lang="en-US" sz="1100" dirty="0">
                <a:solidFill>
                  <a:srgbClr val="2B2B2B"/>
                </a:solidFill>
                <a:latin typeface="Courier New" panose="02070309020205020404" pitchFamily="49" charset="0"/>
              </a:rPr>
              <a:t>&gt;</a:t>
            </a:r>
            <a:r>
              <a:rPr lang="en-US" sz="1100" dirty="0"/>
              <a:t/>
            </a:r>
            <a:br>
              <a:rPr lang="en-US" sz="1100" dirty="0"/>
            </a:br>
            <a:r>
              <a:rPr lang="en-US" sz="1100" dirty="0"/>
              <a:t>  </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artifactId</a:t>
            </a:r>
            <a:r>
              <a:rPr lang="en-US" sz="1100" dirty="0">
                <a:solidFill>
                  <a:srgbClr val="2B2B2B"/>
                </a:solidFill>
                <a:latin typeface="Courier New" panose="02070309020205020404" pitchFamily="49" charset="0"/>
              </a:rPr>
              <a:t>&gt;jersey-server&lt;/</a:t>
            </a:r>
            <a:r>
              <a:rPr lang="en-US" sz="1100" dirty="0" err="1">
                <a:solidFill>
                  <a:srgbClr val="2B2B2B"/>
                </a:solidFill>
                <a:latin typeface="Courier New" panose="02070309020205020404" pitchFamily="49" charset="0"/>
              </a:rPr>
              <a:t>artifactId</a:t>
            </a:r>
            <a:r>
              <a:rPr lang="en-US" sz="1100" dirty="0">
                <a:solidFill>
                  <a:srgbClr val="2B2B2B"/>
                </a:solidFill>
                <a:latin typeface="Courier New" panose="02070309020205020404" pitchFamily="49" charset="0"/>
              </a:rPr>
              <a:t>&gt;</a:t>
            </a:r>
            <a:r>
              <a:rPr lang="en-US" sz="1100" dirty="0"/>
              <a:t/>
            </a:r>
            <a:br>
              <a:rPr lang="en-US" sz="1100" dirty="0"/>
            </a:br>
            <a:r>
              <a:rPr lang="en-US" sz="1100" dirty="0"/>
              <a:t>  </a:t>
            </a:r>
            <a:r>
              <a:rPr lang="en-US" sz="1100" dirty="0">
                <a:solidFill>
                  <a:srgbClr val="2B2B2B"/>
                </a:solidFill>
                <a:latin typeface="Courier New" panose="02070309020205020404" pitchFamily="49" charset="0"/>
              </a:rPr>
              <a:t>&lt;version&gt;1.19&lt;/version&gt;</a:t>
            </a:r>
            <a:r>
              <a:rPr lang="en-US" sz="1100" dirty="0"/>
              <a:t/>
            </a:r>
            <a:br>
              <a:rPr lang="en-US" sz="1100" dirty="0"/>
            </a:br>
            <a:r>
              <a:rPr lang="en-US" sz="1100" dirty="0">
                <a:solidFill>
                  <a:srgbClr val="2B2B2B"/>
                </a:solidFill>
                <a:latin typeface="Courier New" panose="02070309020205020404" pitchFamily="49" charset="0"/>
              </a:rPr>
              <a:t>&lt;/dependency&gt;</a:t>
            </a:r>
            <a:r>
              <a:rPr lang="en-US" sz="1100" dirty="0"/>
              <a:t/>
            </a:r>
            <a:br>
              <a:rPr lang="en-US" sz="1100" dirty="0"/>
            </a:br>
            <a:r>
              <a:rPr lang="en-US" sz="1100" dirty="0">
                <a:solidFill>
                  <a:srgbClr val="2B2B2B"/>
                </a:solidFill>
                <a:latin typeface="Courier New" panose="02070309020205020404" pitchFamily="49" charset="0"/>
              </a:rPr>
              <a:t>&lt;dependency&gt;</a:t>
            </a:r>
            <a:r>
              <a:rPr lang="en-US" sz="1100" dirty="0"/>
              <a:t/>
            </a:r>
            <a:br>
              <a:rPr lang="en-US" sz="1100" dirty="0"/>
            </a:br>
            <a:r>
              <a:rPr lang="en-US" sz="1100" dirty="0"/>
              <a:t>  </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groupId</a:t>
            </a:r>
            <a:r>
              <a:rPr lang="en-US" sz="1100" dirty="0">
                <a:solidFill>
                  <a:srgbClr val="2B2B2B"/>
                </a:solidFill>
                <a:latin typeface="Courier New" panose="02070309020205020404" pitchFamily="49" charset="0"/>
              </a:rPr>
              <a:t>&gt;</a:t>
            </a:r>
            <a:r>
              <a:rPr lang="en-US" sz="1100" dirty="0" err="1">
                <a:solidFill>
                  <a:srgbClr val="2B2B2B"/>
                </a:solidFill>
                <a:latin typeface="Courier New" panose="02070309020205020404" pitchFamily="49" charset="0"/>
              </a:rPr>
              <a:t>com.sun.jersey</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groupId</a:t>
            </a:r>
            <a:r>
              <a:rPr lang="en-US" sz="1100" dirty="0">
                <a:solidFill>
                  <a:srgbClr val="2B2B2B"/>
                </a:solidFill>
                <a:latin typeface="Courier New" panose="02070309020205020404" pitchFamily="49" charset="0"/>
              </a:rPr>
              <a:t>&gt;</a:t>
            </a:r>
            <a:r>
              <a:rPr lang="en-US" sz="1100" dirty="0"/>
              <a:t/>
            </a:r>
            <a:br>
              <a:rPr lang="en-US" sz="1100" dirty="0"/>
            </a:br>
            <a:r>
              <a:rPr lang="en-US" sz="1100" dirty="0"/>
              <a:t>  </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artifactId</a:t>
            </a:r>
            <a:r>
              <a:rPr lang="en-US" sz="1100" dirty="0">
                <a:solidFill>
                  <a:srgbClr val="2B2B2B"/>
                </a:solidFill>
                <a:latin typeface="Courier New" panose="02070309020205020404" pitchFamily="49" charset="0"/>
              </a:rPr>
              <a:t>&gt;jersey-servlet&lt;/</a:t>
            </a:r>
            <a:r>
              <a:rPr lang="en-US" sz="1100" dirty="0" err="1">
                <a:solidFill>
                  <a:srgbClr val="2B2B2B"/>
                </a:solidFill>
                <a:latin typeface="Courier New" panose="02070309020205020404" pitchFamily="49" charset="0"/>
              </a:rPr>
              <a:t>artifactId</a:t>
            </a:r>
            <a:r>
              <a:rPr lang="en-US" sz="1100" dirty="0">
                <a:solidFill>
                  <a:srgbClr val="2B2B2B"/>
                </a:solidFill>
                <a:latin typeface="Courier New" panose="02070309020205020404" pitchFamily="49" charset="0"/>
              </a:rPr>
              <a:t>&gt;</a:t>
            </a:r>
            <a:r>
              <a:rPr lang="en-US" sz="1100" dirty="0"/>
              <a:t/>
            </a:r>
            <a:br>
              <a:rPr lang="en-US" sz="1100" dirty="0"/>
            </a:br>
            <a:r>
              <a:rPr lang="en-US" sz="1100" dirty="0"/>
              <a:t>  </a:t>
            </a:r>
            <a:r>
              <a:rPr lang="en-US" sz="1100" dirty="0">
                <a:solidFill>
                  <a:srgbClr val="2B2B2B"/>
                </a:solidFill>
                <a:latin typeface="Courier New" panose="02070309020205020404" pitchFamily="49" charset="0"/>
              </a:rPr>
              <a:t>&lt;version&gt;1.19&lt;/version&gt;</a:t>
            </a:r>
            <a:r>
              <a:rPr lang="en-US" sz="1100" dirty="0"/>
              <a:t/>
            </a:r>
            <a:br>
              <a:rPr lang="en-US" sz="1100" dirty="0"/>
            </a:br>
            <a:r>
              <a:rPr lang="en-US" sz="1100" dirty="0">
                <a:solidFill>
                  <a:srgbClr val="2B2B2B"/>
                </a:solidFill>
                <a:latin typeface="Courier New" panose="02070309020205020404" pitchFamily="49" charset="0"/>
              </a:rPr>
              <a:t>&lt;/dependency&gt;</a:t>
            </a:r>
            <a:r>
              <a:rPr lang="en-US" sz="1100" dirty="0"/>
              <a:t/>
            </a:r>
            <a:br>
              <a:rPr lang="en-US" sz="1100" dirty="0"/>
            </a:br>
            <a:r>
              <a:rPr lang="en-US" sz="1100" dirty="0">
                <a:solidFill>
                  <a:srgbClr val="2B2B2B"/>
                </a:solidFill>
                <a:latin typeface="Courier New" panose="02070309020205020404" pitchFamily="49" charset="0"/>
              </a:rPr>
              <a:t>&lt;dependency&gt;</a:t>
            </a:r>
            <a:r>
              <a:rPr lang="en-US" sz="1100" dirty="0"/>
              <a:t/>
            </a:r>
            <a:br>
              <a:rPr lang="en-US" sz="1100" dirty="0"/>
            </a:br>
            <a:r>
              <a:rPr lang="en-US" sz="1100" dirty="0"/>
              <a:t>  </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groupId</a:t>
            </a:r>
            <a:r>
              <a:rPr lang="en-US" sz="1100" dirty="0">
                <a:solidFill>
                  <a:srgbClr val="2B2B2B"/>
                </a:solidFill>
                <a:latin typeface="Courier New" panose="02070309020205020404" pitchFamily="49" charset="0"/>
              </a:rPr>
              <a:t>&gt;</a:t>
            </a:r>
            <a:r>
              <a:rPr lang="en-US" sz="1100" dirty="0" err="1">
                <a:solidFill>
                  <a:srgbClr val="2B2B2B"/>
                </a:solidFill>
                <a:latin typeface="Courier New" panose="02070309020205020404" pitchFamily="49" charset="0"/>
              </a:rPr>
              <a:t>org.apache.tomcat</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groupId</a:t>
            </a:r>
            <a:r>
              <a:rPr lang="en-US" sz="1100" dirty="0">
                <a:solidFill>
                  <a:srgbClr val="2B2B2B"/>
                </a:solidFill>
                <a:latin typeface="Courier New" panose="02070309020205020404" pitchFamily="49" charset="0"/>
              </a:rPr>
              <a:t>&gt;</a:t>
            </a:r>
            <a:r>
              <a:rPr lang="en-US" sz="1100" dirty="0"/>
              <a:t/>
            </a:r>
            <a:br>
              <a:rPr lang="en-US" sz="1100" dirty="0"/>
            </a:br>
            <a:r>
              <a:rPr lang="en-US" sz="1100" dirty="0"/>
              <a:t>  </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artifactId</a:t>
            </a:r>
            <a:r>
              <a:rPr lang="en-US" sz="1100" dirty="0">
                <a:solidFill>
                  <a:srgbClr val="2B2B2B"/>
                </a:solidFill>
                <a:latin typeface="Courier New" panose="02070309020205020404" pitchFamily="49" charset="0"/>
              </a:rPr>
              <a:t>&gt;servlet-</a:t>
            </a:r>
            <a:r>
              <a:rPr lang="en-US" sz="1100" dirty="0" err="1">
                <a:solidFill>
                  <a:srgbClr val="2B2B2B"/>
                </a:solidFill>
                <a:latin typeface="Courier New" panose="02070309020205020404" pitchFamily="49" charset="0"/>
              </a:rPr>
              <a:t>api</a:t>
            </a:r>
            <a:r>
              <a:rPr lang="en-US" sz="1100" dirty="0">
                <a:solidFill>
                  <a:srgbClr val="2B2B2B"/>
                </a:solidFill>
                <a:latin typeface="Courier New" panose="02070309020205020404" pitchFamily="49" charset="0"/>
              </a:rPr>
              <a:t>&lt;/</a:t>
            </a:r>
            <a:r>
              <a:rPr lang="en-US" sz="1100" dirty="0" err="1">
                <a:solidFill>
                  <a:srgbClr val="2B2B2B"/>
                </a:solidFill>
                <a:latin typeface="Courier New" panose="02070309020205020404" pitchFamily="49" charset="0"/>
              </a:rPr>
              <a:t>artifactId</a:t>
            </a:r>
            <a:r>
              <a:rPr lang="en-US" sz="1100" dirty="0">
                <a:solidFill>
                  <a:srgbClr val="2B2B2B"/>
                </a:solidFill>
                <a:latin typeface="Courier New" panose="02070309020205020404" pitchFamily="49" charset="0"/>
              </a:rPr>
              <a:t>&gt;</a:t>
            </a:r>
            <a:r>
              <a:rPr lang="en-US" sz="1100" dirty="0"/>
              <a:t/>
            </a:r>
            <a:br>
              <a:rPr lang="en-US" sz="1100" dirty="0"/>
            </a:br>
            <a:r>
              <a:rPr lang="en-US" sz="1100" dirty="0"/>
              <a:t>  </a:t>
            </a:r>
            <a:r>
              <a:rPr lang="en-US" sz="1100" dirty="0">
                <a:solidFill>
                  <a:srgbClr val="2B2B2B"/>
                </a:solidFill>
                <a:latin typeface="Courier New" panose="02070309020205020404" pitchFamily="49" charset="0"/>
              </a:rPr>
              <a:t>&lt;version&gt;6.0.44&lt;/version&gt;</a:t>
            </a:r>
            <a:r>
              <a:rPr lang="en-US" sz="1100" dirty="0"/>
              <a:t/>
            </a:r>
            <a:br>
              <a:rPr lang="en-US" sz="1100" dirty="0"/>
            </a:br>
            <a:r>
              <a:rPr lang="en-US" sz="1100" dirty="0">
                <a:solidFill>
                  <a:srgbClr val="2B2B2B"/>
                </a:solidFill>
                <a:latin typeface="Courier New" panose="02070309020205020404" pitchFamily="49" charset="0"/>
              </a:rPr>
              <a:t>&lt;/dependency&gt;</a:t>
            </a:r>
            <a:endParaRPr lang="en-US" sz="1100" dirty="0"/>
          </a:p>
        </p:txBody>
      </p:sp>
    </p:spTree>
    <p:extLst>
      <p:ext uri="{BB962C8B-B14F-4D97-AF65-F5344CB8AC3E}">
        <p14:creationId xmlns:p14="http://schemas.microsoft.com/office/powerpoint/2010/main" val="1461944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CA" sz="3600" dirty="0"/>
              <a:t>Service Deployment and Publishing</a:t>
            </a:r>
            <a:endParaRPr lang="en-US" dirty="0"/>
          </a:p>
        </p:txBody>
      </p:sp>
    </p:spTree>
    <p:extLst>
      <p:ext uri="{BB962C8B-B14F-4D97-AF65-F5344CB8AC3E}">
        <p14:creationId xmlns:p14="http://schemas.microsoft.com/office/powerpoint/2010/main" val="203734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err="1"/>
              <a:t>REpresentational</a:t>
            </a:r>
            <a:r>
              <a:rPr lang="en-US" dirty="0"/>
              <a:t> State Transfer (REST)</a:t>
            </a:r>
          </a:p>
        </p:txBody>
      </p:sp>
    </p:spTree>
    <p:extLst>
      <p:ext uri="{BB962C8B-B14F-4D97-AF65-F5344CB8AC3E}">
        <p14:creationId xmlns:p14="http://schemas.microsoft.com/office/powerpoint/2010/main" val="3670075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JAX-RS service may be deployed using the following two common methods:</a:t>
            </a:r>
          </a:p>
          <a:p>
            <a:pPr lvl="1"/>
            <a:endParaRPr lang="en-US" sz="1800" dirty="0"/>
          </a:p>
          <a:p>
            <a:pPr lvl="1"/>
            <a:r>
              <a:rPr lang="en-US" sz="1800" dirty="0"/>
              <a:t>Publishing on a </a:t>
            </a:r>
            <a:r>
              <a:rPr lang="en-US" sz="1800" dirty="0">
                <a:solidFill>
                  <a:srgbClr val="C00000"/>
                </a:solidFill>
              </a:rPr>
              <a:t>[production] web server</a:t>
            </a:r>
            <a:r>
              <a:rPr lang="en-US" sz="1800" dirty="0"/>
              <a:t> with a servlet container (i.e. Tomcat)</a:t>
            </a:r>
          </a:p>
          <a:p>
            <a:pPr marL="857250" lvl="2" indent="0">
              <a:buNone/>
            </a:pPr>
            <a:r>
              <a:rPr lang="en-US" sz="1400" dirty="0"/>
              <a:t>as Java Web Application deployable via a </a:t>
            </a:r>
            <a:r>
              <a:rPr lang="en-US" sz="1400" dirty="0">
                <a:solidFill>
                  <a:srgbClr val="0000FF"/>
                </a:solidFill>
              </a:rPr>
              <a:t>.war</a:t>
            </a:r>
            <a:r>
              <a:rPr lang="en-US" sz="1400" dirty="0"/>
              <a:t> file</a:t>
            </a:r>
          </a:p>
          <a:p>
            <a:pPr lvl="1"/>
            <a:endParaRPr lang="en-US" sz="1800" dirty="0"/>
          </a:p>
          <a:p>
            <a:pPr lvl="1"/>
            <a:r>
              <a:rPr lang="en-US" sz="1800" dirty="0"/>
              <a:t>Deployed via a </a:t>
            </a:r>
            <a:r>
              <a:rPr lang="en-US" sz="1800" dirty="0">
                <a:solidFill>
                  <a:srgbClr val="C00000"/>
                </a:solidFill>
              </a:rPr>
              <a:t>self-containing web sever</a:t>
            </a:r>
            <a:r>
              <a:rPr lang="en-US" sz="1800" dirty="0"/>
              <a:t> (i.e. Jetty)</a:t>
            </a:r>
          </a:p>
          <a:p>
            <a:pPr marL="914400" lvl="2" indent="0">
              <a:buNone/>
            </a:pPr>
            <a:r>
              <a:rPr lang="en-US" sz="1400" dirty="0"/>
              <a:t>as a Java Application deployable via a </a:t>
            </a:r>
            <a:r>
              <a:rPr lang="en-US" sz="1400" dirty="0">
                <a:solidFill>
                  <a:srgbClr val="0000FF"/>
                </a:solidFill>
              </a:rPr>
              <a:t>.jar</a:t>
            </a:r>
            <a:r>
              <a:rPr lang="en-US" sz="1400" dirty="0"/>
              <a:t> file</a:t>
            </a:r>
          </a:p>
        </p:txBody>
      </p:sp>
      <p:sp>
        <p:nvSpPr>
          <p:cNvPr id="46084" name="Title 17"/>
          <p:cNvSpPr>
            <a:spLocks noGrp="1"/>
          </p:cNvSpPr>
          <p:nvPr>
            <p:ph type="title"/>
          </p:nvPr>
        </p:nvSpPr>
        <p:spPr/>
        <p:txBody>
          <a:bodyPr/>
          <a:lstStyle/>
          <a:p>
            <a:r>
              <a:rPr lang="en-US" sz="3200" dirty="0"/>
              <a:t>Publishing RESTful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26933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example demonstrates how to deploy a JAX-RS web service using Jetty:</a:t>
            </a:r>
          </a:p>
        </p:txBody>
      </p:sp>
      <p:sp>
        <p:nvSpPr>
          <p:cNvPr id="46084" name="Title 17"/>
          <p:cNvSpPr>
            <a:spLocks noGrp="1"/>
          </p:cNvSpPr>
          <p:nvPr>
            <p:ph type="title"/>
          </p:nvPr>
        </p:nvSpPr>
        <p:spPr/>
        <p:txBody>
          <a:bodyPr/>
          <a:lstStyle/>
          <a:p>
            <a:r>
              <a:rPr lang="en-US" sz="3000" dirty="0"/>
              <a:t>Self-Containing Web-Server Java Applications</a:t>
            </a:r>
          </a:p>
        </p:txBody>
      </p:sp>
      <p:sp>
        <p:nvSpPr>
          <p:cNvPr id="5" name="Rectangle 8">
            <a:extLst>
              <a:ext uri="{FF2B5EF4-FFF2-40B4-BE49-F238E27FC236}">
                <a16:creationId xmlns:a16="http://schemas.microsoft.com/office/drawing/2014/main" id="{EAECD595-076A-4804-AAEE-9B4A9FBEC566}"/>
              </a:ext>
            </a:extLst>
          </p:cNvPr>
          <p:cNvSpPr>
            <a:spLocks noChangeArrowheads="1"/>
          </p:cNvSpPr>
          <p:nvPr/>
        </p:nvSpPr>
        <p:spPr bwMode="auto">
          <a:xfrm>
            <a:off x="2513852" y="1620694"/>
            <a:ext cx="842563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import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CCFF"/>
                </a:solidFill>
                <a:effectLst/>
                <a:latin typeface="Arial" panose="020B0604020202020204" pitchFamily="34" charset="0"/>
                <a:ea typeface="Calibri" panose="020F0502020204030204" pitchFamily="34" charset="0"/>
              </a:rPr>
              <a:t>java.net.InetSocketAddress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import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CCFF"/>
                </a:solidFill>
                <a:effectLst/>
                <a:latin typeface="Arial" panose="020B0604020202020204" pitchFamily="34" charset="0"/>
                <a:ea typeface="Calibri" panose="020F0502020204030204" pitchFamily="34" charset="0"/>
              </a:rPr>
              <a:t>javax.ws.rs.ext.RuntimeDelegate</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import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CCFF"/>
                </a:solidFill>
                <a:effectLst/>
                <a:latin typeface="Arial" panose="020B0604020202020204" pitchFamily="34" charset="0"/>
                <a:ea typeface="Calibri" panose="020F0502020204030204" pitchFamily="34" charset="0"/>
              </a:rPr>
              <a:t>com.sun.net.httpserver.HttpHandler</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import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CCFF"/>
                </a:solidFill>
                <a:effectLst/>
                <a:latin typeface="Arial" panose="020B0604020202020204" pitchFamily="34" charset="0"/>
                <a:ea typeface="Calibri" panose="020F0502020204030204" pitchFamily="34" charset="0"/>
              </a:rPr>
              <a:t>com.sun.net.httpserver.HttpServer</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class</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AA88"/>
                </a:solidFill>
                <a:effectLst/>
                <a:latin typeface="Arial" panose="020B0604020202020204" pitchFamily="34" charset="0"/>
                <a:ea typeface="Calibri" panose="020F0502020204030204" pitchFamily="34" charset="0"/>
              </a:rPr>
              <a:t>ServicePublisher</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6699"/>
                </a:solidFill>
                <a:ea typeface="Calibri" panose="020F0502020204030204" pitchFamily="34" charset="0"/>
              </a:rPr>
              <a:t>	private</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static</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final</a:t>
            </a:r>
            <a:r>
              <a:rPr lang="en-US" altLang="en-US" sz="1400" dirty="0">
                <a:solidFill>
                  <a:srgbClr val="181717"/>
                </a:solidFill>
                <a:ea typeface="Calibri" panose="020F0502020204030204" pitchFamily="34" charset="0"/>
              </a:rPr>
              <a:t> </a:t>
            </a:r>
            <a:r>
              <a:rPr lang="en-US" altLang="en-US" sz="1400" dirty="0">
                <a:solidFill>
                  <a:srgbClr val="007788"/>
                </a:solidFill>
                <a:ea typeface="Calibri" panose="020F0502020204030204" pitchFamily="34" charset="0"/>
              </a:rPr>
              <a:t>int</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port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FF6600"/>
                </a:solidFill>
                <a:ea typeface="Calibri" panose="020F0502020204030204" pitchFamily="34" charset="0"/>
              </a:rPr>
              <a:t>8080</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private</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static</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final</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String</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uri</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CC3300"/>
                </a:solidFill>
                <a:ea typeface="Calibri" panose="020F0502020204030204" pitchFamily="34" charset="0"/>
              </a:rPr>
              <a:t>"/</a:t>
            </a:r>
            <a:r>
              <a:rPr lang="en-US" altLang="en-US" sz="1400" dirty="0" err="1">
                <a:solidFill>
                  <a:srgbClr val="CC3300"/>
                </a:solidFill>
                <a:ea typeface="Calibri" panose="020F0502020204030204" pitchFamily="34" charset="0"/>
              </a:rPr>
              <a:t>resourcesA</a:t>
            </a:r>
            <a:r>
              <a:rPr lang="en-US" altLang="en-US" sz="1400" dirty="0">
                <a:solidFill>
                  <a:srgbClr val="CC3300"/>
                </a:solidFill>
                <a:ea typeface="Calibri" panose="020F0502020204030204" pitchFamily="34" charset="0"/>
              </a:rPr>
              <a:t>/"</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private</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static</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final</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String</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url</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CC3300"/>
                </a:solidFill>
                <a:ea typeface="Calibri" panose="020F0502020204030204" pitchFamily="34" charset="0"/>
              </a:rPr>
              <a:t>"http://localhost:"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port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uri</a:t>
            </a:r>
            <a:r>
              <a:rPr lang="en-US" altLang="en-US" sz="1400" dirty="0">
                <a:solidFill>
                  <a:srgbClr val="555555"/>
                </a:solidFill>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lvl="0"/>
            <a:r>
              <a:rPr lang="en-US" altLang="en-US" sz="1400" dirty="0">
                <a:solidFill>
                  <a:srgbClr val="006699"/>
                </a:solidFill>
                <a:ea typeface="Calibri" panose="020F0502020204030204" pitchFamily="34" charset="0"/>
              </a:rPr>
              <a:t>	private</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HttpServer</a:t>
            </a:r>
            <a:r>
              <a:rPr lang="en-US" altLang="en-US" sz="1400" dirty="0">
                <a:solidFill>
                  <a:srgbClr val="181717"/>
                </a:solidFill>
                <a:ea typeface="Calibri" panose="020F0502020204030204" pitchFamily="34" charset="0"/>
              </a:rPr>
              <a:t> </a:t>
            </a:r>
            <a:r>
              <a:rPr lang="en-US" altLang="en-US" sz="1400" dirty="0" err="1">
                <a:solidFill>
                  <a:srgbClr val="CC00FF"/>
                </a:solidFill>
                <a:ea typeface="Calibri" panose="020F0502020204030204" pitchFamily="34" charset="0"/>
              </a:rPr>
              <a:t>getServer</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000088"/>
                </a:solidFill>
                <a:ea typeface="Calibri" panose="020F0502020204030204" pitchFamily="34" charset="0"/>
              </a:rPr>
              <a:t>		</a:t>
            </a:r>
            <a:r>
              <a:rPr lang="en-US" altLang="en-US" sz="1400" dirty="0" err="1">
                <a:solidFill>
                  <a:srgbClr val="000088"/>
                </a:solidFill>
                <a:ea typeface="Calibri" panose="020F0502020204030204" pitchFamily="34" charset="0"/>
              </a:rPr>
              <a:t>HttpServer</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server</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null</a:t>
            </a:r>
            <a:r>
              <a:rPr lang="en-US" altLang="en-US" sz="1400" dirty="0">
                <a:solidFill>
                  <a:srgbClr val="555555"/>
                </a:solidFill>
                <a:ea typeface="Calibri" panose="020F0502020204030204" pitchFamily="34" charset="0"/>
              </a:rPr>
              <a:t>; </a:t>
            </a:r>
            <a:r>
              <a:rPr lang="en-US" altLang="en-US" sz="1400" dirty="0">
                <a:solidFill>
                  <a:srgbClr val="007788"/>
                </a:solidFill>
                <a:ea typeface="Calibri" panose="020F0502020204030204" pitchFamily="34" charset="0"/>
              </a:rPr>
              <a:t>int</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backlog</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FF6600"/>
                </a:solidFill>
                <a:ea typeface="Calibri" panose="020F0502020204030204" pitchFamily="34" charset="0"/>
              </a:rPr>
              <a:t>8</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006699"/>
                </a:solidFill>
                <a:ea typeface="Calibri" panose="020F0502020204030204" pitchFamily="34" charset="0"/>
              </a:rPr>
              <a:t>		try</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p>
          <a:p>
            <a:pPr lvl="0"/>
            <a:r>
              <a:rPr lang="en-US" altLang="en-US" sz="1400" dirty="0">
                <a:solidFill>
                  <a:srgbClr val="555555"/>
                </a:solidFill>
                <a:ea typeface="Calibri" panose="020F0502020204030204" pitchFamily="34" charset="0"/>
              </a:rPr>
              <a:t>		    </a:t>
            </a:r>
            <a:r>
              <a:rPr lang="en-US" altLang="en-US" sz="1400" dirty="0">
                <a:solidFill>
                  <a:srgbClr val="000088"/>
                </a:solidFill>
                <a:ea typeface="Calibri" panose="020F0502020204030204" pitchFamily="34" charset="0"/>
              </a:rPr>
              <a:t>server</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 </a:t>
            </a:r>
            <a:r>
              <a:rPr lang="en-US" altLang="en-US" sz="1400" dirty="0" err="1">
                <a:solidFill>
                  <a:srgbClr val="000088"/>
                </a:solidFill>
                <a:ea typeface="Calibri" panose="020F0502020204030204" pitchFamily="34" charset="0"/>
              </a:rPr>
              <a:t>HttpServer</a:t>
            </a:r>
            <a:r>
              <a:rPr lang="en-US" altLang="en-US" sz="1400" dirty="0" err="1">
                <a:solidFill>
                  <a:srgbClr val="555555"/>
                </a:solidFill>
                <a:ea typeface="Calibri" panose="020F0502020204030204" pitchFamily="34" charset="0"/>
              </a:rPr>
              <a:t>.</a:t>
            </a:r>
            <a:r>
              <a:rPr lang="en-US" altLang="en-US" sz="1400" dirty="0" err="1">
                <a:solidFill>
                  <a:srgbClr val="330099"/>
                </a:solidFill>
                <a:ea typeface="Calibri" panose="020F0502020204030204" pitchFamily="34" charset="0"/>
              </a:rPr>
              <a:t>create</a:t>
            </a:r>
            <a:r>
              <a:rPr lang="en-US" altLang="en-US" sz="1400" dirty="0">
                <a:solidFill>
                  <a:srgbClr val="555555"/>
                </a:solidFill>
                <a:ea typeface="Calibri" panose="020F0502020204030204" pitchFamily="34" charset="0"/>
              </a:rPr>
              <a:t>(</a:t>
            </a:r>
            <a:r>
              <a:rPr lang="en-US" altLang="en-US" sz="1400" dirty="0">
                <a:solidFill>
                  <a:srgbClr val="006699"/>
                </a:solidFill>
                <a:ea typeface="Calibri" panose="020F0502020204030204" pitchFamily="34" charset="0"/>
              </a:rPr>
              <a:t>new</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InetSocketAddress</a:t>
            </a:r>
            <a:r>
              <a:rPr lang="en-US" altLang="en-US" sz="1400" dirty="0">
                <a:solidFill>
                  <a:srgbClr val="555555"/>
                </a:solidFill>
                <a:ea typeface="Calibri" panose="020F0502020204030204" pitchFamily="34" charset="0"/>
              </a:rPr>
              <a:t>(</a:t>
            </a:r>
            <a:r>
              <a:rPr lang="en-US" altLang="en-US" sz="1400" dirty="0">
                <a:solidFill>
                  <a:srgbClr val="CC3300"/>
                </a:solidFill>
                <a:ea typeface="Calibri" panose="020F0502020204030204" pitchFamily="34" charset="0"/>
              </a:rPr>
              <a:t>"localhost"</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port</a:t>
            </a:r>
            <a:r>
              <a:rPr lang="en-US" altLang="en-US" sz="1400" dirty="0">
                <a:solidFill>
                  <a:srgbClr val="555555"/>
                </a:solidFill>
                <a:ea typeface="Calibri" panose="020F0502020204030204" pitchFamily="34" charset="0"/>
              </a:rPr>
              <a:t>),</a:t>
            </a:r>
            <a:r>
              <a:rPr lang="en-US" altLang="en-US" sz="1400" dirty="0"/>
              <a:t> </a:t>
            </a:r>
            <a:r>
              <a:rPr lang="en-US" altLang="en-US" sz="1400" dirty="0">
                <a:solidFill>
                  <a:srgbClr val="000088"/>
                </a:solidFill>
                <a:ea typeface="Calibri" panose="020F0502020204030204" pitchFamily="34" charset="0"/>
              </a:rPr>
              <a:t>backlog</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555555"/>
                </a:solidFill>
                <a:ea typeface="Calibri" panose="020F0502020204030204" pitchFamily="34" charset="0"/>
              </a:rPr>
              <a:t>		}</a:t>
            </a:r>
            <a:endParaRPr lang="en-US" altLang="en-US" sz="1400" dirty="0"/>
          </a:p>
          <a:p>
            <a:pPr lvl="0"/>
            <a:r>
              <a:rPr lang="en-US" altLang="en-US" sz="1400" dirty="0">
                <a:solidFill>
                  <a:srgbClr val="006699"/>
                </a:solidFill>
                <a:ea typeface="Calibri" panose="020F0502020204030204" pitchFamily="34" charset="0"/>
              </a:rPr>
              <a:t>		catch</a:t>
            </a:r>
            <a:r>
              <a:rPr lang="en-US" altLang="en-US" sz="1400" dirty="0">
                <a:solidFill>
                  <a:srgbClr val="555555"/>
                </a:solidFill>
                <a:ea typeface="Calibri" panose="020F0502020204030204" pitchFamily="34" charset="0"/>
              </a:rPr>
              <a:t>(</a:t>
            </a:r>
            <a:r>
              <a:rPr lang="en-US" altLang="en-US" sz="1400" dirty="0">
                <a:solidFill>
                  <a:srgbClr val="000088"/>
                </a:solidFill>
                <a:ea typeface="Calibri" panose="020F0502020204030204" pitchFamily="34" charset="0"/>
              </a:rPr>
              <a:t>Exception</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e</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endParaRPr lang="en-US" altLang="en-US" sz="1400" dirty="0">
              <a:solidFill>
                <a:srgbClr val="181717"/>
              </a:solidFill>
              <a:ea typeface="Calibri" panose="020F0502020204030204" pitchFamily="34" charset="0"/>
            </a:endParaRPr>
          </a:p>
          <a:p>
            <a:pPr lvl="0"/>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throw</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new</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RuntimeException</a:t>
            </a:r>
            <a:r>
              <a:rPr lang="en-US" altLang="en-US" sz="1400" dirty="0">
                <a:solidFill>
                  <a:srgbClr val="555555"/>
                </a:solidFill>
                <a:ea typeface="Calibri" panose="020F0502020204030204" pitchFamily="34" charset="0"/>
              </a:rPr>
              <a:t>(</a:t>
            </a:r>
            <a:r>
              <a:rPr lang="en-US" altLang="en-US" sz="1400" dirty="0">
                <a:solidFill>
                  <a:srgbClr val="000088"/>
                </a:solidFill>
                <a:ea typeface="Calibri" panose="020F0502020204030204" pitchFamily="34" charset="0"/>
              </a:rPr>
              <a:t>e</a:t>
            </a:r>
            <a:r>
              <a:rPr lang="en-US" altLang="en-US" sz="1400" dirty="0">
                <a:solidFill>
                  <a:srgbClr val="555555"/>
                </a:solidFill>
                <a:ea typeface="Calibri" panose="020F0502020204030204" pitchFamily="34" charset="0"/>
              </a:rPr>
              <a:t>);</a:t>
            </a:r>
          </a:p>
          <a:p>
            <a:pPr lvl="0"/>
            <a:r>
              <a:rPr lang="en-US" altLang="en-US" sz="1400" dirty="0">
                <a:solidFill>
                  <a:srgbClr val="555555"/>
                </a:solidFill>
                <a:ea typeface="Calibri" panose="020F0502020204030204" pitchFamily="34" charset="0"/>
              </a:rPr>
              <a:t>		}</a:t>
            </a:r>
            <a:endParaRPr lang="en-US" altLang="en-US" sz="1400" dirty="0"/>
          </a:p>
          <a:p>
            <a:pPr lvl="0"/>
            <a:r>
              <a:rPr lang="en-US" altLang="en-US" sz="1400" dirty="0">
                <a:solidFill>
                  <a:srgbClr val="006699"/>
                </a:solidFill>
                <a:ea typeface="Calibri" panose="020F0502020204030204" pitchFamily="34" charset="0"/>
              </a:rPr>
              <a:t>		return</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server</a:t>
            </a:r>
            <a:r>
              <a:rPr lang="en-US" altLang="en-US" sz="1400" dirty="0">
                <a:solidFill>
                  <a:srgbClr val="555555"/>
                </a:solidFill>
                <a:ea typeface="Calibri" panose="020F0502020204030204" pitchFamily="34" charset="0"/>
              </a:rPr>
              <a:t>;</a:t>
            </a:r>
          </a:p>
          <a:p>
            <a:pPr lvl="0"/>
            <a:r>
              <a:rPr lang="en-US" altLang="en-US" sz="1400" dirty="0">
                <a:solidFill>
                  <a:srgbClr val="555555"/>
                </a:solidFill>
                <a:ea typeface="Calibri" panose="020F0502020204030204" pitchFamily="34" charset="0"/>
              </a:rPr>
              <a:t>	}</a:t>
            </a:r>
            <a:endParaRPr lang="en-US" altLang="en-US" sz="1400" dirty="0"/>
          </a:p>
        </p:txBody>
      </p:sp>
    </p:spTree>
    <p:extLst>
      <p:ext uri="{BB962C8B-B14F-4D97-AF65-F5344CB8AC3E}">
        <p14:creationId xmlns:p14="http://schemas.microsoft.com/office/powerpoint/2010/main" val="759539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example demonstrates how to deploy a JAX-RS web service using Jetty:</a:t>
            </a:r>
          </a:p>
        </p:txBody>
      </p:sp>
      <p:sp>
        <p:nvSpPr>
          <p:cNvPr id="46084" name="Title 17"/>
          <p:cNvSpPr>
            <a:spLocks noGrp="1"/>
          </p:cNvSpPr>
          <p:nvPr>
            <p:ph type="title"/>
          </p:nvPr>
        </p:nvSpPr>
        <p:spPr/>
        <p:txBody>
          <a:bodyPr/>
          <a:lstStyle/>
          <a:p>
            <a:r>
              <a:rPr lang="en-US" sz="3000" dirty="0"/>
              <a:t>Self-Containing Web-Server Java Applications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8">
            <a:extLst>
              <a:ext uri="{FF2B5EF4-FFF2-40B4-BE49-F238E27FC236}">
                <a16:creationId xmlns:a16="http://schemas.microsoft.com/office/drawing/2014/main" id="{EAECD595-076A-4804-AAEE-9B4A9FBEC566}"/>
              </a:ext>
            </a:extLst>
          </p:cNvPr>
          <p:cNvSpPr>
            <a:spLocks noChangeArrowheads="1"/>
          </p:cNvSpPr>
          <p:nvPr/>
        </p:nvSpPr>
        <p:spPr bwMode="auto">
          <a:xfrm>
            <a:off x="2290863" y="1462896"/>
            <a:ext cx="9289915"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400" dirty="0">
              <a:solidFill>
                <a:srgbClr val="006699"/>
              </a:solidFill>
              <a:ea typeface="Calibri" panose="020F0502020204030204" pitchFamily="34" charset="0"/>
            </a:endParaRPr>
          </a:p>
          <a:p>
            <a:pPr lvl="0"/>
            <a:r>
              <a:rPr lang="en-US" altLang="en-US" sz="1400" dirty="0">
                <a:solidFill>
                  <a:srgbClr val="006699"/>
                </a:solidFill>
                <a:ea typeface="Calibri" panose="020F0502020204030204" pitchFamily="34" charset="0"/>
              </a:rPr>
              <a:t>	public</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static</a:t>
            </a:r>
            <a:r>
              <a:rPr lang="en-US" altLang="en-US" sz="1400" dirty="0">
                <a:solidFill>
                  <a:srgbClr val="181717"/>
                </a:solidFill>
                <a:ea typeface="Calibri" panose="020F0502020204030204" pitchFamily="34" charset="0"/>
              </a:rPr>
              <a:t> </a:t>
            </a:r>
            <a:r>
              <a:rPr lang="en-US" altLang="en-US" sz="1400" dirty="0">
                <a:solidFill>
                  <a:srgbClr val="007788"/>
                </a:solidFill>
                <a:ea typeface="Calibri" panose="020F0502020204030204" pitchFamily="34" charset="0"/>
              </a:rPr>
              <a:t>void</a:t>
            </a:r>
            <a:r>
              <a:rPr lang="en-US" altLang="en-US" sz="1400" dirty="0">
                <a:solidFill>
                  <a:srgbClr val="181717"/>
                </a:solidFill>
                <a:ea typeface="Calibri" panose="020F0502020204030204" pitchFamily="34" charset="0"/>
              </a:rPr>
              <a:t> </a:t>
            </a:r>
            <a:r>
              <a:rPr lang="en-US" altLang="en-US" sz="1400" dirty="0">
                <a:solidFill>
                  <a:srgbClr val="CC00FF"/>
                </a:solidFill>
                <a:ea typeface="Calibri" panose="020F0502020204030204" pitchFamily="34" charset="0"/>
              </a:rPr>
              <a:t>main</a:t>
            </a:r>
            <a:r>
              <a:rPr lang="en-US" altLang="en-US" sz="1400" dirty="0">
                <a:solidFill>
                  <a:srgbClr val="555555"/>
                </a:solidFill>
                <a:ea typeface="Calibri" panose="020F0502020204030204" pitchFamily="34" charset="0"/>
              </a:rPr>
              <a:t>(</a:t>
            </a:r>
            <a:r>
              <a:rPr lang="en-US" altLang="en-US" sz="1400" dirty="0">
                <a:solidFill>
                  <a:srgbClr val="000088"/>
                </a:solidFill>
                <a:ea typeface="Calibri" panose="020F0502020204030204" pitchFamily="34" charset="0"/>
              </a:rPr>
              <a:t>String</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args</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p>
          <a:p>
            <a:pPr lvl="0"/>
            <a:r>
              <a:rPr lang="en-US" altLang="en-US" sz="1400" dirty="0">
                <a:solidFill>
                  <a:srgbClr val="555555"/>
                </a:solidFill>
                <a:ea typeface="Calibri" panose="020F0502020204030204" pitchFamily="34" charset="0"/>
              </a:rPr>
              <a:t>	    </a:t>
            </a:r>
            <a:r>
              <a:rPr lang="en-US" altLang="en-US" sz="1400" dirty="0">
                <a:solidFill>
                  <a:srgbClr val="006699"/>
                </a:solidFill>
                <a:ea typeface="Calibri" panose="020F0502020204030204" pitchFamily="34" charset="0"/>
              </a:rPr>
              <a:t>new</a:t>
            </a:r>
            <a:r>
              <a:rPr lang="en-US" altLang="en-US" sz="1400" dirty="0">
                <a:solidFill>
                  <a:srgbClr val="181717"/>
                </a:solidFill>
                <a:ea typeface="Calibri" panose="020F0502020204030204" pitchFamily="34" charset="0"/>
              </a:rPr>
              <a:t> </a:t>
            </a:r>
            <a:r>
              <a:rPr lang="en-US" altLang="en-US" sz="1400" dirty="0" err="1">
                <a:solidFill>
                  <a:srgbClr val="CC00FF"/>
                </a:solidFill>
                <a:ea typeface="Calibri" panose="020F0502020204030204" pitchFamily="34" charset="0"/>
              </a:rPr>
              <a:t>ServicePublisher</a:t>
            </a:r>
            <a:r>
              <a:rPr lang="en-US" altLang="en-US" sz="1400" dirty="0">
                <a:solidFill>
                  <a:srgbClr val="555555"/>
                </a:solidFill>
                <a:ea typeface="Calibri" panose="020F0502020204030204" pitchFamily="34" charset="0"/>
              </a:rPr>
              <a:t>().</a:t>
            </a:r>
            <a:r>
              <a:rPr lang="en-US" altLang="en-US" sz="1400" dirty="0">
                <a:solidFill>
                  <a:srgbClr val="330099"/>
                </a:solidFill>
                <a:ea typeface="Calibri" panose="020F0502020204030204" pitchFamily="34" charset="0"/>
              </a:rPr>
              <a:t>publish</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555555"/>
                </a:solidFill>
                <a:ea typeface="Calibri" panose="020F0502020204030204" pitchFamily="34" charset="0"/>
              </a:rPr>
              <a:t>	}</a:t>
            </a: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private</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7788"/>
                </a:solidFill>
                <a:effectLst/>
                <a:latin typeface="Arial" panose="020B0604020202020204" pitchFamily="34" charset="0"/>
                <a:ea typeface="Calibri" panose="020F0502020204030204" pitchFamily="34" charset="0"/>
              </a:rPr>
              <a:t>void</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CC00FF"/>
                </a:solidFill>
                <a:effectLst/>
                <a:latin typeface="Arial" panose="020B0604020202020204" pitchFamily="34" charset="0"/>
                <a:ea typeface="Calibri" panose="020F0502020204030204" pitchFamily="34" charset="0"/>
              </a:rPr>
              <a:t>publish</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HttpServer</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server</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getServer</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HttpHandler</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requestHandler</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55555"/>
                </a:solidFill>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RuntimeDelegate</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getInstance</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createEndpoint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new</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FF0000"/>
                </a:solidFill>
                <a:effectLst/>
                <a:latin typeface="Arial" panose="020B0604020202020204" pitchFamily="34" charset="0"/>
                <a:ea typeface="Calibri" panose="020F0502020204030204" pitchFamily="34" charset="0"/>
              </a:rPr>
              <a:t>RestService</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HttpHandler</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class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server</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createContext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uri</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requestHandler</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server</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start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55555"/>
                </a:solidFill>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msg</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server</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endParaRPr>
          </a:p>
          <a:p>
            <a:pPr lvl="0"/>
            <a:r>
              <a:rPr lang="en-US" altLang="en-US" sz="1400" dirty="0">
                <a:solidFill>
                  <a:srgbClr val="006699"/>
                </a:solidFill>
                <a:ea typeface="Calibri" panose="020F0502020204030204" pitchFamily="34" charset="0"/>
              </a:rPr>
              <a:t>	private</a:t>
            </a:r>
            <a:r>
              <a:rPr lang="en-US" altLang="en-US" sz="1400" dirty="0">
                <a:solidFill>
                  <a:srgbClr val="181717"/>
                </a:solidFill>
                <a:ea typeface="Calibri" panose="020F0502020204030204" pitchFamily="34" charset="0"/>
              </a:rPr>
              <a:t> </a:t>
            </a:r>
            <a:r>
              <a:rPr lang="en-US" altLang="en-US" sz="1400" dirty="0">
                <a:solidFill>
                  <a:srgbClr val="007788"/>
                </a:solidFill>
                <a:ea typeface="Calibri" panose="020F0502020204030204" pitchFamily="34" charset="0"/>
              </a:rPr>
              <a:t>void</a:t>
            </a:r>
            <a:r>
              <a:rPr lang="en-US" altLang="en-US" sz="1400" dirty="0">
                <a:solidFill>
                  <a:srgbClr val="181717"/>
                </a:solidFill>
                <a:ea typeface="Calibri" panose="020F0502020204030204" pitchFamily="34" charset="0"/>
              </a:rPr>
              <a:t> </a:t>
            </a:r>
            <a:r>
              <a:rPr lang="en-US" altLang="en-US" sz="1400" dirty="0">
                <a:solidFill>
                  <a:srgbClr val="CC00FF"/>
                </a:solidFill>
                <a:ea typeface="Calibri" panose="020F0502020204030204" pitchFamily="34" charset="0"/>
              </a:rPr>
              <a:t>msg</a:t>
            </a:r>
            <a:r>
              <a:rPr lang="en-US" altLang="en-US" sz="1400" dirty="0">
                <a:solidFill>
                  <a:srgbClr val="555555"/>
                </a:solidFill>
                <a:ea typeface="Calibri" panose="020F0502020204030204" pitchFamily="34" charset="0"/>
              </a:rPr>
              <a:t>(</a:t>
            </a:r>
            <a:r>
              <a:rPr lang="en-US" altLang="en-US" sz="1400" dirty="0" err="1">
                <a:solidFill>
                  <a:srgbClr val="000088"/>
                </a:solidFill>
                <a:ea typeface="Calibri" panose="020F0502020204030204" pitchFamily="34" charset="0"/>
              </a:rPr>
              <a:t>HttpServer</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server</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p>
          <a:p>
            <a:pPr lvl="0"/>
            <a:r>
              <a:rPr lang="en-US" altLang="en-US" sz="1400" dirty="0">
                <a:solidFill>
                  <a:srgbClr val="555555"/>
                </a:solidFill>
                <a:ea typeface="Calibri" panose="020F0502020204030204" pitchFamily="34" charset="0"/>
              </a:rPr>
              <a:t>		</a:t>
            </a:r>
            <a:r>
              <a:rPr lang="en-US" altLang="en-US" sz="1400" dirty="0">
                <a:solidFill>
                  <a:srgbClr val="000088"/>
                </a:solidFill>
                <a:ea typeface="Calibri" panose="020F0502020204030204" pitchFamily="34" charset="0"/>
              </a:rPr>
              <a:t>String</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out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CC3300"/>
                </a:solidFill>
                <a:ea typeface="Calibri" panose="020F0502020204030204" pitchFamily="34" charset="0"/>
              </a:rPr>
              <a:t>"Publishing REST Service on "</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err="1">
                <a:solidFill>
                  <a:srgbClr val="000088"/>
                </a:solidFill>
                <a:ea typeface="Calibri" panose="020F0502020204030204" pitchFamily="34" charset="0"/>
              </a:rPr>
              <a:t>url</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 </a:t>
            </a:r>
            <a:r>
              <a:rPr lang="en-US" altLang="en-US" sz="1400" dirty="0">
                <a:solidFill>
                  <a:srgbClr val="CC3300"/>
                </a:solidFill>
                <a:ea typeface="Calibri" panose="020F0502020204030204" pitchFamily="34" charset="0"/>
              </a:rPr>
              <a:t>". Hit any key to stop."</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000088"/>
                </a:solidFill>
                <a:ea typeface="Calibri" panose="020F0502020204030204" pitchFamily="34" charset="0"/>
              </a:rPr>
              <a:t>		</a:t>
            </a:r>
            <a:r>
              <a:rPr lang="en-US" altLang="en-US" sz="1400" dirty="0" err="1">
                <a:solidFill>
                  <a:srgbClr val="000088"/>
                </a:solidFill>
                <a:ea typeface="Calibri" panose="020F0502020204030204" pitchFamily="34" charset="0"/>
              </a:rPr>
              <a:t>System</a:t>
            </a:r>
            <a:r>
              <a:rPr lang="en-US" altLang="en-US" sz="1400" dirty="0" err="1">
                <a:solidFill>
                  <a:srgbClr val="555555"/>
                </a:solidFill>
                <a:ea typeface="Calibri" panose="020F0502020204030204" pitchFamily="34" charset="0"/>
              </a:rPr>
              <a:t>.</a:t>
            </a:r>
            <a:r>
              <a:rPr lang="en-US" altLang="en-US" sz="1400" dirty="0" err="1">
                <a:solidFill>
                  <a:srgbClr val="330099"/>
                </a:solidFill>
                <a:ea typeface="Calibri" panose="020F0502020204030204" pitchFamily="34" charset="0"/>
              </a:rPr>
              <a:t>out</a:t>
            </a:r>
            <a:r>
              <a:rPr lang="en-US" altLang="en-US" sz="1400" dirty="0" err="1">
                <a:solidFill>
                  <a:srgbClr val="555555"/>
                </a:solidFill>
                <a:ea typeface="Calibri" panose="020F0502020204030204" pitchFamily="34" charset="0"/>
              </a:rPr>
              <a:t>.</a:t>
            </a:r>
            <a:r>
              <a:rPr lang="en-US" altLang="en-US" sz="1400" dirty="0" err="1">
                <a:solidFill>
                  <a:srgbClr val="330099"/>
                </a:solidFill>
                <a:ea typeface="Calibri" panose="020F0502020204030204" pitchFamily="34" charset="0"/>
              </a:rPr>
              <a:t>println</a:t>
            </a:r>
            <a:r>
              <a:rPr lang="en-US" altLang="en-US" sz="1400" dirty="0">
                <a:solidFill>
                  <a:srgbClr val="555555"/>
                </a:solidFill>
                <a:ea typeface="Calibri" panose="020F0502020204030204" pitchFamily="34" charset="0"/>
              </a:rPr>
              <a:t>(</a:t>
            </a:r>
            <a:r>
              <a:rPr lang="en-US" altLang="en-US" sz="1400" dirty="0">
                <a:solidFill>
                  <a:srgbClr val="000088"/>
                </a:solidFill>
                <a:ea typeface="Calibri" panose="020F0502020204030204" pitchFamily="34" charset="0"/>
              </a:rPr>
              <a:t>out</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006699"/>
                </a:solidFill>
                <a:ea typeface="Calibri" panose="020F0502020204030204" pitchFamily="34" charset="0"/>
              </a:rPr>
              <a:t>		try</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000088"/>
                </a:solidFill>
                <a:ea typeface="Calibri" panose="020F0502020204030204" pitchFamily="34" charset="0"/>
              </a:rPr>
              <a:t>		    </a:t>
            </a:r>
            <a:r>
              <a:rPr lang="en-US" altLang="en-US" sz="1400" dirty="0" err="1">
                <a:solidFill>
                  <a:srgbClr val="000088"/>
                </a:solidFill>
                <a:ea typeface="Calibri" panose="020F0502020204030204" pitchFamily="34" charset="0"/>
              </a:rPr>
              <a:t>System</a:t>
            </a:r>
            <a:r>
              <a:rPr lang="en-US" altLang="en-US" sz="1400" dirty="0" err="1">
                <a:solidFill>
                  <a:srgbClr val="555555"/>
                </a:solidFill>
                <a:ea typeface="Calibri" panose="020F0502020204030204" pitchFamily="34" charset="0"/>
              </a:rPr>
              <a:t>.</a:t>
            </a:r>
            <a:r>
              <a:rPr lang="en-US" altLang="en-US" sz="1400" dirty="0" err="1">
                <a:solidFill>
                  <a:srgbClr val="330099"/>
                </a:solidFill>
                <a:ea typeface="Calibri" panose="020F0502020204030204" pitchFamily="34" charset="0"/>
              </a:rPr>
              <a:t>in</a:t>
            </a:r>
            <a:r>
              <a:rPr lang="en-US" altLang="en-US" sz="1400" dirty="0" err="1">
                <a:solidFill>
                  <a:srgbClr val="555555"/>
                </a:solidFill>
                <a:ea typeface="Calibri" panose="020F0502020204030204" pitchFamily="34" charset="0"/>
              </a:rPr>
              <a:t>.</a:t>
            </a:r>
            <a:r>
              <a:rPr lang="en-US" altLang="en-US" sz="1400" dirty="0" err="1">
                <a:solidFill>
                  <a:srgbClr val="330099"/>
                </a:solidFill>
                <a:ea typeface="Calibri" panose="020F0502020204030204" pitchFamily="34" charset="0"/>
              </a:rPr>
              <a:t>read</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555555"/>
                </a:solidFill>
                <a:ea typeface="Calibri" panose="020F0502020204030204" pitchFamily="34" charset="0"/>
              </a:rPr>
              <a:t>		}</a:t>
            </a:r>
            <a:r>
              <a:rPr lang="en-US" altLang="en-US" sz="1400" dirty="0">
                <a:solidFill>
                  <a:srgbClr val="181717"/>
                </a:solidFill>
                <a:ea typeface="Calibri" panose="020F0502020204030204" pitchFamily="34" charset="0"/>
              </a:rPr>
              <a:t> </a:t>
            </a:r>
            <a:r>
              <a:rPr lang="en-US" altLang="en-US" sz="1400" dirty="0">
                <a:solidFill>
                  <a:srgbClr val="006699"/>
                </a:solidFill>
                <a:ea typeface="Calibri" panose="020F0502020204030204" pitchFamily="34" charset="0"/>
              </a:rPr>
              <a:t>catch</a:t>
            </a:r>
            <a:r>
              <a:rPr lang="en-US" altLang="en-US" sz="1400" dirty="0">
                <a:solidFill>
                  <a:srgbClr val="555555"/>
                </a:solidFill>
                <a:ea typeface="Calibri" panose="020F0502020204030204" pitchFamily="34" charset="0"/>
              </a:rPr>
              <a:t>(</a:t>
            </a:r>
            <a:r>
              <a:rPr lang="en-US" altLang="en-US" sz="1400" dirty="0">
                <a:solidFill>
                  <a:srgbClr val="000088"/>
                </a:solidFill>
                <a:ea typeface="Calibri" panose="020F0502020204030204" pitchFamily="34" charset="0"/>
              </a:rPr>
              <a:t>Exception</a:t>
            </a:r>
            <a:r>
              <a:rPr lang="en-US" altLang="en-US" sz="1400" dirty="0">
                <a:solidFill>
                  <a:srgbClr val="181717"/>
                </a:solidFill>
                <a:ea typeface="Calibri" panose="020F0502020204030204" pitchFamily="34" charset="0"/>
              </a:rPr>
              <a:t> </a:t>
            </a:r>
            <a:r>
              <a:rPr lang="en-US" altLang="en-US" sz="1400" dirty="0">
                <a:solidFill>
                  <a:srgbClr val="000088"/>
                </a:solidFill>
                <a:ea typeface="Calibri" panose="020F0502020204030204" pitchFamily="34" charset="0"/>
              </a:rPr>
              <a:t>e</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endParaRPr lang="en-US" altLang="en-US" sz="1400" dirty="0"/>
          </a:p>
          <a:p>
            <a:pPr lvl="0"/>
            <a:r>
              <a:rPr lang="en-US" altLang="en-US" sz="1400" dirty="0">
                <a:solidFill>
                  <a:srgbClr val="000088"/>
                </a:solidFill>
                <a:ea typeface="Calibri" panose="020F0502020204030204" pitchFamily="34" charset="0"/>
              </a:rPr>
              <a:t>		</a:t>
            </a:r>
            <a:r>
              <a:rPr lang="en-US" altLang="en-US" sz="1400" dirty="0" err="1">
                <a:solidFill>
                  <a:srgbClr val="000088"/>
                </a:solidFill>
                <a:ea typeface="Calibri" panose="020F0502020204030204" pitchFamily="34" charset="0"/>
              </a:rPr>
              <a:t>server</a:t>
            </a:r>
            <a:r>
              <a:rPr lang="en-US" altLang="en-US" sz="1400" dirty="0" err="1">
                <a:solidFill>
                  <a:srgbClr val="555555"/>
                </a:solidFill>
                <a:ea typeface="Calibri" panose="020F0502020204030204" pitchFamily="34" charset="0"/>
              </a:rPr>
              <a:t>.</a:t>
            </a:r>
            <a:r>
              <a:rPr lang="en-US" altLang="en-US" sz="1400" dirty="0" err="1">
                <a:solidFill>
                  <a:srgbClr val="330099"/>
                </a:solidFill>
                <a:ea typeface="Calibri" panose="020F0502020204030204" pitchFamily="34" charset="0"/>
              </a:rPr>
              <a:t>stop</a:t>
            </a:r>
            <a:r>
              <a:rPr lang="en-US" altLang="en-US" sz="1400" dirty="0">
                <a:solidFill>
                  <a:srgbClr val="555555"/>
                </a:solidFill>
                <a:ea typeface="Calibri" panose="020F0502020204030204" pitchFamily="34" charset="0"/>
              </a:rPr>
              <a:t>(</a:t>
            </a:r>
            <a:r>
              <a:rPr lang="en-US" altLang="en-US" sz="1400" dirty="0">
                <a:solidFill>
                  <a:srgbClr val="FF6600"/>
                </a:solidFill>
                <a:ea typeface="Calibri" panose="020F0502020204030204" pitchFamily="34" charset="0"/>
              </a:rPr>
              <a:t>0</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i="1" dirty="0">
                <a:solidFill>
                  <a:srgbClr val="35586C"/>
                </a:solidFill>
                <a:ea typeface="Calibri" panose="020F0502020204030204" pitchFamily="34" charset="0"/>
              </a:rPr>
              <a:t>// normal termination</a:t>
            </a:r>
            <a:endParaRPr lang="en-US" altLang="en-US" sz="1400" dirty="0"/>
          </a:p>
          <a:p>
            <a:pPr lvl="0"/>
            <a:r>
              <a:rPr lang="en-US" altLang="en-US" sz="1400" dirty="0">
                <a:solidFill>
                  <a:srgbClr val="555555"/>
                </a:solidFill>
                <a:ea typeface="Calibri" panose="020F0502020204030204" pitchFamily="34" charset="0"/>
              </a:rPr>
              <a:t>	}</a:t>
            </a:r>
          </a:p>
          <a:p>
            <a:pPr lvl="0"/>
            <a:r>
              <a:rPr kumimoji="0" lang="en-US" altLang="en-US" sz="1400" i="0" u="none" strike="noStrike" cap="none" normalizeH="0" baseline="0" dirty="0">
                <a:ln>
                  <a:noFill/>
                </a:ln>
                <a:solidFill>
                  <a:srgbClr val="555555"/>
                </a:solidFill>
                <a:effectLst/>
                <a:latin typeface="Arial" panose="020B060402020202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5631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example demonstrates how to deploy a JAX-RS web service using Jetty:</a:t>
            </a:r>
          </a:p>
        </p:txBody>
      </p:sp>
      <p:sp>
        <p:nvSpPr>
          <p:cNvPr id="46084" name="Title 17"/>
          <p:cNvSpPr>
            <a:spLocks noGrp="1"/>
          </p:cNvSpPr>
          <p:nvPr>
            <p:ph type="title"/>
          </p:nvPr>
        </p:nvSpPr>
        <p:spPr/>
        <p:txBody>
          <a:bodyPr/>
          <a:lstStyle/>
          <a:p>
            <a:r>
              <a:rPr lang="en-US" sz="3000" dirty="0"/>
              <a:t>Testing the Service </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8">
            <a:extLst>
              <a:ext uri="{FF2B5EF4-FFF2-40B4-BE49-F238E27FC236}">
                <a16:creationId xmlns:a16="http://schemas.microsoft.com/office/drawing/2014/main" id="{EAECD595-076A-4804-AAEE-9B4A9FBEC566}"/>
              </a:ext>
            </a:extLst>
          </p:cNvPr>
          <p:cNvSpPr>
            <a:spLocks noChangeArrowheads="1"/>
          </p:cNvSpPr>
          <p:nvPr/>
        </p:nvSpPr>
        <p:spPr bwMode="auto">
          <a:xfrm>
            <a:off x="2290863" y="1722839"/>
            <a:ext cx="9289915" cy="45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350" marR="12255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resourcesA</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plain</a:t>
            </a:r>
          </a:p>
          <a:p>
            <a:pPr marL="222250" indent="-6350">
              <a:lnSpc>
                <a:spcPct val="103000"/>
              </a:lnSpc>
              <a:spcBef>
                <a:spcPts val="0"/>
              </a:spcBef>
              <a:spcAft>
                <a:spcPts val="680"/>
              </a:spcAft>
            </a:pPr>
            <a:endParaRPr lang="en-US" sz="1400" dirty="0">
              <a:solidFill>
                <a:srgbClr val="555555"/>
              </a:solidFill>
              <a:latin typeface="Calibri" panose="020F0502020204030204" pitchFamily="34" charset="0"/>
              <a:ea typeface="Calibri" panose="020F0502020204030204" pitchFamily="34" charset="0"/>
            </a:endParaRPr>
          </a:p>
          <a:p>
            <a:pPr marL="222250" indent="-6350">
              <a:lnSpc>
                <a:spcPct val="103000"/>
              </a:lnSpc>
              <a:spcBef>
                <a:spcPts val="0"/>
              </a:spcBef>
              <a:spcAft>
                <a:spcPts val="680"/>
              </a:spcAft>
            </a:pPr>
            <a:r>
              <a:rPr lang="en-US" sz="1400" dirty="0">
                <a:solidFill>
                  <a:srgbClr val="000088"/>
                </a:solidFill>
                <a:latin typeface="Calibri" panose="020F0502020204030204" pitchFamily="34" charset="0"/>
                <a:ea typeface="Calibri" panose="020F0502020204030204" pitchFamily="34" charset="0"/>
              </a:rPr>
              <a:t>The limits of my language mean the limits of my world.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FF6600"/>
                </a:solidFill>
                <a:latin typeface="Calibri" panose="020F0502020204030204" pitchFamily="34" charset="0"/>
                <a:ea typeface="Calibri" panose="020F0502020204030204" pitchFamily="34" charset="0"/>
              </a:rPr>
              <a:t>11</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words</a:t>
            </a:r>
            <a:endParaRPr lang="en-US" sz="1400" dirty="0">
              <a:solidFill>
                <a:srgbClr val="181717"/>
              </a:solidFill>
              <a:latin typeface="Times New Roman" panose="02020603050405020304" pitchFamily="18" charset="0"/>
              <a:ea typeface="Times New Roman" panose="02020603050405020304" pitchFamily="18" charset="0"/>
            </a:endParaRPr>
          </a:p>
          <a:p>
            <a:pPr marL="6350" marR="1225550" indent="-6350">
              <a:lnSpc>
                <a:spcPct val="103000"/>
              </a:lnSpc>
              <a:spcBef>
                <a:spcPts val="0"/>
              </a:spcBef>
              <a:spcAft>
                <a:spcPts val="20"/>
              </a:spcAft>
            </a:pPr>
            <a:endParaRPr lang="en-US" sz="1400" dirty="0">
              <a:solidFill>
                <a:srgbClr val="000088"/>
              </a:solidFill>
              <a:latin typeface="Calibri" panose="020F0502020204030204" pitchFamily="34" charset="0"/>
              <a:ea typeface="Calibri" panose="020F0502020204030204" pitchFamily="34" charset="0"/>
            </a:endParaRPr>
          </a:p>
          <a:p>
            <a:pPr marL="6350" marR="12255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marR="12255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resourcesA</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json</a:t>
            </a:r>
          </a:p>
          <a:p>
            <a:pPr marL="222250" indent="-6350">
              <a:lnSpc>
                <a:spcPct val="103000"/>
              </a:lnSpc>
              <a:spcBef>
                <a:spcPts val="0"/>
              </a:spcBef>
              <a:spcAft>
                <a:spcPts val="680"/>
              </a:spcAft>
            </a:pPr>
            <a:endParaRPr lang="en-US" sz="1400" dirty="0">
              <a:solidFill>
                <a:srgbClr val="555555"/>
              </a:solidFill>
              <a:latin typeface="Calibri" panose="020F0502020204030204" pitchFamily="34" charset="0"/>
              <a:ea typeface="Calibri" panose="020F0502020204030204" pitchFamily="34" charset="0"/>
            </a:endParaRPr>
          </a:p>
          <a:p>
            <a:pPr marL="222250" indent="-6350">
              <a:lnSpc>
                <a:spcPct val="103000"/>
              </a:lnSpc>
              <a:spcBef>
                <a:spcPts val="0"/>
              </a:spcBef>
              <a:spcAft>
                <a:spcPts val="680"/>
              </a:spcAft>
            </a:pPr>
            <a:r>
              <a:rPr lang="en-US" sz="1400" dirty="0">
                <a:solidFill>
                  <a:srgbClr val="555555"/>
                </a:solidFill>
                <a:latin typeface="Calibri" panose="020F0502020204030204" pitchFamily="34" charset="0"/>
                <a:ea typeface="Calibri" panose="020F0502020204030204" pitchFamily="34" charset="0"/>
              </a:rPr>
              <a:t>	{  </a:t>
            </a:r>
            <a:r>
              <a:rPr lang="en-US" sz="1400" dirty="0">
                <a:solidFill>
                  <a:srgbClr val="CC3300"/>
                </a:solidFill>
                <a:latin typeface="Calibri" panose="020F0502020204030204" pitchFamily="34" charset="0"/>
                <a:ea typeface="Calibri" panose="020F0502020204030204" pitchFamily="34" charset="0"/>
              </a:rPr>
              <a:t>"words"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"The limits of my language mean the limits of my world."</a:t>
            </a:r>
            <a:r>
              <a:rPr lang="en-US" sz="1400" dirty="0">
                <a:solidFill>
                  <a:srgbClr val="555555"/>
                </a:solidFill>
                <a:latin typeface="Calibri" panose="020F0502020204030204" pitchFamily="34" charset="0"/>
                <a:ea typeface="Calibri" panose="020F0502020204030204" pitchFamily="34" charset="0"/>
              </a:rPr>
              <a:t>,</a:t>
            </a:r>
          </a:p>
          <a:p>
            <a:pPr marL="222250" indent="-6350">
              <a:lnSpc>
                <a:spcPct val="103000"/>
              </a:lnSpc>
              <a:spcBef>
                <a:spcPts val="0"/>
              </a:spcBef>
              <a:spcAft>
                <a:spcPts val="680"/>
              </a:spcAft>
            </a:pPr>
            <a:r>
              <a:rPr lang="en-US" sz="1400" dirty="0">
                <a:solidFill>
                  <a:srgbClr val="181717"/>
                </a:solidFill>
                <a:latin typeface="Times New Roman" panose="02020603050405020304" pitchFamily="18"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"wordCount"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FF6600"/>
                </a:solidFill>
                <a:latin typeface="Calibri" panose="020F0502020204030204" pitchFamily="34" charset="0"/>
                <a:ea typeface="Calibri" panose="020F0502020204030204" pitchFamily="34" charset="0"/>
              </a:rPr>
              <a:t>11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225550" indent="-6350">
              <a:lnSpc>
                <a:spcPct val="103000"/>
              </a:lnSpc>
              <a:spcBef>
                <a:spcPts val="0"/>
              </a:spcBef>
              <a:spcAft>
                <a:spcPts val="20"/>
              </a:spcAft>
            </a:pPr>
            <a:endParaRPr lang="en-US" sz="1400" dirty="0">
              <a:solidFill>
                <a:srgbClr val="181717"/>
              </a:solidFill>
              <a:latin typeface="Times New Roman" panose="02020603050405020304" pitchFamily="18" charset="0"/>
              <a:ea typeface="Times New Roman" panose="02020603050405020304" pitchFamily="18" charset="0"/>
            </a:endParaRPr>
          </a:p>
          <a:p>
            <a:pPr marL="6350" marR="1225550" indent="-6350">
              <a:lnSpc>
                <a:spcPct val="103000"/>
              </a:lnSpc>
              <a:spcBef>
                <a:spcPts val="0"/>
              </a:spcBef>
              <a:spcAft>
                <a:spcPts val="20"/>
              </a:spcAft>
            </a:pPr>
            <a:endParaRPr lang="en-US" sz="1400" dirty="0">
              <a:solidFill>
                <a:srgbClr val="555555"/>
              </a:solidFill>
              <a:latin typeface="Calibri" panose="020F0502020204030204" pitchFamily="34" charset="0"/>
              <a:ea typeface="Calibri" panose="020F0502020204030204" pitchFamily="34" charset="0"/>
            </a:endParaRPr>
          </a:p>
          <a:p>
            <a:pPr marL="6350" marR="12255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curl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localhost:</a:t>
            </a:r>
            <a:r>
              <a:rPr lang="en-US" sz="1400" dirty="0">
                <a:solidFill>
                  <a:srgbClr val="FF6600"/>
                </a:solidFill>
                <a:latin typeface="Calibri" panose="020F0502020204030204" pitchFamily="34" charset="0"/>
                <a:ea typeface="Calibri" panose="020F0502020204030204" pitchFamily="34" charset="0"/>
              </a:rPr>
              <a:t>8080</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resourcesA</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xml</a:t>
            </a:r>
          </a:p>
          <a:p>
            <a:pPr marL="6350" marR="1225550" indent="-6350">
              <a:lnSpc>
                <a:spcPct val="103000"/>
              </a:lnSpc>
              <a:spcBef>
                <a:spcPts val="0"/>
              </a:spcBef>
              <a:spcAft>
                <a:spcPts val="20"/>
              </a:spcAft>
            </a:pPr>
            <a:endParaRPr lang="en-US" sz="1400" dirty="0">
              <a:solidFill>
                <a:srgbClr val="000088"/>
              </a:solidFill>
              <a:latin typeface="Calibri" panose="020F0502020204030204" pitchFamily="34" charset="0"/>
              <a:ea typeface="Calibri" panose="020F0502020204030204" pitchFamily="34" charset="0"/>
            </a:endParaRPr>
          </a:p>
          <a:p>
            <a:pPr marL="2222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&lt;?</a:t>
            </a:r>
            <a:r>
              <a:rPr lang="en-US" sz="1400" dirty="0">
                <a:solidFill>
                  <a:srgbClr val="000088"/>
                </a:solidFill>
                <a:latin typeface="Calibri" panose="020F0502020204030204" pitchFamily="34" charset="0"/>
                <a:ea typeface="Calibri" panose="020F0502020204030204" pitchFamily="34" charset="0"/>
              </a:rPr>
              <a:t>xml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version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"1.0"</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encoding</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"UTF-8"</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standalone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"yes"</a:t>
            </a:r>
            <a:r>
              <a:rPr lang="en-US" sz="1400" dirty="0">
                <a:solidFill>
                  <a:srgbClr val="555555"/>
                </a:solidFill>
                <a:latin typeface="Calibri" panose="020F0502020204030204" pitchFamily="34" charset="0"/>
                <a:ea typeface="Calibri" panose="020F0502020204030204" pitchFamily="34" charset="0"/>
              </a:rPr>
              <a:t>?&gt;</a:t>
            </a:r>
            <a:endParaRPr lang="en-US" sz="1400" dirty="0">
              <a:solidFill>
                <a:srgbClr val="181717"/>
              </a:solidFill>
              <a:latin typeface="Times New Roman" panose="02020603050405020304" pitchFamily="18" charset="0"/>
              <a:ea typeface="Times New Roman" panose="02020603050405020304" pitchFamily="18" charset="0"/>
            </a:endParaRPr>
          </a:p>
          <a:p>
            <a:pPr marL="222250"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&lt;</a:t>
            </a:r>
            <a:r>
              <a:rPr lang="en-US" sz="1400" dirty="0">
                <a:solidFill>
                  <a:srgbClr val="000088"/>
                </a:solidFill>
                <a:latin typeface="Calibri" panose="020F0502020204030204" pitchFamily="34" charset="0"/>
                <a:ea typeface="Calibri" panose="020F0502020204030204" pitchFamily="34" charset="0"/>
              </a:rPr>
              <a:t>adage</a:t>
            </a:r>
            <a:r>
              <a:rPr lang="en-US" sz="1400" dirty="0">
                <a:solidFill>
                  <a:srgbClr val="555555"/>
                </a:solidFill>
                <a:latin typeface="Calibri" panose="020F0502020204030204" pitchFamily="34" charset="0"/>
                <a:ea typeface="Calibri" panose="020F0502020204030204" pitchFamily="34" charset="0"/>
              </a:rPr>
              <a:t>&gt;</a:t>
            </a:r>
            <a:endParaRPr lang="en-US" sz="1400" dirty="0">
              <a:solidFill>
                <a:srgbClr val="181717"/>
              </a:solidFill>
              <a:latin typeface="Times New Roman" panose="02020603050405020304" pitchFamily="18" charset="0"/>
              <a:ea typeface="Times New Roman" panose="02020603050405020304" pitchFamily="18" charset="0"/>
            </a:endParaRPr>
          </a:p>
          <a:p>
            <a:pPr marL="2222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&lt;</a:t>
            </a:r>
            <a:r>
              <a:rPr lang="en-US" sz="1400" dirty="0" err="1">
                <a:solidFill>
                  <a:srgbClr val="000088"/>
                </a:solidFill>
                <a:latin typeface="Calibri" panose="020F0502020204030204" pitchFamily="34" charset="0"/>
                <a:ea typeface="Calibri" panose="020F0502020204030204" pitchFamily="34" charset="0"/>
              </a:rPr>
              <a:t>wordCount</a:t>
            </a:r>
            <a:r>
              <a:rPr lang="en-US" sz="1400" dirty="0">
                <a:solidFill>
                  <a:srgbClr val="555555"/>
                </a:solidFill>
                <a:latin typeface="Calibri" panose="020F0502020204030204" pitchFamily="34" charset="0"/>
                <a:ea typeface="Calibri" panose="020F0502020204030204" pitchFamily="34" charset="0"/>
              </a:rPr>
              <a:t>&gt;</a:t>
            </a:r>
            <a:r>
              <a:rPr lang="en-US" sz="1400" dirty="0">
                <a:solidFill>
                  <a:srgbClr val="FF6600"/>
                </a:solidFill>
                <a:latin typeface="Calibri" panose="020F0502020204030204" pitchFamily="34" charset="0"/>
                <a:ea typeface="Calibri" panose="020F0502020204030204" pitchFamily="34" charset="0"/>
              </a:rPr>
              <a:t>11</a:t>
            </a:r>
            <a:r>
              <a:rPr lang="en-US" sz="1400" dirty="0">
                <a:solidFill>
                  <a:srgbClr val="555555"/>
                </a:solidFill>
                <a:latin typeface="Calibri" panose="020F0502020204030204" pitchFamily="34" charset="0"/>
                <a:ea typeface="Calibri" panose="020F0502020204030204" pitchFamily="34" charset="0"/>
              </a:rPr>
              <a:t>&lt;/</a:t>
            </a:r>
            <a:r>
              <a:rPr lang="en-US" sz="1400" dirty="0" err="1">
                <a:solidFill>
                  <a:srgbClr val="000088"/>
                </a:solidFill>
                <a:latin typeface="Calibri" panose="020F0502020204030204" pitchFamily="34" charset="0"/>
                <a:ea typeface="Calibri" panose="020F0502020204030204" pitchFamily="34" charset="0"/>
              </a:rPr>
              <a:t>wordCount</a:t>
            </a:r>
            <a:r>
              <a:rPr lang="en-US" sz="1400" dirty="0">
                <a:solidFill>
                  <a:srgbClr val="555555"/>
                </a:solidFill>
                <a:latin typeface="Calibri" panose="020F0502020204030204" pitchFamily="34" charset="0"/>
                <a:ea typeface="Calibri" panose="020F0502020204030204" pitchFamily="34" charset="0"/>
              </a:rPr>
              <a:t>&gt;</a:t>
            </a:r>
            <a:endParaRPr lang="en-US" sz="1400" dirty="0">
              <a:solidFill>
                <a:srgbClr val="181717"/>
              </a:solidFill>
              <a:latin typeface="Times New Roman" panose="02020603050405020304" pitchFamily="18" charset="0"/>
              <a:ea typeface="Times New Roman" panose="02020603050405020304" pitchFamily="18" charset="0"/>
            </a:endParaRPr>
          </a:p>
          <a:p>
            <a:pPr marL="2222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&lt;</a:t>
            </a:r>
            <a:r>
              <a:rPr lang="en-US" sz="1400" dirty="0">
                <a:solidFill>
                  <a:srgbClr val="000088"/>
                </a:solidFill>
                <a:latin typeface="Calibri" panose="020F0502020204030204" pitchFamily="34" charset="0"/>
                <a:ea typeface="Calibri" panose="020F0502020204030204" pitchFamily="34" charset="0"/>
              </a:rPr>
              <a:t>words</a:t>
            </a:r>
            <a:r>
              <a:rPr lang="en-US" sz="1400" dirty="0">
                <a:solidFill>
                  <a:srgbClr val="555555"/>
                </a:solidFill>
                <a:latin typeface="Calibri" panose="020F0502020204030204" pitchFamily="34" charset="0"/>
                <a:ea typeface="Calibri" panose="020F0502020204030204" pitchFamily="34" charset="0"/>
              </a:rPr>
              <a:t>&gt;</a:t>
            </a:r>
            <a:r>
              <a:rPr lang="en-US" sz="1400" dirty="0">
                <a:solidFill>
                  <a:srgbClr val="000088"/>
                </a:solidFill>
                <a:latin typeface="Calibri" panose="020F0502020204030204" pitchFamily="34" charset="0"/>
                <a:ea typeface="Calibri" panose="020F0502020204030204" pitchFamily="34" charset="0"/>
              </a:rPr>
              <a:t>The limits of my language mean the limits of my world.</a:t>
            </a:r>
            <a:r>
              <a:rPr lang="en-US" sz="1400" dirty="0">
                <a:solidFill>
                  <a:srgbClr val="555555"/>
                </a:solidFill>
                <a:latin typeface="Calibri" panose="020F0502020204030204" pitchFamily="34" charset="0"/>
                <a:ea typeface="Calibri" panose="020F0502020204030204" pitchFamily="34" charset="0"/>
              </a:rPr>
              <a:t>&lt;/</a:t>
            </a:r>
            <a:r>
              <a:rPr lang="en-US" sz="1400" dirty="0">
                <a:solidFill>
                  <a:srgbClr val="000088"/>
                </a:solidFill>
                <a:latin typeface="Calibri" panose="020F0502020204030204" pitchFamily="34" charset="0"/>
                <a:ea typeface="Calibri" panose="020F0502020204030204" pitchFamily="34" charset="0"/>
              </a:rPr>
              <a:t>words</a:t>
            </a:r>
            <a:r>
              <a:rPr lang="en-US" sz="1400" dirty="0">
                <a:solidFill>
                  <a:srgbClr val="555555"/>
                </a:solidFill>
                <a:latin typeface="Calibri" panose="020F0502020204030204" pitchFamily="34" charset="0"/>
                <a:ea typeface="Calibri" panose="020F0502020204030204" pitchFamily="34" charset="0"/>
              </a:rPr>
              <a:t>&gt;</a:t>
            </a:r>
            <a:endParaRPr lang="en-US" sz="1400" dirty="0">
              <a:solidFill>
                <a:srgbClr val="181717"/>
              </a:solidFill>
              <a:latin typeface="Times New Roman" panose="02020603050405020304" pitchFamily="18" charset="0"/>
              <a:ea typeface="Times New Roman" panose="02020603050405020304" pitchFamily="18" charset="0"/>
            </a:endParaRPr>
          </a:p>
          <a:p>
            <a:pPr marL="222250" indent="-6350">
              <a:lnSpc>
                <a:spcPct val="103000"/>
              </a:lnSpc>
              <a:spcBef>
                <a:spcPts val="0"/>
              </a:spcBef>
              <a:spcAft>
                <a:spcPts val="680"/>
              </a:spcAft>
            </a:pPr>
            <a:r>
              <a:rPr lang="en-US" sz="1400" dirty="0">
                <a:solidFill>
                  <a:srgbClr val="555555"/>
                </a:solidFill>
                <a:latin typeface="Calibri" panose="020F0502020204030204" pitchFamily="34" charset="0"/>
                <a:ea typeface="Calibri" panose="020F0502020204030204" pitchFamily="34" charset="0"/>
              </a:rPr>
              <a:t>&lt;/</a:t>
            </a:r>
            <a:r>
              <a:rPr lang="en-US" sz="1400" dirty="0">
                <a:solidFill>
                  <a:srgbClr val="000088"/>
                </a:solidFill>
                <a:latin typeface="Calibri" panose="020F0502020204030204" pitchFamily="34" charset="0"/>
                <a:ea typeface="Calibri" panose="020F0502020204030204" pitchFamily="34" charset="0"/>
              </a:rPr>
              <a:t>adage</a:t>
            </a:r>
            <a:r>
              <a:rPr lang="en-US" sz="1400" dirty="0">
                <a:solidFill>
                  <a:srgbClr val="555555"/>
                </a:solidFill>
                <a:latin typeface="Calibri" panose="020F0502020204030204" pitchFamily="34" charset="0"/>
                <a:ea typeface="Calibri" panose="020F0502020204030204" pitchFamily="34" charset="0"/>
              </a:rPr>
              <a:t>&gt;</a:t>
            </a:r>
          </a:p>
        </p:txBody>
      </p:sp>
    </p:spTree>
    <p:extLst>
      <p:ext uri="{BB962C8B-B14F-4D97-AF65-F5344CB8AC3E}">
        <p14:creationId xmlns:p14="http://schemas.microsoft.com/office/powerpoint/2010/main" val="3727418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CA" sz="3600" dirty="0"/>
              <a:t>JAX-RS Annotations</a:t>
            </a:r>
            <a:endParaRPr lang="en-US" dirty="0"/>
          </a:p>
        </p:txBody>
      </p:sp>
    </p:spTree>
    <p:extLst>
      <p:ext uri="{BB962C8B-B14F-4D97-AF65-F5344CB8AC3E}">
        <p14:creationId xmlns:p14="http://schemas.microsoft.com/office/powerpoint/2010/main" val="280384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JAX-RS provides annotations to aid in mapping a resource class (a POJO) as a web resource. </a:t>
            </a:r>
          </a:p>
          <a:p>
            <a:endParaRPr lang="en-US" sz="2400" dirty="0"/>
          </a:p>
          <a:p>
            <a:r>
              <a:rPr lang="en-US" sz="2400" dirty="0"/>
              <a:t>The annotations use the Java package </a:t>
            </a:r>
            <a:r>
              <a:rPr lang="en-US" sz="2400" dirty="0">
                <a:solidFill>
                  <a:srgbClr val="0000FF"/>
                </a:solidFill>
              </a:rPr>
              <a:t>javax.ws.rs</a:t>
            </a:r>
            <a:r>
              <a:rPr lang="en-US" sz="2400" dirty="0"/>
              <a:t>.</a:t>
            </a:r>
          </a:p>
        </p:txBody>
      </p:sp>
      <p:sp>
        <p:nvSpPr>
          <p:cNvPr id="46084" name="Title 17"/>
          <p:cNvSpPr>
            <a:spLocks noGrp="1"/>
          </p:cNvSpPr>
          <p:nvPr>
            <p:ph type="title"/>
          </p:nvPr>
        </p:nvSpPr>
        <p:spPr/>
        <p:txBody>
          <a:bodyPr/>
          <a:lstStyle/>
          <a:p>
            <a:r>
              <a:rPr lang="en-US" sz="3200" dirty="0"/>
              <a:t>JAX-RS Annotations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4441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400050" lvl="1" indent="0">
              <a:buNone/>
            </a:pPr>
            <a:r>
              <a:rPr lang="en-US" sz="2000" dirty="0"/>
              <a:t>The above annotations apply to methods only.</a:t>
            </a:r>
          </a:p>
        </p:txBody>
      </p:sp>
      <p:sp>
        <p:nvSpPr>
          <p:cNvPr id="46084" name="Title 17"/>
          <p:cNvSpPr>
            <a:spLocks noGrp="1"/>
          </p:cNvSpPr>
          <p:nvPr>
            <p:ph type="title"/>
          </p:nvPr>
        </p:nvSpPr>
        <p:spPr/>
        <p:txBody>
          <a:bodyPr/>
          <a:lstStyle/>
          <a:p>
            <a:r>
              <a:rPr lang="en-US" sz="3200" dirty="0"/>
              <a:t>JAX-RS REST Methods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7" name="Table 6">
            <a:extLst>
              <a:ext uri="{FF2B5EF4-FFF2-40B4-BE49-F238E27FC236}">
                <a16:creationId xmlns:a16="http://schemas.microsoft.com/office/drawing/2014/main" id="{F5635A19-5F66-43B3-826D-2DC09A86063C}"/>
              </a:ext>
            </a:extLst>
          </p:cNvPr>
          <p:cNvGraphicFramePr>
            <a:graphicFrameLocks noGrp="1"/>
          </p:cNvGraphicFramePr>
          <p:nvPr/>
        </p:nvGraphicFramePr>
        <p:xfrm>
          <a:off x="1879080" y="1173280"/>
          <a:ext cx="8280920" cy="4511440"/>
        </p:xfrm>
        <a:graphic>
          <a:graphicData uri="http://schemas.openxmlformats.org/drawingml/2006/table">
            <a:tbl>
              <a:tblPr/>
              <a:tblGrid>
                <a:gridCol w="1839129">
                  <a:extLst>
                    <a:ext uri="{9D8B030D-6E8A-4147-A177-3AD203B41FA5}">
                      <a16:colId xmlns:a16="http://schemas.microsoft.com/office/drawing/2014/main" val="1549747679"/>
                    </a:ext>
                  </a:extLst>
                </a:gridCol>
                <a:gridCol w="6441791">
                  <a:extLst>
                    <a:ext uri="{9D8B030D-6E8A-4147-A177-3AD203B41FA5}">
                      <a16:colId xmlns:a16="http://schemas.microsoft.com/office/drawing/2014/main" val="2303185816"/>
                    </a:ext>
                  </a:extLst>
                </a:gridCol>
              </a:tblGrid>
              <a:tr h="681911">
                <a:tc>
                  <a:txBody>
                    <a:bodyPr/>
                    <a:lstStyle/>
                    <a:p>
                      <a:pPr algn="l"/>
                      <a:r>
                        <a:rPr lang="en-US" sz="1400" dirty="0"/>
                        <a:t>@GET</a:t>
                      </a:r>
                    </a:p>
                  </a:txBody>
                  <a:tcPr marL="24424" marR="24424" marT="24424" marB="24424">
                    <a:lnL>
                      <a:noFill/>
                    </a:lnL>
                    <a:lnR>
                      <a:noFill/>
                    </a:lnR>
                    <a:lnT>
                      <a:noFill/>
                    </a:lnT>
                    <a:lnB>
                      <a:noFill/>
                    </a:lnB>
                  </a:tcPr>
                </a:tc>
                <a:tc>
                  <a:txBody>
                    <a:bodyPr/>
                    <a:lstStyle/>
                    <a:p>
                      <a:pPr algn="l"/>
                      <a:r>
                        <a:rPr lang="en-US" sz="1400" dirty="0"/>
                        <a:t>The @GET annotation is a request method designator and corresponds to the similarly named HTTP method. The Java method annotated with this request method designator will process HTTP GET requests. The behavior of a resource is determined by the HTTP method to which the resource is responding.</a:t>
                      </a:r>
                    </a:p>
                  </a:txBody>
                  <a:tcPr marL="24424" marR="24424" marT="24424" marB="24424">
                    <a:lnL>
                      <a:noFill/>
                    </a:lnL>
                    <a:lnR>
                      <a:noFill/>
                    </a:lnR>
                    <a:lnT>
                      <a:noFill/>
                    </a:lnT>
                    <a:lnB>
                      <a:noFill/>
                    </a:lnB>
                  </a:tcPr>
                </a:tc>
                <a:extLst>
                  <a:ext uri="{0D108BD9-81ED-4DB2-BD59-A6C34878D82A}">
                    <a16:rowId xmlns:a16="http://schemas.microsoft.com/office/drawing/2014/main" val="3678066421"/>
                  </a:ext>
                </a:extLst>
              </a:tr>
              <a:tr h="681911">
                <a:tc>
                  <a:txBody>
                    <a:bodyPr/>
                    <a:lstStyle/>
                    <a:p>
                      <a:pPr algn="l"/>
                      <a:r>
                        <a:rPr lang="en-US" sz="1400"/>
                        <a:t>@POST</a:t>
                      </a:r>
                    </a:p>
                  </a:txBody>
                  <a:tcPr marL="24424" marR="24424" marT="24424" marB="24424">
                    <a:lnL>
                      <a:noFill/>
                    </a:lnL>
                    <a:lnR>
                      <a:noFill/>
                    </a:lnR>
                    <a:lnT>
                      <a:noFill/>
                    </a:lnT>
                    <a:lnB>
                      <a:noFill/>
                    </a:lnB>
                  </a:tcPr>
                </a:tc>
                <a:tc>
                  <a:txBody>
                    <a:bodyPr/>
                    <a:lstStyle/>
                    <a:p>
                      <a:pPr algn="l"/>
                      <a:r>
                        <a:rPr lang="en-US" sz="1400" dirty="0"/>
                        <a:t>The @POST annotation is a request method designator and corresponds to the similarly named HTTP method. The Java method annotated with this request method designator will process HTTP POST requests. The behavior of a resource is determined by the HTTP method to which the resource is responding.</a:t>
                      </a:r>
                    </a:p>
                  </a:txBody>
                  <a:tcPr marL="24424" marR="24424" marT="24424" marB="24424">
                    <a:lnL>
                      <a:noFill/>
                    </a:lnL>
                    <a:lnR>
                      <a:noFill/>
                    </a:lnR>
                    <a:lnT>
                      <a:noFill/>
                    </a:lnT>
                    <a:lnB>
                      <a:noFill/>
                    </a:lnB>
                  </a:tcPr>
                </a:tc>
                <a:extLst>
                  <a:ext uri="{0D108BD9-81ED-4DB2-BD59-A6C34878D82A}">
                    <a16:rowId xmlns:a16="http://schemas.microsoft.com/office/drawing/2014/main" val="536672638"/>
                  </a:ext>
                </a:extLst>
              </a:tr>
              <a:tr h="681911">
                <a:tc>
                  <a:txBody>
                    <a:bodyPr/>
                    <a:lstStyle/>
                    <a:p>
                      <a:pPr algn="l"/>
                      <a:r>
                        <a:rPr lang="en-US" sz="1400"/>
                        <a:t>@PUT</a:t>
                      </a:r>
                    </a:p>
                  </a:txBody>
                  <a:tcPr marL="24424" marR="24424" marT="24424" marB="24424">
                    <a:lnL>
                      <a:noFill/>
                    </a:lnL>
                    <a:lnR>
                      <a:noFill/>
                    </a:lnR>
                    <a:lnT>
                      <a:noFill/>
                    </a:lnT>
                    <a:lnB>
                      <a:noFill/>
                    </a:lnB>
                  </a:tcPr>
                </a:tc>
                <a:tc>
                  <a:txBody>
                    <a:bodyPr/>
                    <a:lstStyle/>
                    <a:p>
                      <a:pPr algn="l"/>
                      <a:r>
                        <a:rPr lang="en-US" sz="1400"/>
                        <a:t>The @PUT annotation is a request method designator and corresponds to the similarly named HTTP method. The Java method annotated with this request method designator will process HTTP PUT requests. The behavior of a resource is determined by the HTTP method to which the resource is responding.</a:t>
                      </a:r>
                    </a:p>
                  </a:txBody>
                  <a:tcPr marL="24424" marR="24424" marT="24424" marB="24424">
                    <a:lnL>
                      <a:noFill/>
                    </a:lnL>
                    <a:lnR>
                      <a:noFill/>
                    </a:lnR>
                    <a:lnT>
                      <a:noFill/>
                    </a:lnT>
                    <a:lnB>
                      <a:noFill/>
                    </a:lnB>
                  </a:tcPr>
                </a:tc>
                <a:extLst>
                  <a:ext uri="{0D108BD9-81ED-4DB2-BD59-A6C34878D82A}">
                    <a16:rowId xmlns:a16="http://schemas.microsoft.com/office/drawing/2014/main" val="2371558535"/>
                  </a:ext>
                </a:extLst>
              </a:tr>
              <a:tr h="752252">
                <a:tc>
                  <a:txBody>
                    <a:bodyPr/>
                    <a:lstStyle/>
                    <a:p>
                      <a:pPr algn="l"/>
                      <a:r>
                        <a:rPr lang="en-US" sz="1400"/>
                        <a:t>@DELETE</a:t>
                      </a:r>
                    </a:p>
                  </a:txBody>
                  <a:tcPr marL="24424" marR="24424" marT="24424" marB="24424">
                    <a:lnL>
                      <a:noFill/>
                    </a:lnL>
                    <a:lnR>
                      <a:noFill/>
                    </a:lnR>
                    <a:lnT>
                      <a:noFill/>
                    </a:lnT>
                    <a:lnB>
                      <a:noFill/>
                    </a:lnB>
                  </a:tcPr>
                </a:tc>
                <a:tc>
                  <a:txBody>
                    <a:bodyPr/>
                    <a:lstStyle/>
                    <a:p>
                      <a:pPr algn="l"/>
                      <a:r>
                        <a:rPr lang="en-US" sz="1400"/>
                        <a:t>The @DELETE annotation is a request method designator and corresponds to the similarly named HTTP method. The Java method annotated with this request method designator will process HTTP DELETE requests. The behavior of a resource is determined by the HTTP method to which the resource is responding.</a:t>
                      </a:r>
                    </a:p>
                  </a:txBody>
                  <a:tcPr marL="24424" marR="24424" marT="24424" marB="24424">
                    <a:lnL>
                      <a:noFill/>
                    </a:lnL>
                    <a:lnR>
                      <a:noFill/>
                    </a:lnR>
                    <a:lnT>
                      <a:noFill/>
                    </a:lnT>
                    <a:lnB>
                      <a:noFill/>
                    </a:lnB>
                  </a:tcPr>
                </a:tc>
                <a:extLst>
                  <a:ext uri="{0D108BD9-81ED-4DB2-BD59-A6C34878D82A}">
                    <a16:rowId xmlns:a16="http://schemas.microsoft.com/office/drawing/2014/main" val="593059009"/>
                  </a:ext>
                </a:extLst>
              </a:tr>
              <a:tr h="681911">
                <a:tc>
                  <a:txBody>
                    <a:bodyPr/>
                    <a:lstStyle/>
                    <a:p>
                      <a:pPr algn="l"/>
                      <a:r>
                        <a:rPr lang="en-US" sz="1400"/>
                        <a:t>@HEAD</a:t>
                      </a:r>
                    </a:p>
                  </a:txBody>
                  <a:tcPr marL="24424" marR="24424" marT="24424" marB="24424">
                    <a:lnL>
                      <a:noFill/>
                    </a:lnL>
                    <a:lnR>
                      <a:noFill/>
                    </a:lnR>
                    <a:lnT>
                      <a:noFill/>
                    </a:lnT>
                    <a:lnB>
                      <a:noFill/>
                    </a:lnB>
                  </a:tcPr>
                </a:tc>
                <a:tc>
                  <a:txBody>
                    <a:bodyPr/>
                    <a:lstStyle/>
                    <a:p>
                      <a:pPr algn="l"/>
                      <a:r>
                        <a:rPr lang="en-US" sz="1400" dirty="0"/>
                        <a:t>The @HEAD annotation is a request method designator and corresponds to the similarly named HTTP method. The Java method annotated with this request method designator will process HTTP HEAD requests. The behavior of a resource is determined by the HTTP method to which the resource is responding.</a:t>
                      </a:r>
                    </a:p>
                  </a:txBody>
                  <a:tcPr marL="24424" marR="24424" marT="24424" marB="24424">
                    <a:lnL>
                      <a:noFill/>
                    </a:lnL>
                    <a:lnR>
                      <a:noFill/>
                    </a:lnR>
                    <a:lnT>
                      <a:noFill/>
                    </a:lnT>
                    <a:lnB>
                      <a:noFill/>
                    </a:lnB>
                  </a:tcPr>
                </a:tc>
                <a:extLst>
                  <a:ext uri="{0D108BD9-81ED-4DB2-BD59-A6C34878D82A}">
                    <a16:rowId xmlns:a16="http://schemas.microsoft.com/office/drawing/2014/main" val="1114187210"/>
                  </a:ext>
                </a:extLst>
              </a:tr>
            </a:tbl>
          </a:graphicData>
        </a:graphic>
      </p:graphicFrame>
    </p:spTree>
    <p:extLst>
      <p:ext uri="{BB962C8B-B14F-4D97-AF65-F5344CB8AC3E}">
        <p14:creationId xmlns:p14="http://schemas.microsoft.com/office/powerpoint/2010/main" val="34145118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400050" lvl="1" indent="0">
              <a:buNone/>
            </a:pPr>
            <a:r>
              <a:rPr lang="en-US" sz="2000" dirty="0"/>
              <a:t>The above annotation applies to the class, the method, and/or both.</a:t>
            </a:r>
          </a:p>
        </p:txBody>
      </p:sp>
      <p:sp>
        <p:nvSpPr>
          <p:cNvPr id="46084" name="Title 17"/>
          <p:cNvSpPr>
            <a:spLocks noGrp="1"/>
          </p:cNvSpPr>
          <p:nvPr>
            <p:ph type="title"/>
          </p:nvPr>
        </p:nvSpPr>
        <p:spPr/>
        <p:txBody>
          <a:bodyPr/>
          <a:lstStyle/>
          <a:p>
            <a:r>
              <a:rPr lang="en-US" sz="3200" dirty="0"/>
              <a:t>JAX-RS and Method Path</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97D8D597-CC17-4EE0-9E93-76DEBD426040}"/>
              </a:ext>
            </a:extLst>
          </p:cNvPr>
          <p:cNvGraphicFramePr>
            <a:graphicFrameLocks noGrp="1"/>
          </p:cNvGraphicFramePr>
          <p:nvPr/>
        </p:nvGraphicFramePr>
        <p:xfrm>
          <a:off x="1712680" y="1196752"/>
          <a:ext cx="7886700" cy="1043940"/>
        </p:xfrm>
        <a:graphic>
          <a:graphicData uri="http://schemas.openxmlformats.org/drawingml/2006/table">
            <a:tbl>
              <a:tblPr/>
              <a:tblGrid>
                <a:gridCol w="1279054">
                  <a:extLst>
                    <a:ext uri="{9D8B030D-6E8A-4147-A177-3AD203B41FA5}">
                      <a16:colId xmlns:a16="http://schemas.microsoft.com/office/drawing/2014/main" val="1819036418"/>
                    </a:ext>
                  </a:extLst>
                </a:gridCol>
                <a:gridCol w="6607646">
                  <a:extLst>
                    <a:ext uri="{9D8B030D-6E8A-4147-A177-3AD203B41FA5}">
                      <a16:colId xmlns:a16="http://schemas.microsoft.com/office/drawing/2014/main" val="2471713991"/>
                    </a:ext>
                  </a:extLst>
                </a:gridCol>
              </a:tblGrid>
              <a:tr h="0">
                <a:tc>
                  <a:txBody>
                    <a:bodyPr/>
                    <a:lstStyle/>
                    <a:p>
                      <a:pPr algn="l"/>
                      <a:r>
                        <a:rPr lang="en-US" sz="1400" dirty="0"/>
                        <a:t>@Path</a:t>
                      </a:r>
                    </a:p>
                  </a:txBody>
                  <a:tcPr marL="95250" marR="95250" marT="95250" marB="95250">
                    <a:lnL>
                      <a:noFill/>
                    </a:lnL>
                    <a:lnR>
                      <a:noFill/>
                    </a:lnR>
                    <a:lnT>
                      <a:noFill/>
                    </a:lnT>
                    <a:lnB>
                      <a:noFill/>
                    </a:lnB>
                  </a:tcPr>
                </a:tc>
                <a:tc>
                  <a:txBody>
                    <a:bodyPr/>
                    <a:lstStyle/>
                    <a:p>
                      <a:pPr algn="l"/>
                      <a:r>
                        <a:rPr lang="en-US" sz="1400" dirty="0"/>
                        <a:t>The @Path annotation’s value is a relative URI path indicating where the Java class will be hosted: for example, /</a:t>
                      </a:r>
                      <a:r>
                        <a:rPr lang="en-US" sz="1400" dirty="0" err="1"/>
                        <a:t>helloworld</a:t>
                      </a:r>
                      <a:r>
                        <a:rPr lang="en-US" sz="1400" dirty="0"/>
                        <a:t>. You can also embed variables in the URIs to make a URI path template. For example, you could ask for the name of a user and pass it to the application as a variable in the URI: /</a:t>
                      </a:r>
                      <a:r>
                        <a:rPr lang="en-US" sz="1400" dirty="0" err="1"/>
                        <a:t>helloworld</a:t>
                      </a:r>
                      <a:r>
                        <a:rPr lang="en-US" sz="1400" dirty="0"/>
                        <a:t>/{username}.</a:t>
                      </a:r>
                    </a:p>
                  </a:txBody>
                  <a:tcPr marL="95250" marR="95250" marT="95250" marB="95250">
                    <a:lnL>
                      <a:noFill/>
                    </a:lnL>
                    <a:lnR>
                      <a:noFill/>
                    </a:lnR>
                    <a:lnT>
                      <a:noFill/>
                    </a:lnT>
                    <a:lnB>
                      <a:noFill/>
                    </a:lnB>
                  </a:tcPr>
                </a:tc>
                <a:extLst>
                  <a:ext uri="{0D108BD9-81ED-4DB2-BD59-A6C34878D82A}">
                    <a16:rowId xmlns:a16="http://schemas.microsoft.com/office/drawing/2014/main" val="3515281580"/>
                  </a:ext>
                </a:extLst>
              </a:tr>
            </a:tbl>
          </a:graphicData>
        </a:graphic>
      </p:graphicFrame>
    </p:spTree>
    <p:extLst>
      <p:ext uri="{BB962C8B-B14F-4D97-AF65-F5344CB8AC3E}">
        <p14:creationId xmlns:p14="http://schemas.microsoft.com/office/powerpoint/2010/main" val="1773706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400050" lvl="1" indent="0">
              <a:buNone/>
            </a:pPr>
            <a:r>
              <a:rPr lang="en-US" sz="2000" dirty="0"/>
              <a:t>The above annotations apply to method parameters.</a:t>
            </a:r>
          </a:p>
          <a:p>
            <a:pPr marL="400050" lvl="1" indent="0">
              <a:buNone/>
            </a:pPr>
            <a:endParaRPr lang="en-US" sz="2000" dirty="0"/>
          </a:p>
        </p:txBody>
      </p:sp>
      <p:sp>
        <p:nvSpPr>
          <p:cNvPr id="46084" name="Title 17"/>
          <p:cNvSpPr>
            <a:spLocks noGrp="1"/>
          </p:cNvSpPr>
          <p:nvPr>
            <p:ph type="title"/>
          </p:nvPr>
        </p:nvSpPr>
        <p:spPr/>
        <p:txBody>
          <a:bodyPr/>
          <a:lstStyle/>
          <a:p>
            <a:r>
              <a:rPr lang="en-US" sz="3200" dirty="0"/>
              <a:t>JAX-RS and Parameters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7" name="Table 6">
            <a:extLst>
              <a:ext uri="{FF2B5EF4-FFF2-40B4-BE49-F238E27FC236}">
                <a16:creationId xmlns:a16="http://schemas.microsoft.com/office/drawing/2014/main" id="{6FF69600-4FB4-4525-844D-C82DD94C35B6}"/>
              </a:ext>
            </a:extLst>
          </p:cNvPr>
          <p:cNvGraphicFramePr>
            <a:graphicFrameLocks noGrp="1"/>
          </p:cNvGraphicFramePr>
          <p:nvPr/>
        </p:nvGraphicFramePr>
        <p:xfrm>
          <a:off x="1717544" y="1052737"/>
          <a:ext cx="8208912" cy="3469604"/>
        </p:xfrm>
        <a:graphic>
          <a:graphicData uri="http://schemas.openxmlformats.org/drawingml/2006/table">
            <a:tbl>
              <a:tblPr/>
              <a:tblGrid>
                <a:gridCol w="1584176">
                  <a:extLst>
                    <a:ext uri="{9D8B030D-6E8A-4147-A177-3AD203B41FA5}">
                      <a16:colId xmlns:a16="http://schemas.microsoft.com/office/drawing/2014/main" val="3218554218"/>
                    </a:ext>
                  </a:extLst>
                </a:gridCol>
                <a:gridCol w="6624736">
                  <a:extLst>
                    <a:ext uri="{9D8B030D-6E8A-4147-A177-3AD203B41FA5}">
                      <a16:colId xmlns:a16="http://schemas.microsoft.com/office/drawing/2014/main" val="1461776437"/>
                    </a:ext>
                  </a:extLst>
                </a:gridCol>
              </a:tblGrid>
              <a:tr h="886688">
                <a:tc>
                  <a:txBody>
                    <a:bodyPr/>
                    <a:lstStyle/>
                    <a:p>
                      <a:pPr algn="l"/>
                      <a:r>
                        <a:rPr lang="en-US" sz="1400" dirty="0"/>
                        <a:t>@</a:t>
                      </a:r>
                      <a:r>
                        <a:rPr lang="en-US" sz="1400" dirty="0" err="1"/>
                        <a:t>PathParam</a:t>
                      </a:r>
                      <a:endParaRPr lang="en-US" sz="1400" dirty="0"/>
                    </a:p>
                  </a:txBody>
                  <a:tcPr marL="54392" marR="54392" marT="54392" marB="54392">
                    <a:lnL>
                      <a:noFill/>
                    </a:lnL>
                    <a:lnR>
                      <a:noFill/>
                    </a:lnR>
                    <a:lnT>
                      <a:noFill/>
                    </a:lnT>
                    <a:lnB>
                      <a:noFill/>
                    </a:lnB>
                  </a:tcPr>
                </a:tc>
                <a:tc>
                  <a:txBody>
                    <a:bodyPr/>
                    <a:lstStyle/>
                    <a:p>
                      <a:pPr algn="l"/>
                      <a:r>
                        <a:rPr lang="en-US" sz="1400" dirty="0"/>
                        <a:t>The @</a:t>
                      </a:r>
                      <a:r>
                        <a:rPr lang="en-US" sz="1400" dirty="0" err="1"/>
                        <a:t>PathParam</a:t>
                      </a:r>
                      <a:r>
                        <a:rPr lang="en-US" sz="1400" dirty="0"/>
                        <a:t> annotation is a type of parameter that you can extract for use in your resource class. URI path parameters are extracted from the request URI, and the parameter names correspond to the URI path template variable names specified in the @Path class-level annotation.</a:t>
                      </a:r>
                    </a:p>
                  </a:txBody>
                  <a:tcPr marL="54392" marR="54392" marT="54392" marB="54392">
                    <a:lnL>
                      <a:noFill/>
                    </a:lnL>
                    <a:lnR>
                      <a:noFill/>
                    </a:lnR>
                    <a:lnT>
                      <a:noFill/>
                    </a:lnT>
                    <a:lnB>
                      <a:noFill/>
                    </a:lnB>
                  </a:tcPr>
                </a:tc>
                <a:extLst>
                  <a:ext uri="{0D108BD9-81ED-4DB2-BD59-A6C34878D82A}">
                    <a16:rowId xmlns:a16="http://schemas.microsoft.com/office/drawing/2014/main" val="407124634"/>
                  </a:ext>
                </a:extLst>
              </a:tr>
              <a:tr h="690077">
                <a:tc>
                  <a:txBody>
                    <a:bodyPr/>
                    <a:lstStyle/>
                    <a:p>
                      <a:pPr algn="l"/>
                      <a:r>
                        <a:rPr lang="en-US" sz="1400"/>
                        <a:t>@QueryParam</a:t>
                      </a:r>
                    </a:p>
                  </a:txBody>
                  <a:tcPr marL="54392" marR="54392" marT="54392" marB="54392">
                    <a:lnL>
                      <a:noFill/>
                    </a:lnL>
                    <a:lnR>
                      <a:noFill/>
                    </a:lnR>
                    <a:lnT>
                      <a:noFill/>
                    </a:lnT>
                    <a:lnB>
                      <a:noFill/>
                    </a:lnB>
                  </a:tcPr>
                </a:tc>
                <a:tc>
                  <a:txBody>
                    <a:bodyPr/>
                    <a:lstStyle/>
                    <a:p>
                      <a:pPr algn="l"/>
                      <a:r>
                        <a:rPr lang="en-US" sz="1400" dirty="0"/>
                        <a:t>The @</a:t>
                      </a:r>
                      <a:r>
                        <a:rPr lang="en-US" sz="1400" dirty="0" err="1"/>
                        <a:t>QueryParam</a:t>
                      </a:r>
                      <a:r>
                        <a:rPr lang="en-US" sz="1400" dirty="0"/>
                        <a:t> annotation is a type of parameter that you can extract for use in your resource class. Query parameters are extracted from the request URI query parameters.</a:t>
                      </a:r>
                    </a:p>
                  </a:txBody>
                  <a:tcPr marL="54392" marR="54392" marT="54392" marB="54392">
                    <a:lnL>
                      <a:noFill/>
                    </a:lnL>
                    <a:lnR>
                      <a:noFill/>
                    </a:lnR>
                    <a:lnT>
                      <a:noFill/>
                    </a:lnT>
                    <a:lnB>
                      <a:noFill/>
                    </a:lnB>
                  </a:tcPr>
                </a:tc>
                <a:extLst>
                  <a:ext uri="{0D108BD9-81ED-4DB2-BD59-A6C34878D82A}">
                    <a16:rowId xmlns:a16="http://schemas.microsoft.com/office/drawing/2014/main" val="78720309"/>
                  </a:ext>
                </a:extLst>
              </a:tr>
              <a:tr h="370302">
                <a:tc>
                  <a:txBody>
                    <a:bodyPr/>
                    <a:lstStyle/>
                    <a:p>
                      <a:pPr algn="l"/>
                      <a:r>
                        <a:rPr lang="en-US" sz="1400" dirty="0"/>
                        <a:t>@</a:t>
                      </a:r>
                      <a:r>
                        <a:rPr lang="en-US" sz="1400" dirty="0" err="1"/>
                        <a:t>HeaderParam</a:t>
                      </a:r>
                      <a:endParaRPr lang="en-US" sz="1400" dirty="0"/>
                    </a:p>
                  </a:txBody>
                  <a:tcPr marL="54392" marR="54392" marT="54392" marB="54392">
                    <a:lnL>
                      <a:noFill/>
                    </a:lnL>
                    <a:lnR>
                      <a:noFill/>
                    </a:lnR>
                    <a:lnT>
                      <a:noFill/>
                    </a:lnT>
                    <a:lnB>
                      <a:noFill/>
                    </a:lnB>
                  </a:tcPr>
                </a:tc>
                <a:tc>
                  <a:txBody>
                    <a:bodyPr/>
                    <a:lstStyle/>
                    <a:p>
                      <a:pPr algn="l"/>
                      <a:r>
                        <a:rPr lang="en-US" sz="1400" dirty="0"/>
                        <a:t>binds the method parameter to an HTTP header value.</a:t>
                      </a:r>
                    </a:p>
                  </a:txBody>
                  <a:tcPr marL="54392" marR="54392" marT="54392" marB="54392">
                    <a:lnL>
                      <a:noFill/>
                    </a:lnL>
                    <a:lnR>
                      <a:noFill/>
                    </a:lnR>
                    <a:lnT>
                      <a:noFill/>
                    </a:lnT>
                    <a:lnB>
                      <a:noFill/>
                    </a:lnB>
                  </a:tcPr>
                </a:tc>
                <a:extLst>
                  <a:ext uri="{0D108BD9-81ED-4DB2-BD59-A6C34878D82A}">
                    <a16:rowId xmlns:a16="http://schemas.microsoft.com/office/drawing/2014/main" val="1045107231"/>
                  </a:ext>
                </a:extLst>
              </a:tr>
              <a:tr h="407448">
                <a:tc>
                  <a:txBody>
                    <a:bodyPr/>
                    <a:lstStyle/>
                    <a:p>
                      <a:pPr algn="l"/>
                      <a:r>
                        <a:rPr lang="en-US" sz="1400" dirty="0"/>
                        <a:t>@</a:t>
                      </a:r>
                      <a:r>
                        <a:rPr lang="en-US" sz="1400" dirty="0" err="1"/>
                        <a:t>CookieParam</a:t>
                      </a:r>
                      <a:endParaRPr lang="en-US" sz="1400" dirty="0"/>
                    </a:p>
                  </a:txBody>
                  <a:tcPr marL="54392" marR="54392" marT="54392" marB="54392">
                    <a:lnL>
                      <a:noFill/>
                    </a:lnL>
                    <a:lnR>
                      <a:noFill/>
                    </a:lnR>
                    <a:lnT>
                      <a:noFill/>
                    </a:lnT>
                    <a:lnB>
                      <a:noFill/>
                    </a:lnB>
                  </a:tcPr>
                </a:tc>
                <a:tc>
                  <a:txBody>
                    <a:bodyPr/>
                    <a:lstStyle/>
                    <a:p>
                      <a:pPr algn="l"/>
                      <a:r>
                        <a:rPr lang="en-US" sz="1400" dirty="0"/>
                        <a:t>binds the method parameter to a cookie value.</a:t>
                      </a:r>
                    </a:p>
                  </a:txBody>
                  <a:tcPr marL="54392" marR="54392" marT="54392" marB="54392">
                    <a:lnL>
                      <a:noFill/>
                    </a:lnL>
                    <a:lnR>
                      <a:noFill/>
                    </a:lnR>
                    <a:lnT>
                      <a:noFill/>
                    </a:lnT>
                    <a:lnB>
                      <a:noFill/>
                    </a:lnB>
                  </a:tcPr>
                </a:tc>
                <a:extLst>
                  <a:ext uri="{0D108BD9-81ED-4DB2-BD59-A6C34878D82A}">
                    <a16:rowId xmlns:a16="http://schemas.microsoft.com/office/drawing/2014/main" val="781940529"/>
                  </a:ext>
                </a:extLst>
              </a:tr>
              <a:tr h="334791">
                <a:tc>
                  <a:txBody>
                    <a:bodyPr/>
                    <a:lstStyle/>
                    <a:p>
                      <a:pPr algn="l"/>
                      <a:r>
                        <a:rPr lang="en-US" sz="1400" dirty="0"/>
                        <a:t>@</a:t>
                      </a:r>
                      <a:r>
                        <a:rPr lang="en-US" sz="1400" dirty="0" err="1"/>
                        <a:t>FormParam</a:t>
                      </a:r>
                      <a:endParaRPr lang="en-US" sz="1400" dirty="0"/>
                    </a:p>
                  </a:txBody>
                  <a:tcPr marL="54392" marR="54392" marT="54392" marB="54392">
                    <a:lnL>
                      <a:noFill/>
                    </a:lnL>
                    <a:lnR>
                      <a:noFill/>
                    </a:lnR>
                    <a:lnT>
                      <a:noFill/>
                    </a:lnT>
                    <a:lnB>
                      <a:noFill/>
                    </a:lnB>
                  </a:tcPr>
                </a:tc>
                <a:tc>
                  <a:txBody>
                    <a:bodyPr/>
                    <a:lstStyle/>
                    <a:p>
                      <a:pPr algn="l"/>
                      <a:r>
                        <a:rPr lang="en-US" sz="1400" dirty="0"/>
                        <a:t>binds the method parameter to a form value.</a:t>
                      </a:r>
                    </a:p>
                  </a:txBody>
                  <a:tcPr marL="54392" marR="54392" marT="54392" marB="54392">
                    <a:lnL>
                      <a:noFill/>
                    </a:lnL>
                    <a:lnR>
                      <a:noFill/>
                    </a:lnR>
                    <a:lnT>
                      <a:noFill/>
                    </a:lnT>
                    <a:lnB>
                      <a:noFill/>
                    </a:lnB>
                  </a:tcPr>
                </a:tc>
                <a:extLst>
                  <a:ext uri="{0D108BD9-81ED-4DB2-BD59-A6C34878D82A}">
                    <a16:rowId xmlns:a16="http://schemas.microsoft.com/office/drawing/2014/main" val="261774201"/>
                  </a:ext>
                </a:extLst>
              </a:tr>
              <a:tr h="303404">
                <a:tc>
                  <a:txBody>
                    <a:bodyPr/>
                    <a:lstStyle/>
                    <a:p>
                      <a:pPr algn="l"/>
                      <a:r>
                        <a:rPr lang="en-US" sz="1400" dirty="0"/>
                        <a:t>@</a:t>
                      </a:r>
                      <a:r>
                        <a:rPr lang="en-US" sz="1400" dirty="0" err="1"/>
                        <a:t>DefaultValue</a:t>
                      </a:r>
                      <a:endParaRPr lang="en-US" sz="1400" dirty="0"/>
                    </a:p>
                  </a:txBody>
                  <a:tcPr marL="54392" marR="54392" marT="54392" marB="54392">
                    <a:lnL>
                      <a:noFill/>
                    </a:lnL>
                    <a:lnR>
                      <a:noFill/>
                    </a:lnR>
                    <a:lnT>
                      <a:noFill/>
                    </a:lnT>
                    <a:lnB>
                      <a:noFill/>
                    </a:lnB>
                  </a:tcPr>
                </a:tc>
                <a:tc>
                  <a:txBody>
                    <a:bodyPr/>
                    <a:lstStyle/>
                    <a:p>
                      <a:pPr algn="l"/>
                      <a:r>
                        <a:rPr lang="en-US" sz="1400" dirty="0"/>
                        <a:t>specifies a default value for the above bindings when the key is not found.</a:t>
                      </a:r>
                    </a:p>
                  </a:txBody>
                  <a:tcPr marL="54392" marR="54392" marT="54392" marB="54392">
                    <a:lnL>
                      <a:noFill/>
                    </a:lnL>
                    <a:lnR>
                      <a:noFill/>
                    </a:lnR>
                    <a:lnT>
                      <a:noFill/>
                    </a:lnT>
                    <a:lnB>
                      <a:noFill/>
                    </a:lnB>
                  </a:tcPr>
                </a:tc>
                <a:extLst>
                  <a:ext uri="{0D108BD9-81ED-4DB2-BD59-A6C34878D82A}">
                    <a16:rowId xmlns:a16="http://schemas.microsoft.com/office/drawing/2014/main" val="2600223473"/>
                  </a:ext>
                </a:extLst>
              </a:tr>
              <a:tr h="382618">
                <a:tc>
                  <a:txBody>
                    <a:bodyPr/>
                    <a:lstStyle/>
                    <a:p>
                      <a:pPr algn="l"/>
                      <a:r>
                        <a:rPr lang="en-US" sz="1400" dirty="0"/>
                        <a:t>@</a:t>
                      </a:r>
                      <a:r>
                        <a:rPr lang="en-US" sz="1400" dirty="0" err="1"/>
                        <a:t>MatrixParam</a:t>
                      </a:r>
                      <a:endParaRPr lang="en-US" sz="1400" dirty="0"/>
                    </a:p>
                  </a:txBody>
                  <a:tcPr marL="54392" marR="54392" marT="54392" marB="54392">
                    <a:lnL>
                      <a:noFill/>
                    </a:lnL>
                    <a:lnR>
                      <a:noFill/>
                    </a:lnR>
                    <a:lnT>
                      <a:noFill/>
                    </a:lnT>
                    <a:lnB>
                      <a:noFill/>
                    </a:lnB>
                  </a:tcPr>
                </a:tc>
                <a:tc>
                  <a:txBody>
                    <a:bodyPr/>
                    <a:lstStyle/>
                    <a:p>
                      <a:pPr algn="l"/>
                      <a:r>
                        <a:rPr lang="en-US" sz="1400" dirty="0"/>
                        <a:t>binds the method parameter to the value of an HTTP matrix parameter.</a:t>
                      </a:r>
                    </a:p>
                  </a:txBody>
                  <a:tcPr marL="54392" marR="54392" marT="54392" marB="54392">
                    <a:lnL>
                      <a:noFill/>
                    </a:lnL>
                    <a:lnR>
                      <a:noFill/>
                    </a:lnR>
                    <a:lnT>
                      <a:noFill/>
                    </a:lnT>
                    <a:lnB>
                      <a:noFill/>
                    </a:lnB>
                  </a:tcPr>
                </a:tc>
                <a:extLst>
                  <a:ext uri="{0D108BD9-81ED-4DB2-BD59-A6C34878D82A}">
                    <a16:rowId xmlns:a16="http://schemas.microsoft.com/office/drawing/2014/main" val="1467444098"/>
                  </a:ext>
                </a:extLst>
              </a:tr>
            </a:tbl>
          </a:graphicData>
        </a:graphic>
      </p:graphicFrame>
    </p:spTree>
    <p:extLst>
      <p:ext uri="{BB962C8B-B14F-4D97-AF65-F5344CB8AC3E}">
        <p14:creationId xmlns:p14="http://schemas.microsoft.com/office/powerpoint/2010/main" val="2680904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The REST specification suggests appropriate params being used with corresponding verbs.</a:t>
            </a:r>
          </a:p>
          <a:p>
            <a:endParaRPr lang="en-US" altLang="en-US" sz="2200" dirty="0"/>
          </a:p>
          <a:p>
            <a:r>
              <a:rPr lang="en-US" altLang="en-US" sz="2200" dirty="0"/>
              <a:t>Some common params:</a:t>
            </a:r>
          </a:p>
          <a:p>
            <a:pPr lvl="1"/>
            <a:endParaRPr lang="en-US" altLang="en-US" sz="1800" dirty="0"/>
          </a:p>
          <a:p>
            <a:pPr lvl="1"/>
            <a:r>
              <a:rPr lang="en-US" altLang="en-US" sz="1800" dirty="0" err="1"/>
              <a:t>QueryParam</a:t>
            </a:r>
            <a:r>
              <a:rPr lang="en-US" altLang="en-US" sz="1800" dirty="0"/>
              <a:t> and GET</a:t>
            </a:r>
          </a:p>
          <a:p>
            <a:pPr lvl="1"/>
            <a:r>
              <a:rPr lang="en-US" altLang="en-US" sz="1800" dirty="0" err="1"/>
              <a:t>FormParam</a:t>
            </a:r>
            <a:r>
              <a:rPr lang="en-US" altLang="en-US" sz="1800" dirty="0"/>
              <a:t>  and POST</a:t>
            </a:r>
          </a:p>
          <a:p>
            <a:pPr lvl="1"/>
            <a:r>
              <a:rPr lang="en-US" altLang="en-US" sz="1800" dirty="0" err="1"/>
              <a:t>MatrixParam</a:t>
            </a:r>
            <a:r>
              <a:rPr lang="en-US" altLang="en-US" sz="1800" dirty="0"/>
              <a:t> (in path)</a:t>
            </a:r>
          </a:p>
          <a:p>
            <a:pPr lvl="2"/>
            <a:r>
              <a:rPr lang="en-US" altLang="en-US" sz="1800" dirty="0"/>
              <a:t>e.g. </a:t>
            </a:r>
            <a:r>
              <a:rPr lang="en-US" altLang="en-US" sz="1400" dirty="0">
                <a:latin typeface="Courier New" panose="02070309020205020404" pitchFamily="49" charset="0"/>
                <a:cs typeface="Courier New" panose="02070309020205020404" pitchFamily="49" charset="0"/>
              </a:rPr>
              <a:t>/users/110;author=</a:t>
            </a:r>
            <a:r>
              <a:rPr lang="en-US" altLang="en-US" sz="1400" dirty="0" err="1">
                <a:latin typeface="Courier New" panose="02070309020205020404" pitchFamily="49" charset="0"/>
                <a:cs typeface="Courier New" panose="02070309020205020404" pitchFamily="49" charset="0"/>
              </a:rPr>
              <a:t>mkyong</a:t>
            </a:r>
            <a:endParaRPr lang="en-US" altLang="en-US" sz="1800" dirty="0">
              <a:latin typeface="Courier New" panose="02070309020205020404" pitchFamily="49" charset="0"/>
              <a:cs typeface="Courier New" panose="02070309020205020404" pitchFamily="49" charset="0"/>
            </a:endParaRPr>
          </a:p>
          <a:p>
            <a:endParaRPr lang="en-US" sz="2000" dirty="0"/>
          </a:p>
          <a:p>
            <a:endParaRPr lang="en-US" sz="2400" dirty="0"/>
          </a:p>
        </p:txBody>
      </p:sp>
      <p:sp>
        <p:nvSpPr>
          <p:cNvPr id="46084" name="Title 17"/>
          <p:cNvSpPr>
            <a:spLocks noGrp="1"/>
          </p:cNvSpPr>
          <p:nvPr>
            <p:ph type="title"/>
          </p:nvPr>
        </p:nvSpPr>
        <p:spPr/>
        <p:txBody>
          <a:bodyPr/>
          <a:lstStyle/>
          <a:p>
            <a:r>
              <a:rPr lang="en-US" sz="3200" dirty="0"/>
              <a:t>JAX-RS and Parameters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5775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solidFill>
                  <a:srgbClr val="C00000"/>
                </a:solidFill>
              </a:rPr>
              <a:t>Representational state transfer (REST)</a:t>
            </a:r>
            <a:r>
              <a:rPr lang="en-US" sz="2200" dirty="0"/>
              <a:t> is a software </a:t>
            </a:r>
            <a:r>
              <a:rPr lang="en-US" sz="2200" dirty="0">
                <a:solidFill>
                  <a:srgbClr val="0000FF"/>
                </a:solidFill>
              </a:rPr>
              <a:t>architectural style</a:t>
            </a:r>
            <a:r>
              <a:rPr lang="en-US" sz="2200" dirty="0"/>
              <a:t> that defines a </a:t>
            </a:r>
            <a:r>
              <a:rPr lang="en-US" sz="2200" dirty="0">
                <a:solidFill>
                  <a:srgbClr val="0000FF"/>
                </a:solidFill>
              </a:rPr>
              <a:t>set of constraints</a:t>
            </a:r>
            <a:r>
              <a:rPr lang="en-US" sz="2200" dirty="0"/>
              <a:t> to be used for creating </a:t>
            </a:r>
            <a:r>
              <a:rPr lang="en-US" sz="2200" dirty="0">
                <a:solidFill>
                  <a:srgbClr val="C00000"/>
                </a:solidFill>
              </a:rPr>
              <a:t>Web services</a:t>
            </a:r>
            <a:r>
              <a:rPr lang="en-US" sz="2200" dirty="0"/>
              <a:t>. </a:t>
            </a:r>
          </a:p>
          <a:p>
            <a:endParaRPr lang="en-US" sz="2200" dirty="0"/>
          </a:p>
          <a:p>
            <a:r>
              <a:rPr lang="en-US" sz="2200" dirty="0"/>
              <a:t>Web services that </a:t>
            </a:r>
            <a:r>
              <a:rPr lang="en-US" sz="2200" dirty="0">
                <a:solidFill>
                  <a:srgbClr val="0000FF"/>
                </a:solidFill>
              </a:rPr>
              <a:t>conform</a:t>
            </a:r>
            <a:r>
              <a:rPr lang="en-US" sz="2200" dirty="0"/>
              <a:t> to the REST architectural style, called </a:t>
            </a:r>
            <a:r>
              <a:rPr lang="en-US" sz="2200" dirty="0">
                <a:solidFill>
                  <a:srgbClr val="0000FF"/>
                </a:solidFill>
              </a:rPr>
              <a:t>RESTful</a:t>
            </a:r>
            <a:r>
              <a:rPr lang="en-US" sz="2200" dirty="0"/>
              <a:t> Web services.</a:t>
            </a:r>
          </a:p>
          <a:p>
            <a:endParaRPr lang="en-US" sz="2200" dirty="0"/>
          </a:p>
          <a:p>
            <a:r>
              <a:rPr lang="en-US" sz="2200" dirty="0"/>
              <a:t>REST provides </a:t>
            </a:r>
            <a:r>
              <a:rPr lang="en-US" sz="2200" dirty="0">
                <a:solidFill>
                  <a:srgbClr val="0000FF"/>
                </a:solidFill>
              </a:rPr>
              <a:t>interoperability</a:t>
            </a:r>
            <a:r>
              <a:rPr lang="en-US" sz="2200" dirty="0"/>
              <a:t> over the Internet.</a:t>
            </a:r>
          </a:p>
          <a:p>
            <a:endParaRPr lang="en-US" sz="2200" dirty="0"/>
          </a:p>
          <a:p>
            <a:r>
              <a:rPr lang="en-US" sz="2200" dirty="0"/>
              <a:t>RESTful Web services allow the requesting systems to </a:t>
            </a:r>
            <a:r>
              <a:rPr lang="en-US" sz="2200" dirty="0">
                <a:solidFill>
                  <a:srgbClr val="0000FF"/>
                </a:solidFill>
              </a:rPr>
              <a:t>access</a:t>
            </a:r>
            <a:r>
              <a:rPr lang="en-US" sz="2200" dirty="0"/>
              <a:t> and </a:t>
            </a:r>
            <a:r>
              <a:rPr lang="en-US" sz="2200" dirty="0">
                <a:solidFill>
                  <a:srgbClr val="0000FF"/>
                </a:solidFill>
              </a:rPr>
              <a:t>manipulate</a:t>
            </a:r>
            <a:r>
              <a:rPr lang="en-US" sz="2200" dirty="0"/>
              <a:t> </a:t>
            </a:r>
            <a:r>
              <a:rPr lang="en-US" sz="2200" dirty="0">
                <a:solidFill>
                  <a:srgbClr val="0000FF"/>
                </a:solidFill>
              </a:rPr>
              <a:t>textual representations</a:t>
            </a:r>
            <a:r>
              <a:rPr lang="en-US" sz="2200" dirty="0"/>
              <a:t> of </a:t>
            </a:r>
            <a:r>
              <a:rPr lang="en-US" sz="2200" dirty="0">
                <a:solidFill>
                  <a:srgbClr val="C00000"/>
                </a:solidFill>
              </a:rPr>
              <a:t>Web resources</a:t>
            </a:r>
            <a:r>
              <a:rPr lang="en-US" sz="2200" dirty="0"/>
              <a:t> by using a uniform and predefined set of </a:t>
            </a:r>
            <a:r>
              <a:rPr lang="en-US" sz="2200" dirty="0">
                <a:solidFill>
                  <a:srgbClr val="FF0000"/>
                </a:solidFill>
              </a:rPr>
              <a:t>stateless</a:t>
            </a:r>
            <a:r>
              <a:rPr lang="en-US" sz="2200" dirty="0"/>
              <a:t> operations.</a:t>
            </a:r>
          </a:p>
          <a:p>
            <a:pPr lvl="1"/>
            <a:r>
              <a:rPr lang="en-US" sz="2000" dirty="0"/>
              <a:t>Other kinds of Web services, i.e. SOAP, expose their own arbitrary sets of operations.</a:t>
            </a:r>
          </a:p>
        </p:txBody>
      </p:sp>
      <p:sp>
        <p:nvSpPr>
          <p:cNvPr id="46084" name="Title 17"/>
          <p:cNvSpPr>
            <a:spLocks noGrp="1"/>
          </p:cNvSpPr>
          <p:nvPr>
            <p:ph type="title"/>
          </p:nvPr>
        </p:nvSpPr>
        <p:spPr/>
        <p:txBody>
          <a:bodyPr/>
          <a:lstStyle/>
          <a:p>
            <a:r>
              <a:rPr lang="en-US" sz="3200" dirty="0"/>
              <a:t>What is REST?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D56F23BB-25DF-413A-8E71-4F594E9ABC2D}"/>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https://en.wikipedia.org/wiki/Representational_state_transfer</a:t>
            </a:r>
          </a:p>
        </p:txBody>
      </p:sp>
    </p:spTree>
    <p:extLst>
      <p:ext uri="{BB962C8B-B14F-4D97-AF65-F5344CB8AC3E}">
        <p14:creationId xmlns:p14="http://schemas.microsoft.com/office/powerpoint/2010/main" val="3198206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D57510-AEA3-46DF-AEA7-637CE5E0A56C}"/>
              </a:ext>
            </a:extLst>
          </p:cNvPr>
          <p:cNvSpPr>
            <a:spLocks noGrp="1"/>
          </p:cNvSpPr>
          <p:nvPr>
            <p:ph idx="1"/>
          </p:nvPr>
        </p:nvSpPr>
        <p:spPr/>
        <p:txBody>
          <a:bodyPr/>
          <a:lstStyle/>
          <a:p>
            <a:endParaRPr lang="en-US"/>
          </a:p>
        </p:txBody>
      </p:sp>
      <p:sp>
        <p:nvSpPr>
          <p:cNvPr id="46084" name="Title 17"/>
          <p:cNvSpPr>
            <a:spLocks noGrp="1"/>
          </p:cNvSpPr>
          <p:nvPr>
            <p:ph type="title"/>
          </p:nvPr>
        </p:nvSpPr>
        <p:spPr/>
        <p:txBody>
          <a:bodyPr/>
          <a:lstStyle/>
          <a:p>
            <a:r>
              <a:rPr lang="en-US" sz="3200" dirty="0"/>
              <a:t>Other JAX-RS Annotations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5" name="Table 4">
            <a:extLst>
              <a:ext uri="{FF2B5EF4-FFF2-40B4-BE49-F238E27FC236}">
                <a16:creationId xmlns:a16="http://schemas.microsoft.com/office/drawing/2014/main" id="{25939A9F-0F8C-4038-A155-2BB793E27B73}"/>
              </a:ext>
            </a:extLst>
          </p:cNvPr>
          <p:cNvGraphicFramePr>
            <a:graphicFrameLocks noGrp="1"/>
          </p:cNvGraphicFramePr>
          <p:nvPr/>
        </p:nvGraphicFramePr>
        <p:xfrm>
          <a:off x="2199060" y="1391304"/>
          <a:ext cx="8208912" cy="4278376"/>
        </p:xfrm>
        <a:graphic>
          <a:graphicData uri="http://schemas.openxmlformats.org/drawingml/2006/table">
            <a:tbl>
              <a:tblPr/>
              <a:tblGrid>
                <a:gridCol w="1584176">
                  <a:extLst>
                    <a:ext uri="{9D8B030D-6E8A-4147-A177-3AD203B41FA5}">
                      <a16:colId xmlns:a16="http://schemas.microsoft.com/office/drawing/2014/main" val="3218554218"/>
                    </a:ext>
                  </a:extLst>
                </a:gridCol>
                <a:gridCol w="6624736">
                  <a:extLst>
                    <a:ext uri="{9D8B030D-6E8A-4147-A177-3AD203B41FA5}">
                      <a16:colId xmlns:a16="http://schemas.microsoft.com/office/drawing/2014/main" val="1461776437"/>
                    </a:ext>
                  </a:extLst>
                </a:gridCol>
              </a:tblGrid>
              <a:tr h="892024">
                <a:tc>
                  <a:txBody>
                    <a:bodyPr/>
                    <a:lstStyle/>
                    <a:p>
                      <a:pPr algn="l"/>
                      <a:r>
                        <a:rPr lang="en-US" sz="1400" b="1" dirty="0"/>
                        <a:t>@Consumes</a:t>
                      </a:r>
                    </a:p>
                  </a:txBody>
                  <a:tcPr marL="54392" marR="54392" marT="54392" marB="54392">
                    <a:lnL>
                      <a:noFill/>
                    </a:lnL>
                    <a:lnR>
                      <a:noFill/>
                    </a:lnR>
                    <a:lnT>
                      <a:noFill/>
                    </a:lnT>
                    <a:lnB>
                      <a:noFill/>
                    </a:lnB>
                  </a:tcPr>
                </a:tc>
                <a:tc>
                  <a:txBody>
                    <a:bodyPr/>
                    <a:lstStyle/>
                    <a:p>
                      <a:pPr algn="l"/>
                      <a:r>
                        <a:rPr lang="en-US" sz="1400" dirty="0"/>
                        <a:t>The @Consumes annotation is used to specify the MIME media types of representations a resource can consume that were sent by the client.</a:t>
                      </a:r>
                    </a:p>
                  </a:txBody>
                  <a:tcPr marL="54392" marR="54392" marT="54392" marB="54392">
                    <a:lnL>
                      <a:noFill/>
                    </a:lnL>
                    <a:lnR>
                      <a:noFill/>
                    </a:lnR>
                    <a:lnT>
                      <a:noFill/>
                    </a:lnT>
                    <a:lnB>
                      <a:noFill/>
                    </a:lnB>
                  </a:tcPr>
                </a:tc>
                <a:extLst>
                  <a:ext uri="{0D108BD9-81ED-4DB2-BD59-A6C34878D82A}">
                    <a16:rowId xmlns:a16="http://schemas.microsoft.com/office/drawing/2014/main" val="1045107231"/>
                  </a:ext>
                </a:extLst>
              </a:tr>
              <a:tr h="892024">
                <a:tc>
                  <a:txBody>
                    <a:bodyPr/>
                    <a:lstStyle/>
                    <a:p>
                      <a:pPr algn="l"/>
                      <a:r>
                        <a:rPr lang="en-US" sz="1400" b="1" dirty="0"/>
                        <a:t>@Produces</a:t>
                      </a:r>
                    </a:p>
                  </a:txBody>
                  <a:tcPr marL="54392" marR="54392" marT="54392" marB="54392">
                    <a:lnL>
                      <a:noFill/>
                    </a:lnL>
                    <a:lnR>
                      <a:noFill/>
                    </a:lnR>
                    <a:lnT>
                      <a:noFill/>
                    </a:lnT>
                    <a:lnB>
                      <a:noFill/>
                    </a:lnB>
                  </a:tcPr>
                </a:tc>
                <a:tc>
                  <a:txBody>
                    <a:bodyPr/>
                    <a:lstStyle/>
                    <a:p>
                      <a:pPr algn="l"/>
                      <a:r>
                        <a:rPr lang="en-US" sz="1400" dirty="0"/>
                        <a:t>specifies the response Internet media types (used for content negotiation).</a:t>
                      </a:r>
                    </a:p>
                  </a:txBody>
                  <a:tcPr marL="54392" marR="54392" marT="54392" marB="54392">
                    <a:lnL>
                      <a:noFill/>
                    </a:lnL>
                    <a:lnR>
                      <a:noFill/>
                    </a:lnR>
                    <a:lnT>
                      <a:noFill/>
                    </a:lnT>
                    <a:lnB>
                      <a:noFill/>
                    </a:lnB>
                  </a:tcPr>
                </a:tc>
                <a:extLst>
                  <a:ext uri="{0D108BD9-81ED-4DB2-BD59-A6C34878D82A}">
                    <a16:rowId xmlns:a16="http://schemas.microsoft.com/office/drawing/2014/main" val="2606275752"/>
                  </a:ext>
                </a:extLst>
              </a:tr>
              <a:tr h="892024">
                <a:tc>
                  <a:txBody>
                    <a:bodyPr/>
                    <a:lstStyle/>
                    <a:p>
                      <a:pPr algn="l"/>
                      <a:r>
                        <a:rPr lang="en-US" sz="1400" b="0" i="0" kern="1200" dirty="0">
                          <a:solidFill>
                            <a:schemeClr val="tx1"/>
                          </a:solidFill>
                          <a:effectLst/>
                          <a:latin typeface="+mn-lt"/>
                          <a:ea typeface="+mn-ea"/>
                          <a:cs typeface="+mn-cs"/>
                        </a:rPr>
                        <a:t>@Provider</a:t>
                      </a:r>
                      <a:endParaRPr lang="en-US" sz="1400" dirty="0"/>
                    </a:p>
                  </a:txBody>
                  <a:tcPr marL="54392" marR="54392" marT="54392" marB="54392">
                    <a:lnL>
                      <a:noFill/>
                    </a:lnL>
                    <a:lnR>
                      <a:noFill/>
                    </a:lnR>
                    <a:lnT>
                      <a:noFill/>
                    </a:lnT>
                    <a:lnB>
                      <a:noFill/>
                    </a:lnB>
                  </a:tcPr>
                </a:tc>
                <a:tc>
                  <a:txBody>
                    <a:bodyPr/>
                    <a:lstStyle/>
                    <a:p>
                      <a:pPr algn="l"/>
                      <a:r>
                        <a:rPr lang="en-US" sz="1400" b="0" i="0" kern="1200" dirty="0">
                          <a:solidFill>
                            <a:schemeClr val="tx1"/>
                          </a:solidFill>
                          <a:effectLst/>
                          <a:latin typeface="+mn-lt"/>
                          <a:ea typeface="+mn-ea"/>
                          <a:cs typeface="+mn-cs"/>
                        </a:rPr>
                        <a:t>The </a:t>
                      </a:r>
                      <a:r>
                        <a:rPr lang="en-US" sz="1400" dirty="0"/>
                        <a:t>@Provider</a:t>
                      </a:r>
                      <a:r>
                        <a:rPr lang="en-US" sz="1400" b="0" i="0" kern="1200" dirty="0">
                          <a:solidFill>
                            <a:schemeClr val="tx1"/>
                          </a:solidFill>
                          <a:effectLst/>
                          <a:latin typeface="+mn-lt"/>
                          <a:ea typeface="+mn-ea"/>
                          <a:cs typeface="+mn-cs"/>
                        </a:rPr>
                        <a:t> annotation is used for anything that is of interest to the JAX-RS runtime, such as </a:t>
                      </a:r>
                      <a:r>
                        <a:rPr lang="en-US" sz="1400" dirty="0" err="1"/>
                        <a:t>MessageBodyReader</a:t>
                      </a:r>
                      <a:r>
                        <a:rPr lang="en-US" sz="1400" b="0" i="0" kern="1200" dirty="0">
                          <a:solidFill>
                            <a:schemeClr val="tx1"/>
                          </a:solidFill>
                          <a:effectLst/>
                          <a:latin typeface="+mn-lt"/>
                          <a:ea typeface="+mn-ea"/>
                          <a:cs typeface="+mn-cs"/>
                        </a:rPr>
                        <a:t> and </a:t>
                      </a:r>
                      <a:r>
                        <a:rPr lang="en-US" sz="1400" dirty="0" err="1"/>
                        <a:t>MessageBodyWriter</a:t>
                      </a:r>
                      <a:r>
                        <a:rPr lang="en-US" sz="1400" b="0" i="0" kern="1200" dirty="0">
                          <a:solidFill>
                            <a:schemeClr val="tx1"/>
                          </a:solidFill>
                          <a:effectLst/>
                          <a:latin typeface="+mn-lt"/>
                          <a:ea typeface="+mn-ea"/>
                          <a:cs typeface="+mn-cs"/>
                        </a:rPr>
                        <a:t>. For HTTP requests, the </a:t>
                      </a:r>
                      <a:r>
                        <a:rPr lang="en-US" sz="1400" dirty="0" err="1"/>
                        <a:t>MessageBodyReader</a:t>
                      </a:r>
                      <a:r>
                        <a:rPr lang="en-US" sz="1400" b="0" i="0" kern="1200" dirty="0">
                          <a:solidFill>
                            <a:schemeClr val="tx1"/>
                          </a:solidFill>
                          <a:effectLst/>
                          <a:latin typeface="+mn-lt"/>
                          <a:ea typeface="+mn-ea"/>
                          <a:cs typeface="+mn-cs"/>
                        </a:rPr>
                        <a:t> is used to map an HTTP request entity body to method parameters. On the response side, a return value is mapped to an HTTP response entity body by using a </a:t>
                      </a:r>
                      <a:r>
                        <a:rPr lang="en-US" sz="1400" dirty="0" err="1"/>
                        <a:t>MessageBodyWriter</a:t>
                      </a:r>
                      <a:r>
                        <a:rPr lang="en-US" sz="1400" b="0" i="0" kern="1200" dirty="0">
                          <a:solidFill>
                            <a:schemeClr val="tx1"/>
                          </a:solidFill>
                          <a:effectLst/>
                          <a:latin typeface="+mn-lt"/>
                          <a:ea typeface="+mn-ea"/>
                          <a:cs typeface="+mn-cs"/>
                        </a:rPr>
                        <a:t>. If the application needs to supply additional metadata, such as HTTP headers or a different status code, a method can return a </a:t>
                      </a:r>
                      <a:r>
                        <a:rPr lang="en-US" sz="1400" dirty="0"/>
                        <a:t>Response</a:t>
                      </a:r>
                      <a:r>
                        <a:rPr lang="en-US" sz="1400" b="0" i="0" kern="1200" dirty="0">
                          <a:solidFill>
                            <a:schemeClr val="tx1"/>
                          </a:solidFill>
                          <a:effectLst/>
                          <a:latin typeface="+mn-lt"/>
                          <a:ea typeface="+mn-ea"/>
                          <a:cs typeface="+mn-cs"/>
                        </a:rPr>
                        <a:t> that wraps the entity and that can be built using </a:t>
                      </a:r>
                      <a:r>
                        <a:rPr lang="en-US" sz="1400" dirty="0" err="1"/>
                        <a:t>Response.ResponseBuilder</a:t>
                      </a:r>
                      <a:r>
                        <a:rPr lang="en-US" sz="1400" b="0" i="0" kern="1200" dirty="0">
                          <a:solidFill>
                            <a:schemeClr val="tx1"/>
                          </a:solidFill>
                          <a:effectLst/>
                          <a:latin typeface="+mn-lt"/>
                          <a:ea typeface="+mn-ea"/>
                          <a:cs typeface="+mn-cs"/>
                        </a:rPr>
                        <a:t>.</a:t>
                      </a:r>
                      <a:endParaRPr lang="en-US" sz="1400" dirty="0"/>
                    </a:p>
                  </a:txBody>
                  <a:tcPr marL="54392" marR="54392" marT="54392" marB="54392">
                    <a:lnL>
                      <a:noFill/>
                    </a:lnL>
                    <a:lnR>
                      <a:noFill/>
                    </a:lnR>
                    <a:lnT>
                      <a:noFill/>
                    </a:lnT>
                    <a:lnB>
                      <a:noFill/>
                    </a:lnB>
                  </a:tcPr>
                </a:tc>
                <a:extLst>
                  <a:ext uri="{0D108BD9-81ED-4DB2-BD59-A6C34878D82A}">
                    <a16:rowId xmlns:a16="http://schemas.microsoft.com/office/drawing/2014/main" val="781940529"/>
                  </a:ext>
                </a:extLst>
              </a:tr>
              <a:tr h="892024">
                <a:tc>
                  <a:txBody>
                    <a:bodyPr/>
                    <a:lstStyle/>
                    <a:p>
                      <a:pPr algn="l"/>
                      <a:r>
                        <a:rPr lang="en-US" sz="1400" b="1" dirty="0"/>
                        <a:t>@Context</a:t>
                      </a:r>
                    </a:p>
                  </a:txBody>
                  <a:tcPr marL="54392" marR="54392" marT="54392" marB="54392">
                    <a:lnL>
                      <a:noFill/>
                    </a:lnL>
                    <a:lnR>
                      <a:noFill/>
                    </a:lnR>
                    <a:lnT>
                      <a:noFill/>
                    </a:lnT>
                    <a:lnB>
                      <a:noFill/>
                    </a:lnB>
                  </a:tcPr>
                </a:tc>
                <a:tc>
                  <a:txBody>
                    <a:bodyPr/>
                    <a:lstStyle/>
                    <a:p>
                      <a:pPr algn="l"/>
                      <a:r>
                        <a:rPr lang="en-US" sz="1400" dirty="0"/>
                        <a:t>returns the entire context of the object (for example @Context </a:t>
                      </a:r>
                      <a:r>
                        <a:rPr lang="en-US" sz="1400" dirty="0" err="1"/>
                        <a:t>HttpServletRequest</a:t>
                      </a:r>
                      <a:r>
                        <a:rPr lang="en-US" sz="1400" dirty="0"/>
                        <a:t> request).</a:t>
                      </a:r>
                    </a:p>
                  </a:txBody>
                  <a:tcPr marL="54392" marR="54392" marT="54392" marB="54392">
                    <a:lnL>
                      <a:noFill/>
                    </a:lnL>
                    <a:lnR>
                      <a:noFill/>
                    </a:lnR>
                    <a:lnT>
                      <a:noFill/>
                    </a:lnT>
                    <a:lnB>
                      <a:noFill/>
                    </a:lnB>
                  </a:tcPr>
                </a:tc>
                <a:extLst>
                  <a:ext uri="{0D108BD9-81ED-4DB2-BD59-A6C34878D82A}">
                    <a16:rowId xmlns:a16="http://schemas.microsoft.com/office/drawing/2014/main" val="753777778"/>
                  </a:ext>
                </a:extLst>
              </a:tr>
            </a:tbl>
          </a:graphicData>
        </a:graphic>
      </p:graphicFrame>
    </p:spTree>
    <p:extLst>
      <p:ext uri="{BB962C8B-B14F-4D97-AF65-F5344CB8AC3E}">
        <p14:creationId xmlns:p14="http://schemas.microsoft.com/office/powerpoint/2010/main" val="31479193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538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Lab Activity</a:t>
            </a:r>
            <a:endParaRPr lang="en-US" sz="2400" dirty="0"/>
          </a:p>
        </p:txBody>
      </p:sp>
    </p:spTree>
    <p:extLst>
      <p:ext uri="{BB962C8B-B14F-4D97-AF65-F5344CB8AC3E}">
        <p14:creationId xmlns:p14="http://schemas.microsoft.com/office/powerpoint/2010/main" val="126820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Creating a Hello World </a:t>
            </a:r>
            <a:r>
              <a:rPr lang="en-US" sz="180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JAX-RS service.</a:t>
            </a:r>
            <a:endPar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p:txBody>
      </p:sp>
      <p:sp>
        <p:nvSpPr>
          <p:cNvPr id="2" name="Title 1"/>
          <p:cNvSpPr>
            <a:spLocks noGrp="1"/>
          </p:cNvSpPr>
          <p:nvPr>
            <p:ph type="title"/>
          </p:nvPr>
        </p:nvSpPr>
        <p:spPr/>
        <p:txBody>
          <a:bodyPr/>
          <a:lstStyle/>
          <a:p>
            <a:r>
              <a:rPr lang="en-US" dirty="0"/>
              <a:t>Lab Activity</a:t>
            </a:r>
          </a:p>
        </p:txBody>
      </p:sp>
    </p:spTree>
    <p:custDataLst>
      <p:tags r:id="rId1"/>
    </p:custDataLst>
    <p:extLst>
      <p:ext uri="{BB962C8B-B14F-4D97-AF65-F5344CB8AC3E}">
        <p14:creationId xmlns:p14="http://schemas.microsoft.com/office/powerpoint/2010/main" val="3366453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t>Representational State Transfer (REST)</a:t>
            </a:r>
          </a:p>
          <a:p>
            <a:r>
              <a:rPr lang="en-US" sz="2800" dirty="0"/>
              <a:t>JAX-RS Web Service</a:t>
            </a:r>
          </a:p>
          <a:p>
            <a:r>
              <a:rPr lang="en-US" sz="2800" dirty="0"/>
              <a:t>Jersey</a:t>
            </a:r>
          </a:p>
          <a:p>
            <a:r>
              <a:rPr lang="en-US" sz="2800" dirty="0"/>
              <a:t>Endpoint</a:t>
            </a:r>
          </a:p>
          <a:p>
            <a:r>
              <a:rPr lang="en-US" sz="2800" dirty="0"/>
              <a:t>Service Deployment and Publishing</a:t>
            </a:r>
          </a:p>
          <a:p>
            <a:r>
              <a:rPr lang="en-US" sz="2800" dirty="0"/>
              <a:t>JAX-RS Resource</a:t>
            </a:r>
          </a:p>
          <a:p>
            <a:r>
              <a:rPr lang="en-US" sz="2800" dirty="0"/>
              <a:t>GET, POST, PUT, and DELETE methods</a:t>
            </a:r>
          </a:p>
          <a:p>
            <a:r>
              <a:rPr lang="en-US" sz="2800" dirty="0"/>
              <a:t>Thread Synchronization and Concurrency utility classes</a:t>
            </a:r>
          </a:p>
          <a:p>
            <a:endParaRPr lang="en-US" sz="2800" dirty="0"/>
          </a:p>
          <a:p>
            <a:r>
              <a:rPr lang="en-US" sz="2800" dirty="0"/>
              <a:t>json and xml to be discussed…</a:t>
            </a:r>
          </a:p>
        </p:txBody>
      </p:sp>
      <p:sp>
        <p:nvSpPr>
          <p:cNvPr id="2" name="Title 1"/>
          <p:cNvSpPr>
            <a:spLocks noGrp="1"/>
          </p:cNvSpPr>
          <p:nvPr>
            <p:ph type="title"/>
          </p:nvPr>
        </p:nvSpPr>
        <p:spPr/>
        <p:txBody>
          <a:bodyPr/>
          <a:lstStyle/>
          <a:p>
            <a:r>
              <a:rPr lang="en-US"/>
              <a:t>Session Summary</a:t>
            </a:r>
            <a:endParaRPr lang="en-US" dirty="0"/>
          </a:p>
        </p:txBody>
      </p:sp>
    </p:spTree>
    <p:custDataLst>
      <p:tags r:id="rId1"/>
    </p:custDataLst>
    <p:extLst>
      <p:ext uri="{BB962C8B-B14F-4D97-AF65-F5344CB8AC3E}">
        <p14:creationId xmlns:p14="http://schemas.microsoft.com/office/powerpoint/2010/main" val="9700226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C987897-8A69-43A1-BBD3-C305447E6B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0" y="990600"/>
            <a:ext cx="3915866" cy="5135563"/>
          </a:xfrm>
          <a:prstGeom prst="rect">
            <a:avLst/>
          </a:prstGeom>
          <a:solidFill>
            <a:srgbClr val="FFFFFF"/>
          </a:solidFill>
        </p:spPr>
      </p:pic>
      <p:sp>
        <p:nvSpPr>
          <p:cNvPr id="3" name="Content Placeholder 2"/>
          <p:cNvSpPr>
            <a:spLocks noGrp="1"/>
          </p:cNvSpPr>
          <p:nvPr>
            <p:ph sz="half" idx="2"/>
          </p:nvPr>
        </p:nvSpPr>
        <p:spPr>
          <a:xfrm>
            <a:off x="4419600" y="990600"/>
            <a:ext cx="7162800" cy="5135563"/>
          </a:xfrm>
        </p:spPr>
        <p:txBody>
          <a:bodyPr>
            <a:normAutofit/>
          </a:bodyPr>
          <a:lstStyle/>
          <a:p>
            <a:pPr marL="0" indent="0">
              <a:lnSpc>
                <a:spcPct val="90000"/>
              </a:lnSpc>
              <a:buNone/>
              <a:defRPr/>
            </a:pPr>
            <a:r>
              <a:rPr lang="en-US" sz="1800" dirty="0"/>
              <a:t>Java Web Services: Up and Running: A Quick, Practical, and Thorough Introduction, Martin Kalin, O'Reilly Media; 2nd  Edition, 2013, ISBN: 978-1449365110</a:t>
            </a:r>
          </a:p>
          <a:p>
            <a:pPr marL="0" indent="0">
              <a:lnSpc>
                <a:spcPct val="90000"/>
              </a:lnSpc>
              <a:buNone/>
              <a:defRPr/>
            </a:pPr>
            <a:endParaRPr lang="en-US" sz="1800" dirty="0"/>
          </a:p>
          <a:p>
            <a:pPr marL="0" indent="0">
              <a:lnSpc>
                <a:spcPct val="90000"/>
              </a:lnSpc>
              <a:buNone/>
              <a:defRPr/>
            </a:pPr>
            <a:r>
              <a:rPr lang="en-US" sz="1800" i="1" dirty="0"/>
              <a:t>Additional online resources:</a:t>
            </a:r>
          </a:p>
          <a:p>
            <a:pPr marL="0" indent="0">
              <a:lnSpc>
                <a:spcPct val="90000"/>
              </a:lnSpc>
              <a:buNone/>
              <a:defRPr/>
            </a:pPr>
            <a:endParaRPr lang="en-US" sz="1800" dirty="0">
              <a:hlinkClick r:id="rId3"/>
            </a:endParaRPr>
          </a:p>
          <a:p>
            <a:pPr>
              <a:lnSpc>
                <a:spcPct val="90000"/>
              </a:lnSpc>
              <a:defRPr/>
            </a:pPr>
            <a:r>
              <a:rPr lang="en-US" sz="1800" dirty="0">
                <a:hlinkClick r:id="rId4"/>
              </a:rPr>
              <a:t>https://en.wikipedia.org/wiki/Representational_state_transfer</a:t>
            </a:r>
            <a:endParaRPr lang="en-US" sz="1800" dirty="0"/>
          </a:p>
          <a:p>
            <a:pPr>
              <a:lnSpc>
                <a:spcPct val="90000"/>
              </a:lnSpc>
              <a:defRPr/>
            </a:pPr>
            <a:r>
              <a:rPr lang="en-US" sz="1800" dirty="0">
                <a:hlinkClick r:id="rId5"/>
              </a:rPr>
              <a:t>https://www.tutorialspoint.com/restful/restful_quick_guide.htm</a:t>
            </a:r>
            <a:endParaRPr lang="en-US" sz="1800" dirty="0"/>
          </a:p>
          <a:p>
            <a:pPr>
              <a:lnSpc>
                <a:spcPct val="90000"/>
              </a:lnSpc>
              <a:defRPr/>
            </a:pPr>
            <a:r>
              <a:rPr lang="en-US" sz="1800" dirty="0">
                <a:hlinkClick r:id="rId6"/>
              </a:rPr>
              <a:t>https://www.baeldung.com/jax-rs-response</a:t>
            </a:r>
            <a:endParaRPr lang="en-US" sz="1800" dirty="0"/>
          </a:p>
          <a:p>
            <a:pPr>
              <a:lnSpc>
                <a:spcPct val="90000"/>
              </a:lnSpc>
              <a:defRPr/>
            </a:pPr>
            <a:r>
              <a:rPr lang="en-US" sz="1800" dirty="0">
                <a:hlinkClick r:id="rId7"/>
              </a:rPr>
              <a:t>https://www.vogella.com/tutorials/REST/article.html</a:t>
            </a:r>
            <a:endParaRPr lang="en-US" sz="1800" dirty="0"/>
          </a:p>
          <a:p>
            <a:pPr>
              <a:lnSpc>
                <a:spcPct val="90000"/>
              </a:lnSpc>
              <a:defRPr/>
            </a:pPr>
            <a:r>
              <a:rPr lang="en-US" sz="1800" dirty="0">
                <a:hlinkClick r:id="rId8"/>
              </a:rPr>
              <a:t>https://www.baeldung.com/java-synchronized-collections</a:t>
            </a:r>
            <a:endParaRPr lang="en-US" sz="1800" dirty="0"/>
          </a:p>
          <a:p>
            <a:pPr>
              <a:lnSpc>
                <a:spcPct val="90000"/>
              </a:lnSpc>
              <a:defRPr/>
            </a:pPr>
            <a:r>
              <a:rPr lang="en-US" sz="1800" dirty="0">
                <a:hlinkClick r:id="rId9"/>
              </a:rPr>
              <a:t>https://docs.oracle.com/cd/E19798-01/821-1841/6nmq2cp1v/index.html</a:t>
            </a:r>
            <a:endParaRPr lang="en-US" sz="1800" dirty="0"/>
          </a:p>
          <a:p>
            <a:pPr>
              <a:lnSpc>
                <a:spcPct val="90000"/>
              </a:lnSpc>
              <a:defRPr/>
            </a:pPr>
            <a:endParaRPr lang="en-US" sz="1800" dirty="0"/>
          </a:p>
        </p:txBody>
      </p:sp>
      <p:sp>
        <p:nvSpPr>
          <p:cNvPr id="46084" name="Title 17"/>
          <p:cNvSpPr>
            <a:spLocks noGrp="1"/>
          </p:cNvSpPr>
          <p:nvPr>
            <p:ph type="title"/>
          </p:nvPr>
        </p:nvSpPr>
        <p:spPr>
          <a:xfrm>
            <a:off x="0" y="0"/>
            <a:ext cx="12192000" cy="684000"/>
          </a:xfrm>
        </p:spPr>
        <p:txBody>
          <a:bodyPr anchor="ctr">
            <a:normAutofit/>
          </a:bodyPr>
          <a:lstStyle/>
          <a:p>
            <a:r>
              <a:rPr lang="en-US" altLang="en-US"/>
              <a:t>Acknowledgements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ts val="60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ts val="60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34886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defRPr/>
            </a:pPr>
            <a:r>
              <a:rPr lang="en-US" sz="2000" dirty="0">
                <a:hlinkClick r:id="rId3"/>
              </a:rPr>
              <a:t>https://www.vogella.com/tutorials/REST/article.html</a:t>
            </a:r>
            <a:endParaRPr lang="en-US" sz="2000" dirty="0"/>
          </a:p>
          <a:p>
            <a:pPr>
              <a:defRPr/>
            </a:pPr>
            <a:r>
              <a:rPr lang="en-US" sz="2000" dirty="0">
                <a:hlinkClick r:id="rId4"/>
              </a:rPr>
              <a:t>https://www.baeldung.com/java-synchronized-collections</a:t>
            </a:r>
            <a:endParaRPr lang="en-US" sz="2000" dirty="0"/>
          </a:p>
        </p:txBody>
      </p:sp>
      <p:sp>
        <p:nvSpPr>
          <p:cNvPr id="2" name="Title 1"/>
          <p:cNvSpPr>
            <a:spLocks noGrp="1"/>
          </p:cNvSpPr>
          <p:nvPr>
            <p:ph type="title"/>
          </p:nvPr>
        </p:nvSpPr>
        <p:spPr/>
        <p:txBody>
          <a:bodyPr/>
          <a:lstStyle/>
          <a:p>
            <a:r>
              <a:rPr lang="en-US" dirty="0"/>
              <a:t>Further Reading</a:t>
            </a:r>
          </a:p>
        </p:txBody>
      </p:sp>
    </p:spTree>
    <p:custDataLst>
      <p:tags r:id="rId1"/>
    </p:custDataLst>
    <p:extLst>
      <p:ext uri="{BB962C8B-B14F-4D97-AF65-F5344CB8AC3E}">
        <p14:creationId xmlns:p14="http://schemas.microsoft.com/office/powerpoint/2010/main" val="3027769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 </a:t>
            </a:r>
            <a:r>
              <a:rPr lang="en-US"/>
              <a:t>REST, The Client Side</a:t>
            </a:r>
            <a:endParaRPr lang="en-CA" dirty="0"/>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Roy Fielding defined REST in his 2000 PhD dissertation </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He developed the REST architectural style in parallel with HTTP 1.1 of 1996–1999, based on the existing design of HTTP 1.0 of 1996.</a:t>
            </a:r>
          </a:p>
          <a:p>
            <a:endParaRPr lang="en-US" sz="2200" dirty="0"/>
          </a:p>
        </p:txBody>
      </p:sp>
      <p:sp>
        <p:nvSpPr>
          <p:cNvPr id="46084" name="Title 17"/>
          <p:cNvSpPr>
            <a:spLocks noGrp="1"/>
          </p:cNvSpPr>
          <p:nvPr>
            <p:ph type="title"/>
          </p:nvPr>
        </p:nvSpPr>
        <p:spPr/>
        <p:txBody>
          <a:bodyPr/>
          <a:lstStyle/>
          <a:p>
            <a:r>
              <a:rPr lang="en-US" sz="3200" dirty="0"/>
              <a:t>What is REST?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C145AA90-83A2-41CE-8437-F53302C6D2E2}"/>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https://en.wikipedia.org/wiki/Representational_state_transfer</a:t>
            </a:r>
          </a:p>
        </p:txBody>
      </p:sp>
      <p:pic>
        <p:nvPicPr>
          <p:cNvPr id="7" name="Picture 2">
            <a:extLst>
              <a:ext uri="{FF2B5EF4-FFF2-40B4-BE49-F238E27FC236}">
                <a16:creationId xmlns:a16="http://schemas.microsoft.com/office/drawing/2014/main" id="{5661C2F2-96E3-4126-A9E5-144580196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885" y="1413320"/>
            <a:ext cx="2095500" cy="2762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B45874-CDF0-4D6D-AF95-24EB314B159B}"/>
              </a:ext>
            </a:extLst>
          </p:cNvPr>
          <p:cNvSpPr txBox="1"/>
          <p:nvPr/>
        </p:nvSpPr>
        <p:spPr>
          <a:xfrm>
            <a:off x="2450758" y="1871115"/>
            <a:ext cx="4350570" cy="923330"/>
          </a:xfrm>
          <a:prstGeom prst="rect">
            <a:avLst/>
          </a:prstGeom>
          <a:noFill/>
        </p:spPr>
        <p:txBody>
          <a:bodyPr wrap="square">
            <a:spAutoFit/>
          </a:bodyPr>
          <a:lstStyle/>
          <a:p>
            <a:r>
              <a:rPr lang="en-US" sz="1800" dirty="0"/>
              <a:t>“Architectural Styles and the Design of Network-based Software Architectures” at UC Irvine. </a:t>
            </a:r>
            <a:endParaRPr lang="en-US" dirty="0"/>
          </a:p>
        </p:txBody>
      </p:sp>
    </p:spTree>
    <p:extLst>
      <p:ext uri="{BB962C8B-B14F-4D97-AF65-F5344CB8AC3E}">
        <p14:creationId xmlns:p14="http://schemas.microsoft.com/office/powerpoint/2010/main" val="255242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REST stands for </a:t>
            </a:r>
            <a:r>
              <a:rPr lang="en-US" sz="2200" dirty="0" err="1"/>
              <a:t>REpresentational</a:t>
            </a:r>
            <a:r>
              <a:rPr lang="en-US" sz="2200" dirty="0"/>
              <a:t> State Transfer.</a:t>
            </a:r>
          </a:p>
          <a:p>
            <a:r>
              <a:rPr lang="en-US" sz="2200" dirty="0"/>
              <a:t>REST was first introduced by Roy Fielding in 2000.</a:t>
            </a:r>
          </a:p>
          <a:p>
            <a:r>
              <a:rPr lang="en-US" sz="2200" dirty="0"/>
              <a:t>REST is web standards-based </a:t>
            </a:r>
            <a:r>
              <a:rPr lang="en-US" sz="2200" dirty="0">
                <a:solidFill>
                  <a:srgbClr val="0000FF"/>
                </a:solidFill>
              </a:rPr>
              <a:t>architecture</a:t>
            </a:r>
            <a:r>
              <a:rPr lang="en-US" sz="2200" dirty="0"/>
              <a:t> and uses HTTP Protocol.</a:t>
            </a:r>
          </a:p>
          <a:p>
            <a:r>
              <a:rPr lang="en-US" sz="2200" dirty="0"/>
              <a:t>Every component is a </a:t>
            </a:r>
            <a:r>
              <a:rPr lang="en-US" sz="2200" dirty="0">
                <a:solidFill>
                  <a:srgbClr val="0000FF"/>
                </a:solidFill>
              </a:rPr>
              <a:t>resource</a:t>
            </a:r>
            <a:r>
              <a:rPr lang="en-US" sz="2200" dirty="0"/>
              <a:t>, and resources are accessed by common interfaces using </a:t>
            </a:r>
            <a:r>
              <a:rPr lang="en-US" sz="2200" dirty="0">
                <a:solidFill>
                  <a:srgbClr val="0000FF"/>
                </a:solidFill>
              </a:rPr>
              <a:t>HTTP standard methods</a:t>
            </a:r>
            <a:r>
              <a:rPr lang="en-US" sz="2200" dirty="0"/>
              <a:t>.</a:t>
            </a:r>
          </a:p>
          <a:p>
            <a:r>
              <a:rPr lang="en-US" sz="2200" dirty="0"/>
              <a:t>Each resource is identified by </a:t>
            </a:r>
            <a:r>
              <a:rPr lang="en-US" sz="2200" dirty="0">
                <a:solidFill>
                  <a:srgbClr val="0000FF"/>
                </a:solidFill>
              </a:rPr>
              <a:t>URI </a:t>
            </a:r>
            <a:r>
              <a:rPr lang="en-US" sz="2200" dirty="0"/>
              <a:t>/ </a:t>
            </a:r>
            <a:r>
              <a:rPr lang="en-US" sz="2200" dirty="0">
                <a:solidFill>
                  <a:srgbClr val="0000FF"/>
                </a:solidFill>
              </a:rPr>
              <a:t>global ID</a:t>
            </a:r>
            <a:r>
              <a:rPr lang="en-US" sz="2200" dirty="0"/>
              <a:t>. </a:t>
            </a:r>
          </a:p>
          <a:p>
            <a:r>
              <a:rPr lang="en-US" sz="2200" dirty="0"/>
              <a:t>REST uses various representation to represent a resource like </a:t>
            </a:r>
            <a:r>
              <a:rPr lang="en-US" sz="2200" dirty="0">
                <a:solidFill>
                  <a:srgbClr val="C00000"/>
                </a:solidFill>
              </a:rPr>
              <a:t>text</a:t>
            </a:r>
            <a:r>
              <a:rPr lang="en-US" sz="2200" dirty="0"/>
              <a:t>, </a:t>
            </a:r>
            <a:r>
              <a:rPr lang="en-US" sz="2200" dirty="0">
                <a:solidFill>
                  <a:srgbClr val="C00000"/>
                </a:solidFill>
              </a:rPr>
              <a:t>JSON</a:t>
            </a:r>
            <a:r>
              <a:rPr lang="en-US" sz="2200" dirty="0"/>
              <a:t>, and </a:t>
            </a:r>
            <a:r>
              <a:rPr lang="en-US" sz="2200" dirty="0">
                <a:solidFill>
                  <a:srgbClr val="C00000"/>
                </a:solidFill>
              </a:rPr>
              <a:t>XML</a:t>
            </a:r>
            <a:r>
              <a:rPr lang="en-US" sz="2200" dirty="0"/>
              <a:t> (JSON is the most popular one).</a:t>
            </a:r>
          </a:p>
          <a:p>
            <a:r>
              <a:rPr lang="en-US" sz="2200" dirty="0"/>
              <a:t>REST is </a:t>
            </a:r>
            <a:r>
              <a:rPr lang="en-US" sz="2200" dirty="0">
                <a:solidFill>
                  <a:srgbClr val="FF0000"/>
                </a:solidFill>
              </a:rPr>
              <a:t>stateless</a:t>
            </a:r>
            <a:r>
              <a:rPr lang="en-US" sz="2200" dirty="0"/>
              <a:t>!</a:t>
            </a:r>
          </a:p>
        </p:txBody>
      </p:sp>
      <p:sp>
        <p:nvSpPr>
          <p:cNvPr id="46084" name="Title 17"/>
          <p:cNvSpPr>
            <a:spLocks noGrp="1"/>
          </p:cNvSpPr>
          <p:nvPr>
            <p:ph type="title"/>
          </p:nvPr>
        </p:nvSpPr>
        <p:spPr/>
        <p:txBody>
          <a:bodyPr/>
          <a:lstStyle/>
          <a:p>
            <a:r>
              <a:rPr lang="en-US" sz="3200" dirty="0"/>
              <a:t>What is REST?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6522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a:solidFill>
                  <a:srgbClr val="C00000"/>
                </a:solidFill>
              </a:rPr>
              <a:t>Advantages</a:t>
            </a:r>
          </a:p>
          <a:p>
            <a:pPr lvl="1"/>
            <a:r>
              <a:rPr lang="en-US" sz="1800" dirty="0"/>
              <a:t>Web services can treat each method request </a:t>
            </a:r>
            <a:r>
              <a:rPr lang="en-US" sz="1800" dirty="0">
                <a:solidFill>
                  <a:srgbClr val="0000FF"/>
                </a:solidFill>
              </a:rPr>
              <a:t>independently</a:t>
            </a:r>
            <a:r>
              <a:rPr lang="en-US" sz="1800" dirty="0"/>
              <a:t>.</a:t>
            </a:r>
          </a:p>
          <a:p>
            <a:pPr lvl="1"/>
            <a:r>
              <a:rPr lang="en-US" sz="1800" dirty="0"/>
              <a:t>Web services need </a:t>
            </a:r>
            <a:r>
              <a:rPr lang="en-US" sz="1800" dirty="0">
                <a:solidFill>
                  <a:srgbClr val="FF0000"/>
                </a:solidFill>
              </a:rPr>
              <a:t>not</a:t>
            </a:r>
            <a:r>
              <a:rPr lang="en-US" sz="1800" dirty="0"/>
              <a:t> </a:t>
            </a:r>
            <a:r>
              <a:rPr lang="en-US" sz="1800" dirty="0">
                <a:solidFill>
                  <a:srgbClr val="0000FF"/>
                </a:solidFill>
              </a:rPr>
              <a:t>maintain</a:t>
            </a:r>
            <a:r>
              <a:rPr lang="en-US" sz="1800" dirty="0"/>
              <a:t> the client's previous interactions. It </a:t>
            </a:r>
            <a:r>
              <a:rPr lang="en-US" sz="1800" dirty="0">
                <a:solidFill>
                  <a:srgbClr val="0000FF"/>
                </a:solidFill>
              </a:rPr>
              <a:t>simplifies</a:t>
            </a:r>
            <a:r>
              <a:rPr lang="en-US" sz="1800" dirty="0"/>
              <a:t> the application </a:t>
            </a:r>
            <a:r>
              <a:rPr lang="en-US" sz="1800" dirty="0">
                <a:solidFill>
                  <a:srgbClr val="0000FF"/>
                </a:solidFill>
              </a:rPr>
              <a:t>design</a:t>
            </a:r>
            <a:r>
              <a:rPr lang="en-US" sz="1800" dirty="0"/>
              <a:t>.</a:t>
            </a:r>
          </a:p>
          <a:p>
            <a:pPr lvl="1"/>
            <a:r>
              <a:rPr lang="en-US" sz="1800" dirty="0"/>
              <a:t>As HTTP is itself a statelessness protocol, RESTful Web Services </a:t>
            </a:r>
            <a:r>
              <a:rPr lang="en-US" sz="1800" dirty="0">
                <a:solidFill>
                  <a:srgbClr val="0000FF"/>
                </a:solidFill>
              </a:rPr>
              <a:t>work</a:t>
            </a:r>
            <a:r>
              <a:rPr lang="en-US" sz="1800" dirty="0"/>
              <a:t> </a:t>
            </a:r>
            <a:r>
              <a:rPr lang="en-US" sz="1800" dirty="0">
                <a:solidFill>
                  <a:srgbClr val="0000FF"/>
                </a:solidFill>
              </a:rPr>
              <a:t>seamlessly</a:t>
            </a:r>
            <a:r>
              <a:rPr lang="en-US" sz="1800" dirty="0"/>
              <a:t> with the </a:t>
            </a:r>
            <a:r>
              <a:rPr lang="en-US" sz="1800" dirty="0">
                <a:solidFill>
                  <a:srgbClr val="C00000"/>
                </a:solidFill>
              </a:rPr>
              <a:t>HTTP protocols</a:t>
            </a:r>
            <a:r>
              <a:rPr lang="en-US" sz="1800" dirty="0"/>
              <a:t>.</a:t>
            </a:r>
          </a:p>
          <a:p>
            <a:endParaRPr lang="en-US" sz="2200" dirty="0"/>
          </a:p>
          <a:p>
            <a:pPr marL="0" indent="0">
              <a:buNone/>
            </a:pPr>
            <a:r>
              <a:rPr lang="en-US" sz="2200" dirty="0">
                <a:solidFill>
                  <a:srgbClr val="C00000"/>
                </a:solidFill>
              </a:rPr>
              <a:t>Disadvantages</a:t>
            </a:r>
          </a:p>
          <a:p>
            <a:pPr lvl="1"/>
            <a:r>
              <a:rPr lang="en-US" sz="1800" dirty="0"/>
              <a:t>Due to the statelessness nature of REST services, they need to get </a:t>
            </a:r>
            <a:r>
              <a:rPr lang="en-US" sz="1800" dirty="0">
                <a:solidFill>
                  <a:srgbClr val="0000FF"/>
                </a:solidFill>
              </a:rPr>
              <a:t>extra information</a:t>
            </a:r>
            <a:r>
              <a:rPr lang="en-US" sz="1800" dirty="0"/>
              <a:t> in each </a:t>
            </a:r>
            <a:r>
              <a:rPr lang="en-US" sz="1800" dirty="0">
                <a:solidFill>
                  <a:srgbClr val="C00000"/>
                </a:solidFill>
              </a:rPr>
              <a:t>request</a:t>
            </a:r>
            <a:r>
              <a:rPr lang="en-US" sz="1800" dirty="0"/>
              <a:t> and then interpret to get the </a:t>
            </a:r>
            <a:r>
              <a:rPr lang="en-US" sz="1800" dirty="0">
                <a:solidFill>
                  <a:srgbClr val="0000FF"/>
                </a:solidFill>
              </a:rPr>
              <a:t>client's state</a:t>
            </a:r>
            <a:r>
              <a:rPr lang="en-US" sz="1800" dirty="0"/>
              <a:t> in case the client interactions are to be taken care of.</a:t>
            </a:r>
          </a:p>
          <a:p>
            <a:endParaRPr lang="en-US" sz="2200" dirty="0"/>
          </a:p>
        </p:txBody>
      </p:sp>
      <p:sp>
        <p:nvSpPr>
          <p:cNvPr id="46084" name="Title 17"/>
          <p:cNvSpPr>
            <a:spLocks noGrp="1"/>
          </p:cNvSpPr>
          <p:nvPr>
            <p:ph type="title"/>
          </p:nvPr>
        </p:nvSpPr>
        <p:spPr/>
        <p:txBody>
          <a:bodyPr/>
          <a:lstStyle/>
          <a:p>
            <a:r>
              <a:rPr lang="en-US" sz="3200" dirty="0"/>
              <a:t>RESTful services are stateless!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21012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8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E9EE19CBFDD84DAC04549260D89C92" ma:contentTypeVersion="6" ma:contentTypeDescription="Create a new document." ma:contentTypeScope="" ma:versionID="9e260366ffbf759cd1fc7931687e4fe8">
  <xsd:schema xmlns:xsd="http://www.w3.org/2001/XMLSchema" xmlns:xs="http://www.w3.org/2001/XMLSchema" xmlns:p="http://schemas.microsoft.com/office/2006/metadata/properties" xmlns:ns2="b554618e-1638-4550-9e9c-ad1885f0605e" targetNamespace="http://schemas.microsoft.com/office/2006/metadata/properties" ma:root="true" ma:fieldsID="44a004f25d3fa180df8d5efce023ae12" ns2:_="">
    <xsd:import namespace="b554618e-1638-4550-9e9c-ad1885f060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4618e-1638-4550-9e9c-ad1885f06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268730-07ED-4118-860F-4147C0F3C5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4618e-1638-4550-9e9c-ad1885f06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C04534-A83D-479B-A773-C2FB7E41A06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b554618e-1638-4550-9e9c-ad1885f0605e"/>
    <ds:schemaRef ds:uri="http://www.w3.org/XML/1998/namespace"/>
  </ds:schemaRefs>
</ds:datastoreItem>
</file>

<file path=customXml/itemProps3.xml><?xml version="1.0" encoding="utf-8"?>
<ds:datastoreItem xmlns:ds="http://schemas.openxmlformats.org/officeDocument/2006/customXml" ds:itemID="{B8E3EF9B-59AC-447C-85F7-757DD6B34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SCS_Instructor_Template_JAN-2016_final (002)</Template>
  <TotalTime>486</TotalTime>
  <Words>4971</Words>
  <Application>Microsoft Office PowerPoint</Application>
  <PresentationFormat>Widescreen</PresentationFormat>
  <Paragraphs>864</Paragraphs>
  <Slides>67</Slides>
  <Notes>13</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67</vt:i4>
      </vt:variant>
    </vt:vector>
  </HeadingPairs>
  <TitlesOfParts>
    <vt:vector size="80" baseType="lpstr">
      <vt:lpstr>&amp;quot</vt:lpstr>
      <vt:lpstr>Arial</vt:lpstr>
      <vt:lpstr>Britannic Bold</vt:lpstr>
      <vt:lpstr>Calibri</vt:lpstr>
      <vt:lpstr>Candara</vt:lpstr>
      <vt:lpstr>Century</vt:lpstr>
      <vt:lpstr>Courier New</vt:lpstr>
      <vt:lpstr>Times New Roman</vt:lpstr>
      <vt:lpstr>Trebuchet MS</vt:lpstr>
      <vt:lpstr>Verdana</vt:lpstr>
      <vt:lpstr>Wingdings</vt:lpstr>
      <vt:lpstr>3_Body Slides</vt:lpstr>
      <vt:lpstr>8_Office Theme</vt:lpstr>
      <vt:lpstr>CCCS 425 – Web Services  Module 3 – RESTful Web Services </vt:lpstr>
      <vt:lpstr>Acknowledgement</vt:lpstr>
      <vt:lpstr>Session Learning Outcomes</vt:lpstr>
      <vt:lpstr>Session Overview</vt:lpstr>
      <vt:lpstr>REpresentational State Transfer (REST)</vt:lpstr>
      <vt:lpstr>What is REST?</vt:lpstr>
      <vt:lpstr>What is REST? /cont.</vt:lpstr>
      <vt:lpstr>What is REST? /cont.</vt:lpstr>
      <vt:lpstr>RESTful services are stateless!</vt:lpstr>
      <vt:lpstr>REST and HTTP Methods</vt:lpstr>
      <vt:lpstr>REST Architectural Constraints</vt:lpstr>
      <vt:lpstr>REST Architectural Constraints /cont.</vt:lpstr>
      <vt:lpstr>REST Architectural Constraints /cont.</vt:lpstr>
      <vt:lpstr>Implementing RESTful Services</vt:lpstr>
      <vt:lpstr>Using Servlets</vt:lpstr>
      <vt:lpstr>Be aware of Concurrency!</vt:lpstr>
      <vt:lpstr>A Servlet Example</vt:lpstr>
      <vt:lpstr>A Servlet Example /cont.</vt:lpstr>
      <vt:lpstr>The Servlet Implementation</vt:lpstr>
      <vt:lpstr>The Servlet Implementation /cont.</vt:lpstr>
      <vt:lpstr>The Servlet Implementation /cont.</vt:lpstr>
      <vt:lpstr>The Servlet Implementation /cont.</vt:lpstr>
      <vt:lpstr>The Servlet Implementation /cont.</vt:lpstr>
      <vt:lpstr>The Servlet Implementation /cont.</vt:lpstr>
      <vt:lpstr>The Servlet Implementation /cont.</vt:lpstr>
      <vt:lpstr>The Servlet Implementation /cont.</vt:lpstr>
      <vt:lpstr>The Servlet Implementation /cont.</vt:lpstr>
      <vt:lpstr>The Servlet Implementation /cont.</vt:lpstr>
      <vt:lpstr>The Servlet Implementation /cont.</vt:lpstr>
      <vt:lpstr>The Servlet Implementation /cont.</vt:lpstr>
      <vt:lpstr>The Servlet Implementation /cont.</vt:lpstr>
      <vt:lpstr>Deploying the Service</vt:lpstr>
      <vt:lpstr>Testing the servlet</vt:lpstr>
      <vt:lpstr>A few Comments on the Code /cont.</vt:lpstr>
      <vt:lpstr>PowerPoint Presentation</vt:lpstr>
      <vt:lpstr>A Jersey (JAX-RS) Hello World</vt:lpstr>
      <vt:lpstr>Java XML (JAX)</vt:lpstr>
      <vt:lpstr>Java API for RESTful Web Services</vt:lpstr>
      <vt:lpstr>JAX-RS Tutorial</vt:lpstr>
      <vt:lpstr>A JAX-RS Hello World Example</vt:lpstr>
      <vt:lpstr>The REST API Interface (Design)</vt:lpstr>
      <vt:lpstr>The JAX-RS imports</vt:lpstr>
      <vt:lpstr>The JAX-RS imports /cont.</vt:lpstr>
      <vt:lpstr>Jersey Servlet Container</vt:lpstr>
      <vt:lpstr>The Jersey Servlet Container /cont.</vt:lpstr>
      <vt:lpstr>The “ApplicationConfig” class</vt:lpstr>
      <vt:lpstr>The “ApplicationConfig” class /cont.</vt:lpstr>
      <vt:lpstr>JAX-RS and Jersey Implementation</vt:lpstr>
      <vt:lpstr>Service Deployment and Publishing</vt:lpstr>
      <vt:lpstr>Publishing RESTful services</vt:lpstr>
      <vt:lpstr>Self-Containing Web-Server Java Applications</vt:lpstr>
      <vt:lpstr>Self-Containing Web-Server Java Applications</vt:lpstr>
      <vt:lpstr>Testing the Service </vt:lpstr>
      <vt:lpstr>JAX-RS Annotations</vt:lpstr>
      <vt:lpstr>JAX-RS Annotations</vt:lpstr>
      <vt:lpstr>JAX-RS REST Methods</vt:lpstr>
      <vt:lpstr>JAX-RS and Method Path</vt:lpstr>
      <vt:lpstr>JAX-RS and Parameters</vt:lpstr>
      <vt:lpstr>JAX-RS and Parameters /cont.</vt:lpstr>
      <vt:lpstr>Other JAX-RS Annotations</vt:lpstr>
      <vt:lpstr>PowerPoint Presentation</vt:lpstr>
      <vt:lpstr>Lab Activity</vt:lpstr>
      <vt:lpstr>Lab Activity</vt:lpstr>
      <vt:lpstr>Session Summary</vt:lpstr>
      <vt:lpstr>Acknowledgements</vt:lpstr>
      <vt:lpstr>Further Reading</vt:lpstr>
      <vt:lpstr>Next - REST, The Client Side</vt:lpstr>
    </vt:vector>
  </TitlesOfParts>
  <Company>McGill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Denise Quildon, Ms.</dc:creator>
  <cp:lastModifiedBy>Jordan Larocque, Mr.</cp:lastModifiedBy>
  <cp:revision>306</cp:revision>
  <dcterms:created xsi:type="dcterms:W3CDTF">2016-01-22T14:51:00Z</dcterms:created>
  <dcterms:modified xsi:type="dcterms:W3CDTF">2021-12-01T16:36:11Z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0x01010090E9EE19CBFDD84DAC04549260D89C92</vt:lpwstr>
  </property>
  <property fmtid="{D5CDD505-2E9C-101B-9397-08002B2CF9AE}" pid="3" name="_dlc_DocIdItemGuid">
    <vt:lpwstr>7854b057-4ebf-435b-8657-63acaf55ccdc</vt:lpwstr>
  </property>
  <property fmtid="{D5CDD505-2E9C-101B-9397-08002B2CF9AE}" pid="4" name="ArticulateGUID">
    <vt:lpwstr>A7BECAEB-F12F-46DD-80CA-4A5D3808AE7C</vt:lpwstr>
  </property>
  <property fmtid="{D5CDD505-2E9C-101B-9397-08002B2CF9AE}" pid="5" name="ArticulatePath">
    <vt:lpwstr>CPD_Template_2019</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ies>
</file>