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4"/>
    <p:sldMasterId id="2147483884" r:id="rId5"/>
  </p:sldMasterIdLst>
  <p:notesMasterIdLst>
    <p:notesMasterId r:id="rId48"/>
  </p:notesMasterIdLst>
  <p:handoutMasterIdLst>
    <p:handoutMasterId r:id="rId49"/>
  </p:handoutMasterIdLst>
  <p:sldIdLst>
    <p:sldId id="265" r:id="rId6"/>
    <p:sldId id="455" r:id="rId7"/>
    <p:sldId id="260" r:id="rId8"/>
    <p:sldId id="592" r:id="rId9"/>
    <p:sldId id="261" r:id="rId10"/>
    <p:sldId id="553" r:id="rId11"/>
    <p:sldId id="562" r:id="rId12"/>
    <p:sldId id="515" r:id="rId13"/>
    <p:sldId id="573" r:id="rId14"/>
    <p:sldId id="563" r:id="rId15"/>
    <p:sldId id="564" r:id="rId16"/>
    <p:sldId id="565" r:id="rId17"/>
    <p:sldId id="566" r:id="rId18"/>
    <p:sldId id="579" r:id="rId19"/>
    <p:sldId id="574" r:id="rId20"/>
    <p:sldId id="266" r:id="rId21"/>
    <p:sldId id="530" r:id="rId22"/>
    <p:sldId id="532" r:id="rId23"/>
    <p:sldId id="569" r:id="rId24"/>
    <p:sldId id="580" r:id="rId25"/>
    <p:sldId id="581" r:id="rId26"/>
    <p:sldId id="550" r:id="rId27"/>
    <p:sldId id="549" r:id="rId28"/>
    <p:sldId id="548" r:id="rId29"/>
    <p:sldId id="534" r:id="rId30"/>
    <p:sldId id="551" r:id="rId31"/>
    <p:sldId id="535" r:id="rId32"/>
    <p:sldId id="552" r:id="rId33"/>
    <p:sldId id="536" r:id="rId34"/>
    <p:sldId id="267" r:id="rId35"/>
    <p:sldId id="582" r:id="rId36"/>
    <p:sldId id="572" r:id="rId37"/>
    <p:sldId id="570" r:id="rId38"/>
    <p:sldId id="571" r:id="rId39"/>
    <p:sldId id="590" r:id="rId40"/>
    <p:sldId id="591" r:id="rId41"/>
    <p:sldId id="280" r:id="rId42"/>
    <p:sldId id="304" r:id="rId43"/>
    <p:sldId id="513" r:id="rId44"/>
    <p:sldId id="263" r:id="rId45"/>
    <p:sldId id="302" r:id="rId46"/>
    <p:sldId id="259" r:id="rId47"/>
  </p:sldIdLst>
  <p:sldSz cx="12192000" cy="6858000"/>
  <p:notesSz cx="6934200" cy="92202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demic Tablet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1C8D7"/>
    <a:srgbClr val="ED1B2F"/>
    <a:srgbClr val="8C8C8C"/>
    <a:srgbClr val="E43029"/>
    <a:srgbClr val="FF0000"/>
    <a:srgbClr val="698335"/>
    <a:srgbClr val="DFF1CB"/>
    <a:srgbClr val="EF5F5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86FA2-0C44-4932-AFC4-1E72D059F873}" v="10" dt="2021-11-30T19:41:13.544"/>
    <p1510:client id="{EB9D8D4A-42A8-485D-8D2B-7A3F723FAD6B}" v="10" dt="2021-11-30T19:24:0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0" autoAdjust="0"/>
    <p:restoredTop sz="55682" autoAdjust="0"/>
  </p:normalViewPr>
  <p:slideViewPr>
    <p:cSldViewPr>
      <p:cViewPr varScale="1">
        <p:scale>
          <a:sx n="57" d="100"/>
          <a:sy n="57" d="100"/>
        </p:scale>
        <p:origin x="21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57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56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Larocque, Mr." userId="S::jordan.larocque@mcgill.ca::e3682428-de11-4277-9f34-966172cc7c90" providerId="AD" clId="Web-{E5686FA2-0C44-4932-AFC4-1E72D059F873}"/>
    <pc:docChg chg="modSld">
      <pc:chgData name="Jordan Larocque, Mr." userId="S::jordan.larocque@mcgill.ca::e3682428-de11-4277-9f34-966172cc7c90" providerId="AD" clId="Web-{E5686FA2-0C44-4932-AFC4-1E72D059F873}" dt="2021-11-30T19:41:13.544" v="9" actId="1076"/>
      <pc:docMkLst>
        <pc:docMk/>
      </pc:docMkLst>
      <pc:sldChg chg="modSp">
        <pc:chgData name="Jordan Larocque, Mr." userId="S::jordan.larocque@mcgill.ca::e3682428-de11-4277-9f34-966172cc7c90" providerId="AD" clId="Web-{E5686FA2-0C44-4932-AFC4-1E72D059F873}" dt="2021-11-30T19:41:13.544" v="9" actId="1076"/>
        <pc:sldMkLst>
          <pc:docMk/>
          <pc:sldMk cId="918110894" sldId="259"/>
        </pc:sldMkLst>
        <pc:spChg chg="mod">
          <ac:chgData name="Jordan Larocque, Mr." userId="S::jordan.larocque@mcgill.ca::e3682428-de11-4277-9f34-966172cc7c90" providerId="AD" clId="Web-{E5686FA2-0C44-4932-AFC4-1E72D059F873}" dt="2021-11-30T19:41:13.544" v="9" actId="1076"/>
          <ac:spMkLst>
            <pc:docMk/>
            <pc:sldMk cId="918110894" sldId="259"/>
            <ac:spMk id="2" creationId="{00000000-0000-0000-0000-000000000000}"/>
          </ac:spMkLst>
        </pc:spChg>
      </pc:sldChg>
      <pc:sldChg chg="modSp">
        <pc:chgData name="Jordan Larocque, Mr." userId="S::jordan.larocque@mcgill.ca::e3682428-de11-4277-9f34-966172cc7c90" providerId="AD" clId="Web-{E5686FA2-0C44-4932-AFC4-1E72D059F873}" dt="2021-11-30T19:33:04.566" v="1" actId="20577"/>
        <pc:sldMkLst>
          <pc:docMk/>
          <pc:sldMk cId="290373480" sldId="574"/>
        </pc:sldMkLst>
        <pc:spChg chg="mod">
          <ac:chgData name="Jordan Larocque, Mr." userId="S::jordan.larocque@mcgill.ca::e3682428-de11-4277-9f34-966172cc7c90" providerId="AD" clId="Web-{E5686FA2-0C44-4932-AFC4-1E72D059F873}" dt="2021-11-30T19:33:04.566" v="1" actId="20577"/>
          <ac:spMkLst>
            <pc:docMk/>
            <pc:sldMk cId="290373480" sldId="574"/>
            <ac:spMk id="3" creationId="{00000000-0000-0000-0000-000000000000}"/>
          </ac:spMkLst>
        </pc:spChg>
      </pc:sldChg>
      <pc:sldChg chg="modSp">
        <pc:chgData name="Jordan Larocque, Mr." userId="S::jordan.larocque@mcgill.ca::e3682428-de11-4277-9f34-966172cc7c90" providerId="AD" clId="Web-{E5686FA2-0C44-4932-AFC4-1E72D059F873}" dt="2021-11-30T19:36:30.992" v="6" actId="20577"/>
        <pc:sldMkLst>
          <pc:docMk/>
          <pc:sldMk cId="1984454718" sldId="580"/>
        </pc:sldMkLst>
        <pc:spChg chg="mod">
          <ac:chgData name="Jordan Larocque, Mr." userId="S::jordan.larocque@mcgill.ca::e3682428-de11-4277-9f34-966172cc7c90" providerId="AD" clId="Web-{E5686FA2-0C44-4932-AFC4-1E72D059F873}" dt="2021-11-30T19:36:30.992" v="6" actId="20577"/>
          <ac:spMkLst>
            <pc:docMk/>
            <pc:sldMk cId="1984454718" sldId="580"/>
            <ac:spMk id="3" creationId="{00000000-0000-0000-0000-000000000000}"/>
          </ac:spMkLst>
        </pc:spChg>
      </pc:sldChg>
    </pc:docChg>
  </pc:docChgLst>
  <pc:docChgLst>
    <pc:chgData name="Jordan Larocque, Mr." userId="S::jordan.larocque@mcgill.ca::e3682428-de11-4277-9f34-966172cc7c90" providerId="AD" clId="Web-{EB9D8D4A-42A8-485D-8D2B-7A3F723FAD6B}"/>
    <pc:docChg chg="modSld">
      <pc:chgData name="Jordan Larocque, Mr." userId="S::jordan.larocque@mcgill.ca::e3682428-de11-4277-9f34-966172cc7c90" providerId="AD" clId="Web-{EB9D8D4A-42A8-485D-8D2B-7A3F723FAD6B}" dt="2021-11-30T19:24:06.295" v="9" actId="20577"/>
      <pc:docMkLst>
        <pc:docMk/>
      </pc:docMkLst>
      <pc:sldChg chg="modSp">
        <pc:chgData name="Jordan Larocque, Mr." userId="S::jordan.larocque@mcgill.ca::e3682428-de11-4277-9f34-966172cc7c90" providerId="AD" clId="Web-{EB9D8D4A-42A8-485D-8D2B-7A3F723FAD6B}" dt="2021-11-30T19:24:06.295" v="9" actId="20577"/>
        <pc:sldMkLst>
          <pc:docMk/>
          <pc:sldMk cId="2086746270" sldId="265"/>
        </pc:sldMkLst>
        <pc:spChg chg="mod">
          <ac:chgData name="Jordan Larocque, Mr." userId="S::jordan.larocque@mcgill.ca::e3682428-de11-4277-9f34-966172cc7c90" providerId="AD" clId="Web-{EB9D8D4A-42A8-485D-8D2B-7A3F723FAD6B}" dt="2021-11-30T19:24:06.295" v="9" actId="20577"/>
          <ac:spMkLst>
            <pc:docMk/>
            <pc:sldMk cId="2086746270" sldId="26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D28354E-E48C-49CC-8370-7D03834548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2" y="4379901"/>
            <a:ext cx="5546758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87F161E8-846D-4747-B53A-F633A57CC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C551B-1ADC-4F43-AE3E-59C3155418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34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9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049000" y="640080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4384"/>
            <a:ext cx="9372600" cy="5053584"/>
          </a:xfrm>
          <a:noFill/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sz="3600" b="1" dirty="0" err="1">
                <a:solidFill>
                  <a:schemeClr val="tx1"/>
                </a:solidFill>
                <a:latin typeface="+mj-lt"/>
              </a:rPr>
              <a:t>Click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 and type the Course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Course Number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Session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Instructor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91440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52601"/>
            <a:ext cx="5386917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91440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1752601"/>
            <a:ext cx="5389033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9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1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4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668000" cy="1411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24F6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7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scussion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Discussion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 userDrawn="1"/>
        </p:nvSpPr>
        <p:spPr>
          <a:xfrm>
            <a:off x="3009900" y="3273595"/>
            <a:ext cx="8026400" cy="1600200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9900" y="3133217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814109" y="3407226"/>
            <a:ext cx="7057092" cy="124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88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example text and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0"/>
            <a:ext cx="11074400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Case Example text</a:t>
            </a:r>
          </a:p>
        </p:txBody>
      </p:sp>
      <p:sp>
        <p:nvSpPr>
          <p:cNvPr id="13" name="Rounded Rectangular Callout 12"/>
          <p:cNvSpPr/>
          <p:nvPr userDrawn="1"/>
        </p:nvSpPr>
        <p:spPr>
          <a:xfrm>
            <a:off x="609600" y="4572000"/>
            <a:ext cx="8026400" cy="1359578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" y="4495801"/>
            <a:ext cx="1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219201" y="4652664"/>
            <a:ext cx="7251700" cy="113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73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2" name="Rounded Rectangular Callout 11"/>
          <p:cNvSpPr/>
          <p:nvPr userDrawn="1"/>
        </p:nvSpPr>
        <p:spPr>
          <a:xfrm>
            <a:off x="1237129" y="1519536"/>
            <a:ext cx="9144000" cy="2819382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0800" y="144780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032000" y="1696286"/>
            <a:ext cx="8026400" cy="24185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59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Respo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 userDrawn="1"/>
        </p:nvSpPr>
        <p:spPr>
          <a:xfrm>
            <a:off x="505288" y="916594"/>
            <a:ext cx="7825913" cy="2128813"/>
          </a:xfrm>
          <a:prstGeom prst="wedgeRoundRectCallout">
            <a:avLst>
              <a:gd name="adj1" fmla="val -3023"/>
              <a:gd name="adj2" fmla="val 84693"/>
              <a:gd name="adj3" fmla="val 16667"/>
            </a:avLst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3322027"/>
            <a:ext cx="6515100" cy="3228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83820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2743201" y="2200669"/>
            <a:ext cx="8872071" cy="2676692"/>
          </a:xfrm>
          <a:prstGeom prst="wedgeRoundRectCallout">
            <a:avLst/>
          </a:prstGeom>
          <a:gradFill>
            <a:gsLst>
              <a:gs pos="0">
                <a:srgbClr val="DFF1CB"/>
              </a:gs>
              <a:gs pos="80000">
                <a:schemeClr val="accent3"/>
              </a:gs>
              <a:gs pos="100000">
                <a:schemeClr val="accent3"/>
              </a:gs>
            </a:gsLst>
          </a:gradFill>
          <a:ln>
            <a:solidFill>
              <a:srgbClr val="69833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844800" y="212467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588871" y="2438400"/>
            <a:ext cx="7587129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correct response.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05648" y="1004651"/>
            <a:ext cx="7022353" cy="1196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original question text.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13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752600"/>
            <a:ext cx="7620000" cy="3921919"/>
          </a:xfrm>
          <a:prstGeom prst="rect">
            <a:avLst/>
          </a:prstGeom>
        </p:spPr>
      </p:pic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lang="en-US" sz="37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Verdan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</a:rPr>
              <a:t>Break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477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85D8A-2806-4422-95D7-E98B3C9E83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258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824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8826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436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034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945" y="3841750"/>
            <a:ext cx="8534400" cy="882650"/>
          </a:xfrm>
        </p:spPr>
        <p:txBody>
          <a:bodyPr/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283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1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E8F9-1B68-4AA8-AEC8-306D104ADB33}" type="datetimeFigureOut">
              <a:rPr lang="en-US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1B8F5-55BA-4C67-8922-0A454BD25D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158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>
            <a:lvl1pPr>
              <a:defRPr b="0"/>
            </a:lvl1pPr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09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572000"/>
          </a:xfrm>
        </p:spPr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76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058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7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8C902-A4A8-4714-8169-E49D043BB080}" type="datetimeFigureOut">
              <a:rPr lang="en-US" smtClean="0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F5AC-7C2C-4493-B73D-72D7B534D50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752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4740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34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2076451"/>
          </a:xfrm>
          <a:prstGeom prst="rect">
            <a:avLst/>
          </a:prstGeom>
        </p:spPr>
        <p:txBody>
          <a:bodyPr/>
          <a:lstStyle>
            <a:lvl1pPr>
              <a:defRPr sz="5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1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286001"/>
            <a:ext cx="10972800" cy="38401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-H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7472" indent="-347472" algn="l">
              <a:spcBef>
                <a:spcPts val="624"/>
              </a:spcBef>
              <a:buFont typeface="Arial" pitchFamily="34" charset="0"/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</a:defRPr>
            </a:lvl1pPr>
            <a:lvl2pPr marL="740664" indent="-740664" algn="l">
              <a:spcBef>
                <a:spcPts val="24"/>
              </a:spcBef>
              <a:buClr>
                <a:srgbClr val="0070C0"/>
              </a:buClr>
              <a:buFont typeface="Candara" pitchFamily="34" charset="0"/>
              <a:buChar char="–"/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200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2824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0643D-C6EE-4595-AF2A-A90B55F8C0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0099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283DA-EAEC-4BEE-86C2-11D0CA876F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7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990600"/>
            <a:ext cx="6815667" cy="513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990600"/>
            <a:ext cx="4011084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362201"/>
            <a:ext cx="6815667" cy="37639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362201"/>
            <a:ext cx="4011084" cy="3763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50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1200" y="5367338"/>
            <a:ext cx="106680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E430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21336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9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3505200"/>
            <a:ext cx="5283200" cy="259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and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6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394770" y="936056"/>
            <a:ext cx="11402460" cy="515724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0" y="6316809"/>
            <a:ext cx="12192000" cy="540000"/>
          </a:xfrm>
          <a:prstGeom prst="rect">
            <a:avLst/>
          </a:prstGeom>
          <a:solidFill>
            <a:srgbClr val="F0F0F0"/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3600" b="1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4" y="6453336"/>
            <a:ext cx="3298816" cy="306637"/>
          </a:xfrm>
          <a:prstGeom prst="rect">
            <a:avLst/>
          </a:prstGeom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F0F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424592" y="6351711"/>
            <a:ext cx="83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B1D6B-A3F5-4E70-95BC-32D49588B2FD}" type="slidenum"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1280576" y="6427886"/>
            <a:ext cx="0" cy="3178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1"/>
    </p:custDataLst>
    <p:extLst>
      <p:ext uri="{BB962C8B-B14F-4D97-AF65-F5344CB8AC3E}">
        <p14:creationId xmlns:p14="http://schemas.microsoft.com/office/powerpoint/2010/main" val="31956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14" r:id="rId2"/>
    <p:sldLayoutId id="2147483857" r:id="rId3"/>
    <p:sldLayoutId id="2147483855" r:id="rId4"/>
    <p:sldLayoutId id="2147483858" r:id="rId5"/>
    <p:sldLayoutId id="2147483856" r:id="rId6"/>
    <p:sldLayoutId id="2147483859" r:id="rId7"/>
    <p:sldLayoutId id="2147483840" r:id="rId8"/>
    <p:sldLayoutId id="2147483815" r:id="rId9"/>
    <p:sldLayoutId id="2147483818" r:id="rId10"/>
    <p:sldLayoutId id="2147483816" r:id="rId11"/>
    <p:sldLayoutId id="2147483876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99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2D6576-0BE5-41A7-A9B1-717032FB4769}" type="datetimeFigureOut">
              <a:rPr lang="en-US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A1EC19-11A4-4465-8025-4C73BE0C1F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0" name="Group 13"/>
          <p:cNvGrpSpPr>
            <a:grpSpLocks/>
          </p:cNvGrpSpPr>
          <p:nvPr userDrawn="1"/>
        </p:nvGrpSpPr>
        <p:grpSpPr bwMode="auto">
          <a:xfrm>
            <a:off x="-4233" y="0"/>
            <a:ext cx="12196233" cy="6769100"/>
            <a:chOff x="0" y="0"/>
            <a:chExt cx="9147175" cy="6769100"/>
          </a:xfrm>
        </p:grpSpPr>
        <p:grpSp>
          <p:nvGrpSpPr>
            <p:cNvPr id="1031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9147175" cy="1006475"/>
              <a:chOff x="0" y="0"/>
              <a:chExt cx="9147175" cy="1006475"/>
            </a:xfrm>
          </p:grpSpPr>
          <p:sp>
            <p:nvSpPr>
              <p:cNvPr id="10" name="Rectangle 9"/>
              <p:cNvSpPr>
                <a:spLocks/>
              </p:cNvSpPr>
              <p:nvPr userDrawn="1"/>
            </p:nvSpPr>
            <p:spPr>
              <a:xfrm>
                <a:off x="0" y="0"/>
                <a:ext cx="9147175" cy="10064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sp>
            <p:nvSpPr>
              <p:cNvPr id="1035" name="TextBox 11"/>
              <p:cNvSpPr txBox="1">
                <a:spLocks noChangeArrowheads="1"/>
              </p:cNvSpPr>
              <p:nvPr userDrawn="1"/>
            </p:nvSpPr>
            <p:spPr bwMode="auto">
              <a:xfrm>
                <a:off x="1213834" y="103188"/>
                <a:ext cx="7924800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Mike Meyers’ CompTIA Network+</a:t>
                </a:r>
                <a:r>
                  <a:rPr lang="en-US" altLang="en-US" sz="2200" baseline="300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®</a:t>
                </a:r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 Guide to Managing and Troubleshooting Networks, Fifth Edition (Exam N10-007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)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>
              <a:off x="0" y="6553200"/>
              <a:ext cx="9144000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Copyright © 2018 by McGraw-Hill Education. All rights reserved.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188617-53FB-476E-81E3-48BD7E50B81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1"/>
            <a:ext cx="1618445" cy="10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xf.apache.org/docs/jaxrs-services-descrip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XMLHttpRequest/Using_XMLHttpReques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morynotfound.com/apache-httpclient-http-delete-request-method-example/" TargetMode="External"/><Relationship Id="rId2" Type="http://schemas.openxmlformats.org/officeDocument/2006/relationships/hyperlink" Target="https://memorynotfound.com/apache-httpclient-http-put-request-method-examp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tore.com/bookstore" TargetMode="External"/><Relationship Id="rId2" Type="http://schemas.openxmlformats.org/officeDocument/2006/relationships/hyperlink" Target="http://booksto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store.com/bookstore/1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resteasy/restful-webservices-client-using-java-net-package/" TargetMode="External"/><Relationship Id="rId7" Type="http://schemas.openxmlformats.org/officeDocument/2006/relationships/hyperlink" Target="https://www.baeldung.com/jersey-jax-rs-clien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hyperlink" Target="https://en.wikipedia.org/wiki/Overview_of_RESTful_API_Description_Languages" TargetMode="External"/><Relationship Id="rId5" Type="http://schemas.openxmlformats.org/officeDocument/2006/relationships/hyperlink" Target="http://cxf.apache.org/docs/jax-rs-client-api.html" TargetMode="External"/><Relationship Id="rId4" Type="http://schemas.openxmlformats.org/officeDocument/2006/relationships/hyperlink" Target="https://howtodoinjava.com/library/jaxrs-client-httpclient-get-post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CCCS 425 – Web Services</a:t>
            </a:r>
            <a:br>
              <a:rPr lang="en-CA" dirty="0"/>
            </a:br>
            <a:r>
              <a:rPr lang="en-CA" sz="2800" dirty="0"/>
              <a:t/>
            </a:r>
            <a:br>
              <a:rPr lang="en-CA" sz="2800" dirty="0"/>
            </a:br>
            <a:r>
              <a:rPr lang="en-CA" sz="3200" b="0"/>
              <a:t>Module 4 – REST, The Client Side</a:t>
            </a:r>
            <a:r>
              <a:rPr lang="en-CA" sz="3200" b="0" dirty="0"/>
              <a:t/>
            </a:r>
            <a:br>
              <a:rPr lang="en-CA" sz="3200" b="0" dirty="0"/>
            </a:br>
            <a:endParaRPr lang="en-CA" sz="2400" b="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4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WADLs are often generated </a:t>
            </a:r>
            <a:r>
              <a:rPr lang="en-US" sz="2200" dirty="0">
                <a:solidFill>
                  <a:srgbClr val="0000FF"/>
                </a:solidFill>
              </a:rPr>
              <a:t>automatically</a:t>
            </a:r>
            <a:r>
              <a:rPr lang="en-US" sz="2200" dirty="0"/>
              <a:t> during </a:t>
            </a:r>
            <a:r>
              <a:rPr lang="en-US" sz="2200" dirty="0">
                <a:solidFill>
                  <a:srgbClr val="0000FF"/>
                </a:solidFill>
              </a:rPr>
              <a:t>runtime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Using JAX-RS, the WADL may be obtained by appending “</a:t>
            </a:r>
            <a:r>
              <a:rPr lang="en-US" sz="2200" dirty="0">
                <a:solidFill>
                  <a:srgbClr val="0000FF"/>
                </a:solidFill>
              </a:rPr>
              <a:t>/</a:t>
            </a:r>
            <a:r>
              <a:rPr lang="en-US" sz="2200" dirty="0" err="1">
                <a:solidFill>
                  <a:srgbClr val="0000FF"/>
                </a:solidFill>
              </a:rPr>
              <a:t>application.wadl</a:t>
            </a:r>
            <a:r>
              <a:rPr lang="en-US" sz="2200" dirty="0"/>
              <a:t>” to the </a:t>
            </a:r>
            <a:r>
              <a:rPr lang="en-US" sz="2200" dirty="0">
                <a:solidFill>
                  <a:srgbClr val="0000FF"/>
                </a:solidFill>
              </a:rPr>
              <a:t>resource URL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Example: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WADL Auto Generation at Runtime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978E7-1EE4-45B8-AB49-61C5A4F3903B}"/>
              </a:ext>
            </a:extLst>
          </p:cNvPr>
          <p:cNvSpPr txBox="1"/>
          <p:nvPr/>
        </p:nvSpPr>
        <p:spPr>
          <a:xfrm>
            <a:off x="2228039" y="3329561"/>
            <a:ext cx="9236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637" lvl="1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http://…your-app-path…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webresources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usersrepository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9784E-657A-4A0E-A200-E21150959658}"/>
              </a:ext>
            </a:extLst>
          </p:cNvPr>
          <p:cNvSpPr txBox="1"/>
          <p:nvPr/>
        </p:nvSpPr>
        <p:spPr>
          <a:xfrm>
            <a:off x="3549527" y="3614300"/>
            <a:ext cx="128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</a:rPr>
              <a:t>web-app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38E2C-BEAF-426A-B24D-ACCD1F5F7CC9}"/>
              </a:ext>
            </a:extLst>
          </p:cNvPr>
          <p:cNvSpPr txBox="1"/>
          <p:nvPr/>
        </p:nvSpPr>
        <p:spPr>
          <a:xfrm>
            <a:off x="5767164" y="3614300"/>
            <a:ext cx="128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</a:rPr>
              <a:t>resource-base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685C6-2EF1-4C82-9588-1D7C908677EA}"/>
              </a:ext>
            </a:extLst>
          </p:cNvPr>
          <p:cNvSpPr txBox="1"/>
          <p:nvPr/>
        </p:nvSpPr>
        <p:spPr>
          <a:xfrm>
            <a:off x="7671382" y="3614300"/>
            <a:ext cx="137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</a:rPr>
              <a:t>resource-service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B300F-8C92-4546-B73B-6599C2EB7836}"/>
              </a:ext>
            </a:extLst>
          </p:cNvPr>
          <p:cNvSpPr txBox="1"/>
          <p:nvPr/>
        </p:nvSpPr>
        <p:spPr>
          <a:xfrm>
            <a:off x="9345870" y="3614300"/>
            <a:ext cx="137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</a:rPr>
              <a:t>method-path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A8FC8-12BA-41A3-A7A2-95B45E2E8757}"/>
              </a:ext>
            </a:extLst>
          </p:cNvPr>
          <p:cNvSpPr txBox="1"/>
          <p:nvPr/>
        </p:nvSpPr>
        <p:spPr>
          <a:xfrm>
            <a:off x="2229660" y="4143441"/>
            <a:ext cx="7982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637" lvl="1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http://…your-app-path…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webresources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application.wadl</a:t>
            </a:r>
            <a:endParaRPr lang="en-US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Below is a sample WADL file that is automatically generated by JAX-RS: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WADL Example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7E10B-89D4-4956-BF1C-BDA1CD09953D}"/>
              </a:ext>
            </a:extLst>
          </p:cNvPr>
          <p:cNvSpPr/>
          <p:nvPr/>
        </p:nvSpPr>
        <p:spPr>
          <a:xfrm>
            <a:off x="2133600" y="1447800"/>
            <a:ext cx="731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http://localhost:8080/wstest/webresources/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application.wadl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72111-21DD-4D15-AD53-2503E3BC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20" y="1940973"/>
            <a:ext cx="7010400" cy="4083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22195E-D03B-437C-B0DE-9519950A97F8}"/>
              </a:ext>
            </a:extLst>
          </p:cNvPr>
          <p:cNvSpPr/>
          <p:nvPr/>
        </p:nvSpPr>
        <p:spPr>
          <a:xfrm>
            <a:off x="3548067" y="2499759"/>
            <a:ext cx="2895600" cy="243573"/>
          </a:xfrm>
          <a:prstGeom prst="rect">
            <a:avLst/>
          </a:prstGeom>
          <a:noFill/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67F0F-3045-4A08-B551-167A66D23205}"/>
              </a:ext>
            </a:extLst>
          </p:cNvPr>
          <p:cNvSpPr/>
          <p:nvPr/>
        </p:nvSpPr>
        <p:spPr>
          <a:xfrm>
            <a:off x="2934050" y="3286997"/>
            <a:ext cx="2895600" cy="243573"/>
          </a:xfrm>
          <a:prstGeom prst="rect">
            <a:avLst/>
          </a:prstGeom>
          <a:noFill/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3F96E-0117-4908-9969-42EA112C74C3}"/>
              </a:ext>
            </a:extLst>
          </p:cNvPr>
          <p:cNvSpPr/>
          <p:nvPr/>
        </p:nvSpPr>
        <p:spPr>
          <a:xfrm>
            <a:off x="3580645" y="3482075"/>
            <a:ext cx="2895600" cy="243573"/>
          </a:xfrm>
          <a:prstGeom prst="rect">
            <a:avLst/>
          </a:prstGeom>
          <a:noFill/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0E64A4-B554-48C4-9926-25EBDFA35A1B}"/>
              </a:ext>
            </a:extLst>
          </p:cNvPr>
          <p:cNvSpPr/>
          <p:nvPr/>
        </p:nvSpPr>
        <p:spPr>
          <a:xfrm>
            <a:off x="3086450" y="5542384"/>
            <a:ext cx="5638800" cy="381000"/>
          </a:xfrm>
          <a:prstGeom prst="rect">
            <a:avLst/>
          </a:prstGeom>
          <a:noFill/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WADL file provides the </a:t>
            </a:r>
            <a:r>
              <a:rPr lang="en-US" sz="2200" dirty="0">
                <a:solidFill>
                  <a:srgbClr val="0000FF"/>
                </a:solidFill>
              </a:rPr>
              <a:t>service information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regardless</a:t>
            </a:r>
            <a:r>
              <a:rPr lang="en-US" sz="2200" dirty="0"/>
              <a:t> of the implementation </a:t>
            </a:r>
            <a:r>
              <a:rPr lang="en-US" sz="2200" dirty="0">
                <a:solidFill>
                  <a:srgbClr val="0000FF"/>
                </a:solidFill>
              </a:rPr>
              <a:t>platform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WADLs may be </a:t>
            </a:r>
            <a:r>
              <a:rPr lang="en-US" sz="2200" dirty="0">
                <a:solidFill>
                  <a:srgbClr val="0000FF"/>
                </a:solidFill>
              </a:rPr>
              <a:t>saved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00FF"/>
                </a:solidFill>
              </a:rPr>
              <a:t>used offline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WADL files may be used to generate REST Clients, </a:t>
            </a:r>
            <a:r>
              <a:rPr lang="en-US" sz="2200" dirty="0">
                <a:solidFill>
                  <a:srgbClr val="0000FF"/>
                </a:solidFill>
              </a:rPr>
              <a:t>automatically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There are various tools / plugins that may be used to generate java code from an existing WADL. </a:t>
            </a:r>
          </a:p>
          <a:p>
            <a:pPr lvl="1"/>
            <a:r>
              <a:rPr lang="en-US" sz="1800" dirty="0"/>
              <a:t>Examples:</a:t>
            </a:r>
          </a:p>
          <a:p>
            <a:pPr lvl="2"/>
            <a:r>
              <a:rPr lang="en-US" sz="1400" dirty="0"/>
              <a:t>Apache CXF</a:t>
            </a:r>
          </a:p>
          <a:p>
            <a:pPr lvl="2"/>
            <a:r>
              <a:rPr lang="en-US" sz="1400" dirty="0"/>
              <a:t>JAX-RS RESTful Web Services (Jersey)</a:t>
            </a:r>
          </a:p>
          <a:p>
            <a:endParaRPr lang="en-US" sz="22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WADL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8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Method 1: Adding a Web Reference (widely used in SOAP)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Generating REST Clients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24314-0B40-4C2C-AE66-B8E27232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180" y="1794625"/>
            <a:ext cx="4933950" cy="408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FCEFB7-C042-4010-995D-44D3B90B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181" y="3106730"/>
            <a:ext cx="6304754" cy="226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Method 2: Generating a Jersey Client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Generating REST Clients /cont.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C2EFA-2BA5-4CBA-8D64-5D34258C61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12672" y="1646013"/>
            <a:ext cx="3644900" cy="4276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877923-5C6A-4B98-AEF5-FDDB16C933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72034" y="2191949"/>
            <a:ext cx="5194935" cy="36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Additional utilities are often provided as CLI (Command Line Interface) Tools and/or plugins.</a:t>
            </a:r>
          </a:p>
          <a:p>
            <a:endParaRPr lang="en-US" sz="2200" dirty="0"/>
          </a:p>
          <a:p>
            <a:r>
              <a:rPr lang="en-US" sz="2200" dirty="0"/>
              <a:t>For instance, Apache CXF provides both </a:t>
            </a:r>
            <a:r>
              <a:rPr lang="en-US" sz="2200" dirty="0">
                <a:solidFill>
                  <a:srgbClr val="0000FF"/>
                </a:solidFill>
              </a:rPr>
              <a:t>java2wadl</a:t>
            </a:r>
            <a:r>
              <a:rPr lang="en-US" sz="2200" dirty="0"/>
              <a:t> command line too to generate WADL file form java code as well as provides a </a:t>
            </a:r>
            <a:r>
              <a:rPr lang="en-US" sz="2200" dirty="0">
                <a:solidFill>
                  <a:srgbClr val="0000FF"/>
                </a:solidFill>
              </a:rPr>
              <a:t>wadl2java</a:t>
            </a:r>
            <a:r>
              <a:rPr lang="en-US" sz="2200" dirty="0"/>
              <a:t> maven plugin to create a REST client from a WADL file.</a:t>
            </a:r>
          </a:p>
          <a:p>
            <a:endParaRPr lang="en-US" sz="2200" dirty="0"/>
          </a:p>
          <a:p>
            <a:pPr marL="400050" lvl="1" indent="0">
              <a:buNone/>
            </a:pPr>
            <a:r>
              <a:rPr lang="en-US" sz="1800" dirty="0"/>
              <a:t>For more information see:</a:t>
            </a:r>
          </a:p>
          <a:p>
            <a:pPr marL="685800" lvl="1"/>
            <a:r>
              <a:rPr lang="en-US" sz="1800" dirty="0">
                <a:hlinkClick r:id="rId3"/>
              </a:rPr>
              <a:t>https://cxf.apache.org/docs/jaxrs-services-description.html</a:t>
            </a:r>
            <a:endParaRPr lang="en-US" sz="1800" dirty="0"/>
          </a:p>
          <a:p>
            <a:pPr marL="685800" lvl="1"/>
            <a:endParaRPr lang="en-US" sz="18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CLI Tools and Plugins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Clients</a:t>
            </a:r>
          </a:p>
        </p:txBody>
      </p:sp>
    </p:spTree>
    <p:extLst>
      <p:ext uri="{BB962C8B-B14F-4D97-AF65-F5344CB8AC3E}">
        <p14:creationId xmlns:p14="http://schemas.microsoft.com/office/powerpoint/2010/main" val="367007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web client</a:t>
            </a:r>
            <a:r>
              <a:rPr lang="en-US" sz="2400" dirty="0"/>
              <a:t> is typically a </a:t>
            </a:r>
            <a:r>
              <a:rPr lang="en-US" sz="2400" dirty="0">
                <a:solidFill>
                  <a:srgbClr val="C00000"/>
                </a:solidFill>
              </a:rPr>
              <a:t>web browser</a:t>
            </a:r>
            <a:r>
              <a:rPr lang="en-US" sz="2400" dirty="0"/>
              <a:t> that connects to a web server and retrieves a web page for display.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web service</a:t>
            </a:r>
            <a:r>
              <a:rPr lang="en-US" sz="2400" dirty="0"/>
              <a:t> is a program that is invoked by a </a:t>
            </a:r>
            <a:r>
              <a:rPr lang="en-US" sz="2400" dirty="0">
                <a:solidFill>
                  <a:srgbClr val="C00000"/>
                </a:solidFill>
              </a:rPr>
              <a:t>URL</a:t>
            </a:r>
            <a:r>
              <a:rPr lang="en-US" sz="2400" dirty="0"/>
              <a:t> and returns a </a:t>
            </a:r>
            <a:r>
              <a:rPr lang="en-US" sz="2400" dirty="0">
                <a:solidFill>
                  <a:srgbClr val="C00000"/>
                </a:solidFill>
              </a:rPr>
              <a:t>response</a:t>
            </a:r>
            <a:r>
              <a:rPr lang="en-US" sz="2400" dirty="0"/>
              <a:t> to the web client, via a transport protocol (i.e. HTTP).</a:t>
            </a:r>
          </a:p>
          <a:p>
            <a:endParaRPr lang="en-US" sz="2400" dirty="0"/>
          </a:p>
          <a:p>
            <a:r>
              <a:rPr lang="en-US" sz="2400" dirty="0"/>
              <a:t>Server software in an enterprise application sees both </a:t>
            </a:r>
            <a:r>
              <a:rPr lang="en-US" sz="2400" dirty="0">
                <a:solidFill>
                  <a:srgbClr val="C00000"/>
                </a:solidFill>
              </a:rPr>
              <a:t>requests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sessions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0000FF"/>
                </a:solidFill>
              </a:rPr>
              <a:t>two angles</a:t>
            </a:r>
            <a:r>
              <a:rPr lang="en-US" sz="2400" dirty="0"/>
              <a:t>, as the </a:t>
            </a:r>
            <a:r>
              <a:rPr lang="en-US" sz="2400" dirty="0">
                <a:solidFill>
                  <a:srgbClr val="0000FF"/>
                </a:solidFill>
              </a:rPr>
              <a:t>server from the client</a:t>
            </a:r>
            <a:r>
              <a:rPr lang="en-US" sz="2400" dirty="0"/>
              <a:t> and as the </a:t>
            </a:r>
            <a:r>
              <a:rPr lang="en-US" sz="2400" dirty="0">
                <a:solidFill>
                  <a:srgbClr val="0000FF"/>
                </a:solidFill>
              </a:rPr>
              <a:t>client to other systems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Clients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5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Postman</a:t>
            </a:r>
            <a:r>
              <a:rPr lang="en-US" sz="2400" dirty="0"/>
              <a:t> is a scalable </a:t>
            </a:r>
            <a:r>
              <a:rPr lang="en-US" sz="2400" dirty="0">
                <a:solidFill>
                  <a:srgbClr val="0000FF"/>
                </a:solidFill>
              </a:rPr>
              <a:t>API Testing Tool</a:t>
            </a:r>
            <a:r>
              <a:rPr lang="en-US" sz="2400" dirty="0"/>
              <a:t> that quickly integrates into CI/CD pipeline (Continuous Integration Continuous Delivery). Typically used in REST.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A quick tutorial: </a:t>
            </a:r>
          </a:p>
          <a:p>
            <a:pPr lvl="1"/>
            <a:r>
              <a:rPr lang="en-US" sz="1800" dirty="0">
                <a:hlinkClick r:id="rId3"/>
              </a:rPr>
              <a:t>https://www.guru99.com/postman-tutorial.html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Postman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2" descr="https://www.guru99.com/images/1/011119_1057_PostmanTuto6.png">
            <a:extLst>
              <a:ext uri="{FF2B5EF4-FFF2-40B4-BE49-F238E27FC236}">
                <a16:creationId xmlns:a16="http://schemas.microsoft.com/office/drawing/2014/main" id="{34084451-2D8F-4DEA-82C5-59EB7BAC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09" y="2196040"/>
            <a:ext cx="6224977" cy="312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Note that the client and the server communication is purely over HTTP and there is </a:t>
            </a:r>
            <a:r>
              <a:rPr lang="en-US" sz="2200" dirty="0">
                <a:solidFill>
                  <a:srgbClr val="FF0000"/>
                </a:solidFill>
              </a:rPr>
              <a:t>no dependency</a:t>
            </a:r>
            <a:r>
              <a:rPr lang="en-US" sz="2200" dirty="0"/>
              <a:t> between the </a:t>
            </a:r>
            <a:r>
              <a:rPr lang="en-US" sz="2200" dirty="0">
                <a:solidFill>
                  <a:srgbClr val="0000FF"/>
                </a:solidFill>
              </a:rPr>
              <a:t>client</a:t>
            </a:r>
            <a:r>
              <a:rPr lang="en-US" sz="2200" dirty="0"/>
              <a:t> and the </a:t>
            </a:r>
            <a:r>
              <a:rPr lang="en-US" sz="2200" dirty="0">
                <a:solidFill>
                  <a:srgbClr val="0000FF"/>
                </a:solidFill>
              </a:rPr>
              <a:t>server</a:t>
            </a:r>
            <a:r>
              <a:rPr lang="en-US" sz="2200" dirty="0"/>
              <a:t> code.</a:t>
            </a:r>
          </a:p>
          <a:p>
            <a:endParaRPr lang="en-US" sz="2200" dirty="0"/>
          </a:p>
          <a:p>
            <a:r>
              <a:rPr lang="en-US" sz="2200" dirty="0"/>
              <a:t>While the previous examples, demonstrated sharing </a:t>
            </a:r>
            <a:r>
              <a:rPr lang="en-US" sz="2200" dirty="0">
                <a:solidFill>
                  <a:srgbClr val="0000FF"/>
                </a:solidFill>
              </a:rPr>
              <a:t>“interfaces”</a:t>
            </a:r>
            <a:r>
              <a:rPr lang="en-US" sz="2200" dirty="0"/>
              <a:t>, no assumption may made on the client platform.</a:t>
            </a:r>
          </a:p>
          <a:p>
            <a:endParaRPr lang="en-US" sz="2200" dirty="0"/>
          </a:p>
          <a:p>
            <a:r>
              <a:rPr lang="en-US" sz="2200" dirty="0"/>
              <a:t>The following demonstrates consuming a REST json service using jQuery AJAX: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Non-Java Clients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B28B01-80B1-4073-9671-0D9C5842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257" y="4393476"/>
            <a:ext cx="4000903" cy="18517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$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ready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 $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ajax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   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onaco"/>
              </a:rPr>
              <a:t>"http://rest-service.guides.spring.io/greeting"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$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onaco"/>
              </a:rPr>
              <a:t>'.greeting-id'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append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$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onaco"/>
              </a:rPr>
              <a:t>'.greeting-content'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append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data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9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16387" descr="Abstract blurred public library with bookshelves">
            <a:extLst>
              <a:ext uri="{FF2B5EF4-FFF2-40B4-BE49-F238E27FC236}">
                <a16:creationId xmlns:a16="http://schemas.microsoft.com/office/drawing/2014/main" id="{39C9D24C-1D20-455B-9841-9224691A4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30" b="30340"/>
          <a:stretch/>
        </p:blipFill>
        <p:spPr>
          <a:xfrm>
            <a:off x="609600" y="2286001"/>
            <a:ext cx="10972800" cy="3840163"/>
          </a:xfrm>
          <a:prstGeom prst="rect">
            <a:avLst/>
          </a:prstGeom>
          <a:noFill/>
        </p:spPr>
      </p:pic>
      <p:sp>
        <p:nvSpPr>
          <p:cNvPr id="16386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508000" y="914400"/>
            <a:ext cx="10972800" cy="1143000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500" dirty="0"/>
              <a:t>The following materials are produced from various online sources. Links to the original materials have been provided.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Acknowledgement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07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See also in JavaScript:</a:t>
            </a:r>
          </a:p>
          <a:p>
            <a:pPr lvl="1"/>
            <a:r>
              <a:rPr lang="en-US" sz="1400" dirty="0">
                <a:hlinkClick r:id="rId2"/>
              </a:rPr>
              <a:t>https://developer.mozilla.org/en-US/docs/Web/API/XMLHttpRequest/Using_XMLHttpRequest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</a:t>
            </a:r>
            <a:r>
              <a:rPr lang="en-US" sz="3200" dirty="0" err="1"/>
              <a:t>XMLHttpRequest</a:t>
            </a:r>
            <a:endParaRPr lang="en-US" sz="3200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C401C-973B-48B4-BB28-13FB6D86649C}"/>
              </a:ext>
            </a:extLst>
          </p:cNvPr>
          <p:cNvSpPr/>
          <p:nvPr/>
        </p:nvSpPr>
        <p:spPr>
          <a:xfrm>
            <a:off x="2573923" y="2362200"/>
            <a:ext cx="74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anose="020B0609020204030204" pitchFamily="49" charset="0"/>
              </a:rPr>
              <a:t>reqListener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  console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528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1200" dirty="0">
              <a:solidFill>
                <a:srgbClr val="1B1B1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oReq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oReq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anose="020B0609020204030204" pitchFamily="49" charset="0"/>
              </a:rPr>
              <a:t>"load"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reqListener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oReq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anose="020B0609020204030204" pitchFamily="49" charset="0"/>
              </a:rPr>
              <a:t>"http://www.example.org/example.txt"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oReq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5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Support in Java</a:t>
            </a:r>
          </a:p>
        </p:txBody>
      </p:sp>
    </p:spTree>
    <p:extLst>
      <p:ext uri="{BB962C8B-B14F-4D97-AF65-F5344CB8AC3E}">
        <p14:creationId xmlns:p14="http://schemas.microsoft.com/office/powerpoint/2010/main" val="183157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solidFill>
                  <a:srgbClr val="C00000"/>
                </a:solidFill>
              </a:rPr>
              <a:t>HttpURLConnection</a:t>
            </a:r>
            <a:r>
              <a:rPr lang="en-US" sz="2400" dirty="0"/>
              <a:t> class, available in java.net, provides basic support for HTTP-specific features.</a:t>
            </a:r>
          </a:p>
          <a:p>
            <a:endParaRPr lang="en-US" sz="2400" dirty="0"/>
          </a:p>
          <a:p>
            <a:r>
              <a:rPr lang="en-US" sz="2400" dirty="0"/>
              <a:t>It supports </a:t>
            </a:r>
            <a:r>
              <a:rPr lang="en-US" sz="2400" dirty="0">
                <a:solidFill>
                  <a:srgbClr val="0000FF"/>
                </a:solidFill>
              </a:rPr>
              <a:t>GET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POST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C00000"/>
                </a:solidFill>
              </a:rPr>
              <a:t>HttpsURLConnection</a:t>
            </a:r>
            <a:r>
              <a:rPr lang="en-US" sz="2400" dirty="0"/>
              <a:t> is a subclass that supports </a:t>
            </a:r>
            <a:r>
              <a:rPr lang="en-US" sz="2400" dirty="0">
                <a:solidFill>
                  <a:srgbClr val="0000FF"/>
                </a:solidFill>
              </a:rPr>
              <a:t>HTTPS-specific features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</a:t>
            </a:r>
            <a:r>
              <a:rPr lang="en-US" sz="3200" dirty="0" err="1"/>
              <a:t>HttpURLConnection</a:t>
            </a:r>
            <a:endParaRPr lang="en-US" sz="3200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2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 err="1"/>
              <a:t>HttpURLConnection</a:t>
            </a:r>
            <a:r>
              <a:rPr lang="en-US" sz="3200" dirty="0"/>
              <a:t> Example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B4A4B4-147A-4458-A3BF-3C37178E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340" y="1213008"/>
            <a:ext cx="8059899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java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java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sendGet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Exception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"http://www.google.com/search?q=mkyong"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HttpURLConnection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HttpURLConnection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setRequestMethod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"GET"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optional default is 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//add request header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setRequestProperty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"User-Agent"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"Mozilla/5.0"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getResponseCode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nSending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'GET' request to URL 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"Response Code 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getInputStream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()));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response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//print result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 err="1"/>
              <a:t>HttpURLConnection</a:t>
            </a:r>
            <a:r>
              <a:rPr lang="en-US" sz="3200" dirty="0"/>
              <a:t> Example /cont.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85ED3-DA55-41AA-9526-8500E9031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7" y="970054"/>
            <a:ext cx="8059899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javax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HttpsURLConnection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sendPost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Exception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"https://selfsolve.apple.com/wcResults.do"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HttpsURLConnection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HttpsURLConnection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//add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reuqest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header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setRequestMethod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setRequestProperty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"User-Agent"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"Mozilla/5.0"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setRequestProperty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"Accept-Language"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en-US,en;q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=0.5"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=C02G8416DRJM&amp;cn=&amp;locale=&amp;caller=&amp;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=12345"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Send post request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setDoOutput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DataOutputStream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DataOutputStream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getOutputStream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writeBytes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getResponseCode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nSending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'POST' request to URL 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"Post parameters 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"Response Code 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getInputStream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()));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response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//print result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391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java.net</a:t>
            </a:r>
            <a:r>
              <a:rPr lang="en-US" sz="2400" dirty="0"/>
              <a:t> package provides basic functionality for accessing resources via HTTP, and does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provide the full flexibility or functionality needed by many applications.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HttpClient</a:t>
            </a:r>
            <a:r>
              <a:rPr lang="en-US" sz="2400" dirty="0"/>
              <a:t> seeks to fill this void by providing an efficient, up-to-date, and feature-rich package implementing the client side of the most recent HTTP standards and recommendations.</a:t>
            </a:r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Apache </a:t>
            </a:r>
            <a:r>
              <a:rPr lang="en-US" sz="3200" dirty="0" err="1"/>
              <a:t>HttpClient</a:t>
            </a:r>
            <a:endParaRPr lang="en-US" sz="3200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9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Apache </a:t>
            </a:r>
            <a:r>
              <a:rPr lang="en-US" sz="2400" dirty="0" err="1">
                <a:solidFill>
                  <a:srgbClr val="C00000"/>
                </a:solidFill>
              </a:rPr>
              <a:t>HttpClient</a:t>
            </a:r>
            <a:r>
              <a:rPr lang="en-US" sz="2400" dirty="0"/>
              <a:t> provides </a:t>
            </a:r>
            <a:r>
              <a:rPr lang="en-US" sz="2400" dirty="0">
                <a:solidFill>
                  <a:srgbClr val="0000FF"/>
                </a:solidFill>
              </a:rPr>
              <a:t>alternative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simpler</a:t>
            </a:r>
            <a:r>
              <a:rPr lang="en-US" sz="2400" dirty="0"/>
              <a:t> approach for performing GET and POST, </a:t>
            </a:r>
            <a:r>
              <a:rPr lang="en-US" sz="2400" dirty="0">
                <a:solidFill>
                  <a:srgbClr val="C00000"/>
                </a:solidFill>
              </a:rPr>
              <a:t>as well as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other verbs</a:t>
            </a:r>
            <a:r>
              <a:rPr lang="en-US" sz="2400" dirty="0"/>
              <a:t>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Apache </a:t>
            </a:r>
            <a:r>
              <a:rPr lang="en-US" sz="3200" dirty="0" err="1"/>
              <a:t>HttpClient</a:t>
            </a:r>
            <a:r>
              <a:rPr lang="en-US" sz="3200" dirty="0"/>
              <a:t> /cont.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EDB44-DDF4-47AB-BAB6-B4D5EE881117}"/>
              </a:ext>
            </a:extLst>
          </p:cNvPr>
          <p:cNvSpPr/>
          <p:nvPr/>
        </p:nvSpPr>
        <p:spPr>
          <a:xfrm>
            <a:off x="2788056" y="2438337"/>
            <a:ext cx="7533208" cy="1664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HttpResponse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NameValuePair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HttpClient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UrlEncodedFormEntity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methods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HttpGet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methods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HttpPost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DefaultHttpClient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message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BasicNameValuePair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7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Apache </a:t>
            </a:r>
            <a:r>
              <a:rPr lang="en-US" sz="3200" dirty="0" err="1"/>
              <a:t>HttpClient</a:t>
            </a:r>
            <a:r>
              <a:rPr lang="en-US" sz="3200" dirty="0"/>
              <a:t> Example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AD56B-950D-43CE-85A0-6A3F738D920A}"/>
              </a:ext>
            </a:extLst>
          </p:cNvPr>
          <p:cNvSpPr/>
          <p:nvPr/>
        </p:nvSpPr>
        <p:spPr>
          <a:xfrm>
            <a:off x="2486720" y="1414176"/>
            <a:ext cx="7673280" cy="463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sendGet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Exception 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client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DefaultHttpClient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request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HttpGet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"http://www.google.com/search?q=developer"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add request header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addHeader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"User-Agent"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"Mozilla/5.0"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HttpResponse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response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</a:t>
            </a:r>
            <a:r>
              <a:rPr lang="en-US" sz="12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nSending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'GET' request to URL"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"Response Code 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getStatusLine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getStatusCode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BufferedReader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		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InputStreamReader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getEntity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getContent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StringBuffer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result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StringBuffer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String line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rd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readLine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null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6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Apache </a:t>
            </a:r>
            <a:r>
              <a:rPr lang="en-US" sz="3200" dirty="0" err="1"/>
              <a:t>HttpClient</a:t>
            </a:r>
            <a:r>
              <a:rPr lang="en-US" sz="3200" dirty="0"/>
              <a:t> Example /cont.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81FB7-590C-43A0-B978-824E396B4448}"/>
              </a:ext>
            </a:extLst>
          </p:cNvPr>
          <p:cNvSpPr/>
          <p:nvPr/>
        </p:nvSpPr>
        <p:spPr>
          <a:xfrm>
            <a:off x="2284884" y="1370929"/>
            <a:ext cx="7622232" cy="351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sendPost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Exception 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client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DefaultHttpClient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post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HttpPost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"https://selfsolve.apple.com/wcResults.do"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add header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setHeader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"User-Agent"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"Mozilla/5.0"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List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NameValuePair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NameValuePair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BasicNameValuePair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"C02G8416DRJM"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BasicNameValuePair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cn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BasicNameValuePair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"locale"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BasicNameValuePair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"caller"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BasicNameValuePair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"12345"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setEntity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UrlEncodedFormEntity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urlParameters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73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See also:</a:t>
            </a:r>
          </a:p>
          <a:p>
            <a:pPr lvl="1"/>
            <a:r>
              <a:rPr lang="en-US" sz="1400" dirty="0"/>
              <a:t>PUT: </a:t>
            </a:r>
            <a:r>
              <a:rPr lang="en-US" sz="1400" dirty="0">
                <a:hlinkClick r:id="rId2"/>
              </a:rPr>
              <a:t>https://memorynotfound.com/apache-httpclient-http-put-request-method-example/</a:t>
            </a:r>
            <a:endParaRPr lang="en-US" sz="1400" dirty="0"/>
          </a:p>
          <a:p>
            <a:pPr lvl="1"/>
            <a:r>
              <a:rPr lang="en-US" sz="1400" dirty="0"/>
              <a:t>DELETE: </a:t>
            </a:r>
            <a:r>
              <a:rPr lang="en-US" sz="1400" dirty="0">
                <a:hlinkClick r:id="rId3"/>
              </a:rPr>
              <a:t>https://memorynotfound.com/apache-httpclient-http-delete-request-method-example/</a:t>
            </a:r>
            <a:endParaRPr lang="en-US" sz="14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Apache </a:t>
            </a:r>
            <a:r>
              <a:rPr lang="en-US" sz="3200" dirty="0" err="1"/>
              <a:t>HttpClient</a:t>
            </a:r>
            <a:r>
              <a:rPr lang="en-US" sz="3200" dirty="0"/>
              <a:t> Example /cont.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C401C-973B-48B4-BB28-13FB6D86649C}"/>
              </a:ext>
            </a:extLst>
          </p:cNvPr>
          <p:cNvSpPr/>
          <p:nvPr/>
        </p:nvSpPr>
        <p:spPr>
          <a:xfrm>
            <a:off x="2573923" y="1250024"/>
            <a:ext cx="7472680" cy="343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HttpResponse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response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</a:t>
            </a:r>
            <a:r>
              <a:rPr lang="en-US" sz="12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nSending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'POST' request to URL"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"Post parameters 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getEntity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"Response Code 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getStatusLine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getStatusCode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BufferedReader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InputStreamReader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getEntity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getContent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StringBuffer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result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StringBuffer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String line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rd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readLine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null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</a:t>
            </a:r>
            <a:r>
              <a:rPr lang="en-US" sz="1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75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web clients to consume a RESTful web service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Outcomes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020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707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JAX-RS Client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07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JAX-RS client API is provided under </a:t>
            </a:r>
            <a:r>
              <a:rPr lang="en-US" sz="2200" dirty="0" err="1">
                <a:solidFill>
                  <a:srgbClr val="0000FF"/>
                </a:solidFill>
              </a:rPr>
              <a:t>javax.ws.rs.client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An automatically generated code uses the above API to perform REST calls on the client.</a:t>
            </a:r>
          </a:p>
          <a:p>
            <a:endParaRPr lang="en-US" sz="2200" dirty="0"/>
          </a:p>
          <a:p>
            <a:r>
              <a:rPr lang="en-US" sz="2200" dirty="0"/>
              <a:t>A request to the server is passed via a </a:t>
            </a:r>
            <a:r>
              <a:rPr lang="en-US" sz="2200" dirty="0" err="1">
                <a:solidFill>
                  <a:srgbClr val="0000FF"/>
                </a:solidFill>
              </a:rPr>
              <a:t>WebClient</a:t>
            </a:r>
            <a:r>
              <a:rPr lang="en-US" sz="2200" dirty="0"/>
              <a:t> object.</a:t>
            </a:r>
          </a:p>
          <a:p>
            <a:endParaRPr lang="en-US" sz="22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JAX-RS Client API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59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following code </a:t>
            </a:r>
            <a:r>
              <a:rPr lang="en-US" sz="2200" dirty="0">
                <a:solidFill>
                  <a:srgbClr val="0000FF"/>
                </a:solidFill>
              </a:rPr>
              <a:t>dynamically</a:t>
            </a:r>
            <a:r>
              <a:rPr lang="en-US" sz="2200" dirty="0"/>
              <a:t> binds to the remote service and performs a REST call, using Apache CXF: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JAX-RS Client Example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967F700-1774-4A97-9E5E-E582819A2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23" y="1955549"/>
            <a:ext cx="727280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ClientBuilder.newBuilder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WebTarget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client.target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target.path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"service"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Invocation.Builder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builder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target.request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B5AFCF4-4AD6-4748-BDFA-A23CC458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931" y="4483006"/>
            <a:ext cx="379070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org.apache.cxf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cxf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-rt-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-client&lt;/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&lt;version&gt;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757C0-827E-473C-AC94-33C088273ABE}"/>
              </a:ext>
            </a:extLst>
          </p:cNvPr>
          <p:cNvSpPr/>
          <p:nvPr/>
        </p:nvSpPr>
        <p:spPr>
          <a:xfrm>
            <a:off x="7486337" y="4200848"/>
            <a:ext cx="10791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/>
              <a:t>(Apache CXF)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B432B-7E16-4ACA-88A3-EE9CE1601D63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http://cxf.apache.org/docs/jax-rs-client-api.html</a:t>
            </a:r>
          </a:p>
        </p:txBody>
      </p:sp>
    </p:spTree>
    <p:extLst>
      <p:ext uri="{BB962C8B-B14F-4D97-AF65-F5344CB8AC3E}">
        <p14:creationId xmlns:p14="http://schemas.microsoft.com/office/powerpoint/2010/main" val="167460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With the </a:t>
            </a:r>
            <a:r>
              <a:rPr lang="en-US" sz="2200" dirty="0">
                <a:solidFill>
                  <a:srgbClr val="0000FF"/>
                </a:solidFill>
              </a:rPr>
              <a:t>proxy-based API</a:t>
            </a:r>
            <a:r>
              <a:rPr lang="en-US" sz="2200" dirty="0"/>
              <a:t>, one can reuse on the client side the </a:t>
            </a:r>
            <a:r>
              <a:rPr lang="en-US" sz="2200" dirty="0">
                <a:solidFill>
                  <a:srgbClr val="0000FF"/>
                </a:solidFill>
              </a:rPr>
              <a:t>interfaces</a:t>
            </a:r>
            <a:r>
              <a:rPr lang="en-US" sz="2200" dirty="0"/>
              <a:t> or even the </a:t>
            </a:r>
            <a:r>
              <a:rPr lang="en-US" sz="2200" dirty="0">
                <a:solidFill>
                  <a:srgbClr val="0000FF"/>
                </a:solidFill>
              </a:rPr>
              <a:t>resource classes</a:t>
            </a:r>
            <a:r>
              <a:rPr lang="en-US" sz="2200" dirty="0"/>
              <a:t> which have already been designed for processing the HTTP requests on the </a:t>
            </a:r>
            <a:r>
              <a:rPr lang="en-US" sz="2200" dirty="0">
                <a:solidFill>
                  <a:srgbClr val="C00000"/>
                </a:solidFill>
              </a:rPr>
              <a:t>server side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When reused on the client side, they simply act as </a:t>
            </a:r>
            <a:r>
              <a:rPr lang="en-US" sz="2200" dirty="0">
                <a:solidFill>
                  <a:srgbClr val="0000FF"/>
                </a:solidFill>
              </a:rPr>
              <a:t>remote proxies</a:t>
            </a:r>
            <a:r>
              <a:rPr lang="en-US" sz="2200" dirty="0"/>
              <a:t>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Proxy-based API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1FEF4-2F18-4B20-B9D1-B08C37266EA9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http://cxf.apache.org/docs/jax-rs-client-api.html</a:t>
            </a:r>
          </a:p>
        </p:txBody>
      </p:sp>
    </p:spTree>
    <p:extLst>
      <p:ext uri="{BB962C8B-B14F-4D97-AF65-F5344CB8AC3E}">
        <p14:creationId xmlns:p14="http://schemas.microsoft.com/office/powerpoint/2010/main" val="4060147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Consider the following implementation on the server: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Proxy-based API Example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1FEF4-2F18-4B20-B9D1-B08C37266EA9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http://cxf.apache.org/docs/jax-rs-client-api.html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F84986-CD51-4128-AC14-39005BDC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34" y="1447349"/>
            <a:ext cx="849763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"/bookstore"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Books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getAllBooks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"{id}"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getBookSubresource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NoBookFoundException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BookStoreImpl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Books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getAllBooks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getBookSubresource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NoBookFoundException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Book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BookResourceImpl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Book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73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interfaces may be reused on the client side as </a:t>
            </a:r>
            <a:r>
              <a:rPr lang="en-US" sz="2200" dirty="0">
                <a:solidFill>
                  <a:srgbClr val="0000FF"/>
                </a:solidFill>
              </a:rPr>
              <a:t>thin remote proxies</a:t>
            </a:r>
            <a:r>
              <a:rPr lang="en-US" sz="2200" dirty="0"/>
              <a:t>:</a:t>
            </a:r>
          </a:p>
          <a:p>
            <a:endParaRPr lang="en-US" sz="22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Proxy-based API Example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1FEF4-2F18-4B20-B9D1-B08C37266EA9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http://cxf.apache.org/docs/jax-rs-client-api.html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D61FB6-3DDB-4B79-A90C-263E9930A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30" y="1738651"/>
            <a:ext cx="84976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"/bookstore"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Books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getAllBooks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"{id}"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getBookSubresource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NoBookFoundException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Book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7301069-6F8F-4ACB-A37A-C40FB4CEE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503" y="4532749"/>
            <a:ext cx="806559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store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JAXRSClientFactory.create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http://bookstore.com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BookStore.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(1) remote GET call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http://bookstore.com/bookstore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store.getAllBooks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(2) no remote call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store.getBookSubresource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{3} remote GET call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http://bookstore.com/bookstore/1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 b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subresource.getBook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6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20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 Postman.</a:t>
            </a:r>
          </a:p>
          <a:p>
            <a:r>
              <a:rPr lang="en-US" sz="180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Creating a REST client Application</a:t>
            </a:r>
            <a:r>
              <a:rPr lang="en-US" sz="1800" dirty="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45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web clients to consume a RESTful web service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Outcomes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262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JAX-RS The Client Side</a:t>
            </a:r>
          </a:p>
          <a:p>
            <a:r>
              <a:rPr lang="en-US" sz="2800" dirty="0"/>
              <a:t>Jersey Client</a:t>
            </a:r>
          </a:p>
          <a:p>
            <a:r>
              <a:rPr lang="en-US" sz="2800" dirty="0"/>
              <a:t>Endpoint</a:t>
            </a:r>
          </a:p>
          <a:p>
            <a:r>
              <a:rPr lang="en-US" sz="2800" dirty="0"/>
              <a:t>Web Application Description Language (WADL)</a:t>
            </a:r>
          </a:p>
          <a:p>
            <a:r>
              <a:rPr lang="en-US" sz="2800" dirty="0"/>
              <a:t>Using </a:t>
            </a:r>
            <a:r>
              <a:rPr lang="en-US" sz="2800" dirty="0" err="1"/>
              <a:t>WebClient</a:t>
            </a:r>
            <a:endParaRPr lang="en-US" sz="2800" dirty="0"/>
          </a:p>
          <a:p>
            <a:r>
              <a:rPr lang="en-US" sz="2800" dirty="0"/>
              <a:t>Using </a:t>
            </a:r>
            <a:r>
              <a:rPr lang="en-US" sz="2800" dirty="0" err="1"/>
              <a:t>XMLHttpRequest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Summary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022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i="1" dirty="0">
                <a:hlinkClick r:id="rId3"/>
              </a:rPr>
              <a:t>https://en.wikipedia.org/wiki/Web_Application_Description_Language</a:t>
            </a:r>
          </a:p>
          <a:p>
            <a:pPr>
              <a:lnSpc>
                <a:spcPct val="90000"/>
              </a:lnSpc>
              <a:defRPr/>
            </a:pPr>
            <a:r>
              <a:rPr lang="en-US" sz="2000" i="1" dirty="0">
                <a:hlinkClick r:id="rId3"/>
              </a:rPr>
              <a:t>https://howtodoinjava.com/resteasy/restful-webservices-client-using-java-net-package/</a:t>
            </a:r>
            <a:endParaRPr lang="en-US" sz="2000" i="1" dirty="0"/>
          </a:p>
          <a:p>
            <a:pPr>
              <a:lnSpc>
                <a:spcPct val="90000"/>
              </a:lnSpc>
              <a:defRPr/>
            </a:pPr>
            <a:r>
              <a:rPr lang="en-US" sz="2000" i="1" dirty="0">
                <a:hlinkClick r:id="rId4"/>
              </a:rPr>
              <a:t>https://howtodoinjava.com/library/jaxrs-client-httpclient-get-post/</a:t>
            </a:r>
            <a:endParaRPr lang="en-US" sz="2000" i="1" dirty="0"/>
          </a:p>
          <a:p>
            <a:pPr>
              <a:lnSpc>
                <a:spcPct val="90000"/>
              </a:lnSpc>
              <a:defRPr/>
            </a:pPr>
            <a:r>
              <a:rPr lang="en-US" sz="2000" i="1" dirty="0">
                <a:hlinkClick r:id="rId5"/>
              </a:rPr>
              <a:t>http://cxf.apache.org/docs/jax-rs-client-api.html</a:t>
            </a:r>
            <a:endParaRPr lang="en-US" sz="2000" i="1" dirty="0"/>
          </a:p>
          <a:p>
            <a:pPr>
              <a:lnSpc>
                <a:spcPct val="90000"/>
              </a:lnSpc>
              <a:defRPr/>
            </a:pPr>
            <a:r>
              <a:rPr lang="en-US" sz="2000" i="1" dirty="0">
                <a:hlinkClick r:id="rId6"/>
              </a:rPr>
              <a:t>https://en.wikipedia.org/wiki/Overview_of_RESTful_API_Description_Languages</a:t>
            </a:r>
            <a:endParaRPr lang="en-US" sz="2000" i="1" dirty="0"/>
          </a:p>
          <a:p>
            <a:pPr>
              <a:lnSpc>
                <a:spcPct val="90000"/>
              </a:lnSpc>
              <a:defRPr/>
            </a:pPr>
            <a:endParaRPr lang="en-US" sz="2000" i="1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i="1" dirty="0"/>
              <a:t>Further Reading: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hlinkClick r:id="rId7"/>
              </a:rPr>
              <a:t>https://www.baeldung.com/jersey-jax-rs-client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354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065" y="1803027"/>
            <a:ext cx="7972986" cy="1411560"/>
          </a:xfrm>
        </p:spPr>
        <p:txBody>
          <a:bodyPr/>
          <a:lstStyle/>
          <a:p>
            <a:r>
              <a:rPr lang="en-CA" dirty="0"/>
              <a:t>Next - </a:t>
            </a:r>
            <a:r>
              <a:rPr lang="en-US" dirty="0"/>
              <a:t>Understanding XML and JSON Data Types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11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Application Description Language (WADL)</a:t>
            </a:r>
          </a:p>
          <a:p>
            <a:r>
              <a:rPr lang="en-US" sz="2400" dirty="0"/>
              <a:t>Generic Clients</a:t>
            </a:r>
          </a:p>
          <a:p>
            <a:r>
              <a:rPr lang="en-US" sz="2400" dirty="0"/>
              <a:t>Client Support in Java</a:t>
            </a:r>
          </a:p>
          <a:p>
            <a:r>
              <a:rPr lang="en-US" altLang="en-US" sz="2400" dirty="0"/>
              <a:t>The JAX-RS Client API</a:t>
            </a:r>
            <a:endParaRPr lang="en-US" sz="2400" dirty="0"/>
          </a:p>
          <a:p>
            <a:endParaRPr lang="en-CA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Overview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58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Web Application Description Language (WADL)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0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World Wide Web Consortium (W3C) organization, which establishes the standards for web services, defines them as follows: 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“A Web service is a software system identified by a URI </a:t>
            </a:r>
            <a:r>
              <a:rPr lang="en-US" sz="1800" dirty="0">
                <a:solidFill>
                  <a:srgbClr val="00B050"/>
                </a:solidFill>
              </a:rPr>
              <a:t>whose public interfaces and bindings are defined and described using XML</a:t>
            </a:r>
            <a:r>
              <a:rPr lang="en-US" sz="1800" dirty="0"/>
              <a:t>”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Recall: Wed Service Definition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1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C00000"/>
                </a:solidFill>
              </a:rPr>
              <a:t>Web Application Description Language (WADL)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0000FF"/>
                </a:solidFill>
              </a:rPr>
              <a:t>machine-readable XML description</a:t>
            </a:r>
            <a:r>
              <a:rPr lang="en-US" sz="2200" dirty="0"/>
              <a:t> of </a:t>
            </a:r>
            <a:r>
              <a:rPr lang="en-US" sz="2200" dirty="0">
                <a:solidFill>
                  <a:srgbClr val="FF0000"/>
                </a:solidFill>
              </a:rPr>
              <a:t>HTTP-based</a:t>
            </a:r>
            <a:r>
              <a:rPr lang="en-US" sz="2200" dirty="0"/>
              <a:t> web services.</a:t>
            </a:r>
          </a:p>
          <a:p>
            <a:endParaRPr lang="en-US" sz="2200" dirty="0"/>
          </a:p>
          <a:p>
            <a:r>
              <a:rPr lang="en-US" sz="2200" dirty="0"/>
              <a:t>WADL models the </a:t>
            </a:r>
            <a:r>
              <a:rPr lang="en-US" sz="2200" dirty="0">
                <a:solidFill>
                  <a:srgbClr val="0000FF"/>
                </a:solidFill>
              </a:rPr>
              <a:t>resources</a:t>
            </a:r>
            <a:r>
              <a:rPr lang="en-US" sz="2200" dirty="0"/>
              <a:t> provided by a service and the </a:t>
            </a:r>
            <a:r>
              <a:rPr lang="en-US" sz="2200" dirty="0">
                <a:solidFill>
                  <a:srgbClr val="0000FF"/>
                </a:solidFill>
              </a:rPr>
              <a:t>relationships</a:t>
            </a:r>
            <a:r>
              <a:rPr lang="en-US" sz="2200" dirty="0"/>
              <a:t> between them.</a:t>
            </a:r>
          </a:p>
          <a:p>
            <a:endParaRPr lang="en-US" sz="2200" dirty="0"/>
          </a:p>
          <a:p>
            <a:r>
              <a:rPr lang="en-US" sz="2200" dirty="0"/>
              <a:t>WADL is intended to </a:t>
            </a:r>
            <a:r>
              <a:rPr lang="en-US" sz="2200" dirty="0">
                <a:solidFill>
                  <a:srgbClr val="0000FF"/>
                </a:solidFill>
              </a:rPr>
              <a:t>simplify</a:t>
            </a:r>
            <a:r>
              <a:rPr lang="en-US" sz="2200" dirty="0"/>
              <a:t> the reuse of web services, based on the existing HTTP architecture.</a:t>
            </a:r>
          </a:p>
          <a:p>
            <a:endParaRPr lang="en-US" sz="2200" dirty="0"/>
          </a:p>
          <a:p>
            <a:r>
              <a:rPr lang="en-US" sz="2200" dirty="0"/>
              <a:t>It is a </a:t>
            </a:r>
            <a:r>
              <a:rPr lang="en-US" sz="2200" dirty="0">
                <a:solidFill>
                  <a:srgbClr val="0000FF"/>
                </a:solidFill>
              </a:rPr>
              <a:t>platform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00FF"/>
                </a:solidFill>
              </a:rPr>
              <a:t>language-independent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Application Description Language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F23BB-25DF-413A-8E71-4F594E9ABC2D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https://en.wikipedia.org/wiki/Web_Application_Description_Language</a:t>
            </a:r>
          </a:p>
        </p:txBody>
      </p:sp>
    </p:spTree>
    <p:extLst>
      <p:ext uri="{BB962C8B-B14F-4D97-AF65-F5344CB8AC3E}">
        <p14:creationId xmlns:p14="http://schemas.microsoft.com/office/powerpoint/2010/main" val="319820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WADL has </a:t>
            </a:r>
            <a:r>
              <a:rPr lang="en-US" sz="2200" dirty="0">
                <a:solidFill>
                  <a:srgbClr val="FF0000"/>
                </a:solidFill>
              </a:rPr>
              <a:t>NOT</a:t>
            </a:r>
            <a:r>
              <a:rPr lang="en-US" sz="2200" dirty="0"/>
              <a:t> been standardized by W3C. It is the “REST equivalent” of SOAP's </a:t>
            </a:r>
            <a:r>
              <a:rPr lang="en-US" sz="2200" dirty="0">
                <a:solidFill>
                  <a:srgbClr val="0000FF"/>
                </a:solidFill>
              </a:rPr>
              <a:t>WSDL</a:t>
            </a:r>
            <a:r>
              <a:rPr lang="en-US" sz="2200" dirty="0"/>
              <a:t>, which </a:t>
            </a:r>
            <a:r>
              <a:rPr lang="en-US" sz="2200" dirty="0">
                <a:solidFill>
                  <a:srgbClr val="FF0000"/>
                </a:solidFill>
              </a:rPr>
              <a:t>can</a:t>
            </a:r>
            <a:r>
              <a:rPr lang="en-US" sz="2200" dirty="0"/>
              <a:t> also be used to describe REST web services.</a:t>
            </a:r>
          </a:p>
          <a:p>
            <a:endParaRPr lang="en-US" sz="2200" dirty="0"/>
          </a:p>
          <a:p>
            <a:r>
              <a:rPr lang="en-US" sz="2200" dirty="0"/>
              <a:t>Neither WSDL2.0 nor WADL has been adopted by the industry, citing </a:t>
            </a:r>
            <a:r>
              <a:rPr lang="en-US" sz="2200" dirty="0">
                <a:solidFill>
                  <a:srgbClr val="0000FF"/>
                </a:solidFill>
              </a:rPr>
              <a:t>poor human readability</a:t>
            </a:r>
            <a:r>
              <a:rPr lang="en-US" sz="2200" dirty="0"/>
              <a:t> of both and WADL being actually </a:t>
            </a:r>
            <a:r>
              <a:rPr lang="en-US" sz="2200" dirty="0">
                <a:solidFill>
                  <a:srgbClr val="0000FF"/>
                </a:solidFill>
              </a:rPr>
              <a:t>unable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0000FF"/>
                </a:solidFill>
              </a:rPr>
              <a:t>fully describe</a:t>
            </a:r>
            <a:r>
              <a:rPr lang="en-US" sz="2200" dirty="0"/>
              <a:t> a RESTful API.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Application Description Language</a:t>
            </a:r>
            <a:r>
              <a:rPr lang="en-US" sz="2800" dirty="0"/>
              <a:t> /cont.</a:t>
            </a:r>
            <a:endParaRPr lang="en-US" sz="3200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F23BB-25DF-413A-8E71-4F594E9ABC2D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https://en.wikipedia.org/wiki/Overview_of_RESTful_API_Description_Languages</a:t>
            </a:r>
          </a:p>
        </p:txBody>
      </p:sp>
    </p:spTree>
    <p:extLst>
      <p:ext uri="{BB962C8B-B14F-4D97-AF65-F5344CB8AC3E}">
        <p14:creationId xmlns:p14="http://schemas.microsoft.com/office/powerpoint/2010/main" val="3502513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st&quot;/&gt;&lt;property id=&quot;20144&quot; value=&quot;0&quot;/&gt;&lt;property id=&quot;20146&quot; value=&quot;0&quot;/&gt;&lt;property id=&quot;20147&quot; value=&quot;0&quot;/&gt;&lt;property id=&quot;20148&quot; value=&quot;0&quot;/&gt;&lt;property id=&quot;20180&quot; value=&quot;1&quot;/&gt;&lt;property id=&quot;20181&quot; value=&quot;1祡䘌໴챐ຸᄸ&quot;/&gt;&lt;property id=&quot;20182&quot; value=&quot;0&quot;/&gt;&lt;property id=&quot;20183&quot; value=&quot;1&quot;/&gt;&lt;property id=&quot;20184&quot; value=&quot;7&quot;/&gt;&lt;property id=&quot;20191&quot; value=&quot;McGill&quot;/&gt;&lt;property id=&quot;20192&quot; value=&quot;https://connect.mcgill.ca&quot;/&gt;&lt;property id=&quot;20193&quot; value=&quot;0&quot;/&gt;&lt;property id=&quot;20224&quot; value=&quot;C:\Users\jremil3.CAMPUS\Desktop\Untitled&quot;/&gt;&lt;property id=&quot;20226&quot; value=&quot;C:\Users\jremil3.CAMPUS\Documents\Test.pptx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2&quot; value=&quot;1&quot;/&gt;&lt;property id=&quot;20303&quot; value=&quot;-1&quot;/&gt;&lt;property id=&quot;20307&quot; value=&quot;256&quot;/&gt;&lt;property id=&quot;20309&quot; value=&quot;-1&quot;/&gt;&lt;/object&gt;&lt;/object&gt;&lt;object type=&quot;4&quot; unique_id=&quot;10282&quot;&gt;&lt;/object&gt;&lt;object type=&quot;10&quot; unique_id=&quot;10313&quot;&gt;&lt;object type=&quot;11&quot; unique_id=&quot;10314&quot;&gt;&lt;property id=&quot;20180&quot; value=&quot;1&quot;/&gt;&lt;property id=&quot;20181&quot; value=&quot;1祡䘌໴챐ຸᄸ&quot;/&gt;&lt;property id=&quot;20182&quot; value=&quot;0&quot;/&gt;&lt;property id=&quot;20183&quot; value=&quot;1&quot;/&gt;&lt;/object&gt;&lt;object type=&quot;12&quot; unique_id=&quot;10315&quot;&gt;&lt;/object&gt;&lt;/object&gt;&lt;/object&gt;&lt;/database&gt;"/>
  <p:tag name="SECTOMILLISECCONVERTED" val="1"/>
  <p:tag name="ARTICULATE_DESIGN_ID_3_BODY SLIDES" val="KxQTgtwD"/>
  <p:tag name="ARTICULATE_DESIGN_ID_SCS_INSTRUCTOR_TEMPLATE_FINAL_11JUL12" val="WjYDd5jC"/>
  <p:tag name="ARTICULATE_DESIGN_ID_2_COURSE INTRODUCTION SECTION SLIDES" val="2oyRvmTz"/>
  <p:tag name="ARTICULATE_DESIGN_ID_6_END SLIDE" val="e5N5rkiO"/>
  <p:tag name="ARTICULATE_DESIGN_ID_5_SUMMARY SLIDES" val="0yFMtatE"/>
  <p:tag name="ARTICULATE_DESIGN_ID_4_ACTIVITY SLIDES" val="3IO17py5"/>
  <p:tag name="ARTICULATE_SLIDE_COUNT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Instructor_Template_JAN-2016_01.potx" id="{B171CE54-E0B3-48DE-B5A6-CB6B870F1157}" vid="{F7B45810-D9B3-47F4-BC11-88D54CF40ACD}"/>
    </a:ext>
  </a:extLst>
</a:theme>
</file>

<file path=ppt/theme/theme2.xml><?xml version="1.0" encoding="utf-8"?>
<a:theme xmlns:a="http://schemas.openxmlformats.org/drawingml/2006/main" name="8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9EE19CBFDD84DAC04549260D89C92" ma:contentTypeVersion="6" ma:contentTypeDescription="Create a new document." ma:contentTypeScope="" ma:versionID="9e260366ffbf759cd1fc7931687e4fe8">
  <xsd:schema xmlns:xsd="http://www.w3.org/2001/XMLSchema" xmlns:xs="http://www.w3.org/2001/XMLSchema" xmlns:p="http://schemas.microsoft.com/office/2006/metadata/properties" xmlns:ns2="b554618e-1638-4550-9e9c-ad1885f0605e" targetNamespace="http://schemas.microsoft.com/office/2006/metadata/properties" ma:root="true" ma:fieldsID="44a004f25d3fa180df8d5efce023ae12" ns2:_="">
    <xsd:import namespace="b554618e-1638-4550-9e9c-ad1885f060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4618e-1638-4550-9e9c-ad1885f06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C04534-A83D-479B-A773-C2FB7E41A06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554618e-1638-4550-9e9c-ad1885f0605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E3EF9B-59AC-447C-85F7-757DD6B349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5CEF7-CA6A-473A-98C8-89C009725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54618e-1638-4550-9e9c-ad1885f060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SCS_Instructor_Template_JAN-2016_final (002)</Template>
  <TotalTime>374</TotalTime>
  <Words>2127</Words>
  <Application>Microsoft Office PowerPoint</Application>
  <PresentationFormat>Widescreen</PresentationFormat>
  <Paragraphs>399</Paragraphs>
  <Slides>42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Arial Unicode MS</vt:lpstr>
      <vt:lpstr>Britannic Bold</vt:lpstr>
      <vt:lpstr>Calibri</vt:lpstr>
      <vt:lpstr>Candara</vt:lpstr>
      <vt:lpstr>Century</vt:lpstr>
      <vt:lpstr>Consolas</vt:lpstr>
      <vt:lpstr>Courier New</vt:lpstr>
      <vt:lpstr>Monaco</vt:lpstr>
      <vt:lpstr>Times New Roman</vt:lpstr>
      <vt:lpstr>Verdana</vt:lpstr>
      <vt:lpstr>Wingdings</vt:lpstr>
      <vt:lpstr>3_Body Slides</vt:lpstr>
      <vt:lpstr>8_Office Theme</vt:lpstr>
      <vt:lpstr>CCCS 425 – Web Services  Module 4 – REST, The Client Side </vt:lpstr>
      <vt:lpstr>Acknowledgement</vt:lpstr>
      <vt:lpstr>Session Learning Outcomes</vt:lpstr>
      <vt:lpstr>Session Learning Outcomes</vt:lpstr>
      <vt:lpstr>Session Overview</vt:lpstr>
      <vt:lpstr>Web Application Description Language (WADL)</vt:lpstr>
      <vt:lpstr>Recall: Wed Service Definition</vt:lpstr>
      <vt:lpstr>Web Application Description Language</vt:lpstr>
      <vt:lpstr>Web Application Description Language /cont.</vt:lpstr>
      <vt:lpstr>WADL Auto Generation at Runtime</vt:lpstr>
      <vt:lpstr>WADL Example</vt:lpstr>
      <vt:lpstr>Using WADL</vt:lpstr>
      <vt:lpstr>Generating REST Clients</vt:lpstr>
      <vt:lpstr>Generating REST Clients /cont.</vt:lpstr>
      <vt:lpstr>CLI Tools and Plugins</vt:lpstr>
      <vt:lpstr>Generic Clients</vt:lpstr>
      <vt:lpstr>Web Clients</vt:lpstr>
      <vt:lpstr>Using Postman</vt:lpstr>
      <vt:lpstr>Using Non-Java Clients</vt:lpstr>
      <vt:lpstr>Using XMLHttpRequest</vt:lpstr>
      <vt:lpstr>Client Support in Java</vt:lpstr>
      <vt:lpstr>Using HttpURLConnection</vt:lpstr>
      <vt:lpstr>A HttpURLConnection Example</vt:lpstr>
      <vt:lpstr>A HttpURLConnection Example /cont.</vt:lpstr>
      <vt:lpstr>Using Apache HttpClient</vt:lpstr>
      <vt:lpstr>Using Apache HttpClient /cont.</vt:lpstr>
      <vt:lpstr>Using Apache HttpClient Example</vt:lpstr>
      <vt:lpstr>Using Apache HttpClient Example /cont.</vt:lpstr>
      <vt:lpstr>Using Apache HttpClient Example /cont.</vt:lpstr>
      <vt:lpstr>PowerPoint Presentation</vt:lpstr>
      <vt:lpstr>The JAX-RS Client API</vt:lpstr>
      <vt:lpstr>The JAX-RS Client API</vt:lpstr>
      <vt:lpstr>The JAX-RS Client Example</vt:lpstr>
      <vt:lpstr>Proxy-based API</vt:lpstr>
      <vt:lpstr>Proxy-based API Example</vt:lpstr>
      <vt:lpstr>Proxy-based API Example</vt:lpstr>
      <vt:lpstr>PowerPoint Presentation</vt:lpstr>
      <vt:lpstr>Lab Activity</vt:lpstr>
      <vt:lpstr>Lab Activity</vt:lpstr>
      <vt:lpstr>Session Summary</vt:lpstr>
      <vt:lpstr>Acknowledgements</vt:lpstr>
      <vt:lpstr>Next - Understanding XML and JSON Data Types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Quildon, Ms.</dc:creator>
  <cp:lastModifiedBy>Jordan Larocque, Mr.</cp:lastModifiedBy>
  <cp:revision>274</cp:revision>
  <dcterms:created xsi:type="dcterms:W3CDTF">2016-01-22T14:51:00Z</dcterms:created>
  <dcterms:modified xsi:type="dcterms:W3CDTF">2021-12-03T20:54:55Z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0x01010090E9EE19CBFDD84DAC04549260D89C92</vt:lpwstr>
  </property>
  <property fmtid="{D5CDD505-2E9C-101B-9397-08002B2CF9AE}" pid="3" name="_dlc_DocIdItemGuid">
    <vt:lpwstr>7854b057-4ebf-435b-8657-63acaf55ccdc</vt:lpwstr>
  </property>
  <property fmtid="{D5CDD505-2E9C-101B-9397-08002B2CF9AE}" pid="4" name="ArticulateGUID">
    <vt:lpwstr>A7BECAEB-F12F-46DD-80CA-4A5D3808AE7C</vt:lpwstr>
  </property>
  <property fmtid="{D5CDD505-2E9C-101B-9397-08002B2CF9AE}" pid="5" name="ArticulatePath">
    <vt:lpwstr>CPD_Template_2019</vt:lpwstr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