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1.xml" ContentType="application/vnd.openxmlformats-officedocument.presentationml.tags+xml"/>
  <Override PartName="/ppt/notesSlides/notesSlide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0" r:id="rId4"/>
    <p:sldMasterId id="2147483884" r:id="rId5"/>
  </p:sldMasterIdLst>
  <p:notesMasterIdLst>
    <p:notesMasterId r:id="rId85"/>
  </p:notesMasterIdLst>
  <p:handoutMasterIdLst>
    <p:handoutMasterId r:id="rId86"/>
  </p:handoutMasterIdLst>
  <p:sldIdLst>
    <p:sldId id="265" r:id="rId6"/>
    <p:sldId id="455" r:id="rId7"/>
    <p:sldId id="260" r:id="rId8"/>
    <p:sldId id="261" r:id="rId9"/>
    <p:sldId id="266" r:id="rId10"/>
    <p:sldId id="606" r:id="rId11"/>
    <p:sldId id="616" r:id="rId12"/>
    <p:sldId id="617" r:id="rId13"/>
    <p:sldId id="615" r:id="rId14"/>
    <p:sldId id="618" r:id="rId15"/>
    <p:sldId id="590" r:id="rId16"/>
    <p:sldId id="608" r:id="rId17"/>
    <p:sldId id="621" r:id="rId18"/>
    <p:sldId id="610" r:id="rId19"/>
    <p:sldId id="625" r:id="rId20"/>
    <p:sldId id="655" r:id="rId21"/>
    <p:sldId id="656" r:id="rId22"/>
    <p:sldId id="602" r:id="rId23"/>
    <p:sldId id="657" r:id="rId24"/>
    <p:sldId id="626" r:id="rId25"/>
    <p:sldId id="631" r:id="rId26"/>
    <p:sldId id="632" r:id="rId27"/>
    <p:sldId id="633" r:id="rId28"/>
    <p:sldId id="634" r:id="rId29"/>
    <p:sldId id="636" r:id="rId30"/>
    <p:sldId id="635" r:id="rId31"/>
    <p:sldId id="659" r:id="rId32"/>
    <p:sldId id="628" r:id="rId33"/>
    <p:sldId id="638" r:id="rId34"/>
    <p:sldId id="639" r:id="rId35"/>
    <p:sldId id="629" r:id="rId36"/>
    <p:sldId id="630" r:id="rId37"/>
    <p:sldId id="603" r:id="rId38"/>
    <p:sldId id="642" r:id="rId39"/>
    <p:sldId id="267" r:id="rId40"/>
    <p:sldId id="660" r:id="rId41"/>
    <p:sldId id="562" r:id="rId42"/>
    <p:sldId id="563" r:id="rId43"/>
    <p:sldId id="572" r:id="rId44"/>
    <p:sldId id="571" r:id="rId45"/>
    <p:sldId id="566" r:id="rId46"/>
    <p:sldId id="567" r:id="rId47"/>
    <p:sldId id="573" r:id="rId48"/>
    <p:sldId id="591" r:id="rId49"/>
    <p:sldId id="592" r:id="rId50"/>
    <p:sldId id="593" r:id="rId51"/>
    <p:sldId id="594" r:id="rId52"/>
    <p:sldId id="595" r:id="rId53"/>
    <p:sldId id="596" r:id="rId54"/>
    <p:sldId id="663" r:id="rId55"/>
    <p:sldId id="599" r:id="rId56"/>
    <p:sldId id="661" r:id="rId57"/>
    <p:sldId id="600" r:id="rId58"/>
    <p:sldId id="585" r:id="rId59"/>
    <p:sldId id="586" r:id="rId60"/>
    <p:sldId id="620" r:id="rId61"/>
    <p:sldId id="664" r:id="rId62"/>
    <p:sldId id="622" r:id="rId63"/>
    <p:sldId id="587" r:id="rId64"/>
    <p:sldId id="665" r:id="rId65"/>
    <p:sldId id="623" r:id="rId66"/>
    <p:sldId id="624" r:id="rId67"/>
    <p:sldId id="666" r:id="rId68"/>
    <p:sldId id="627" r:id="rId69"/>
    <p:sldId id="662" r:id="rId70"/>
    <p:sldId id="568" r:id="rId71"/>
    <p:sldId id="576" r:id="rId72"/>
    <p:sldId id="577" r:id="rId73"/>
    <p:sldId id="597" r:id="rId74"/>
    <p:sldId id="598" r:id="rId75"/>
    <p:sldId id="578" r:id="rId76"/>
    <p:sldId id="579" r:id="rId77"/>
    <p:sldId id="601" r:id="rId78"/>
    <p:sldId id="280" r:id="rId79"/>
    <p:sldId id="304" r:id="rId80"/>
    <p:sldId id="513" r:id="rId81"/>
    <p:sldId id="263" r:id="rId82"/>
    <p:sldId id="302" r:id="rId83"/>
    <p:sldId id="259" r:id="rId84"/>
  </p:sldIdLst>
  <p:sldSz cx="12192000" cy="6858000"/>
  <p:notesSz cx="6934200" cy="9220200"/>
  <p:custDataLst>
    <p:tags r:id="rId8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cademic Tablet"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91C8D7"/>
    <a:srgbClr val="ED1B2F"/>
    <a:srgbClr val="8C8C8C"/>
    <a:srgbClr val="E43029"/>
    <a:srgbClr val="FF0000"/>
    <a:srgbClr val="698335"/>
    <a:srgbClr val="DFF1CB"/>
    <a:srgbClr val="EF5F5F"/>
    <a:srgbClr val="E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30F3BD-0CEC-40FA-96CA-2031BE23B9F8}" v="35" dt="2021-11-30T20:10:09.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40" autoAdjust="0"/>
    <p:restoredTop sz="92977" autoAdjust="0"/>
  </p:normalViewPr>
  <p:slideViewPr>
    <p:cSldViewPr>
      <p:cViewPr varScale="1">
        <p:scale>
          <a:sx n="96" d="100"/>
          <a:sy n="96" d="100"/>
        </p:scale>
        <p:origin x="640"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92" y="-102"/>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tags" Target="tags/tag1.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notesMaster" Target="notesMasters/notesMaster1.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handoutMaster" Target="handoutMasters/handoutMaster1.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Larocque, Mr." userId="S::jordan.larocque@mcgill.ca::e3682428-de11-4277-9f34-966172cc7c90" providerId="AD" clId="Web-{E430F3BD-0CEC-40FA-96CA-2031BE23B9F8}"/>
    <pc:docChg chg="modSld">
      <pc:chgData name="Jordan Larocque, Mr." userId="S::jordan.larocque@mcgill.ca::e3682428-de11-4277-9f34-966172cc7c90" providerId="AD" clId="Web-{E430F3BD-0CEC-40FA-96CA-2031BE23B9F8}" dt="2021-11-30T20:10:09.625" v="33" actId="20577"/>
      <pc:docMkLst>
        <pc:docMk/>
      </pc:docMkLst>
      <pc:sldChg chg="modSp">
        <pc:chgData name="Jordan Larocque, Mr." userId="S::jordan.larocque@mcgill.ca::e3682428-de11-4277-9f34-966172cc7c90" providerId="AD" clId="Web-{E430F3BD-0CEC-40FA-96CA-2031BE23B9F8}" dt="2021-11-30T19:43:22.520" v="14" actId="20577"/>
        <pc:sldMkLst>
          <pc:docMk/>
          <pc:sldMk cId="940206824" sldId="260"/>
        </pc:sldMkLst>
        <pc:spChg chg="mod">
          <ac:chgData name="Jordan Larocque, Mr." userId="S::jordan.larocque@mcgill.ca::e3682428-de11-4277-9f34-966172cc7c90" providerId="AD" clId="Web-{E430F3BD-0CEC-40FA-96CA-2031BE23B9F8}" dt="2021-11-30T19:43:22.520" v="14" actId="20577"/>
          <ac:spMkLst>
            <pc:docMk/>
            <pc:sldMk cId="940206824" sldId="260"/>
            <ac:spMk id="3" creationId="{00000000-0000-0000-0000-000000000000}"/>
          </ac:spMkLst>
        </pc:spChg>
      </pc:sldChg>
      <pc:sldChg chg="modSp">
        <pc:chgData name="Jordan Larocque, Mr." userId="S::jordan.larocque@mcgill.ca::e3682428-de11-4277-9f34-966172cc7c90" providerId="AD" clId="Web-{E430F3BD-0CEC-40FA-96CA-2031BE23B9F8}" dt="2021-11-30T19:43:03.457" v="10" actId="20577"/>
        <pc:sldMkLst>
          <pc:docMk/>
          <pc:sldMk cId="2086746270" sldId="265"/>
        </pc:sldMkLst>
        <pc:spChg chg="mod">
          <ac:chgData name="Jordan Larocque, Mr." userId="S::jordan.larocque@mcgill.ca::e3682428-de11-4277-9f34-966172cc7c90" providerId="AD" clId="Web-{E430F3BD-0CEC-40FA-96CA-2031BE23B9F8}" dt="2021-11-30T19:43:03.457" v="10" actId="20577"/>
          <ac:spMkLst>
            <pc:docMk/>
            <pc:sldMk cId="2086746270" sldId="265"/>
            <ac:spMk id="2" creationId="{00000000-0000-0000-0000-000000000000}"/>
          </ac:spMkLst>
        </pc:spChg>
      </pc:sldChg>
      <pc:sldChg chg="modSp">
        <pc:chgData name="Jordan Larocque, Mr." userId="S::jordan.larocque@mcgill.ca::e3682428-de11-4277-9f34-966172cc7c90" providerId="AD" clId="Web-{E430F3BD-0CEC-40FA-96CA-2031BE23B9F8}" dt="2021-11-30T20:10:09.625" v="33" actId="20577"/>
        <pc:sldMkLst>
          <pc:docMk/>
          <pc:sldMk cId="2639446091" sldId="585"/>
        </pc:sldMkLst>
        <pc:spChg chg="mod">
          <ac:chgData name="Jordan Larocque, Mr." userId="S::jordan.larocque@mcgill.ca::e3682428-de11-4277-9f34-966172cc7c90" providerId="AD" clId="Web-{E430F3BD-0CEC-40FA-96CA-2031BE23B9F8}" dt="2021-11-30T20:10:09.625" v="33" actId="20577"/>
          <ac:spMkLst>
            <pc:docMk/>
            <pc:sldMk cId="2639446091" sldId="585"/>
            <ac:spMk id="3" creationId="{00000000-0000-0000-0000-000000000000}"/>
          </ac:spMkLst>
        </pc:spChg>
      </pc:sldChg>
      <pc:sldChg chg="modSp">
        <pc:chgData name="Jordan Larocque, Mr." userId="S::jordan.larocque@mcgill.ca::e3682428-de11-4277-9f34-966172cc7c90" providerId="AD" clId="Web-{E430F3BD-0CEC-40FA-96CA-2031BE23B9F8}" dt="2021-11-30T19:55:08.891" v="20" actId="20577"/>
        <pc:sldMkLst>
          <pc:docMk/>
          <pc:sldMk cId="1638626286" sldId="590"/>
        </pc:sldMkLst>
        <pc:spChg chg="mod">
          <ac:chgData name="Jordan Larocque, Mr." userId="S::jordan.larocque@mcgill.ca::e3682428-de11-4277-9f34-966172cc7c90" providerId="AD" clId="Web-{E430F3BD-0CEC-40FA-96CA-2031BE23B9F8}" dt="2021-11-30T19:55:08.891" v="20" actId="20577"/>
          <ac:spMkLst>
            <pc:docMk/>
            <pc:sldMk cId="1638626286" sldId="590"/>
            <ac:spMk id="3" creationId="{00000000-0000-0000-0000-000000000000}"/>
          </ac:spMkLst>
        </pc:spChg>
      </pc:sldChg>
      <pc:sldChg chg="modSp">
        <pc:chgData name="Jordan Larocque, Mr." userId="S::jordan.larocque@mcgill.ca::e3682428-de11-4277-9f34-966172cc7c90" providerId="AD" clId="Web-{E430F3BD-0CEC-40FA-96CA-2031BE23B9F8}" dt="2021-11-30T20:05:16.386" v="30" actId="20577"/>
        <pc:sldMkLst>
          <pc:docMk/>
          <pc:sldMk cId="314742797" sldId="600"/>
        </pc:sldMkLst>
        <pc:spChg chg="mod">
          <ac:chgData name="Jordan Larocque, Mr." userId="S::jordan.larocque@mcgill.ca::e3682428-de11-4277-9f34-966172cc7c90" providerId="AD" clId="Web-{E430F3BD-0CEC-40FA-96CA-2031BE23B9F8}" dt="2021-11-30T20:05:16.386" v="30" actId="20577"/>
          <ac:spMkLst>
            <pc:docMk/>
            <pc:sldMk cId="314742797" sldId="600"/>
            <ac:spMk id="3" creationId="{00000000-0000-0000-0000-000000000000}"/>
          </ac:spMkLst>
        </pc:spChg>
      </pc:sldChg>
      <pc:sldChg chg="modSp">
        <pc:chgData name="Jordan Larocque, Mr." userId="S::jordan.larocque@mcgill.ca::e3682428-de11-4277-9f34-966172cc7c90" providerId="AD" clId="Web-{E430F3BD-0CEC-40FA-96CA-2031BE23B9F8}" dt="2021-11-30T19:55:33.595" v="22" actId="20577"/>
        <pc:sldMkLst>
          <pc:docMk/>
          <pc:sldMk cId="336456346" sldId="610"/>
        </pc:sldMkLst>
        <pc:spChg chg="mod">
          <ac:chgData name="Jordan Larocque, Mr." userId="S::jordan.larocque@mcgill.ca::e3682428-de11-4277-9f34-966172cc7c90" providerId="AD" clId="Web-{E430F3BD-0CEC-40FA-96CA-2031BE23B9F8}" dt="2021-11-30T19:55:33.595" v="22" actId="20577"/>
          <ac:spMkLst>
            <pc:docMk/>
            <pc:sldMk cId="336456346" sldId="610"/>
            <ac:spMk id="3" creationId="{00000000-0000-0000-0000-000000000000}"/>
          </ac:spMkLst>
        </pc:spChg>
      </pc:sldChg>
      <pc:sldChg chg="modSp">
        <pc:chgData name="Jordan Larocque, Mr." userId="S::jordan.larocque@mcgill.ca::e3682428-de11-4277-9f34-966172cc7c90" providerId="AD" clId="Web-{E430F3BD-0CEC-40FA-96CA-2031BE23B9F8}" dt="2021-11-30T19:50:59.731" v="16" actId="20577"/>
        <pc:sldMkLst>
          <pc:docMk/>
          <pc:sldMk cId="2840974700" sldId="616"/>
        </pc:sldMkLst>
        <pc:spChg chg="mod">
          <ac:chgData name="Jordan Larocque, Mr." userId="S::jordan.larocque@mcgill.ca::e3682428-de11-4277-9f34-966172cc7c90" providerId="AD" clId="Web-{E430F3BD-0CEC-40FA-96CA-2031BE23B9F8}" dt="2021-11-30T19:50:59.731" v="16" actId="20577"/>
          <ac:spMkLst>
            <pc:docMk/>
            <pc:sldMk cId="2840974700" sldId="616"/>
            <ac:spMk id="3" creationId="{00000000-0000-0000-0000-000000000000}"/>
          </ac:spMkLst>
        </pc:spChg>
      </pc:sldChg>
      <pc:sldChg chg="modSp">
        <pc:chgData name="Jordan Larocque, Mr." userId="S::jordan.larocque@mcgill.ca::e3682428-de11-4277-9f34-966172cc7c90" providerId="AD" clId="Web-{E430F3BD-0CEC-40FA-96CA-2031BE23B9F8}" dt="2021-11-30T19:54:03.359" v="18" actId="20577"/>
        <pc:sldMkLst>
          <pc:docMk/>
          <pc:sldMk cId="1820366803" sldId="617"/>
        </pc:sldMkLst>
        <pc:spChg chg="mod">
          <ac:chgData name="Jordan Larocque, Mr." userId="S::jordan.larocque@mcgill.ca::e3682428-de11-4277-9f34-966172cc7c90" providerId="AD" clId="Web-{E430F3BD-0CEC-40FA-96CA-2031BE23B9F8}" dt="2021-11-30T19:54:03.359" v="18" actId="20577"/>
          <ac:spMkLst>
            <pc:docMk/>
            <pc:sldMk cId="1820366803" sldId="617"/>
            <ac:spMk id="3" creationId="{00000000-0000-0000-0000-000000000000}"/>
          </ac:spMkLst>
        </pc:spChg>
      </pc:sldChg>
      <pc:sldChg chg="delSp">
        <pc:chgData name="Jordan Larocque, Mr." userId="S::jordan.larocque@mcgill.ca::e3682428-de11-4277-9f34-966172cc7c90" providerId="AD" clId="Web-{E430F3BD-0CEC-40FA-96CA-2031BE23B9F8}" dt="2021-11-30T20:00:18.553" v="23"/>
        <pc:sldMkLst>
          <pc:docMk/>
          <pc:sldMk cId="13335760" sldId="659"/>
        </pc:sldMkLst>
        <pc:spChg chg="del">
          <ac:chgData name="Jordan Larocque, Mr." userId="S::jordan.larocque@mcgill.ca::e3682428-de11-4277-9f34-966172cc7c90" providerId="AD" clId="Web-{E430F3BD-0CEC-40FA-96CA-2031BE23B9F8}" dt="2021-11-30T20:00:18.553" v="23"/>
          <ac:spMkLst>
            <pc:docMk/>
            <pc:sldMk cId="13335760" sldId="659"/>
            <ac:spMk id="7" creationId="{89368209-9340-4525-A158-E3CF9FC27CF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defRPr sz="1100"/>
            </a:lvl1pPr>
          </a:lstStyle>
          <a:p>
            <a:endParaRPr lang="en-US"/>
          </a:p>
        </p:txBody>
      </p:sp>
      <p:sp>
        <p:nvSpPr>
          <p:cNvPr id="70659" name="Rectangle 3"/>
          <p:cNvSpPr>
            <a:spLocks noGrp="1" noChangeArrowheads="1"/>
          </p:cNvSpPr>
          <p:nvPr>
            <p:ph type="dt" sz="quarter" idx="1"/>
          </p:nvPr>
        </p:nvSpPr>
        <p:spPr bwMode="auto">
          <a:xfrm>
            <a:off x="3927574" y="1"/>
            <a:ext cx="3005121" cy="46040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lgn="r">
              <a:defRPr sz="1100"/>
            </a:lvl1pPr>
          </a:lstStyle>
          <a:p>
            <a:endParaRPr lang="en-US"/>
          </a:p>
        </p:txBody>
      </p:sp>
      <p:sp>
        <p:nvSpPr>
          <p:cNvPr id="70660" name="Rectangle 4"/>
          <p:cNvSpPr>
            <a:spLocks noGrp="1" noChangeArrowheads="1"/>
          </p:cNvSpPr>
          <p:nvPr>
            <p:ph type="ftr" sz="quarter" idx="2"/>
          </p:nvPr>
        </p:nvSpPr>
        <p:spPr bwMode="auto">
          <a:xfrm>
            <a:off x="0" y="8758276"/>
            <a:ext cx="3005121" cy="46040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defRPr sz="1100"/>
            </a:lvl1pPr>
          </a:lstStyle>
          <a:p>
            <a:endParaRPr lang="en-US"/>
          </a:p>
        </p:txBody>
      </p:sp>
      <p:sp>
        <p:nvSpPr>
          <p:cNvPr id="70661" name="Rectangle 5"/>
          <p:cNvSpPr>
            <a:spLocks noGrp="1" noChangeArrowheads="1"/>
          </p:cNvSpPr>
          <p:nvPr>
            <p:ph type="sldNum" sz="quarter" idx="3"/>
          </p:nvPr>
        </p:nvSpPr>
        <p:spPr bwMode="auto">
          <a:xfrm>
            <a:off x="3927574" y="8758276"/>
            <a:ext cx="3005121" cy="46040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lgn="r">
              <a:defRPr sz="1100"/>
            </a:lvl1pPr>
          </a:lstStyle>
          <a:p>
            <a:fld id="{DD28354E-E48C-49CC-8370-7D038345486C}" type="slidenum">
              <a:rPr lang="en-US"/>
              <a:pPr/>
              <a:t>‹#›</a:t>
            </a:fld>
            <a:endParaRPr lang="en-US"/>
          </a:p>
        </p:txBody>
      </p:sp>
    </p:spTree>
    <p:extLst>
      <p:ext uri="{BB962C8B-B14F-4D97-AF65-F5344CB8AC3E}">
        <p14:creationId xmlns:p14="http://schemas.microsoft.com/office/powerpoint/2010/main" val="4090384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186">
              <a:defRPr sz="1200"/>
            </a:lvl1pPr>
          </a:lstStyle>
          <a:p>
            <a:endParaRPr lang="en-US"/>
          </a:p>
        </p:txBody>
      </p:sp>
      <p:sp>
        <p:nvSpPr>
          <p:cNvPr id="31747" name="Rectangle 3"/>
          <p:cNvSpPr>
            <a:spLocks noGrp="1" noChangeArrowheads="1"/>
          </p:cNvSpPr>
          <p:nvPr>
            <p:ph type="dt" idx="1"/>
          </p:nvPr>
        </p:nvSpPr>
        <p:spPr bwMode="auto">
          <a:xfrm>
            <a:off x="3927574" y="1"/>
            <a:ext cx="3005121" cy="46040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186">
              <a:defRPr sz="1200"/>
            </a:lvl1pPr>
          </a:lstStyle>
          <a:p>
            <a:endParaRPr lang="en-US"/>
          </a:p>
        </p:txBody>
      </p:sp>
      <p:sp>
        <p:nvSpPr>
          <p:cNvPr id="31748" name="Rectangle 4"/>
          <p:cNvSpPr>
            <a:spLocks noGrp="1" noRot="1" noChangeAspect="1" noChangeArrowheads="1" noTextEdit="1"/>
          </p:cNvSpPr>
          <p:nvPr>
            <p:ph type="sldImg" idx="2"/>
          </p:nvPr>
        </p:nvSpPr>
        <p:spPr bwMode="auto">
          <a:xfrm>
            <a:off x="393700" y="692150"/>
            <a:ext cx="6146800" cy="3457575"/>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693722" y="4379901"/>
            <a:ext cx="5546758" cy="41481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750" name="Rectangle 6"/>
          <p:cNvSpPr>
            <a:spLocks noGrp="1" noChangeArrowheads="1"/>
          </p:cNvSpPr>
          <p:nvPr>
            <p:ph type="ftr" sz="quarter" idx="4"/>
          </p:nvPr>
        </p:nvSpPr>
        <p:spPr bwMode="auto">
          <a:xfrm>
            <a:off x="0" y="8758276"/>
            <a:ext cx="3005121" cy="46040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186">
              <a:defRPr sz="1200"/>
            </a:lvl1pPr>
          </a:lstStyle>
          <a:p>
            <a:endParaRPr lang="en-US"/>
          </a:p>
        </p:txBody>
      </p:sp>
      <p:sp>
        <p:nvSpPr>
          <p:cNvPr id="31751" name="Rectangle 7"/>
          <p:cNvSpPr>
            <a:spLocks noGrp="1" noChangeArrowheads="1"/>
          </p:cNvSpPr>
          <p:nvPr>
            <p:ph type="sldNum" sz="quarter" idx="5"/>
          </p:nvPr>
        </p:nvSpPr>
        <p:spPr bwMode="auto">
          <a:xfrm>
            <a:off x="3927574" y="8758276"/>
            <a:ext cx="3005121" cy="46040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186">
              <a:defRPr sz="1200"/>
            </a:lvl1pPr>
          </a:lstStyle>
          <a:p>
            <a:fld id="{87F161E8-846D-4747-B53A-F633A57CCB41}" type="slidenum">
              <a:rPr lang="en-US"/>
              <a:pPr/>
              <a:t>‹#›</a:t>
            </a:fld>
            <a:endParaRPr lang="en-US"/>
          </a:p>
        </p:txBody>
      </p:sp>
    </p:spTree>
    <p:extLst>
      <p:ext uri="{BB962C8B-B14F-4D97-AF65-F5344CB8AC3E}">
        <p14:creationId xmlns:p14="http://schemas.microsoft.com/office/powerpoint/2010/main" val="32390111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DC551B-1ADC-4F43-AE3E-59C3155418E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94234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65</a:t>
            </a:fld>
            <a:endParaRPr lang="en-US"/>
          </a:p>
        </p:txBody>
      </p:sp>
    </p:spTree>
    <p:extLst>
      <p:ext uri="{BB962C8B-B14F-4D97-AF65-F5344CB8AC3E}">
        <p14:creationId xmlns:p14="http://schemas.microsoft.com/office/powerpoint/2010/main" val="2817954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76</a:t>
            </a:fld>
            <a:endParaRPr lang="en-US"/>
          </a:p>
        </p:txBody>
      </p:sp>
    </p:spTree>
    <p:extLst>
      <p:ext uri="{BB962C8B-B14F-4D97-AF65-F5344CB8AC3E}">
        <p14:creationId xmlns:p14="http://schemas.microsoft.com/office/powerpoint/2010/main" val="417343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4</a:t>
            </a:fld>
            <a:endParaRPr lang="en-US"/>
          </a:p>
        </p:txBody>
      </p:sp>
    </p:spTree>
    <p:extLst>
      <p:ext uri="{BB962C8B-B14F-4D97-AF65-F5344CB8AC3E}">
        <p14:creationId xmlns:p14="http://schemas.microsoft.com/office/powerpoint/2010/main" val="1525755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5</a:t>
            </a:fld>
            <a:endParaRPr lang="en-US"/>
          </a:p>
        </p:txBody>
      </p:sp>
    </p:spTree>
    <p:extLst>
      <p:ext uri="{BB962C8B-B14F-4D97-AF65-F5344CB8AC3E}">
        <p14:creationId xmlns:p14="http://schemas.microsoft.com/office/powerpoint/2010/main" val="341728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6</a:t>
            </a:fld>
            <a:endParaRPr lang="en-US"/>
          </a:p>
        </p:txBody>
      </p:sp>
    </p:spTree>
    <p:extLst>
      <p:ext uri="{BB962C8B-B14F-4D97-AF65-F5344CB8AC3E}">
        <p14:creationId xmlns:p14="http://schemas.microsoft.com/office/powerpoint/2010/main" val="1843734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15</a:t>
            </a:fld>
            <a:endParaRPr lang="en-US"/>
          </a:p>
        </p:txBody>
      </p:sp>
    </p:spTree>
    <p:extLst>
      <p:ext uri="{BB962C8B-B14F-4D97-AF65-F5344CB8AC3E}">
        <p14:creationId xmlns:p14="http://schemas.microsoft.com/office/powerpoint/2010/main" val="163166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17</a:t>
            </a:fld>
            <a:endParaRPr lang="en-US"/>
          </a:p>
        </p:txBody>
      </p:sp>
    </p:spTree>
    <p:extLst>
      <p:ext uri="{BB962C8B-B14F-4D97-AF65-F5344CB8AC3E}">
        <p14:creationId xmlns:p14="http://schemas.microsoft.com/office/powerpoint/2010/main" val="634420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32</a:t>
            </a:fld>
            <a:endParaRPr lang="en-US"/>
          </a:p>
        </p:txBody>
      </p:sp>
    </p:spTree>
    <p:extLst>
      <p:ext uri="{BB962C8B-B14F-4D97-AF65-F5344CB8AC3E}">
        <p14:creationId xmlns:p14="http://schemas.microsoft.com/office/powerpoint/2010/main" val="2723102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36</a:t>
            </a:fld>
            <a:endParaRPr lang="en-US"/>
          </a:p>
        </p:txBody>
      </p:sp>
    </p:spTree>
    <p:extLst>
      <p:ext uri="{BB962C8B-B14F-4D97-AF65-F5344CB8AC3E}">
        <p14:creationId xmlns:p14="http://schemas.microsoft.com/office/powerpoint/2010/main" val="350786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50</a:t>
            </a:fld>
            <a:endParaRPr lang="en-US"/>
          </a:p>
        </p:txBody>
      </p:sp>
    </p:spTree>
    <p:extLst>
      <p:ext uri="{BB962C8B-B14F-4D97-AF65-F5344CB8AC3E}">
        <p14:creationId xmlns:p14="http://schemas.microsoft.com/office/powerpoint/2010/main" val="770847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5" name="Rectangle 4"/>
          <p:cNvSpPr/>
          <p:nvPr userDrawn="1"/>
        </p:nvSpPr>
        <p:spPr>
          <a:xfrm>
            <a:off x="11049000" y="6400800"/>
            <a:ext cx="91440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653468EA-74BA-7E40-BA51-C1DD4585D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54"/>
            <a:ext cx="12192000" cy="6854691"/>
          </a:xfrm>
          <a:prstGeom prst="rect">
            <a:avLst/>
          </a:prstGeom>
        </p:spPr>
      </p:pic>
      <p:sp>
        <p:nvSpPr>
          <p:cNvPr id="2" name="Title 1"/>
          <p:cNvSpPr>
            <a:spLocks noGrp="1"/>
          </p:cNvSpPr>
          <p:nvPr>
            <p:ph type="title" hasCustomPrompt="1"/>
          </p:nvPr>
        </p:nvSpPr>
        <p:spPr>
          <a:xfrm>
            <a:off x="0" y="-24384"/>
            <a:ext cx="9372600" cy="5053584"/>
          </a:xfrm>
          <a:noFill/>
        </p:spPr>
        <p:txBody>
          <a:bodyPr/>
          <a:lstStyle/>
          <a:p>
            <a:pPr lvl="0"/>
            <a:r>
              <a:rPr lang="en-US" dirty="0"/>
              <a:t>Click </a:t>
            </a:r>
            <a:r>
              <a:rPr lang="en-US" sz="3600" b="1" dirty="0" err="1">
                <a:solidFill>
                  <a:schemeClr val="tx1"/>
                </a:solidFill>
                <a:latin typeface="+mj-lt"/>
              </a:rPr>
              <a:t>Click</a:t>
            </a:r>
            <a:r>
              <a:rPr lang="en-US" sz="3600" b="1" dirty="0">
                <a:solidFill>
                  <a:schemeClr val="tx1"/>
                </a:solidFill>
                <a:latin typeface="+mj-lt"/>
              </a:rPr>
              <a:t> and type the Course Title</a:t>
            </a:r>
            <a:br>
              <a:rPr lang="en-US" sz="3600" b="1" dirty="0">
                <a:solidFill>
                  <a:schemeClr val="tx1"/>
                </a:solidFill>
                <a:latin typeface="+mj-lt"/>
              </a:rPr>
            </a:br>
            <a:r>
              <a:rPr lang="en-US" sz="3600" b="1" dirty="0">
                <a:solidFill>
                  <a:schemeClr val="tx1"/>
                </a:solidFill>
                <a:latin typeface="+mj-lt"/>
              </a:rPr>
              <a:t>Course Number</a:t>
            </a:r>
            <a:br>
              <a:rPr lang="en-US" sz="3600" b="1" dirty="0">
                <a:solidFill>
                  <a:schemeClr val="tx1"/>
                </a:solidFill>
                <a:latin typeface="+mj-lt"/>
              </a:rPr>
            </a:br>
            <a:r>
              <a:rPr lang="en-US" sz="3600" b="1" dirty="0">
                <a:solidFill>
                  <a:schemeClr val="tx1"/>
                </a:solidFill>
                <a:latin typeface="+mj-lt"/>
              </a:rPr>
              <a:t>Session Title</a:t>
            </a:r>
            <a:br>
              <a:rPr lang="en-US" sz="3600" b="1" dirty="0">
                <a:solidFill>
                  <a:schemeClr val="tx1"/>
                </a:solidFill>
                <a:latin typeface="+mj-lt"/>
              </a:rPr>
            </a:br>
            <a:r>
              <a:rPr lang="en-US" sz="3600" b="1" dirty="0">
                <a:solidFill>
                  <a:schemeClr val="tx1"/>
                </a:solidFill>
                <a:latin typeface="+mj-lt"/>
              </a:rPr>
              <a:t>Instructor Name</a:t>
            </a:r>
          </a:p>
        </p:txBody>
      </p:sp>
    </p:spTree>
    <p:custDataLst>
      <p:tags r:id="rId1"/>
    </p:custDataLst>
    <p:extLst>
      <p:ext uri="{BB962C8B-B14F-4D97-AF65-F5344CB8AC3E}">
        <p14:creationId xmlns:p14="http://schemas.microsoft.com/office/powerpoint/2010/main" val="18193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08000" y="914400"/>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4" name="Content Placeholder 3"/>
          <p:cNvSpPr>
            <a:spLocks noGrp="1"/>
          </p:cNvSpPr>
          <p:nvPr>
            <p:ph sz="half" idx="2" hasCustomPrompt="1"/>
          </p:nvPr>
        </p:nvSpPr>
        <p:spPr>
          <a:xfrm>
            <a:off x="609600" y="1752601"/>
            <a:ext cx="5386917" cy="4373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and type text</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97601" y="914400"/>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6" name="Content Placeholder 5"/>
          <p:cNvSpPr>
            <a:spLocks noGrp="1"/>
          </p:cNvSpPr>
          <p:nvPr>
            <p:ph sz="quarter" idx="4" hasCustomPrompt="1"/>
          </p:nvPr>
        </p:nvSpPr>
        <p:spPr>
          <a:xfrm>
            <a:off x="6193368" y="1752601"/>
            <a:ext cx="5389033" cy="4373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and type text</a:t>
            </a:r>
          </a:p>
          <a:p>
            <a:pPr lvl="1"/>
            <a:r>
              <a:rPr lang="en-US" dirty="0"/>
              <a:t>Second level</a:t>
            </a:r>
          </a:p>
          <a:p>
            <a:pPr lvl="2"/>
            <a:r>
              <a:rPr lang="en-US" dirty="0"/>
              <a:t>Third level</a:t>
            </a:r>
          </a:p>
        </p:txBody>
      </p:sp>
      <p:sp>
        <p:nvSpPr>
          <p:cNvPr id="7"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07790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1773158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2744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6400800"/>
            <a:ext cx="1219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653468EA-74BA-7E40-BA51-C1DD4585D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54"/>
            <a:ext cx="12192000" cy="6854691"/>
          </a:xfrm>
          <a:prstGeom prst="rect">
            <a:avLst/>
          </a:prstGeom>
        </p:spPr>
      </p:pic>
      <p:sp>
        <p:nvSpPr>
          <p:cNvPr id="3" name="Title Placeholder 1"/>
          <p:cNvSpPr>
            <a:spLocks noGrp="1"/>
          </p:cNvSpPr>
          <p:nvPr>
            <p:ph type="title"/>
          </p:nvPr>
        </p:nvSpPr>
        <p:spPr>
          <a:xfrm>
            <a:off x="685800" y="609600"/>
            <a:ext cx="10668000" cy="1411560"/>
          </a:xfrm>
          <a:prstGeom prst="rect">
            <a:avLst/>
          </a:prstGeom>
          <a:noFill/>
        </p:spPr>
        <p:txBody>
          <a:bodyPr vert="horz" lIns="91440" tIns="45720" rIns="91440" bIns="45720" rtlCol="0" anchor="ctr">
            <a:normAutofit/>
          </a:bodyPr>
          <a:lstStyle>
            <a:lvl1pPr>
              <a:defRPr>
                <a:solidFill>
                  <a:srgbClr val="024F6D"/>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925790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discussion questio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609600" y="990601"/>
            <a:ext cx="11074400" cy="2286000"/>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Discussion text</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3322027"/>
            <a:ext cx="6515100" cy="3228975"/>
          </a:xfrm>
          <a:prstGeom prst="rect">
            <a:avLst/>
          </a:prstGeom>
        </p:spPr>
      </p:pic>
      <p:sp>
        <p:nvSpPr>
          <p:cNvPr id="13" name="Rounded Rectangular Callout 12"/>
          <p:cNvSpPr/>
          <p:nvPr userDrawn="1"/>
        </p:nvSpPr>
        <p:spPr>
          <a:xfrm>
            <a:off x="3009900" y="3273595"/>
            <a:ext cx="8026400" cy="1600200"/>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1" name="TextBox 10"/>
          <p:cNvSpPr txBox="1"/>
          <p:nvPr userDrawn="1"/>
        </p:nvSpPr>
        <p:spPr>
          <a:xfrm>
            <a:off x="3009900" y="3133217"/>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3814109" y="3407226"/>
            <a:ext cx="7057092" cy="1240974"/>
          </a:xfrm>
          <a:prstGeom prst="rect">
            <a:avLst/>
          </a:prstGeom>
        </p:spPr>
        <p:txBody>
          <a:bodyPr>
            <a:normAutofit/>
          </a:bodyPr>
          <a:lstStyle>
            <a:lvl1pPr marL="0" indent="0">
              <a:buNone/>
              <a:defRPr sz="3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9"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310088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example text and questio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609600" y="990600"/>
            <a:ext cx="11074400" cy="3505200"/>
          </a:xfrm>
          <a:prstGeom prst="rect">
            <a:avLst/>
          </a:prstGeom>
        </p:spPr>
        <p:txBody>
          <a:bodyPr>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Case Example text</a:t>
            </a:r>
          </a:p>
        </p:txBody>
      </p:sp>
      <p:sp>
        <p:nvSpPr>
          <p:cNvPr id="13" name="Rounded Rectangular Callout 12"/>
          <p:cNvSpPr/>
          <p:nvPr userDrawn="1"/>
        </p:nvSpPr>
        <p:spPr>
          <a:xfrm>
            <a:off x="609600" y="4572000"/>
            <a:ext cx="8026400" cy="1359578"/>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1" name="TextBox 10"/>
          <p:cNvSpPr txBox="1"/>
          <p:nvPr userDrawn="1"/>
        </p:nvSpPr>
        <p:spPr>
          <a:xfrm>
            <a:off x="609600" y="4495801"/>
            <a:ext cx="1016000" cy="830997"/>
          </a:xfrm>
          <a:prstGeom prst="rect">
            <a:avLst/>
          </a:prstGeom>
          <a:noFill/>
        </p:spPr>
        <p:txBody>
          <a:bodyPr wrap="square" rtlCol="0">
            <a:spAutoFit/>
          </a:bodyPr>
          <a:lstStyle/>
          <a:p>
            <a:r>
              <a:rPr lang="en-CA" sz="48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1219201" y="4652664"/>
            <a:ext cx="7251700" cy="1138536"/>
          </a:xfrm>
          <a:prstGeom prst="rect">
            <a:avLst/>
          </a:prstGeom>
        </p:spPr>
        <p:txBody>
          <a:bodyP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7"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1990738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ort questi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3322027"/>
            <a:ext cx="6515100" cy="3228975"/>
          </a:xfrm>
          <a:prstGeom prst="rect">
            <a:avLst/>
          </a:prstGeom>
        </p:spPr>
      </p:pic>
      <p:sp>
        <p:nvSpPr>
          <p:cNvPr id="12" name="Rounded Rectangular Callout 11"/>
          <p:cNvSpPr/>
          <p:nvPr userDrawn="1"/>
        </p:nvSpPr>
        <p:spPr>
          <a:xfrm>
            <a:off x="1237129" y="1519536"/>
            <a:ext cx="9144000" cy="2819382"/>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3" name="TextBox 12"/>
          <p:cNvSpPr txBox="1"/>
          <p:nvPr userDrawn="1"/>
        </p:nvSpPr>
        <p:spPr>
          <a:xfrm>
            <a:off x="1320800" y="1447800"/>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2032000" y="1696286"/>
            <a:ext cx="8026400" cy="2418514"/>
          </a:xfrm>
          <a:prstGeom prst="rect">
            <a:avLst/>
          </a:prstGeom>
        </p:spPr>
        <p:txBody>
          <a:bodyPr>
            <a:normAutofit/>
          </a:bodyPr>
          <a:lstStyle>
            <a:lvl1pPr marL="0" indent="0">
              <a:buNone/>
              <a:defRPr sz="3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7"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2799599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estion and Response">
    <p:spTree>
      <p:nvGrpSpPr>
        <p:cNvPr id="1" name=""/>
        <p:cNvGrpSpPr/>
        <p:nvPr/>
      </p:nvGrpSpPr>
      <p:grpSpPr>
        <a:xfrm>
          <a:off x="0" y="0"/>
          <a:ext cx="0" cy="0"/>
          <a:chOff x="0" y="0"/>
          <a:chExt cx="0" cy="0"/>
        </a:xfrm>
      </p:grpSpPr>
      <p:sp>
        <p:nvSpPr>
          <p:cNvPr id="11" name="Rounded Rectangular Callout 10"/>
          <p:cNvSpPr/>
          <p:nvPr userDrawn="1"/>
        </p:nvSpPr>
        <p:spPr>
          <a:xfrm>
            <a:off x="505288" y="916594"/>
            <a:ext cx="7825913" cy="2128813"/>
          </a:xfrm>
          <a:prstGeom prst="wedgeRoundRectCallout">
            <a:avLst>
              <a:gd name="adj1" fmla="val -3023"/>
              <a:gd name="adj2" fmla="val 84693"/>
              <a:gd name="adj3" fmla="val 16667"/>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6101" y="3322027"/>
            <a:ext cx="6515100" cy="3228975"/>
          </a:xfrm>
          <a:prstGeom prst="rect">
            <a:avLst/>
          </a:prstGeom>
        </p:spPr>
      </p:pic>
      <p:sp>
        <p:nvSpPr>
          <p:cNvPr id="13" name="TextBox 12"/>
          <p:cNvSpPr txBox="1"/>
          <p:nvPr userDrawn="1"/>
        </p:nvSpPr>
        <p:spPr>
          <a:xfrm>
            <a:off x="609600" y="838201"/>
            <a:ext cx="1016000" cy="646331"/>
          </a:xfrm>
          <a:prstGeom prst="rect">
            <a:avLst/>
          </a:prstGeom>
          <a:noFill/>
        </p:spPr>
        <p:txBody>
          <a:bodyPr wrap="square" rtlCol="0">
            <a:spAutoFit/>
          </a:bodyPr>
          <a:lstStyle/>
          <a:p>
            <a:r>
              <a:rPr lang="en-CA" sz="36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7" name="Rounded Rectangular Callout 16"/>
          <p:cNvSpPr/>
          <p:nvPr userDrawn="1"/>
        </p:nvSpPr>
        <p:spPr>
          <a:xfrm>
            <a:off x="2743201" y="2200669"/>
            <a:ext cx="8872071" cy="2676692"/>
          </a:xfrm>
          <a:prstGeom prst="wedgeRoundRectCallout">
            <a:avLst/>
          </a:prstGeom>
          <a:gradFill>
            <a:gsLst>
              <a:gs pos="0">
                <a:srgbClr val="DFF1CB"/>
              </a:gs>
              <a:gs pos="80000">
                <a:schemeClr val="accent3"/>
              </a:gs>
              <a:gs pos="100000">
                <a:schemeClr val="accent3"/>
              </a:gs>
            </a:gsLst>
          </a:gradFill>
          <a:ln>
            <a:solidFill>
              <a:srgbClr val="698335"/>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5" name="TextBox 14"/>
          <p:cNvSpPr txBox="1"/>
          <p:nvPr userDrawn="1"/>
        </p:nvSpPr>
        <p:spPr>
          <a:xfrm>
            <a:off x="2844800" y="2124670"/>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A</a:t>
            </a:r>
          </a:p>
        </p:txBody>
      </p:sp>
      <p:sp>
        <p:nvSpPr>
          <p:cNvPr id="14" name="Text Placeholder 3"/>
          <p:cNvSpPr>
            <a:spLocks noGrp="1"/>
          </p:cNvSpPr>
          <p:nvPr>
            <p:ph type="body" sz="half" idx="14" hasCustomPrompt="1"/>
          </p:nvPr>
        </p:nvSpPr>
        <p:spPr>
          <a:xfrm>
            <a:off x="3588871" y="2438400"/>
            <a:ext cx="7587129" cy="2286000"/>
          </a:xfrm>
          <a:prstGeom prst="rect">
            <a:avLst/>
          </a:prstGeom>
        </p:spPr>
        <p:txBody>
          <a:bodyPr>
            <a:normAutofit/>
          </a:bodyPr>
          <a:lstStyle>
            <a:lvl1pPr marL="0" indent="0">
              <a:buNone/>
              <a:defRPr sz="320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correct response.</a:t>
            </a:r>
          </a:p>
        </p:txBody>
      </p:sp>
      <p:sp>
        <p:nvSpPr>
          <p:cNvPr id="18" name="Text Placeholder 3"/>
          <p:cNvSpPr>
            <a:spLocks noGrp="1"/>
          </p:cNvSpPr>
          <p:nvPr>
            <p:ph type="body" sz="half" idx="2" hasCustomPrompt="1"/>
          </p:nvPr>
        </p:nvSpPr>
        <p:spPr>
          <a:xfrm>
            <a:off x="1105648" y="1004651"/>
            <a:ext cx="7022353" cy="1196019"/>
          </a:xfrm>
          <a:prstGeom prst="rect">
            <a:avLst/>
          </a:prstGeom>
        </p:spPr>
        <p:txBody>
          <a:bodyPr>
            <a:normAutofit/>
          </a:bodyPr>
          <a:lstStyle>
            <a:lvl1pPr marL="0" indent="0">
              <a:buNone/>
              <a:defRPr sz="2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original question text.</a:t>
            </a:r>
          </a:p>
        </p:txBody>
      </p:sp>
      <p:sp>
        <p:nvSpPr>
          <p:cNvPr id="16"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937813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35200" y="1752600"/>
            <a:ext cx="7620000" cy="3921919"/>
          </a:xfrm>
          <a:prstGeom prst="rect">
            <a:avLst/>
          </a:prstGeom>
        </p:spPr>
      </p:pic>
      <p:sp>
        <p:nvSpPr>
          <p:cNvPr id="8" name="Text Placeholder 8"/>
          <p:cNvSpPr txBox="1">
            <a:spLocks/>
          </p:cNvSpPr>
          <p:nvPr userDrawn="1"/>
        </p:nvSpPr>
        <p:spPr>
          <a:xfrm>
            <a:off x="304800" y="76200"/>
            <a:ext cx="11582400" cy="609600"/>
          </a:xfrm>
          <a:prstGeom prst="rect">
            <a:avLst/>
          </a:prstGeom>
        </p:spPr>
        <p:txBody>
          <a:bodyPr>
            <a:noAutofit/>
          </a:bodyPr>
          <a:lstStyle>
            <a:lvl1pPr marL="0" indent="0" algn="ctr" defTabSz="914400" rtl="0" eaLnBrk="1" latinLnBrk="0" hangingPunct="1">
              <a:lnSpc>
                <a:spcPct val="80000"/>
              </a:lnSpc>
              <a:spcBef>
                <a:spcPct val="20000"/>
              </a:spcBef>
              <a:buFont typeface="Arial" pitchFamily="34" charset="0"/>
              <a:buNone/>
              <a:defRPr lang="en-US" sz="3700" b="1" kern="1200" baseline="0" dirty="0">
                <a:solidFill>
                  <a:schemeClr val="tx1">
                    <a:lumMod val="50000"/>
                    <a:lumOff val="50000"/>
                  </a:schemeClr>
                </a:solidFill>
                <a:latin typeface="+mj-lt"/>
                <a:ea typeface="+mn-ea"/>
                <a:cs typeface="Verdana"/>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700" dirty="0">
                <a:solidFill>
                  <a:schemeClr val="bg1"/>
                </a:solidFill>
              </a:rPr>
              <a:t>Break</a:t>
            </a:r>
            <a:endParaRPr lang="en-US" sz="3600" dirty="0">
              <a:solidFill>
                <a:schemeClr val="bg1"/>
              </a:solidFill>
            </a:endParaRPr>
          </a:p>
        </p:txBody>
      </p:sp>
    </p:spTree>
    <p:custDataLst>
      <p:tags r:id="rId1"/>
    </p:custDataLst>
    <p:extLst>
      <p:ext uri="{BB962C8B-B14F-4D97-AF65-F5344CB8AC3E}">
        <p14:creationId xmlns:p14="http://schemas.microsoft.com/office/powerpoint/2010/main" val="1353477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A6085D8A-2806-4422-95D7-E98B3C9E838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5216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pic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990600"/>
            <a:ext cx="10972800" cy="51355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baseline="0"/>
            </a:lvl1pPr>
          </a:lstStyle>
          <a:p>
            <a:pPr lvl="0"/>
            <a:r>
              <a:rPr lang="en-US" dirty="0"/>
              <a:t>Click and type text</a:t>
            </a:r>
          </a:p>
          <a:p>
            <a:pPr lvl="1"/>
            <a:r>
              <a:rPr lang="en-US" dirty="0"/>
              <a:t>Second level</a:t>
            </a:r>
          </a:p>
          <a:p>
            <a:pPr lvl="2"/>
            <a:r>
              <a:rPr lang="en-US" dirty="0"/>
              <a:t>Third level</a:t>
            </a:r>
          </a:p>
          <a:p>
            <a:pPr lvl="0"/>
            <a:endParaRPr lang="en-US" dirty="0"/>
          </a:p>
        </p:txBody>
      </p:sp>
      <p:sp>
        <p:nvSpPr>
          <p:cNvPr id="4"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1079258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58248"/>
            <a:ext cx="10363200" cy="1470025"/>
          </a:xfrm>
          <a:prstGeom prst="rect">
            <a:avLst/>
          </a:prstGeom>
        </p:spPr>
        <p:txBody>
          <a:bodyPr/>
          <a:lstStyle>
            <a:lvl1pPr>
              <a:defRPr b="0"/>
            </a:lvl1pPr>
          </a:lstStyle>
          <a:p>
            <a:r>
              <a:rPr lang="en-US" dirty="0"/>
              <a:t>Click to edit Master title style</a:t>
            </a:r>
          </a:p>
        </p:txBody>
      </p:sp>
      <p:sp>
        <p:nvSpPr>
          <p:cNvPr id="3" name="Subtitle 2"/>
          <p:cNvSpPr>
            <a:spLocks noGrp="1"/>
          </p:cNvSpPr>
          <p:nvPr>
            <p:ph type="subTitle" idx="1"/>
          </p:nvPr>
        </p:nvSpPr>
        <p:spPr>
          <a:xfrm>
            <a:off x="1828800" y="5181600"/>
            <a:ext cx="8534400" cy="882650"/>
          </a:xfrm>
        </p:spPr>
        <p:txBody>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54E638-9FB7-4299-AFEE-F473E41B1A93}" type="datetimeFigureOut">
              <a:rPr lang="en-US"/>
              <a:pPr>
                <a:defRPr/>
              </a:pPr>
              <a:t>12/3/2021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09FF26-C05F-458D-AAF4-9A401AE330A3}" type="slidenum">
              <a:rPr lang="en-US" altLang="en-US"/>
              <a:pPr>
                <a:defRPr/>
              </a:pPr>
              <a:t>‹#›</a:t>
            </a:fld>
            <a:endParaRPr lang="en-US" altLang="en-US" dirty="0"/>
          </a:p>
        </p:txBody>
      </p:sp>
    </p:spTree>
    <p:extLst>
      <p:ext uri="{BB962C8B-B14F-4D97-AF65-F5344CB8AC3E}">
        <p14:creationId xmlns:p14="http://schemas.microsoft.com/office/powerpoint/2010/main" val="4214436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03402"/>
            <a:ext cx="10363200" cy="1470025"/>
          </a:xfrm>
          <a:prstGeom prst="rect">
            <a:avLst/>
          </a:prstGeom>
        </p:spPr>
        <p:txBody>
          <a:bodyPr/>
          <a:lstStyle>
            <a:lvl1pPr>
              <a:defRPr b="0"/>
            </a:lvl1pPr>
          </a:lstStyle>
          <a:p>
            <a:r>
              <a:rPr lang="en-US" dirty="0"/>
              <a:t>Click to edit Master title style</a:t>
            </a:r>
          </a:p>
        </p:txBody>
      </p:sp>
      <p:sp>
        <p:nvSpPr>
          <p:cNvPr id="3" name="Subtitle 2"/>
          <p:cNvSpPr>
            <a:spLocks noGrp="1"/>
          </p:cNvSpPr>
          <p:nvPr>
            <p:ph type="subTitle" idx="1"/>
          </p:nvPr>
        </p:nvSpPr>
        <p:spPr>
          <a:xfrm>
            <a:off x="1994945" y="3841750"/>
            <a:ext cx="8534400" cy="882650"/>
          </a:xfrm>
        </p:spPr>
        <p:txBody>
          <a:bodyPr/>
          <a:lstStyle>
            <a:lvl1pPr marL="0" indent="0" algn="ctr">
              <a:buNone/>
              <a:defRPr sz="3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54E638-9FB7-4299-AFEE-F473E41B1A93}" type="datetimeFigureOut">
              <a:rPr lang="en-US"/>
              <a:pPr>
                <a:defRPr/>
              </a:pPr>
              <a:t>12/3/2021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09FF26-C05F-458D-AAF4-9A401AE330A3}" type="slidenum">
              <a:rPr lang="en-US" altLang="en-US"/>
              <a:pPr>
                <a:defRPr/>
              </a:pPr>
              <a:t>‹#›</a:t>
            </a:fld>
            <a:endParaRPr lang="en-US" altLang="en-US" dirty="0"/>
          </a:p>
        </p:txBody>
      </p:sp>
    </p:spTree>
    <p:extLst>
      <p:ext uri="{BB962C8B-B14F-4D97-AF65-F5344CB8AC3E}">
        <p14:creationId xmlns:p14="http://schemas.microsoft.com/office/powerpoint/2010/main" val="1310283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38401"/>
            <a:ext cx="10363200" cy="1470025"/>
          </a:xfrm>
          <a:prstGeom prst="rect">
            <a:avLst/>
          </a:prstGeom>
        </p:spPr>
        <p:txBody>
          <a:bodyPr/>
          <a:lstStyle>
            <a:lvl1pPr>
              <a:defRPr b="0"/>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7118E8F9-1B68-4AA8-AEC8-306D104ADB33}" type="datetimeFigureOut">
              <a:rPr lang="en-US"/>
              <a:pPr>
                <a:defRPr/>
              </a:pPr>
              <a:t>12/3/2021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F81B8F5-55BA-4C67-8922-0A454BD25DF6}" type="slidenum">
              <a:rPr lang="en-US" altLang="en-US"/>
              <a:pPr>
                <a:defRPr/>
              </a:pPr>
              <a:t>‹#›</a:t>
            </a:fld>
            <a:endParaRPr lang="en-US" altLang="en-US" dirty="0"/>
          </a:p>
        </p:txBody>
      </p:sp>
    </p:spTree>
    <p:extLst>
      <p:ext uri="{BB962C8B-B14F-4D97-AF65-F5344CB8AC3E}">
        <p14:creationId xmlns:p14="http://schemas.microsoft.com/office/powerpoint/2010/main" val="1364158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10972800" cy="4876800"/>
          </a:xfrm>
        </p:spPr>
        <p:txBody>
          <a:bodyPr/>
          <a:lstStyle>
            <a:lvl1pPr>
              <a:defRPr b="0"/>
            </a:lvl1pPr>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Tree>
    <p:extLst>
      <p:ext uri="{BB962C8B-B14F-4D97-AF65-F5344CB8AC3E}">
        <p14:creationId xmlns:p14="http://schemas.microsoft.com/office/powerpoint/2010/main" val="4142609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57400"/>
            <a:ext cx="10972800" cy="4572000"/>
          </a:xfrm>
        </p:spPr>
        <p:txBody>
          <a:bodyPr/>
          <a:lstStyle>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
        <p:nvSpPr>
          <p:cNvPr id="4" name="Title 1"/>
          <p:cNvSpPr>
            <a:spLocks noGrp="1"/>
          </p:cNvSpPr>
          <p:nvPr>
            <p:ph type="title"/>
          </p:nvPr>
        </p:nvSpPr>
        <p:spPr>
          <a:xfrm>
            <a:off x="609600" y="990600"/>
            <a:ext cx="10972800" cy="762000"/>
          </a:xfrm>
          <a:prstGeom prst="rect">
            <a:avLst/>
          </a:prstGeom>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val="42760587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Tree>
    <p:extLst>
      <p:ext uri="{BB962C8B-B14F-4D97-AF65-F5344CB8AC3E}">
        <p14:creationId xmlns:p14="http://schemas.microsoft.com/office/powerpoint/2010/main" val="32995672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p>
            <a:pPr>
              <a:defRPr/>
            </a:pPr>
            <a:fld id="{B588C902-A4A8-4714-8169-E49D043BB080}" type="datetimeFigureOut">
              <a:rPr lang="en-US" smtClean="0"/>
              <a:pPr>
                <a:defRPr/>
              </a:pPr>
              <a:t>12/3/2021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05D5F5AC-7C2C-4493-B73D-72D7B534D508}" type="slidenum">
              <a:rPr lang="en-US" altLang="en-US" smtClean="0"/>
              <a:pPr/>
              <a:t>‹#›</a:t>
            </a:fld>
            <a:endParaRPr lang="en-US" altLang="en-US" dirty="0"/>
          </a:p>
        </p:txBody>
      </p:sp>
    </p:spTree>
    <p:extLst>
      <p:ext uri="{BB962C8B-B14F-4D97-AF65-F5344CB8AC3E}">
        <p14:creationId xmlns:p14="http://schemas.microsoft.com/office/powerpoint/2010/main" val="6157527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09600" y="1600201"/>
            <a:ext cx="5384800" cy="4525963"/>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97600" y="1600201"/>
            <a:ext cx="5384800" cy="4525963"/>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24740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6347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itle 1"/>
          <p:cNvSpPr>
            <a:spLocks noGrp="1"/>
          </p:cNvSpPr>
          <p:nvPr>
            <p:ph type="ctrTitle"/>
          </p:nvPr>
        </p:nvSpPr>
        <p:spPr>
          <a:xfrm>
            <a:off x="914400" y="1524001"/>
            <a:ext cx="10363200" cy="2076451"/>
          </a:xfrm>
          <a:prstGeom prst="rect">
            <a:avLst/>
          </a:prstGeom>
        </p:spPr>
        <p:txBody>
          <a:bodyPr/>
          <a:lstStyle>
            <a:lvl1pPr>
              <a:defRPr sz="5400" baseline="0">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418118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2286001"/>
            <a:ext cx="10972800" cy="38401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baseline="0"/>
            </a:lvl1pPr>
          </a:lstStyle>
          <a:p>
            <a:pPr lvl="0"/>
            <a:r>
              <a:rPr lang="en-US" dirty="0"/>
              <a:t>Click and type text</a:t>
            </a:r>
          </a:p>
          <a:p>
            <a:pPr lvl="1"/>
            <a:r>
              <a:rPr lang="en-US" dirty="0"/>
              <a:t>Second level</a:t>
            </a:r>
          </a:p>
          <a:p>
            <a:pPr lvl="2"/>
            <a:r>
              <a:rPr lang="en-US" dirty="0"/>
              <a:t>Third level</a:t>
            </a:r>
          </a:p>
          <a:p>
            <a:pPr lvl="0"/>
            <a:endParaRPr lang="en-US" dirty="0"/>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0047641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H Slides">
    <p:spTree>
      <p:nvGrpSpPr>
        <p:cNvPr id="1" name=""/>
        <p:cNvGrpSpPr/>
        <p:nvPr/>
      </p:nvGrpSpPr>
      <p:grpSpPr>
        <a:xfrm>
          <a:off x="0" y="0"/>
          <a:ext cx="0" cy="0"/>
          <a:chOff x="0" y="0"/>
          <a:chExt cx="0" cy="0"/>
        </a:xfrm>
      </p:grpSpPr>
      <p:sp>
        <p:nvSpPr>
          <p:cNvPr id="5" name="Content Placeholder 4"/>
          <p:cNvSpPr>
            <a:spLocks noGrp="1" noChangeArrowheads="1"/>
          </p:cNvSpPr>
          <p:nvPr>
            <p:ph idx="1"/>
          </p:nvPr>
        </p:nvSpPr>
        <p:spPr bwMode="auto">
          <a:xfrm>
            <a:off x="609600" y="1600201"/>
            <a:ext cx="10972800" cy="4525963"/>
          </a:xfrm>
          <a:prstGeom prst="rect">
            <a:avLst/>
          </a:prstGeom>
          <a:noFill/>
          <a:ln w="9525">
            <a:noFill/>
            <a:miter lim="800000"/>
            <a:headEnd/>
            <a:tailEnd/>
          </a:ln>
          <a:effectLst/>
        </p:spPr>
        <p:txBody>
          <a:bodyPr/>
          <a:lstStyle>
            <a:lvl1pPr marL="347472" indent="-347472" algn="l">
              <a:spcBef>
                <a:spcPts val="624"/>
              </a:spcBef>
              <a:buFont typeface="Arial" pitchFamily="34" charset="0"/>
              <a:buChar char="•"/>
              <a:defRPr sz="3200" baseline="0">
                <a:solidFill>
                  <a:schemeClr val="tx1"/>
                </a:solidFill>
                <a:latin typeface="Calibri" pitchFamily="34" charset="0"/>
              </a:defRPr>
            </a:lvl1pPr>
            <a:lvl2pPr marL="740664" indent="-740664" algn="l">
              <a:spcBef>
                <a:spcPts val="24"/>
              </a:spcBef>
              <a:buClr>
                <a:srgbClr val="0070C0"/>
              </a:buClr>
              <a:buFont typeface="Candara" pitchFamily="34" charset="0"/>
              <a:buChar char="–"/>
              <a:defRPr sz="2800">
                <a:latin typeface="Calibri" pitchFamily="34" charset="0"/>
              </a:defRPr>
            </a:lvl2pPr>
            <a:lvl3pPr>
              <a:defRPr sz="2400">
                <a:latin typeface="Calibri" pitchFamily="34" charset="0"/>
              </a:defRPr>
            </a:lvl3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9702001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628240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73600" y="228601"/>
            <a:ext cx="7315200" cy="563563"/>
          </a:xfrm>
          <a:prstGeom prst="rect">
            <a:avLst/>
          </a:prstGeom>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dirty="0"/>
          </a:p>
        </p:txBody>
      </p:sp>
      <p:sp>
        <p:nvSpPr>
          <p:cNvPr id="4"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7"/>
          <p:cNvSpPr>
            <a:spLocks noGrp="1" noChangeArrowheads="1"/>
          </p:cNvSpPr>
          <p:nvPr>
            <p:ph type="sldNum" sz="quarter" idx="12"/>
          </p:nvPr>
        </p:nvSpPr>
        <p:spPr>
          <a:ln/>
        </p:spPr>
        <p:txBody>
          <a:bodyPr/>
          <a:lstStyle>
            <a:lvl1pPr>
              <a:defRPr/>
            </a:lvl1pPr>
          </a:lstStyle>
          <a:p>
            <a:fld id="{7A90643D-C6EE-4595-AF2A-A90B55F8C0D1}" type="slidenum">
              <a:rPr lang="en-US" altLang="en-US"/>
              <a:pPr/>
              <a:t>‹#›</a:t>
            </a:fld>
            <a:endParaRPr lang="en-US" altLang="en-US" dirty="0"/>
          </a:p>
        </p:txBody>
      </p:sp>
    </p:spTree>
    <p:extLst>
      <p:ext uri="{BB962C8B-B14F-4D97-AF65-F5344CB8AC3E}">
        <p14:creationId xmlns:p14="http://schemas.microsoft.com/office/powerpoint/2010/main" val="7900998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3600" y="228601"/>
            <a:ext cx="7315200" cy="563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4CD283DA-EAEC-4BEE-86C2-11D0CA876F92}" type="slidenum">
              <a:rPr lang="en-US" altLang="en-US"/>
              <a:pPr/>
              <a:t>‹#›</a:t>
            </a:fld>
            <a:endParaRPr lang="en-US" altLang="en-US" dirty="0"/>
          </a:p>
        </p:txBody>
      </p:sp>
    </p:spTree>
    <p:extLst>
      <p:ext uri="{BB962C8B-B14F-4D97-AF65-F5344CB8AC3E}">
        <p14:creationId xmlns:p14="http://schemas.microsoft.com/office/powerpoint/2010/main" val="399575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_Content with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766733" y="990600"/>
            <a:ext cx="6815667" cy="51355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and type text</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609601" y="990600"/>
            <a:ext cx="4011084" cy="5135563"/>
          </a:xfrm>
          <a:prstGeom prst="rect">
            <a:avLst/>
          </a:prstGeom>
        </p:spPr>
        <p:txBody>
          <a:bodyPr>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caption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64121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_Content with Caption w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766733" y="2362201"/>
            <a:ext cx="6815667" cy="3763963"/>
          </a:xfrm>
          <a:prstGeom prst="rect">
            <a:avLst/>
          </a:prstGeom>
        </p:spPr>
        <p:txBody>
          <a:bodyPr/>
          <a:lstStyle>
            <a:lvl1pPr>
              <a:defRPr sz="32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and type text</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609601" y="2362201"/>
            <a:ext cx="4011084" cy="3763963"/>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caption text</a:t>
            </a:r>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6"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300250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438400" y="914400"/>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and add picture</a:t>
            </a:r>
            <a:endParaRPr lang="en-CA" dirty="0"/>
          </a:p>
        </p:txBody>
      </p:sp>
      <p:sp>
        <p:nvSpPr>
          <p:cNvPr id="4" name="Text Placeholder 3"/>
          <p:cNvSpPr>
            <a:spLocks noGrp="1"/>
          </p:cNvSpPr>
          <p:nvPr>
            <p:ph type="body" sz="half" idx="2" hasCustomPrompt="1"/>
          </p:nvPr>
        </p:nvSpPr>
        <p:spPr>
          <a:xfrm>
            <a:off x="711200" y="5367338"/>
            <a:ext cx="10668000" cy="804862"/>
          </a:xfrm>
          <a:prstGeom prst="rect">
            <a:avLst/>
          </a:prstGeom>
        </p:spPr>
        <p:txBody>
          <a:bodyPr>
            <a:normAutofit/>
          </a:bodyPr>
          <a:lstStyle>
            <a:lvl1pPr marL="0" indent="0">
              <a:buNone/>
              <a:defRPr sz="2400" baseline="0">
                <a:solidFill>
                  <a:srgbClr val="E4302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62887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Picture w subtitle">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438400" y="2133600"/>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and add picture</a:t>
            </a:r>
            <a:endParaRPr lang="en-CA" dirty="0"/>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1819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6299200" y="3505200"/>
            <a:ext cx="5283200" cy="2590800"/>
          </a:xfrm>
          <a:prstGeom prst="rect">
            <a:avLst/>
          </a:prstGeom>
        </p:spPr>
        <p:txBody>
          <a:bodyPr/>
          <a:lstStyle>
            <a:lvl1pPr marL="0" indent="0">
              <a:buNone/>
              <a:defRPr/>
            </a:lvl1pPr>
          </a:lstStyle>
          <a:p>
            <a:r>
              <a:rPr lang="en-US" dirty="0"/>
              <a:t>Click and add picture</a:t>
            </a:r>
          </a:p>
        </p:txBody>
      </p:sp>
      <p:sp>
        <p:nvSpPr>
          <p:cNvPr id="8" name="Text Placeholder 3"/>
          <p:cNvSpPr>
            <a:spLocks noGrp="1"/>
          </p:cNvSpPr>
          <p:nvPr>
            <p:ph type="body" sz="half" idx="2" hasCustomPrompt="1"/>
          </p:nvPr>
        </p:nvSpPr>
        <p:spPr>
          <a:xfrm>
            <a:off x="609600" y="990601"/>
            <a:ext cx="11074400" cy="2286000"/>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5845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09600" y="990600"/>
            <a:ext cx="53848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and type text</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990600"/>
            <a:ext cx="53848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and type text</a:t>
            </a:r>
          </a:p>
          <a:p>
            <a:pPr lvl="1"/>
            <a:r>
              <a:rPr lang="en-US" dirty="0"/>
              <a:t>Second level</a:t>
            </a:r>
          </a:p>
          <a:p>
            <a:pPr lvl="2"/>
            <a:r>
              <a:rPr lang="en-US" dirty="0"/>
              <a:t>Third level</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385765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image" Target="../media/image5.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1"/>
          <p:cNvSpPr txBox="1">
            <a:spLocks/>
          </p:cNvSpPr>
          <p:nvPr userDrawn="1"/>
        </p:nvSpPr>
        <p:spPr>
          <a:xfrm>
            <a:off x="394770" y="936056"/>
            <a:ext cx="11402460" cy="5157240"/>
          </a:xfrm>
          <a:prstGeom prst="rect">
            <a:avLst/>
          </a:prstGeom>
          <a:solidFill>
            <a:schemeClr val="bg1">
              <a:alpha val="84000"/>
            </a:schemeClr>
          </a:solidFill>
          <a:ln w="38100" cmpd="sng">
            <a:noFill/>
            <a:prstDash val="solid"/>
          </a:ln>
        </p:spPr>
        <p:txBody>
          <a:bodyPr vert="horz" lIns="91440" tIns="45720" rIns="91440" bIns="45720" rtlCol="0" anchor="ctr">
            <a:noAutofit/>
          </a:bodyPr>
          <a:lstStyle>
            <a:lvl1pPr algn="ctr" defTabSz="914400" rtl="0" eaLnBrk="1" latinLnBrk="0" hangingPunct="1">
              <a:spcBef>
                <a:spcPct val="0"/>
              </a:spcBef>
              <a:buNone/>
              <a:defRPr sz="4400" kern="1200" baseline="0">
                <a:solidFill>
                  <a:srgbClr val="ED1529"/>
                </a:solidFill>
                <a:effectLst/>
                <a:latin typeface="+mj-lt"/>
                <a:ea typeface="+mj-ea"/>
                <a:cs typeface="+mj-cs"/>
              </a:defRPr>
            </a:lvl1pPr>
          </a:lstStyle>
          <a:p>
            <a:endParaRPr lang="en-CA" sz="1800" b="1" dirty="0"/>
          </a:p>
        </p:txBody>
      </p:sp>
      <p:sp>
        <p:nvSpPr>
          <p:cNvPr id="24" name="Title 1"/>
          <p:cNvSpPr txBox="1">
            <a:spLocks/>
          </p:cNvSpPr>
          <p:nvPr userDrawn="1"/>
        </p:nvSpPr>
        <p:spPr>
          <a:xfrm>
            <a:off x="0" y="6316809"/>
            <a:ext cx="12192000" cy="540000"/>
          </a:xfrm>
          <a:prstGeom prst="rect">
            <a:avLst/>
          </a:prstGeom>
          <a:solidFill>
            <a:srgbClr val="F0F0F0"/>
          </a:solidFill>
          <a:ln w="38100" cmpd="sng">
            <a:noFill/>
            <a:prstDash val="solid"/>
          </a:ln>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baseline="0">
                <a:solidFill>
                  <a:srgbClr val="ED1529"/>
                </a:solidFill>
                <a:effectLst/>
                <a:latin typeface="+mj-lt"/>
                <a:ea typeface="+mj-ea"/>
                <a:cs typeface="+mj-cs"/>
              </a:defRPr>
            </a:lvl1pPr>
          </a:lstStyle>
          <a:p>
            <a:endParaRPr lang="en-CA" sz="3600" b="1" dirty="0"/>
          </a:p>
        </p:txBody>
      </p:sp>
      <p:pic>
        <p:nvPicPr>
          <p:cNvPr id="25" name="Picture 24"/>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310164" y="6453336"/>
            <a:ext cx="3298816" cy="306637"/>
          </a:xfrm>
          <a:prstGeom prst="rect">
            <a:avLst/>
          </a:prstGeom>
        </p:spPr>
      </p:pic>
      <p:sp>
        <p:nvSpPr>
          <p:cNvPr id="26" name="Title Placeholder 1"/>
          <p:cNvSpPr>
            <a:spLocks noGrp="1"/>
          </p:cNvSpPr>
          <p:nvPr>
            <p:ph type="title"/>
          </p:nvPr>
        </p:nvSpPr>
        <p:spPr>
          <a:xfrm>
            <a:off x="0" y="0"/>
            <a:ext cx="12192000" cy="684000"/>
          </a:xfrm>
          <a:prstGeom prst="rect">
            <a:avLst/>
          </a:prstGeom>
          <a:solidFill>
            <a:srgbClr val="F0F0F0"/>
          </a:solidFill>
        </p:spPr>
        <p:txBody>
          <a:bodyPr vert="horz" lIns="91440" tIns="45720" rIns="91440" bIns="45720" rtlCol="0" anchor="ctr">
            <a:normAutofit/>
          </a:bodyPr>
          <a:lstStyle/>
          <a:p>
            <a:r>
              <a:rPr lang="en-US" dirty="0"/>
              <a:t>Click to edit Master title style</a:t>
            </a:r>
            <a:endParaRPr lang="en-CA" dirty="0"/>
          </a:p>
        </p:txBody>
      </p:sp>
      <p:sp>
        <p:nvSpPr>
          <p:cNvPr id="27"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30" name="TextBox 29"/>
          <p:cNvSpPr txBox="1"/>
          <p:nvPr userDrawn="1"/>
        </p:nvSpPr>
        <p:spPr>
          <a:xfrm>
            <a:off x="11424592" y="6351711"/>
            <a:ext cx="839416" cy="461665"/>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E7FB1D6B-A3F5-4E70-95BC-32D49588B2FD}" type="slidenum">
              <a:rPr lang="en-US" sz="2400" b="1" smtClean="0">
                <a:solidFill>
                  <a:schemeClr val="tx1">
                    <a:lumMod val="50000"/>
                    <a:lumOff val="50000"/>
                  </a:schemeClr>
                </a:solidFill>
                <a:latin typeface="Calibri" pitchFamily="34" charset="0"/>
                <a:cs typeface="Calibri"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endParaRPr lang="en-US" sz="2400" b="1" dirty="0">
              <a:solidFill>
                <a:schemeClr val="tx1">
                  <a:lumMod val="50000"/>
                  <a:lumOff val="50000"/>
                </a:schemeClr>
              </a:solidFill>
              <a:latin typeface="Calibri" pitchFamily="34" charset="0"/>
              <a:cs typeface="Calibri" pitchFamily="34" charset="0"/>
            </a:endParaRPr>
          </a:p>
        </p:txBody>
      </p:sp>
      <p:cxnSp>
        <p:nvCxnSpPr>
          <p:cNvPr id="31" name="Straight Connector 30"/>
          <p:cNvCxnSpPr/>
          <p:nvPr userDrawn="1"/>
        </p:nvCxnSpPr>
        <p:spPr>
          <a:xfrm>
            <a:off x="11280576" y="6427886"/>
            <a:ext cx="0" cy="3178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21"/>
    </p:custDataLst>
    <p:extLst>
      <p:ext uri="{BB962C8B-B14F-4D97-AF65-F5344CB8AC3E}">
        <p14:creationId xmlns:p14="http://schemas.microsoft.com/office/powerpoint/2010/main" val="3195656259"/>
      </p:ext>
    </p:extLst>
  </p:cSld>
  <p:clrMap bg1="lt1" tx1="dk1" bg2="lt2" tx2="dk2" accent1="accent1" accent2="accent2" accent3="accent3" accent4="accent4" accent5="accent5" accent6="accent6" hlink="hlink" folHlink="folHlink"/>
  <p:sldLayoutIdLst>
    <p:sldLayoutId id="2147483874" r:id="rId1"/>
    <p:sldLayoutId id="2147483814" r:id="rId2"/>
    <p:sldLayoutId id="2147483857" r:id="rId3"/>
    <p:sldLayoutId id="2147483855" r:id="rId4"/>
    <p:sldLayoutId id="2147483858" r:id="rId5"/>
    <p:sldLayoutId id="2147483856" r:id="rId6"/>
    <p:sldLayoutId id="2147483859" r:id="rId7"/>
    <p:sldLayoutId id="2147483840" r:id="rId8"/>
    <p:sldLayoutId id="2147483815" r:id="rId9"/>
    <p:sldLayoutId id="2147483818" r:id="rId10"/>
    <p:sldLayoutId id="2147483816" r:id="rId11"/>
    <p:sldLayoutId id="2147483876" r:id="rId12"/>
    <p:sldLayoutId id="2147483878" r:id="rId13"/>
    <p:sldLayoutId id="2147483879" r:id="rId14"/>
    <p:sldLayoutId id="2147483880" r:id="rId15"/>
    <p:sldLayoutId id="2147483881" r:id="rId16"/>
    <p:sldLayoutId id="2147483882" r:id="rId17"/>
    <p:sldLayoutId id="2147483883" r:id="rId18"/>
    <p:sldLayoutId id="2147483899" r:id="rId19"/>
  </p:sldLayoutIdLst>
  <p:hf hdr="0" ftr="0" dt="0"/>
  <p:txStyles>
    <p:titleStyle>
      <a:lvl1pPr algn="ctr" defTabSz="914400" rtl="0" eaLnBrk="1" latinLnBrk="0" hangingPunct="1">
        <a:spcBef>
          <a:spcPct val="0"/>
        </a:spcBef>
        <a:buNone/>
        <a:defRPr sz="36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22D6576-0BE5-41A7-A9B1-717032FB4769}" type="datetimeFigureOut">
              <a:rPr lang="en-US"/>
              <a:pPr>
                <a:defRPr/>
              </a:pPr>
              <a:t>12/3/2021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7BA1EC19-11A4-4465-8025-4C73BE0C1F54}" type="slidenum">
              <a:rPr lang="en-US" altLang="en-US"/>
              <a:pPr>
                <a:defRPr/>
              </a:pPr>
              <a:t>‹#›</a:t>
            </a:fld>
            <a:endParaRPr lang="en-US" altLang="en-US" dirty="0"/>
          </a:p>
        </p:txBody>
      </p:sp>
      <p:grpSp>
        <p:nvGrpSpPr>
          <p:cNvPr id="1030" name="Group 13"/>
          <p:cNvGrpSpPr>
            <a:grpSpLocks/>
          </p:cNvGrpSpPr>
          <p:nvPr userDrawn="1"/>
        </p:nvGrpSpPr>
        <p:grpSpPr bwMode="auto">
          <a:xfrm>
            <a:off x="-4233" y="0"/>
            <a:ext cx="12196233" cy="6769100"/>
            <a:chOff x="0" y="0"/>
            <a:chExt cx="9147175" cy="6769100"/>
          </a:xfrm>
        </p:grpSpPr>
        <p:grpSp>
          <p:nvGrpSpPr>
            <p:cNvPr id="1031" name="Group 9"/>
            <p:cNvGrpSpPr>
              <a:grpSpLocks/>
            </p:cNvGrpSpPr>
            <p:nvPr userDrawn="1"/>
          </p:nvGrpSpPr>
          <p:grpSpPr bwMode="auto">
            <a:xfrm>
              <a:off x="0" y="0"/>
              <a:ext cx="9147175" cy="1006475"/>
              <a:chOff x="0" y="0"/>
              <a:chExt cx="9147175" cy="1006475"/>
            </a:xfrm>
          </p:grpSpPr>
          <p:sp>
            <p:nvSpPr>
              <p:cNvPr id="10" name="Rectangle 9"/>
              <p:cNvSpPr>
                <a:spLocks/>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1035" name="TextBox 11"/>
              <p:cNvSpPr txBox="1">
                <a:spLocks noChangeArrowheads="1"/>
              </p:cNvSpPr>
              <p:nvPr userDrawn="1"/>
            </p:nvSpPr>
            <p:spPr bwMode="auto">
              <a:xfrm>
                <a:off x="1213834" y="103188"/>
                <a:ext cx="79248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dirty="0">
                    <a:solidFill>
                      <a:schemeClr val="bg1"/>
                    </a:solidFill>
                    <a:latin typeface="Century" panose="02040604050505020304" pitchFamily="18" charset="0"/>
                  </a:rPr>
                  <a:t>Mike Meyers’ CompTIA Network+</a:t>
                </a:r>
                <a:r>
                  <a:rPr lang="en-US" altLang="en-US" sz="2200" baseline="30000" dirty="0">
                    <a:solidFill>
                      <a:schemeClr val="bg1"/>
                    </a:solidFill>
                    <a:latin typeface="Century" panose="02040604050505020304" pitchFamily="18" charset="0"/>
                  </a:rPr>
                  <a:t>®</a:t>
                </a:r>
                <a:r>
                  <a:rPr lang="en-US" altLang="en-US" sz="2200" dirty="0">
                    <a:solidFill>
                      <a:schemeClr val="bg1"/>
                    </a:solidFill>
                    <a:latin typeface="Century" panose="02040604050505020304" pitchFamily="18" charset="0"/>
                  </a:rPr>
                  <a:t> Guide to Managing and Troubleshooting Networks, Fifth Edition (Exam N10-007</a:t>
                </a:r>
                <a:r>
                  <a:rPr lang="en-US" altLang="en-US" sz="2400" dirty="0">
                    <a:solidFill>
                      <a:schemeClr val="bg1"/>
                    </a:solidFill>
                    <a:latin typeface="Century" panose="02040604050505020304" pitchFamily="18" charset="0"/>
                  </a:rPr>
                  <a:t>)</a:t>
                </a:r>
              </a:p>
            </p:txBody>
          </p:sp>
        </p:grpSp>
        <p:sp>
          <p:nvSpPr>
            <p:cNvPr id="9" name="TextBox 8"/>
            <p:cNvSpPr txBox="1"/>
            <p:nvPr userDrawn="1"/>
          </p:nvSpPr>
          <p:spPr>
            <a:xfrm>
              <a:off x="0" y="6553200"/>
              <a:ext cx="9144000" cy="215900"/>
            </a:xfrm>
            <a:prstGeom prst="rect">
              <a:avLst/>
            </a:prstGeom>
            <a:solidFill>
              <a:schemeClr val="accent2">
                <a:lumMod val="75000"/>
              </a:schemeClr>
            </a:solidFill>
          </p:spPr>
          <p:txBody>
            <a:bodyPr>
              <a:spAutoFit/>
            </a:bodyPr>
            <a:lstStyle/>
            <a:p>
              <a:pPr eaLnBrk="1" hangingPunct="1">
                <a:defRPr/>
              </a:pPr>
              <a:r>
                <a:rPr lang="en-US" sz="800" dirty="0">
                  <a:solidFill>
                    <a:schemeClr val="bg1"/>
                  </a:solidFill>
                  <a:latin typeface="Arial" charset="0"/>
                  <a:cs typeface="Arial" charset="0"/>
                </a:rPr>
                <a:t>Copyright © 2018 by McGraw-Hill Education. All rights reserved.</a:t>
              </a:r>
            </a:p>
          </p:txBody>
        </p:sp>
      </p:grpSp>
      <p:pic>
        <p:nvPicPr>
          <p:cNvPr id="3" name="Picture 2">
            <a:extLst>
              <a:ext uri="{FF2B5EF4-FFF2-40B4-BE49-F238E27FC236}">
                <a16:creationId xmlns:a16="http://schemas.microsoft.com/office/drawing/2014/main" id="{9C188617-53FB-476E-81E3-48BD7E50B814}"/>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233" y="1"/>
            <a:ext cx="1618445" cy="1006475"/>
          </a:xfrm>
          <a:prstGeom prst="rect">
            <a:avLst/>
          </a:prstGeom>
        </p:spPr>
      </p:pic>
    </p:spTree>
    <p:extLst>
      <p:ext uri="{BB962C8B-B14F-4D97-AF65-F5344CB8AC3E}">
        <p14:creationId xmlns:p14="http://schemas.microsoft.com/office/powerpoint/2010/main" val="2652855358"/>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utilities-online.info/xmltojson/" TargetMode="External"/><Relationship Id="rId2" Type="http://schemas.openxmlformats.org/officeDocument/2006/relationships/hyperlink" Target="https://jsonlint.com/" TargetMode="External"/><Relationship Id="rId1" Type="http://schemas.openxmlformats.org/officeDocument/2006/relationships/slideLayout" Target="../slideLayouts/slideLayout2.xml"/><Relationship Id="rId6" Type="http://schemas.openxmlformats.org/officeDocument/2006/relationships/hyperlink" Target="https://www.xmlvalidation.com/" TargetMode="External"/><Relationship Id="rId5" Type="http://schemas.openxmlformats.org/officeDocument/2006/relationships/hyperlink" Target="https://plantuml.com/json" TargetMode="External"/><Relationship Id="rId4" Type="http://schemas.openxmlformats.org/officeDocument/2006/relationships/hyperlink" Target="https://onlineyamltools.com/convert-yaml-to-jso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baeldung.com/jackson-ya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howtodoinjava.com/jaxb/convert-json-to-java-object-moxy/"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howtodoinjava.com/jaxb/marshal-without-xmlrootelemen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docs.oracle.com/javaee/7/api/javax/ws/rs/core/Response.ResponseBuilder.html" TargetMode="External"/><Relationship Id="rId2" Type="http://schemas.openxmlformats.org/officeDocument/2006/relationships/hyperlink" Target="https://www.baeldung.com/jax-rs-respon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localhost:8080/rest-app/rest-service/users/10"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localhost:8080/rest-app/rest-service/users/1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localhost:8082/spring-jersey"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8.xml.rels><?xml version="1.0" encoding="UTF-8" standalone="yes"?>
<Relationships xmlns="http://schemas.openxmlformats.org/package/2006/relationships"><Relationship Id="rId8" Type="http://schemas.openxmlformats.org/officeDocument/2006/relationships/hyperlink" Target="https://www.w3schools.com/xml/xml_dom.asp" TargetMode="External"/><Relationship Id="rId3" Type="http://schemas.openxmlformats.org/officeDocument/2006/relationships/hyperlink" Target="https://www.javatpoint.com/json-tutorial" TargetMode="External"/><Relationship Id="rId7" Type="http://schemas.openxmlformats.org/officeDocument/2006/relationships/hyperlink" Target="https://www.w3schools.com/xml/xml_schema.asp" TargetMode="Externa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hyperlink" Target="https://www.w3schools.com/xml/xml_dtd.asp" TargetMode="External"/><Relationship Id="rId5" Type="http://schemas.openxmlformats.org/officeDocument/2006/relationships/hyperlink" Target="https://www.w3schools.com/xml/xml_xpath.asp" TargetMode="External"/><Relationship Id="rId4" Type="http://schemas.openxmlformats.org/officeDocument/2006/relationships/hyperlink" Target="https://www.json.org/json-en.html" TargetMode="Externa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hyperlink" Target="https://www.json.org/json-en.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CCCS 425 – Web Services</a:t>
            </a:r>
            <a:br>
              <a:rPr lang="en-CA" dirty="0"/>
            </a:br>
            <a:r>
              <a:rPr lang="en-CA" sz="2800" dirty="0"/>
              <a:t/>
            </a:r>
            <a:br>
              <a:rPr lang="en-CA" sz="2800" dirty="0"/>
            </a:br>
            <a:r>
              <a:rPr lang="en-CA" sz="3200" b="0" dirty="0"/>
              <a:t>Module 5 – Understanding XML and JSON Data Types</a:t>
            </a:r>
          </a:p>
        </p:txBody>
      </p:sp>
    </p:spTree>
    <p:custDataLst>
      <p:tags r:id="rId1"/>
    </p:custDataLst>
    <p:extLst>
      <p:ext uri="{BB962C8B-B14F-4D97-AF65-F5344CB8AC3E}">
        <p14:creationId xmlns:p14="http://schemas.microsoft.com/office/powerpoint/2010/main" val="208674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Using Literals:</a:t>
            </a:r>
          </a:p>
          <a:p>
            <a:endParaRPr lang="en-US" sz="2000" dirty="0"/>
          </a:p>
          <a:p>
            <a:endParaRPr lang="en-US" sz="2000" dirty="0"/>
          </a:p>
          <a:p>
            <a:endParaRPr lang="en-US" sz="2000" dirty="0"/>
          </a:p>
          <a:p>
            <a:endParaRPr lang="en-US" sz="2000" dirty="0"/>
          </a:p>
          <a:p>
            <a:endParaRPr lang="en-US" sz="2000" dirty="0"/>
          </a:p>
          <a:p>
            <a:r>
              <a:rPr lang="en-US" sz="2000" dirty="0"/>
              <a:t>Note that JSON does </a:t>
            </a:r>
            <a:r>
              <a:rPr lang="en-US" sz="2000" dirty="0">
                <a:solidFill>
                  <a:srgbClr val="FF0000"/>
                </a:solidFill>
              </a:rPr>
              <a:t>NOT</a:t>
            </a:r>
            <a:r>
              <a:rPr lang="en-US" sz="2000" dirty="0"/>
              <a:t> support comments</a:t>
            </a:r>
          </a:p>
          <a:p>
            <a:endParaRPr lang="en-US" sz="2000" dirty="0"/>
          </a:p>
          <a:p>
            <a:endParaRPr lang="en-US" sz="2000" dirty="0"/>
          </a:p>
          <a:p>
            <a:endParaRPr lang="en-US" sz="2000" dirty="0"/>
          </a:p>
          <a:p>
            <a:endParaRPr lang="en-US" sz="2000" dirty="0"/>
          </a:p>
          <a:p>
            <a:endParaRPr lang="en-US" sz="2000" dirty="0"/>
          </a:p>
          <a:p>
            <a:r>
              <a:rPr lang="en-US" sz="2000" dirty="0"/>
              <a:t>Representing multi-dimensional arrays: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46084" name="Title 17"/>
          <p:cNvSpPr>
            <a:spLocks noGrp="1"/>
          </p:cNvSpPr>
          <p:nvPr>
            <p:ph type="title"/>
          </p:nvPr>
        </p:nvSpPr>
        <p:spPr/>
        <p:txBody>
          <a:bodyPr/>
          <a:lstStyle/>
          <a:p>
            <a:r>
              <a:rPr lang="en-US" sz="3000" dirty="0"/>
              <a:t>JSON Literals, Arrays, and Comments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D39E6333-2641-435A-99C6-3CEA36F6A089}"/>
              </a:ext>
            </a:extLst>
          </p:cNvPr>
          <p:cNvSpPr/>
          <p:nvPr/>
        </p:nvSpPr>
        <p:spPr>
          <a:xfrm>
            <a:off x="2291482" y="3482855"/>
            <a:ext cx="8280920" cy="160043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"employee"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"name"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"Bob"</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"salary"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56000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"comments"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"not supported really"</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p:txBody>
      </p:sp>
      <p:sp>
        <p:nvSpPr>
          <p:cNvPr id="4" name="Rectangle 3">
            <a:extLst>
              <a:ext uri="{FF2B5EF4-FFF2-40B4-BE49-F238E27FC236}">
                <a16:creationId xmlns:a16="http://schemas.microsoft.com/office/drawing/2014/main" id="{1791ACE1-850B-41F4-9B8A-CEB00C63254A}"/>
              </a:ext>
            </a:extLst>
          </p:cNvPr>
          <p:cNvSpPr/>
          <p:nvPr/>
        </p:nvSpPr>
        <p:spPr>
          <a:xfrm>
            <a:off x="2291482" y="1213180"/>
            <a:ext cx="6096000" cy="1169551"/>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  "</a:t>
            </a:r>
            <a:r>
              <a:rPr kumimoji="0" lang="fr-FR" sz="1400" b="0" i="0" u="none" strike="noStrike" kern="1200" cap="none" spc="0" normalizeH="0" baseline="0" noProof="0" dirty="0" err="1">
                <a:ln>
                  <a:noFill/>
                </a:ln>
                <a:solidFill>
                  <a:srgbClr val="0000FF"/>
                </a:solidFill>
                <a:effectLst/>
                <a:uLnTx/>
                <a:uFillTx/>
                <a:latin typeface="Courier New" panose="02070309020205020404" pitchFamily="49" charset="0"/>
                <a:ea typeface="+mn-ea"/>
                <a:cs typeface="Courier New" panose="02070309020205020404" pitchFamily="49" charset="0"/>
              </a:rPr>
              <a:t>integer</a:t>
            </a:r>
            <a:r>
              <a:rPr kumimoji="0" lang="fr-FR"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a:t>
            </a:r>
            <a:r>
              <a:rPr kumimoji="0" lang="fr-F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fr-FR" sz="1400" b="0"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34</a:t>
            </a:r>
            <a:r>
              <a:rPr kumimoji="0" lang="fr-F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  "fraction"</a:t>
            </a:r>
            <a:r>
              <a:rPr kumimoji="0" lang="fr-F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fr-FR" sz="1400" b="0"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2145</a:t>
            </a:r>
            <a:r>
              <a:rPr kumimoji="0" lang="fr-F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  "</a:t>
            </a:r>
            <a:r>
              <a:rPr kumimoji="0" lang="fr-FR" sz="1400" b="0" i="0" u="none" strike="noStrike" kern="1200" cap="none" spc="0" normalizeH="0" baseline="0" noProof="0" dirty="0" err="1">
                <a:ln>
                  <a:noFill/>
                </a:ln>
                <a:solidFill>
                  <a:srgbClr val="0000FF"/>
                </a:solidFill>
                <a:effectLst/>
                <a:uLnTx/>
                <a:uFillTx/>
                <a:latin typeface="Courier New" panose="02070309020205020404" pitchFamily="49" charset="0"/>
                <a:ea typeface="+mn-ea"/>
                <a:cs typeface="Courier New" panose="02070309020205020404" pitchFamily="49" charset="0"/>
              </a:rPr>
              <a:t>exponent</a:t>
            </a:r>
            <a:r>
              <a:rPr kumimoji="0" lang="fr-FR"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a:t>
            </a:r>
            <a:r>
              <a:rPr kumimoji="0" lang="fr-F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fr-FR" sz="1400" b="0"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6</a:t>
            </a:r>
            <a:r>
              <a:rPr kumimoji="0" lang="fr-F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.61789e+</a:t>
            </a:r>
            <a:r>
              <a:rPr kumimoji="0" lang="fr-FR" sz="1400" b="0"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0</a:t>
            </a:r>
            <a:r>
              <a:rPr kumimoji="0" lang="fr-F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p:txBody>
      </p:sp>
      <p:sp>
        <p:nvSpPr>
          <p:cNvPr id="6" name="Rectangle 5">
            <a:extLst>
              <a:ext uri="{FF2B5EF4-FFF2-40B4-BE49-F238E27FC236}">
                <a16:creationId xmlns:a16="http://schemas.microsoft.com/office/drawing/2014/main" id="{436D588A-4AE3-4CBF-8BF5-3FAC25F86D40}"/>
              </a:ext>
            </a:extLst>
          </p:cNvPr>
          <p:cNvSpPr/>
          <p:nvPr/>
        </p:nvSpPr>
        <p:spPr>
          <a:xfrm>
            <a:off x="2291482" y="2481862"/>
            <a:ext cx="2893361" cy="30777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12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34</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56</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43</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95</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p:txBody>
      </p:sp>
      <p:sp>
        <p:nvSpPr>
          <p:cNvPr id="5" name="Rectangle 4">
            <a:extLst>
              <a:ext uri="{FF2B5EF4-FFF2-40B4-BE49-F238E27FC236}">
                <a16:creationId xmlns:a16="http://schemas.microsoft.com/office/drawing/2014/main" id="{686E4D48-95BE-410F-9B6C-A3E8A70DC920}"/>
              </a:ext>
            </a:extLst>
          </p:cNvPr>
          <p:cNvSpPr/>
          <p:nvPr/>
        </p:nvSpPr>
        <p:spPr>
          <a:xfrm>
            <a:off x="2306072" y="5584980"/>
            <a:ext cx="2698809" cy="116955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"a"</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"b"</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"c"</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"o"</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"x"</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"z"</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p:txBody>
      </p:sp>
    </p:spTree>
    <p:extLst>
      <p:ext uri="{BB962C8B-B14F-4D97-AF65-F5344CB8AC3E}">
        <p14:creationId xmlns:p14="http://schemas.microsoft.com/office/powerpoint/2010/main" val="329222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sz="2000" b="1" dirty="0"/>
              <a:t>XML</a:t>
            </a:r>
            <a:r>
              <a:rPr lang="en-US" sz="2000" dirty="0"/>
              <a:t> and </a:t>
            </a:r>
            <a:r>
              <a:rPr lang="en-US" sz="2000" b="1" dirty="0"/>
              <a:t>JSON</a:t>
            </a:r>
            <a:r>
              <a:rPr lang="en-US" sz="2000" dirty="0"/>
              <a:t> are two </a:t>
            </a:r>
            <a:r>
              <a:rPr lang="en-US" sz="2000" b="1" dirty="0"/>
              <a:t>common</a:t>
            </a:r>
            <a:r>
              <a:rPr lang="en-US" sz="2000" dirty="0"/>
              <a:t> data formats that are used in web-applications.</a:t>
            </a:r>
          </a:p>
          <a:p>
            <a:endParaRPr lang="en-US" sz="2000" dirty="0"/>
          </a:p>
          <a:p>
            <a:r>
              <a:rPr lang="en-US" sz="2000" dirty="0"/>
              <a:t>Both are simple and open.</a:t>
            </a:r>
          </a:p>
          <a:p>
            <a:endParaRPr lang="en-US" sz="2000" dirty="0"/>
          </a:p>
          <a:p>
            <a:r>
              <a:rPr lang="en-US" sz="2000" dirty="0"/>
              <a:t>Both represents self-describing data.</a:t>
            </a:r>
          </a:p>
          <a:p>
            <a:endParaRPr lang="en-US" sz="2000" dirty="0"/>
          </a:p>
          <a:p>
            <a:r>
              <a:rPr lang="en-US" sz="2000" dirty="0"/>
              <a:t>Many platforms provide built-in support for processing and generating XML and JSON data.</a:t>
            </a:r>
          </a:p>
          <a:p>
            <a:endParaRPr lang="en-US" sz="2000" dirty="0"/>
          </a:p>
        </p:txBody>
      </p:sp>
      <p:sp>
        <p:nvSpPr>
          <p:cNvPr id="46084" name="Title 17"/>
          <p:cNvSpPr>
            <a:spLocks noGrp="1"/>
          </p:cNvSpPr>
          <p:nvPr>
            <p:ph type="title"/>
          </p:nvPr>
        </p:nvSpPr>
        <p:spPr/>
        <p:txBody>
          <a:bodyPr/>
          <a:lstStyle/>
          <a:p>
            <a:r>
              <a:rPr lang="en-US" sz="3000" dirty="0"/>
              <a:t>XML vs. JSON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63862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7"/>
          <p:cNvSpPr>
            <a:spLocks noGrp="1"/>
          </p:cNvSpPr>
          <p:nvPr>
            <p:ph type="title"/>
          </p:nvPr>
        </p:nvSpPr>
        <p:spPr/>
        <p:txBody>
          <a:bodyPr/>
          <a:lstStyle/>
          <a:p>
            <a:r>
              <a:rPr lang="en-US" sz="3000" dirty="0"/>
              <a:t>XML vs. JSON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aphicFrame>
        <p:nvGraphicFramePr>
          <p:cNvPr id="4" name="Table 3">
            <a:extLst>
              <a:ext uri="{FF2B5EF4-FFF2-40B4-BE49-F238E27FC236}">
                <a16:creationId xmlns:a16="http://schemas.microsoft.com/office/drawing/2014/main" id="{ACE9079C-ED93-4A50-A6F9-96D4D685F1B4}"/>
              </a:ext>
            </a:extLst>
          </p:cNvPr>
          <p:cNvGraphicFramePr>
            <a:graphicFrameLocks noGrp="1"/>
          </p:cNvGraphicFramePr>
          <p:nvPr/>
        </p:nvGraphicFramePr>
        <p:xfrm>
          <a:off x="1844952" y="1340768"/>
          <a:ext cx="8352928" cy="4475306"/>
        </p:xfrm>
        <a:graphic>
          <a:graphicData uri="http://schemas.openxmlformats.org/drawingml/2006/table">
            <a:tbl>
              <a:tblPr/>
              <a:tblGrid>
                <a:gridCol w="4176464">
                  <a:extLst>
                    <a:ext uri="{9D8B030D-6E8A-4147-A177-3AD203B41FA5}">
                      <a16:colId xmlns:a16="http://schemas.microsoft.com/office/drawing/2014/main" val="2755911605"/>
                    </a:ext>
                  </a:extLst>
                </a:gridCol>
                <a:gridCol w="4176464">
                  <a:extLst>
                    <a:ext uri="{9D8B030D-6E8A-4147-A177-3AD203B41FA5}">
                      <a16:colId xmlns:a16="http://schemas.microsoft.com/office/drawing/2014/main" val="2063469238"/>
                    </a:ext>
                  </a:extLst>
                </a:gridCol>
              </a:tblGrid>
              <a:tr h="310165">
                <a:tc>
                  <a:txBody>
                    <a:bodyPr/>
                    <a:lstStyle/>
                    <a:p>
                      <a:pPr algn="ctr" fontAlgn="t"/>
                      <a:r>
                        <a:rPr lang="en-US" sz="1200" b="1" dirty="0">
                          <a:solidFill>
                            <a:srgbClr val="000000"/>
                          </a:solidFill>
                          <a:effectLst/>
                          <a:latin typeface="times new roman" panose="02020603050405020304" pitchFamily="18" charset="0"/>
                        </a:rPr>
                        <a:t>JSON</a:t>
                      </a:r>
                    </a:p>
                  </a:txBody>
                  <a:tcPr marL="76880" marR="76880" marT="76880" marB="76880">
                    <a:lnL w="9525" cap="flat" cmpd="sng" algn="ctr">
                      <a:solidFill>
                        <a:srgbClr val="603067"/>
                      </a:solidFill>
                      <a:prstDash val="solid"/>
                      <a:round/>
                      <a:headEnd type="none" w="med" len="med"/>
                      <a:tailEnd type="none" w="med" len="med"/>
                    </a:lnL>
                    <a:lnR w="9525" cap="flat" cmpd="sng" algn="ctr">
                      <a:solidFill>
                        <a:srgbClr val="603067"/>
                      </a:solidFill>
                      <a:prstDash val="solid"/>
                      <a:round/>
                      <a:headEnd type="none" w="med" len="med"/>
                      <a:tailEnd type="none" w="med" len="med"/>
                    </a:lnR>
                    <a:lnT w="9525" cap="flat" cmpd="sng" algn="ctr">
                      <a:solidFill>
                        <a:srgbClr val="60306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200" b="1" dirty="0">
                          <a:solidFill>
                            <a:srgbClr val="000000"/>
                          </a:solidFill>
                          <a:effectLst/>
                          <a:latin typeface="times new roman" panose="02020603050405020304" pitchFamily="18" charset="0"/>
                        </a:rPr>
                        <a:t>XML</a:t>
                      </a:r>
                    </a:p>
                  </a:txBody>
                  <a:tcPr marL="76880" marR="76880" marT="76880" marB="76880">
                    <a:lnL w="9525" cap="flat" cmpd="sng" algn="ctr">
                      <a:solidFill>
                        <a:srgbClr val="603067"/>
                      </a:solidFill>
                      <a:prstDash val="solid"/>
                      <a:round/>
                      <a:headEnd type="none" w="med" len="med"/>
                      <a:tailEnd type="none" w="med" len="med"/>
                    </a:lnL>
                    <a:lnR w="9525" cap="flat" cmpd="sng" algn="ctr">
                      <a:solidFill>
                        <a:srgbClr val="603067"/>
                      </a:solidFill>
                      <a:prstDash val="solid"/>
                      <a:round/>
                      <a:headEnd type="none" w="med" len="med"/>
                      <a:tailEnd type="none" w="med" len="med"/>
                    </a:lnR>
                    <a:lnT w="9525" cap="flat" cmpd="sng" algn="ctr">
                      <a:solidFill>
                        <a:srgbClr val="60306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661652627"/>
                  </a:ext>
                </a:extLst>
              </a:tr>
              <a:tr h="393217">
                <a:tc>
                  <a:txBody>
                    <a:bodyPr/>
                    <a:lstStyle/>
                    <a:p>
                      <a:pPr algn="l" fontAlgn="t"/>
                      <a:r>
                        <a:rPr lang="en-US" sz="1200" dirty="0">
                          <a:solidFill>
                            <a:srgbClr val="000000"/>
                          </a:solidFill>
                          <a:effectLst/>
                          <a:latin typeface="verdana" panose="020B0604030504040204" pitchFamily="34" charset="0"/>
                        </a:rPr>
                        <a:t>JSON stands for JavaScript Object Notation.</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XML stands for </a:t>
                      </a:r>
                      <a:r>
                        <a:rPr lang="en-US" sz="1200" dirty="0" err="1">
                          <a:solidFill>
                            <a:srgbClr val="000000"/>
                          </a:solidFill>
                          <a:effectLst/>
                          <a:latin typeface="verdana" panose="020B0604030504040204" pitchFamily="34" charset="0"/>
                        </a:rPr>
                        <a:t>eXtensible</a:t>
                      </a:r>
                      <a:r>
                        <a:rPr lang="en-US" sz="1200" dirty="0">
                          <a:solidFill>
                            <a:srgbClr val="000000"/>
                          </a:solidFill>
                          <a:effectLst/>
                          <a:latin typeface="verdana" panose="020B0604030504040204" pitchFamily="34" charset="0"/>
                        </a:rPr>
                        <a:t> Markup Language.</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39391892"/>
                  </a:ext>
                </a:extLst>
              </a:tr>
              <a:tr h="393217">
                <a:tc>
                  <a:txBody>
                    <a:bodyPr/>
                    <a:lstStyle/>
                    <a:p>
                      <a:pPr algn="l" fontAlgn="t"/>
                      <a:r>
                        <a:rPr lang="en-US" sz="1200">
                          <a:solidFill>
                            <a:srgbClr val="000000"/>
                          </a:solidFill>
                          <a:effectLst/>
                          <a:latin typeface="verdana" panose="020B0604030504040204" pitchFamily="34" charset="0"/>
                        </a:rPr>
                        <a:t>JSON is simple to read and write.</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XML is less simple than JSON.</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40330007"/>
                  </a:ext>
                </a:extLst>
              </a:tr>
              <a:tr h="262942">
                <a:tc>
                  <a:txBody>
                    <a:bodyPr/>
                    <a:lstStyle/>
                    <a:p>
                      <a:pPr algn="l" fontAlgn="t"/>
                      <a:r>
                        <a:rPr lang="en-US" sz="1200" dirty="0">
                          <a:solidFill>
                            <a:srgbClr val="000000"/>
                          </a:solidFill>
                          <a:effectLst/>
                          <a:latin typeface="verdana" panose="020B0604030504040204" pitchFamily="34" charset="0"/>
                        </a:rPr>
                        <a:t>JSON is easy to learn.</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XML is less easy than JSON.</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81082899"/>
                  </a:ext>
                </a:extLst>
              </a:tr>
              <a:tr h="262942">
                <a:tc>
                  <a:txBody>
                    <a:bodyPr/>
                    <a:lstStyle/>
                    <a:p>
                      <a:pPr algn="l" fontAlgn="t"/>
                      <a:r>
                        <a:rPr lang="en-US" sz="1200">
                          <a:solidFill>
                            <a:srgbClr val="000000"/>
                          </a:solidFill>
                          <a:effectLst/>
                          <a:latin typeface="verdana" panose="020B0604030504040204" pitchFamily="34" charset="0"/>
                        </a:rPr>
                        <a:t>JSON is data-oriented.</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XML is document-oriented.</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32780653"/>
                  </a:ext>
                </a:extLst>
              </a:tr>
              <a:tr h="547085">
                <a:tc>
                  <a:txBody>
                    <a:bodyPr/>
                    <a:lstStyle/>
                    <a:p>
                      <a:pPr algn="l" fontAlgn="t"/>
                      <a:r>
                        <a:rPr lang="en-US" sz="1200" dirty="0">
                          <a:solidFill>
                            <a:srgbClr val="000000"/>
                          </a:solidFill>
                          <a:effectLst/>
                          <a:latin typeface="verdana" panose="020B0604030504040204" pitchFamily="34" charset="0"/>
                        </a:rPr>
                        <a:t>JSON doesn't provide display capabilities.</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XML provides the capability to display data because it is a markup language.</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81839051"/>
                  </a:ext>
                </a:extLst>
              </a:tr>
              <a:tr h="262942">
                <a:tc>
                  <a:txBody>
                    <a:bodyPr/>
                    <a:lstStyle/>
                    <a:p>
                      <a:pPr algn="l" fontAlgn="t"/>
                      <a:r>
                        <a:rPr lang="en-US" sz="1200">
                          <a:solidFill>
                            <a:srgbClr val="000000"/>
                          </a:solidFill>
                          <a:effectLst/>
                          <a:latin typeface="verdana" panose="020B0604030504040204" pitchFamily="34" charset="0"/>
                        </a:rPr>
                        <a:t>JSON supports array.</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XML doesn't support array.</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6568744"/>
                  </a:ext>
                </a:extLst>
              </a:tr>
              <a:tr h="393217">
                <a:tc>
                  <a:txBody>
                    <a:bodyPr/>
                    <a:lstStyle/>
                    <a:p>
                      <a:pPr algn="l" fontAlgn="t"/>
                      <a:r>
                        <a:rPr lang="en-US" sz="1200">
                          <a:solidFill>
                            <a:srgbClr val="000000"/>
                          </a:solidFill>
                          <a:effectLst/>
                          <a:latin typeface="verdana" panose="020B0604030504040204" pitchFamily="34" charset="0"/>
                        </a:rPr>
                        <a:t>JSON is less secured than XML.</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XML is more secured.</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03923297"/>
                  </a:ext>
                </a:extLst>
              </a:tr>
              <a:tr h="393217">
                <a:tc>
                  <a:txBody>
                    <a:bodyPr/>
                    <a:lstStyle/>
                    <a:p>
                      <a:pPr algn="l" fontAlgn="t"/>
                      <a:r>
                        <a:rPr lang="en-US" sz="1200">
                          <a:solidFill>
                            <a:srgbClr val="000000"/>
                          </a:solidFill>
                          <a:effectLst/>
                          <a:latin typeface="verdana" panose="020B0604030504040204" pitchFamily="34" charset="0"/>
                        </a:rPr>
                        <a:t>JSON files are more human readable than XML.</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XML files are less human readable.</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72939561"/>
                  </a:ext>
                </a:extLst>
              </a:tr>
              <a:tr h="1162555">
                <a:tc>
                  <a:txBody>
                    <a:bodyPr/>
                    <a:lstStyle/>
                    <a:p>
                      <a:pPr algn="l" fontAlgn="t"/>
                      <a:r>
                        <a:rPr lang="en-US" sz="1200" dirty="0">
                          <a:solidFill>
                            <a:srgbClr val="000000"/>
                          </a:solidFill>
                          <a:effectLst/>
                          <a:latin typeface="verdana" panose="020B0604030504040204" pitchFamily="34" charset="0"/>
                        </a:rPr>
                        <a:t>JSON supports only text and number data type.</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XML support many data types such as text, number, images, charts, graphs etc. Moreover, XML </a:t>
                      </a:r>
                      <a:r>
                        <a:rPr lang="en-US" sz="1200" dirty="0" err="1">
                          <a:solidFill>
                            <a:srgbClr val="000000"/>
                          </a:solidFill>
                          <a:effectLst/>
                          <a:latin typeface="verdana" panose="020B0604030504040204" pitchFamily="34" charset="0"/>
                        </a:rPr>
                        <a:t>offeres</a:t>
                      </a:r>
                      <a:r>
                        <a:rPr lang="en-US" sz="1200" dirty="0">
                          <a:solidFill>
                            <a:srgbClr val="000000"/>
                          </a:solidFill>
                          <a:effectLst/>
                          <a:latin typeface="verdana" panose="020B0604030504040204" pitchFamily="34" charset="0"/>
                        </a:rPr>
                        <a:t> options for transferring the format or structure of the data with actual data.</a:t>
                      </a:r>
                    </a:p>
                  </a:txBody>
                  <a:tcPr marL="51253" marR="51253" marT="51253" marB="51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99979382"/>
                  </a:ext>
                </a:extLst>
              </a:tr>
            </a:tbl>
          </a:graphicData>
        </a:graphic>
      </p:graphicFrame>
    </p:spTree>
    <p:extLst>
      <p:ext uri="{BB962C8B-B14F-4D97-AF65-F5344CB8AC3E}">
        <p14:creationId xmlns:p14="http://schemas.microsoft.com/office/powerpoint/2010/main" val="1362248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Both XML and JSON may be used to represent same data</a:t>
            </a:r>
          </a:p>
        </p:txBody>
      </p:sp>
      <p:sp>
        <p:nvSpPr>
          <p:cNvPr id="46084" name="Title 17"/>
          <p:cNvSpPr>
            <a:spLocks noGrp="1"/>
          </p:cNvSpPr>
          <p:nvPr>
            <p:ph type="title"/>
          </p:nvPr>
        </p:nvSpPr>
        <p:spPr/>
        <p:txBody>
          <a:bodyPr/>
          <a:lstStyle/>
          <a:p>
            <a:r>
              <a:rPr lang="en-US" sz="3000" dirty="0"/>
              <a:t>XML vs. JSON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C22B013C-775E-40A9-9189-AE3BD9777494}"/>
              </a:ext>
            </a:extLst>
          </p:cNvPr>
          <p:cNvSpPr/>
          <p:nvPr/>
        </p:nvSpPr>
        <p:spPr>
          <a:xfrm>
            <a:off x="1692545" y="1400446"/>
            <a:ext cx="9297190" cy="1120820"/>
          </a:xfrm>
          <a:prstGeom prst="rect">
            <a:avLst/>
          </a:prstGeom>
        </p:spPr>
        <p:txBody>
          <a:bodyPr wrap="square">
            <a:spAutoFit/>
          </a:bodyPr>
          <a:lstStyle/>
          <a:p>
            <a:pPr marL="342900" marR="0" lvl="0" indent="-342900" algn="l" defTabSz="457200" rtl="0" eaLnBrk="1" fontAlgn="auto" latinLnBrk="0" hangingPunct="1">
              <a:lnSpc>
                <a:spcPts val="1575"/>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"employees"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Calibri" panose="020F0502020204030204" pitchFamily="34" charset="0"/>
              <a:cs typeface="Courier New" panose="02070309020205020404" pitchFamily="49" charset="0"/>
            </a:endParaRPr>
          </a:p>
          <a:p>
            <a:pPr marL="342900" marR="0" lvl="0" indent="-342900" algn="l" defTabSz="457200" rtl="0" eaLnBrk="1" fontAlgn="auto" latinLnBrk="0" hangingPunct="1">
              <a:lnSpc>
                <a:spcPts val="1575"/>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"first-name"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"John"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"last-name"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"Doe"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"email"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"nobody@gmail.com"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Calibri" panose="020F0502020204030204" pitchFamily="34" charset="0"/>
              <a:cs typeface="Courier New" panose="02070309020205020404" pitchFamily="49" charset="0"/>
            </a:endParaRPr>
          </a:p>
          <a:p>
            <a:pPr marL="342900" marR="0" lvl="0" indent="-342900" algn="l" defTabSz="457200" rtl="0" eaLnBrk="1" fontAlgn="auto" latinLnBrk="0" hangingPunct="1">
              <a:lnSpc>
                <a:spcPts val="1575"/>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"first-name"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"Jane"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"last-name"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"Jones"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"email"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"jane@jones.com"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Calibri" panose="020F0502020204030204" pitchFamily="34" charset="0"/>
              <a:cs typeface="Courier New" panose="02070309020205020404" pitchFamily="49" charset="0"/>
            </a:endParaRPr>
          </a:p>
          <a:p>
            <a:pPr marL="342900" marR="0" lvl="0" indent="-342900" algn="l" defTabSz="457200" rtl="0" eaLnBrk="1" fontAlgn="auto" latinLnBrk="0" hangingPunct="1">
              <a:lnSpc>
                <a:spcPts val="1575"/>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"first-name"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"Jack"</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"last-name"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"Black"</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"email"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"jack.black@concordia.ca"</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Calibri" panose="020F0502020204030204" pitchFamily="34" charset="0"/>
              <a:cs typeface="Courier New" panose="02070309020205020404" pitchFamily="49" charset="0"/>
            </a:endParaRPr>
          </a:p>
          <a:p>
            <a:pPr marL="342900" marR="0" lvl="0" indent="-342900" algn="l" defTabSz="457200" rtl="0" eaLnBrk="1" fontAlgn="auto" latinLnBrk="0" hangingPunct="1">
              <a:lnSpc>
                <a:spcPts val="1575"/>
              </a:lnSpc>
              <a:spcBef>
                <a:spcPts val="0"/>
              </a:spcBef>
              <a:spcAft>
                <a:spcPts val="60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Calibri" panose="020F0502020204030204" pitchFamily="34" charset="0"/>
              <a:cs typeface="Courier New" panose="02070309020205020404" pitchFamily="49" charset="0"/>
            </a:endParaRPr>
          </a:p>
        </p:txBody>
      </p:sp>
      <p:sp>
        <p:nvSpPr>
          <p:cNvPr id="4" name="Rectangle 3">
            <a:extLst>
              <a:ext uri="{FF2B5EF4-FFF2-40B4-BE49-F238E27FC236}">
                <a16:creationId xmlns:a16="http://schemas.microsoft.com/office/drawing/2014/main" id="{48C36229-3E47-4128-A5B8-2F812265AD96}"/>
              </a:ext>
            </a:extLst>
          </p:cNvPr>
          <p:cNvSpPr/>
          <p:nvPr/>
        </p:nvSpPr>
        <p:spPr>
          <a:xfrm>
            <a:off x="1773278" y="2635859"/>
            <a:ext cx="7039982" cy="375487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&lt;employees&gt;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&lt;employee&gt;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&lt;first-name&gt;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John</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&lt;/first-name&gt;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&lt;last-name&gt;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Doe</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&lt;/last-name&gt;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&lt;email&gt;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nobody@gmail.com</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&lt;/email&gt;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&lt;/employee&gt;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&lt;employee&gt;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&lt;first-name&gt;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Jane</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&lt;/first-name&gt;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&lt;last-name&gt;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Jones</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&lt;/last-name&gt;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&lt;email&gt;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jane@jones.com</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&lt;/email&gt;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&lt;/employee&gt;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&lt;employee&gt;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&lt;first-name&gt;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Jack</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&lt;/first-name&gt;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&lt;last-name&gt;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Black</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&lt;/last-name&gt;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&lt;email&gt;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jack.black@concordia.ca</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&lt;/email&gt;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&lt;/employee&gt;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&lt;/employees&gt;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p:txBody>
      </p:sp>
    </p:spTree>
    <p:extLst>
      <p:ext uri="{BB962C8B-B14F-4D97-AF65-F5344CB8AC3E}">
        <p14:creationId xmlns:p14="http://schemas.microsoft.com/office/powerpoint/2010/main" val="3671337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sz="2000" dirty="0"/>
              <a:t>Both support </a:t>
            </a:r>
            <a:r>
              <a:rPr lang="en-US" sz="2000" dirty="0" err="1">
                <a:solidFill>
                  <a:srgbClr val="0000FF"/>
                </a:solidFill>
              </a:rPr>
              <a:t>unicode</a:t>
            </a:r>
            <a:r>
              <a:rPr lang="en-US" sz="2000" dirty="0"/>
              <a:t>. Therefore, </a:t>
            </a:r>
            <a:r>
              <a:rPr lang="en-US" sz="2000" dirty="0">
                <a:solidFill>
                  <a:srgbClr val="0000FF"/>
                </a:solidFill>
              </a:rPr>
              <a:t>internationalization</a:t>
            </a:r>
            <a:r>
              <a:rPr lang="en-US" sz="2000" dirty="0"/>
              <a:t> is supported inherently.</a:t>
            </a:r>
          </a:p>
          <a:p>
            <a:endParaRPr lang="en-US" sz="2000" dirty="0"/>
          </a:p>
          <a:p>
            <a:r>
              <a:rPr lang="en-US" sz="2000" dirty="0"/>
              <a:t>Both are </a:t>
            </a:r>
            <a:r>
              <a:rPr lang="en-US" sz="2000" dirty="0">
                <a:solidFill>
                  <a:srgbClr val="0000FF"/>
                </a:solidFill>
              </a:rPr>
              <a:t>extensible</a:t>
            </a:r>
            <a:r>
              <a:rPr lang="en-US" sz="2000" dirty="0"/>
              <a:t>, </a:t>
            </a:r>
            <a:r>
              <a:rPr lang="en-US" sz="2000" dirty="0">
                <a:solidFill>
                  <a:srgbClr val="0000FF"/>
                </a:solidFill>
              </a:rPr>
              <a:t>interoperable</a:t>
            </a:r>
            <a:r>
              <a:rPr lang="en-US" sz="2000" dirty="0"/>
              <a:t>, and language </a:t>
            </a:r>
            <a:r>
              <a:rPr lang="en-US" sz="2000" dirty="0">
                <a:solidFill>
                  <a:srgbClr val="0000FF"/>
                </a:solidFill>
              </a:rPr>
              <a:t>independent</a:t>
            </a:r>
            <a:r>
              <a:rPr lang="en-US" sz="2000" dirty="0"/>
              <a:t>.</a:t>
            </a:r>
          </a:p>
          <a:p>
            <a:endParaRPr lang="en-US" sz="2000" dirty="0"/>
          </a:p>
          <a:p>
            <a:r>
              <a:rPr lang="en-US" sz="2000" dirty="0"/>
              <a:t>While </a:t>
            </a:r>
            <a:r>
              <a:rPr lang="en-US" sz="2000" b="1" dirty="0"/>
              <a:t>JSON</a:t>
            </a:r>
            <a:r>
              <a:rPr lang="en-US" sz="2000" dirty="0"/>
              <a:t> has gained the popularity for data transfer and data exchange, due to its </a:t>
            </a:r>
            <a:r>
              <a:rPr lang="en-US" sz="2000" dirty="0">
                <a:solidFill>
                  <a:srgbClr val="0000FF"/>
                </a:solidFill>
              </a:rPr>
              <a:t>simplicity</a:t>
            </a:r>
            <a:r>
              <a:rPr lang="en-US" sz="2000" dirty="0"/>
              <a:t>, </a:t>
            </a:r>
            <a:r>
              <a:rPr lang="en-US" sz="2000" b="1" dirty="0"/>
              <a:t>XML</a:t>
            </a:r>
            <a:r>
              <a:rPr lang="en-US" sz="2000" dirty="0"/>
              <a:t> allows data </a:t>
            </a:r>
            <a:r>
              <a:rPr lang="en-US" sz="2000" dirty="0">
                <a:solidFill>
                  <a:srgbClr val="0000FF"/>
                </a:solidFill>
              </a:rPr>
              <a:t>validation</a:t>
            </a:r>
            <a:r>
              <a:rPr lang="en-US" sz="2000" dirty="0"/>
              <a:t> against </a:t>
            </a:r>
            <a:r>
              <a:rPr lang="en-US" sz="2000" dirty="0">
                <a:solidFill>
                  <a:srgbClr val="0000FF"/>
                </a:solidFill>
              </a:rPr>
              <a:t>schemas</a:t>
            </a:r>
            <a:r>
              <a:rPr lang="en-US" sz="2000" dirty="0"/>
              <a:t> as well as data </a:t>
            </a:r>
            <a:r>
              <a:rPr lang="en-US" sz="2000" dirty="0">
                <a:solidFill>
                  <a:srgbClr val="0000FF"/>
                </a:solidFill>
              </a:rPr>
              <a:t>transformation</a:t>
            </a:r>
            <a:r>
              <a:rPr lang="en-US" sz="2000" dirty="0"/>
              <a:t> via </a:t>
            </a:r>
            <a:r>
              <a:rPr lang="en-US" sz="2000" b="1" dirty="0"/>
              <a:t>XSLT</a:t>
            </a:r>
            <a:r>
              <a:rPr lang="en-US" sz="2000" dirty="0"/>
              <a:t>.</a:t>
            </a:r>
          </a:p>
          <a:p>
            <a:endParaRPr lang="en-US" sz="2000" dirty="0"/>
          </a:p>
          <a:p>
            <a:endParaRPr lang="en-US" sz="2000" dirty="0"/>
          </a:p>
        </p:txBody>
      </p:sp>
      <p:sp>
        <p:nvSpPr>
          <p:cNvPr id="46084" name="Title 17"/>
          <p:cNvSpPr>
            <a:spLocks noGrp="1"/>
          </p:cNvSpPr>
          <p:nvPr>
            <p:ph type="title"/>
          </p:nvPr>
        </p:nvSpPr>
        <p:spPr/>
        <p:txBody>
          <a:bodyPr/>
          <a:lstStyle/>
          <a:p>
            <a:r>
              <a:rPr lang="en-US" sz="3000" dirty="0"/>
              <a:t>XML vs. JSON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3645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Various JSON implementations are available to be used in Java</a:t>
            </a:r>
          </a:p>
          <a:p>
            <a:pPr lvl="1"/>
            <a:endParaRPr lang="en-US" sz="1800" dirty="0"/>
          </a:p>
          <a:p>
            <a:pPr lvl="1"/>
            <a:r>
              <a:rPr lang="en-US" sz="1800" dirty="0"/>
              <a:t>Simple JSON (</a:t>
            </a:r>
            <a:r>
              <a:rPr lang="en-US" sz="1800" dirty="0" err="1"/>
              <a:t>JSONObject</a:t>
            </a:r>
            <a:r>
              <a:rPr lang="en-US" sz="1800" dirty="0"/>
              <a:t> and </a:t>
            </a:r>
            <a:r>
              <a:rPr lang="en-US" sz="1800" dirty="0" err="1"/>
              <a:t>JSONArray</a:t>
            </a:r>
            <a:r>
              <a:rPr lang="en-US" sz="1800" dirty="0"/>
              <a:t>)</a:t>
            </a:r>
          </a:p>
          <a:p>
            <a:pPr lvl="1"/>
            <a:r>
              <a:rPr lang="en-US" sz="1800" dirty="0"/>
              <a:t>GSON (Google’s implementation)</a:t>
            </a:r>
          </a:p>
          <a:p>
            <a:pPr lvl="1"/>
            <a:r>
              <a:rPr lang="en-US" sz="1800" dirty="0" err="1"/>
              <a:t>JAXB+MOXy</a:t>
            </a:r>
            <a:r>
              <a:rPr lang="en-US" sz="1800" dirty="0"/>
              <a:t> (via Marshaller)</a:t>
            </a:r>
          </a:p>
          <a:p>
            <a:pPr lvl="1"/>
            <a:r>
              <a:rPr lang="en-US" sz="1800" dirty="0"/>
              <a:t>Jackson (via </a:t>
            </a:r>
            <a:r>
              <a:rPr lang="en-US" sz="1800" dirty="0" err="1"/>
              <a:t>ObjectMapper</a:t>
            </a:r>
            <a:r>
              <a:rPr lang="en-US" sz="1800" dirty="0"/>
              <a:t>)</a:t>
            </a:r>
          </a:p>
          <a:p>
            <a:pPr lvl="1"/>
            <a:r>
              <a:rPr lang="en-US" sz="1800" dirty="0"/>
              <a:t>and many others...</a:t>
            </a:r>
          </a:p>
          <a:p>
            <a:endParaRPr lang="en-US" sz="2000" dirty="0"/>
          </a:p>
          <a:p>
            <a:r>
              <a:rPr lang="en-US" sz="2000" dirty="0"/>
              <a:t>As of Java 7, java inherently provides support for JSON data via </a:t>
            </a:r>
            <a:r>
              <a:rPr lang="en-US" sz="2000" dirty="0" err="1">
                <a:solidFill>
                  <a:srgbClr val="0000FF"/>
                </a:solidFill>
              </a:rPr>
              <a:t>javax.json</a:t>
            </a:r>
            <a:r>
              <a:rPr lang="en-US" sz="2000" dirty="0"/>
              <a:t>.</a:t>
            </a:r>
          </a:p>
        </p:txBody>
      </p:sp>
      <p:sp>
        <p:nvSpPr>
          <p:cNvPr id="46084" name="Title 17"/>
          <p:cNvSpPr>
            <a:spLocks noGrp="1"/>
          </p:cNvSpPr>
          <p:nvPr>
            <p:ph type="title"/>
          </p:nvPr>
        </p:nvSpPr>
        <p:spPr/>
        <p:txBody>
          <a:bodyPr/>
          <a:lstStyle/>
          <a:p>
            <a:r>
              <a:rPr lang="en-US" sz="3000" dirty="0"/>
              <a:t>JSON Implementations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0255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a:t>The JSON Validator: </a:t>
            </a:r>
            <a:r>
              <a:rPr lang="en-US" sz="1800" dirty="0">
                <a:hlinkClick r:id="rId2"/>
              </a:rPr>
              <a:t>https://jsonlint.com/</a:t>
            </a:r>
            <a:endParaRPr lang="en-US" sz="1800" dirty="0"/>
          </a:p>
          <a:p>
            <a:r>
              <a:rPr lang="en-US" sz="1800" dirty="0"/>
              <a:t>XML to JSON: </a:t>
            </a:r>
            <a:r>
              <a:rPr lang="en-US" sz="1800" dirty="0">
                <a:hlinkClick r:id="rId3"/>
              </a:rPr>
              <a:t>http://www.utilities-online.info/xmltojson/</a:t>
            </a:r>
            <a:endParaRPr lang="en-US" sz="1800" dirty="0"/>
          </a:p>
          <a:p>
            <a:r>
              <a:rPr lang="en-US" sz="1800" dirty="0"/>
              <a:t>YAML to JSON: </a:t>
            </a:r>
            <a:r>
              <a:rPr lang="en-US" sz="1800" dirty="0">
                <a:hlinkClick r:id="rId4"/>
              </a:rPr>
              <a:t>https://onlineyamltools.com/convert-yaml-to-json</a:t>
            </a:r>
            <a:endParaRPr lang="en-US" sz="1800" dirty="0"/>
          </a:p>
          <a:p>
            <a:r>
              <a:rPr lang="en-US" sz="1800" dirty="0"/>
              <a:t>JSON Visualizer on </a:t>
            </a:r>
            <a:r>
              <a:rPr lang="en-US" sz="1800" dirty="0" err="1"/>
              <a:t>PlantUML</a:t>
            </a:r>
            <a:r>
              <a:rPr lang="en-US" sz="1800" dirty="0"/>
              <a:t>: </a:t>
            </a:r>
            <a:r>
              <a:rPr lang="en-US" sz="1800" dirty="0">
                <a:hlinkClick r:id="rId5"/>
              </a:rPr>
              <a:t>https://plantuml.com/json</a:t>
            </a:r>
            <a:endParaRPr lang="en-US" sz="1800" dirty="0"/>
          </a:p>
          <a:p>
            <a:r>
              <a:rPr lang="en-US" sz="1800" dirty="0"/>
              <a:t>XML Validator (XSD and DTD): </a:t>
            </a:r>
            <a:r>
              <a:rPr lang="en-US" sz="1800" dirty="0">
                <a:hlinkClick r:id="rId6"/>
              </a:rPr>
              <a:t>https://www.xmlvalidation.com/</a:t>
            </a:r>
            <a:endParaRPr lang="en-US" sz="1800" dirty="0"/>
          </a:p>
          <a:p>
            <a:pPr marL="0" indent="0">
              <a:buNone/>
            </a:pPr>
            <a:endParaRPr lang="en-US" sz="1800" dirty="0"/>
          </a:p>
        </p:txBody>
      </p:sp>
      <p:sp>
        <p:nvSpPr>
          <p:cNvPr id="46084" name="Title 17"/>
          <p:cNvSpPr>
            <a:spLocks noGrp="1"/>
          </p:cNvSpPr>
          <p:nvPr>
            <p:ph type="title"/>
          </p:nvPr>
        </p:nvSpPr>
        <p:spPr/>
        <p:txBody>
          <a:bodyPr/>
          <a:lstStyle/>
          <a:p>
            <a:r>
              <a:rPr lang="en-US" sz="3000" dirty="0"/>
              <a:t>Some Online Tools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20214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sz="3600" dirty="0"/>
              <a:t>Parsing and Generating JSON</a:t>
            </a:r>
            <a:endParaRPr lang="en-US" dirty="0"/>
          </a:p>
        </p:txBody>
      </p:sp>
    </p:spTree>
    <p:extLst>
      <p:ext uri="{BB962C8B-B14F-4D97-AF65-F5344CB8AC3E}">
        <p14:creationId xmlns:p14="http://schemas.microsoft.com/office/powerpoint/2010/main" val="968964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Suppose you have a JSON data in a text file or a string variable. How can we access the data elements?</a:t>
            </a:r>
          </a:p>
          <a:p>
            <a:endParaRPr lang="en-US" sz="2000" dirty="0"/>
          </a:p>
          <a:p>
            <a:endParaRPr lang="en-US" sz="2000" dirty="0"/>
          </a:p>
          <a:p>
            <a:endParaRPr lang="en-US" sz="2000" dirty="0"/>
          </a:p>
          <a:p>
            <a:endParaRPr lang="en-US" sz="2000" dirty="0"/>
          </a:p>
          <a:p>
            <a:endParaRPr lang="en-US" sz="2000" dirty="0"/>
          </a:p>
          <a:p>
            <a:endParaRPr lang="en-US" sz="2000" dirty="0"/>
          </a:p>
          <a:p>
            <a:pPr marL="400050" lvl="1" indent="0">
              <a:buNone/>
            </a:pPr>
            <a:r>
              <a:rPr lang="en-US" sz="2000" dirty="0"/>
              <a:t>Can we use something like a.employee.name?</a:t>
            </a:r>
          </a:p>
          <a:p>
            <a:endParaRPr lang="en-US" sz="2000" dirty="0"/>
          </a:p>
        </p:txBody>
      </p:sp>
      <p:sp>
        <p:nvSpPr>
          <p:cNvPr id="46084" name="Title 17"/>
          <p:cNvSpPr>
            <a:spLocks noGrp="1"/>
          </p:cNvSpPr>
          <p:nvPr>
            <p:ph type="title"/>
          </p:nvPr>
        </p:nvSpPr>
        <p:spPr/>
        <p:txBody>
          <a:bodyPr/>
          <a:lstStyle/>
          <a:p>
            <a:r>
              <a:rPr lang="en-US" sz="3000" dirty="0"/>
              <a:t>Parsing and Generating JSON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16F655D7-24BB-4A2E-A0D4-471F7FF11A92}"/>
              </a:ext>
            </a:extLst>
          </p:cNvPr>
          <p:cNvSpPr/>
          <p:nvPr/>
        </p:nvSpPr>
        <p:spPr>
          <a:xfrm>
            <a:off x="2404648" y="1738886"/>
            <a:ext cx="6379429" cy="1384995"/>
          </a:xfrm>
          <a:prstGeom prst="rect">
            <a:avLst/>
          </a:prstGeom>
        </p:spPr>
        <p:txBody>
          <a:bodyPr wrap="square">
            <a:spAutoFit/>
          </a:bodyPr>
          <a:lstStyle/>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"employee"</a:t>
            </a:r>
            <a:r>
              <a:rPr lang="en-US" sz="1400" dirty="0">
                <a:solidFill>
                  <a:srgbClr val="000000"/>
                </a:solidFill>
                <a:latin typeface="Courier New" panose="02070309020205020404" pitchFamily="49" charset="0"/>
                <a:cs typeface="Courier New" panose="02070309020205020404" pitchFamily="49" charset="0"/>
              </a:rPr>
              <a:t>: {  </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"name"</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"Bob"</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"salary"</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C00000"/>
                </a:solidFill>
                <a:latin typeface="Courier New" panose="02070309020205020404" pitchFamily="49" charset="0"/>
                <a:cs typeface="Courier New" panose="02070309020205020404" pitchFamily="49" charset="0"/>
              </a:rPr>
              <a:t>56000</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"comments"</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 a sample employee record"</a:t>
            </a:r>
            <a:r>
              <a:rPr lang="en-US" sz="1400" dirty="0">
                <a:solidFill>
                  <a:srgbClr val="000000"/>
                </a:solidFill>
                <a:latin typeface="Courier New" panose="02070309020205020404" pitchFamily="49" charset="0"/>
                <a:cs typeface="Courier New" panose="02070309020205020404" pitchFamily="49" charset="0"/>
              </a:rPr>
              <a:t> }  </a:t>
            </a:r>
          </a:p>
          <a:p>
            <a:r>
              <a:rPr lang="en-US" sz="1400" dirty="0">
                <a:solidFill>
                  <a:srgbClr val="000000"/>
                </a:solidFill>
                <a:latin typeface="Courier New" panose="02070309020205020404" pitchFamily="49" charset="0"/>
                <a:cs typeface="Courier New" panose="02070309020205020404" pitchFamily="49" charset="0"/>
              </a:rPr>
              <a:t>}  </a:t>
            </a:r>
            <a:endParaRPr lang="en-US" sz="1400" b="0" i="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3715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Suppose you have a JSON data in a text file or a string variable. How can we access the data elements?</a:t>
            </a:r>
          </a:p>
          <a:p>
            <a:endParaRPr lang="en-US" sz="2000" dirty="0"/>
          </a:p>
          <a:p>
            <a:endParaRPr lang="en-US" sz="2000" dirty="0"/>
          </a:p>
          <a:p>
            <a:endParaRPr lang="en-US" sz="2000" dirty="0"/>
          </a:p>
          <a:p>
            <a:endParaRPr lang="en-US" sz="2000" dirty="0"/>
          </a:p>
          <a:p>
            <a:endParaRPr lang="en-US" sz="2000" dirty="0"/>
          </a:p>
          <a:p>
            <a:endParaRPr lang="en-US" sz="2000" dirty="0"/>
          </a:p>
          <a:p>
            <a:pPr marL="400050" lvl="1" indent="0">
              <a:buNone/>
            </a:pPr>
            <a:r>
              <a:rPr lang="en-US" sz="2000" dirty="0"/>
              <a:t>Can we use something like a.employee.name?</a:t>
            </a:r>
          </a:p>
          <a:p>
            <a:endParaRPr lang="en-US" sz="2000" dirty="0"/>
          </a:p>
        </p:txBody>
      </p:sp>
      <p:sp>
        <p:nvSpPr>
          <p:cNvPr id="46084" name="Title 17"/>
          <p:cNvSpPr>
            <a:spLocks noGrp="1"/>
          </p:cNvSpPr>
          <p:nvPr>
            <p:ph type="title"/>
          </p:nvPr>
        </p:nvSpPr>
        <p:spPr/>
        <p:txBody>
          <a:bodyPr/>
          <a:lstStyle/>
          <a:p>
            <a:r>
              <a:rPr lang="en-US" sz="3000" dirty="0"/>
              <a:t>Parsing and Generating JSON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16F655D7-24BB-4A2E-A0D4-471F7FF11A92}"/>
              </a:ext>
            </a:extLst>
          </p:cNvPr>
          <p:cNvSpPr/>
          <p:nvPr/>
        </p:nvSpPr>
        <p:spPr>
          <a:xfrm>
            <a:off x="2404648" y="1738886"/>
            <a:ext cx="6379429" cy="1384995"/>
          </a:xfrm>
          <a:prstGeom prst="rect">
            <a:avLst/>
          </a:prstGeom>
        </p:spPr>
        <p:txBody>
          <a:bodyPr wrap="square">
            <a:spAutoFit/>
          </a:bodyPr>
          <a:lstStyle/>
          <a:p>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"employee"</a:t>
            </a:r>
            <a:r>
              <a:rPr lang="en-US" sz="1400" dirty="0">
                <a:solidFill>
                  <a:srgbClr val="000000"/>
                </a:solidFill>
                <a:latin typeface="Courier New" panose="02070309020205020404" pitchFamily="49" charset="0"/>
                <a:cs typeface="Courier New" panose="02070309020205020404" pitchFamily="49" charset="0"/>
              </a:rPr>
              <a:t>: {  </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"name"</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"Bob"</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"salary"</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C00000"/>
                </a:solidFill>
                <a:latin typeface="Courier New" panose="02070309020205020404" pitchFamily="49" charset="0"/>
                <a:cs typeface="Courier New" panose="02070309020205020404" pitchFamily="49" charset="0"/>
              </a:rPr>
              <a:t>56000</a:t>
            </a:r>
            <a:r>
              <a:rPr lang="en-US" sz="1400" dirty="0">
                <a:solidFill>
                  <a:srgbClr val="000000"/>
                </a:solidFill>
                <a:latin typeface="Courier New" panose="02070309020205020404" pitchFamily="49" charset="0"/>
                <a:cs typeface="Courier New" panose="02070309020205020404" pitchFamily="49" charset="0"/>
              </a:rPr>
              <a:t>,   </a:t>
            </a:r>
          </a:p>
          <a:p>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"comments"</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FF"/>
                </a:solidFill>
                <a:latin typeface="Courier New" panose="02070309020205020404" pitchFamily="49" charset="0"/>
                <a:cs typeface="Courier New" panose="02070309020205020404" pitchFamily="49" charset="0"/>
              </a:rPr>
              <a:t>" a sample employee record"</a:t>
            </a:r>
            <a:r>
              <a:rPr lang="en-US" sz="1400" dirty="0">
                <a:solidFill>
                  <a:srgbClr val="000000"/>
                </a:solidFill>
                <a:latin typeface="Courier New" panose="02070309020205020404" pitchFamily="49" charset="0"/>
                <a:cs typeface="Courier New" panose="02070309020205020404" pitchFamily="49" charset="0"/>
              </a:rPr>
              <a:t> }  </a:t>
            </a:r>
          </a:p>
          <a:p>
            <a:r>
              <a:rPr lang="en-US" sz="1400" dirty="0">
                <a:solidFill>
                  <a:srgbClr val="000000"/>
                </a:solidFill>
                <a:latin typeface="Courier New" panose="02070309020205020404" pitchFamily="49" charset="0"/>
                <a:cs typeface="Courier New" panose="02070309020205020404" pitchFamily="49" charset="0"/>
              </a:rPr>
              <a:t>}  </a:t>
            </a:r>
            <a:endParaRPr lang="en-US" sz="1400" b="0" i="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924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16387" descr="Abstract blurred public library with bookshelves">
            <a:extLst>
              <a:ext uri="{FF2B5EF4-FFF2-40B4-BE49-F238E27FC236}">
                <a16:creationId xmlns:a16="http://schemas.microsoft.com/office/drawing/2014/main" id="{39C9D24C-1D20-455B-9841-9224691A4561}"/>
              </a:ext>
            </a:extLst>
          </p:cNvPr>
          <p:cNvPicPr>
            <a:picLocks noChangeAspect="1"/>
          </p:cNvPicPr>
          <p:nvPr/>
        </p:nvPicPr>
        <p:blipFill rotWithShape="1">
          <a:blip r:embed="rId3"/>
          <a:srcRect t="17230" b="30340"/>
          <a:stretch/>
        </p:blipFill>
        <p:spPr>
          <a:xfrm>
            <a:off x="609600" y="2286001"/>
            <a:ext cx="10972800" cy="3840163"/>
          </a:xfrm>
          <a:prstGeom prst="rect">
            <a:avLst/>
          </a:prstGeom>
          <a:noFill/>
        </p:spPr>
      </p:pic>
      <p:sp>
        <p:nvSpPr>
          <p:cNvPr id="16386" name="Rectangle 3"/>
          <p:cNvSpPr>
            <a:spLocks noGrp="1" noChangeArrowheads="1"/>
          </p:cNvSpPr>
          <p:nvPr>
            <p:ph type="body" idx="13"/>
          </p:nvPr>
        </p:nvSpPr>
        <p:spPr>
          <a:xfrm>
            <a:off x="508000" y="914400"/>
            <a:ext cx="10972800" cy="1143000"/>
          </a:xfrm>
        </p:spPr>
        <p:txBody>
          <a:bodyPr anchor="t">
            <a:normAutofit/>
          </a:bodyPr>
          <a:lstStyle/>
          <a:p>
            <a:pPr marL="285750" indent="-285750">
              <a:lnSpc>
                <a:spcPct val="90000"/>
              </a:lnSpc>
              <a:buFont typeface="Wingdings" panose="05000000000000000000" pitchFamily="2" charset="2"/>
              <a:buChar char="q"/>
            </a:pPr>
            <a:r>
              <a:rPr lang="en-US" altLang="en-US" sz="1500" dirty="0"/>
              <a:t>The following materials are produced from various online sources. Links to the original materials have been provided.</a:t>
            </a:r>
          </a:p>
        </p:txBody>
      </p:sp>
      <p:sp>
        <p:nvSpPr>
          <p:cNvPr id="5" name="Title 4"/>
          <p:cNvSpPr>
            <a:spLocks noGrp="1"/>
          </p:cNvSpPr>
          <p:nvPr>
            <p:ph type="title"/>
          </p:nvPr>
        </p:nvSpPr>
        <p:spPr>
          <a:xfrm>
            <a:off x="0" y="0"/>
            <a:ext cx="12192000" cy="684000"/>
          </a:xfrm>
        </p:spPr>
        <p:txBody>
          <a:bodyPr anchor="ctr">
            <a:normAutofit/>
          </a:bodyPr>
          <a:lstStyle/>
          <a:p>
            <a:r>
              <a:rPr lang="en-US" sz="3600" dirty="0"/>
              <a:t>Acknowledgement</a:t>
            </a:r>
            <a:endParaRPr lang="en-US" dirty="0"/>
          </a:p>
        </p:txBody>
      </p:sp>
    </p:spTree>
    <p:extLst>
      <p:ext uri="{BB962C8B-B14F-4D97-AF65-F5344CB8AC3E}">
        <p14:creationId xmlns:p14="http://schemas.microsoft.com/office/powerpoint/2010/main" val="386107076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Generating </a:t>
            </a:r>
            <a:r>
              <a:rPr lang="en-US" sz="2000" dirty="0" err="1"/>
              <a:t>JSONArray</a:t>
            </a:r>
            <a:r>
              <a:rPr lang="en-US" sz="2000" dirty="0"/>
              <a:t> and </a:t>
            </a:r>
            <a:r>
              <a:rPr lang="en-US" sz="2000" dirty="0" err="1"/>
              <a:t>JSONObject</a:t>
            </a:r>
            <a:r>
              <a:rPr lang="en-US" sz="2000" dirty="0"/>
              <a:t>:</a:t>
            </a:r>
          </a:p>
        </p:txBody>
      </p:sp>
      <p:sp>
        <p:nvSpPr>
          <p:cNvPr id="46084" name="Title 17"/>
          <p:cNvSpPr>
            <a:spLocks noGrp="1"/>
          </p:cNvSpPr>
          <p:nvPr>
            <p:ph type="title"/>
          </p:nvPr>
        </p:nvSpPr>
        <p:spPr/>
        <p:txBody>
          <a:bodyPr/>
          <a:lstStyle/>
          <a:p>
            <a:r>
              <a:rPr lang="en-US" sz="3000" dirty="0"/>
              <a:t>Generating JSON using </a:t>
            </a:r>
            <a:r>
              <a:rPr lang="en-US" sz="3000" dirty="0" err="1"/>
              <a:t>SimpleJSON</a:t>
            </a:r>
            <a:endParaRPr lang="en-US" sz="3000" dirty="0"/>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Rectangle 3">
            <a:extLst>
              <a:ext uri="{FF2B5EF4-FFF2-40B4-BE49-F238E27FC236}">
                <a16:creationId xmlns:a16="http://schemas.microsoft.com/office/drawing/2014/main" id="{FF13C0E4-958E-4215-9862-BFEA18A3C777}"/>
              </a:ext>
            </a:extLst>
          </p:cNvPr>
          <p:cNvSpPr>
            <a:spLocks noChangeArrowheads="1"/>
          </p:cNvSpPr>
          <p:nvPr/>
        </p:nvSpPr>
        <p:spPr bwMode="auto">
          <a:xfrm>
            <a:off x="2341104" y="1319296"/>
            <a:ext cx="4724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import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org.json.simple.JSONArray</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import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org.json.simple.JSONObject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4" name="Rectangle 4">
            <a:extLst>
              <a:ext uri="{FF2B5EF4-FFF2-40B4-BE49-F238E27FC236}">
                <a16:creationId xmlns:a16="http://schemas.microsoft.com/office/drawing/2014/main" id="{EDB177D0-4146-4A56-B3AC-3D0CEA736397}"/>
              </a:ext>
            </a:extLst>
          </p:cNvPr>
          <p:cNvSpPr>
            <a:spLocks noChangeArrowheads="1"/>
          </p:cNvSpPr>
          <p:nvPr/>
        </p:nvSpPr>
        <p:spPr bwMode="auto">
          <a:xfrm>
            <a:off x="2341104" y="2078288"/>
            <a:ext cx="363195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creating </a:t>
            </a:r>
            <a:r>
              <a:rPr kumimoji="0" lang="en-US" altLang="en-US" sz="1400" b="0" i="0" u="none" strike="noStrike" cap="none" normalizeH="0" baseline="0" dirty="0" err="1">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JSONObject</a:t>
            </a: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JSONObject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jo = new</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JSONObject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putting data to </a:t>
            </a:r>
            <a:r>
              <a:rPr kumimoji="0" lang="en-US" altLang="en-US" sz="1400" b="0" i="0" u="none" strike="noStrike" cap="none" normalizeH="0" baseline="0" dirty="0" err="1">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JSONObject</a:t>
            </a: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rgbClr val="00B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jo.put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firstName</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"John");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jo.put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lastName</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"Smith");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jo.put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("age", 25);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300A59AB-2AAB-47B5-B043-B7575754DD2C}"/>
              </a:ext>
            </a:extLst>
          </p:cNvPr>
          <p:cNvSpPr>
            <a:spLocks noChangeArrowheads="1"/>
          </p:cNvSpPr>
          <p:nvPr/>
        </p:nvSpPr>
        <p:spPr bwMode="auto">
          <a:xfrm>
            <a:off x="5973056" y="2039376"/>
            <a:ext cx="460851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for object data, use </a:t>
            </a:r>
            <a:r>
              <a:rPr kumimoji="0" lang="en-US" altLang="en-US" sz="1400" b="0" i="0" u="none" strike="noStrike" cap="none" normalizeH="0" baseline="0" dirty="0" err="1">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LinkedHashMap</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Map m = new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LinkedHashMap</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(4);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m.put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streetAddress</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"21 2nd Street");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m.put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("city", "New York");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m.put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("state", "NY");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m.put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postalCode</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10021);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8" name="Rectangle 6">
            <a:extLst>
              <a:ext uri="{FF2B5EF4-FFF2-40B4-BE49-F238E27FC236}">
                <a16:creationId xmlns:a16="http://schemas.microsoft.com/office/drawing/2014/main" id="{49F10783-E3CC-4454-A698-E06A2E232265}"/>
              </a:ext>
            </a:extLst>
          </p:cNvPr>
          <p:cNvSpPr>
            <a:spLocks noChangeArrowheads="1"/>
          </p:cNvSpPr>
          <p:nvPr/>
        </p:nvSpPr>
        <p:spPr bwMode="auto">
          <a:xfrm>
            <a:off x="5973056" y="3647949"/>
            <a:ext cx="3657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putting address to </a:t>
            </a:r>
            <a:r>
              <a:rPr kumimoji="0" lang="en-US" altLang="en-US" sz="1400" b="0" i="0" u="none" strike="noStrike" cap="none" normalizeH="0" baseline="0" dirty="0" err="1">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JSONObject</a:t>
            </a: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jo.put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("address", m); </a:t>
            </a:r>
            <a:endParaRPr kumimoji="0" lang="en-US" altLang="en-US" sz="3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2" name="Rectangle 7">
            <a:extLst>
              <a:ext uri="{FF2B5EF4-FFF2-40B4-BE49-F238E27FC236}">
                <a16:creationId xmlns:a16="http://schemas.microsoft.com/office/drawing/2014/main" id="{9F263A5C-B18C-43F1-B6DB-49A43DA97C2F}"/>
              </a:ext>
            </a:extLst>
          </p:cNvPr>
          <p:cNvSpPr>
            <a:spLocks noChangeArrowheads="1"/>
          </p:cNvSpPr>
          <p:nvPr/>
        </p:nvSpPr>
        <p:spPr bwMode="auto">
          <a:xfrm>
            <a:off x="2330384" y="5393971"/>
            <a:ext cx="8208912" cy="910485"/>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a:t>
            </a:r>
            <a:r>
              <a:rPr lang="en-US" altLang="en-US" sz="1100" dirty="0">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a:t>
            </a:r>
            <a:r>
              <a:rPr kumimoji="0" lang="en-US" altLang="en-US" sz="1100" b="0" i="0" u="none" strike="noStrike" cap="none" normalizeH="0" baseline="0" dirty="0" err="1">
                <a:ln>
                  <a:noFill/>
                </a:ln>
                <a:solidFill>
                  <a:schemeClr val="tx1"/>
                </a:solidFill>
                <a:effectLst/>
                <a:latin typeface="Consolas" panose="020B0609020204030204" pitchFamily="49" charset="0"/>
              </a:rPr>
              <a:t>firstName</a:t>
            </a:r>
            <a:r>
              <a:rPr kumimoji="0" lang="en-US" altLang="en-US" sz="1100" b="0" i="0" u="none" strike="noStrike" cap="none" normalizeH="0" baseline="0" dirty="0">
                <a:ln>
                  <a:noFill/>
                </a:ln>
                <a:solidFill>
                  <a:schemeClr val="tx1"/>
                </a:solidFill>
                <a:effectLst/>
                <a:latin typeface="Consolas" panose="020B0609020204030204" pitchFamily="49" charset="0"/>
              </a:rPr>
              <a:t>":"John", "</a:t>
            </a:r>
            <a:r>
              <a:rPr kumimoji="0" lang="en-US" altLang="en-US" sz="1100" b="0" i="0" u="none" strike="noStrike" cap="none" normalizeH="0" baseline="0" dirty="0" err="1">
                <a:ln>
                  <a:noFill/>
                </a:ln>
                <a:solidFill>
                  <a:schemeClr val="tx1"/>
                </a:solidFill>
                <a:effectLst/>
                <a:latin typeface="Consolas" panose="020B0609020204030204" pitchFamily="49" charset="0"/>
              </a:rPr>
              <a:t>lastName</a:t>
            </a:r>
            <a:r>
              <a:rPr kumimoji="0" lang="en-US" altLang="en-US" sz="1100" b="0" i="0" u="none" strike="noStrike" cap="none" normalizeH="0" baseline="0" dirty="0">
                <a:ln>
                  <a:noFill/>
                </a:ln>
                <a:solidFill>
                  <a:schemeClr val="tx1"/>
                </a:solidFill>
                <a:effectLst/>
                <a:latin typeface="Consolas" panose="020B0609020204030204" pitchFamily="49" charset="0"/>
              </a:rPr>
              <a:t>":"Smith",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"address":{ "streetAddress":"21 2nd Street", "</a:t>
            </a:r>
            <a:r>
              <a:rPr kumimoji="0" lang="en-US" altLang="en-US" sz="1100" b="0" i="0" u="none" strike="noStrike" cap="none" normalizeH="0" baseline="0" dirty="0" err="1">
                <a:ln>
                  <a:noFill/>
                </a:ln>
                <a:solidFill>
                  <a:schemeClr val="tx1"/>
                </a:solidFill>
                <a:effectLst/>
                <a:latin typeface="Consolas" panose="020B0609020204030204" pitchFamily="49" charset="0"/>
              </a:rPr>
              <a:t>city":"New</a:t>
            </a:r>
            <a:r>
              <a:rPr kumimoji="0" lang="en-US" altLang="en-US" sz="1100" b="0" i="0" u="none" strike="noStrike" cap="none" normalizeH="0" baseline="0" dirty="0">
                <a:ln>
                  <a:noFill/>
                </a:ln>
                <a:solidFill>
                  <a:schemeClr val="tx1"/>
                </a:solidFill>
                <a:effectLst/>
                <a:latin typeface="Consolas" panose="020B0609020204030204" pitchFamily="49" charset="0"/>
              </a:rPr>
              <a:t> York", "</a:t>
            </a:r>
            <a:r>
              <a:rPr kumimoji="0" lang="en-US" altLang="en-US" sz="1100" b="0" i="0" u="none" strike="noStrike" cap="none" normalizeH="0" baseline="0" dirty="0" err="1">
                <a:ln>
                  <a:noFill/>
                </a:ln>
                <a:solidFill>
                  <a:schemeClr val="tx1"/>
                </a:solidFill>
                <a:effectLst/>
                <a:latin typeface="Consolas" panose="020B0609020204030204" pitchFamily="49" charset="0"/>
              </a:rPr>
              <a:t>state":"NY</a:t>
            </a:r>
            <a:r>
              <a:rPr kumimoji="0" lang="en-US" altLang="en-US" sz="1100" b="0" i="0" u="none" strike="noStrike" cap="none" normalizeH="0" baseline="0" dirty="0">
                <a:ln>
                  <a:noFill/>
                </a:ln>
                <a:solidFill>
                  <a:schemeClr val="tx1"/>
                </a:solidFill>
                <a:effectLst/>
                <a:latin typeface="Consolas" panose="020B0609020204030204" pitchFamily="49" charset="0"/>
              </a:rPr>
              <a:t>", "postalCode":10021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"age":25,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a:t>
            </a:r>
            <a:r>
              <a:rPr kumimoji="0" lang="en-US" altLang="en-US" sz="1100" b="0" i="0" u="none" strike="noStrike" cap="none" normalizeH="0" baseline="0" dirty="0" err="1">
                <a:ln>
                  <a:noFill/>
                </a:ln>
                <a:solidFill>
                  <a:schemeClr val="tx1"/>
                </a:solidFill>
                <a:effectLst/>
                <a:latin typeface="Consolas" panose="020B0609020204030204" pitchFamily="49" charset="0"/>
              </a:rPr>
              <a:t>phoneNumbers</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type":"home</a:t>
            </a:r>
            <a:r>
              <a:rPr kumimoji="0" lang="en-US" altLang="en-US" sz="1100" b="0" i="0" u="none" strike="noStrike" cap="none" normalizeH="0" baseline="0" dirty="0">
                <a:ln>
                  <a:noFill/>
                </a:ln>
                <a:solidFill>
                  <a:schemeClr val="tx1"/>
                </a:solidFill>
                <a:effectLst/>
                <a:latin typeface="Consolas" panose="020B0609020204030204" pitchFamily="49" charset="0"/>
              </a:rPr>
              <a:t>", "number":"212 555-1234" }, { "</a:t>
            </a:r>
            <a:r>
              <a:rPr kumimoji="0" lang="en-US" altLang="en-US" sz="1100" b="0" i="0" u="none" strike="noStrike" cap="none" normalizeH="0" baseline="0" dirty="0" err="1">
                <a:ln>
                  <a:noFill/>
                </a:ln>
                <a:solidFill>
                  <a:schemeClr val="tx1"/>
                </a:solidFill>
                <a:effectLst/>
                <a:latin typeface="Consolas" panose="020B0609020204030204" pitchFamily="49" charset="0"/>
              </a:rPr>
              <a:t>type":"fax</a:t>
            </a:r>
            <a:r>
              <a:rPr kumimoji="0" lang="en-US" altLang="en-US" sz="1100" b="0" i="0" u="none" strike="noStrike" cap="none" normalizeH="0" baseline="0" dirty="0">
                <a:ln>
                  <a:noFill/>
                </a:ln>
                <a:solidFill>
                  <a:schemeClr val="tx1"/>
                </a:solidFill>
                <a:effectLst/>
                <a:latin typeface="Consolas" panose="020B0609020204030204" pitchFamily="49" charset="0"/>
              </a:rPr>
              <a:t>", "number":"212 555-1234"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2295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Generating </a:t>
            </a:r>
            <a:r>
              <a:rPr lang="en-US" sz="2000" dirty="0" err="1"/>
              <a:t>JSONArray</a:t>
            </a:r>
            <a:r>
              <a:rPr lang="en-US" sz="2000" dirty="0"/>
              <a:t> and </a:t>
            </a:r>
            <a:r>
              <a:rPr lang="en-US" sz="2000" dirty="0" err="1"/>
              <a:t>JSONObject</a:t>
            </a:r>
            <a:r>
              <a:rPr lang="en-US" sz="2000" dirty="0"/>
              <a:t>:</a:t>
            </a:r>
          </a:p>
        </p:txBody>
      </p:sp>
      <p:sp>
        <p:nvSpPr>
          <p:cNvPr id="46084" name="Title 17"/>
          <p:cNvSpPr>
            <a:spLocks noGrp="1"/>
          </p:cNvSpPr>
          <p:nvPr>
            <p:ph type="title"/>
          </p:nvPr>
        </p:nvSpPr>
        <p:spPr/>
        <p:txBody>
          <a:bodyPr/>
          <a:lstStyle/>
          <a:p>
            <a:r>
              <a:rPr lang="en-US" sz="3000" dirty="0"/>
              <a:t>Generating JSON using </a:t>
            </a:r>
            <a:r>
              <a:rPr lang="en-US" sz="3000" dirty="0" err="1"/>
              <a:t>SimpleJSON</a:t>
            </a:r>
            <a:endParaRPr lang="en-US" sz="3000" dirty="0"/>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Rectangle 3">
            <a:extLst>
              <a:ext uri="{FF2B5EF4-FFF2-40B4-BE49-F238E27FC236}">
                <a16:creationId xmlns:a16="http://schemas.microsoft.com/office/drawing/2014/main" id="{FF13C0E4-958E-4215-9862-BFEA18A3C777}"/>
              </a:ext>
            </a:extLst>
          </p:cNvPr>
          <p:cNvSpPr>
            <a:spLocks noChangeArrowheads="1"/>
          </p:cNvSpPr>
          <p:nvPr/>
        </p:nvSpPr>
        <p:spPr bwMode="auto">
          <a:xfrm>
            <a:off x="2341104" y="1319296"/>
            <a:ext cx="4724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import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org.json.simple.JSONArray</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import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org.json.simple.JSONObject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7">
            <a:extLst>
              <a:ext uri="{FF2B5EF4-FFF2-40B4-BE49-F238E27FC236}">
                <a16:creationId xmlns:a16="http://schemas.microsoft.com/office/drawing/2014/main" id="{08F3CE2A-A3E5-4DBE-BDF2-A3F0217D3C12}"/>
              </a:ext>
            </a:extLst>
          </p:cNvPr>
          <p:cNvSpPr>
            <a:spLocks noChangeArrowheads="1"/>
          </p:cNvSpPr>
          <p:nvPr/>
        </p:nvSpPr>
        <p:spPr bwMode="auto">
          <a:xfrm>
            <a:off x="2320656" y="5393971"/>
            <a:ext cx="8208912" cy="910485"/>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a:t>
            </a:r>
            <a:r>
              <a:rPr lang="en-US" altLang="en-US" sz="1100" dirty="0">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a:t>
            </a:r>
            <a:r>
              <a:rPr kumimoji="0" lang="en-US" altLang="en-US" sz="1100" b="0" i="0" u="none" strike="noStrike" cap="none" normalizeH="0" baseline="0" dirty="0" err="1">
                <a:ln>
                  <a:noFill/>
                </a:ln>
                <a:solidFill>
                  <a:schemeClr val="tx1"/>
                </a:solidFill>
                <a:effectLst/>
                <a:latin typeface="Consolas" panose="020B0609020204030204" pitchFamily="49" charset="0"/>
              </a:rPr>
              <a:t>firstName</a:t>
            </a:r>
            <a:r>
              <a:rPr kumimoji="0" lang="en-US" altLang="en-US" sz="1100" b="0" i="0" u="none" strike="noStrike" cap="none" normalizeH="0" baseline="0" dirty="0">
                <a:ln>
                  <a:noFill/>
                </a:ln>
                <a:solidFill>
                  <a:schemeClr val="tx1"/>
                </a:solidFill>
                <a:effectLst/>
                <a:latin typeface="Consolas" panose="020B0609020204030204" pitchFamily="49" charset="0"/>
              </a:rPr>
              <a:t>":"John", "</a:t>
            </a:r>
            <a:r>
              <a:rPr kumimoji="0" lang="en-US" altLang="en-US" sz="1100" b="0" i="0" u="none" strike="noStrike" cap="none" normalizeH="0" baseline="0" dirty="0" err="1">
                <a:ln>
                  <a:noFill/>
                </a:ln>
                <a:solidFill>
                  <a:schemeClr val="tx1"/>
                </a:solidFill>
                <a:effectLst/>
                <a:latin typeface="Consolas" panose="020B0609020204030204" pitchFamily="49" charset="0"/>
              </a:rPr>
              <a:t>lastName</a:t>
            </a:r>
            <a:r>
              <a:rPr kumimoji="0" lang="en-US" altLang="en-US" sz="1100" b="0" i="0" u="none" strike="noStrike" cap="none" normalizeH="0" baseline="0" dirty="0">
                <a:ln>
                  <a:noFill/>
                </a:ln>
                <a:solidFill>
                  <a:schemeClr val="tx1"/>
                </a:solidFill>
                <a:effectLst/>
                <a:latin typeface="Consolas" panose="020B0609020204030204" pitchFamily="49" charset="0"/>
              </a:rPr>
              <a:t>":"Smith",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"address":{ "streetAddress":"21 2nd Street", "</a:t>
            </a:r>
            <a:r>
              <a:rPr kumimoji="0" lang="en-US" altLang="en-US" sz="1100" b="0" i="0" u="none" strike="noStrike" cap="none" normalizeH="0" baseline="0" dirty="0" err="1">
                <a:ln>
                  <a:noFill/>
                </a:ln>
                <a:solidFill>
                  <a:schemeClr val="tx1"/>
                </a:solidFill>
                <a:effectLst/>
                <a:latin typeface="Consolas" panose="020B0609020204030204" pitchFamily="49" charset="0"/>
              </a:rPr>
              <a:t>city":"New</a:t>
            </a:r>
            <a:r>
              <a:rPr kumimoji="0" lang="en-US" altLang="en-US" sz="1100" b="0" i="0" u="none" strike="noStrike" cap="none" normalizeH="0" baseline="0" dirty="0">
                <a:ln>
                  <a:noFill/>
                </a:ln>
                <a:solidFill>
                  <a:schemeClr val="tx1"/>
                </a:solidFill>
                <a:effectLst/>
                <a:latin typeface="Consolas" panose="020B0609020204030204" pitchFamily="49" charset="0"/>
              </a:rPr>
              <a:t> York", "</a:t>
            </a:r>
            <a:r>
              <a:rPr kumimoji="0" lang="en-US" altLang="en-US" sz="1100" b="0" i="0" u="none" strike="noStrike" cap="none" normalizeH="0" baseline="0" dirty="0" err="1">
                <a:ln>
                  <a:noFill/>
                </a:ln>
                <a:solidFill>
                  <a:schemeClr val="tx1"/>
                </a:solidFill>
                <a:effectLst/>
                <a:latin typeface="Consolas" panose="020B0609020204030204" pitchFamily="49" charset="0"/>
              </a:rPr>
              <a:t>state":"NY</a:t>
            </a:r>
            <a:r>
              <a:rPr kumimoji="0" lang="en-US" altLang="en-US" sz="1100" b="0" i="0" u="none" strike="noStrike" cap="none" normalizeH="0" baseline="0" dirty="0">
                <a:ln>
                  <a:noFill/>
                </a:ln>
                <a:solidFill>
                  <a:schemeClr val="tx1"/>
                </a:solidFill>
                <a:effectLst/>
                <a:latin typeface="Consolas" panose="020B0609020204030204" pitchFamily="49" charset="0"/>
              </a:rPr>
              <a:t>", "postalCode":10021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"age":25,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latin typeface="Consolas" panose="020B0609020204030204" pitchFamily="49" charset="0"/>
              </a:rPr>
              <a:t>  </a:t>
            </a:r>
            <a:r>
              <a:rPr kumimoji="0" lang="en-US" altLang="en-US" sz="1100" b="0" i="0" u="none" strike="noStrike" cap="none" normalizeH="0" baseline="0" dirty="0">
                <a:ln>
                  <a:noFill/>
                </a:ln>
                <a:solidFill>
                  <a:schemeClr val="tx1"/>
                </a:solidFill>
                <a:effectLst/>
                <a:latin typeface="Consolas" panose="020B0609020204030204" pitchFamily="49" charset="0"/>
              </a:rPr>
              <a:t>"</a:t>
            </a:r>
            <a:r>
              <a:rPr kumimoji="0" lang="en-US" altLang="en-US" sz="1100" b="0" i="0" u="none" strike="noStrike" cap="none" normalizeH="0" baseline="0" dirty="0" err="1">
                <a:ln>
                  <a:noFill/>
                </a:ln>
                <a:solidFill>
                  <a:schemeClr val="tx1"/>
                </a:solidFill>
                <a:effectLst/>
                <a:latin typeface="Consolas" panose="020B0609020204030204" pitchFamily="49" charset="0"/>
              </a:rPr>
              <a:t>phoneNumbers</a:t>
            </a:r>
            <a:r>
              <a:rPr kumimoji="0" lang="en-US" altLang="en-US" sz="1100" b="0" i="0" u="none" strike="noStrike" cap="none" normalizeH="0" baseline="0" dirty="0">
                <a:ln>
                  <a:noFill/>
                </a:ln>
                <a:solidFill>
                  <a:schemeClr val="tx1"/>
                </a:solidFill>
                <a:effectLst/>
                <a:latin typeface="Consolas" panose="020B0609020204030204" pitchFamily="49" charset="0"/>
              </a:rPr>
              <a:t>":[ { "</a:t>
            </a:r>
            <a:r>
              <a:rPr kumimoji="0" lang="en-US" altLang="en-US" sz="1100" b="0" i="0" u="none" strike="noStrike" cap="none" normalizeH="0" baseline="0" dirty="0" err="1">
                <a:ln>
                  <a:noFill/>
                </a:ln>
                <a:solidFill>
                  <a:schemeClr val="tx1"/>
                </a:solidFill>
                <a:effectLst/>
                <a:latin typeface="Consolas" panose="020B0609020204030204" pitchFamily="49" charset="0"/>
              </a:rPr>
              <a:t>type":"home</a:t>
            </a:r>
            <a:r>
              <a:rPr kumimoji="0" lang="en-US" altLang="en-US" sz="1100" b="0" i="0" u="none" strike="noStrike" cap="none" normalizeH="0" baseline="0" dirty="0">
                <a:ln>
                  <a:noFill/>
                </a:ln>
                <a:solidFill>
                  <a:schemeClr val="tx1"/>
                </a:solidFill>
                <a:effectLst/>
                <a:latin typeface="Consolas" panose="020B0609020204030204" pitchFamily="49" charset="0"/>
              </a:rPr>
              <a:t>", "number":"212 555-1234" }, { "</a:t>
            </a:r>
            <a:r>
              <a:rPr kumimoji="0" lang="en-US" altLang="en-US" sz="1100" b="0" i="0" u="none" strike="noStrike" cap="none" normalizeH="0" baseline="0" dirty="0" err="1">
                <a:ln>
                  <a:noFill/>
                </a:ln>
                <a:solidFill>
                  <a:schemeClr val="tx1"/>
                </a:solidFill>
                <a:effectLst/>
                <a:latin typeface="Consolas" panose="020B0609020204030204" pitchFamily="49" charset="0"/>
              </a:rPr>
              <a:t>type":"fax</a:t>
            </a:r>
            <a:r>
              <a:rPr kumimoji="0" lang="en-US" altLang="en-US" sz="1100" b="0" i="0" u="none" strike="noStrike" cap="none" normalizeH="0" baseline="0" dirty="0">
                <a:ln>
                  <a:noFill/>
                </a:ln>
                <a:solidFill>
                  <a:schemeClr val="tx1"/>
                </a:solidFill>
                <a:effectLst/>
                <a:latin typeface="Consolas" panose="020B0609020204030204" pitchFamily="49" charset="0"/>
              </a:rPr>
              <a:t>", "number":"212 555-1234"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61440F6-8603-4AE0-ACB0-6805031B5D2E}"/>
              </a:ext>
            </a:extLst>
          </p:cNvPr>
          <p:cNvSpPr>
            <a:spLocks noChangeArrowheads="1"/>
          </p:cNvSpPr>
          <p:nvPr/>
        </p:nvSpPr>
        <p:spPr bwMode="auto">
          <a:xfrm>
            <a:off x="2353232" y="1875165"/>
            <a:ext cx="56388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for phone numbers, first create </a:t>
            </a:r>
            <a:r>
              <a:rPr kumimoji="0" lang="en-US" altLang="en-US" sz="1400" b="0" i="0" u="none" strike="noStrike" cap="none" normalizeH="0" baseline="0" dirty="0" err="1">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JSONArray</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JSONArray</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ja = new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JSONArray</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m = new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LinkedHashMap</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(2);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m.put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("type", "home");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m.put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("number", "212 555-1234");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adding map to list </a:t>
            </a:r>
            <a:endParaRPr kumimoji="0" lang="en-US" altLang="en-US" sz="1400" b="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ja.add</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(m);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p>
        </p:txBody>
      </p:sp>
      <p:sp>
        <p:nvSpPr>
          <p:cNvPr id="7" name="Rectangle 2">
            <a:extLst>
              <a:ext uri="{FF2B5EF4-FFF2-40B4-BE49-F238E27FC236}">
                <a16:creationId xmlns:a16="http://schemas.microsoft.com/office/drawing/2014/main" id="{C290571E-0DA1-488E-8BD6-A16BA28B4BBA}"/>
              </a:ext>
            </a:extLst>
          </p:cNvPr>
          <p:cNvSpPr>
            <a:spLocks noChangeArrowheads="1"/>
          </p:cNvSpPr>
          <p:nvPr/>
        </p:nvSpPr>
        <p:spPr bwMode="auto">
          <a:xfrm>
            <a:off x="2339280" y="4538991"/>
            <a:ext cx="4343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putting </a:t>
            </a:r>
            <a:r>
              <a:rPr kumimoji="0" lang="en-US" altLang="en-US" sz="1400" b="0" i="0" u="none" strike="noStrike" cap="none" normalizeH="0" baseline="0" dirty="0" err="1">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phoneNumbers</a:t>
            </a: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to </a:t>
            </a:r>
            <a:r>
              <a:rPr kumimoji="0" lang="en-US" altLang="en-US" sz="1400" b="0" i="0" u="none" strike="noStrike" cap="none" normalizeH="0" baseline="0" dirty="0" err="1">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JSONObject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jo.put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phoneNumbers</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ja);</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46546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000" dirty="0"/>
              <a:t>Parsing </a:t>
            </a:r>
            <a:r>
              <a:rPr lang="en-US" sz="2000" dirty="0" err="1"/>
              <a:t>JSONArray</a:t>
            </a:r>
            <a:r>
              <a:rPr lang="en-US" sz="2000" dirty="0"/>
              <a:t> and </a:t>
            </a:r>
            <a:r>
              <a:rPr lang="en-US" sz="2000" dirty="0" err="1"/>
              <a:t>JSONObject</a:t>
            </a:r>
            <a:r>
              <a:rPr lang="en-US" sz="2000" dirty="0"/>
              <a:t>:</a:t>
            </a:r>
          </a:p>
          <a:p>
            <a:pPr marL="457200" lvl="1" indent="0">
              <a:buNone/>
            </a:pPr>
            <a:r>
              <a:rPr lang="en-US" sz="1800" dirty="0"/>
              <a:t>Must </a:t>
            </a:r>
            <a:r>
              <a:rPr lang="en-US" sz="1800" dirty="0">
                <a:solidFill>
                  <a:srgbClr val="FF0000"/>
                </a:solidFill>
              </a:rPr>
              <a:t>first</a:t>
            </a:r>
            <a:r>
              <a:rPr lang="en-US" sz="1800" dirty="0"/>
              <a:t> decide whether JSON object represents an array or an object.</a:t>
            </a:r>
          </a:p>
          <a:p>
            <a:pPr marL="457200" lvl="1" indent="0">
              <a:buNone/>
            </a:pPr>
            <a:endParaRPr lang="en-US" sz="1800" dirty="0"/>
          </a:p>
          <a:p>
            <a:pPr marL="457200" lvl="1" indent="0">
              <a:buNone/>
            </a:pPr>
            <a:endParaRPr lang="en-US" sz="1800" dirty="0"/>
          </a:p>
          <a:p>
            <a:pPr marL="457200" lvl="1" indent="0">
              <a:buNone/>
            </a:pPr>
            <a:endParaRPr lang="en-US" sz="1800" dirty="0"/>
          </a:p>
          <a:p>
            <a:pPr marL="457200" lvl="1" indent="0">
              <a:buNone/>
            </a:pPr>
            <a:endParaRPr lang="en-US" sz="1800" dirty="0"/>
          </a:p>
          <a:p>
            <a:pPr marL="457200" lvl="1" indent="0">
              <a:buNone/>
            </a:pPr>
            <a:endParaRPr lang="en-US" sz="1800" dirty="0"/>
          </a:p>
          <a:p>
            <a:pPr marL="457200" lvl="1" indent="0">
              <a:buNone/>
            </a:pPr>
            <a:endParaRPr lang="en-US" sz="1800" dirty="0"/>
          </a:p>
          <a:p>
            <a:pPr marL="457200" lvl="1" indent="0">
              <a:buNone/>
            </a:pPr>
            <a:endParaRPr lang="en-US" sz="1800" dirty="0"/>
          </a:p>
          <a:p>
            <a:pPr marL="457200" lvl="1" indent="0">
              <a:buNone/>
            </a:pPr>
            <a:endParaRPr lang="en-US" sz="1800" dirty="0"/>
          </a:p>
          <a:p>
            <a:pPr marL="457200" lvl="1" indent="0">
              <a:buNone/>
            </a:pPr>
            <a:endParaRPr lang="en-US" sz="1800" dirty="0"/>
          </a:p>
          <a:p>
            <a:pPr marL="457200" lvl="1" indent="0">
              <a:buNone/>
            </a:pPr>
            <a:endParaRPr lang="en-US" sz="1800" dirty="0"/>
          </a:p>
          <a:p>
            <a:pPr marL="457200" lvl="1" indent="0">
              <a:buNone/>
            </a:pPr>
            <a:endParaRPr lang="en-US" sz="1800" dirty="0"/>
          </a:p>
          <a:p>
            <a:pPr marL="457200" lvl="1" indent="0">
              <a:buNone/>
            </a:pPr>
            <a:endParaRPr lang="en-US" sz="1800" dirty="0"/>
          </a:p>
          <a:p>
            <a:pPr marL="457200" lvl="1" indent="0">
              <a:buNone/>
            </a:pPr>
            <a:endParaRPr lang="en-US" sz="1800" dirty="0"/>
          </a:p>
          <a:p>
            <a:pPr marL="457200" lvl="1" indent="0">
              <a:buNone/>
            </a:pPr>
            <a:r>
              <a:rPr lang="en-US" sz="1800" dirty="0"/>
              <a:t>Recent versions fully support types via generics and specific method calls.</a:t>
            </a:r>
          </a:p>
          <a:p>
            <a:pPr marL="457200" lvl="1" indent="0">
              <a:buNone/>
            </a:pPr>
            <a:endParaRPr lang="en-US" sz="1800" dirty="0"/>
          </a:p>
        </p:txBody>
      </p:sp>
      <p:sp>
        <p:nvSpPr>
          <p:cNvPr id="46084" name="Title 17"/>
          <p:cNvSpPr>
            <a:spLocks noGrp="1"/>
          </p:cNvSpPr>
          <p:nvPr>
            <p:ph type="title"/>
          </p:nvPr>
        </p:nvSpPr>
        <p:spPr/>
        <p:txBody>
          <a:bodyPr/>
          <a:lstStyle/>
          <a:p>
            <a:r>
              <a:rPr lang="en-US" sz="3000" dirty="0"/>
              <a:t>Parsing JSON using </a:t>
            </a:r>
            <a:r>
              <a:rPr lang="en-US" sz="3000" dirty="0" err="1"/>
              <a:t>SimpleJSON</a:t>
            </a:r>
            <a:endParaRPr lang="en-US" sz="3000" dirty="0"/>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Rectangle 1">
            <a:extLst>
              <a:ext uri="{FF2B5EF4-FFF2-40B4-BE49-F238E27FC236}">
                <a16:creationId xmlns:a16="http://schemas.microsoft.com/office/drawing/2014/main" id="{08F2277B-3814-443C-9A45-338BE1669272}"/>
              </a:ext>
            </a:extLst>
          </p:cNvPr>
          <p:cNvSpPr>
            <a:spLocks noChangeArrowheads="1"/>
          </p:cNvSpPr>
          <p:nvPr/>
        </p:nvSpPr>
        <p:spPr bwMode="auto">
          <a:xfrm>
            <a:off x="2117999" y="1725293"/>
            <a:ext cx="3860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import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org.json.simple.parser</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2">
            <a:extLst>
              <a:ext uri="{FF2B5EF4-FFF2-40B4-BE49-F238E27FC236}">
                <a16:creationId xmlns:a16="http://schemas.microsoft.com/office/drawing/2014/main" id="{7E329BFD-23E2-4A41-B8D6-6D5A4FD8ACB9}"/>
              </a:ext>
            </a:extLst>
          </p:cNvPr>
          <p:cNvSpPr>
            <a:spLocks noChangeArrowheads="1"/>
          </p:cNvSpPr>
          <p:nvPr/>
        </p:nvSpPr>
        <p:spPr bwMode="auto">
          <a:xfrm>
            <a:off x="2099754" y="2283517"/>
            <a:ext cx="80518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parsing file "</a:t>
            </a:r>
            <a:r>
              <a:rPr kumimoji="0" lang="en-US" altLang="en-US" sz="1400" b="0" i="0" u="none" strike="noStrike" cap="none" normalizeH="0" baseline="0" dirty="0" err="1">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JSONExample.json</a:t>
            </a: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Object obj = new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JSONParser</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().parse(new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FileReader</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JSONExample.json</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casting obj to </a:t>
            </a:r>
            <a:r>
              <a:rPr kumimoji="0" lang="en-US" altLang="en-US" sz="1400" b="0" i="0" u="none" strike="noStrike" cap="none" normalizeH="0" baseline="0" dirty="0" err="1">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JSONObject</a:t>
            </a: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JSONObject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jo =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JSONObject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obj;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8" name="Rectangle 3">
            <a:extLst>
              <a:ext uri="{FF2B5EF4-FFF2-40B4-BE49-F238E27FC236}">
                <a16:creationId xmlns:a16="http://schemas.microsoft.com/office/drawing/2014/main" id="{C57520F4-A815-49C1-B4EC-3E08B8C9916D}"/>
              </a:ext>
            </a:extLst>
          </p:cNvPr>
          <p:cNvSpPr>
            <a:spLocks noChangeArrowheads="1"/>
          </p:cNvSpPr>
          <p:nvPr/>
        </p:nvSpPr>
        <p:spPr bwMode="auto">
          <a:xfrm>
            <a:off x="2099754" y="3920097"/>
            <a:ext cx="80518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getting </a:t>
            </a:r>
            <a:r>
              <a:rPr kumimoji="0" lang="en-US" altLang="en-US" sz="1400" b="0" i="0" u="none" strike="noStrike" cap="none" normalizeH="0" baseline="0" dirty="0" err="1">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firstName</a:t>
            </a: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and </a:t>
            </a:r>
            <a:r>
              <a:rPr kumimoji="0" lang="en-US" altLang="en-US" sz="1400" b="0" i="0" u="none" strike="noStrike" cap="none" normalizeH="0" baseline="0" dirty="0" err="1">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lastName</a:t>
            </a: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String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firstName</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 (String)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jo.get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firstName</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String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lastName</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 (String)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jo.get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lastName</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2" name="Rectangle 4">
            <a:extLst>
              <a:ext uri="{FF2B5EF4-FFF2-40B4-BE49-F238E27FC236}">
                <a16:creationId xmlns:a16="http://schemas.microsoft.com/office/drawing/2014/main" id="{27D7278A-70BA-4127-9787-BEC58C4092D3}"/>
              </a:ext>
            </a:extLst>
          </p:cNvPr>
          <p:cNvSpPr>
            <a:spLocks noChangeArrowheads="1"/>
          </p:cNvSpPr>
          <p:nvPr/>
        </p:nvSpPr>
        <p:spPr bwMode="auto">
          <a:xfrm>
            <a:off x="2125154" y="4856641"/>
            <a:ext cx="37289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getting age </a:t>
            </a:r>
            <a:endParaRPr kumimoji="0" lang="en-US" altLang="en-US" sz="1400" b="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long age = (long)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jo.get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("age"); </a:t>
            </a:r>
          </a:p>
        </p:txBody>
      </p:sp>
    </p:spTree>
    <p:extLst>
      <p:ext uri="{BB962C8B-B14F-4D97-AF65-F5344CB8AC3E}">
        <p14:creationId xmlns:p14="http://schemas.microsoft.com/office/powerpoint/2010/main" val="281632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Accessing </a:t>
            </a:r>
            <a:r>
              <a:rPr lang="en-US" sz="2000" dirty="0">
                <a:solidFill>
                  <a:srgbClr val="0000FF"/>
                </a:solidFill>
              </a:rPr>
              <a:t>inner</a:t>
            </a:r>
            <a:r>
              <a:rPr lang="en-US" sz="2000" dirty="0"/>
              <a:t> objects:</a:t>
            </a:r>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46084" name="Title 17"/>
          <p:cNvSpPr>
            <a:spLocks noGrp="1"/>
          </p:cNvSpPr>
          <p:nvPr>
            <p:ph type="title"/>
          </p:nvPr>
        </p:nvSpPr>
        <p:spPr/>
        <p:txBody>
          <a:bodyPr/>
          <a:lstStyle/>
          <a:p>
            <a:r>
              <a:rPr lang="en-US" sz="3000" dirty="0"/>
              <a:t>Parsing JSON using </a:t>
            </a:r>
            <a:r>
              <a:rPr lang="en-US" sz="3000" dirty="0" err="1"/>
              <a:t>SimpleJSON</a:t>
            </a:r>
            <a:endParaRPr lang="en-US" sz="3000" dirty="0"/>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3455A602-AF5E-40FB-8CD7-2E3517B5BA16}"/>
              </a:ext>
            </a:extLst>
          </p:cNvPr>
          <p:cNvSpPr>
            <a:spLocks noChangeArrowheads="1"/>
          </p:cNvSpPr>
          <p:nvPr/>
        </p:nvSpPr>
        <p:spPr bwMode="auto">
          <a:xfrm>
            <a:off x="2333348" y="1343479"/>
            <a:ext cx="784887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getting address </a:t>
            </a:r>
            <a:endParaRPr kumimoji="0" lang="en-US" altLang="en-US" sz="1400" b="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Map address = (Map)</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jo.get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("address");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iterating address Map</a:t>
            </a:r>
            <a:endParaRPr kumimoji="0" lang="en-US" altLang="en-US" sz="1400" b="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Iterator&lt;</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Map.Entry</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&gt; itr1 =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address.entrySet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().iterator();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while (itr1.hasNext()) {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Map.Entry</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pair = itr1.next();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System.out.println</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pair.getKey</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 " : " +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pair.getValue</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400" dirty="0">
                <a:solidFill>
                  <a:srgbClr val="00B050"/>
                </a:solidFill>
                <a:latin typeface="Courier New" panose="02070309020205020404" pitchFamily="49" charset="0"/>
                <a:ea typeface="Calibri" panose="020F0502020204030204" pitchFamily="34" charset="0"/>
                <a:cs typeface="Courier New" panose="02070309020205020404" pitchFamily="49" charset="0"/>
              </a:rPr>
              <a:t>// or simply use the map with named keys . . .</a:t>
            </a:r>
            <a:endParaRPr lang="en-US" altLang="en-US" sz="1400" dirty="0">
              <a:solidFill>
                <a:srgbClr val="00B05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4897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Accessing Arrays:</a:t>
            </a:r>
          </a:p>
        </p:txBody>
      </p:sp>
      <p:sp>
        <p:nvSpPr>
          <p:cNvPr id="46084" name="Title 17"/>
          <p:cNvSpPr>
            <a:spLocks noGrp="1"/>
          </p:cNvSpPr>
          <p:nvPr>
            <p:ph type="title"/>
          </p:nvPr>
        </p:nvSpPr>
        <p:spPr/>
        <p:txBody>
          <a:bodyPr/>
          <a:lstStyle/>
          <a:p>
            <a:r>
              <a:rPr lang="en-US" sz="3000" dirty="0"/>
              <a:t>Parsing JSON using </a:t>
            </a:r>
            <a:r>
              <a:rPr lang="en-US" sz="3000" dirty="0" err="1"/>
              <a:t>SimpleJSON</a:t>
            </a:r>
            <a:endParaRPr lang="en-US" sz="3000" dirty="0"/>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1">
            <a:extLst>
              <a:ext uri="{FF2B5EF4-FFF2-40B4-BE49-F238E27FC236}">
                <a16:creationId xmlns:a16="http://schemas.microsoft.com/office/drawing/2014/main" id="{F6E5535B-F841-43C7-B9F1-95DF6627B046}"/>
              </a:ext>
            </a:extLst>
          </p:cNvPr>
          <p:cNvSpPr>
            <a:spLocks noChangeArrowheads="1"/>
          </p:cNvSpPr>
          <p:nvPr/>
        </p:nvSpPr>
        <p:spPr bwMode="auto">
          <a:xfrm>
            <a:off x="2286617" y="1345624"/>
            <a:ext cx="770485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getting </a:t>
            </a:r>
            <a:r>
              <a:rPr kumimoji="0" lang="en-US" altLang="en-US" sz="1400" b="0" i="0" u="none" strike="noStrike" cap="none" normalizeH="0" baseline="0" dirty="0" err="1">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phoneNumbers</a:t>
            </a: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JSONArray</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ja =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JSONArray</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jo.get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phoneNumbers</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iterating </a:t>
            </a:r>
            <a:r>
              <a:rPr kumimoji="0" lang="en-US" altLang="en-US" sz="1400" b="0" i="0" u="none" strike="noStrike" cap="none" normalizeH="0" baseline="0" dirty="0" err="1">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phoneNumbers</a:t>
            </a:r>
            <a:r>
              <a:rPr kumimoji="0" lang="en-US" altLang="en-US" sz="1400" b="0" i="0" u="none" strike="noStrike" cap="none" normalizeH="0" baseline="0" dirty="0">
                <a:ln>
                  <a:noFill/>
                </a:ln>
                <a:solidFill>
                  <a:srgbClr val="00B050"/>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Iterator itr2 =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ja.iterator</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while (itr2.hasNext())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itr1 = ((Map) itr2.next()).</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entrySet</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().iterator();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while (itr1.hasNext()) {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Map.Entry</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pair = itr1.next();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System.out.println</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pair.getKey</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 " : " + </a:t>
            </a:r>
            <a:r>
              <a:rPr kumimoji="0" lang="en-US" altLang="en-US" sz="1400" b="0" i="0" u="none" strike="noStrike" cap="none" normalizeH="0" baseline="0" dirty="0" err="1">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pair.getValue</a:t>
            </a: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22277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solidFill>
                  <a:srgbClr val="0000FF"/>
                </a:solidFill>
              </a:rPr>
              <a:t>Jackson</a:t>
            </a:r>
            <a:r>
              <a:rPr lang="en-US" sz="2000" dirty="0"/>
              <a:t> is a high-performance JSON processor for Java.</a:t>
            </a:r>
          </a:p>
          <a:p>
            <a:endParaRPr lang="en-US" sz="2000" dirty="0"/>
          </a:p>
          <a:p>
            <a:r>
              <a:rPr lang="en-US" sz="2000" dirty="0"/>
              <a:t>May be used along with </a:t>
            </a:r>
            <a:r>
              <a:rPr lang="en-US" sz="2000" dirty="0">
                <a:solidFill>
                  <a:srgbClr val="0000FF"/>
                </a:solidFill>
              </a:rPr>
              <a:t>Jersey</a:t>
            </a:r>
            <a:r>
              <a:rPr lang="en-US" sz="2000" dirty="0"/>
              <a:t> in </a:t>
            </a:r>
            <a:r>
              <a:rPr lang="en-US" sz="2000" dirty="0">
                <a:solidFill>
                  <a:srgbClr val="0000FF"/>
                </a:solidFill>
              </a:rPr>
              <a:t>REST services</a:t>
            </a:r>
            <a:r>
              <a:rPr lang="en-US" sz="2000" dirty="0"/>
              <a:t> as simple data types for </a:t>
            </a:r>
            <a:r>
              <a:rPr lang="en-US" sz="2000" dirty="0">
                <a:solidFill>
                  <a:srgbClr val="0000FF"/>
                </a:solidFill>
              </a:rPr>
              <a:t>arguments</a:t>
            </a:r>
            <a:r>
              <a:rPr lang="en-US" sz="2000" dirty="0"/>
              <a:t> and </a:t>
            </a:r>
            <a:r>
              <a:rPr lang="en-US" sz="2000" dirty="0">
                <a:solidFill>
                  <a:srgbClr val="0000FF"/>
                </a:solidFill>
              </a:rPr>
              <a:t>return types</a:t>
            </a:r>
            <a:r>
              <a:rPr lang="en-US" sz="2000" dirty="0"/>
              <a:t>.</a:t>
            </a:r>
          </a:p>
          <a:p>
            <a:endParaRPr lang="en-US" sz="2000" dirty="0"/>
          </a:p>
          <a:p>
            <a:endParaRPr lang="en-US" sz="2000" dirty="0"/>
          </a:p>
        </p:txBody>
      </p:sp>
      <p:sp>
        <p:nvSpPr>
          <p:cNvPr id="46084" name="Title 17"/>
          <p:cNvSpPr>
            <a:spLocks noGrp="1"/>
          </p:cNvSpPr>
          <p:nvPr>
            <p:ph type="title"/>
          </p:nvPr>
        </p:nvSpPr>
        <p:spPr/>
        <p:txBody>
          <a:bodyPr/>
          <a:lstStyle/>
          <a:p>
            <a:r>
              <a:rPr lang="en-US" sz="3000" dirty="0"/>
              <a:t>JSON Serialization Using Jackson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85969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Parsing an array of JSON objects using Jackson Object Mapper:</a:t>
            </a:r>
          </a:p>
          <a:p>
            <a:endParaRPr lang="en-US" sz="2000" dirty="0"/>
          </a:p>
        </p:txBody>
      </p:sp>
      <p:sp>
        <p:nvSpPr>
          <p:cNvPr id="46084" name="Title 17"/>
          <p:cNvSpPr>
            <a:spLocks noGrp="1"/>
          </p:cNvSpPr>
          <p:nvPr>
            <p:ph type="title"/>
          </p:nvPr>
        </p:nvSpPr>
        <p:spPr/>
        <p:txBody>
          <a:bodyPr/>
          <a:lstStyle/>
          <a:p>
            <a:r>
              <a:rPr lang="en-US" sz="3000" dirty="0"/>
              <a:t>Using Jackson Example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4EA6F76D-5DF0-42F0-B6C4-D400D3A843A7}"/>
              </a:ext>
            </a:extLst>
          </p:cNvPr>
          <p:cNvSpPr>
            <a:spLocks noChangeArrowheads="1"/>
          </p:cNvSpPr>
          <p:nvPr/>
        </p:nvSpPr>
        <p:spPr bwMode="auto">
          <a:xfrm>
            <a:off x="2389427" y="1577936"/>
            <a:ext cx="472440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1200" b="1" i="0" u="none" strike="noStrike" cap="none" normalizeH="0" baseline="0" dirty="0">
                <a:ln>
                  <a:noFill/>
                </a:ln>
                <a:solidFill>
                  <a:srgbClr val="63B175"/>
                </a:solidFill>
                <a:effectLst/>
                <a:latin typeface="source code pro"/>
              </a:rPr>
              <a:t>public</a:t>
            </a:r>
            <a:r>
              <a:rPr kumimoji="0" lang="en-US" altLang="en-US" sz="1200" b="0" i="0" u="none" strike="noStrike" cap="none" normalizeH="0" baseline="0" dirty="0">
                <a:ln>
                  <a:noFill/>
                </a:ln>
                <a:solidFill>
                  <a:srgbClr val="333333"/>
                </a:solidFill>
                <a:effectLst/>
                <a:latin typeface="source code pro"/>
              </a:rPr>
              <a:t> </a:t>
            </a:r>
            <a:r>
              <a:rPr kumimoji="0" lang="en-US" altLang="en-US" sz="1200" b="1" i="0" u="none" strike="noStrike" cap="none" normalizeH="0" baseline="0" dirty="0">
                <a:ln>
                  <a:noFill/>
                </a:ln>
                <a:solidFill>
                  <a:srgbClr val="63B175"/>
                </a:solidFill>
                <a:effectLst/>
                <a:latin typeface="source code pro"/>
              </a:rPr>
              <a:t>class</a:t>
            </a:r>
            <a:r>
              <a:rPr kumimoji="0" lang="en-US" altLang="en-US" sz="1200" b="0" i="0" u="none" strike="noStrike" cap="none" normalizeH="0" baseline="0" dirty="0">
                <a:ln>
                  <a:noFill/>
                </a:ln>
                <a:solidFill>
                  <a:srgbClr val="333333"/>
                </a:solidFill>
                <a:effectLst/>
                <a:latin typeface="source code pro"/>
              </a:rPr>
              <a:t> </a:t>
            </a:r>
            <a:r>
              <a:rPr kumimoji="0" lang="en-US" altLang="en-US" sz="1200" b="0" i="0" u="none" strike="noStrike" cap="none" normalizeH="0" baseline="0" dirty="0">
                <a:ln>
                  <a:noFill/>
                </a:ln>
                <a:solidFill>
                  <a:srgbClr val="000000"/>
                </a:solidFill>
                <a:effectLst/>
                <a:latin typeface="source code pro"/>
              </a:rPr>
              <a:t>Car </a:t>
            </a:r>
            <a:r>
              <a:rPr lang="en-US" altLang="en-US" sz="1200" b="1" dirty="0">
                <a:solidFill>
                  <a:srgbClr val="63B175"/>
                </a:solidFill>
                <a:latin typeface="source code pro"/>
              </a:rPr>
              <a:t>implements</a:t>
            </a:r>
            <a:r>
              <a:rPr lang="en-US" altLang="en-US" sz="1200" dirty="0">
                <a:solidFill>
                  <a:srgbClr val="333333"/>
                </a:solidFill>
                <a:latin typeface="source code pro"/>
              </a:rPr>
              <a:t> </a:t>
            </a:r>
            <a:r>
              <a:rPr lang="en-US" altLang="en-US" sz="1200" dirty="0">
                <a:solidFill>
                  <a:srgbClr val="FF0000"/>
                </a:solidFill>
                <a:latin typeface="source code pro"/>
              </a:rPr>
              <a:t>Serializable</a:t>
            </a:r>
            <a:r>
              <a:rPr lang="en-US" altLang="en-US" sz="1200" dirty="0">
                <a:solidFill>
                  <a:srgbClr val="000000"/>
                </a:solidFill>
                <a:latin typeface="source code pro"/>
              </a:rPr>
              <a:t> </a:t>
            </a:r>
            <a:r>
              <a:rPr kumimoji="0" lang="en-US" altLang="en-US" sz="1200" b="0" i="0" u="none" strike="noStrike" cap="none" normalizeH="0" baseline="0" dirty="0">
                <a:ln>
                  <a:noFill/>
                </a:ln>
                <a:solidFill>
                  <a:srgbClr val="000000"/>
                </a:solidFill>
                <a:effectLst/>
                <a:latin typeface="source code pro"/>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source code pro"/>
              </a:rPr>
              <a:t>    </a:t>
            </a:r>
            <a:r>
              <a:rPr kumimoji="0" lang="en-US" altLang="en-US" sz="1200" b="1" i="0" u="none" strike="noStrike" cap="none" normalizeH="0" baseline="0" dirty="0">
                <a:ln>
                  <a:noFill/>
                </a:ln>
                <a:solidFill>
                  <a:srgbClr val="63B175"/>
                </a:solidFill>
                <a:effectLst/>
                <a:latin typeface="source code pro"/>
              </a:rPr>
              <a:t>private</a:t>
            </a:r>
            <a:r>
              <a:rPr kumimoji="0" lang="en-US" altLang="en-US" sz="1200" b="0" i="0" u="none" strike="noStrike" cap="none" normalizeH="0" baseline="0" dirty="0">
                <a:ln>
                  <a:noFill/>
                </a:ln>
                <a:solidFill>
                  <a:srgbClr val="333333"/>
                </a:solidFill>
                <a:effectLst/>
                <a:latin typeface="source code pro"/>
              </a:rPr>
              <a:t> </a:t>
            </a:r>
            <a:r>
              <a:rPr kumimoji="0" lang="en-US" altLang="en-US" sz="1200" b="0" i="0" u="none" strike="noStrike" cap="none" normalizeH="0" baseline="0" dirty="0">
                <a:ln>
                  <a:noFill/>
                </a:ln>
                <a:solidFill>
                  <a:srgbClr val="000000"/>
                </a:solidFill>
                <a:effectLst/>
                <a:latin typeface="source code pro"/>
              </a:rPr>
              <a:t>String color;</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source code pro"/>
              </a:rPr>
              <a:t>    </a:t>
            </a:r>
            <a:r>
              <a:rPr kumimoji="0" lang="en-US" altLang="en-US" sz="1200" b="1" i="0" u="none" strike="noStrike" cap="none" normalizeH="0" baseline="0" dirty="0">
                <a:ln>
                  <a:noFill/>
                </a:ln>
                <a:solidFill>
                  <a:srgbClr val="63B175"/>
                </a:solidFill>
                <a:effectLst/>
                <a:latin typeface="source code pro"/>
              </a:rPr>
              <a:t>private</a:t>
            </a:r>
            <a:r>
              <a:rPr kumimoji="0" lang="en-US" altLang="en-US" sz="1200" b="0" i="0" u="none" strike="noStrike" cap="none" normalizeH="0" baseline="0" dirty="0">
                <a:ln>
                  <a:noFill/>
                </a:ln>
                <a:solidFill>
                  <a:srgbClr val="333333"/>
                </a:solidFill>
                <a:effectLst/>
                <a:latin typeface="source code pro"/>
              </a:rPr>
              <a:t> </a:t>
            </a:r>
            <a:r>
              <a:rPr kumimoji="0" lang="en-US" altLang="en-US" sz="1200" b="0" i="0" u="none" strike="noStrike" cap="none" normalizeH="0" baseline="0" dirty="0">
                <a:ln>
                  <a:noFill/>
                </a:ln>
                <a:solidFill>
                  <a:srgbClr val="000000"/>
                </a:solidFill>
                <a:effectLst/>
                <a:latin typeface="source code pro"/>
              </a:rPr>
              <a:t>String type;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source code pro"/>
              </a:rPr>
              <a:t>    </a:t>
            </a:r>
            <a:r>
              <a:rPr kumimoji="0" lang="en-US" altLang="en-US" sz="1200" b="0" i="0" u="none" strike="noStrike" cap="none" normalizeH="0" baseline="0" dirty="0">
                <a:ln>
                  <a:noFill/>
                </a:ln>
                <a:solidFill>
                  <a:srgbClr val="008200"/>
                </a:solidFill>
                <a:effectLst/>
                <a:latin typeface="source code pro"/>
              </a:rPr>
              <a:t>// standard getters setters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ource code pro"/>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4EE91CE-9F6B-49DF-B5C7-E2F2A286D89E}"/>
              </a:ext>
            </a:extLst>
          </p:cNvPr>
          <p:cNvSpPr>
            <a:spLocks noChangeArrowheads="1"/>
          </p:cNvSpPr>
          <p:nvPr/>
        </p:nvSpPr>
        <p:spPr bwMode="auto">
          <a:xfrm>
            <a:off x="2389427" y="3089311"/>
            <a:ext cx="8507173"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source code pro"/>
              </a:rPr>
              <a:t>ObjectMapper</a:t>
            </a:r>
            <a:r>
              <a:rPr kumimoji="0" lang="en-US" altLang="en-US" sz="1200" b="0" i="0" u="none" strike="noStrike" cap="none" normalizeH="0" baseline="0" dirty="0">
                <a:ln>
                  <a:noFill/>
                </a:ln>
                <a:solidFill>
                  <a:srgbClr val="000000"/>
                </a:solidFill>
                <a:effectLst/>
                <a:latin typeface="source code pro"/>
              </a:rPr>
              <a:t> </a:t>
            </a:r>
            <a:r>
              <a:rPr kumimoji="0" lang="en-US" altLang="en-US" sz="1200" b="0" i="0" u="none" strike="noStrike" cap="none" normalizeH="0" baseline="0" dirty="0" err="1">
                <a:ln>
                  <a:noFill/>
                </a:ln>
                <a:solidFill>
                  <a:srgbClr val="000000"/>
                </a:solidFill>
                <a:effectLst/>
                <a:latin typeface="source code pro"/>
              </a:rPr>
              <a:t>objectMapper</a:t>
            </a:r>
            <a:r>
              <a:rPr kumimoji="0" lang="en-US" altLang="en-US" sz="1200" b="0" i="0" u="none" strike="noStrike" cap="none" normalizeH="0" baseline="0" dirty="0">
                <a:ln>
                  <a:noFill/>
                </a:ln>
                <a:solidFill>
                  <a:srgbClr val="000000"/>
                </a:solidFill>
                <a:effectLst/>
                <a:latin typeface="source code pro"/>
              </a:rPr>
              <a:t> = </a:t>
            </a:r>
            <a:r>
              <a:rPr kumimoji="0" lang="en-US" altLang="en-US" sz="1200" b="1" i="0" u="none" strike="noStrike" cap="none" normalizeH="0" baseline="0" dirty="0">
                <a:ln>
                  <a:noFill/>
                </a:ln>
                <a:solidFill>
                  <a:srgbClr val="63B175"/>
                </a:solidFill>
                <a:effectLst/>
                <a:latin typeface="source code pro"/>
              </a:rPr>
              <a:t>new</a:t>
            </a:r>
            <a:r>
              <a:rPr kumimoji="0" lang="en-US" altLang="en-US" sz="1200" b="0" i="0" u="none" strike="noStrike" cap="none" normalizeH="0" baseline="0" dirty="0">
                <a:ln>
                  <a:noFill/>
                </a:ln>
                <a:solidFill>
                  <a:srgbClr val="333333"/>
                </a:solidFill>
                <a:effectLst/>
                <a:latin typeface="source code pro"/>
              </a:rPr>
              <a:t> </a:t>
            </a:r>
            <a:r>
              <a:rPr kumimoji="0" lang="en-US" altLang="en-US" sz="1200" b="0" i="0" u="none" strike="noStrike" cap="none" normalizeH="0" baseline="0" dirty="0" err="1">
                <a:ln>
                  <a:noFill/>
                </a:ln>
                <a:solidFill>
                  <a:srgbClr val="000000"/>
                </a:solidFill>
                <a:effectLst/>
                <a:latin typeface="source code pro"/>
              </a:rPr>
              <a:t>ObjectMapper</a:t>
            </a:r>
            <a:r>
              <a:rPr kumimoji="0" lang="en-US" altLang="en-US" sz="1200" b="0" i="0" u="none" strike="noStrike" cap="none" normalizeH="0" baseline="0" dirty="0">
                <a:ln>
                  <a:noFill/>
                </a:ln>
                <a:solidFill>
                  <a:srgbClr val="000000"/>
                </a:solidFill>
                <a:effectLst/>
                <a:latin typeface="source code pro"/>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ource code pro"/>
              </a:rPr>
              <a:t>Car </a:t>
            </a:r>
            <a:r>
              <a:rPr kumimoji="0" lang="en-US" altLang="en-US" sz="1200" b="0" i="0" u="none" strike="noStrike" cap="none" normalizeH="0" baseline="0" dirty="0" err="1">
                <a:ln>
                  <a:noFill/>
                </a:ln>
                <a:solidFill>
                  <a:srgbClr val="000000"/>
                </a:solidFill>
                <a:effectLst/>
                <a:latin typeface="source code pro"/>
              </a:rPr>
              <a:t>car</a:t>
            </a:r>
            <a:r>
              <a:rPr kumimoji="0" lang="en-US" altLang="en-US" sz="1200" b="0" i="0" u="none" strike="noStrike" cap="none" normalizeH="0" baseline="0" dirty="0">
                <a:ln>
                  <a:noFill/>
                </a:ln>
                <a:solidFill>
                  <a:srgbClr val="000000"/>
                </a:solidFill>
                <a:effectLst/>
                <a:latin typeface="source code pro"/>
              </a:rPr>
              <a:t> = </a:t>
            </a:r>
            <a:r>
              <a:rPr kumimoji="0" lang="en-US" altLang="en-US" sz="1200" b="1" i="0" u="none" strike="noStrike" cap="none" normalizeH="0" baseline="0" dirty="0">
                <a:ln>
                  <a:noFill/>
                </a:ln>
                <a:solidFill>
                  <a:srgbClr val="63B175"/>
                </a:solidFill>
                <a:effectLst/>
                <a:latin typeface="source code pro"/>
              </a:rPr>
              <a:t>new</a:t>
            </a:r>
            <a:r>
              <a:rPr kumimoji="0" lang="en-US" altLang="en-US" sz="1200" b="0" i="0" u="none" strike="noStrike" cap="none" normalizeH="0" baseline="0" dirty="0">
                <a:ln>
                  <a:noFill/>
                </a:ln>
                <a:solidFill>
                  <a:srgbClr val="333333"/>
                </a:solidFill>
                <a:effectLst/>
                <a:latin typeface="source code pro"/>
              </a:rPr>
              <a:t> </a:t>
            </a:r>
            <a:r>
              <a:rPr kumimoji="0" lang="en-US" altLang="en-US" sz="1200" b="0" i="0" u="none" strike="noStrike" cap="none" normalizeH="0" baseline="0" dirty="0">
                <a:ln>
                  <a:noFill/>
                </a:ln>
                <a:solidFill>
                  <a:srgbClr val="000000"/>
                </a:solidFill>
                <a:effectLst/>
                <a:latin typeface="source code pro"/>
              </a:rPr>
              <a:t>Car(</a:t>
            </a:r>
            <a:r>
              <a:rPr kumimoji="0" lang="en-US" altLang="en-US" sz="1200" b="1" i="0" u="none" strike="noStrike" cap="none" normalizeH="0" baseline="0" dirty="0">
                <a:ln>
                  <a:noFill/>
                </a:ln>
                <a:solidFill>
                  <a:srgbClr val="63B175"/>
                </a:solidFill>
                <a:effectLst/>
                <a:latin typeface="source code pro"/>
              </a:rPr>
              <a:t>"yellow"</a:t>
            </a:r>
            <a:r>
              <a:rPr kumimoji="0" lang="en-US" altLang="en-US" sz="1200" b="0" i="0" u="none" strike="noStrike" cap="none" normalizeH="0" baseline="0" dirty="0">
                <a:ln>
                  <a:noFill/>
                </a:ln>
                <a:solidFill>
                  <a:srgbClr val="000000"/>
                </a:solidFill>
                <a:effectLst/>
                <a:latin typeface="source code pro"/>
              </a:rPr>
              <a:t>, </a:t>
            </a:r>
            <a:r>
              <a:rPr kumimoji="0" lang="en-US" altLang="en-US" sz="1200" b="1" i="0" u="none" strike="noStrike" cap="none" normalizeH="0" baseline="0" dirty="0">
                <a:ln>
                  <a:noFill/>
                </a:ln>
                <a:solidFill>
                  <a:srgbClr val="63B175"/>
                </a:solidFill>
                <a:effectLst/>
                <a:latin typeface="source code pro"/>
              </a:rPr>
              <a:t>"</a:t>
            </a:r>
            <a:r>
              <a:rPr kumimoji="0" lang="en-US" altLang="en-US" sz="1200" b="1" i="0" u="none" strike="noStrike" cap="none" normalizeH="0" baseline="0" dirty="0" err="1">
                <a:ln>
                  <a:noFill/>
                </a:ln>
                <a:solidFill>
                  <a:srgbClr val="63B175"/>
                </a:solidFill>
                <a:effectLst/>
                <a:latin typeface="source code pro"/>
              </a:rPr>
              <a:t>renault</a:t>
            </a:r>
            <a:r>
              <a:rPr kumimoji="0" lang="en-US" altLang="en-US" sz="1200" b="1" i="0" u="none" strike="noStrike" cap="none" normalizeH="0" baseline="0" dirty="0">
                <a:ln>
                  <a:noFill/>
                </a:ln>
                <a:solidFill>
                  <a:srgbClr val="63B175"/>
                </a:solidFill>
                <a:effectLst/>
                <a:latin typeface="source code pro"/>
              </a:rPr>
              <a:t>"</a:t>
            </a:r>
            <a:r>
              <a:rPr kumimoji="0" lang="en-US" altLang="en-US" sz="1200" b="0" i="0" u="none" strike="noStrike" cap="none" normalizeH="0" baseline="0" dirty="0">
                <a:ln>
                  <a:noFill/>
                </a:ln>
                <a:solidFill>
                  <a:srgbClr val="000000"/>
                </a:solidFill>
                <a:effectLst/>
                <a:latin typeface="source code pro"/>
              </a:rPr>
              <a:t>);</a:t>
            </a:r>
            <a:endParaRPr kumimoji="0" lang="en-US" altLang="en-US" sz="1200" b="0" i="0" u="none" strike="noStrike" cap="none" normalizeH="0" baseline="0" dirty="0">
              <a:ln>
                <a:noFill/>
              </a:ln>
              <a:solidFill>
                <a:schemeClr val="tx1"/>
              </a:solidFill>
              <a:effectLst/>
            </a:endParaRPr>
          </a:p>
          <a:p>
            <a:pPr lvl="0"/>
            <a:r>
              <a:rPr lang="en-US" sz="1200" dirty="0">
                <a:solidFill>
                  <a:srgbClr val="000000"/>
                </a:solidFill>
                <a:latin typeface="source code pro"/>
              </a:rPr>
              <a:t>String </a:t>
            </a:r>
            <a:r>
              <a:rPr lang="en-US" sz="1200" dirty="0" err="1">
                <a:solidFill>
                  <a:srgbClr val="000000"/>
                </a:solidFill>
                <a:latin typeface="source code pro"/>
              </a:rPr>
              <a:t>carAsString</a:t>
            </a:r>
            <a:r>
              <a:rPr lang="en-US" sz="1200" dirty="0">
                <a:solidFill>
                  <a:srgbClr val="000000"/>
                </a:solidFill>
                <a:latin typeface="source code pro"/>
              </a:rPr>
              <a:t> = </a:t>
            </a:r>
            <a:r>
              <a:rPr lang="en-US" sz="1200" dirty="0" err="1">
                <a:solidFill>
                  <a:srgbClr val="000000"/>
                </a:solidFill>
                <a:latin typeface="source code pro"/>
              </a:rPr>
              <a:t>objectMapper.writeValueAsString</a:t>
            </a:r>
            <a:r>
              <a:rPr lang="en-US" sz="1200" dirty="0">
                <a:solidFill>
                  <a:srgbClr val="000000"/>
                </a:solidFill>
                <a:latin typeface="source code pro"/>
              </a:rPr>
              <a:t>(car);</a:t>
            </a:r>
          </a:p>
          <a:p>
            <a:r>
              <a:rPr lang="en-US" altLang="en-US" sz="1200" b="1" dirty="0">
                <a:solidFill>
                  <a:srgbClr val="63B175"/>
                </a:solidFill>
                <a:latin typeface="source code pro"/>
              </a:rPr>
              <a:t>// {"color":"yellow","type":"</a:t>
            </a:r>
            <a:r>
              <a:rPr lang="en-US" altLang="en-US" sz="1200" b="1" dirty="0" err="1">
                <a:solidFill>
                  <a:srgbClr val="63B175"/>
                </a:solidFill>
                <a:latin typeface="source code pro"/>
              </a:rPr>
              <a:t>renault</a:t>
            </a:r>
            <a:r>
              <a:rPr lang="en-US" altLang="en-US" sz="1200" b="1" dirty="0">
                <a:solidFill>
                  <a:srgbClr val="63B175"/>
                </a:solidFill>
                <a:latin typeface="source code pro"/>
              </a:rPr>
              <a:t>"}</a:t>
            </a:r>
            <a:endParaRPr lang="en-US" altLang="en-US" sz="1200" dirty="0"/>
          </a:p>
          <a:p>
            <a:pPr lvl="0"/>
            <a:endParaRPr kumimoji="0" lang="en-US" altLang="en-US" sz="1200" b="0" i="0" u="none" strike="noStrike" cap="none" normalizeH="0" baseline="0" dirty="0">
              <a:ln>
                <a:noFill/>
              </a:ln>
              <a:solidFill>
                <a:srgbClr val="000000"/>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ource code pro"/>
              </a:rPr>
              <a:t>String </a:t>
            </a:r>
            <a:r>
              <a:rPr kumimoji="0" lang="en-US" altLang="en-US" sz="1200" b="0" i="0" u="none" strike="noStrike" cap="none" normalizeH="0" baseline="0" dirty="0" err="1">
                <a:ln>
                  <a:noFill/>
                </a:ln>
                <a:solidFill>
                  <a:srgbClr val="000000"/>
                </a:solidFill>
                <a:effectLst/>
                <a:latin typeface="source code pro"/>
              </a:rPr>
              <a:t>jsonCarArray</a:t>
            </a:r>
            <a:r>
              <a:rPr kumimoji="0" lang="en-US" altLang="en-US" sz="1200" b="0" i="0" u="none" strike="noStrike" cap="none" normalizeH="0" baseline="0" dirty="0">
                <a:ln>
                  <a:noFill/>
                </a:ln>
                <a:solidFill>
                  <a:srgbClr val="000000"/>
                </a:solidFill>
                <a:effectLst/>
                <a:latin typeface="source code pro"/>
              </a:rPr>
              <a:t> =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source code pro"/>
              </a:rPr>
              <a:t>  </a:t>
            </a:r>
            <a:r>
              <a:rPr kumimoji="0" lang="en-US" altLang="en-US" sz="1200" b="1" i="0" u="none" strike="noStrike" cap="none" normalizeH="0" baseline="0" dirty="0">
                <a:ln>
                  <a:noFill/>
                </a:ln>
                <a:solidFill>
                  <a:srgbClr val="63B175"/>
                </a:solidFill>
                <a:effectLst/>
                <a:latin typeface="source code pro"/>
              </a:rPr>
              <a:t>"[{ \"color\" : \"Black\", \"type\" : \"BMW\" }, { \"color\" : \"Red\", \"type\" : \"FIAT\" }]"</a:t>
            </a:r>
            <a:r>
              <a:rPr kumimoji="0" lang="en-US" altLang="en-US" sz="1200" b="0" i="0" u="none" strike="noStrike" cap="none" normalizeH="0" baseline="0" dirty="0">
                <a:ln>
                  <a:noFill/>
                </a:ln>
                <a:solidFill>
                  <a:srgbClr val="000000"/>
                </a:solidFill>
                <a:effectLst/>
                <a:latin typeface="source code pro"/>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source code pro"/>
              </a:rPr>
              <a:t>ObjectMapper</a:t>
            </a:r>
            <a:r>
              <a:rPr kumimoji="0" lang="en-US" altLang="en-US" sz="1200" b="0" i="0" u="none" strike="noStrike" cap="none" normalizeH="0" baseline="0" dirty="0">
                <a:ln>
                  <a:noFill/>
                </a:ln>
                <a:solidFill>
                  <a:srgbClr val="000000"/>
                </a:solidFill>
                <a:effectLst/>
                <a:latin typeface="source code pro"/>
              </a:rPr>
              <a:t> </a:t>
            </a:r>
            <a:r>
              <a:rPr kumimoji="0" lang="en-US" altLang="en-US" sz="1200" b="0" i="0" u="none" strike="noStrike" cap="none" normalizeH="0" baseline="0" dirty="0" err="1">
                <a:ln>
                  <a:noFill/>
                </a:ln>
                <a:solidFill>
                  <a:srgbClr val="000000"/>
                </a:solidFill>
                <a:effectLst/>
                <a:latin typeface="source code pro"/>
              </a:rPr>
              <a:t>objectMapper</a:t>
            </a:r>
            <a:r>
              <a:rPr kumimoji="0" lang="en-US" altLang="en-US" sz="1200" b="0" i="0" u="none" strike="noStrike" cap="none" normalizeH="0" baseline="0" dirty="0">
                <a:ln>
                  <a:noFill/>
                </a:ln>
                <a:solidFill>
                  <a:srgbClr val="000000"/>
                </a:solidFill>
                <a:effectLst/>
                <a:latin typeface="source code pro"/>
              </a:rPr>
              <a:t> = </a:t>
            </a:r>
            <a:r>
              <a:rPr kumimoji="0" lang="en-US" altLang="en-US" sz="1200" b="1" i="0" u="none" strike="noStrike" cap="none" normalizeH="0" baseline="0" dirty="0">
                <a:ln>
                  <a:noFill/>
                </a:ln>
                <a:solidFill>
                  <a:srgbClr val="63B175"/>
                </a:solidFill>
                <a:effectLst/>
                <a:latin typeface="source code pro"/>
              </a:rPr>
              <a:t>new</a:t>
            </a:r>
            <a:r>
              <a:rPr kumimoji="0" lang="en-US" altLang="en-US" sz="1200" b="0" i="0" u="none" strike="noStrike" cap="none" normalizeH="0" baseline="0" dirty="0">
                <a:ln>
                  <a:noFill/>
                </a:ln>
                <a:solidFill>
                  <a:srgbClr val="333333"/>
                </a:solidFill>
                <a:effectLst/>
                <a:latin typeface="source code pro"/>
              </a:rPr>
              <a:t> </a:t>
            </a:r>
            <a:r>
              <a:rPr kumimoji="0" lang="en-US" altLang="en-US" sz="1200" b="0" i="0" u="none" strike="noStrike" cap="none" normalizeH="0" baseline="0" dirty="0" err="1">
                <a:ln>
                  <a:noFill/>
                </a:ln>
                <a:solidFill>
                  <a:srgbClr val="000000"/>
                </a:solidFill>
                <a:effectLst/>
                <a:latin typeface="source code pro"/>
              </a:rPr>
              <a:t>ObjectMapper</a:t>
            </a:r>
            <a:r>
              <a:rPr kumimoji="0" lang="en-US" altLang="en-US" sz="1200" b="0" i="0" u="none" strike="noStrike" cap="none" normalizeH="0" baseline="0" dirty="0">
                <a:ln>
                  <a:noFill/>
                </a:ln>
                <a:solidFill>
                  <a:srgbClr val="000000"/>
                </a:solidFill>
                <a:effectLst/>
                <a:latin typeface="source code pro"/>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source code pro"/>
              </a:rPr>
              <a:t>objectMapper.configure</a:t>
            </a:r>
            <a:r>
              <a:rPr kumimoji="0" lang="en-US" altLang="en-US" sz="1200" b="0" i="0" u="none" strike="noStrike" cap="none" normalizeH="0" baseline="0" dirty="0">
                <a:ln>
                  <a:noFill/>
                </a:ln>
                <a:solidFill>
                  <a:srgbClr val="000000"/>
                </a:solidFill>
                <a:effectLst/>
                <a:latin typeface="source code pro"/>
              </a:rPr>
              <a:t>(</a:t>
            </a:r>
            <a:r>
              <a:rPr kumimoji="0" lang="en-US" altLang="en-US" sz="1200" b="0" i="0" u="none" strike="noStrike" cap="none" normalizeH="0" baseline="0" dirty="0" err="1">
                <a:ln>
                  <a:noFill/>
                </a:ln>
                <a:solidFill>
                  <a:srgbClr val="000000"/>
                </a:solidFill>
                <a:effectLst/>
                <a:latin typeface="source code pro"/>
              </a:rPr>
              <a:t>DeserializationFeature.</a:t>
            </a:r>
            <a:r>
              <a:rPr kumimoji="0" lang="en-US" altLang="en-US" sz="1200" b="1" i="0" u="none" strike="noStrike" cap="none" normalizeH="0" baseline="0" dirty="0" err="1">
                <a:ln>
                  <a:noFill/>
                </a:ln>
                <a:solidFill>
                  <a:srgbClr val="000000"/>
                </a:solidFill>
                <a:effectLst/>
                <a:latin typeface="source code pro"/>
              </a:rPr>
              <a:t>USE_JAVA_ARRAY_FOR_JSON_ARRAY</a:t>
            </a:r>
            <a:r>
              <a:rPr kumimoji="0" lang="en-US" altLang="en-US" sz="1200" b="0" i="0" u="none" strike="noStrike" cap="none" normalizeH="0" baseline="0" dirty="0">
                <a:ln>
                  <a:noFill/>
                </a:ln>
                <a:solidFill>
                  <a:srgbClr val="000000"/>
                </a:solidFill>
                <a:effectLst/>
                <a:latin typeface="source code pro"/>
              </a:rPr>
              <a:t>, </a:t>
            </a:r>
            <a:r>
              <a:rPr kumimoji="0" lang="en-US" altLang="en-US" sz="1200" b="1" i="0" u="none" strike="noStrike" cap="none" normalizeH="0" baseline="0" dirty="0">
                <a:ln>
                  <a:noFill/>
                </a:ln>
                <a:solidFill>
                  <a:srgbClr val="63B175"/>
                </a:solidFill>
                <a:effectLst/>
                <a:latin typeface="source code pro"/>
              </a:rPr>
              <a:t>true</a:t>
            </a:r>
            <a:r>
              <a:rPr kumimoji="0" lang="en-US" altLang="en-US" sz="1200" b="0" i="0" u="none" strike="noStrike" cap="none" normalizeH="0" baseline="0" dirty="0">
                <a:ln>
                  <a:noFill/>
                </a:ln>
                <a:solidFill>
                  <a:srgbClr val="000000"/>
                </a:solidFill>
                <a:effectLst/>
                <a:latin typeface="source code pro"/>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ource code pro"/>
              </a:rPr>
              <a:t>Car[] cars = </a:t>
            </a:r>
            <a:r>
              <a:rPr kumimoji="0" lang="en-US" altLang="en-US" sz="1200" b="0" i="0" u="none" strike="noStrike" cap="none" normalizeH="0" baseline="0" dirty="0" err="1">
                <a:ln>
                  <a:noFill/>
                </a:ln>
                <a:solidFill>
                  <a:srgbClr val="000000"/>
                </a:solidFill>
                <a:effectLst/>
                <a:latin typeface="source code pro"/>
              </a:rPr>
              <a:t>objectMapper.readValue</a:t>
            </a:r>
            <a:r>
              <a:rPr kumimoji="0" lang="en-US" altLang="en-US" sz="1200" b="0" i="0" u="none" strike="noStrike" cap="none" normalizeH="0" baseline="0" dirty="0">
                <a:ln>
                  <a:noFill/>
                </a:ln>
                <a:solidFill>
                  <a:srgbClr val="000000"/>
                </a:solidFill>
                <a:effectLst/>
                <a:latin typeface="source code pro"/>
              </a:rPr>
              <a:t>(</a:t>
            </a:r>
            <a:r>
              <a:rPr kumimoji="0" lang="en-US" altLang="en-US" sz="1200" b="0" i="0" u="none" strike="noStrike" cap="none" normalizeH="0" baseline="0" dirty="0" err="1">
                <a:ln>
                  <a:noFill/>
                </a:ln>
                <a:solidFill>
                  <a:srgbClr val="000000"/>
                </a:solidFill>
                <a:effectLst/>
                <a:latin typeface="source code pro"/>
              </a:rPr>
              <a:t>jsonCarArray</a:t>
            </a:r>
            <a:r>
              <a:rPr kumimoji="0" lang="en-US" altLang="en-US" sz="1200" b="0" i="0" u="none" strike="noStrike" cap="none" normalizeH="0" baseline="0" dirty="0">
                <a:ln>
                  <a:noFill/>
                </a:ln>
                <a:solidFill>
                  <a:srgbClr val="000000"/>
                </a:solidFill>
                <a:effectLst/>
                <a:latin typeface="source code pro"/>
              </a:rPr>
              <a:t>, Car[].</a:t>
            </a:r>
            <a:r>
              <a:rPr kumimoji="0" lang="en-US" altLang="en-US" sz="1200" b="1" i="0" u="none" strike="noStrike" cap="none" normalizeH="0" baseline="0" dirty="0">
                <a:ln>
                  <a:noFill/>
                </a:ln>
                <a:solidFill>
                  <a:srgbClr val="63B175"/>
                </a:solidFill>
                <a:effectLst/>
                <a:latin typeface="source code pro"/>
              </a:rPr>
              <a:t>class</a:t>
            </a:r>
            <a:r>
              <a:rPr kumimoji="0" lang="en-US" altLang="en-US" sz="1200" b="0" i="0" u="none" strike="noStrike" cap="none" normalizeH="0" baseline="0" dirty="0">
                <a:ln>
                  <a:noFill/>
                </a:ln>
                <a:solidFill>
                  <a:srgbClr val="000000"/>
                </a:solidFill>
                <a:effectLst/>
                <a:latin typeface="source code pro"/>
              </a:rPr>
              <a:t>);</a:t>
            </a:r>
            <a:endParaRPr kumimoji="0" lang="en-US" altLang="en-US" sz="1200" b="0" i="0" u="none" strike="noStrike" cap="none" normalizeH="0" baseline="0" dirty="0">
              <a:ln>
                <a:noFill/>
              </a:ln>
              <a:solidFill>
                <a:schemeClr val="tx1"/>
              </a:solidFill>
              <a:effectLst/>
            </a:endParaRPr>
          </a:p>
          <a:p>
            <a:pPr lvl="0"/>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7218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Jackson may also be used to read and write YAML files.</a:t>
            </a:r>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r>
              <a:rPr lang="en-US" sz="1600" dirty="0"/>
              <a:t>Maven dependency:</a:t>
            </a:r>
          </a:p>
          <a:p>
            <a:pPr lvl="1"/>
            <a:endParaRPr lang="en-US" sz="1600" dirty="0"/>
          </a:p>
          <a:p>
            <a:pPr lvl="1"/>
            <a:endParaRPr lang="en-US" sz="1600" dirty="0"/>
          </a:p>
          <a:p>
            <a:pPr lvl="1"/>
            <a:endParaRPr lang="en-US" sz="1600" dirty="0"/>
          </a:p>
          <a:p>
            <a:pPr lvl="1"/>
            <a:endParaRPr lang="en-US" sz="1600" dirty="0"/>
          </a:p>
          <a:p>
            <a:pPr lvl="1"/>
            <a:endParaRPr lang="en-US" sz="1600" dirty="0"/>
          </a:p>
          <a:p>
            <a:pPr marL="400050" lvl="1" indent="0">
              <a:buNone/>
            </a:pPr>
            <a:r>
              <a:rPr lang="en-US" sz="1200" dirty="0"/>
              <a:t>See complete example: </a:t>
            </a:r>
            <a:r>
              <a:rPr lang="en-US" sz="1200" dirty="0">
                <a:hlinkClick r:id="rId2"/>
              </a:rPr>
              <a:t>https://www.baeldung.com/jackson-yaml</a:t>
            </a:r>
            <a:endParaRPr lang="en-US" sz="12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endParaRPr lang="en-US" sz="2000" dirty="0"/>
          </a:p>
        </p:txBody>
      </p:sp>
      <p:sp>
        <p:nvSpPr>
          <p:cNvPr id="46084" name="Title 17"/>
          <p:cNvSpPr>
            <a:spLocks noGrp="1"/>
          </p:cNvSpPr>
          <p:nvPr>
            <p:ph type="title"/>
          </p:nvPr>
        </p:nvSpPr>
        <p:spPr/>
        <p:txBody>
          <a:bodyPr/>
          <a:lstStyle/>
          <a:p>
            <a:r>
              <a:rPr lang="en-US" sz="3000" dirty="0"/>
              <a:t>Using Jackson for YAML</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Rectangle 2">
            <a:extLst>
              <a:ext uri="{FF2B5EF4-FFF2-40B4-BE49-F238E27FC236}">
                <a16:creationId xmlns:a16="http://schemas.microsoft.com/office/drawing/2014/main" id="{A4EE91CE-9F6B-49DF-B5C7-E2F2A286D89E}"/>
              </a:ext>
            </a:extLst>
          </p:cNvPr>
          <p:cNvSpPr>
            <a:spLocks noChangeArrowheads="1"/>
          </p:cNvSpPr>
          <p:nvPr/>
        </p:nvSpPr>
        <p:spPr bwMode="auto">
          <a:xfrm>
            <a:off x="2819400" y="3953470"/>
            <a:ext cx="480904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fontAlgn="base">
              <a:spcBef>
                <a:spcPct val="0"/>
              </a:spcBef>
              <a:spcAft>
                <a:spcPct val="0"/>
              </a:spcAft>
            </a:pPr>
            <a:r>
              <a:rPr lang="en-US" altLang="en-US" sz="1200" dirty="0">
                <a:solidFill>
                  <a:srgbClr val="000000"/>
                </a:solidFill>
                <a:latin typeface="source code pro"/>
              </a:rPr>
              <a:t>&lt;dependency&gt;</a:t>
            </a:r>
          </a:p>
          <a:p>
            <a:pPr lvl="0" defTabSz="914400" fontAlgn="base">
              <a:spcBef>
                <a:spcPct val="0"/>
              </a:spcBef>
              <a:spcAft>
                <a:spcPct val="0"/>
              </a:spcAft>
            </a:pPr>
            <a:r>
              <a:rPr lang="en-US" altLang="en-US" sz="1200" dirty="0">
                <a:solidFill>
                  <a:srgbClr val="000000"/>
                </a:solidFill>
                <a:latin typeface="source code pro"/>
              </a:rPr>
              <a:t>    &lt;</a:t>
            </a:r>
            <a:r>
              <a:rPr lang="en-US" altLang="en-US" sz="1200" dirty="0" err="1">
                <a:solidFill>
                  <a:srgbClr val="000000"/>
                </a:solidFill>
                <a:latin typeface="source code pro"/>
              </a:rPr>
              <a:t>groupId</a:t>
            </a:r>
            <a:r>
              <a:rPr lang="en-US" altLang="en-US" sz="1200" dirty="0">
                <a:solidFill>
                  <a:srgbClr val="000000"/>
                </a:solidFill>
                <a:latin typeface="source code pro"/>
              </a:rPr>
              <a:t>&gt;</a:t>
            </a:r>
            <a:r>
              <a:rPr lang="en-US" altLang="en-US" sz="1200" dirty="0" err="1">
                <a:solidFill>
                  <a:srgbClr val="000000"/>
                </a:solidFill>
                <a:latin typeface="source code pro"/>
              </a:rPr>
              <a:t>com.fasterxml.jackson.dataformat</a:t>
            </a:r>
            <a:r>
              <a:rPr lang="en-US" altLang="en-US" sz="1200" dirty="0">
                <a:solidFill>
                  <a:srgbClr val="000000"/>
                </a:solidFill>
                <a:latin typeface="source code pro"/>
              </a:rPr>
              <a:t>&lt;/</a:t>
            </a:r>
            <a:r>
              <a:rPr lang="en-US" altLang="en-US" sz="1200" dirty="0" err="1">
                <a:solidFill>
                  <a:srgbClr val="000000"/>
                </a:solidFill>
                <a:latin typeface="source code pro"/>
              </a:rPr>
              <a:t>groupId</a:t>
            </a:r>
            <a:r>
              <a:rPr lang="en-US" altLang="en-US" sz="1200" dirty="0">
                <a:solidFill>
                  <a:srgbClr val="000000"/>
                </a:solidFill>
                <a:latin typeface="source code pro"/>
              </a:rPr>
              <a:t>&gt;</a:t>
            </a:r>
          </a:p>
          <a:p>
            <a:pPr lvl="0" defTabSz="914400" fontAlgn="base">
              <a:spcBef>
                <a:spcPct val="0"/>
              </a:spcBef>
              <a:spcAft>
                <a:spcPct val="0"/>
              </a:spcAft>
            </a:pPr>
            <a:r>
              <a:rPr lang="en-US" altLang="en-US" sz="1200" dirty="0">
                <a:solidFill>
                  <a:srgbClr val="000000"/>
                </a:solidFill>
                <a:latin typeface="source code pro"/>
              </a:rPr>
              <a:t>    &lt;</a:t>
            </a:r>
            <a:r>
              <a:rPr lang="en-US" altLang="en-US" sz="1200" dirty="0" err="1">
                <a:solidFill>
                  <a:srgbClr val="000000"/>
                </a:solidFill>
                <a:latin typeface="source code pro"/>
              </a:rPr>
              <a:t>artifactId</a:t>
            </a:r>
            <a:r>
              <a:rPr lang="en-US" altLang="en-US" sz="1200" dirty="0">
                <a:solidFill>
                  <a:srgbClr val="000000"/>
                </a:solidFill>
                <a:latin typeface="source code pro"/>
              </a:rPr>
              <a:t>&gt;</a:t>
            </a:r>
            <a:r>
              <a:rPr lang="en-US" altLang="en-US" sz="1200" dirty="0" err="1">
                <a:solidFill>
                  <a:srgbClr val="000000"/>
                </a:solidFill>
                <a:latin typeface="source code pro"/>
              </a:rPr>
              <a:t>jackson-dataformat-yaml</a:t>
            </a:r>
            <a:r>
              <a:rPr lang="en-US" altLang="en-US" sz="1200" dirty="0">
                <a:solidFill>
                  <a:srgbClr val="000000"/>
                </a:solidFill>
                <a:latin typeface="source code pro"/>
              </a:rPr>
              <a:t>&lt;/</a:t>
            </a:r>
            <a:r>
              <a:rPr lang="en-US" altLang="en-US" sz="1200" dirty="0" err="1">
                <a:solidFill>
                  <a:srgbClr val="000000"/>
                </a:solidFill>
                <a:latin typeface="source code pro"/>
              </a:rPr>
              <a:t>artifactId</a:t>
            </a:r>
            <a:r>
              <a:rPr lang="en-US" altLang="en-US" sz="1200" dirty="0">
                <a:solidFill>
                  <a:srgbClr val="000000"/>
                </a:solidFill>
                <a:latin typeface="source code pro"/>
              </a:rPr>
              <a:t>&gt;</a:t>
            </a:r>
          </a:p>
          <a:p>
            <a:pPr lvl="0" defTabSz="914400" fontAlgn="base">
              <a:spcBef>
                <a:spcPct val="0"/>
              </a:spcBef>
              <a:spcAft>
                <a:spcPct val="0"/>
              </a:spcAft>
            </a:pPr>
            <a:r>
              <a:rPr lang="en-US" altLang="en-US" sz="1200" dirty="0">
                <a:solidFill>
                  <a:srgbClr val="000000"/>
                </a:solidFill>
                <a:latin typeface="source code pro"/>
              </a:rPr>
              <a:t>    &lt;version&gt;2.11.1&lt;/version&gt;</a:t>
            </a:r>
          </a:p>
          <a:p>
            <a:pPr lvl="0" defTabSz="914400" fontAlgn="base">
              <a:spcBef>
                <a:spcPct val="0"/>
              </a:spcBef>
              <a:spcAft>
                <a:spcPct val="0"/>
              </a:spcAft>
            </a:pPr>
            <a:r>
              <a:rPr lang="en-US" altLang="en-US" sz="1200" dirty="0">
                <a:solidFill>
                  <a:srgbClr val="000000"/>
                </a:solidFill>
                <a:latin typeface="source code pro"/>
              </a:rPr>
              <a:t>&lt;/dependency&gt;</a:t>
            </a:r>
            <a:endParaRPr kumimoji="0" lang="en-US" altLang="en-US" sz="1200" b="0" i="0" u="none" strike="noStrike" cap="none" normalizeH="0" baseline="0" dirty="0">
              <a:ln>
                <a:noFill/>
              </a:ln>
              <a:solidFill>
                <a:schemeClr val="tx1"/>
              </a:solidFill>
              <a:effectLst/>
            </a:endParaRPr>
          </a:p>
        </p:txBody>
      </p:sp>
      <p:sp>
        <p:nvSpPr>
          <p:cNvPr id="8" name="Rectangle 2">
            <a:extLst>
              <a:ext uri="{FF2B5EF4-FFF2-40B4-BE49-F238E27FC236}">
                <a16:creationId xmlns:a16="http://schemas.microsoft.com/office/drawing/2014/main" id="{F0F3E5F1-54FD-4031-94DF-04D8CBEA52DC}"/>
              </a:ext>
            </a:extLst>
          </p:cNvPr>
          <p:cNvSpPr>
            <a:spLocks noChangeArrowheads="1"/>
          </p:cNvSpPr>
          <p:nvPr/>
        </p:nvSpPr>
        <p:spPr bwMode="auto">
          <a:xfrm>
            <a:off x="2389427" y="1328757"/>
            <a:ext cx="8507173"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fontAlgn="base">
              <a:spcBef>
                <a:spcPct val="0"/>
              </a:spcBef>
              <a:spcAft>
                <a:spcPct val="0"/>
              </a:spcAft>
            </a:pPr>
            <a:r>
              <a:rPr lang="en-US" altLang="en-US" sz="1200" b="1" dirty="0">
                <a:solidFill>
                  <a:srgbClr val="63B175"/>
                </a:solidFill>
                <a:latin typeface="source code pro"/>
              </a:rPr>
              <a:t>// read example</a:t>
            </a:r>
            <a:endParaRPr lang="en-US" altLang="en-US" sz="1200" dirty="0">
              <a:solidFill>
                <a:srgbClr val="000000"/>
              </a:solidFill>
              <a:latin typeface="source code pro"/>
            </a:endParaRPr>
          </a:p>
          <a:p>
            <a:pPr lvl="0" defTabSz="914400" fontAlgn="base">
              <a:spcBef>
                <a:spcPct val="0"/>
              </a:spcBef>
              <a:spcAft>
                <a:spcPct val="0"/>
              </a:spcAft>
            </a:pPr>
            <a:r>
              <a:rPr lang="en-US" altLang="en-US" sz="1200" dirty="0">
                <a:solidFill>
                  <a:srgbClr val="000000"/>
                </a:solidFill>
                <a:latin typeface="source code pro"/>
              </a:rPr>
              <a:t>mapper = new </a:t>
            </a:r>
            <a:r>
              <a:rPr lang="en-US" altLang="en-US" sz="1200" dirty="0" err="1">
                <a:solidFill>
                  <a:srgbClr val="000000"/>
                </a:solidFill>
                <a:latin typeface="source code pro"/>
              </a:rPr>
              <a:t>ObjectMapper</a:t>
            </a:r>
            <a:r>
              <a:rPr lang="en-US" altLang="en-US" sz="1200" dirty="0">
                <a:solidFill>
                  <a:srgbClr val="000000"/>
                </a:solidFill>
                <a:latin typeface="source code pro"/>
              </a:rPr>
              <a:t>(new </a:t>
            </a:r>
            <a:r>
              <a:rPr lang="en-US" altLang="en-US" sz="1200" dirty="0" err="1">
                <a:solidFill>
                  <a:srgbClr val="000000"/>
                </a:solidFill>
                <a:latin typeface="source code pro"/>
              </a:rPr>
              <a:t>YAMLFactory</a:t>
            </a:r>
            <a:r>
              <a:rPr lang="en-US" altLang="en-US" sz="1200" dirty="0">
                <a:solidFill>
                  <a:srgbClr val="000000"/>
                </a:solidFill>
                <a:latin typeface="source code pro"/>
              </a:rPr>
              <a:t>());</a:t>
            </a:r>
          </a:p>
          <a:p>
            <a:pPr lvl="0" defTabSz="914400" fontAlgn="base">
              <a:spcBef>
                <a:spcPct val="0"/>
              </a:spcBef>
              <a:spcAft>
                <a:spcPct val="0"/>
              </a:spcAft>
            </a:pPr>
            <a:r>
              <a:rPr lang="en-US" altLang="en-US" sz="1200" dirty="0" err="1">
                <a:solidFill>
                  <a:srgbClr val="000000"/>
                </a:solidFill>
                <a:latin typeface="source code pro"/>
              </a:rPr>
              <a:t>mapper.findAndRegisterModules</a:t>
            </a:r>
            <a:r>
              <a:rPr lang="en-US" altLang="en-US" sz="1200" dirty="0">
                <a:solidFill>
                  <a:srgbClr val="000000"/>
                </a:solidFill>
                <a:latin typeface="source code pro"/>
              </a:rPr>
              <a:t>();</a:t>
            </a:r>
          </a:p>
          <a:p>
            <a:pPr lvl="0" defTabSz="914400" fontAlgn="base">
              <a:spcBef>
                <a:spcPct val="0"/>
              </a:spcBef>
              <a:spcAft>
                <a:spcPct val="0"/>
              </a:spcAft>
            </a:pPr>
            <a:r>
              <a:rPr lang="en-US" altLang="en-US" sz="1200" dirty="0">
                <a:solidFill>
                  <a:srgbClr val="000000"/>
                </a:solidFill>
                <a:latin typeface="source code pro"/>
              </a:rPr>
              <a:t>Order </a:t>
            </a:r>
            <a:r>
              <a:rPr lang="en-US" altLang="en-US" sz="1200" dirty="0" err="1">
                <a:solidFill>
                  <a:srgbClr val="000000"/>
                </a:solidFill>
                <a:latin typeface="source code pro"/>
              </a:rPr>
              <a:t>order</a:t>
            </a:r>
            <a:r>
              <a:rPr lang="en-US" altLang="en-US" sz="1200" dirty="0">
                <a:solidFill>
                  <a:srgbClr val="000000"/>
                </a:solidFill>
                <a:latin typeface="source code pro"/>
              </a:rPr>
              <a:t> = </a:t>
            </a:r>
            <a:r>
              <a:rPr lang="en-US" altLang="en-US" sz="1200" dirty="0" err="1">
                <a:solidFill>
                  <a:srgbClr val="000000"/>
                </a:solidFill>
                <a:latin typeface="source code pro"/>
              </a:rPr>
              <a:t>mapper.readValue</a:t>
            </a:r>
            <a:r>
              <a:rPr lang="en-US" altLang="en-US" sz="1200" dirty="0">
                <a:solidFill>
                  <a:srgbClr val="000000"/>
                </a:solidFill>
                <a:latin typeface="source code pro"/>
              </a:rPr>
              <a:t>(new File(</a:t>
            </a:r>
            <a:r>
              <a:rPr lang="en-US" altLang="en-US" sz="1200" b="1" dirty="0">
                <a:solidFill>
                  <a:srgbClr val="63B175"/>
                </a:solidFill>
                <a:latin typeface="source code pro"/>
              </a:rPr>
              <a:t>"</a:t>
            </a:r>
            <a:r>
              <a:rPr lang="en-US" altLang="en-US" sz="1200" b="1" dirty="0" err="1">
                <a:solidFill>
                  <a:srgbClr val="63B175"/>
                </a:solidFill>
                <a:latin typeface="source code pro"/>
              </a:rPr>
              <a:t>src</a:t>
            </a:r>
            <a:r>
              <a:rPr lang="en-US" altLang="en-US" sz="1200" b="1" dirty="0">
                <a:solidFill>
                  <a:srgbClr val="63B175"/>
                </a:solidFill>
                <a:latin typeface="source code pro"/>
              </a:rPr>
              <a:t>/main/resources/</a:t>
            </a:r>
            <a:r>
              <a:rPr lang="en-US" altLang="en-US" sz="1200" b="1" dirty="0" err="1">
                <a:solidFill>
                  <a:srgbClr val="63B175"/>
                </a:solidFill>
                <a:latin typeface="source code pro"/>
              </a:rPr>
              <a:t>orderInput.yaml</a:t>
            </a:r>
            <a:r>
              <a:rPr lang="en-US" altLang="en-US" sz="1200" b="1" dirty="0">
                <a:solidFill>
                  <a:srgbClr val="63B175"/>
                </a:solidFill>
                <a:latin typeface="source code pro"/>
              </a:rPr>
              <a:t>"</a:t>
            </a:r>
            <a:r>
              <a:rPr lang="en-US" altLang="en-US" sz="1200" dirty="0">
                <a:solidFill>
                  <a:srgbClr val="000000"/>
                </a:solidFill>
                <a:latin typeface="source code pro"/>
              </a:rPr>
              <a:t>), </a:t>
            </a:r>
            <a:r>
              <a:rPr lang="en-US" altLang="en-US" sz="1200" dirty="0" err="1">
                <a:solidFill>
                  <a:srgbClr val="000000"/>
                </a:solidFill>
                <a:latin typeface="source code pro"/>
              </a:rPr>
              <a:t>Order.class</a:t>
            </a:r>
            <a:r>
              <a:rPr lang="en-US" altLang="en-US" sz="1200" dirty="0">
                <a:solidFill>
                  <a:srgbClr val="000000"/>
                </a:solidFill>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source code pro"/>
            </a:endParaRPr>
          </a:p>
          <a:p>
            <a:pPr lvl="0" defTabSz="914400" fontAlgn="base">
              <a:spcBef>
                <a:spcPct val="0"/>
              </a:spcBef>
              <a:spcAft>
                <a:spcPct val="0"/>
              </a:spcAft>
            </a:pPr>
            <a:r>
              <a:rPr lang="en-US" altLang="en-US" sz="1200" b="1" dirty="0">
                <a:solidFill>
                  <a:srgbClr val="63B175"/>
                </a:solidFill>
                <a:latin typeface="source code pro"/>
              </a:rPr>
              <a:t>// write example</a:t>
            </a:r>
          </a:p>
          <a:p>
            <a:pPr lvl="0" defTabSz="914400" fontAlgn="base">
              <a:spcBef>
                <a:spcPct val="0"/>
              </a:spcBef>
              <a:spcAft>
                <a:spcPct val="0"/>
              </a:spcAft>
            </a:pPr>
            <a:r>
              <a:rPr lang="en-US" altLang="en-US" sz="1200" b="1" dirty="0">
                <a:solidFill>
                  <a:srgbClr val="63B175"/>
                </a:solidFill>
                <a:latin typeface="source code pro"/>
              </a:rPr>
              <a:t>// By default, YAML file starts with three dashes. this may be disabled:</a:t>
            </a:r>
          </a:p>
          <a:p>
            <a:pPr lvl="0" defTabSz="914400" fontAlgn="base">
              <a:spcBef>
                <a:spcPct val="0"/>
              </a:spcBef>
              <a:spcAft>
                <a:spcPct val="0"/>
              </a:spcAft>
            </a:pPr>
            <a:r>
              <a:rPr lang="en-US" altLang="en-US" sz="1200" dirty="0">
                <a:solidFill>
                  <a:srgbClr val="000000"/>
                </a:solidFill>
                <a:latin typeface="source code pro"/>
              </a:rPr>
              <a:t>mapper = new </a:t>
            </a:r>
            <a:r>
              <a:rPr lang="en-US" altLang="en-US" sz="1200" dirty="0" err="1">
                <a:solidFill>
                  <a:srgbClr val="000000"/>
                </a:solidFill>
                <a:latin typeface="source code pro"/>
              </a:rPr>
              <a:t>ObjectMapper</a:t>
            </a:r>
            <a:r>
              <a:rPr lang="en-US" altLang="en-US" sz="1200" dirty="0">
                <a:solidFill>
                  <a:srgbClr val="000000"/>
                </a:solidFill>
                <a:latin typeface="source code pro"/>
              </a:rPr>
              <a:t>(new </a:t>
            </a:r>
            <a:r>
              <a:rPr lang="en-US" altLang="en-US" sz="1200" dirty="0" err="1">
                <a:solidFill>
                  <a:srgbClr val="000000"/>
                </a:solidFill>
                <a:latin typeface="source code pro"/>
              </a:rPr>
              <a:t>YAMLFactory</a:t>
            </a:r>
            <a:r>
              <a:rPr lang="en-US" altLang="en-US" sz="1200" dirty="0">
                <a:solidFill>
                  <a:srgbClr val="000000"/>
                </a:solidFill>
                <a:latin typeface="source code pro"/>
              </a:rPr>
              <a:t>().disable(</a:t>
            </a:r>
            <a:r>
              <a:rPr lang="en-US" altLang="en-US" sz="1200" dirty="0" err="1">
                <a:solidFill>
                  <a:srgbClr val="000000"/>
                </a:solidFill>
                <a:latin typeface="source code pro"/>
              </a:rPr>
              <a:t>Feature.</a:t>
            </a:r>
            <a:r>
              <a:rPr lang="en-US" altLang="en-US" sz="1200" b="1" dirty="0" err="1">
                <a:solidFill>
                  <a:srgbClr val="000000"/>
                </a:solidFill>
                <a:latin typeface="source code pro"/>
              </a:rPr>
              <a:t>WRITE_DOC_START_MARKER</a:t>
            </a:r>
            <a:r>
              <a:rPr lang="en-US" altLang="en-US" sz="1200" dirty="0">
                <a:solidFill>
                  <a:srgbClr val="000000"/>
                </a:solidFill>
                <a:latin typeface="source code pro"/>
              </a:rPr>
              <a:t>));</a:t>
            </a:r>
          </a:p>
          <a:p>
            <a:pPr lvl="0" defTabSz="914400" fontAlgn="base">
              <a:spcBef>
                <a:spcPct val="0"/>
              </a:spcBef>
              <a:spcAft>
                <a:spcPct val="0"/>
              </a:spcAft>
            </a:pPr>
            <a:r>
              <a:rPr lang="en-US" altLang="en-US" sz="1200" dirty="0" err="1">
                <a:solidFill>
                  <a:srgbClr val="000000"/>
                </a:solidFill>
                <a:latin typeface="source code pro"/>
              </a:rPr>
              <a:t>mapper.writeValue</a:t>
            </a:r>
            <a:r>
              <a:rPr lang="en-US" altLang="en-US" sz="1200" dirty="0">
                <a:solidFill>
                  <a:srgbClr val="000000"/>
                </a:solidFill>
                <a:latin typeface="source code pro"/>
              </a:rPr>
              <a:t>(new File(</a:t>
            </a:r>
            <a:r>
              <a:rPr lang="en-US" altLang="en-US" sz="1200" b="1" dirty="0">
                <a:solidFill>
                  <a:srgbClr val="63B175"/>
                </a:solidFill>
                <a:latin typeface="source code pro"/>
              </a:rPr>
              <a:t>"</a:t>
            </a:r>
            <a:r>
              <a:rPr lang="en-US" altLang="en-US" sz="1200" b="1" dirty="0" err="1">
                <a:solidFill>
                  <a:srgbClr val="63B175"/>
                </a:solidFill>
                <a:latin typeface="source code pro"/>
              </a:rPr>
              <a:t>src</a:t>
            </a:r>
            <a:r>
              <a:rPr lang="en-US" altLang="en-US" sz="1200" b="1" dirty="0">
                <a:solidFill>
                  <a:srgbClr val="63B175"/>
                </a:solidFill>
                <a:latin typeface="source code pro"/>
              </a:rPr>
              <a:t>/main/resources/</a:t>
            </a:r>
            <a:r>
              <a:rPr lang="en-US" altLang="en-US" sz="1200" b="1" dirty="0" err="1">
                <a:solidFill>
                  <a:srgbClr val="63B175"/>
                </a:solidFill>
                <a:latin typeface="source code pro"/>
              </a:rPr>
              <a:t>orderOutput.yaml</a:t>
            </a:r>
            <a:r>
              <a:rPr lang="en-US" altLang="en-US" sz="1200" b="1" dirty="0">
                <a:solidFill>
                  <a:srgbClr val="63B175"/>
                </a:solidFill>
                <a:latin typeface="source code pro"/>
              </a:rPr>
              <a:t>"</a:t>
            </a:r>
            <a:r>
              <a:rPr lang="en-US" altLang="en-US" sz="1200" dirty="0">
                <a:solidFill>
                  <a:srgbClr val="000000"/>
                </a:solidFill>
                <a:latin typeface="source code pro"/>
              </a:rPr>
              <a:t>), order);</a:t>
            </a:r>
          </a:p>
        </p:txBody>
      </p:sp>
      <p:sp>
        <p:nvSpPr>
          <p:cNvPr id="10" name="TextBox 9">
            <a:extLst>
              <a:ext uri="{FF2B5EF4-FFF2-40B4-BE49-F238E27FC236}">
                <a16:creationId xmlns:a16="http://schemas.microsoft.com/office/drawing/2014/main" id="{B62BEC0F-6CB7-429D-A661-84EB0FB61624}"/>
              </a:ext>
            </a:extLst>
          </p:cNvPr>
          <p:cNvSpPr txBox="1"/>
          <p:nvPr/>
        </p:nvSpPr>
        <p:spPr>
          <a:xfrm>
            <a:off x="8238590" y="3429000"/>
            <a:ext cx="2658010" cy="1708160"/>
          </a:xfrm>
          <a:prstGeom prst="rect">
            <a:avLst/>
          </a:prstGeom>
          <a:solidFill>
            <a:srgbClr val="FFFF00">
              <a:alpha val="10000"/>
            </a:srgbClr>
          </a:solidFill>
          <a:ln>
            <a:solidFill>
              <a:srgbClr val="C00000"/>
            </a:solidFill>
          </a:ln>
        </p:spPr>
        <p:txBody>
          <a:bodyPr wrap="square">
            <a:spAutoFit/>
          </a:bodyPr>
          <a:lstStyle/>
          <a:p>
            <a:pPr lvl="0" defTabSz="914400" fontAlgn="base">
              <a:spcBef>
                <a:spcPct val="0"/>
              </a:spcBef>
              <a:spcAft>
                <a:spcPct val="0"/>
              </a:spcAft>
            </a:pPr>
            <a:r>
              <a:rPr lang="en-US" altLang="en-US" sz="1050" dirty="0" err="1">
                <a:solidFill>
                  <a:schemeClr val="accent1">
                    <a:lumMod val="50000"/>
                  </a:schemeClr>
                </a:solidFill>
                <a:latin typeface="source code pro"/>
              </a:rPr>
              <a:t>orderNo</a:t>
            </a:r>
            <a:r>
              <a:rPr lang="en-US" altLang="en-US" sz="1050" dirty="0">
                <a:solidFill>
                  <a:schemeClr val="accent1">
                    <a:lumMod val="50000"/>
                  </a:schemeClr>
                </a:solidFill>
                <a:latin typeface="source code pro"/>
              </a:rPr>
              <a:t>: "B-9910"</a:t>
            </a:r>
          </a:p>
          <a:p>
            <a:pPr lvl="0" defTabSz="914400" fontAlgn="base">
              <a:spcBef>
                <a:spcPct val="0"/>
              </a:spcBef>
              <a:spcAft>
                <a:spcPct val="0"/>
              </a:spcAft>
            </a:pPr>
            <a:r>
              <a:rPr lang="en-US" altLang="en-US" sz="1050" dirty="0">
                <a:solidFill>
                  <a:schemeClr val="accent1">
                    <a:lumMod val="50000"/>
                  </a:schemeClr>
                </a:solidFill>
                <a:latin typeface="source code pro"/>
              </a:rPr>
              <a:t>date: "2019-04-18"</a:t>
            </a:r>
          </a:p>
          <a:p>
            <a:pPr lvl="0" defTabSz="914400" fontAlgn="base">
              <a:spcBef>
                <a:spcPct val="0"/>
              </a:spcBef>
              <a:spcAft>
                <a:spcPct val="0"/>
              </a:spcAft>
            </a:pPr>
            <a:r>
              <a:rPr lang="en-US" altLang="en-US" sz="1050" dirty="0" err="1">
                <a:solidFill>
                  <a:schemeClr val="accent1">
                    <a:lumMod val="50000"/>
                  </a:schemeClr>
                </a:solidFill>
                <a:latin typeface="source code pro"/>
              </a:rPr>
              <a:t>customerName</a:t>
            </a:r>
            <a:r>
              <a:rPr lang="en-US" altLang="en-US" sz="1050" dirty="0">
                <a:solidFill>
                  <a:schemeClr val="accent1">
                    <a:lumMod val="50000"/>
                  </a:schemeClr>
                </a:solidFill>
                <a:latin typeface="source code pro"/>
              </a:rPr>
              <a:t>: "Customer, Jane"</a:t>
            </a:r>
          </a:p>
          <a:p>
            <a:pPr lvl="0" defTabSz="914400" fontAlgn="base">
              <a:spcBef>
                <a:spcPct val="0"/>
              </a:spcBef>
              <a:spcAft>
                <a:spcPct val="0"/>
              </a:spcAft>
            </a:pPr>
            <a:r>
              <a:rPr lang="en-US" altLang="en-US" sz="1050" dirty="0" err="1">
                <a:solidFill>
                  <a:schemeClr val="accent1">
                    <a:lumMod val="50000"/>
                  </a:schemeClr>
                </a:solidFill>
                <a:latin typeface="source code pro"/>
              </a:rPr>
              <a:t>orderLines</a:t>
            </a:r>
            <a:r>
              <a:rPr lang="en-US" altLang="en-US" sz="1050" dirty="0">
                <a:solidFill>
                  <a:schemeClr val="accent1">
                    <a:lumMod val="50000"/>
                  </a:schemeClr>
                </a:solidFill>
                <a:latin typeface="source code pro"/>
              </a:rPr>
              <a:t>:</a:t>
            </a:r>
          </a:p>
          <a:p>
            <a:pPr lvl="0" defTabSz="914400" fontAlgn="base">
              <a:spcBef>
                <a:spcPct val="0"/>
              </a:spcBef>
              <a:spcAft>
                <a:spcPct val="0"/>
              </a:spcAft>
            </a:pPr>
            <a:r>
              <a:rPr lang="en-US" altLang="en-US" sz="1050" dirty="0">
                <a:solidFill>
                  <a:schemeClr val="accent1">
                    <a:lumMod val="50000"/>
                  </a:schemeClr>
                </a:solidFill>
                <a:latin typeface="source code pro"/>
              </a:rPr>
              <a:t>- item: "Copper Wire (200ft)"</a:t>
            </a:r>
          </a:p>
          <a:p>
            <a:pPr lvl="0" defTabSz="914400" fontAlgn="base">
              <a:spcBef>
                <a:spcPct val="0"/>
              </a:spcBef>
              <a:spcAft>
                <a:spcPct val="0"/>
              </a:spcAft>
            </a:pPr>
            <a:r>
              <a:rPr lang="en-US" altLang="en-US" sz="1050" dirty="0">
                <a:solidFill>
                  <a:schemeClr val="accent1">
                    <a:lumMod val="50000"/>
                  </a:schemeClr>
                </a:solidFill>
                <a:latin typeface="source code pro"/>
              </a:rPr>
              <a:t>  quantity: 1</a:t>
            </a:r>
          </a:p>
          <a:p>
            <a:pPr lvl="0" defTabSz="914400" fontAlgn="base">
              <a:spcBef>
                <a:spcPct val="0"/>
              </a:spcBef>
              <a:spcAft>
                <a:spcPct val="0"/>
              </a:spcAft>
            </a:pPr>
            <a:r>
              <a:rPr lang="en-US" altLang="en-US" sz="1050" dirty="0">
                <a:solidFill>
                  <a:schemeClr val="accent1">
                    <a:lumMod val="50000"/>
                  </a:schemeClr>
                </a:solidFill>
                <a:latin typeface="source code pro"/>
              </a:rPr>
              <a:t>  </a:t>
            </a:r>
            <a:r>
              <a:rPr lang="en-US" altLang="en-US" sz="1050" dirty="0" err="1">
                <a:solidFill>
                  <a:schemeClr val="accent1">
                    <a:lumMod val="50000"/>
                  </a:schemeClr>
                </a:solidFill>
                <a:latin typeface="source code pro"/>
              </a:rPr>
              <a:t>unitPrice</a:t>
            </a:r>
            <a:r>
              <a:rPr lang="en-US" altLang="en-US" sz="1050" dirty="0">
                <a:solidFill>
                  <a:schemeClr val="accent1">
                    <a:lumMod val="50000"/>
                  </a:schemeClr>
                </a:solidFill>
                <a:latin typeface="source code pro"/>
              </a:rPr>
              <a:t>: 50.67</a:t>
            </a:r>
          </a:p>
          <a:p>
            <a:pPr lvl="0" defTabSz="914400" fontAlgn="base">
              <a:spcBef>
                <a:spcPct val="0"/>
              </a:spcBef>
              <a:spcAft>
                <a:spcPct val="0"/>
              </a:spcAft>
            </a:pPr>
            <a:r>
              <a:rPr lang="en-US" altLang="en-US" sz="1050" dirty="0">
                <a:solidFill>
                  <a:schemeClr val="accent1">
                    <a:lumMod val="50000"/>
                  </a:schemeClr>
                </a:solidFill>
                <a:latin typeface="source code pro"/>
              </a:rPr>
              <a:t>- item: "Washers (1/4\")"</a:t>
            </a:r>
          </a:p>
          <a:p>
            <a:pPr lvl="0" defTabSz="914400" fontAlgn="base">
              <a:spcBef>
                <a:spcPct val="0"/>
              </a:spcBef>
              <a:spcAft>
                <a:spcPct val="0"/>
              </a:spcAft>
            </a:pPr>
            <a:r>
              <a:rPr lang="en-US" altLang="en-US" sz="1050" dirty="0">
                <a:solidFill>
                  <a:schemeClr val="accent1">
                    <a:lumMod val="50000"/>
                  </a:schemeClr>
                </a:solidFill>
                <a:latin typeface="source code pro"/>
              </a:rPr>
              <a:t>  quantity: 24</a:t>
            </a:r>
          </a:p>
          <a:p>
            <a:pPr lvl="0" defTabSz="914400" fontAlgn="base">
              <a:spcBef>
                <a:spcPct val="0"/>
              </a:spcBef>
              <a:spcAft>
                <a:spcPct val="0"/>
              </a:spcAft>
            </a:pPr>
            <a:r>
              <a:rPr lang="en-US" altLang="en-US" sz="1050" dirty="0">
                <a:solidFill>
                  <a:schemeClr val="accent1">
                    <a:lumMod val="50000"/>
                  </a:schemeClr>
                </a:solidFill>
                <a:latin typeface="source code pro"/>
              </a:rPr>
              <a:t>  </a:t>
            </a:r>
            <a:r>
              <a:rPr lang="en-US" altLang="en-US" sz="1050" dirty="0" err="1">
                <a:solidFill>
                  <a:schemeClr val="accent1">
                    <a:lumMod val="50000"/>
                  </a:schemeClr>
                </a:solidFill>
                <a:latin typeface="source code pro"/>
              </a:rPr>
              <a:t>unitPrice</a:t>
            </a:r>
            <a:r>
              <a:rPr lang="en-US" altLang="en-US" sz="1050" dirty="0">
                <a:solidFill>
                  <a:schemeClr val="accent1">
                    <a:lumMod val="50000"/>
                  </a:schemeClr>
                </a:solidFill>
                <a:latin typeface="source code pro"/>
              </a:rPr>
              <a:t>: 0.15</a:t>
            </a:r>
          </a:p>
        </p:txBody>
      </p:sp>
    </p:spTree>
    <p:extLst>
      <p:ext uri="{BB962C8B-B14F-4D97-AF65-F5344CB8AC3E}">
        <p14:creationId xmlns:p14="http://schemas.microsoft.com/office/powerpoint/2010/main" val="1333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JAXB stands for Java Architecture for </a:t>
            </a:r>
            <a:r>
              <a:rPr lang="en-US" sz="2000" dirty="0">
                <a:solidFill>
                  <a:srgbClr val="0000FF"/>
                </a:solidFill>
              </a:rPr>
              <a:t>XML Binding</a:t>
            </a:r>
            <a:r>
              <a:rPr lang="en-US" sz="2000" dirty="0"/>
              <a:t>.</a:t>
            </a:r>
          </a:p>
          <a:p>
            <a:r>
              <a:rPr lang="en-US" sz="2000" dirty="0"/>
              <a:t>It uses annotations to convert Java object to / from XML file.</a:t>
            </a:r>
          </a:p>
          <a:p>
            <a:pPr lvl="1"/>
            <a:r>
              <a:rPr lang="en-US" sz="2000" dirty="0">
                <a:solidFill>
                  <a:srgbClr val="C00000"/>
                </a:solidFill>
              </a:rPr>
              <a:t>Marshalling</a:t>
            </a:r>
            <a:r>
              <a:rPr lang="en-US" sz="2000" dirty="0"/>
              <a:t> – Convert a Java object into a XML file.</a:t>
            </a:r>
          </a:p>
          <a:p>
            <a:pPr lvl="1"/>
            <a:r>
              <a:rPr lang="en-US" sz="2000" dirty="0">
                <a:solidFill>
                  <a:srgbClr val="C00000"/>
                </a:solidFill>
              </a:rPr>
              <a:t>Unmarshalling</a:t>
            </a:r>
            <a:r>
              <a:rPr lang="en-US" sz="2000" dirty="0"/>
              <a:t> – Convert XML content into a Java Object.</a:t>
            </a:r>
          </a:p>
          <a:p>
            <a:endParaRPr lang="en-US" sz="2000" dirty="0"/>
          </a:p>
          <a:p>
            <a:r>
              <a:rPr lang="en-US" sz="2000" dirty="0"/>
              <a:t>Example:</a:t>
            </a:r>
          </a:p>
        </p:txBody>
      </p:sp>
      <p:sp>
        <p:nvSpPr>
          <p:cNvPr id="46084" name="Title 17"/>
          <p:cNvSpPr>
            <a:spLocks noGrp="1"/>
          </p:cNvSpPr>
          <p:nvPr>
            <p:ph type="title"/>
          </p:nvPr>
        </p:nvSpPr>
        <p:spPr/>
        <p:txBody>
          <a:bodyPr/>
          <a:lstStyle/>
          <a:p>
            <a:r>
              <a:rPr lang="en-US" sz="3200" dirty="0"/>
              <a:t>Java Architecture for XML Binding (JAXB)</a:t>
            </a:r>
            <a:endParaRPr lang="en-US" sz="3000" dirty="0"/>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49EAEDFE-3408-460B-894A-EE3DD207C67D}"/>
              </a:ext>
            </a:extLst>
          </p:cNvPr>
          <p:cNvSpPr>
            <a:spLocks noChangeArrowheads="1"/>
          </p:cNvSpPr>
          <p:nvPr/>
        </p:nvSpPr>
        <p:spPr bwMode="auto">
          <a:xfrm>
            <a:off x="2433530" y="2667000"/>
            <a:ext cx="4275529" cy="3323987"/>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999999"/>
                </a:solidFill>
                <a:effectLst/>
                <a:latin typeface="Consolas" panose="020B0609020204030204" pitchFamily="49" charset="0"/>
              </a:rPr>
              <a:t>XmlRootElement</a:t>
            </a:r>
            <a:endParaRPr lang="en-US" altLang="en-US" sz="1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77AA"/>
                </a:solidFill>
                <a:effectLst/>
                <a:latin typeface="Consolas" panose="020B0609020204030204" pitchFamily="49" charset="0"/>
              </a:rPr>
              <a:t>public</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77AA"/>
                </a:solidFill>
                <a:effectLst/>
                <a:latin typeface="Consolas" panose="020B0609020204030204" pitchFamily="49" charset="0"/>
              </a:rPr>
              <a:t>class</a:t>
            </a:r>
            <a:r>
              <a:rPr kumimoji="0" lang="en-US" altLang="en-US" sz="1000" b="0" i="0" u="none" strike="noStrike" cap="none" normalizeH="0" baseline="0" dirty="0">
                <a:ln>
                  <a:noFill/>
                </a:ln>
                <a:solidFill>
                  <a:srgbClr val="000000"/>
                </a:solidFill>
                <a:effectLst/>
                <a:latin typeface="Consolas" panose="020B0609020204030204" pitchFamily="49" charset="0"/>
              </a:rPr>
              <a:t> Customer </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String name</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nsolas" panose="020B0609020204030204" pitchFamily="49" charset="0"/>
              </a:rPr>
              <a:t>    </a:t>
            </a:r>
            <a:r>
              <a:rPr kumimoji="0" lang="en-US" altLang="en-US" sz="1000" b="0" i="0" u="none" strike="noStrike" cap="none" normalizeH="0" baseline="0" dirty="0" err="1">
                <a:ln>
                  <a:noFill/>
                </a:ln>
                <a:solidFill>
                  <a:srgbClr val="0077AA"/>
                </a:solidFill>
                <a:effectLst/>
                <a:latin typeface="Consolas" panose="020B0609020204030204" pitchFamily="49" charset="0"/>
              </a:rPr>
              <a:t>int</a:t>
            </a:r>
            <a:r>
              <a:rPr kumimoji="0" lang="en-US" altLang="en-US" sz="1000" b="0" i="0" u="none" strike="noStrike" cap="none" normalizeH="0" baseline="0" dirty="0">
                <a:ln>
                  <a:noFill/>
                </a:ln>
                <a:solidFill>
                  <a:srgbClr val="000000"/>
                </a:solidFill>
                <a:effectLst/>
                <a:latin typeface="Consolas" panose="020B0609020204030204" pitchFamily="49" charset="0"/>
              </a:rPr>
              <a:t> age</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nsolas" panose="020B0609020204030204" pitchFamily="49" charset="0"/>
              </a:rPr>
              <a:t>    </a:t>
            </a:r>
            <a:r>
              <a:rPr kumimoji="0" lang="en-US" altLang="en-US" sz="1000" b="0" i="0" u="none" strike="noStrike" cap="none" normalizeH="0" baseline="0" dirty="0" err="1">
                <a:ln>
                  <a:noFill/>
                </a:ln>
                <a:solidFill>
                  <a:srgbClr val="0077AA"/>
                </a:solidFill>
                <a:effectLst/>
                <a:latin typeface="Consolas" panose="020B0609020204030204" pitchFamily="49" charset="0"/>
              </a:rPr>
              <a:t>int</a:t>
            </a:r>
            <a:r>
              <a:rPr kumimoji="0" lang="en-US" altLang="en-US" sz="1000" b="0" i="0" u="none" strike="noStrike" cap="none" normalizeH="0" baseline="0" dirty="0">
                <a:ln>
                  <a:noFill/>
                </a:ln>
                <a:solidFill>
                  <a:srgbClr val="000000"/>
                </a:solidFill>
                <a:effectLst/>
                <a:latin typeface="Consolas" panose="020B0609020204030204" pitchFamily="49" charset="0"/>
              </a:rPr>
              <a:t> id</a:t>
            </a:r>
            <a:r>
              <a:rPr kumimoji="0" lang="en-US" altLang="en-US" sz="10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9999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999999"/>
                </a:solidFill>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77AA"/>
                </a:solidFill>
                <a:effectLst/>
                <a:latin typeface="Consolas" panose="020B0609020204030204" pitchFamily="49" charset="0"/>
              </a:rPr>
              <a:t>public</a:t>
            </a:r>
            <a:r>
              <a:rPr kumimoji="0" lang="en-US" altLang="en-US" sz="1000" b="0" i="0" u="none" strike="noStrike" cap="none" normalizeH="0" baseline="0" dirty="0">
                <a:ln>
                  <a:noFill/>
                </a:ln>
                <a:solidFill>
                  <a:srgbClr val="000000"/>
                </a:solidFill>
                <a:effectLst/>
                <a:latin typeface="Consolas" panose="020B0609020204030204" pitchFamily="49" charset="0"/>
              </a:rPr>
              <a:t> String </a:t>
            </a:r>
            <a:r>
              <a:rPr kumimoji="0" lang="en-US" altLang="en-US" sz="1000" b="0" i="0" u="none" strike="noStrike" cap="none" normalizeH="0" baseline="0" dirty="0" err="1">
                <a:ln>
                  <a:noFill/>
                </a:ln>
                <a:solidFill>
                  <a:srgbClr val="DD4A68"/>
                </a:solidFill>
                <a:effectLst/>
                <a:latin typeface="Consolas" panose="020B0609020204030204" pitchFamily="49" charset="0"/>
              </a:rPr>
              <a:t>getName</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77AA"/>
                </a:solidFill>
                <a:effectLst/>
                <a:latin typeface="Consolas" panose="020B0609020204030204" pitchFamily="49" charset="0"/>
              </a:rPr>
              <a:t>return</a:t>
            </a:r>
            <a:r>
              <a:rPr kumimoji="0" lang="en-US" altLang="en-US" sz="1000" b="0" i="0" u="none" strike="noStrike" cap="none" normalizeH="0" baseline="0" dirty="0">
                <a:ln>
                  <a:noFill/>
                </a:ln>
                <a:solidFill>
                  <a:srgbClr val="000000"/>
                </a:solidFill>
                <a:effectLst/>
                <a:latin typeface="Consolas" panose="020B0609020204030204" pitchFamily="49" charset="0"/>
              </a:rPr>
              <a:t> name</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9999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999999"/>
                </a:solidFill>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999999"/>
                </a:solidFill>
                <a:effectLst/>
                <a:latin typeface="Consolas" panose="020B0609020204030204" pitchFamily="49" charset="0"/>
              </a:rPr>
              <a:t>XmlElement</a:t>
            </a:r>
            <a:endParaRPr kumimoji="0" lang="en-US" altLang="en-US" sz="10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999999"/>
                </a:solidFill>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77AA"/>
                </a:solidFill>
                <a:effectLst/>
                <a:latin typeface="Consolas" panose="020B0609020204030204" pitchFamily="49" charset="0"/>
              </a:rPr>
              <a:t>public</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77AA"/>
                </a:solidFill>
                <a:effectLst/>
                <a:latin typeface="Consolas" panose="020B0609020204030204" pitchFamily="49" charset="0"/>
              </a:rPr>
              <a:t>void</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DD4A68"/>
                </a:solidFill>
                <a:effectLst/>
                <a:latin typeface="Consolas" panose="020B0609020204030204" pitchFamily="49" charset="0"/>
              </a:rPr>
              <a:t>setName</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String name</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77AA"/>
                </a:solidFill>
                <a:effectLst/>
                <a:latin typeface="Consolas" panose="020B0609020204030204" pitchFamily="49" charset="0"/>
              </a:rPr>
              <a:t>this</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name </a:t>
            </a:r>
            <a:r>
              <a:rPr kumimoji="0" lang="en-US" altLang="en-US" sz="1000" b="0" i="0" u="none" strike="noStrike" cap="none" normalizeH="0" baseline="0" dirty="0">
                <a:ln>
                  <a:noFill/>
                </a:ln>
                <a:solidFill>
                  <a:srgbClr val="A67F5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name</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9999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999999"/>
                </a:solidFill>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77AA"/>
                </a:solidFill>
                <a:effectLst/>
                <a:latin typeface="Consolas" panose="020B0609020204030204" pitchFamily="49" charset="0"/>
              </a:rPr>
              <a:t>public</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77AA"/>
                </a:solidFill>
                <a:effectLst/>
                <a:latin typeface="Consolas" panose="020B0609020204030204" pitchFamily="49" charset="0"/>
              </a:rPr>
              <a:t>int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DD4A68"/>
                </a:solidFill>
                <a:effectLst/>
                <a:latin typeface="Consolas" panose="020B0609020204030204" pitchFamily="49" charset="0"/>
              </a:rPr>
              <a:t>getAge</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77AA"/>
                </a:solidFill>
                <a:effectLst/>
                <a:latin typeface="Consolas" panose="020B0609020204030204" pitchFamily="49" charset="0"/>
              </a:rPr>
              <a:t>return</a:t>
            </a:r>
            <a:r>
              <a:rPr kumimoji="0" lang="en-US" altLang="en-US" sz="1000" b="0" i="0" u="none" strike="noStrike" cap="none" normalizeH="0" baseline="0" dirty="0">
                <a:ln>
                  <a:noFill/>
                </a:ln>
                <a:solidFill>
                  <a:srgbClr val="000000"/>
                </a:solidFill>
                <a:effectLst/>
                <a:latin typeface="Consolas" panose="020B0609020204030204" pitchFamily="49" charset="0"/>
              </a:rPr>
              <a:t> age</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9999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999999"/>
                </a:solidFill>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999999"/>
                </a:solidFill>
                <a:effectLst/>
                <a:latin typeface="Consolas" panose="020B0609020204030204" pitchFamily="49" charset="0"/>
              </a:rPr>
              <a:t>XmlElement</a:t>
            </a:r>
            <a:endParaRPr kumimoji="0" lang="en-US" altLang="en-US" sz="10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999999"/>
                </a:solidFill>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77AA"/>
                </a:solidFill>
                <a:effectLst/>
                <a:latin typeface="Consolas" panose="020B0609020204030204" pitchFamily="49" charset="0"/>
              </a:rPr>
              <a:t>public</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77AA"/>
                </a:solidFill>
                <a:effectLst/>
                <a:latin typeface="Consolas" panose="020B0609020204030204" pitchFamily="49" charset="0"/>
              </a:rPr>
              <a:t>void</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DD4A68"/>
                </a:solidFill>
                <a:effectLst/>
                <a:latin typeface="Consolas" panose="020B0609020204030204" pitchFamily="49" charset="0"/>
              </a:rPr>
              <a:t>setAge</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0077AA"/>
                </a:solidFill>
                <a:effectLst/>
                <a:latin typeface="Consolas" panose="020B0609020204030204" pitchFamily="49" charset="0"/>
              </a:rPr>
              <a:t>int</a:t>
            </a:r>
            <a:r>
              <a:rPr kumimoji="0" lang="en-US" altLang="en-US" sz="1000" b="0" i="0" u="none" strike="noStrike" cap="none" normalizeH="0" baseline="0" dirty="0">
                <a:ln>
                  <a:noFill/>
                </a:ln>
                <a:solidFill>
                  <a:srgbClr val="000000"/>
                </a:solidFill>
                <a:effectLst/>
                <a:latin typeface="Consolas" panose="020B0609020204030204" pitchFamily="49" charset="0"/>
              </a:rPr>
              <a:t> age</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77AA"/>
                </a:solidFill>
                <a:effectLst/>
                <a:latin typeface="Consolas" panose="020B0609020204030204" pitchFamily="49" charset="0"/>
              </a:rPr>
              <a:t>this</a:t>
            </a:r>
            <a:r>
              <a:rPr kumimoji="0" lang="en-US" altLang="en-US" sz="1000" b="0" i="0" u="none" strike="noStrike" cap="none" normalizeH="0" baseline="0" dirty="0" err="1">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000000"/>
                </a:solidFill>
                <a:effectLst/>
                <a:latin typeface="Consolas" panose="020B0609020204030204" pitchFamily="49" charset="0"/>
              </a:rPr>
              <a:t>age</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A67F5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age</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9999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999999"/>
                </a:solidFill>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77AA"/>
                </a:solidFill>
                <a:effectLst/>
                <a:latin typeface="Consolas" panose="020B0609020204030204" pitchFamily="49" charset="0"/>
              </a:rPr>
              <a:t>public</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77AA"/>
                </a:solidFill>
                <a:effectLst/>
                <a:latin typeface="Consolas" panose="020B0609020204030204" pitchFamily="49" charset="0"/>
              </a:rPr>
              <a:t>int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DD4A68"/>
                </a:solidFill>
                <a:effectLst/>
                <a:latin typeface="Consolas" panose="020B0609020204030204" pitchFamily="49" charset="0"/>
              </a:rPr>
              <a:t>getId</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77AA"/>
                </a:solidFill>
                <a:effectLst/>
                <a:latin typeface="Consolas" panose="020B0609020204030204" pitchFamily="49" charset="0"/>
              </a:rPr>
              <a:t>return</a:t>
            </a:r>
            <a:r>
              <a:rPr kumimoji="0" lang="en-US" altLang="en-US" sz="1000" b="0" i="0" u="none" strike="noStrike" cap="none" normalizeH="0" baseline="0" dirty="0">
                <a:ln>
                  <a:noFill/>
                </a:ln>
                <a:solidFill>
                  <a:srgbClr val="000000"/>
                </a:solidFill>
                <a:effectLst/>
                <a:latin typeface="Consolas" panose="020B0609020204030204" pitchFamily="49" charset="0"/>
              </a:rPr>
              <a:t> id</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99999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999999"/>
                </a:solidFill>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999999"/>
                </a:solidFill>
                <a:effectLst/>
                <a:latin typeface="Consolas" panose="020B0609020204030204" pitchFamily="49" charset="0"/>
              </a:rPr>
              <a:t>XmlAttribute</a:t>
            </a:r>
            <a:endParaRPr kumimoji="0" lang="en-US" altLang="en-US" sz="1000" b="0" i="0" u="none" strike="noStrike" cap="none" normalizeH="0" baseline="0" dirty="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999999"/>
                </a:solidFill>
                <a:latin typeface="Consolas" panose="020B0609020204030204" pitchFamily="49" charset="0"/>
              </a:rPr>
              <a:t>   </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77AA"/>
                </a:solidFill>
                <a:effectLst/>
                <a:latin typeface="Consolas" panose="020B0609020204030204" pitchFamily="49" charset="0"/>
              </a:rPr>
              <a:t>public</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77AA"/>
                </a:solidFill>
                <a:effectLst/>
                <a:latin typeface="Consolas" panose="020B0609020204030204" pitchFamily="49" charset="0"/>
              </a:rPr>
              <a:t>void</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DD4A68"/>
                </a:solidFill>
                <a:effectLst/>
                <a:latin typeface="Consolas" panose="020B0609020204030204" pitchFamily="49" charset="0"/>
              </a:rPr>
              <a:t>setId</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0077AA"/>
                </a:solidFill>
                <a:effectLst/>
                <a:latin typeface="Consolas" panose="020B0609020204030204" pitchFamily="49" charset="0"/>
              </a:rPr>
              <a:t>int</a:t>
            </a:r>
            <a:r>
              <a:rPr kumimoji="0" lang="en-US" altLang="en-US" sz="1000" b="0" i="0" u="none" strike="noStrike" cap="none" normalizeH="0" baseline="0" dirty="0">
                <a:ln>
                  <a:noFill/>
                </a:ln>
                <a:solidFill>
                  <a:srgbClr val="000000"/>
                </a:solidFill>
                <a:effectLst/>
                <a:latin typeface="Consolas" panose="020B0609020204030204" pitchFamily="49" charset="0"/>
              </a:rPr>
              <a:t> id</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0077AA"/>
                </a:solidFill>
                <a:effectLst/>
                <a:latin typeface="Consolas" panose="020B0609020204030204" pitchFamily="49" charset="0"/>
              </a:rPr>
              <a:t>this</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id </a:t>
            </a:r>
            <a:r>
              <a:rPr kumimoji="0" lang="en-US" altLang="en-US" sz="1000" b="0" i="0" u="none" strike="noStrike" cap="none" normalizeH="0" baseline="0" dirty="0">
                <a:ln>
                  <a:noFill/>
                </a:ln>
                <a:solidFill>
                  <a:srgbClr val="A67F5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id</a:t>
            </a: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nsolas" panose="020B0609020204030204" pitchFamily="49"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D1BBAFFD-9E57-47D2-A608-5DC940E4DA48}"/>
              </a:ext>
            </a:extLst>
          </p:cNvPr>
          <p:cNvSpPr>
            <a:spLocks noChangeArrowheads="1"/>
          </p:cNvSpPr>
          <p:nvPr/>
        </p:nvSpPr>
        <p:spPr bwMode="auto">
          <a:xfrm>
            <a:off x="6928218" y="3121114"/>
            <a:ext cx="3570208" cy="553998"/>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77AA"/>
                </a:solidFill>
                <a:effectLst/>
                <a:latin typeface="Consolas" panose="020B0609020204030204" pitchFamily="49" charset="0"/>
              </a:rPr>
              <a:t>import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javax</a:t>
            </a:r>
            <a:r>
              <a:rPr kumimoji="0" lang="en-US" altLang="en-US" sz="1000" b="0" i="0" u="none" strike="noStrike" cap="none" normalizeH="0" baseline="0" dirty="0" err="1">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000000"/>
                </a:solidFill>
                <a:effectLst/>
                <a:latin typeface="Consolas" panose="020B0609020204030204" pitchFamily="49" charset="0"/>
              </a:rPr>
              <a:t>xml</a:t>
            </a:r>
            <a:r>
              <a:rPr kumimoji="0" lang="en-US" altLang="en-US" sz="1000" b="0" i="0" u="none" strike="noStrike" cap="none" normalizeH="0" baseline="0" dirty="0" err="1">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000000"/>
                </a:solidFill>
                <a:effectLst/>
                <a:latin typeface="Consolas" panose="020B0609020204030204" pitchFamily="49" charset="0"/>
              </a:rPr>
              <a:t>bind</a:t>
            </a:r>
            <a:r>
              <a:rPr kumimoji="0" lang="en-US" altLang="en-US" sz="1000" b="0" i="0" u="none" strike="noStrike" cap="none" normalizeH="0" baseline="0" dirty="0" err="1">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000000"/>
                </a:solidFill>
                <a:effectLst/>
                <a:latin typeface="Consolas" panose="020B0609020204030204" pitchFamily="49" charset="0"/>
              </a:rPr>
              <a:t>annotation</a:t>
            </a:r>
            <a:r>
              <a:rPr kumimoji="0" lang="en-US" altLang="en-US" sz="1000" b="0" i="0" u="none" strike="noStrike" cap="none" normalizeH="0" baseline="0" dirty="0" err="1">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000000"/>
                </a:solidFill>
                <a:effectLst/>
                <a:latin typeface="Consolas" panose="020B0609020204030204" pitchFamily="49" charset="0"/>
              </a:rPr>
              <a:t>XmlAttribute</a:t>
            </a:r>
            <a:r>
              <a:rPr kumimoji="0" lang="en-US" altLang="en-US" sz="1000" b="0" i="0" u="none" strike="noStrike" cap="none" normalizeH="0" baseline="0" dirty="0">
                <a:ln>
                  <a:noFill/>
                </a:ln>
                <a:solidFill>
                  <a:srgbClr val="999999"/>
                </a:solidFill>
                <a:effectLst/>
                <a:latin typeface="Consolas" panose="020B0609020204030204" pitchFamily="49" charset="0"/>
              </a:rPr>
              <a:t>;</a:t>
            </a:r>
            <a:endParaRPr lang="en-US" altLang="en-US" sz="1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77AA"/>
                </a:solidFill>
                <a:effectLst/>
                <a:latin typeface="Consolas" panose="020B0609020204030204" pitchFamily="49" charset="0"/>
              </a:rPr>
              <a:t>import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javax</a:t>
            </a:r>
            <a:r>
              <a:rPr kumimoji="0" lang="en-US" altLang="en-US" sz="1000" b="0" i="0" u="none" strike="noStrike" cap="none" normalizeH="0" baseline="0" dirty="0" err="1">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000000"/>
                </a:solidFill>
                <a:effectLst/>
                <a:latin typeface="Consolas" panose="020B0609020204030204" pitchFamily="49" charset="0"/>
              </a:rPr>
              <a:t>xml</a:t>
            </a:r>
            <a:r>
              <a:rPr kumimoji="0" lang="en-US" altLang="en-US" sz="1000" b="0" i="0" u="none" strike="noStrike" cap="none" normalizeH="0" baseline="0" dirty="0" err="1">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000000"/>
                </a:solidFill>
                <a:effectLst/>
                <a:latin typeface="Consolas" panose="020B0609020204030204" pitchFamily="49" charset="0"/>
              </a:rPr>
              <a:t>bind</a:t>
            </a:r>
            <a:r>
              <a:rPr kumimoji="0" lang="en-US" altLang="en-US" sz="1000" b="0" i="0" u="none" strike="noStrike" cap="none" normalizeH="0" baseline="0" dirty="0" err="1">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000000"/>
                </a:solidFill>
                <a:effectLst/>
                <a:latin typeface="Consolas" panose="020B0609020204030204" pitchFamily="49" charset="0"/>
              </a:rPr>
              <a:t>annotation</a:t>
            </a:r>
            <a:r>
              <a:rPr kumimoji="0" lang="en-US" altLang="en-US" sz="1000" b="0" i="0" u="none" strike="noStrike" cap="none" normalizeH="0" baseline="0" dirty="0" err="1">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000000"/>
                </a:solidFill>
                <a:effectLst/>
                <a:latin typeface="Consolas" panose="020B0609020204030204" pitchFamily="49" charset="0"/>
              </a:rPr>
              <a:t>XmlElement</a:t>
            </a:r>
            <a:r>
              <a:rPr kumimoji="0" lang="en-US" altLang="en-US" sz="1000" b="0" i="0" u="none" strike="noStrike" cap="none" normalizeH="0" baseline="0" dirty="0">
                <a:ln>
                  <a:noFill/>
                </a:ln>
                <a:solidFill>
                  <a:srgbClr val="999999"/>
                </a:solidFill>
                <a:effectLst/>
                <a:latin typeface="Consolas" panose="020B0609020204030204" pitchFamily="49" charset="0"/>
              </a:rPr>
              <a:t>;</a:t>
            </a:r>
            <a:endParaRPr lang="en-US" altLang="en-US" sz="1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77AA"/>
                </a:solidFill>
                <a:effectLst/>
                <a:latin typeface="Consolas" panose="020B0609020204030204" pitchFamily="49" charset="0"/>
              </a:rPr>
              <a:t>import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javax</a:t>
            </a:r>
            <a:r>
              <a:rPr kumimoji="0" lang="en-US" altLang="en-US" sz="1000" b="0" i="0" u="none" strike="noStrike" cap="none" normalizeH="0" baseline="0" dirty="0" err="1">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000000"/>
                </a:solidFill>
                <a:effectLst/>
                <a:latin typeface="Consolas" panose="020B0609020204030204" pitchFamily="49" charset="0"/>
              </a:rPr>
              <a:t>xml</a:t>
            </a:r>
            <a:r>
              <a:rPr kumimoji="0" lang="en-US" altLang="en-US" sz="1000" b="0" i="0" u="none" strike="noStrike" cap="none" normalizeH="0" baseline="0" dirty="0" err="1">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000000"/>
                </a:solidFill>
                <a:effectLst/>
                <a:latin typeface="Consolas" panose="020B0609020204030204" pitchFamily="49" charset="0"/>
              </a:rPr>
              <a:t>bind</a:t>
            </a:r>
            <a:r>
              <a:rPr kumimoji="0" lang="en-US" altLang="en-US" sz="1000" b="0" i="0" u="none" strike="noStrike" cap="none" normalizeH="0" baseline="0" dirty="0" err="1">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000000"/>
                </a:solidFill>
                <a:effectLst/>
                <a:latin typeface="Consolas" panose="020B0609020204030204" pitchFamily="49" charset="0"/>
              </a:rPr>
              <a:t>annotation</a:t>
            </a:r>
            <a:r>
              <a:rPr kumimoji="0" lang="en-US" altLang="en-US" sz="1000" b="0" i="0" u="none" strike="noStrike" cap="none" normalizeH="0" baseline="0" dirty="0" err="1">
                <a:ln>
                  <a:noFill/>
                </a:ln>
                <a:solidFill>
                  <a:srgbClr val="999999"/>
                </a:solidFill>
                <a:effectLst/>
                <a:latin typeface="Consolas" panose="020B0609020204030204" pitchFamily="49" charset="0"/>
              </a:rPr>
              <a:t>.</a:t>
            </a:r>
            <a:r>
              <a:rPr kumimoji="0" lang="en-US" altLang="en-US" sz="1000" b="0" i="0" u="none" strike="noStrike" cap="none" normalizeH="0" baseline="0" dirty="0" err="1">
                <a:ln>
                  <a:noFill/>
                </a:ln>
                <a:solidFill>
                  <a:srgbClr val="000000"/>
                </a:solidFill>
                <a:effectLst/>
                <a:latin typeface="Consolas" panose="020B0609020204030204" pitchFamily="49" charset="0"/>
              </a:rPr>
              <a:t>XmlRootElement</a:t>
            </a:r>
            <a:r>
              <a:rPr kumimoji="0" lang="en-US" altLang="en-US" sz="1000" b="0" i="0" u="none" strike="noStrike" cap="none" normalizeH="0" baseline="0" dirty="0">
                <a:ln>
                  <a:noFill/>
                </a:ln>
                <a:solidFill>
                  <a:srgbClr val="999999"/>
                </a:solidFill>
                <a:effectLst/>
                <a:latin typeface="Consolas" panose="020B0609020204030204" pitchFamily="49" charset="0"/>
              </a:rPr>
              <a:t>;</a:t>
            </a:r>
            <a:endParaRPr lang="en-US" altLang="en-US" sz="1000" dirty="0">
              <a:solidFill>
                <a:srgbClr val="000000"/>
              </a:solidFill>
              <a:latin typeface="Consolas" panose="020B0609020204030204" pitchFamily="49" charset="0"/>
            </a:endParaRPr>
          </a:p>
        </p:txBody>
      </p:sp>
      <p:sp>
        <p:nvSpPr>
          <p:cNvPr id="6" name="Rectangle 5">
            <a:extLst>
              <a:ext uri="{FF2B5EF4-FFF2-40B4-BE49-F238E27FC236}">
                <a16:creationId xmlns:a16="http://schemas.microsoft.com/office/drawing/2014/main" id="{7225447C-49A4-4472-98B5-EEEB714419E0}"/>
              </a:ext>
            </a:extLst>
          </p:cNvPr>
          <p:cNvSpPr/>
          <p:nvPr/>
        </p:nvSpPr>
        <p:spPr>
          <a:xfrm>
            <a:off x="1785026" y="6335742"/>
            <a:ext cx="8978629" cy="261610"/>
          </a:xfrm>
          <a:prstGeom prst="rect">
            <a:avLst/>
          </a:prstGeom>
        </p:spPr>
        <p:txBody>
          <a:bodyPr wrap="square">
            <a:spAutoFit/>
          </a:bodyPr>
          <a:lstStyle/>
          <a:p>
            <a:pPr algn="r"/>
            <a:r>
              <a:rPr lang="en-US" sz="1100" dirty="0">
                <a:solidFill>
                  <a:schemeClr val="bg1">
                    <a:lumMod val="85000"/>
                  </a:schemeClr>
                </a:solidFill>
              </a:rPr>
              <a:t>https://www.mkyong.com/java/jaxb-hello-world-example/</a:t>
            </a:r>
          </a:p>
        </p:txBody>
      </p:sp>
    </p:spTree>
    <p:extLst>
      <p:ext uri="{BB962C8B-B14F-4D97-AF65-F5344CB8AC3E}">
        <p14:creationId xmlns:p14="http://schemas.microsoft.com/office/powerpoint/2010/main" val="159157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Marshaling example:</a:t>
            </a:r>
          </a:p>
        </p:txBody>
      </p:sp>
      <p:sp>
        <p:nvSpPr>
          <p:cNvPr id="46084" name="Title 17"/>
          <p:cNvSpPr>
            <a:spLocks noGrp="1"/>
          </p:cNvSpPr>
          <p:nvPr>
            <p:ph type="title"/>
          </p:nvPr>
        </p:nvSpPr>
        <p:spPr/>
        <p:txBody>
          <a:bodyPr/>
          <a:lstStyle/>
          <a:p>
            <a:r>
              <a:rPr lang="en-US" sz="3200" dirty="0"/>
              <a:t>JAXB Example</a:t>
            </a:r>
            <a:endParaRPr lang="en-US" sz="3000" dirty="0"/>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Rectangle 5">
            <a:extLst>
              <a:ext uri="{FF2B5EF4-FFF2-40B4-BE49-F238E27FC236}">
                <a16:creationId xmlns:a16="http://schemas.microsoft.com/office/drawing/2014/main" id="{7225447C-49A4-4472-98B5-EEEB714419E0}"/>
              </a:ext>
            </a:extLst>
          </p:cNvPr>
          <p:cNvSpPr/>
          <p:nvPr/>
        </p:nvSpPr>
        <p:spPr>
          <a:xfrm>
            <a:off x="1785026" y="6335742"/>
            <a:ext cx="8978629" cy="261610"/>
          </a:xfrm>
          <a:prstGeom prst="rect">
            <a:avLst/>
          </a:prstGeom>
        </p:spPr>
        <p:txBody>
          <a:bodyPr wrap="square">
            <a:spAutoFit/>
          </a:bodyPr>
          <a:lstStyle/>
          <a:p>
            <a:pPr algn="r"/>
            <a:r>
              <a:rPr lang="en-US" sz="1100" dirty="0">
                <a:solidFill>
                  <a:schemeClr val="bg1">
                    <a:lumMod val="85000"/>
                  </a:schemeClr>
                </a:solidFill>
              </a:rPr>
              <a:t>https://www.mkyong.com/java/jaxb-hello-world-example/</a:t>
            </a:r>
          </a:p>
        </p:txBody>
      </p:sp>
      <p:sp>
        <p:nvSpPr>
          <p:cNvPr id="5" name="Rectangle 4">
            <a:extLst>
              <a:ext uri="{FF2B5EF4-FFF2-40B4-BE49-F238E27FC236}">
                <a16:creationId xmlns:a16="http://schemas.microsoft.com/office/drawing/2014/main" id="{696813F5-0C63-4043-94DB-6490A573DED5}"/>
              </a:ext>
            </a:extLst>
          </p:cNvPr>
          <p:cNvSpPr/>
          <p:nvPr/>
        </p:nvSpPr>
        <p:spPr>
          <a:xfrm>
            <a:off x="2332400" y="1412776"/>
            <a:ext cx="7776864" cy="4185761"/>
          </a:xfrm>
          <a:prstGeom prst="rect">
            <a:avLst/>
          </a:prstGeom>
        </p:spPr>
        <p:txBody>
          <a:bodyPr wrap="square">
            <a:spAutoFit/>
          </a:bodyPr>
          <a:lstStyle/>
          <a:p>
            <a:r>
              <a:rPr lang="en-CA" sz="1400" dirty="0">
                <a:solidFill>
                  <a:srgbClr val="000000"/>
                </a:solidFill>
                <a:highlight>
                  <a:srgbClr val="FFFFFF"/>
                </a:highlight>
                <a:latin typeface="Courier New" panose="02070309020205020404" pitchFamily="49" charset="0"/>
              </a:rPr>
              <a:t>Customer </a:t>
            </a:r>
            <a:r>
              <a:rPr lang="en-CA" sz="1400" dirty="0" err="1">
                <a:solidFill>
                  <a:srgbClr val="000000"/>
                </a:solidFill>
                <a:highlight>
                  <a:srgbClr val="FFFFFF"/>
                </a:highlight>
                <a:latin typeface="Courier New" panose="02070309020205020404" pitchFamily="49" charset="0"/>
              </a:rPr>
              <a:t>customer</a:t>
            </a:r>
            <a:r>
              <a:rPr lang="en-CA" sz="1400" dirty="0">
                <a:solidFill>
                  <a:srgbClr val="000000"/>
                </a:solidFill>
                <a:highlight>
                  <a:srgbClr val="FFFFFF"/>
                </a:highlight>
                <a:latin typeface="Courier New" panose="02070309020205020404" pitchFamily="49" charset="0"/>
              </a:rPr>
              <a:t> </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 </a:t>
            </a:r>
            <a:r>
              <a:rPr lang="en-CA" sz="1400" b="1" dirty="0">
                <a:solidFill>
                  <a:srgbClr val="0000FF"/>
                </a:solidFill>
                <a:highlight>
                  <a:srgbClr val="FFFFFF"/>
                </a:highlight>
                <a:latin typeface="Courier New" panose="02070309020205020404" pitchFamily="49" charset="0"/>
              </a:rPr>
              <a:t>new</a:t>
            </a:r>
            <a:r>
              <a:rPr lang="en-CA" sz="1400" dirty="0">
                <a:solidFill>
                  <a:srgbClr val="000000"/>
                </a:solidFill>
                <a:highlight>
                  <a:srgbClr val="FFFFFF"/>
                </a:highlight>
                <a:latin typeface="Courier New" panose="02070309020205020404" pitchFamily="49" charset="0"/>
              </a:rPr>
              <a:t> Customer</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r>
              <a:rPr lang="en-CA" sz="1400" dirty="0" err="1">
                <a:solidFill>
                  <a:srgbClr val="000000"/>
                </a:solidFill>
                <a:highlight>
                  <a:srgbClr val="FFFFFF"/>
                </a:highlight>
                <a:latin typeface="Courier New" panose="02070309020205020404" pitchFamily="49" charset="0"/>
              </a:rPr>
              <a:t>customer</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setId</a:t>
            </a:r>
            <a:r>
              <a:rPr lang="en-CA" sz="1400" b="1" dirty="0">
                <a:solidFill>
                  <a:srgbClr val="000080"/>
                </a:solidFill>
                <a:highlight>
                  <a:srgbClr val="FFFFFF"/>
                </a:highlight>
                <a:latin typeface="Courier New" panose="02070309020205020404" pitchFamily="49" charset="0"/>
              </a:rPr>
              <a:t>(</a:t>
            </a:r>
            <a:r>
              <a:rPr lang="en-CA" sz="1400" dirty="0">
                <a:solidFill>
                  <a:srgbClr val="FF8000"/>
                </a:solidFill>
                <a:highlight>
                  <a:srgbClr val="FFFFFF"/>
                </a:highlight>
                <a:latin typeface="Courier New" panose="02070309020205020404" pitchFamily="49" charset="0"/>
              </a:rPr>
              <a:t>100</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r>
              <a:rPr lang="en-CA" sz="1400" dirty="0" err="1">
                <a:solidFill>
                  <a:srgbClr val="000000"/>
                </a:solidFill>
                <a:highlight>
                  <a:srgbClr val="FFFFFF"/>
                </a:highlight>
                <a:latin typeface="Courier New" panose="02070309020205020404" pitchFamily="49" charset="0"/>
              </a:rPr>
              <a:t>customer</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setName</a:t>
            </a:r>
            <a:r>
              <a:rPr lang="en-CA" sz="1400" b="1" dirty="0">
                <a:solidFill>
                  <a:srgbClr val="000080"/>
                </a:solidFill>
                <a:highlight>
                  <a:srgbClr val="FFFFFF"/>
                </a:highlight>
                <a:latin typeface="Courier New" panose="02070309020205020404" pitchFamily="49" charset="0"/>
              </a:rPr>
              <a:t>(</a:t>
            </a:r>
            <a:r>
              <a:rPr lang="en-CA" sz="1400" dirty="0">
                <a:solidFill>
                  <a:srgbClr val="808080"/>
                </a:solidFill>
                <a:highlight>
                  <a:srgbClr val="FFFFFF"/>
                </a:highlight>
                <a:latin typeface="Courier New" panose="02070309020205020404" pitchFamily="49" charset="0"/>
              </a:rPr>
              <a:t>"</a:t>
            </a:r>
            <a:r>
              <a:rPr lang="en-CA" sz="1400" dirty="0" err="1">
                <a:solidFill>
                  <a:srgbClr val="808080"/>
                </a:solidFill>
                <a:highlight>
                  <a:srgbClr val="FFFFFF"/>
                </a:highlight>
                <a:latin typeface="Courier New" panose="02070309020205020404" pitchFamily="49" charset="0"/>
              </a:rPr>
              <a:t>mkyong</a:t>
            </a:r>
            <a:r>
              <a:rPr lang="en-CA" sz="1400" dirty="0">
                <a:solidFill>
                  <a:srgbClr val="808080"/>
                </a:solidFill>
                <a:highlight>
                  <a:srgbClr val="FFFFFF"/>
                </a:highlight>
                <a:latin typeface="Courier New" panose="02070309020205020404" pitchFamily="49" charset="0"/>
              </a:rPr>
              <a:t>"</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r>
              <a:rPr lang="en-CA" sz="1400" dirty="0" err="1">
                <a:solidFill>
                  <a:srgbClr val="000000"/>
                </a:solidFill>
                <a:highlight>
                  <a:srgbClr val="FFFFFF"/>
                </a:highlight>
                <a:latin typeface="Courier New" panose="02070309020205020404" pitchFamily="49" charset="0"/>
              </a:rPr>
              <a:t>customer</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setAge</a:t>
            </a:r>
            <a:r>
              <a:rPr lang="en-CA" sz="1400" b="1" dirty="0">
                <a:solidFill>
                  <a:srgbClr val="000080"/>
                </a:solidFill>
                <a:highlight>
                  <a:srgbClr val="FFFFFF"/>
                </a:highlight>
                <a:latin typeface="Courier New" panose="02070309020205020404" pitchFamily="49" charset="0"/>
              </a:rPr>
              <a:t>(</a:t>
            </a:r>
            <a:r>
              <a:rPr lang="en-CA" sz="1400" dirty="0">
                <a:solidFill>
                  <a:srgbClr val="FF8000"/>
                </a:solidFill>
                <a:highlight>
                  <a:srgbClr val="FFFFFF"/>
                </a:highlight>
                <a:latin typeface="Courier New" panose="02070309020205020404" pitchFamily="49" charset="0"/>
              </a:rPr>
              <a:t>29</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endParaRPr lang="en-CA" sz="1400" dirty="0">
              <a:solidFill>
                <a:srgbClr val="000000"/>
              </a:solidFill>
              <a:highlight>
                <a:srgbClr val="FFFFFF"/>
              </a:highlight>
              <a:latin typeface="Courier New" panose="02070309020205020404" pitchFamily="49" charset="0"/>
            </a:endParaRPr>
          </a:p>
          <a:p>
            <a:r>
              <a:rPr lang="en-CA" sz="1400" b="1" dirty="0">
                <a:solidFill>
                  <a:srgbClr val="0000FF"/>
                </a:solidFill>
                <a:highlight>
                  <a:srgbClr val="FFFFFF"/>
                </a:highlight>
                <a:latin typeface="Courier New" panose="02070309020205020404" pitchFamily="49" charset="0"/>
              </a:rPr>
              <a:t>try</a:t>
            </a:r>
            <a:r>
              <a:rPr lang="en-CA" sz="1400" dirty="0">
                <a:solidFill>
                  <a:srgbClr val="000000"/>
                </a:solidFill>
                <a:highlight>
                  <a:srgbClr val="FFFFFF"/>
                </a:highlight>
                <a:latin typeface="Courier New" panose="02070309020205020404" pitchFamily="49" charset="0"/>
              </a:rPr>
              <a:t> </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r>
              <a:rPr lang="en-CA" sz="1400" dirty="0">
                <a:solidFill>
                  <a:srgbClr val="000000"/>
                </a:solidFill>
                <a:highlight>
                  <a:srgbClr val="FFFFFF"/>
                </a:highlight>
                <a:latin typeface="Courier New" panose="02070309020205020404" pitchFamily="49" charset="0"/>
              </a:rPr>
              <a:t>    File </a:t>
            </a:r>
            <a:r>
              <a:rPr lang="en-CA" sz="1400" dirty="0" err="1">
                <a:solidFill>
                  <a:srgbClr val="000000"/>
                </a:solidFill>
                <a:highlight>
                  <a:srgbClr val="FFFFFF"/>
                </a:highlight>
                <a:latin typeface="Courier New" panose="02070309020205020404" pitchFamily="49" charset="0"/>
              </a:rPr>
              <a:t>file</a:t>
            </a:r>
            <a:r>
              <a:rPr lang="en-CA" sz="1400" dirty="0">
                <a:solidFill>
                  <a:srgbClr val="000000"/>
                </a:solidFill>
                <a:highlight>
                  <a:srgbClr val="FFFFFF"/>
                </a:highlight>
                <a:latin typeface="Courier New" panose="02070309020205020404" pitchFamily="49" charset="0"/>
              </a:rPr>
              <a:t> </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 </a:t>
            </a:r>
            <a:r>
              <a:rPr lang="en-CA" sz="1400" b="1" dirty="0">
                <a:solidFill>
                  <a:srgbClr val="0000FF"/>
                </a:solidFill>
                <a:highlight>
                  <a:srgbClr val="FFFFFF"/>
                </a:highlight>
                <a:latin typeface="Courier New" panose="02070309020205020404" pitchFamily="49" charset="0"/>
              </a:rPr>
              <a:t>new</a:t>
            </a:r>
            <a:r>
              <a:rPr lang="en-CA" sz="1400" dirty="0">
                <a:solidFill>
                  <a:srgbClr val="000000"/>
                </a:solidFill>
                <a:highlight>
                  <a:srgbClr val="FFFFFF"/>
                </a:highlight>
                <a:latin typeface="Courier New" panose="02070309020205020404" pitchFamily="49" charset="0"/>
              </a:rPr>
              <a:t> File</a:t>
            </a:r>
            <a:r>
              <a:rPr lang="en-CA" sz="1400" b="1" dirty="0">
                <a:solidFill>
                  <a:srgbClr val="000080"/>
                </a:solidFill>
                <a:highlight>
                  <a:srgbClr val="FFFFFF"/>
                </a:highlight>
                <a:latin typeface="Courier New" panose="02070309020205020404" pitchFamily="49" charset="0"/>
              </a:rPr>
              <a:t>(</a:t>
            </a:r>
            <a:r>
              <a:rPr lang="en-CA" sz="1400" dirty="0">
                <a:solidFill>
                  <a:srgbClr val="808080"/>
                </a:solidFill>
                <a:highlight>
                  <a:srgbClr val="FFFFFF"/>
                </a:highlight>
                <a:latin typeface="Courier New" panose="02070309020205020404" pitchFamily="49" charset="0"/>
              </a:rPr>
              <a:t>"C:\\file.xml"</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JAXBContext</a:t>
            </a:r>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jaxbContext</a:t>
            </a:r>
            <a:r>
              <a:rPr lang="en-CA" sz="1400" dirty="0">
                <a:solidFill>
                  <a:srgbClr val="000000"/>
                </a:solidFill>
                <a:highlight>
                  <a:srgbClr val="FFFFFF"/>
                </a:highlight>
                <a:latin typeface="Courier New" panose="02070309020205020404" pitchFamily="49" charset="0"/>
              </a:rPr>
              <a:t> </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JAXBContext</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newInstance</a:t>
            </a:r>
            <a:r>
              <a:rPr lang="en-CA" sz="1400" b="1" dirty="0">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Customer</a:t>
            </a:r>
            <a:r>
              <a:rPr lang="en-CA" sz="1400" b="1" dirty="0" err="1">
                <a:solidFill>
                  <a:srgbClr val="000080"/>
                </a:solidFill>
                <a:highlight>
                  <a:srgbClr val="FFFFFF"/>
                </a:highlight>
                <a:latin typeface="Courier New" panose="02070309020205020404" pitchFamily="49" charset="0"/>
              </a:rPr>
              <a:t>.</a:t>
            </a:r>
            <a:r>
              <a:rPr lang="en-CA" sz="1400" dirty="0" err="1">
                <a:solidFill>
                  <a:srgbClr val="8000FF"/>
                </a:solidFill>
                <a:highlight>
                  <a:srgbClr val="FFFFFF"/>
                </a:highlight>
                <a:latin typeface="Courier New" panose="02070309020205020404" pitchFamily="49" charset="0"/>
              </a:rPr>
              <a:t>class</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Marshaller</a:t>
            </a:r>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jaxbMarshaller</a:t>
            </a:r>
            <a:r>
              <a:rPr lang="en-CA" sz="1400" dirty="0">
                <a:solidFill>
                  <a:srgbClr val="000000"/>
                </a:solidFill>
                <a:highlight>
                  <a:srgbClr val="FFFFFF"/>
                </a:highlight>
                <a:latin typeface="Courier New" panose="02070309020205020404" pitchFamily="49" charset="0"/>
              </a:rPr>
              <a:t> </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jaxbContext</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createMarshaller</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endParaRPr lang="en-CA" sz="1400" dirty="0">
              <a:solidFill>
                <a:srgbClr val="000000"/>
              </a:solidFill>
              <a:highlight>
                <a:srgbClr val="FFFFFF"/>
              </a:highlight>
              <a:latin typeface="Courier New" panose="02070309020205020404" pitchFamily="49" charset="0"/>
            </a:endParaRPr>
          </a:p>
          <a:p>
            <a:r>
              <a:rPr lang="en-CA" sz="1400" dirty="0">
                <a:solidFill>
                  <a:srgbClr val="000000"/>
                </a:solidFill>
                <a:highlight>
                  <a:srgbClr val="FFFFFF"/>
                </a:highlight>
                <a:latin typeface="Courier New" panose="02070309020205020404" pitchFamily="49" charset="0"/>
              </a:rPr>
              <a:t>    </a:t>
            </a:r>
            <a:r>
              <a:rPr lang="en-CA" sz="1400" dirty="0">
                <a:solidFill>
                  <a:srgbClr val="008000"/>
                </a:solidFill>
                <a:highlight>
                  <a:srgbClr val="FFFFFF"/>
                </a:highlight>
                <a:latin typeface="Courier New" panose="02070309020205020404" pitchFamily="49" charset="0"/>
              </a:rPr>
              <a:t>// output pretty printed</a:t>
            </a:r>
          </a:p>
          <a:p>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jaxbMarshaller</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setProperty</a:t>
            </a:r>
            <a:r>
              <a:rPr lang="en-CA" sz="1400" b="1" dirty="0">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Marshaller</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JAXB_FORMATTED_OUTPUT</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 </a:t>
            </a:r>
            <a:r>
              <a:rPr lang="en-CA" sz="1400" b="1" dirty="0">
                <a:solidFill>
                  <a:srgbClr val="0000FF"/>
                </a:solidFill>
                <a:highlight>
                  <a:srgbClr val="FFFFFF"/>
                </a:highlight>
                <a:latin typeface="Courier New" panose="02070309020205020404" pitchFamily="49" charset="0"/>
              </a:rPr>
              <a:t>true</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endParaRPr lang="en-CA" sz="1400" dirty="0">
              <a:solidFill>
                <a:srgbClr val="000000"/>
              </a:solidFill>
              <a:highlight>
                <a:srgbClr val="FFFFFF"/>
              </a:highlight>
              <a:latin typeface="Courier New" panose="02070309020205020404" pitchFamily="49" charset="0"/>
            </a:endParaRPr>
          </a:p>
          <a:p>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jaxbMarshaller</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marshal</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customer</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 file</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jaxbMarshaller</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marshal</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customer</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System</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out</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endParaRPr lang="en-CA" sz="1400" dirty="0">
              <a:solidFill>
                <a:srgbClr val="000000"/>
              </a:solidFill>
              <a:highlight>
                <a:srgbClr val="FFFFFF"/>
              </a:highlight>
              <a:latin typeface="Courier New" panose="02070309020205020404" pitchFamily="49" charset="0"/>
            </a:endParaRPr>
          </a:p>
          <a:p>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 </a:t>
            </a:r>
            <a:r>
              <a:rPr lang="en-CA" sz="1400" b="1" dirty="0">
                <a:solidFill>
                  <a:srgbClr val="0000FF"/>
                </a:solidFill>
                <a:highlight>
                  <a:srgbClr val="FFFFFF"/>
                </a:highlight>
                <a:latin typeface="Courier New" panose="02070309020205020404" pitchFamily="49" charset="0"/>
              </a:rPr>
              <a:t>catch</a:t>
            </a:r>
            <a:r>
              <a:rPr lang="en-CA" sz="1400" dirty="0">
                <a:solidFill>
                  <a:srgbClr val="000000"/>
                </a:solidFill>
                <a:highlight>
                  <a:srgbClr val="FFFFFF"/>
                </a:highlight>
                <a:latin typeface="Courier New" panose="02070309020205020404" pitchFamily="49" charset="0"/>
              </a:rPr>
              <a:t> </a:t>
            </a:r>
            <a:r>
              <a:rPr lang="en-CA" sz="1400" b="1" dirty="0">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JAXBException</a:t>
            </a:r>
            <a:r>
              <a:rPr lang="en-CA" sz="1400" dirty="0">
                <a:solidFill>
                  <a:srgbClr val="000000"/>
                </a:solidFill>
                <a:highlight>
                  <a:srgbClr val="FFFFFF"/>
                </a:highlight>
                <a:latin typeface="Courier New" panose="02070309020205020404" pitchFamily="49" charset="0"/>
              </a:rPr>
              <a:t> e</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 </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e</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printStackTrace</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239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dirty="0"/>
              <a:t>Generate and Parse JSON data in Java</a:t>
            </a:r>
          </a:p>
          <a:p>
            <a:r>
              <a:rPr lang="en-US" dirty="0"/>
              <a:t>Generate and Parse XML data in Java</a:t>
            </a:r>
            <a:endParaRPr lang="en-US" dirty="0">
              <a:cs typeface="Calibri"/>
            </a:endParaRPr>
          </a:p>
          <a:p>
            <a:r>
              <a:rPr lang="en-US" dirty="0"/>
              <a:t>Use JSON and XML data in REST Services</a:t>
            </a:r>
          </a:p>
          <a:p>
            <a:r>
              <a:rPr lang="en-US" dirty="0"/>
              <a:t>Producing and Consuming JSON and XML Web Services</a:t>
            </a:r>
          </a:p>
          <a:p>
            <a:r>
              <a:rPr lang="en-US" dirty="0"/>
              <a:t>Serialize and deserialize complex data structures in JSON and XML</a:t>
            </a:r>
          </a:p>
          <a:p>
            <a:r>
              <a:rPr lang="en-US" dirty="0"/>
              <a:t>Understanding @Procudes and @Consumes</a:t>
            </a:r>
          </a:p>
          <a:p>
            <a:r>
              <a:rPr lang="en-US" dirty="0"/>
              <a:t>Understanding </a:t>
            </a:r>
            <a:r>
              <a:rPr lang="en-US" dirty="0" err="1"/>
              <a:t>MediaTypes</a:t>
            </a:r>
            <a:endParaRPr lang="en-US" dirty="0"/>
          </a:p>
        </p:txBody>
      </p:sp>
      <p:sp>
        <p:nvSpPr>
          <p:cNvPr id="6" name="Title 5"/>
          <p:cNvSpPr>
            <a:spLocks noGrp="1"/>
          </p:cNvSpPr>
          <p:nvPr>
            <p:ph type="title"/>
          </p:nvPr>
        </p:nvSpPr>
        <p:spPr/>
        <p:txBody>
          <a:bodyPr/>
          <a:lstStyle/>
          <a:p>
            <a:r>
              <a:rPr lang="en-US" dirty="0"/>
              <a:t>Session Learning Outcomes</a:t>
            </a:r>
          </a:p>
        </p:txBody>
      </p:sp>
    </p:spTree>
    <p:custDataLst>
      <p:tags r:id="rId1"/>
    </p:custDataLst>
    <p:extLst>
      <p:ext uri="{BB962C8B-B14F-4D97-AF65-F5344CB8AC3E}">
        <p14:creationId xmlns:p14="http://schemas.microsoft.com/office/powerpoint/2010/main" val="940206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err="1"/>
              <a:t>Unmarshaling</a:t>
            </a:r>
            <a:r>
              <a:rPr lang="en-US" sz="2000" dirty="0"/>
              <a:t> example:</a:t>
            </a:r>
          </a:p>
        </p:txBody>
      </p:sp>
      <p:sp>
        <p:nvSpPr>
          <p:cNvPr id="46084" name="Title 17"/>
          <p:cNvSpPr>
            <a:spLocks noGrp="1"/>
          </p:cNvSpPr>
          <p:nvPr>
            <p:ph type="title"/>
          </p:nvPr>
        </p:nvSpPr>
        <p:spPr/>
        <p:txBody>
          <a:bodyPr/>
          <a:lstStyle/>
          <a:p>
            <a:r>
              <a:rPr lang="en-US" sz="3200" dirty="0"/>
              <a:t>JAXB Example</a:t>
            </a:r>
            <a:endParaRPr lang="en-US" sz="3000" dirty="0"/>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Rectangle 5">
            <a:extLst>
              <a:ext uri="{FF2B5EF4-FFF2-40B4-BE49-F238E27FC236}">
                <a16:creationId xmlns:a16="http://schemas.microsoft.com/office/drawing/2014/main" id="{7225447C-49A4-4472-98B5-EEEB714419E0}"/>
              </a:ext>
            </a:extLst>
          </p:cNvPr>
          <p:cNvSpPr/>
          <p:nvPr/>
        </p:nvSpPr>
        <p:spPr>
          <a:xfrm>
            <a:off x="1785026" y="6335742"/>
            <a:ext cx="8978629" cy="261610"/>
          </a:xfrm>
          <a:prstGeom prst="rect">
            <a:avLst/>
          </a:prstGeom>
        </p:spPr>
        <p:txBody>
          <a:bodyPr wrap="square">
            <a:spAutoFit/>
          </a:bodyPr>
          <a:lstStyle/>
          <a:p>
            <a:pPr algn="r"/>
            <a:r>
              <a:rPr lang="en-US" sz="1100" dirty="0">
                <a:solidFill>
                  <a:schemeClr val="bg1">
                    <a:lumMod val="85000"/>
                  </a:schemeClr>
                </a:solidFill>
              </a:rPr>
              <a:t>https://www.mkyong.com/java/jaxb-hello-world-example/</a:t>
            </a:r>
          </a:p>
        </p:txBody>
      </p:sp>
      <p:sp>
        <p:nvSpPr>
          <p:cNvPr id="5" name="Rectangle 4">
            <a:extLst>
              <a:ext uri="{FF2B5EF4-FFF2-40B4-BE49-F238E27FC236}">
                <a16:creationId xmlns:a16="http://schemas.microsoft.com/office/drawing/2014/main" id="{696813F5-0C63-4043-94DB-6490A573DED5}"/>
              </a:ext>
            </a:extLst>
          </p:cNvPr>
          <p:cNvSpPr/>
          <p:nvPr/>
        </p:nvSpPr>
        <p:spPr>
          <a:xfrm>
            <a:off x="2332400" y="1412776"/>
            <a:ext cx="7776864" cy="2462213"/>
          </a:xfrm>
          <a:prstGeom prst="rect">
            <a:avLst/>
          </a:prstGeom>
        </p:spPr>
        <p:txBody>
          <a:bodyPr wrap="square">
            <a:spAutoFit/>
          </a:bodyPr>
          <a:lstStyle/>
          <a:p>
            <a:r>
              <a:rPr lang="en-CA" sz="1400" b="1" dirty="0">
                <a:solidFill>
                  <a:srgbClr val="0000FF"/>
                </a:solidFill>
                <a:highlight>
                  <a:srgbClr val="FFFFFF"/>
                </a:highlight>
                <a:latin typeface="Courier New" panose="02070309020205020404" pitchFamily="49" charset="0"/>
              </a:rPr>
              <a:t>try</a:t>
            </a:r>
            <a:r>
              <a:rPr lang="en-CA" sz="1400" dirty="0">
                <a:solidFill>
                  <a:srgbClr val="000000"/>
                </a:solidFill>
                <a:highlight>
                  <a:srgbClr val="FFFFFF"/>
                </a:highlight>
                <a:latin typeface="Courier New" panose="02070309020205020404" pitchFamily="49" charset="0"/>
              </a:rPr>
              <a:t> </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r>
              <a:rPr lang="en-CA" sz="1400" dirty="0">
                <a:solidFill>
                  <a:srgbClr val="000000"/>
                </a:solidFill>
                <a:highlight>
                  <a:srgbClr val="FFFFFF"/>
                </a:highlight>
                <a:latin typeface="Courier New" panose="02070309020205020404" pitchFamily="49" charset="0"/>
              </a:rPr>
              <a:t>    File </a:t>
            </a:r>
            <a:r>
              <a:rPr lang="en-CA" sz="1400" dirty="0" err="1">
                <a:solidFill>
                  <a:srgbClr val="000000"/>
                </a:solidFill>
                <a:highlight>
                  <a:srgbClr val="FFFFFF"/>
                </a:highlight>
                <a:latin typeface="Courier New" panose="02070309020205020404" pitchFamily="49" charset="0"/>
              </a:rPr>
              <a:t>file</a:t>
            </a:r>
            <a:r>
              <a:rPr lang="en-CA" sz="1400" dirty="0">
                <a:solidFill>
                  <a:srgbClr val="000000"/>
                </a:solidFill>
                <a:highlight>
                  <a:srgbClr val="FFFFFF"/>
                </a:highlight>
                <a:latin typeface="Courier New" panose="02070309020205020404" pitchFamily="49" charset="0"/>
              </a:rPr>
              <a:t> </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 </a:t>
            </a:r>
            <a:r>
              <a:rPr lang="en-CA" sz="1400" b="1" dirty="0">
                <a:solidFill>
                  <a:srgbClr val="0000FF"/>
                </a:solidFill>
                <a:highlight>
                  <a:srgbClr val="FFFFFF"/>
                </a:highlight>
                <a:latin typeface="Courier New" panose="02070309020205020404" pitchFamily="49" charset="0"/>
              </a:rPr>
              <a:t>new</a:t>
            </a:r>
            <a:r>
              <a:rPr lang="en-CA" sz="1400" dirty="0">
                <a:solidFill>
                  <a:srgbClr val="000000"/>
                </a:solidFill>
                <a:highlight>
                  <a:srgbClr val="FFFFFF"/>
                </a:highlight>
                <a:latin typeface="Courier New" panose="02070309020205020404" pitchFamily="49" charset="0"/>
              </a:rPr>
              <a:t> File</a:t>
            </a:r>
            <a:r>
              <a:rPr lang="en-CA" sz="1400" b="1" dirty="0">
                <a:solidFill>
                  <a:srgbClr val="000080"/>
                </a:solidFill>
                <a:highlight>
                  <a:srgbClr val="FFFFFF"/>
                </a:highlight>
                <a:latin typeface="Courier New" panose="02070309020205020404" pitchFamily="49" charset="0"/>
              </a:rPr>
              <a:t>(</a:t>
            </a:r>
            <a:r>
              <a:rPr lang="en-CA" sz="1400" dirty="0">
                <a:solidFill>
                  <a:srgbClr val="808080"/>
                </a:solidFill>
                <a:highlight>
                  <a:srgbClr val="FFFFFF"/>
                </a:highlight>
                <a:latin typeface="Courier New" panose="02070309020205020404" pitchFamily="49" charset="0"/>
              </a:rPr>
              <a:t>"C:\\file.xml"</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JAXBContext</a:t>
            </a:r>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jaxbContext</a:t>
            </a:r>
            <a:r>
              <a:rPr lang="en-CA" sz="1400" dirty="0">
                <a:solidFill>
                  <a:srgbClr val="000000"/>
                </a:solidFill>
                <a:highlight>
                  <a:srgbClr val="FFFFFF"/>
                </a:highlight>
                <a:latin typeface="Courier New" panose="02070309020205020404" pitchFamily="49" charset="0"/>
              </a:rPr>
              <a:t> </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JAXBContext</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newInstance</a:t>
            </a:r>
            <a:r>
              <a:rPr lang="en-CA" sz="1400" b="1" dirty="0">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Customer</a:t>
            </a:r>
            <a:r>
              <a:rPr lang="en-CA" sz="1400" b="1" dirty="0" err="1">
                <a:solidFill>
                  <a:srgbClr val="000080"/>
                </a:solidFill>
                <a:highlight>
                  <a:srgbClr val="FFFFFF"/>
                </a:highlight>
                <a:latin typeface="Courier New" panose="02070309020205020404" pitchFamily="49" charset="0"/>
              </a:rPr>
              <a:t>.</a:t>
            </a:r>
            <a:r>
              <a:rPr lang="en-CA" sz="1400" dirty="0" err="1">
                <a:solidFill>
                  <a:srgbClr val="8000FF"/>
                </a:solidFill>
                <a:highlight>
                  <a:srgbClr val="FFFFFF"/>
                </a:highlight>
                <a:latin typeface="Courier New" panose="02070309020205020404" pitchFamily="49" charset="0"/>
              </a:rPr>
              <a:t>class</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endParaRPr lang="en-CA" sz="1400" dirty="0">
              <a:solidFill>
                <a:srgbClr val="000000"/>
              </a:solidFill>
              <a:highlight>
                <a:srgbClr val="FFFFFF"/>
              </a:highlight>
              <a:latin typeface="Courier New" panose="02070309020205020404" pitchFamily="49" charset="0"/>
            </a:endParaRPr>
          </a:p>
          <a:p>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Unmarshaller</a:t>
            </a:r>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jaxbUnmarshaller</a:t>
            </a:r>
            <a:r>
              <a:rPr lang="en-CA" sz="1400" dirty="0">
                <a:solidFill>
                  <a:srgbClr val="000000"/>
                </a:solidFill>
                <a:highlight>
                  <a:srgbClr val="FFFFFF"/>
                </a:highlight>
                <a:latin typeface="Courier New" panose="02070309020205020404" pitchFamily="49" charset="0"/>
              </a:rPr>
              <a:t> </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jaxbContext</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createUnmarshaller</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r>
              <a:rPr lang="en-CA" sz="1400" dirty="0">
                <a:solidFill>
                  <a:srgbClr val="000000"/>
                </a:solidFill>
                <a:highlight>
                  <a:srgbClr val="FFFFFF"/>
                </a:highlight>
                <a:latin typeface="Courier New" panose="02070309020205020404" pitchFamily="49" charset="0"/>
              </a:rPr>
              <a:t>    Customer </a:t>
            </a:r>
            <a:r>
              <a:rPr lang="en-CA" sz="1400" dirty="0" err="1">
                <a:solidFill>
                  <a:srgbClr val="000000"/>
                </a:solidFill>
                <a:highlight>
                  <a:srgbClr val="FFFFFF"/>
                </a:highlight>
                <a:latin typeface="Courier New" panose="02070309020205020404" pitchFamily="49" charset="0"/>
              </a:rPr>
              <a:t>customer</a:t>
            </a:r>
            <a:r>
              <a:rPr lang="en-CA" sz="1400" dirty="0">
                <a:solidFill>
                  <a:srgbClr val="000000"/>
                </a:solidFill>
                <a:highlight>
                  <a:srgbClr val="FFFFFF"/>
                </a:highlight>
                <a:latin typeface="Courier New" panose="02070309020205020404" pitchFamily="49" charset="0"/>
              </a:rPr>
              <a:t> </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 </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Customer</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jaxbUnmarshaller</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unmarshal</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file</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System</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out</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println</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customer</a:t>
            </a:r>
            <a:r>
              <a:rPr lang="en-CA" sz="1400" b="1" dirty="0">
                <a:solidFill>
                  <a:srgbClr val="000080"/>
                </a:solidFill>
                <a:highlight>
                  <a:srgbClr val="FFFFFF"/>
                </a:highlight>
                <a:latin typeface="Courier New" panose="02070309020205020404" pitchFamily="49" charset="0"/>
              </a:rPr>
              <a:t>);</a:t>
            </a:r>
          </a:p>
          <a:p>
            <a:endParaRPr lang="en-CA" sz="1400" dirty="0">
              <a:solidFill>
                <a:srgbClr val="000000"/>
              </a:solidFill>
              <a:highlight>
                <a:srgbClr val="FFFFFF"/>
              </a:highlight>
              <a:latin typeface="Courier New" panose="02070309020205020404" pitchFamily="49" charset="0"/>
            </a:endParaRPr>
          </a:p>
          <a:p>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 </a:t>
            </a:r>
            <a:r>
              <a:rPr lang="en-CA" sz="1400" b="1" dirty="0">
                <a:solidFill>
                  <a:srgbClr val="0000FF"/>
                </a:solidFill>
                <a:highlight>
                  <a:srgbClr val="FFFFFF"/>
                </a:highlight>
                <a:latin typeface="Courier New" panose="02070309020205020404" pitchFamily="49" charset="0"/>
              </a:rPr>
              <a:t>catch</a:t>
            </a:r>
            <a:r>
              <a:rPr lang="en-CA" sz="1400" dirty="0">
                <a:solidFill>
                  <a:srgbClr val="000000"/>
                </a:solidFill>
                <a:highlight>
                  <a:srgbClr val="FFFFFF"/>
                </a:highlight>
                <a:latin typeface="Courier New" panose="02070309020205020404" pitchFamily="49" charset="0"/>
              </a:rPr>
              <a:t> </a:t>
            </a:r>
            <a:r>
              <a:rPr lang="en-CA" sz="1400" b="1" dirty="0">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JAXBException</a:t>
            </a:r>
            <a:r>
              <a:rPr lang="en-CA" sz="1400" dirty="0">
                <a:solidFill>
                  <a:srgbClr val="000000"/>
                </a:solidFill>
                <a:highlight>
                  <a:srgbClr val="FFFFFF"/>
                </a:highlight>
                <a:latin typeface="Courier New" panose="02070309020205020404" pitchFamily="49" charset="0"/>
              </a:rPr>
              <a:t> e</a:t>
            </a:r>
            <a:r>
              <a:rPr lang="en-CA" sz="1400" b="1" dirty="0">
                <a:solidFill>
                  <a:srgbClr val="000080"/>
                </a:solidFill>
                <a:highlight>
                  <a:srgbClr val="FFFFFF"/>
                </a:highlight>
                <a:latin typeface="Courier New" panose="02070309020205020404" pitchFamily="49" charset="0"/>
              </a:rPr>
              <a:t>)</a:t>
            </a:r>
            <a:r>
              <a:rPr lang="en-CA" sz="1400" dirty="0">
                <a:solidFill>
                  <a:srgbClr val="000000"/>
                </a:solidFill>
                <a:highlight>
                  <a:srgbClr val="FFFFFF"/>
                </a:highlight>
                <a:latin typeface="Courier New" panose="02070309020205020404" pitchFamily="49" charset="0"/>
              </a:rPr>
              <a:t> </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r>
              <a:rPr lang="en-CA" sz="1400" dirty="0">
                <a:solidFill>
                  <a:srgbClr val="000000"/>
                </a:solidFill>
                <a:highlight>
                  <a:srgbClr val="FFFFFF"/>
                </a:highlight>
                <a:latin typeface="Courier New" panose="02070309020205020404" pitchFamily="49" charset="0"/>
              </a:rPr>
              <a:t>    </a:t>
            </a:r>
            <a:r>
              <a:rPr lang="en-CA" sz="1400" dirty="0" err="1">
                <a:solidFill>
                  <a:srgbClr val="000000"/>
                </a:solidFill>
                <a:highlight>
                  <a:srgbClr val="FFFFFF"/>
                </a:highlight>
                <a:latin typeface="Courier New" panose="02070309020205020404" pitchFamily="49" charset="0"/>
              </a:rPr>
              <a:t>e</a:t>
            </a:r>
            <a:r>
              <a:rPr lang="en-CA" sz="1400" b="1" dirty="0" err="1">
                <a:solidFill>
                  <a:srgbClr val="000080"/>
                </a:solidFill>
                <a:highlight>
                  <a:srgbClr val="FFFFFF"/>
                </a:highlight>
                <a:latin typeface="Courier New" panose="02070309020205020404" pitchFamily="49" charset="0"/>
              </a:rPr>
              <a:t>.</a:t>
            </a:r>
            <a:r>
              <a:rPr lang="en-CA" sz="1400" dirty="0" err="1">
                <a:solidFill>
                  <a:srgbClr val="000000"/>
                </a:solidFill>
                <a:highlight>
                  <a:srgbClr val="FFFFFF"/>
                </a:highlight>
                <a:latin typeface="Courier New" panose="02070309020205020404" pitchFamily="49" charset="0"/>
              </a:rPr>
              <a:t>printStackTrace</a:t>
            </a:r>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a:p>
            <a:r>
              <a:rPr lang="en-CA" sz="1400" b="1" dirty="0">
                <a:solidFill>
                  <a:srgbClr val="000080"/>
                </a:solidFill>
                <a:highlight>
                  <a:srgbClr val="FFFFFF"/>
                </a:highlight>
                <a:latin typeface="Courier New" panose="02070309020205020404" pitchFamily="49" charset="0"/>
              </a:rPr>
              <a:t>}</a:t>
            </a:r>
            <a:endParaRPr lang="en-CA" sz="14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7469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JAXB may also be used along side with </a:t>
            </a:r>
            <a:r>
              <a:rPr lang="en-US" sz="2000" dirty="0" err="1">
                <a:solidFill>
                  <a:srgbClr val="0000FF"/>
                </a:solidFill>
              </a:rPr>
              <a:t>MOXy</a:t>
            </a:r>
            <a:r>
              <a:rPr lang="en-US" sz="2000" dirty="0"/>
              <a:t> to process </a:t>
            </a:r>
            <a:r>
              <a:rPr lang="en-US" sz="2000" dirty="0">
                <a:solidFill>
                  <a:srgbClr val="0000FF"/>
                </a:solidFill>
              </a:rPr>
              <a:t>JSON data</a:t>
            </a:r>
            <a:r>
              <a:rPr lang="en-US" sz="2000" dirty="0"/>
              <a:t>.</a:t>
            </a:r>
          </a:p>
          <a:p>
            <a:endParaRPr lang="en-US" sz="2000" dirty="0">
              <a:solidFill>
                <a:srgbClr val="0000FF"/>
              </a:solidFill>
            </a:endParaRPr>
          </a:p>
          <a:p>
            <a:r>
              <a:rPr lang="en-US" sz="2000" dirty="0" err="1">
                <a:solidFill>
                  <a:srgbClr val="0000FF"/>
                </a:solidFill>
              </a:rPr>
              <a:t>MOXy</a:t>
            </a:r>
            <a:r>
              <a:rPr lang="en-US" sz="2000" dirty="0"/>
              <a:t> is </a:t>
            </a:r>
            <a:r>
              <a:rPr lang="en-US" sz="2000" dirty="0" err="1"/>
              <a:t>EclipseLink's</a:t>
            </a:r>
            <a:r>
              <a:rPr lang="en-US" sz="2000" baseline="30000" dirty="0"/>
              <a:t>*</a:t>
            </a:r>
            <a:r>
              <a:rPr lang="en-US" sz="2000" dirty="0"/>
              <a:t> </a:t>
            </a:r>
            <a:r>
              <a:rPr lang="en-US" sz="2000" dirty="0">
                <a:solidFill>
                  <a:srgbClr val="0000FF"/>
                </a:solidFill>
              </a:rPr>
              <a:t>Object to XML Mapping</a:t>
            </a:r>
            <a:r>
              <a:rPr lang="en-US" sz="2000" dirty="0"/>
              <a:t> services. It allows for a POJO object model to be mapped to an </a:t>
            </a:r>
            <a:r>
              <a:rPr lang="en-US" sz="2000" dirty="0">
                <a:solidFill>
                  <a:srgbClr val="0000FF"/>
                </a:solidFill>
              </a:rPr>
              <a:t>XML schema</a:t>
            </a:r>
            <a:r>
              <a:rPr lang="en-US" sz="2000" dirty="0"/>
              <a:t>. </a:t>
            </a:r>
          </a:p>
          <a:p>
            <a:endParaRPr lang="en-US" sz="2000" dirty="0"/>
          </a:p>
          <a:p>
            <a:r>
              <a:rPr lang="en-US" sz="2000" dirty="0"/>
              <a:t>While JAXB provides a Java standard for </a:t>
            </a:r>
            <a:r>
              <a:rPr lang="en-US" sz="2000" dirty="0">
                <a:solidFill>
                  <a:srgbClr val="0000FF"/>
                </a:solidFill>
              </a:rPr>
              <a:t>Object XML mapping</a:t>
            </a:r>
            <a:r>
              <a:rPr lang="en-US" sz="2000" dirty="0"/>
              <a:t> </a:t>
            </a:r>
            <a:r>
              <a:rPr lang="en-US" sz="2000" dirty="0">
                <a:solidFill>
                  <a:srgbClr val="0000FF"/>
                </a:solidFill>
              </a:rPr>
              <a:t>(OXM)</a:t>
            </a:r>
            <a:r>
              <a:rPr lang="en-US" sz="2000" dirty="0"/>
              <a:t>, </a:t>
            </a:r>
            <a:r>
              <a:rPr lang="en-US" sz="2000" dirty="0" err="1"/>
              <a:t>MOXy</a:t>
            </a:r>
            <a:r>
              <a:rPr lang="en-US" sz="2000" dirty="0"/>
              <a:t> supports JAXB, as well as providing its' own </a:t>
            </a:r>
            <a:r>
              <a:rPr lang="en-US" sz="2000" dirty="0">
                <a:solidFill>
                  <a:srgbClr val="0000FF"/>
                </a:solidFill>
              </a:rPr>
              <a:t>native API</a:t>
            </a:r>
            <a:r>
              <a:rPr lang="en-US" sz="2000" dirty="0"/>
              <a:t> and </a:t>
            </a:r>
            <a:r>
              <a:rPr lang="en-US" sz="2000" dirty="0">
                <a:solidFill>
                  <a:srgbClr val="0000FF"/>
                </a:solidFill>
              </a:rPr>
              <a:t>integration</a:t>
            </a:r>
            <a:r>
              <a:rPr lang="en-US" sz="2000" dirty="0"/>
              <a:t> with Web Services. </a:t>
            </a:r>
            <a:r>
              <a:rPr lang="en-US" sz="2000" dirty="0" err="1"/>
              <a:t>MOXy</a:t>
            </a:r>
            <a:r>
              <a:rPr lang="en-US" sz="2000" dirty="0"/>
              <a:t> is extensively used with </a:t>
            </a:r>
            <a:r>
              <a:rPr lang="en-US" sz="2000" dirty="0">
                <a:solidFill>
                  <a:srgbClr val="0000FF"/>
                </a:solidFill>
              </a:rPr>
              <a:t>REST</a:t>
            </a:r>
            <a:r>
              <a:rPr lang="en-US" sz="2000" dirty="0"/>
              <a:t> web services.</a:t>
            </a:r>
          </a:p>
          <a:p>
            <a:endParaRPr lang="en-US" sz="2000" dirty="0"/>
          </a:p>
          <a:p>
            <a:r>
              <a:rPr lang="en-US" sz="2000" dirty="0"/>
              <a:t>Read more:</a:t>
            </a:r>
          </a:p>
          <a:p>
            <a:pPr lvl="1"/>
            <a:r>
              <a:rPr lang="en-US" sz="1600" dirty="0">
                <a:hlinkClick r:id="rId2"/>
              </a:rPr>
              <a:t>https://howtodoinjava.com/jaxb/convert-json-to-java-object-moxy/</a:t>
            </a:r>
            <a:endParaRPr lang="en-US" sz="1600" dirty="0"/>
          </a:p>
          <a:p>
            <a:pPr lvl="1"/>
            <a:endParaRPr lang="en-US" sz="1600" dirty="0"/>
          </a:p>
          <a:p>
            <a:pPr marL="400050" lvl="1" indent="0">
              <a:buNone/>
            </a:pPr>
            <a:r>
              <a:rPr lang="en-US" sz="1600" dirty="0"/>
              <a:t>* </a:t>
            </a:r>
            <a:r>
              <a:rPr lang="en-US" sz="1200" dirty="0" err="1"/>
              <a:t>EclipseLink</a:t>
            </a:r>
            <a:r>
              <a:rPr lang="en-US" sz="1200" dirty="0"/>
              <a:t> is the open source Eclipse Persistence Services Project from the Eclipse Foundation.</a:t>
            </a:r>
          </a:p>
        </p:txBody>
      </p:sp>
      <p:sp>
        <p:nvSpPr>
          <p:cNvPr id="46084" name="Title 17"/>
          <p:cNvSpPr>
            <a:spLocks noGrp="1"/>
          </p:cNvSpPr>
          <p:nvPr>
            <p:ph type="title"/>
          </p:nvPr>
        </p:nvSpPr>
        <p:spPr/>
        <p:txBody>
          <a:bodyPr/>
          <a:lstStyle/>
          <a:p>
            <a:r>
              <a:rPr lang="en-US" sz="3000" dirty="0"/>
              <a:t>Using JAXB with </a:t>
            </a:r>
            <a:r>
              <a:rPr lang="en-US" sz="3000" dirty="0" err="1"/>
              <a:t>MOXy</a:t>
            </a:r>
            <a:r>
              <a:rPr lang="en-US" sz="3000" dirty="0"/>
              <a:t> for processing JSON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50791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000" dirty="0"/>
              <a:t>JAXB and Marshaller</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400050" lvl="1" indent="0">
              <a:buNone/>
            </a:pPr>
            <a:r>
              <a:rPr lang="en-US" sz="1600" dirty="0"/>
              <a:t>See also: </a:t>
            </a:r>
            <a:r>
              <a:rPr lang="en-US" sz="1600" dirty="0">
                <a:hlinkClick r:id="rId3"/>
              </a:rPr>
              <a:t>https://howtodoinjava.com/jaxb/marshal-without-xmlrootelement/</a:t>
            </a:r>
            <a:endParaRPr lang="en-US" sz="1600" dirty="0"/>
          </a:p>
          <a:p>
            <a:pPr marL="400050" lvl="1" indent="0">
              <a:buNone/>
            </a:pPr>
            <a:endParaRPr lang="en-US" sz="1600" dirty="0"/>
          </a:p>
          <a:p>
            <a:endParaRPr lang="en-US" sz="2000" dirty="0"/>
          </a:p>
          <a:p>
            <a:endParaRPr lang="en-US" sz="2000" dirty="0"/>
          </a:p>
        </p:txBody>
      </p:sp>
      <p:sp>
        <p:nvSpPr>
          <p:cNvPr id="46084" name="Title 17"/>
          <p:cNvSpPr>
            <a:spLocks noGrp="1"/>
          </p:cNvSpPr>
          <p:nvPr>
            <p:ph type="title"/>
          </p:nvPr>
        </p:nvSpPr>
        <p:spPr/>
        <p:txBody>
          <a:bodyPr/>
          <a:lstStyle/>
          <a:p>
            <a:r>
              <a:rPr lang="en-US" sz="3000" dirty="0"/>
              <a:t>Using JAXB with </a:t>
            </a:r>
            <a:r>
              <a:rPr lang="en-US" sz="3000" dirty="0" err="1"/>
              <a:t>MOXy</a:t>
            </a:r>
            <a:r>
              <a:rPr lang="en-US" sz="3000" dirty="0"/>
              <a:t> for processing JSON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Rectangle 2">
            <a:extLst>
              <a:ext uri="{FF2B5EF4-FFF2-40B4-BE49-F238E27FC236}">
                <a16:creationId xmlns:a16="http://schemas.microsoft.com/office/drawing/2014/main" id="{EA01D766-B83C-4996-9B41-1A340EF6469E}"/>
              </a:ext>
            </a:extLst>
          </p:cNvPr>
          <p:cNvSpPr>
            <a:spLocks noChangeArrowheads="1"/>
          </p:cNvSpPr>
          <p:nvPr/>
        </p:nvSpPr>
        <p:spPr bwMode="auto">
          <a:xfrm>
            <a:off x="2724006" y="1442219"/>
            <a:ext cx="7086600"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7F0055"/>
                </a:solidFill>
                <a:effectLst/>
                <a:latin typeface="Monaco"/>
              </a:rPr>
              <a:t>import</a:t>
            </a: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err="1">
                <a:ln>
                  <a:noFill/>
                </a:ln>
                <a:solidFill>
                  <a:srgbClr val="000000"/>
                </a:solidFill>
                <a:effectLst/>
                <a:latin typeface="Monaco"/>
              </a:rPr>
              <a:t>javax.xml.bind.annotation.XmlRootElement</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555555"/>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a:ln>
                  <a:noFill/>
                </a:ln>
                <a:solidFill>
                  <a:srgbClr val="808080"/>
                </a:solidFill>
                <a:effectLst/>
                <a:latin typeface="Monaco"/>
              </a:rPr>
              <a:t>@</a:t>
            </a:r>
            <a:r>
              <a:rPr kumimoji="0" lang="en-US" altLang="en-US" sz="1400" b="0" i="0" u="none" strike="noStrike" cap="none" normalizeH="0" baseline="0" dirty="0" err="1">
                <a:ln>
                  <a:noFill/>
                </a:ln>
                <a:solidFill>
                  <a:srgbClr val="808080"/>
                </a:solidFill>
                <a:effectLst/>
                <a:latin typeface="Monaco"/>
              </a:rPr>
              <a:t>XmlRootElement</a:t>
            </a:r>
            <a:endParaRPr kumimoji="0" lang="en-US" altLang="en-US" sz="1400" b="0" i="0" u="none" strike="noStrike" cap="none" normalizeH="0" baseline="0" dirty="0">
              <a:ln>
                <a:noFill/>
              </a:ln>
              <a:solidFill>
                <a:schemeClr val="tx1"/>
              </a:solidFill>
              <a:effectLst/>
            </a:endParaRPr>
          </a:p>
          <a:p>
            <a:pPr lvl="0"/>
            <a:r>
              <a:rPr kumimoji="0" lang="en-US" altLang="en-US" sz="1400" b="1" i="0" u="none" strike="noStrike" cap="none" normalizeH="0" baseline="0" dirty="0">
                <a:ln>
                  <a:noFill/>
                </a:ln>
                <a:solidFill>
                  <a:srgbClr val="7F0055"/>
                </a:solidFill>
                <a:effectLst/>
                <a:latin typeface="Monaco"/>
              </a:rPr>
              <a:t>public</a:t>
            </a:r>
            <a:r>
              <a:rPr kumimoji="0" lang="en-US" altLang="en-US" sz="1400" b="0" i="0" u="none" strike="noStrike" cap="none" normalizeH="0" baseline="0" dirty="0">
                <a:ln>
                  <a:noFill/>
                </a:ln>
                <a:solidFill>
                  <a:srgbClr val="555555"/>
                </a:solidFill>
                <a:effectLst/>
                <a:latin typeface="Monaco"/>
              </a:rPr>
              <a:t> </a:t>
            </a:r>
            <a:r>
              <a:rPr kumimoji="0" lang="en-US" altLang="en-US" sz="1400" b="1" i="0" u="none" strike="noStrike" cap="none" normalizeH="0" baseline="0" dirty="0">
                <a:ln>
                  <a:noFill/>
                </a:ln>
                <a:solidFill>
                  <a:srgbClr val="7F0055"/>
                </a:solidFill>
                <a:effectLst/>
                <a:latin typeface="Monaco"/>
              </a:rPr>
              <a:t>class</a:t>
            </a: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a:ln>
                  <a:noFill/>
                </a:ln>
                <a:solidFill>
                  <a:srgbClr val="000000"/>
                </a:solidFill>
                <a:effectLst/>
                <a:latin typeface="Monaco"/>
              </a:rPr>
              <a:t>Employee </a:t>
            </a:r>
            <a:r>
              <a:rPr lang="en-US" altLang="en-US" sz="1400" b="1" dirty="0">
                <a:solidFill>
                  <a:srgbClr val="7F0055"/>
                </a:solidFill>
                <a:latin typeface="Monaco"/>
              </a:rPr>
              <a:t>implements</a:t>
            </a:r>
            <a:r>
              <a:rPr lang="en-US" altLang="en-US" sz="1400" dirty="0">
                <a:solidFill>
                  <a:srgbClr val="555555"/>
                </a:solidFill>
                <a:latin typeface="Monaco"/>
              </a:rPr>
              <a:t> </a:t>
            </a:r>
            <a:r>
              <a:rPr lang="en-US" altLang="en-US" sz="1400" dirty="0">
                <a:solidFill>
                  <a:srgbClr val="000000"/>
                </a:solidFill>
                <a:latin typeface="Monaco"/>
              </a:rPr>
              <a:t>Serializable </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66"/>
                </a:solidFill>
                <a:effectLst/>
                <a:latin typeface="Monaco"/>
              </a:rPr>
              <a:t>     </a:t>
            </a:r>
            <a:r>
              <a:rPr kumimoji="0" lang="en-US" altLang="en-US" sz="1400" b="1" i="0" u="none" strike="noStrike" cap="none" normalizeH="0" baseline="0" dirty="0">
                <a:ln>
                  <a:noFill/>
                </a:ln>
                <a:solidFill>
                  <a:srgbClr val="7F0055"/>
                </a:solidFill>
                <a:effectLst/>
                <a:latin typeface="Monaco"/>
              </a:rPr>
              <a:t>private</a:t>
            </a:r>
            <a:r>
              <a:rPr kumimoji="0" lang="en-US" altLang="en-US" sz="1400" b="0" i="0" u="none" strike="noStrike" cap="none" normalizeH="0" baseline="0" dirty="0">
                <a:ln>
                  <a:noFill/>
                </a:ln>
                <a:solidFill>
                  <a:srgbClr val="555555"/>
                </a:solidFill>
                <a:effectLst/>
                <a:latin typeface="Monaco"/>
              </a:rPr>
              <a:t> </a:t>
            </a:r>
            <a:r>
              <a:rPr kumimoji="0" lang="en-US" altLang="en-US" sz="1400" b="1" i="0" u="none" strike="noStrike" cap="none" normalizeH="0" baseline="0" dirty="0">
                <a:ln>
                  <a:noFill/>
                </a:ln>
                <a:solidFill>
                  <a:srgbClr val="7F0055"/>
                </a:solidFill>
                <a:effectLst/>
                <a:latin typeface="Monaco"/>
              </a:rPr>
              <a:t>int</a:t>
            </a: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a:ln>
                  <a:noFill/>
                </a:ln>
                <a:solidFill>
                  <a:srgbClr val="000000"/>
                </a:solidFill>
                <a:effectLst/>
                <a:latin typeface="Monaco"/>
              </a:rPr>
              <a:t>id;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a:ln>
                  <a:noFill/>
                </a:ln>
                <a:solidFill>
                  <a:srgbClr val="666666"/>
                </a:solidFill>
                <a:effectLst/>
                <a:latin typeface="Monaco"/>
              </a:rPr>
              <a:t>    </a:t>
            </a:r>
            <a:r>
              <a:rPr kumimoji="0" lang="en-US" altLang="en-US" sz="1400" b="1" i="0" u="none" strike="noStrike" cap="none" normalizeH="0" baseline="0" dirty="0">
                <a:ln>
                  <a:noFill/>
                </a:ln>
                <a:solidFill>
                  <a:srgbClr val="7F0055"/>
                </a:solidFill>
                <a:effectLst/>
                <a:latin typeface="Monaco"/>
              </a:rPr>
              <a:t>private</a:t>
            </a: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a:ln>
                  <a:noFill/>
                </a:ln>
                <a:solidFill>
                  <a:srgbClr val="000000"/>
                </a:solidFill>
                <a:effectLst/>
                <a:latin typeface="Monaco"/>
              </a:rPr>
              <a:t>String name;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a:ln>
                  <a:noFill/>
                </a:ln>
                <a:solidFill>
                  <a:srgbClr val="666666"/>
                </a:solidFill>
                <a:effectLst/>
                <a:latin typeface="Monaco"/>
              </a:rPr>
              <a:t>    </a:t>
            </a:r>
            <a:r>
              <a:rPr kumimoji="0" lang="en-US" altLang="en-US" sz="1400" b="1" i="0" u="none" strike="noStrike" cap="none" normalizeH="0" baseline="0" dirty="0">
                <a:ln>
                  <a:noFill/>
                </a:ln>
                <a:solidFill>
                  <a:srgbClr val="7F0055"/>
                </a:solidFill>
                <a:effectLst/>
                <a:latin typeface="Monaco"/>
              </a:rPr>
              <a:t>private</a:t>
            </a: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a:ln>
                  <a:noFill/>
                </a:ln>
                <a:solidFill>
                  <a:srgbClr val="000000"/>
                </a:solidFill>
                <a:effectLst/>
                <a:latin typeface="Monaco"/>
              </a:rPr>
              <a:t>List skills;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55555"/>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66"/>
                </a:solidFill>
                <a:effectLst/>
                <a:latin typeface="Monaco"/>
              </a:rPr>
              <a:t>    </a:t>
            </a:r>
            <a:r>
              <a:rPr kumimoji="0" lang="en-US" altLang="en-US" sz="1400" b="1" i="0" u="none" strike="noStrike" cap="none" normalizeH="0" baseline="0" dirty="0">
                <a:ln>
                  <a:noFill/>
                </a:ln>
                <a:solidFill>
                  <a:srgbClr val="7F0055"/>
                </a:solidFill>
                <a:effectLst/>
                <a:latin typeface="Monaco"/>
              </a:rPr>
              <a:t>public</a:t>
            </a:r>
            <a:r>
              <a:rPr kumimoji="0" lang="en-US" altLang="en-US" sz="1400" b="0" i="0" u="none" strike="noStrike" cap="none" normalizeH="0" baseline="0" dirty="0">
                <a:ln>
                  <a:noFill/>
                </a:ln>
                <a:solidFill>
                  <a:srgbClr val="555555"/>
                </a:solidFill>
                <a:effectLst/>
                <a:latin typeface="Monaco"/>
              </a:rPr>
              <a:t> </a:t>
            </a:r>
            <a:r>
              <a:rPr kumimoji="0" lang="en-US" altLang="en-US" sz="1400" b="1" i="0" u="none" strike="noStrike" cap="none" normalizeH="0" baseline="0" dirty="0">
                <a:ln>
                  <a:noFill/>
                </a:ln>
                <a:solidFill>
                  <a:srgbClr val="7F0055"/>
                </a:solidFill>
                <a:effectLst/>
                <a:latin typeface="Monaco"/>
              </a:rPr>
              <a:t>int</a:t>
            </a: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err="1">
                <a:ln>
                  <a:noFill/>
                </a:ln>
                <a:solidFill>
                  <a:srgbClr val="000000"/>
                </a:solidFill>
                <a:effectLst/>
                <a:latin typeface="Monaco"/>
              </a:rPr>
              <a:t>getId</a:t>
            </a: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666666"/>
                </a:solidFill>
                <a:effectLst/>
                <a:latin typeface="Monaco"/>
              </a:rPr>
              <a:t> </a:t>
            </a:r>
            <a:r>
              <a:rPr kumimoji="0" lang="en-US" altLang="en-US" sz="1400" b="1" i="0" u="none" strike="noStrike" cap="none" normalizeH="0" baseline="0" dirty="0">
                <a:ln>
                  <a:noFill/>
                </a:ln>
                <a:solidFill>
                  <a:srgbClr val="7F0055"/>
                </a:solidFill>
                <a:effectLst/>
                <a:latin typeface="Monaco"/>
              </a:rPr>
              <a:t>return</a:t>
            </a: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a:ln>
                  <a:noFill/>
                </a:ln>
                <a:solidFill>
                  <a:srgbClr val="000000"/>
                </a:solidFill>
                <a:effectLst/>
                <a:latin typeface="Monaco"/>
              </a:rPr>
              <a:t>id;</a:t>
            </a:r>
            <a:r>
              <a:rPr kumimoji="0" lang="en-US" altLang="en-US" sz="1400" b="0" i="0" u="none" strike="noStrike" cap="none" normalizeH="0" baseline="0" dirty="0">
                <a:ln>
                  <a:noFill/>
                </a:ln>
                <a:solidFill>
                  <a:srgbClr val="666666"/>
                </a:solidFill>
                <a:effectLst/>
                <a:latin typeface="Monaco"/>
              </a:rPr>
              <a:t>  </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55555"/>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66"/>
                </a:solidFill>
                <a:effectLst/>
                <a:latin typeface="Monaco"/>
              </a:rPr>
              <a:t>    </a:t>
            </a:r>
            <a:r>
              <a:rPr kumimoji="0" lang="en-US" altLang="en-US" sz="1400" b="1" i="0" u="none" strike="noStrike" cap="none" normalizeH="0" baseline="0" dirty="0">
                <a:ln>
                  <a:noFill/>
                </a:ln>
                <a:solidFill>
                  <a:srgbClr val="7F0055"/>
                </a:solidFill>
                <a:effectLst/>
                <a:latin typeface="Monaco"/>
              </a:rPr>
              <a:t>public</a:t>
            </a:r>
            <a:r>
              <a:rPr kumimoji="0" lang="en-US" altLang="en-US" sz="1400" b="0" i="0" u="none" strike="noStrike" cap="none" normalizeH="0" baseline="0" dirty="0">
                <a:ln>
                  <a:noFill/>
                </a:ln>
                <a:solidFill>
                  <a:srgbClr val="555555"/>
                </a:solidFill>
                <a:effectLst/>
                <a:latin typeface="Monaco"/>
              </a:rPr>
              <a:t> </a:t>
            </a:r>
            <a:r>
              <a:rPr kumimoji="0" lang="en-US" altLang="en-US" sz="1400" b="1" i="0" u="none" strike="noStrike" cap="none" normalizeH="0" baseline="0" dirty="0">
                <a:ln>
                  <a:noFill/>
                </a:ln>
                <a:solidFill>
                  <a:srgbClr val="7F0055"/>
                </a:solidFill>
                <a:effectLst/>
                <a:latin typeface="Monaco"/>
              </a:rPr>
              <a:t>void</a:t>
            </a: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err="1">
                <a:ln>
                  <a:noFill/>
                </a:ln>
                <a:solidFill>
                  <a:srgbClr val="000000"/>
                </a:solidFill>
                <a:effectLst/>
                <a:latin typeface="Monaco"/>
              </a:rPr>
              <a:t>setId</a:t>
            </a:r>
            <a:r>
              <a:rPr kumimoji="0" lang="en-US" altLang="en-US" sz="1400" b="0" i="0" u="none" strike="noStrike" cap="none" normalizeH="0" baseline="0" dirty="0">
                <a:ln>
                  <a:noFill/>
                </a:ln>
                <a:solidFill>
                  <a:srgbClr val="000000"/>
                </a:solidFill>
                <a:effectLst/>
                <a:latin typeface="Monaco"/>
              </a:rPr>
              <a:t>(</a:t>
            </a:r>
            <a:r>
              <a:rPr kumimoji="0" lang="en-US" altLang="en-US" sz="1400" b="1" i="0" u="none" strike="noStrike" cap="none" normalizeH="0" baseline="0" dirty="0">
                <a:ln>
                  <a:noFill/>
                </a:ln>
                <a:solidFill>
                  <a:srgbClr val="7F0055"/>
                </a:solidFill>
                <a:effectLst/>
                <a:latin typeface="Monaco"/>
              </a:rPr>
              <a:t>int</a:t>
            </a: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a:ln>
                  <a:noFill/>
                </a:ln>
                <a:solidFill>
                  <a:srgbClr val="000000"/>
                </a:solidFill>
                <a:effectLst/>
                <a:latin typeface="Monaco"/>
              </a:rPr>
              <a:t>id) {</a:t>
            </a:r>
            <a:r>
              <a:rPr kumimoji="0" lang="en-US" altLang="en-US" sz="1400" b="0" i="0" u="none" strike="noStrike" cap="none" normalizeH="0" baseline="0" dirty="0">
                <a:ln>
                  <a:noFill/>
                </a:ln>
                <a:solidFill>
                  <a:srgbClr val="666666"/>
                </a:solidFill>
                <a:effectLst/>
                <a:latin typeface="Monaco"/>
              </a:rPr>
              <a:t> </a:t>
            </a:r>
            <a:r>
              <a:rPr kumimoji="0" lang="en-US" altLang="en-US" sz="1400" b="1" i="0" u="none" strike="noStrike" cap="none" normalizeH="0" baseline="0" dirty="0">
                <a:ln>
                  <a:noFill/>
                </a:ln>
                <a:solidFill>
                  <a:srgbClr val="7F0055"/>
                </a:solidFill>
                <a:effectLst/>
                <a:latin typeface="Monaco"/>
              </a:rPr>
              <a:t>this</a:t>
            </a:r>
            <a:r>
              <a:rPr kumimoji="0" lang="en-US" altLang="en-US" sz="1400" b="0" i="0" u="none" strike="noStrike" cap="none" normalizeH="0" baseline="0" dirty="0">
                <a:ln>
                  <a:noFill/>
                </a:ln>
                <a:solidFill>
                  <a:srgbClr val="000000"/>
                </a:solidFill>
                <a:effectLst/>
                <a:latin typeface="Monaco"/>
              </a:rPr>
              <a:t>.id = id;</a:t>
            </a:r>
            <a:r>
              <a:rPr kumimoji="0" lang="en-US" altLang="en-US" sz="1400" b="0" i="0" u="none" strike="noStrike" cap="none" normalizeH="0" baseline="0" dirty="0">
                <a:ln>
                  <a:noFill/>
                </a:ln>
                <a:solidFill>
                  <a:srgbClr val="666666"/>
                </a:solidFill>
                <a:effectLst/>
                <a:latin typeface="Monaco"/>
              </a:rPr>
              <a:t> </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55555"/>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66"/>
                </a:solidFill>
                <a:effectLst/>
                <a:latin typeface="Monaco"/>
              </a:rPr>
              <a:t>    </a:t>
            </a:r>
            <a:r>
              <a:rPr kumimoji="0" lang="en-US" altLang="en-US" sz="1400" b="1" i="0" u="none" strike="noStrike" cap="none" normalizeH="0" baseline="0" dirty="0">
                <a:ln>
                  <a:noFill/>
                </a:ln>
                <a:solidFill>
                  <a:srgbClr val="7F0055"/>
                </a:solidFill>
                <a:effectLst/>
                <a:latin typeface="Monaco"/>
              </a:rPr>
              <a:t>public</a:t>
            </a: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a:ln>
                  <a:noFill/>
                </a:ln>
                <a:solidFill>
                  <a:srgbClr val="000000"/>
                </a:solidFill>
                <a:effectLst/>
                <a:latin typeface="Monaco"/>
              </a:rPr>
              <a:t>String </a:t>
            </a:r>
            <a:r>
              <a:rPr kumimoji="0" lang="en-US" altLang="en-US" sz="1400" b="0" i="0" u="none" strike="noStrike" cap="none" normalizeH="0" baseline="0" dirty="0" err="1">
                <a:ln>
                  <a:noFill/>
                </a:ln>
                <a:solidFill>
                  <a:srgbClr val="000000"/>
                </a:solidFill>
                <a:effectLst/>
                <a:latin typeface="Monaco"/>
              </a:rPr>
              <a:t>getName</a:t>
            </a: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666666"/>
                </a:solidFill>
                <a:effectLst/>
                <a:latin typeface="Monaco"/>
              </a:rPr>
              <a:t>  </a:t>
            </a:r>
            <a:r>
              <a:rPr kumimoji="0" lang="en-US" altLang="en-US" sz="1400" b="1" i="0" u="none" strike="noStrike" cap="none" normalizeH="0" baseline="0" dirty="0">
                <a:ln>
                  <a:noFill/>
                </a:ln>
                <a:solidFill>
                  <a:srgbClr val="7F0055"/>
                </a:solidFill>
                <a:effectLst/>
                <a:latin typeface="Monaco"/>
              </a:rPr>
              <a:t>return</a:t>
            </a: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a:ln>
                  <a:noFill/>
                </a:ln>
                <a:solidFill>
                  <a:srgbClr val="000000"/>
                </a:solidFill>
                <a:effectLst/>
                <a:latin typeface="Monaco"/>
              </a:rPr>
              <a:t>name;</a:t>
            </a:r>
            <a:r>
              <a:rPr kumimoji="0" lang="en-US" altLang="en-US" sz="1400" b="0" i="0" u="none" strike="noStrike" cap="none" normalizeH="0" baseline="0" dirty="0">
                <a:ln>
                  <a:noFill/>
                </a:ln>
                <a:solidFill>
                  <a:srgbClr val="666666"/>
                </a:solidFill>
                <a:effectLst/>
                <a:latin typeface="Monaco"/>
              </a:rPr>
              <a:t>  </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55555"/>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66"/>
                </a:solidFill>
                <a:effectLst/>
                <a:latin typeface="Monaco"/>
              </a:rPr>
              <a:t>    </a:t>
            </a:r>
            <a:r>
              <a:rPr kumimoji="0" lang="en-US" altLang="en-US" sz="1400" b="1" i="0" u="none" strike="noStrike" cap="none" normalizeH="0" baseline="0" dirty="0">
                <a:ln>
                  <a:noFill/>
                </a:ln>
                <a:solidFill>
                  <a:srgbClr val="7F0055"/>
                </a:solidFill>
                <a:effectLst/>
                <a:latin typeface="Monaco"/>
              </a:rPr>
              <a:t>public</a:t>
            </a:r>
            <a:r>
              <a:rPr kumimoji="0" lang="en-US" altLang="en-US" sz="1400" b="0" i="0" u="none" strike="noStrike" cap="none" normalizeH="0" baseline="0" dirty="0">
                <a:ln>
                  <a:noFill/>
                </a:ln>
                <a:solidFill>
                  <a:srgbClr val="555555"/>
                </a:solidFill>
                <a:effectLst/>
                <a:latin typeface="Monaco"/>
              </a:rPr>
              <a:t> </a:t>
            </a:r>
            <a:r>
              <a:rPr kumimoji="0" lang="en-US" altLang="en-US" sz="1400" b="1" i="0" u="none" strike="noStrike" cap="none" normalizeH="0" baseline="0" dirty="0">
                <a:ln>
                  <a:noFill/>
                </a:ln>
                <a:solidFill>
                  <a:srgbClr val="7F0055"/>
                </a:solidFill>
                <a:effectLst/>
                <a:latin typeface="Monaco"/>
              </a:rPr>
              <a:t>void</a:t>
            </a: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err="1">
                <a:ln>
                  <a:noFill/>
                </a:ln>
                <a:solidFill>
                  <a:srgbClr val="000000"/>
                </a:solidFill>
                <a:effectLst/>
                <a:latin typeface="Monaco"/>
              </a:rPr>
              <a:t>setName</a:t>
            </a:r>
            <a:r>
              <a:rPr kumimoji="0" lang="en-US" altLang="en-US" sz="1400" b="0" i="0" u="none" strike="noStrike" cap="none" normalizeH="0" baseline="0" dirty="0">
                <a:ln>
                  <a:noFill/>
                </a:ln>
                <a:solidFill>
                  <a:srgbClr val="000000"/>
                </a:solidFill>
                <a:effectLst/>
                <a:latin typeface="Monaco"/>
              </a:rPr>
              <a:t>(String name) {</a:t>
            </a:r>
            <a:r>
              <a:rPr kumimoji="0" lang="en-US" altLang="en-US" sz="1400" b="0" i="0" u="none" strike="noStrike" cap="none" normalizeH="0" baseline="0" dirty="0">
                <a:ln>
                  <a:noFill/>
                </a:ln>
                <a:solidFill>
                  <a:srgbClr val="666666"/>
                </a:solidFill>
                <a:effectLst/>
                <a:latin typeface="Monaco"/>
              </a:rPr>
              <a:t> </a:t>
            </a:r>
            <a:r>
              <a:rPr kumimoji="0" lang="en-US" altLang="en-US" sz="1400" b="1" i="0" u="none" strike="noStrike" cap="none" normalizeH="0" baseline="0" dirty="0">
                <a:ln>
                  <a:noFill/>
                </a:ln>
                <a:solidFill>
                  <a:srgbClr val="7F0055"/>
                </a:solidFill>
                <a:effectLst/>
                <a:latin typeface="Monaco"/>
              </a:rPr>
              <a:t>this</a:t>
            </a:r>
            <a:r>
              <a:rPr kumimoji="0" lang="en-US" altLang="en-US" sz="1400" b="0" i="0" u="none" strike="noStrike" cap="none" normalizeH="0" baseline="0" dirty="0">
                <a:ln>
                  <a:noFill/>
                </a:ln>
                <a:solidFill>
                  <a:srgbClr val="000000"/>
                </a:solidFill>
                <a:effectLst/>
                <a:latin typeface="Monaco"/>
              </a:rPr>
              <a:t>.name = name;</a:t>
            </a:r>
            <a:r>
              <a:rPr kumimoji="0" lang="en-US" altLang="en-US" sz="1400" b="0" i="0" u="none" strike="noStrike" cap="none" normalizeH="0" baseline="0" dirty="0">
                <a:ln>
                  <a:noFill/>
                </a:ln>
                <a:solidFill>
                  <a:srgbClr val="666666"/>
                </a:solidFill>
                <a:effectLst/>
                <a:latin typeface="Monaco"/>
              </a:rPr>
              <a:t> </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55555"/>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66"/>
                </a:solidFill>
                <a:effectLst/>
                <a:latin typeface="Monaco"/>
              </a:rPr>
              <a:t>    </a:t>
            </a:r>
            <a:r>
              <a:rPr kumimoji="0" lang="en-US" altLang="en-US" sz="1400" b="1" i="0" u="none" strike="noStrike" cap="none" normalizeH="0" baseline="0" dirty="0">
                <a:ln>
                  <a:noFill/>
                </a:ln>
                <a:solidFill>
                  <a:srgbClr val="7F0055"/>
                </a:solidFill>
                <a:effectLst/>
                <a:latin typeface="Monaco"/>
              </a:rPr>
              <a:t>public</a:t>
            </a: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a:ln>
                  <a:noFill/>
                </a:ln>
                <a:solidFill>
                  <a:srgbClr val="000000"/>
                </a:solidFill>
                <a:effectLst/>
                <a:latin typeface="Monaco"/>
              </a:rPr>
              <a:t>List </a:t>
            </a:r>
            <a:r>
              <a:rPr kumimoji="0" lang="en-US" altLang="en-US" sz="1400" b="0" i="0" u="none" strike="noStrike" cap="none" normalizeH="0" baseline="0" dirty="0" err="1">
                <a:ln>
                  <a:noFill/>
                </a:ln>
                <a:solidFill>
                  <a:srgbClr val="000000"/>
                </a:solidFill>
                <a:effectLst/>
                <a:latin typeface="Monaco"/>
              </a:rPr>
              <a:t>getSkills</a:t>
            </a: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a:ln>
                  <a:noFill/>
                </a:ln>
                <a:solidFill>
                  <a:srgbClr val="666666"/>
                </a:solidFill>
                <a:effectLst/>
                <a:latin typeface="Monaco"/>
              </a:rPr>
              <a:t> </a:t>
            </a:r>
            <a:r>
              <a:rPr kumimoji="0" lang="en-US" altLang="en-US" sz="1400" b="1" i="0" u="none" strike="noStrike" cap="none" normalizeH="0" baseline="0" dirty="0">
                <a:ln>
                  <a:noFill/>
                </a:ln>
                <a:solidFill>
                  <a:srgbClr val="7F0055"/>
                </a:solidFill>
                <a:effectLst/>
                <a:latin typeface="Monaco"/>
              </a:rPr>
              <a:t>return</a:t>
            </a: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a:ln>
                  <a:noFill/>
                </a:ln>
                <a:solidFill>
                  <a:srgbClr val="000000"/>
                </a:solidFill>
                <a:effectLst/>
                <a:latin typeface="Monaco"/>
              </a:rPr>
              <a:t>skills;</a:t>
            </a:r>
            <a:r>
              <a:rPr kumimoji="0" lang="en-US" altLang="en-US" sz="1400" b="0" i="0" u="none" strike="noStrike" cap="none" normalizeH="0" baseline="0" dirty="0">
                <a:ln>
                  <a:noFill/>
                </a:ln>
                <a:solidFill>
                  <a:srgbClr val="666666"/>
                </a:solidFill>
                <a:effectLst/>
                <a:latin typeface="Monaco"/>
              </a:rPr>
              <a:t> </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55555"/>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66666"/>
                </a:solidFill>
                <a:effectLst/>
                <a:latin typeface="Monaco"/>
              </a:rPr>
              <a:t>    </a:t>
            </a:r>
            <a:r>
              <a:rPr kumimoji="0" lang="en-US" altLang="en-US" sz="1400" b="1" i="0" u="none" strike="noStrike" cap="none" normalizeH="0" baseline="0" dirty="0">
                <a:ln>
                  <a:noFill/>
                </a:ln>
                <a:solidFill>
                  <a:srgbClr val="7F0055"/>
                </a:solidFill>
                <a:effectLst/>
                <a:latin typeface="Monaco"/>
              </a:rPr>
              <a:t>public</a:t>
            </a:r>
            <a:r>
              <a:rPr kumimoji="0" lang="en-US" altLang="en-US" sz="1400" b="0" i="0" u="none" strike="noStrike" cap="none" normalizeH="0" baseline="0" dirty="0">
                <a:ln>
                  <a:noFill/>
                </a:ln>
                <a:solidFill>
                  <a:srgbClr val="555555"/>
                </a:solidFill>
                <a:effectLst/>
                <a:latin typeface="Monaco"/>
              </a:rPr>
              <a:t> </a:t>
            </a:r>
            <a:r>
              <a:rPr kumimoji="0" lang="en-US" altLang="en-US" sz="1400" b="1" i="0" u="none" strike="noStrike" cap="none" normalizeH="0" baseline="0" dirty="0">
                <a:ln>
                  <a:noFill/>
                </a:ln>
                <a:solidFill>
                  <a:srgbClr val="7F0055"/>
                </a:solidFill>
                <a:effectLst/>
                <a:latin typeface="Monaco"/>
              </a:rPr>
              <a:t>void</a:t>
            </a: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err="1">
                <a:ln>
                  <a:noFill/>
                </a:ln>
                <a:solidFill>
                  <a:srgbClr val="000000"/>
                </a:solidFill>
                <a:effectLst/>
                <a:latin typeface="Monaco"/>
              </a:rPr>
              <a:t>setSkills</a:t>
            </a:r>
            <a:r>
              <a:rPr kumimoji="0" lang="en-US" altLang="en-US" sz="1400" b="0" i="0" u="none" strike="noStrike" cap="none" normalizeH="0" baseline="0" dirty="0">
                <a:ln>
                  <a:noFill/>
                </a:ln>
                <a:solidFill>
                  <a:srgbClr val="000000"/>
                </a:solidFill>
                <a:effectLst/>
                <a:latin typeface="Monaco"/>
              </a:rPr>
              <a:t>(List skills) {</a:t>
            </a:r>
            <a:r>
              <a:rPr kumimoji="0" lang="en-US" altLang="en-US" sz="1400" b="0" i="0" u="none" strike="noStrike" cap="none" normalizeH="0" baseline="0" dirty="0">
                <a:ln>
                  <a:noFill/>
                </a:ln>
                <a:solidFill>
                  <a:srgbClr val="666666"/>
                </a:solidFill>
                <a:effectLst/>
                <a:latin typeface="Monaco"/>
              </a:rPr>
              <a:t>  </a:t>
            </a:r>
            <a:r>
              <a:rPr kumimoji="0" lang="en-US" altLang="en-US" sz="1400" b="1" i="0" u="none" strike="noStrike" cap="none" normalizeH="0" baseline="0" dirty="0" err="1">
                <a:ln>
                  <a:noFill/>
                </a:ln>
                <a:solidFill>
                  <a:srgbClr val="7F0055"/>
                </a:solidFill>
                <a:effectLst/>
                <a:latin typeface="Monaco"/>
              </a:rPr>
              <a:t>this</a:t>
            </a:r>
            <a:r>
              <a:rPr kumimoji="0" lang="en-US" altLang="en-US" sz="1400" b="0" i="0" u="none" strike="noStrike" cap="none" normalizeH="0" baseline="0" dirty="0" err="1">
                <a:ln>
                  <a:noFill/>
                </a:ln>
                <a:solidFill>
                  <a:srgbClr val="000000"/>
                </a:solidFill>
                <a:effectLst/>
                <a:latin typeface="Monaco"/>
              </a:rPr>
              <a:t>.skills</a:t>
            </a:r>
            <a:r>
              <a:rPr kumimoji="0" lang="en-US" altLang="en-US" sz="1400" b="0" i="0" u="none" strike="noStrike" cap="none" normalizeH="0" baseline="0" dirty="0">
                <a:ln>
                  <a:noFill/>
                </a:ln>
                <a:solidFill>
                  <a:srgbClr val="000000"/>
                </a:solidFill>
                <a:effectLst/>
                <a:latin typeface="Monaco"/>
              </a:rPr>
              <a:t> = skills;</a:t>
            </a:r>
            <a:r>
              <a:rPr kumimoji="0" lang="en-US" altLang="en-US" sz="1400" b="0" i="0" u="none" strike="noStrike" cap="none" normalizeH="0" baseline="0" dirty="0">
                <a:ln>
                  <a:noFill/>
                </a:ln>
                <a:solidFill>
                  <a:srgbClr val="666666"/>
                </a:solidFill>
                <a:effectLst/>
                <a:latin typeface="Monaco"/>
              </a:rPr>
              <a:t> </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55555"/>
                </a:solidFill>
                <a:effectLst/>
                <a:latin typeface="Monaco"/>
              </a:rPr>
              <a:t> </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2ED9F88E-720D-4F57-9204-4B7A19F29354}"/>
              </a:ext>
            </a:extLst>
          </p:cNvPr>
          <p:cNvSpPr/>
          <p:nvPr/>
        </p:nvSpPr>
        <p:spPr>
          <a:xfrm>
            <a:off x="2622530" y="1333328"/>
            <a:ext cx="4140200" cy="445213"/>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35EBC1E-EE43-4D57-9B54-B1058B91CF12}"/>
              </a:ext>
            </a:extLst>
          </p:cNvPr>
          <p:cNvSpPr/>
          <p:nvPr/>
        </p:nvSpPr>
        <p:spPr>
          <a:xfrm>
            <a:off x="2660506" y="1912832"/>
            <a:ext cx="1752600" cy="170509"/>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631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Using JAXB and Marshaller (java object to json):</a:t>
            </a:r>
          </a:p>
        </p:txBody>
      </p:sp>
      <p:sp>
        <p:nvSpPr>
          <p:cNvPr id="46084" name="Title 17"/>
          <p:cNvSpPr>
            <a:spLocks noGrp="1"/>
          </p:cNvSpPr>
          <p:nvPr>
            <p:ph type="title"/>
          </p:nvPr>
        </p:nvSpPr>
        <p:spPr/>
        <p:txBody>
          <a:bodyPr/>
          <a:lstStyle/>
          <a:p>
            <a:r>
              <a:rPr lang="en-US" sz="3000" dirty="0"/>
              <a:t>Using JAXB with </a:t>
            </a:r>
            <a:r>
              <a:rPr lang="en-US" sz="3000" dirty="0" err="1"/>
              <a:t>MOXy</a:t>
            </a:r>
            <a:r>
              <a:rPr lang="en-US" sz="3000" dirty="0"/>
              <a:t> for processing JSON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Rectangle 3">
            <a:extLst>
              <a:ext uri="{FF2B5EF4-FFF2-40B4-BE49-F238E27FC236}">
                <a16:creationId xmlns:a16="http://schemas.microsoft.com/office/drawing/2014/main" id="{F3FF5E06-27AC-4F7F-AA67-9446F73E020C}"/>
              </a:ext>
            </a:extLst>
          </p:cNvPr>
          <p:cNvSpPr>
            <a:spLocks noChangeArrowheads="1"/>
          </p:cNvSpPr>
          <p:nvPr/>
        </p:nvSpPr>
        <p:spPr bwMode="auto">
          <a:xfrm>
            <a:off x="2395510" y="1502808"/>
            <a:ext cx="7950200" cy="40626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Employee </a:t>
            </a:r>
            <a:r>
              <a:rPr kumimoji="0" lang="en-US" altLang="en-US" sz="1200" b="0" i="0" u="none" strike="noStrike" cap="none" normalizeH="0" baseline="0" dirty="0" err="1">
                <a:ln>
                  <a:noFill/>
                </a:ln>
                <a:solidFill>
                  <a:srgbClr val="000000"/>
                </a:solidFill>
                <a:effectLst/>
                <a:latin typeface="Consolas" panose="020B0609020204030204" pitchFamily="49" charset="0"/>
              </a:rPr>
              <a:t>employee</a:t>
            </a:r>
            <a:r>
              <a:rPr kumimoji="0" lang="en-US" altLang="en-US" sz="1200" b="0" i="0" u="none" strike="noStrike" cap="none" normalizeH="0" baseline="0" dirty="0">
                <a:ln>
                  <a:noFill/>
                </a:ln>
                <a:solidFill>
                  <a:srgbClr val="000000"/>
                </a:solidFill>
                <a:effectLst/>
                <a:latin typeface="Consolas" panose="020B0609020204030204" pitchFamily="49" charset="0"/>
              </a:rPr>
              <a:t> = </a:t>
            </a:r>
            <a:r>
              <a:rPr kumimoji="0" lang="en-US" altLang="en-US" sz="1200" b="1" i="0" u="none" strike="noStrike" cap="none" normalizeH="0" baseline="0" dirty="0">
                <a:ln>
                  <a:noFill/>
                </a:ln>
                <a:solidFill>
                  <a:srgbClr val="006699"/>
                </a:solidFill>
                <a:effectLst/>
                <a:latin typeface="Consolas" panose="020B06090202040302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rPr>
              <a:t> Employee(</a:t>
            </a:r>
            <a:r>
              <a:rPr kumimoji="0" lang="en-US" altLang="en-US" sz="1200" b="0" i="0" u="none" strike="noStrike" cap="none" normalizeH="0" baseline="0" dirty="0">
                <a:ln>
                  <a:noFill/>
                </a:ln>
                <a:solidFill>
                  <a:srgbClr val="009900"/>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try</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JAXBContext</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jaxbContext</a:t>
            </a:r>
            <a:r>
              <a:rPr kumimoji="0" lang="en-US" altLang="en-US" sz="1200" b="0" i="0" u="none" strike="noStrike" cap="none" normalizeH="0" baseline="0" dirty="0">
                <a:ln>
                  <a:noFill/>
                </a:ln>
                <a:solidFill>
                  <a:srgbClr val="000000"/>
                </a:solidFill>
                <a:effectLst/>
                <a:latin typeface="Consolas" panose="020B0609020204030204" pitchFamily="49" charset="0"/>
              </a:rPr>
              <a:t> = </a:t>
            </a:r>
            <a:r>
              <a:rPr kumimoji="0" lang="en-US" altLang="en-US" sz="1200" b="0" i="0" u="none" strike="noStrike" cap="none" normalizeH="0" baseline="0" dirty="0" err="1">
                <a:ln>
                  <a:noFill/>
                </a:ln>
                <a:solidFill>
                  <a:srgbClr val="000000"/>
                </a:solidFill>
                <a:effectLst/>
                <a:latin typeface="Consolas" panose="020B0609020204030204" pitchFamily="49" charset="0"/>
              </a:rPr>
              <a:t>JAXBContext.newInstance</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Employee.</a:t>
            </a:r>
            <a:r>
              <a:rPr kumimoji="0" lang="en-US" altLang="en-US" sz="1200" b="1" i="0" u="none" strike="noStrike" cap="none" normalizeH="0" baseline="0" dirty="0" err="1">
                <a:ln>
                  <a:noFill/>
                </a:ln>
                <a:solidFill>
                  <a:srgbClr val="006699"/>
                </a:solidFill>
                <a:effectLst/>
                <a:latin typeface="Consolas" panose="020B0609020204030204" pitchFamily="49" charset="0"/>
              </a:rPr>
              <a:t>class</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Marshaller</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jaxbMarshaller</a:t>
            </a:r>
            <a:r>
              <a:rPr kumimoji="0" lang="en-US" altLang="en-US" sz="1200" b="0" i="0" u="none" strike="noStrike" cap="none" normalizeH="0" baseline="0" dirty="0">
                <a:ln>
                  <a:noFill/>
                </a:ln>
                <a:solidFill>
                  <a:srgbClr val="000000"/>
                </a:solidFill>
                <a:effectLst/>
                <a:latin typeface="Consolas" panose="020B0609020204030204" pitchFamily="49" charset="0"/>
              </a:rPr>
              <a:t> = </a:t>
            </a:r>
            <a:r>
              <a:rPr kumimoji="0" lang="en-US" altLang="en-US" sz="1200" b="0" i="0" u="none" strike="noStrike" cap="none" normalizeH="0" baseline="0" dirty="0" err="1">
                <a:ln>
                  <a:noFill/>
                </a:ln>
                <a:solidFill>
                  <a:srgbClr val="000000"/>
                </a:solidFill>
                <a:effectLst/>
                <a:latin typeface="Consolas" panose="020B0609020204030204" pitchFamily="49" charset="0"/>
              </a:rPr>
              <a:t>jaxbContext.createMarshaller</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a:ln>
                  <a:noFill/>
                </a:ln>
                <a:solidFill>
                  <a:srgbClr val="008200"/>
                </a:solidFill>
                <a:effectLst/>
                <a:latin typeface="Consolas" panose="020B0609020204030204" pitchFamily="49" charset="0"/>
              </a:rPr>
              <a:t>// To format JSON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jaxbMarshaller.setProperty</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Marshaller.JAXB_FORMATTED_OUTPUT</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Boolean.TRUE</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a:ln>
                  <a:noFill/>
                </a:ln>
                <a:solidFill>
                  <a:srgbClr val="008200"/>
                </a:solidFill>
                <a:effectLst/>
                <a:latin typeface="Consolas" panose="020B0609020204030204" pitchFamily="49" charset="0"/>
              </a:rPr>
              <a:t>//Set JSON type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jaxbMarshaller.setProperty</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MarshallerProperties.MEDIA_TYPE</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"application/json"</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jaxbMarshaller.setProperty</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MarshallerProperties.JSON_INCLUDE_ROOT</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true</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a:ln>
                  <a:noFill/>
                </a:ln>
                <a:solidFill>
                  <a:srgbClr val="008200"/>
                </a:solidFill>
                <a:effectLst/>
                <a:latin typeface="Consolas" panose="020B0609020204030204" pitchFamily="49" charset="0"/>
              </a:rPr>
              <a:t>//Print JSON String to Console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StringWriter</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sw</a:t>
            </a:r>
            <a:r>
              <a:rPr kumimoji="0" lang="en-US" altLang="en-US" sz="1200" b="0" i="0" u="none" strike="noStrike" cap="none" normalizeH="0" baseline="0" dirty="0">
                <a:ln>
                  <a:noFill/>
                </a:ln>
                <a:solidFill>
                  <a:srgbClr val="000000"/>
                </a:solidFill>
                <a:effectLst/>
                <a:latin typeface="Consolas" panose="020B0609020204030204" pitchFamily="49" charset="0"/>
              </a:rPr>
              <a:t> = </a:t>
            </a:r>
            <a:r>
              <a:rPr kumimoji="0" lang="en-US" altLang="en-US" sz="1200" b="1" i="0" u="none" strike="noStrike" cap="none" normalizeH="0" baseline="0" dirty="0">
                <a:ln>
                  <a:noFill/>
                </a:ln>
                <a:solidFill>
                  <a:srgbClr val="006699"/>
                </a:solidFill>
                <a:effectLst/>
                <a:latin typeface="Consolas" panose="020B06090202040302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StringWriter</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jaxbMarshaller.marshal</a:t>
            </a:r>
            <a:r>
              <a:rPr kumimoji="0" lang="en-US" altLang="en-US" sz="1200" b="0" i="0" u="none" strike="noStrike" cap="none" normalizeH="0" baseline="0" dirty="0">
                <a:ln>
                  <a:noFill/>
                </a:ln>
                <a:solidFill>
                  <a:srgbClr val="000000"/>
                </a:solidFill>
                <a:effectLst/>
                <a:latin typeface="Consolas" panose="020B0609020204030204" pitchFamily="49" charset="0"/>
              </a:rPr>
              <a:t>(employee, </a:t>
            </a:r>
            <a:r>
              <a:rPr kumimoji="0" lang="en-US" altLang="en-US" sz="1200" b="0" i="0" u="none" strike="noStrike" cap="none" normalizeH="0" baseline="0" dirty="0" err="1">
                <a:ln>
                  <a:noFill/>
                </a:ln>
                <a:solidFill>
                  <a:srgbClr val="000000"/>
                </a:solidFill>
                <a:effectLst/>
                <a:latin typeface="Consolas" panose="020B0609020204030204" pitchFamily="49" charset="0"/>
              </a:rPr>
              <a:t>sw</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System.out.println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sw.toString</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rPr>
              <a:t>catch</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JAXBException</a:t>
            </a:r>
            <a:r>
              <a:rPr kumimoji="0" lang="en-US" altLang="en-US" sz="1200" b="0" i="0" u="none" strike="noStrike" cap="none" normalizeH="0" baseline="0" dirty="0">
                <a:ln>
                  <a:noFill/>
                </a:ln>
                <a:solidFill>
                  <a:srgbClr val="000000"/>
                </a:solidFill>
                <a:effectLst/>
                <a:latin typeface="Consolas" panose="020B0609020204030204" pitchFamily="49" charset="0"/>
              </a:rPr>
              <a:t> 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e.printStackTrace</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endParaRPr>
          </a:p>
        </p:txBody>
      </p:sp>
      <p:sp>
        <p:nvSpPr>
          <p:cNvPr id="8" name="Rectangle 7">
            <a:extLst>
              <a:ext uri="{FF2B5EF4-FFF2-40B4-BE49-F238E27FC236}">
                <a16:creationId xmlns:a16="http://schemas.microsoft.com/office/drawing/2014/main" id="{96905451-B214-4E3E-BE6F-C8C15F82D24A}"/>
              </a:ext>
            </a:extLst>
          </p:cNvPr>
          <p:cNvSpPr/>
          <p:nvPr/>
        </p:nvSpPr>
        <p:spPr>
          <a:xfrm>
            <a:off x="5779886" y="5043468"/>
            <a:ext cx="5118100" cy="1015663"/>
          </a:xfrm>
          <a:prstGeom prst="rect">
            <a:avLst/>
          </a:prstGeom>
        </p:spPr>
        <p:txBody>
          <a:bodyPr wrap="square">
            <a:spAutoFit/>
          </a:bodyPr>
          <a:lstStyle/>
          <a:p>
            <a:pPr lvl="0" eaLnBrk="0" hangingPunct="0"/>
            <a:r>
              <a:rPr lang="en-US" altLang="en-US" sz="1200" b="1" dirty="0">
                <a:solidFill>
                  <a:srgbClr val="006699"/>
                </a:solidFill>
                <a:latin typeface="Consolas" panose="020B0609020204030204" pitchFamily="49" charset="0"/>
              </a:rPr>
              <a:t>import</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java.io.StringWriter</a:t>
            </a:r>
            <a:r>
              <a:rPr lang="en-US" altLang="en-US" sz="1200" dirty="0">
                <a:solidFill>
                  <a:srgbClr val="000000"/>
                </a:solidFill>
                <a:latin typeface="Consolas" panose="020B0609020204030204" pitchFamily="49" charset="0"/>
              </a:rPr>
              <a:t>;</a:t>
            </a:r>
            <a:endParaRPr lang="en-US" altLang="en-US" sz="1200" dirty="0"/>
          </a:p>
          <a:p>
            <a:pPr lvl="0" eaLnBrk="0" hangingPunct="0"/>
            <a:r>
              <a:rPr lang="en-US" altLang="en-US" sz="1200" b="1" dirty="0">
                <a:solidFill>
                  <a:srgbClr val="006699"/>
                </a:solidFill>
                <a:latin typeface="Consolas" panose="020B0609020204030204" pitchFamily="49" charset="0"/>
              </a:rPr>
              <a:t>import</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javax.xml.bind.JAXBContext</a:t>
            </a:r>
            <a:r>
              <a:rPr lang="en-US" altLang="en-US" sz="1200" dirty="0">
                <a:solidFill>
                  <a:srgbClr val="000000"/>
                </a:solidFill>
                <a:latin typeface="Consolas" panose="020B0609020204030204" pitchFamily="49" charset="0"/>
              </a:rPr>
              <a:t>;</a:t>
            </a:r>
            <a:endParaRPr lang="en-US" altLang="en-US" sz="1200" dirty="0"/>
          </a:p>
          <a:p>
            <a:pPr lvl="0" eaLnBrk="0" hangingPunct="0"/>
            <a:r>
              <a:rPr lang="en-US" altLang="en-US" sz="1200" b="1" dirty="0">
                <a:solidFill>
                  <a:srgbClr val="006699"/>
                </a:solidFill>
                <a:latin typeface="Consolas" panose="020B0609020204030204" pitchFamily="49" charset="0"/>
              </a:rPr>
              <a:t>import</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javax.xml.bind.JAXBException</a:t>
            </a:r>
            <a:r>
              <a:rPr lang="en-US" altLang="en-US" sz="1200" dirty="0">
                <a:solidFill>
                  <a:srgbClr val="000000"/>
                </a:solidFill>
                <a:latin typeface="Consolas" panose="020B0609020204030204" pitchFamily="49" charset="0"/>
              </a:rPr>
              <a:t>;</a:t>
            </a:r>
            <a:endParaRPr lang="en-US" altLang="en-US" sz="1200" dirty="0"/>
          </a:p>
          <a:p>
            <a:pPr lvl="0" eaLnBrk="0" hangingPunct="0"/>
            <a:r>
              <a:rPr lang="en-US" altLang="en-US" sz="1200" b="1" dirty="0">
                <a:solidFill>
                  <a:srgbClr val="006699"/>
                </a:solidFill>
                <a:latin typeface="Consolas" panose="020B0609020204030204" pitchFamily="49" charset="0"/>
              </a:rPr>
              <a:t>import</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javax.xml.bind.Marshaller</a:t>
            </a:r>
            <a:r>
              <a:rPr lang="en-US" altLang="en-US" sz="1200" dirty="0">
                <a:solidFill>
                  <a:srgbClr val="000000"/>
                </a:solidFill>
                <a:latin typeface="Consolas" panose="020B0609020204030204" pitchFamily="49" charset="0"/>
              </a:rPr>
              <a:t>;</a:t>
            </a:r>
            <a:endParaRPr lang="en-US" altLang="en-US" sz="1200" dirty="0"/>
          </a:p>
          <a:p>
            <a:pPr lvl="0" eaLnBrk="0" hangingPunct="0"/>
            <a:r>
              <a:rPr lang="en-US" altLang="en-US" sz="1200" b="1" dirty="0">
                <a:solidFill>
                  <a:srgbClr val="006699"/>
                </a:solidFill>
                <a:latin typeface="Consolas" panose="020B0609020204030204" pitchFamily="49" charset="0"/>
              </a:rPr>
              <a:t>import</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org.eclipse.persistence.jaxb.MarshallerProperties</a:t>
            </a:r>
            <a:r>
              <a:rPr lang="en-US" altLang="en-US" sz="1200" dirty="0">
                <a:solidFill>
                  <a:srgbClr val="000000"/>
                </a:solidFill>
                <a:latin typeface="Consolas" panose="020B0609020204030204" pitchFamily="49" charset="0"/>
              </a:rPr>
              <a:t>;</a:t>
            </a:r>
            <a:endParaRPr lang="en-US" altLang="en-US" sz="1200" dirty="0"/>
          </a:p>
        </p:txBody>
      </p:sp>
      <p:sp>
        <p:nvSpPr>
          <p:cNvPr id="10" name="Rectangle 9">
            <a:extLst>
              <a:ext uri="{FF2B5EF4-FFF2-40B4-BE49-F238E27FC236}">
                <a16:creationId xmlns:a16="http://schemas.microsoft.com/office/drawing/2014/main" id="{FA7FAB09-8DD3-4E1C-9438-11697F44817B}"/>
              </a:ext>
            </a:extLst>
          </p:cNvPr>
          <p:cNvSpPr/>
          <p:nvPr/>
        </p:nvSpPr>
        <p:spPr>
          <a:xfrm>
            <a:off x="5779886" y="5043468"/>
            <a:ext cx="4914900" cy="1067852"/>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909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Using JAXB and </a:t>
            </a:r>
            <a:r>
              <a:rPr lang="en-US" sz="2000" dirty="0" err="1"/>
              <a:t>Unmarshaller</a:t>
            </a:r>
            <a:r>
              <a:rPr lang="en-US" sz="2000" dirty="0"/>
              <a:t> (json to java object):</a:t>
            </a:r>
          </a:p>
        </p:txBody>
      </p:sp>
      <p:sp>
        <p:nvSpPr>
          <p:cNvPr id="46084" name="Title 17"/>
          <p:cNvSpPr>
            <a:spLocks noGrp="1"/>
          </p:cNvSpPr>
          <p:nvPr>
            <p:ph type="title"/>
          </p:nvPr>
        </p:nvSpPr>
        <p:spPr/>
        <p:txBody>
          <a:bodyPr/>
          <a:lstStyle/>
          <a:p>
            <a:r>
              <a:rPr lang="en-US" sz="3000" dirty="0"/>
              <a:t>Using JAXB with </a:t>
            </a:r>
            <a:r>
              <a:rPr lang="en-US" sz="3000" dirty="0" err="1"/>
              <a:t>MOXy</a:t>
            </a:r>
            <a:r>
              <a:rPr lang="en-US" sz="3000" dirty="0"/>
              <a:t> for processing JSON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3">
            <a:extLst>
              <a:ext uri="{FF2B5EF4-FFF2-40B4-BE49-F238E27FC236}">
                <a16:creationId xmlns:a16="http://schemas.microsoft.com/office/drawing/2014/main" id="{6787104B-59EC-4A7B-A1F5-1AFB67132577}"/>
              </a:ext>
            </a:extLst>
          </p:cNvPr>
          <p:cNvSpPr>
            <a:spLocks noChangeArrowheads="1"/>
          </p:cNvSpPr>
          <p:nvPr/>
        </p:nvSpPr>
        <p:spPr bwMode="auto">
          <a:xfrm>
            <a:off x="2395510" y="1538564"/>
            <a:ext cx="7950200" cy="369331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solidFill>
                  <a:srgbClr val="000000"/>
                </a:solidFill>
                <a:latin typeface="Consolas" panose="020B0609020204030204" pitchFamily="49" charset="0"/>
              </a:rPr>
              <a:t> File </a:t>
            </a:r>
            <a:r>
              <a:rPr lang="en-US" altLang="en-US" sz="1200" dirty="0" err="1">
                <a:solidFill>
                  <a:srgbClr val="000000"/>
                </a:solidFill>
                <a:latin typeface="Consolas" panose="020B0609020204030204" pitchFamily="49" charset="0"/>
              </a:rPr>
              <a:t>file</a:t>
            </a:r>
            <a:r>
              <a:rPr lang="en-US" altLang="en-US" sz="1200" dirty="0">
                <a:solidFill>
                  <a:srgbClr val="000000"/>
                </a:solidFill>
                <a:latin typeface="Consolas" panose="020B0609020204030204" pitchFamily="49" charset="0"/>
              </a:rPr>
              <a:t> = </a:t>
            </a:r>
            <a:r>
              <a:rPr lang="en-US" altLang="en-US" sz="1200" b="1" dirty="0">
                <a:solidFill>
                  <a:srgbClr val="006699"/>
                </a:solidFill>
                <a:latin typeface="Consolas" panose="020B0609020204030204" pitchFamily="49" charset="0"/>
              </a:rPr>
              <a:t>new</a:t>
            </a:r>
            <a:r>
              <a:rPr lang="en-US" altLang="en-US" sz="1200" dirty="0">
                <a:solidFill>
                  <a:srgbClr val="000000"/>
                </a:solidFill>
                <a:latin typeface="Consolas" panose="020B0609020204030204" pitchFamily="49" charset="0"/>
              </a:rPr>
              <a:t> File(</a:t>
            </a:r>
            <a:r>
              <a:rPr lang="en-US" sz="1200" dirty="0">
                <a:solidFill>
                  <a:srgbClr val="0000FF"/>
                </a:solidFill>
                <a:latin typeface="Consolas" panose="020B0609020204030204" pitchFamily="49" charset="0"/>
              </a:rPr>
              <a:t>"</a:t>
            </a:r>
            <a:r>
              <a:rPr lang="en-US" sz="1200" dirty="0" err="1">
                <a:solidFill>
                  <a:srgbClr val="0000FF"/>
                </a:solidFill>
                <a:latin typeface="Consolas" panose="020B0609020204030204" pitchFamily="49" charset="0"/>
              </a:rPr>
              <a:t>employee.json</a:t>
            </a:r>
            <a:r>
              <a:rPr lang="en-US" sz="1200" dirty="0">
                <a:solidFill>
                  <a:srgbClr val="0000FF"/>
                </a:solidFill>
                <a:latin typeface="Consolas" panose="020B0609020204030204" pitchFamily="49" charset="0"/>
              </a:rPr>
              <a:t>"</a:t>
            </a:r>
            <a:r>
              <a:rPr lang="en-US" altLang="en-US" sz="1200" dirty="0">
                <a:solidFill>
                  <a:srgbClr val="000000"/>
                </a:solidFill>
                <a:latin typeface="Consolas" panose="020B0609020204030204" pitchFamily="49" charset="0"/>
              </a:rPr>
              <a:t>);</a:t>
            </a:r>
            <a:endParaRPr lang="en-US" altLang="en-US" sz="1200" dirty="0"/>
          </a:p>
          <a:p>
            <a:pPr lvl="0"/>
            <a:r>
              <a:rPr lang="en-US" altLang="en-US" sz="1200" dirty="0">
                <a:solidFill>
                  <a:srgbClr val="000000"/>
                </a:solidFill>
                <a:latin typeface="Consolas" panose="020B0609020204030204" pitchFamily="49" charset="0"/>
              </a:rPr>
              <a:t> </a:t>
            </a:r>
            <a:endParaRPr lang="en-US" altLang="en-US" sz="1200" dirty="0"/>
          </a:p>
          <a:p>
            <a:pPr lvl="0"/>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JAXBContext</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jaxbContext</a:t>
            </a:r>
            <a:r>
              <a:rPr lang="en-US" altLang="en-US" sz="1200" dirty="0">
                <a:solidFill>
                  <a:srgbClr val="000000"/>
                </a:solidFill>
                <a:latin typeface="Consolas" panose="020B0609020204030204" pitchFamily="49" charset="0"/>
              </a:rPr>
              <a:t>;</a:t>
            </a:r>
            <a:endParaRPr lang="en-US" altLang="en-US" sz="1200" dirty="0"/>
          </a:p>
          <a:p>
            <a:pPr lvl="0"/>
            <a:r>
              <a:rPr lang="en-US" altLang="en-US" sz="1200" b="1" dirty="0">
                <a:solidFill>
                  <a:srgbClr val="006699"/>
                </a:solidFill>
                <a:latin typeface="Consolas" panose="020B0609020204030204" pitchFamily="49" charset="0"/>
              </a:rPr>
              <a:t> try</a:t>
            </a:r>
            <a:endParaRPr lang="en-US" altLang="en-US" sz="1200" dirty="0"/>
          </a:p>
          <a:p>
            <a:pPr lvl="0"/>
            <a:r>
              <a:rPr lang="en-US" altLang="en-US" sz="1200" dirty="0">
                <a:solidFill>
                  <a:srgbClr val="000000"/>
                </a:solidFill>
                <a:latin typeface="Consolas" panose="020B0609020204030204" pitchFamily="49" charset="0"/>
              </a:rPr>
              <a:t> {</a:t>
            </a:r>
            <a:endParaRPr lang="en-US" altLang="en-US" sz="1200" dirty="0"/>
          </a:p>
          <a:p>
            <a:pPr lvl="0"/>
            <a:r>
              <a:rPr lang="en-US" altLang="en-US" sz="1200" dirty="0">
                <a:solidFill>
                  <a:srgbClr val="FF0779"/>
                </a:solidFill>
                <a:latin typeface="Consolas" panose="020B0609020204030204" pitchFamily="49" charset="0"/>
              </a:rPr>
              <a:t>     </a:t>
            </a:r>
            <a:r>
              <a:rPr lang="en-US" altLang="en-US" sz="1200" dirty="0" err="1">
                <a:solidFill>
                  <a:srgbClr val="000000"/>
                </a:solidFill>
                <a:latin typeface="Consolas" panose="020B0609020204030204" pitchFamily="49" charset="0"/>
              </a:rPr>
              <a:t>jaxbContext</a:t>
            </a:r>
            <a:r>
              <a:rPr lang="en-US" altLang="en-US" sz="1200" dirty="0">
                <a:solidFill>
                  <a:srgbClr val="000000"/>
                </a:solidFill>
                <a:latin typeface="Consolas" panose="020B0609020204030204" pitchFamily="49" charset="0"/>
              </a:rPr>
              <a:t> = </a:t>
            </a:r>
            <a:r>
              <a:rPr lang="en-US" altLang="en-US" sz="1200" dirty="0" err="1">
                <a:solidFill>
                  <a:srgbClr val="000000"/>
                </a:solidFill>
                <a:latin typeface="Consolas" panose="020B0609020204030204" pitchFamily="49" charset="0"/>
              </a:rPr>
              <a:t>JAXBContext.newInstance</a:t>
            </a:r>
            <a:r>
              <a:rPr lang="en-US" altLang="en-US" sz="1200" dirty="0">
                <a:solidFill>
                  <a:srgbClr val="000000"/>
                </a:solidFill>
                <a:latin typeface="Consolas" panose="020B0609020204030204" pitchFamily="49" charset="0"/>
              </a:rPr>
              <a:t>(</a:t>
            </a:r>
            <a:r>
              <a:rPr lang="en-US" altLang="en-US" sz="1200" dirty="0" err="1">
                <a:solidFill>
                  <a:srgbClr val="000000"/>
                </a:solidFill>
                <a:latin typeface="Consolas" panose="020B0609020204030204" pitchFamily="49" charset="0"/>
              </a:rPr>
              <a:t>Employee.</a:t>
            </a:r>
            <a:r>
              <a:rPr lang="en-US" altLang="en-US" sz="1200" b="1" dirty="0" err="1">
                <a:solidFill>
                  <a:srgbClr val="006699"/>
                </a:solidFill>
                <a:latin typeface="Consolas" panose="020B0609020204030204" pitchFamily="49" charset="0"/>
              </a:rPr>
              <a:t>class</a:t>
            </a:r>
            <a:r>
              <a:rPr lang="en-US" altLang="en-US" sz="1200" dirty="0">
                <a:solidFill>
                  <a:srgbClr val="000000"/>
                </a:solidFill>
                <a:latin typeface="Consolas" panose="020B0609020204030204" pitchFamily="49" charset="0"/>
              </a:rPr>
              <a:t>);</a:t>
            </a:r>
            <a:endParaRPr lang="en-US" altLang="en-US" sz="1200" dirty="0"/>
          </a:p>
          <a:p>
            <a:pPr lvl="0"/>
            <a:r>
              <a:rPr lang="en-US" altLang="en-US" sz="1200" dirty="0">
                <a:solidFill>
                  <a:srgbClr val="FF0779"/>
                </a:solidFill>
                <a:latin typeface="Consolas" panose="020B0609020204030204" pitchFamily="49" charset="0"/>
              </a:rPr>
              <a:t>     </a:t>
            </a:r>
            <a:r>
              <a:rPr lang="en-US" altLang="en-US" sz="1200" dirty="0" err="1">
                <a:solidFill>
                  <a:srgbClr val="000000"/>
                </a:solidFill>
                <a:latin typeface="Consolas" panose="020B0609020204030204" pitchFamily="49" charset="0"/>
              </a:rPr>
              <a:t>Unmarshaller</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jaxbUnmarshaller</a:t>
            </a:r>
            <a:r>
              <a:rPr lang="en-US" altLang="en-US" sz="1200" dirty="0">
                <a:solidFill>
                  <a:srgbClr val="000000"/>
                </a:solidFill>
                <a:latin typeface="Consolas" panose="020B0609020204030204" pitchFamily="49" charset="0"/>
              </a:rPr>
              <a:t> = </a:t>
            </a:r>
            <a:r>
              <a:rPr lang="en-US" altLang="en-US" sz="1200" dirty="0" err="1">
                <a:solidFill>
                  <a:srgbClr val="000000"/>
                </a:solidFill>
                <a:latin typeface="Consolas" panose="020B0609020204030204" pitchFamily="49" charset="0"/>
              </a:rPr>
              <a:t>jaxbContext.createUnmarshaller</a:t>
            </a:r>
            <a:r>
              <a:rPr lang="en-US" altLang="en-US" sz="1200" dirty="0">
                <a:solidFill>
                  <a:srgbClr val="000000"/>
                </a:solidFill>
                <a:latin typeface="Consolas" panose="020B0609020204030204" pitchFamily="49" charset="0"/>
              </a:rPr>
              <a:t>();</a:t>
            </a:r>
            <a:endParaRPr lang="en-US" altLang="en-US" sz="1200" dirty="0"/>
          </a:p>
          <a:p>
            <a:pPr lvl="0"/>
            <a:r>
              <a:rPr lang="en-US" altLang="en-US" sz="1200" dirty="0">
                <a:solidFill>
                  <a:srgbClr val="FF0779"/>
                </a:solidFill>
                <a:latin typeface="Consolas" panose="020B0609020204030204" pitchFamily="49" charset="0"/>
              </a:rPr>
              <a:t>    </a:t>
            </a:r>
            <a:r>
              <a:rPr lang="en-US" altLang="en-US" sz="1200" dirty="0">
                <a:solidFill>
                  <a:srgbClr val="000000"/>
                </a:solidFill>
                <a:latin typeface="Consolas" panose="020B0609020204030204" pitchFamily="49" charset="0"/>
              </a:rPr>
              <a:t> </a:t>
            </a:r>
            <a:endParaRPr lang="en-US" altLang="en-US" sz="1200" dirty="0"/>
          </a:p>
          <a:p>
            <a:pPr lvl="0"/>
            <a:r>
              <a:rPr lang="en-US" altLang="en-US" sz="1200" dirty="0">
                <a:solidFill>
                  <a:srgbClr val="FF0779"/>
                </a:solidFill>
                <a:latin typeface="Consolas" panose="020B0609020204030204" pitchFamily="49" charset="0"/>
              </a:rPr>
              <a:t>     </a:t>
            </a:r>
            <a:r>
              <a:rPr lang="en-US" altLang="en-US" sz="1200" dirty="0">
                <a:solidFill>
                  <a:srgbClr val="008200"/>
                </a:solidFill>
                <a:latin typeface="Consolas" panose="020B0609020204030204" pitchFamily="49" charset="0"/>
              </a:rPr>
              <a:t>//Set JSON type</a:t>
            </a:r>
            <a:endParaRPr lang="en-US" altLang="en-US" sz="1200" dirty="0"/>
          </a:p>
          <a:p>
            <a:pPr lvl="0"/>
            <a:r>
              <a:rPr lang="en-US" altLang="en-US" sz="1200" dirty="0">
                <a:solidFill>
                  <a:srgbClr val="FF0779"/>
                </a:solidFill>
                <a:latin typeface="Consolas" panose="020B0609020204030204" pitchFamily="49" charset="0"/>
              </a:rPr>
              <a:t>     </a:t>
            </a:r>
            <a:r>
              <a:rPr lang="en-US" altLang="en-US" sz="1200" dirty="0" err="1">
                <a:solidFill>
                  <a:srgbClr val="000000"/>
                </a:solidFill>
                <a:latin typeface="Consolas" panose="020B0609020204030204" pitchFamily="49" charset="0"/>
              </a:rPr>
              <a:t>jaxbUnmarshaller.setProperty</a:t>
            </a:r>
            <a:r>
              <a:rPr lang="en-US" altLang="en-US" sz="1200" dirty="0">
                <a:solidFill>
                  <a:srgbClr val="000000"/>
                </a:solidFill>
                <a:latin typeface="Consolas" panose="020B0609020204030204" pitchFamily="49" charset="0"/>
              </a:rPr>
              <a:t>(</a:t>
            </a:r>
            <a:r>
              <a:rPr lang="en-US" altLang="en-US" sz="1200" dirty="0" err="1">
                <a:solidFill>
                  <a:srgbClr val="000000"/>
                </a:solidFill>
                <a:latin typeface="Consolas" panose="020B0609020204030204" pitchFamily="49" charset="0"/>
              </a:rPr>
              <a:t>UnmarshallerProperties.MEDIA_TYPE</a:t>
            </a:r>
            <a:r>
              <a:rPr lang="en-US" altLang="en-US" sz="1200" dirty="0">
                <a:solidFill>
                  <a:srgbClr val="000000"/>
                </a:solidFill>
                <a:latin typeface="Consolas" panose="020B0609020204030204" pitchFamily="49" charset="0"/>
              </a:rPr>
              <a:t>, </a:t>
            </a:r>
            <a:r>
              <a:rPr lang="en-US" altLang="en-US" sz="1200" dirty="0">
                <a:solidFill>
                  <a:srgbClr val="0000FF"/>
                </a:solidFill>
                <a:latin typeface="Consolas" panose="020B0609020204030204" pitchFamily="49" charset="0"/>
              </a:rPr>
              <a:t>"application/json"</a:t>
            </a:r>
            <a:r>
              <a:rPr lang="en-US" altLang="en-US" sz="1200" dirty="0">
                <a:solidFill>
                  <a:srgbClr val="000000"/>
                </a:solidFill>
                <a:latin typeface="Consolas" panose="020B0609020204030204" pitchFamily="49" charset="0"/>
              </a:rPr>
              <a:t>);</a:t>
            </a:r>
            <a:endParaRPr lang="en-US" altLang="en-US" sz="1200" dirty="0"/>
          </a:p>
          <a:p>
            <a:pPr lvl="0"/>
            <a:r>
              <a:rPr lang="en-US" altLang="en-US" sz="1200" dirty="0">
                <a:solidFill>
                  <a:srgbClr val="FF0779"/>
                </a:solidFill>
                <a:latin typeface="Consolas" panose="020B0609020204030204" pitchFamily="49" charset="0"/>
              </a:rPr>
              <a:t>     </a:t>
            </a:r>
            <a:r>
              <a:rPr lang="en-US" altLang="en-US" sz="1200" dirty="0" err="1">
                <a:solidFill>
                  <a:srgbClr val="000000"/>
                </a:solidFill>
                <a:latin typeface="Consolas" panose="020B0609020204030204" pitchFamily="49" charset="0"/>
              </a:rPr>
              <a:t>jaxbUnmarshaller.setProperty</a:t>
            </a:r>
            <a:r>
              <a:rPr lang="en-US" altLang="en-US" sz="1200" dirty="0">
                <a:solidFill>
                  <a:srgbClr val="000000"/>
                </a:solidFill>
                <a:latin typeface="Consolas" panose="020B0609020204030204" pitchFamily="49" charset="0"/>
              </a:rPr>
              <a:t>(</a:t>
            </a:r>
            <a:r>
              <a:rPr lang="en-US" altLang="en-US" sz="1200" dirty="0" err="1">
                <a:solidFill>
                  <a:srgbClr val="000000"/>
                </a:solidFill>
                <a:latin typeface="Consolas" panose="020B0609020204030204" pitchFamily="49" charset="0"/>
              </a:rPr>
              <a:t>UnmarshallerProperties.JSON_INCLUDE_ROOT</a:t>
            </a:r>
            <a:r>
              <a:rPr lang="en-US" altLang="en-US" sz="1200" dirty="0">
                <a:solidFill>
                  <a:srgbClr val="000000"/>
                </a:solidFill>
                <a:latin typeface="Consolas" panose="020B0609020204030204" pitchFamily="49" charset="0"/>
              </a:rPr>
              <a:t>, </a:t>
            </a:r>
            <a:r>
              <a:rPr lang="en-US" altLang="en-US" sz="1200" b="1" dirty="0">
                <a:solidFill>
                  <a:srgbClr val="006699"/>
                </a:solidFill>
                <a:latin typeface="Consolas" panose="020B0609020204030204" pitchFamily="49" charset="0"/>
              </a:rPr>
              <a:t>true</a:t>
            </a:r>
            <a:r>
              <a:rPr lang="en-US" altLang="en-US" sz="1200" dirty="0">
                <a:solidFill>
                  <a:srgbClr val="000000"/>
                </a:solidFill>
                <a:latin typeface="Consolas" panose="020B0609020204030204" pitchFamily="49" charset="0"/>
              </a:rPr>
              <a:t>);</a:t>
            </a:r>
            <a:endParaRPr lang="en-US" altLang="en-US" sz="1200" dirty="0"/>
          </a:p>
          <a:p>
            <a:pPr lvl="0"/>
            <a:r>
              <a:rPr lang="en-US" altLang="en-US" sz="1200" dirty="0">
                <a:solidFill>
                  <a:srgbClr val="FF0779"/>
                </a:solidFill>
                <a:latin typeface="Consolas" panose="020B0609020204030204" pitchFamily="49" charset="0"/>
              </a:rPr>
              <a:t>    </a:t>
            </a:r>
            <a:r>
              <a:rPr lang="en-US" altLang="en-US" sz="1200" dirty="0">
                <a:solidFill>
                  <a:srgbClr val="000000"/>
                </a:solidFill>
                <a:latin typeface="Consolas" panose="020B0609020204030204" pitchFamily="49" charset="0"/>
              </a:rPr>
              <a:t> </a:t>
            </a:r>
            <a:endParaRPr lang="en-US" altLang="en-US" sz="1200" dirty="0"/>
          </a:p>
          <a:p>
            <a:pPr lvl="0"/>
            <a:r>
              <a:rPr lang="en-US" altLang="en-US" sz="1200" dirty="0">
                <a:solidFill>
                  <a:srgbClr val="FF0779"/>
                </a:solidFill>
                <a:latin typeface="Consolas" panose="020B0609020204030204" pitchFamily="49" charset="0"/>
              </a:rPr>
              <a:t>     </a:t>
            </a:r>
            <a:r>
              <a:rPr lang="en-US" altLang="en-US" sz="1200" dirty="0">
                <a:solidFill>
                  <a:srgbClr val="000000"/>
                </a:solidFill>
                <a:latin typeface="Consolas" panose="020B0609020204030204" pitchFamily="49" charset="0"/>
              </a:rPr>
              <a:t>Employee </a:t>
            </a:r>
            <a:r>
              <a:rPr lang="en-US" altLang="en-US" sz="1200" dirty="0" err="1">
                <a:solidFill>
                  <a:srgbClr val="000000"/>
                </a:solidFill>
                <a:latin typeface="Consolas" panose="020B0609020204030204" pitchFamily="49" charset="0"/>
              </a:rPr>
              <a:t>employee</a:t>
            </a:r>
            <a:r>
              <a:rPr lang="en-US" altLang="en-US" sz="1200" dirty="0">
                <a:solidFill>
                  <a:srgbClr val="000000"/>
                </a:solidFill>
                <a:latin typeface="Consolas" panose="020B0609020204030204" pitchFamily="49" charset="0"/>
              </a:rPr>
              <a:t> = (Employee) </a:t>
            </a:r>
            <a:r>
              <a:rPr lang="en-US" altLang="en-US" sz="1200" dirty="0" err="1">
                <a:solidFill>
                  <a:srgbClr val="000000"/>
                </a:solidFill>
                <a:latin typeface="Consolas" panose="020B0609020204030204" pitchFamily="49" charset="0"/>
              </a:rPr>
              <a:t>jaxbUnmarshaller.unmarshal</a:t>
            </a:r>
            <a:r>
              <a:rPr lang="en-US" altLang="en-US" sz="1200" dirty="0">
                <a:solidFill>
                  <a:srgbClr val="000000"/>
                </a:solidFill>
                <a:latin typeface="Consolas" panose="020B0609020204030204" pitchFamily="49" charset="0"/>
              </a:rPr>
              <a:t>(</a:t>
            </a:r>
            <a:r>
              <a:rPr lang="en-US" altLang="en-US" sz="1200" dirty="0" err="1">
                <a:solidFill>
                  <a:srgbClr val="000000"/>
                </a:solidFill>
                <a:latin typeface="Consolas" panose="020B0609020204030204" pitchFamily="49" charset="0"/>
              </a:rPr>
              <a:t>jsonFile</a:t>
            </a:r>
            <a:r>
              <a:rPr lang="en-US" altLang="en-US" sz="1200" dirty="0">
                <a:solidFill>
                  <a:srgbClr val="000000"/>
                </a:solidFill>
                <a:latin typeface="Consolas" panose="020B0609020204030204" pitchFamily="49" charset="0"/>
              </a:rPr>
              <a:t>);</a:t>
            </a:r>
            <a:endParaRPr lang="en-US" altLang="en-US" sz="1200" dirty="0"/>
          </a:p>
          <a:p>
            <a:pPr lvl="0"/>
            <a:r>
              <a:rPr lang="en-US" altLang="en-US" sz="1200" dirty="0">
                <a:solidFill>
                  <a:srgbClr val="FF0779"/>
                </a:solidFill>
                <a:latin typeface="Consolas" panose="020B0609020204030204" pitchFamily="49" charset="0"/>
              </a:rPr>
              <a:t>    </a:t>
            </a:r>
            <a:r>
              <a:rPr lang="en-US" altLang="en-US" sz="1200" dirty="0">
                <a:solidFill>
                  <a:srgbClr val="000000"/>
                </a:solidFill>
                <a:latin typeface="Consolas" panose="020B0609020204030204" pitchFamily="49" charset="0"/>
              </a:rPr>
              <a:t> </a:t>
            </a:r>
            <a:endParaRPr lang="en-US" altLang="en-US" sz="1200" dirty="0"/>
          </a:p>
          <a:p>
            <a:pPr lvl="0"/>
            <a:r>
              <a:rPr lang="en-US" altLang="en-US" sz="1200" dirty="0">
                <a:solidFill>
                  <a:srgbClr val="FF0779"/>
                </a:solidFill>
                <a:latin typeface="Consolas" panose="020B0609020204030204" pitchFamily="49" charset="0"/>
              </a:rPr>
              <a:t>     </a:t>
            </a:r>
            <a:r>
              <a:rPr lang="en-US" altLang="en-US" sz="1200" dirty="0" err="1">
                <a:solidFill>
                  <a:srgbClr val="000000"/>
                </a:solidFill>
                <a:latin typeface="Consolas" panose="020B0609020204030204" pitchFamily="49" charset="0"/>
              </a:rPr>
              <a:t>System.out.println</a:t>
            </a:r>
            <a:r>
              <a:rPr lang="en-US" altLang="en-US" sz="1200" dirty="0">
                <a:solidFill>
                  <a:srgbClr val="000000"/>
                </a:solidFill>
                <a:latin typeface="Consolas" panose="020B0609020204030204" pitchFamily="49" charset="0"/>
              </a:rPr>
              <a:t>(employee);</a:t>
            </a:r>
            <a:endParaRPr lang="en-US" altLang="en-US" sz="1200" dirty="0"/>
          </a:p>
          <a:p>
            <a:pPr lvl="0"/>
            <a:r>
              <a:rPr lang="en-US" altLang="en-US" sz="1200" dirty="0">
                <a:solidFill>
                  <a:srgbClr val="000000"/>
                </a:solidFill>
                <a:latin typeface="Consolas" panose="020B0609020204030204" pitchFamily="49" charset="0"/>
              </a:rPr>
              <a:t> }</a:t>
            </a:r>
            <a:endParaRPr lang="en-US" altLang="en-US" sz="1200" dirty="0"/>
          </a:p>
          <a:p>
            <a:pPr lvl="0"/>
            <a:r>
              <a:rPr lang="en-US" altLang="en-US" sz="1200" b="1" dirty="0">
                <a:solidFill>
                  <a:srgbClr val="006699"/>
                </a:solidFill>
                <a:latin typeface="Consolas" panose="020B0609020204030204" pitchFamily="49" charset="0"/>
              </a:rPr>
              <a:t> catch</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JAXBException</a:t>
            </a:r>
            <a:r>
              <a:rPr lang="en-US" altLang="en-US" sz="1200" dirty="0">
                <a:solidFill>
                  <a:srgbClr val="000000"/>
                </a:solidFill>
                <a:latin typeface="Consolas" panose="020B0609020204030204" pitchFamily="49" charset="0"/>
              </a:rPr>
              <a:t> e)</a:t>
            </a:r>
            <a:endParaRPr lang="en-US" altLang="en-US" sz="1200" dirty="0"/>
          </a:p>
          <a:p>
            <a:pPr lvl="0"/>
            <a:r>
              <a:rPr lang="en-US" altLang="en-US" sz="1200" dirty="0">
                <a:solidFill>
                  <a:srgbClr val="000000"/>
                </a:solidFill>
                <a:latin typeface="Consolas" panose="020B0609020204030204" pitchFamily="49" charset="0"/>
              </a:rPr>
              <a:t> {</a:t>
            </a:r>
            <a:endParaRPr lang="en-US" altLang="en-US" sz="1200" dirty="0"/>
          </a:p>
          <a:p>
            <a:pPr lvl="0"/>
            <a:r>
              <a:rPr lang="en-US" altLang="en-US" sz="1200" dirty="0">
                <a:solidFill>
                  <a:srgbClr val="FF0779"/>
                </a:solidFill>
                <a:latin typeface="Consolas" panose="020B0609020204030204" pitchFamily="49" charset="0"/>
              </a:rPr>
              <a:t>     </a:t>
            </a:r>
            <a:r>
              <a:rPr lang="en-US" altLang="en-US" sz="1200" dirty="0" err="1">
                <a:solidFill>
                  <a:srgbClr val="000000"/>
                </a:solidFill>
                <a:latin typeface="Consolas" panose="020B0609020204030204" pitchFamily="49" charset="0"/>
              </a:rPr>
              <a:t>e.printStackTrace</a:t>
            </a:r>
            <a:r>
              <a:rPr lang="en-US" altLang="en-US" sz="1200" dirty="0">
                <a:solidFill>
                  <a:srgbClr val="000000"/>
                </a:solidFill>
                <a:latin typeface="Consolas" panose="020B0609020204030204" pitchFamily="49" charset="0"/>
              </a:rPr>
              <a:t>();</a:t>
            </a:r>
            <a:endParaRPr lang="en-US" altLang="en-US" sz="1200" dirty="0"/>
          </a:p>
          <a:p>
            <a:pPr lvl="0"/>
            <a:r>
              <a:rPr lang="en-US" altLang="en-US" sz="1200" dirty="0">
                <a:solidFill>
                  <a:srgbClr val="000000"/>
                </a:solidFill>
                <a:latin typeface="Consolas" panose="020B0609020204030204" pitchFamily="49" charset="0"/>
              </a:rPr>
              <a:t> }</a:t>
            </a:r>
            <a:endParaRPr lang="en-US" altLang="en-US" sz="1200" dirty="0"/>
          </a:p>
        </p:txBody>
      </p:sp>
      <p:sp>
        <p:nvSpPr>
          <p:cNvPr id="2" name="Rectangle 1">
            <a:extLst>
              <a:ext uri="{FF2B5EF4-FFF2-40B4-BE49-F238E27FC236}">
                <a16:creationId xmlns:a16="http://schemas.microsoft.com/office/drawing/2014/main" id="{6E00976B-9EA8-461D-9FC9-5FE0FD83D6F9}"/>
              </a:ext>
            </a:extLst>
          </p:cNvPr>
          <p:cNvSpPr/>
          <p:nvPr/>
        </p:nvSpPr>
        <p:spPr>
          <a:xfrm>
            <a:off x="5779886" y="5043468"/>
            <a:ext cx="5118100" cy="1015663"/>
          </a:xfrm>
          <a:prstGeom prst="rect">
            <a:avLst/>
          </a:prstGeom>
        </p:spPr>
        <p:txBody>
          <a:bodyPr wrap="square">
            <a:spAutoFit/>
          </a:bodyPr>
          <a:lstStyle/>
          <a:p>
            <a:pPr lvl="0" eaLnBrk="0" hangingPunct="0"/>
            <a:r>
              <a:rPr lang="en-US" altLang="en-US" sz="1200" b="1" dirty="0">
                <a:solidFill>
                  <a:srgbClr val="006699"/>
                </a:solidFill>
                <a:latin typeface="Consolas" panose="020B0609020204030204" pitchFamily="49" charset="0"/>
              </a:rPr>
              <a:t>import</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java.io.StringWriter</a:t>
            </a:r>
            <a:r>
              <a:rPr lang="en-US" altLang="en-US" sz="1200" dirty="0">
                <a:solidFill>
                  <a:srgbClr val="000000"/>
                </a:solidFill>
                <a:latin typeface="Consolas" panose="020B0609020204030204" pitchFamily="49" charset="0"/>
              </a:rPr>
              <a:t>;</a:t>
            </a:r>
            <a:endParaRPr lang="en-US" altLang="en-US" sz="1200" dirty="0"/>
          </a:p>
          <a:p>
            <a:pPr lvl="0" eaLnBrk="0" hangingPunct="0"/>
            <a:r>
              <a:rPr lang="en-US" altLang="en-US" sz="1200" b="1" dirty="0">
                <a:solidFill>
                  <a:srgbClr val="006699"/>
                </a:solidFill>
                <a:latin typeface="Consolas" panose="020B0609020204030204" pitchFamily="49" charset="0"/>
              </a:rPr>
              <a:t>import</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javax.xml.bind.JAXBContext</a:t>
            </a:r>
            <a:r>
              <a:rPr lang="en-US" altLang="en-US" sz="1200" dirty="0">
                <a:solidFill>
                  <a:srgbClr val="000000"/>
                </a:solidFill>
                <a:latin typeface="Consolas" panose="020B0609020204030204" pitchFamily="49" charset="0"/>
              </a:rPr>
              <a:t>;</a:t>
            </a:r>
            <a:endParaRPr lang="en-US" altLang="en-US" sz="1200" dirty="0"/>
          </a:p>
          <a:p>
            <a:pPr lvl="0" eaLnBrk="0" hangingPunct="0"/>
            <a:r>
              <a:rPr lang="en-US" altLang="en-US" sz="1200" b="1" dirty="0">
                <a:solidFill>
                  <a:srgbClr val="006699"/>
                </a:solidFill>
                <a:latin typeface="Consolas" panose="020B0609020204030204" pitchFamily="49" charset="0"/>
              </a:rPr>
              <a:t>import</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javax.xml.bind.JAXBException</a:t>
            </a:r>
            <a:r>
              <a:rPr lang="en-US" altLang="en-US" sz="1200" dirty="0">
                <a:solidFill>
                  <a:srgbClr val="000000"/>
                </a:solidFill>
                <a:latin typeface="Consolas" panose="020B0609020204030204" pitchFamily="49" charset="0"/>
              </a:rPr>
              <a:t>;</a:t>
            </a:r>
            <a:endParaRPr lang="en-US" altLang="en-US" sz="1200" dirty="0"/>
          </a:p>
          <a:p>
            <a:pPr lvl="0" eaLnBrk="0" hangingPunct="0"/>
            <a:r>
              <a:rPr lang="en-US" altLang="en-US" sz="1200" b="1" dirty="0">
                <a:solidFill>
                  <a:srgbClr val="006699"/>
                </a:solidFill>
                <a:latin typeface="Consolas" panose="020B0609020204030204" pitchFamily="49" charset="0"/>
              </a:rPr>
              <a:t>import</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javax.xml.bind.Marshaller</a:t>
            </a:r>
            <a:r>
              <a:rPr lang="en-US" altLang="en-US" sz="1200" dirty="0">
                <a:solidFill>
                  <a:srgbClr val="000000"/>
                </a:solidFill>
                <a:latin typeface="Consolas" panose="020B0609020204030204" pitchFamily="49" charset="0"/>
              </a:rPr>
              <a:t>;</a:t>
            </a:r>
            <a:endParaRPr lang="en-US" altLang="en-US" sz="1200" dirty="0"/>
          </a:p>
          <a:p>
            <a:pPr lvl="0" eaLnBrk="0" hangingPunct="0"/>
            <a:r>
              <a:rPr lang="en-US" altLang="en-US" sz="1200" b="1" dirty="0">
                <a:solidFill>
                  <a:srgbClr val="006699"/>
                </a:solidFill>
                <a:latin typeface="Consolas" panose="020B0609020204030204" pitchFamily="49" charset="0"/>
              </a:rPr>
              <a:t>import</a:t>
            </a:r>
            <a:r>
              <a:rPr lang="en-US" altLang="en-US" sz="1200" dirty="0">
                <a:solidFill>
                  <a:srgbClr val="000000"/>
                </a:solidFill>
                <a:latin typeface="Consolas" panose="020B0609020204030204" pitchFamily="49" charset="0"/>
              </a:rPr>
              <a:t> </a:t>
            </a:r>
            <a:r>
              <a:rPr lang="en-US" altLang="en-US" sz="1200" dirty="0" err="1">
                <a:solidFill>
                  <a:srgbClr val="000000"/>
                </a:solidFill>
                <a:latin typeface="Consolas" panose="020B0609020204030204" pitchFamily="49" charset="0"/>
              </a:rPr>
              <a:t>org.eclipse.persistence.jaxb.MarshallerProperties</a:t>
            </a:r>
            <a:r>
              <a:rPr lang="en-US" altLang="en-US" sz="1200" dirty="0">
                <a:solidFill>
                  <a:srgbClr val="000000"/>
                </a:solidFill>
                <a:latin typeface="Consolas" panose="020B0609020204030204" pitchFamily="49" charset="0"/>
              </a:rPr>
              <a:t>;</a:t>
            </a:r>
            <a:endParaRPr lang="en-US" altLang="en-US" sz="1200" dirty="0"/>
          </a:p>
        </p:txBody>
      </p:sp>
      <p:sp>
        <p:nvSpPr>
          <p:cNvPr id="4" name="Rectangle 3">
            <a:extLst>
              <a:ext uri="{FF2B5EF4-FFF2-40B4-BE49-F238E27FC236}">
                <a16:creationId xmlns:a16="http://schemas.microsoft.com/office/drawing/2014/main" id="{85AF0CF5-BF49-4F2F-9070-5479C8BE080B}"/>
              </a:ext>
            </a:extLst>
          </p:cNvPr>
          <p:cNvSpPr/>
          <p:nvPr/>
        </p:nvSpPr>
        <p:spPr>
          <a:xfrm>
            <a:off x="5779886" y="5043468"/>
            <a:ext cx="4914900" cy="1067852"/>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636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2707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sz="3600" dirty="0"/>
              <a:t>Handling Complex Data in REST Services</a:t>
            </a:r>
            <a:endParaRPr lang="en-US" dirty="0"/>
          </a:p>
        </p:txBody>
      </p:sp>
    </p:spTree>
    <p:extLst>
      <p:ext uri="{BB962C8B-B14F-4D97-AF65-F5344CB8AC3E}">
        <p14:creationId xmlns:p14="http://schemas.microsoft.com/office/powerpoint/2010/main" val="1783990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JSON, due to its simplicity, may be used to transfer complex data types between the client and the server.</a:t>
            </a:r>
          </a:p>
          <a:p>
            <a:pPr lvl="1"/>
            <a:endParaRPr lang="en-US" sz="1800" dirty="0"/>
          </a:p>
          <a:p>
            <a:r>
              <a:rPr lang="en-US" sz="2200" dirty="0"/>
              <a:t>JSON may be used to </a:t>
            </a:r>
            <a:r>
              <a:rPr lang="en-US" sz="2200" dirty="0">
                <a:solidFill>
                  <a:srgbClr val="0000FF"/>
                </a:solidFill>
              </a:rPr>
              <a:t>receive</a:t>
            </a:r>
            <a:r>
              <a:rPr lang="en-US" sz="2200" dirty="0"/>
              <a:t> complex data types from the client.</a:t>
            </a:r>
          </a:p>
          <a:p>
            <a:endParaRPr lang="en-US" sz="2200" dirty="0"/>
          </a:p>
          <a:p>
            <a:r>
              <a:rPr lang="en-US" sz="2200" dirty="0"/>
              <a:t>It may also be used to </a:t>
            </a:r>
            <a:r>
              <a:rPr lang="en-US" sz="2200" dirty="0">
                <a:solidFill>
                  <a:srgbClr val="0000FF"/>
                </a:solidFill>
              </a:rPr>
              <a:t>return</a:t>
            </a:r>
            <a:r>
              <a:rPr lang="en-US" sz="2200" dirty="0"/>
              <a:t> complex data type to the client.</a:t>
            </a:r>
          </a:p>
          <a:p>
            <a:endParaRPr lang="en-US" sz="2200" dirty="0"/>
          </a:p>
          <a:p>
            <a:r>
              <a:rPr lang="en-US" sz="2200" dirty="0"/>
              <a:t>In other words, a web service can </a:t>
            </a:r>
            <a:r>
              <a:rPr lang="en-US" sz="2200" dirty="0">
                <a:solidFill>
                  <a:srgbClr val="0000FF"/>
                </a:solidFill>
              </a:rPr>
              <a:t>consume</a:t>
            </a:r>
            <a:r>
              <a:rPr lang="en-US" sz="2200" dirty="0"/>
              <a:t> JSON as well as </a:t>
            </a:r>
            <a:r>
              <a:rPr lang="en-US" sz="2200" dirty="0">
                <a:solidFill>
                  <a:srgbClr val="0000FF"/>
                </a:solidFill>
              </a:rPr>
              <a:t>produce</a:t>
            </a:r>
            <a:r>
              <a:rPr lang="en-US" sz="2200" dirty="0"/>
              <a:t> JSON data.</a:t>
            </a:r>
          </a:p>
          <a:p>
            <a:endParaRPr lang="en-US" sz="2200" dirty="0"/>
          </a:p>
          <a:p>
            <a:r>
              <a:rPr lang="en-US" sz="2200" dirty="0"/>
              <a:t>JSON may be used as </a:t>
            </a:r>
            <a:r>
              <a:rPr lang="en-US" sz="2200" dirty="0">
                <a:solidFill>
                  <a:srgbClr val="0000FF"/>
                </a:solidFill>
              </a:rPr>
              <a:t>input</a:t>
            </a:r>
            <a:r>
              <a:rPr lang="en-US" sz="2200" dirty="0"/>
              <a:t>, </a:t>
            </a:r>
            <a:r>
              <a:rPr lang="en-US" sz="2200" dirty="0">
                <a:solidFill>
                  <a:srgbClr val="0000FF"/>
                </a:solidFill>
              </a:rPr>
              <a:t>output</a:t>
            </a:r>
            <a:r>
              <a:rPr lang="en-US" sz="2200" dirty="0"/>
              <a:t>, </a:t>
            </a:r>
            <a:r>
              <a:rPr lang="en-US" sz="2200" dirty="0">
                <a:solidFill>
                  <a:srgbClr val="FF0000"/>
                </a:solidFill>
              </a:rPr>
              <a:t>as well as</a:t>
            </a:r>
            <a:r>
              <a:rPr lang="en-US" sz="2200" dirty="0"/>
              <a:t> in </a:t>
            </a:r>
            <a:r>
              <a:rPr lang="en-US" sz="2200" dirty="0">
                <a:solidFill>
                  <a:srgbClr val="0000FF"/>
                </a:solidFill>
              </a:rPr>
              <a:t>parameters</a:t>
            </a:r>
            <a:r>
              <a:rPr lang="en-US" sz="2200" dirty="0"/>
              <a:t>.</a:t>
            </a:r>
          </a:p>
          <a:p>
            <a:endParaRPr lang="en-US" sz="2200" dirty="0"/>
          </a:p>
          <a:p>
            <a:endParaRPr lang="en-US" sz="2200" dirty="0"/>
          </a:p>
        </p:txBody>
      </p:sp>
      <p:sp>
        <p:nvSpPr>
          <p:cNvPr id="46084" name="Title 17"/>
          <p:cNvSpPr>
            <a:spLocks noGrp="1"/>
          </p:cNvSpPr>
          <p:nvPr>
            <p:ph type="title"/>
          </p:nvPr>
        </p:nvSpPr>
        <p:spPr/>
        <p:txBody>
          <a:bodyPr/>
          <a:lstStyle/>
          <a:p>
            <a:r>
              <a:rPr lang="en-US" sz="3200" dirty="0"/>
              <a:t>Using JSON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77124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JSON data may </a:t>
            </a:r>
            <a:r>
              <a:rPr lang="en-US" sz="2200" dirty="0">
                <a:solidFill>
                  <a:srgbClr val="0000FF"/>
                </a:solidFill>
              </a:rPr>
              <a:t>manually</a:t>
            </a:r>
            <a:r>
              <a:rPr lang="en-US" sz="2200" dirty="0"/>
              <a:t> be generated in the code.</a:t>
            </a:r>
          </a:p>
          <a:p>
            <a:pPr lvl="1"/>
            <a:r>
              <a:rPr lang="en-US" sz="1800" dirty="0"/>
              <a:t>Recall the earlier example in chapter 2 using Jackson:</a:t>
            </a:r>
          </a:p>
          <a:p>
            <a:pPr lvl="1"/>
            <a:endParaRPr lang="en-US" sz="1800" dirty="0"/>
          </a:p>
        </p:txBody>
      </p:sp>
      <p:sp>
        <p:nvSpPr>
          <p:cNvPr id="46084" name="Title 17"/>
          <p:cNvSpPr>
            <a:spLocks noGrp="1"/>
          </p:cNvSpPr>
          <p:nvPr>
            <p:ph type="title"/>
          </p:nvPr>
        </p:nvSpPr>
        <p:spPr/>
        <p:txBody>
          <a:bodyPr/>
          <a:lstStyle/>
          <a:p>
            <a:r>
              <a:rPr lang="en-US" sz="3200" dirty="0"/>
              <a:t>Using JSON (1) – Manual Processing</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 name="Rectangle 7">
            <a:extLst>
              <a:ext uri="{FF2B5EF4-FFF2-40B4-BE49-F238E27FC236}">
                <a16:creationId xmlns:a16="http://schemas.microsoft.com/office/drawing/2014/main" id="{0D50B4F9-8F29-42EF-A7CD-9E8D4E647E11}"/>
              </a:ext>
            </a:extLst>
          </p:cNvPr>
          <p:cNvSpPr/>
          <p:nvPr/>
        </p:nvSpPr>
        <p:spPr>
          <a:xfrm>
            <a:off x="2311885" y="1217157"/>
            <a:ext cx="7416824" cy="5879687"/>
          </a:xfrm>
          <a:prstGeom prst="rect">
            <a:avLst/>
          </a:prstGeom>
        </p:spPr>
        <p:txBody>
          <a:bodyPr wrap="square">
            <a:spAutoFit/>
          </a:bodyPr>
          <a:lstStyle/>
          <a:p>
            <a:pPr marL="6350" marR="3438525" indent="-6350">
              <a:lnSpc>
                <a:spcPct val="102000"/>
              </a:lnSpc>
              <a:spcBef>
                <a:spcPts val="0"/>
              </a:spcBef>
              <a:spcAft>
                <a:spcPts val="20"/>
              </a:spcAft>
            </a:pPr>
            <a:endParaRPr lang="en-US" sz="1400" dirty="0">
              <a:solidFill>
                <a:srgbClr val="9999FF"/>
              </a:solidFill>
              <a:latin typeface="Calibri" panose="020F0502020204030204" pitchFamily="34" charset="0"/>
              <a:ea typeface="Calibri" panose="020F0502020204030204" pitchFamily="34" charset="0"/>
              <a:cs typeface="Calibri" panose="020F0502020204030204" pitchFamily="34" charset="0"/>
            </a:endParaRPr>
          </a:p>
          <a:p>
            <a:pPr marL="6350" marR="3438525" indent="-6350">
              <a:lnSpc>
                <a:spcPct val="102000"/>
              </a:lnSpc>
              <a:spcBef>
                <a:spcPts val="0"/>
              </a:spcBef>
              <a:spcAft>
                <a:spcPts val="20"/>
              </a:spcAft>
            </a:pPr>
            <a:endParaRPr lang="en-US" sz="1400" dirty="0">
              <a:solidFill>
                <a:srgbClr val="9999FF"/>
              </a:solidFill>
              <a:latin typeface="Calibri" panose="020F0502020204030204" pitchFamily="34" charset="0"/>
              <a:ea typeface="Calibri" panose="020F0502020204030204" pitchFamily="34" charset="0"/>
            </a:endParaRPr>
          </a:p>
          <a:p>
            <a:pPr marL="6350" marR="3438525" indent="-6350">
              <a:lnSpc>
                <a:spcPct val="102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           @GET</a:t>
            </a:r>
            <a:endParaRPr lang="en-US" sz="1400" dirty="0">
              <a:solidFill>
                <a:srgbClr val="181717"/>
              </a:solidFill>
              <a:latin typeface="Times New Roman" panose="02020603050405020304" pitchFamily="18" charset="0"/>
              <a:ea typeface="Times New Roman" panose="02020603050405020304" pitchFamily="18" charset="0"/>
            </a:endParaRPr>
          </a:p>
          <a:p>
            <a:pPr marL="6350" marR="244475" indent="-6350">
              <a:lnSpc>
                <a:spcPct val="103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		@Produces</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MediaType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330099"/>
                </a:solidFill>
                <a:latin typeface="Calibri" panose="020F0502020204030204" pitchFamily="34" charset="0"/>
                <a:ea typeface="Calibri" panose="020F0502020204030204" pitchFamily="34" charset="0"/>
              </a:rPr>
              <a:t>APPLICATION_JSON</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i="1" dirty="0">
                <a:solidFill>
                  <a:srgbClr val="35586C"/>
                </a:solidFill>
                <a:latin typeface="Calibri" panose="020F0502020204030204" pitchFamily="34" charset="0"/>
                <a:ea typeface="Calibri" panose="020F0502020204030204" pitchFamily="34" charset="0"/>
              </a:rPr>
              <a:t>// could use "application/json"</a:t>
            </a:r>
            <a:endParaRPr lang="en-US" sz="1400" dirty="0">
              <a:solidFill>
                <a:srgbClr val="181717"/>
              </a:solidFill>
              <a:latin typeface="Times New Roman" panose="02020603050405020304" pitchFamily="18" charset="0"/>
              <a:ea typeface="Times New Roman" panose="02020603050405020304" pitchFamily="18" charset="0"/>
            </a:endParaRPr>
          </a:p>
          <a:p>
            <a:pPr marL="6350" marR="2574925" indent="-6350">
              <a:lnSpc>
                <a:spcPct val="103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		@Path</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"/json"</a:t>
            </a:r>
            <a:r>
              <a:rPr lang="en-US" sz="1400" dirty="0">
                <a:solidFill>
                  <a:srgbClr val="555555"/>
                </a:solidFill>
                <a:latin typeface="Calibri" panose="020F0502020204030204" pitchFamily="34" charset="0"/>
                <a:ea typeface="Calibri" panose="020F0502020204030204" pitchFamily="34" charset="0"/>
              </a:rPr>
              <a:t>) </a:t>
            </a:r>
          </a:p>
          <a:p>
            <a:pPr marL="6350" marR="2574925" indent="-6350">
              <a:lnSpc>
                <a:spcPct val="103000"/>
              </a:lnSpc>
              <a:spcBef>
                <a:spcPts val="0"/>
              </a:spcBef>
              <a:spcAft>
                <a:spcPts val="20"/>
              </a:spcAft>
            </a:pPr>
            <a:r>
              <a:rPr lang="en-US" sz="1400" b="1" dirty="0">
                <a:solidFill>
                  <a:srgbClr val="555555"/>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String</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getJson</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a:p>
            <a:pPr marL="6350" marR="2574925" indent="-6350">
              <a:lnSpc>
                <a:spcPct val="103000"/>
              </a:lnSpc>
              <a:spcBef>
                <a:spcPts val="0"/>
              </a:spcBef>
              <a:spcAft>
                <a:spcPts val="20"/>
              </a:spcAft>
            </a:pPr>
            <a:r>
              <a:rPr lang="en-US" sz="1400" b="1" dirty="0">
                <a:solidFill>
                  <a:srgbClr val="555555"/>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return</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toJson</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createPOJO</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555555"/>
                </a:solidFill>
                <a:latin typeface="Calibri" panose="020F0502020204030204" pitchFamily="34" charset="0"/>
                <a:ea typeface="Calibri" panose="020F0502020204030204" pitchFamily="34" charset="0"/>
              </a:rPr>
              <a:t>		}</a:t>
            </a:r>
          </a:p>
          <a:p>
            <a:pPr marL="6350" marR="1075690" indent="-6350">
              <a:lnSpc>
                <a:spcPct val="103000"/>
              </a:lnSpc>
              <a:spcBef>
                <a:spcPts val="0"/>
              </a:spcBef>
              <a:spcAft>
                <a:spcPts val="55"/>
              </a:spcAft>
            </a:pPr>
            <a:endParaRPr lang="en-US" sz="1400" dirty="0">
              <a:solidFill>
                <a:srgbClr val="555555"/>
              </a:solidFill>
              <a:latin typeface="Calibri" panose="020F0502020204030204" pitchFamily="34" charset="0"/>
              <a:ea typeface="Times New Roman" panose="02020603050405020304" pitchFamily="18" charset="0"/>
            </a:endParaRPr>
          </a:p>
          <a:p>
            <a:pPr marL="463550" marR="1075690" lvl="1" indent="-6350">
              <a:lnSpc>
                <a:spcPct val="103000"/>
              </a:lnSpc>
              <a:spcBef>
                <a:spcPts val="0"/>
              </a:spcBef>
              <a:spcAft>
                <a:spcPts val="55"/>
              </a:spcAft>
            </a:pPr>
            <a:r>
              <a:rPr lang="en-US" sz="1500" i="1" dirty="0">
                <a:solidFill>
                  <a:srgbClr val="35586C"/>
                </a:solidFill>
                <a:latin typeface="Calibri" panose="020F0502020204030204" pitchFamily="34" charset="0"/>
                <a:ea typeface="Calibri" panose="020F0502020204030204" pitchFamily="34" charset="0"/>
              </a:rPr>
              <a:t>// Java POJO --&gt; JSON document</a:t>
            </a:r>
            <a:endParaRPr lang="en-US" sz="1500" dirty="0">
              <a:solidFill>
                <a:srgbClr val="181717"/>
              </a:solidFill>
              <a:latin typeface="Times New Roman" panose="02020603050405020304" pitchFamily="18" charset="0"/>
              <a:ea typeface="Calibri" panose="020F0502020204030204" pitchFamily="34" charset="0"/>
            </a:endParaRPr>
          </a:p>
          <a:p>
            <a:pPr marL="463550" marR="1075690" lvl="1" indent="-6350">
              <a:lnSpc>
                <a:spcPct val="103000"/>
              </a:lnSpc>
              <a:spcBef>
                <a:spcPts val="0"/>
              </a:spcBef>
              <a:spcAft>
                <a:spcPts val="55"/>
              </a:spcAft>
            </a:pPr>
            <a:r>
              <a:rPr lang="en-US" sz="1500" i="1" dirty="0">
                <a:solidFill>
                  <a:srgbClr val="35586C"/>
                </a:solidFill>
                <a:latin typeface="Calibri" panose="020F0502020204030204" pitchFamily="34" charset="0"/>
                <a:ea typeface="Calibri" panose="020F0502020204030204" pitchFamily="34" charset="0"/>
              </a:rPr>
              <a:t>// Jersey provides automatic conversion to JSON using the Jackson</a:t>
            </a:r>
            <a:endParaRPr lang="en-US" sz="1500" dirty="0">
              <a:solidFill>
                <a:srgbClr val="181717"/>
              </a:solidFill>
              <a:latin typeface="Times New Roman" panose="02020603050405020304" pitchFamily="18" charset="0"/>
              <a:ea typeface="Calibri" panose="020F0502020204030204" pitchFamily="34" charset="0"/>
            </a:endParaRPr>
          </a:p>
          <a:p>
            <a:pPr marL="463550" marR="1075690" lvl="1" indent="-6350">
              <a:lnSpc>
                <a:spcPct val="103000"/>
              </a:lnSpc>
              <a:spcBef>
                <a:spcPts val="0"/>
              </a:spcBef>
              <a:spcAft>
                <a:spcPts val="55"/>
              </a:spcAft>
            </a:pPr>
            <a:r>
              <a:rPr lang="en-US" sz="1500" i="1" dirty="0">
                <a:solidFill>
                  <a:srgbClr val="35586C"/>
                </a:solidFill>
                <a:latin typeface="Calibri" panose="020F0502020204030204" pitchFamily="34" charset="0"/>
                <a:ea typeface="Calibri" panose="020F0502020204030204" pitchFamily="34" charset="0"/>
              </a:rPr>
              <a:t>// libraries. In this example, the conversion is done manually</a:t>
            </a:r>
            <a:endParaRPr lang="en-US" sz="1500" dirty="0">
              <a:solidFill>
                <a:srgbClr val="181717"/>
              </a:solidFill>
              <a:latin typeface="Times New Roman" panose="02020603050405020304" pitchFamily="18" charset="0"/>
              <a:ea typeface="Calibri" panose="020F0502020204030204" pitchFamily="34" charset="0"/>
            </a:endParaRPr>
          </a:p>
          <a:p>
            <a:pPr marL="463550" marR="1075690" lvl="1" indent="-6350">
              <a:lnSpc>
                <a:spcPct val="103000"/>
              </a:lnSpc>
              <a:spcBef>
                <a:spcPts val="0"/>
              </a:spcBef>
              <a:spcAft>
                <a:spcPts val="55"/>
              </a:spcAft>
            </a:pPr>
            <a:r>
              <a:rPr lang="en-US" sz="1500" i="1" dirty="0">
                <a:solidFill>
                  <a:srgbClr val="35586C"/>
                </a:solidFill>
                <a:latin typeface="Calibri" panose="020F0502020204030204" pitchFamily="34" charset="0"/>
                <a:ea typeface="Calibri" panose="020F0502020204030204" pitchFamily="34" charset="0"/>
              </a:rPr>
              <a:t>// with the Jackson libraries just to indicate how straightforward it is. </a:t>
            </a:r>
          </a:p>
          <a:p>
            <a:pPr marL="463550" marR="1075690" lvl="1" indent="-6350">
              <a:lnSpc>
                <a:spcPct val="103000"/>
              </a:lnSpc>
              <a:spcBef>
                <a:spcPts val="0"/>
              </a:spcBef>
              <a:spcAft>
                <a:spcPts val="55"/>
              </a:spcAft>
            </a:pPr>
            <a:endParaRPr lang="en-US" sz="1500" b="1" i="1" dirty="0">
              <a:solidFill>
                <a:srgbClr val="35586C"/>
              </a:solidFill>
              <a:latin typeface="Calibri" panose="020F0502020204030204" pitchFamily="34" charset="0"/>
              <a:ea typeface="Calibri" panose="020F0502020204030204" pitchFamily="34" charset="0"/>
            </a:endParaRPr>
          </a:p>
          <a:p>
            <a:pPr marL="463550" marR="1075690" lvl="1" indent="-6350">
              <a:lnSpc>
                <a:spcPct val="103000"/>
              </a:lnSpc>
              <a:spcBef>
                <a:spcPts val="0"/>
              </a:spcBef>
              <a:spcAft>
                <a:spcPts val="55"/>
              </a:spcAft>
            </a:pPr>
            <a:r>
              <a:rPr lang="en-US" sz="1500" b="1" dirty="0">
                <a:solidFill>
                  <a:srgbClr val="006699"/>
                </a:solidFill>
                <a:latin typeface="Calibri" panose="020F0502020204030204" pitchFamily="34" charset="0"/>
                <a:ea typeface="Calibri" panose="020F0502020204030204" pitchFamily="34" charset="0"/>
              </a:rPr>
              <a:t>private</a:t>
            </a:r>
            <a:r>
              <a:rPr lang="en-US" sz="1500" dirty="0">
                <a:solidFill>
                  <a:srgbClr val="181717"/>
                </a:solidFill>
                <a:latin typeface="Calibri" panose="020F0502020204030204" pitchFamily="34" charset="0"/>
                <a:ea typeface="Calibri" panose="020F0502020204030204" pitchFamily="34" charset="0"/>
              </a:rPr>
              <a:t> </a:t>
            </a:r>
            <a:r>
              <a:rPr lang="en-US" sz="1500" dirty="0">
                <a:solidFill>
                  <a:srgbClr val="000088"/>
                </a:solidFill>
                <a:latin typeface="Calibri" panose="020F0502020204030204" pitchFamily="34" charset="0"/>
                <a:ea typeface="Calibri" panose="020F0502020204030204" pitchFamily="34" charset="0"/>
              </a:rPr>
              <a:t>String</a:t>
            </a:r>
            <a:r>
              <a:rPr lang="en-US" sz="1500" dirty="0">
                <a:solidFill>
                  <a:srgbClr val="181717"/>
                </a:solidFill>
                <a:latin typeface="Calibri" panose="020F0502020204030204" pitchFamily="34" charset="0"/>
                <a:ea typeface="Calibri" panose="020F0502020204030204" pitchFamily="34" charset="0"/>
              </a:rPr>
              <a:t> </a:t>
            </a:r>
            <a:r>
              <a:rPr lang="en-US" sz="1500" dirty="0" err="1">
                <a:solidFill>
                  <a:srgbClr val="CC00FF"/>
                </a:solidFill>
                <a:latin typeface="Calibri" panose="020F0502020204030204" pitchFamily="34" charset="0"/>
                <a:ea typeface="Calibri" panose="020F0502020204030204" pitchFamily="34" charset="0"/>
              </a:rPr>
              <a:t>toJson</a:t>
            </a:r>
            <a:r>
              <a:rPr lang="en-US" sz="1500" dirty="0">
                <a:solidFill>
                  <a:srgbClr val="555555"/>
                </a:solidFill>
                <a:latin typeface="Calibri" panose="020F0502020204030204" pitchFamily="34" charset="0"/>
                <a:ea typeface="Calibri" panose="020F0502020204030204" pitchFamily="34" charset="0"/>
              </a:rPr>
              <a:t>(</a:t>
            </a:r>
            <a:r>
              <a:rPr lang="en-US" sz="1500" dirty="0">
                <a:solidFill>
                  <a:srgbClr val="000088"/>
                </a:solidFill>
                <a:latin typeface="Calibri" panose="020F0502020204030204" pitchFamily="34" charset="0"/>
                <a:ea typeface="Calibri" panose="020F0502020204030204" pitchFamily="34" charset="0"/>
              </a:rPr>
              <a:t>POJO</a:t>
            </a:r>
            <a:r>
              <a:rPr lang="en-US" sz="1500" dirty="0">
                <a:solidFill>
                  <a:srgbClr val="181717"/>
                </a:solidFill>
                <a:latin typeface="Calibri" panose="020F0502020204030204" pitchFamily="34" charset="0"/>
                <a:ea typeface="Calibri" panose="020F0502020204030204" pitchFamily="34" charset="0"/>
              </a:rPr>
              <a:t> </a:t>
            </a:r>
            <a:r>
              <a:rPr lang="en-US" sz="1500" dirty="0" err="1">
                <a:solidFill>
                  <a:srgbClr val="000088"/>
                </a:solidFill>
                <a:latin typeface="Calibri" panose="020F0502020204030204" pitchFamily="34" charset="0"/>
                <a:ea typeface="Calibri" panose="020F0502020204030204" pitchFamily="34" charset="0"/>
              </a:rPr>
              <a:t>pojo</a:t>
            </a:r>
            <a:r>
              <a:rPr lang="en-US" sz="1500" dirty="0">
                <a:solidFill>
                  <a:srgbClr val="555555"/>
                </a:solidFill>
                <a:latin typeface="Calibri" panose="020F0502020204030204" pitchFamily="34" charset="0"/>
                <a:ea typeface="Calibri" panose="020F0502020204030204" pitchFamily="34" charset="0"/>
              </a:rPr>
              <a:t>)</a:t>
            </a:r>
            <a:r>
              <a:rPr lang="en-US" sz="1500" dirty="0">
                <a:solidFill>
                  <a:srgbClr val="181717"/>
                </a:solidFill>
                <a:latin typeface="Calibri" panose="020F0502020204030204" pitchFamily="34" charset="0"/>
                <a:ea typeface="Calibri" panose="020F0502020204030204" pitchFamily="34" charset="0"/>
              </a:rPr>
              <a:t> </a:t>
            </a:r>
            <a:r>
              <a:rPr lang="en-US" sz="1500" dirty="0">
                <a:solidFill>
                  <a:srgbClr val="555555"/>
                </a:solidFill>
                <a:latin typeface="Calibri" panose="020F0502020204030204" pitchFamily="34" charset="0"/>
                <a:ea typeface="Calibri" panose="020F0502020204030204" pitchFamily="34" charset="0"/>
              </a:rPr>
              <a:t>{</a:t>
            </a:r>
          </a:p>
          <a:p>
            <a:pPr marL="6350" indent="-6350">
              <a:lnSpc>
                <a:spcPct val="103000"/>
              </a:lnSpc>
              <a:spcBef>
                <a:spcPts val="0"/>
              </a:spcBef>
              <a:spcAft>
                <a:spcPts val="20"/>
              </a:spcAft>
            </a:pPr>
            <a:r>
              <a:rPr lang="en-US" sz="1500" dirty="0">
                <a:solidFill>
                  <a:srgbClr val="000088"/>
                </a:solidFill>
                <a:latin typeface="Calibri" panose="020F0502020204030204" pitchFamily="34" charset="0"/>
                <a:ea typeface="Calibri" panose="020F0502020204030204" pitchFamily="34" charset="0"/>
              </a:rPr>
              <a:t>		String</a:t>
            </a:r>
            <a:r>
              <a:rPr lang="en-US" sz="1500" dirty="0">
                <a:solidFill>
                  <a:srgbClr val="181717"/>
                </a:solidFill>
                <a:latin typeface="Calibri" panose="020F0502020204030204" pitchFamily="34" charset="0"/>
                <a:ea typeface="Calibri" panose="020F0502020204030204" pitchFamily="34" charset="0"/>
              </a:rPr>
              <a:t> </a:t>
            </a:r>
            <a:r>
              <a:rPr lang="en-US" sz="1500" dirty="0">
                <a:solidFill>
                  <a:srgbClr val="000088"/>
                </a:solidFill>
                <a:latin typeface="Calibri" panose="020F0502020204030204" pitchFamily="34" charset="0"/>
                <a:ea typeface="Calibri" panose="020F0502020204030204" pitchFamily="34" charset="0"/>
              </a:rPr>
              <a:t>json</a:t>
            </a:r>
            <a:r>
              <a:rPr lang="en-US" sz="1500" dirty="0">
                <a:solidFill>
                  <a:srgbClr val="181717"/>
                </a:solidFill>
                <a:latin typeface="Calibri" panose="020F0502020204030204" pitchFamily="34" charset="0"/>
                <a:ea typeface="Calibri" panose="020F0502020204030204" pitchFamily="34" charset="0"/>
              </a:rPr>
              <a:t> </a:t>
            </a:r>
            <a:r>
              <a:rPr lang="en-US" sz="1500" dirty="0">
                <a:solidFill>
                  <a:srgbClr val="555555"/>
                </a:solidFill>
                <a:latin typeface="Calibri" panose="020F0502020204030204" pitchFamily="34" charset="0"/>
                <a:ea typeface="Calibri" panose="020F0502020204030204" pitchFamily="34" charset="0"/>
              </a:rPr>
              <a:t>=</a:t>
            </a:r>
            <a:r>
              <a:rPr lang="en-US" sz="1500" dirty="0">
                <a:solidFill>
                  <a:srgbClr val="181717"/>
                </a:solidFill>
                <a:latin typeface="Calibri" panose="020F0502020204030204" pitchFamily="34" charset="0"/>
                <a:ea typeface="Calibri" panose="020F0502020204030204" pitchFamily="34" charset="0"/>
              </a:rPr>
              <a:t> </a:t>
            </a:r>
            <a:r>
              <a:rPr lang="en-US" sz="1500" dirty="0">
                <a:solidFill>
                  <a:srgbClr val="CC3300"/>
                </a:solidFill>
                <a:latin typeface="Calibri" panose="020F0502020204030204" pitchFamily="34" charset="0"/>
                <a:ea typeface="Calibri" panose="020F0502020204030204" pitchFamily="34" charset="0"/>
              </a:rPr>
              <a:t>"If you see this, there's a problem."</a:t>
            </a:r>
            <a:r>
              <a:rPr lang="en-US" sz="1500" dirty="0">
                <a:solidFill>
                  <a:srgbClr val="555555"/>
                </a:solidFill>
                <a:latin typeface="Calibri" panose="020F0502020204030204" pitchFamily="34" charset="0"/>
                <a:ea typeface="Calibri" panose="020F0502020204030204" pitchFamily="34" charset="0"/>
              </a:rPr>
              <a:t>;</a:t>
            </a:r>
            <a:endParaRPr lang="en-US" sz="1500" dirty="0">
              <a:solidFill>
                <a:srgbClr val="181717"/>
              </a:solidFill>
              <a:latin typeface="Times New Roman" panose="02020603050405020304" pitchFamily="18" charset="0"/>
              <a:ea typeface="Times New Roman" panose="02020603050405020304" pitchFamily="18" charset="0"/>
            </a:endParaRPr>
          </a:p>
          <a:p>
            <a:pPr marL="6350" marR="949960" indent="-6350">
              <a:lnSpc>
                <a:spcPct val="102000"/>
              </a:lnSpc>
              <a:spcBef>
                <a:spcPts val="0"/>
              </a:spcBef>
              <a:spcAft>
                <a:spcPts val="20"/>
              </a:spcAft>
            </a:pPr>
            <a:r>
              <a:rPr lang="en-US" sz="1500" b="1" dirty="0">
                <a:solidFill>
                  <a:srgbClr val="006699"/>
                </a:solidFill>
                <a:latin typeface="Calibri" panose="020F0502020204030204" pitchFamily="34" charset="0"/>
                <a:ea typeface="Calibri" panose="020F0502020204030204" pitchFamily="34" charset="0"/>
              </a:rPr>
              <a:t>		try</a:t>
            </a:r>
            <a:r>
              <a:rPr lang="en-US" sz="1500" dirty="0">
                <a:solidFill>
                  <a:srgbClr val="181717"/>
                </a:solidFill>
                <a:latin typeface="Calibri" panose="020F0502020204030204" pitchFamily="34" charset="0"/>
                <a:ea typeface="Calibri" panose="020F0502020204030204" pitchFamily="34" charset="0"/>
              </a:rPr>
              <a:t> </a:t>
            </a:r>
            <a:r>
              <a:rPr lang="en-US" sz="1500" dirty="0">
                <a:solidFill>
                  <a:srgbClr val="555555"/>
                </a:solidFill>
                <a:latin typeface="Calibri" panose="020F0502020204030204" pitchFamily="34" charset="0"/>
                <a:ea typeface="Calibri" panose="020F0502020204030204" pitchFamily="34" charset="0"/>
              </a:rPr>
              <a:t>{</a:t>
            </a:r>
            <a:endParaRPr lang="en-US" sz="15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500" dirty="0">
                <a:solidFill>
                  <a:srgbClr val="000088"/>
                </a:solidFill>
                <a:latin typeface="Calibri" panose="020F0502020204030204" pitchFamily="34" charset="0"/>
                <a:ea typeface="Calibri" panose="020F0502020204030204" pitchFamily="34" charset="0"/>
              </a:rPr>
              <a:t>			json</a:t>
            </a:r>
            <a:r>
              <a:rPr lang="en-US" sz="1500" dirty="0">
                <a:solidFill>
                  <a:srgbClr val="181717"/>
                </a:solidFill>
                <a:latin typeface="Calibri" panose="020F0502020204030204" pitchFamily="34" charset="0"/>
                <a:ea typeface="Calibri" panose="020F0502020204030204" pitchFamily="34" charset="0"/>
              </a:rPr>
              <a:t> </a:t>
            </a:r>
            <a:r>
              <a:rPr lang="en-US" sz="1500" dirty="0">
                <a:solidFill>
                  <a:srgbClr val="555555"/>
                </a:solidFill>
                <a:latin typeface="Calibri" panose="020F0502020204030204" pitchFamily="34" charset="0"/>
                <a:ea typeface="Calibri" panose="020F0502020204030204" pitchFamily="34" charset="0"/>
              </a:rPr>
              <a:t>=</a:t>
            </a:r>
            <a:r>
              <a:rPr lang="en-US" sz="1500" dirty="0">
                <a:solidFill>
                  <a:srgbClr val="181717"/>
                </a:solidFill>
                <a:latin typeface="Calibri" panose="020F0502020204030204" pitchFamily="34" charset="0"/>
                <a:ea typeface="Calibri" panose="020F0502020204030204" pitchFamily="34" charset="0"/>
              </a:rPr>
              <a:t> </a:t>
            </a:r>
            <a:r>
              <a:rPr lang="en-US" sz="1500" b="1" dirty="0">
                <a:solidFill>
                  <a:srgbClr val="006699"/>
                </a:solidFill>
                <a:latin typeface="Calibri" panose="020F0502020204030204" pitchFamily="34" charset="0"/>
                <a:ea typeface="Calibri" panose="020F0502020204030204" pitchFamily="34" charset="0"/>
              </a:rPr>
              <a:t>new</a:t>
            </a:r>
            <a:r>
              <a:rPr lang="en-US" sz="1500" dirty="0">
                <a:solidFill>
                  <a:srgbClr val="181717"/>
                </a:solidFill>
                <a:latin typeface="Calibri" panose="020F0502020204030204" pitchFamily="34" charset="0"/>
                <a:ea typeface="Calibri" panose="020F0502020204030204" pitchFamily="34" charset="0"/>
              </a:rPr>
              <a:t> </a:t>
            </a:r>
            <a:r>
              <a:rPr lang="en-US" sz="1500" dirty="0" err="1">
                <a:solidFill>
                  <a:srgbClr val="000088"/>
                </a:solidFill>
                <a:latin typeface="Calibri" panose="020F0502020204030204" pitchFamily="34" charset="0"/>
                <a:ea typeface="Calibri" panose="020F0502020204030204" pitchFamily="34" charset="0"/>
              </a:rPr>
              <a:t>ObjectMapper</a:t>
            </a:r>
            <a:r>
              <a:rPr lang="en-US" sz="1500" dirty="0">
                <a:solidFill>
                  <a:srgbClr val="555555"/>
                </a:solidFill>
                <a:latin typeface="Calibri" panose="020F0502020204030204" pitchFamily="34" charset="0"/>
                <a:ea typeface="Calibri" panose="020F0502020204030204" pitchFamily="34" charset="0"/>
              </a:rPr>
              <a:t>().</a:t>
            </a:r>
            <a:r>
              <a:rPr lang="en-US" sz="1500" dirty="0" err="1">
                <a:solidFill>
                  <a:srgbClr val="330099"/>
                </a:solidFill>
                <a:latin typeface="Calibri" panose="020F0502020204030204" pitchFamily="34" charset="0"/>
                <a:ea typeface="Calibri" panose="020F0502020204030204" pitchFamily="34" charset="0"/>
              </a:rPr>
              <a:t>writeValueAsString</a:t>
            </a:r>
            <a:r>
              <a:rPr lang="en-US" sz="1500" dirty="0">
                <a:solidFill>
                  <a:srgbClr val="555555"/>
                </a:solidFill>
                <a:latin typeface="Calibri" panose="020F0502020204030204" pitchFamily="34" charset="0"/>
                <a:ea typeface="Calibri" panose="020F0502020204030204" pitchFamily="34" charset="0"/>
              </a:rPr>
              <a:t>(</a:t>
            </a:r>
            <a:r>
              <a:rPr lang="en-US" sz="1500" dirty="0" err="1">
                <a:solidFill>
                  <a:srgbClr val="000088"/>
                </a:solidFill>
                <a:latin typeface="Calibri" panose="020F0502020204030204" pitchFamily="34" charset="0"/>
                <a:ea typeface="Calibri" panose="020F0502020204030204" pitchFamily="34" charset="0"/>
              </a:rPr>
              <a:t>pojo</a:t>
            </a:r>
            <a:r>
              <a:rPr lang="en-US" sz="1500" dirty="0">
                <a:solidFill>
                  <a:srgbClr val="555555"/>
                </a:solidFill>
                <a:latin typeface="Calibri" panose="020F0502020204030204" pitchFamily="34" charset="0"/>
                <a:ea typeface="Calibri" panose="020F0502020204030204" pitchFamily="34" charset="0"/>
              </a:rPr>
              <a:t>);</a:t>
            </a:r>
            <a:endParaRPr lang="en-US" sz="15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500" dirty="0">
                <a:solidFill>
                  <a:srgbClr val="555555"/>
                </a:solidFill>
                <a:latin typeface="Calibri" panose="020F0502020204030204" pitchFamily="34" charset="0"/>
                <a:ea typeface="Calibri" panose="020F0502020204030204" pitchFamily="34" charset="0"/>
              </a:rPr>
              <a:t>		}</a:t>
            </a:r>
            <a:endParaRPr lang="en-US" sz="1500" dirty="0">
              <a:solidFill>
                <a:srgbClr val="181717"/>
              </a:solidFill>
              <a:latin typeface="Times New Roman" panose="02020603050405020304" pitchFamily="18" charset="0"/>
              <a:ea typeface="Times New Roman" panose="02020603050405020304" pitchFamily="18" charset="0"/>
            </a:endParaRPr>
          </a:p>
          <a:p>
            <a:pPr marL="6350" marR="2628900" indent="-6350">
              <a:lnSpc>
                <a:spcPct val="103000"/>
              </a:lnSpc>
              <a:spcBef>
                <a:spcPts val="0"/>
              </a:spcBef>
              <a:spcAft>
                <a:spcPts val="20"/>
              </a:spcAft>
            </a:pPr>
            <a:r>
              <a:rPr lang="en-US" sz="1500" b="1" dirty="0">
                <a:solidFill>
                  <a:srgbClr val="006699"/>
                </a:solidFill>
                <a:latin typeface="Calibri" panose="020F0502020204030204" pitchFamily="34" charset="0"/>
                <a:ea typeface="Calibri" panose="020F0502020204030204" pitchFamily="34" charset="0"/>
              </a:rPr>
              <a:t>		catch</a:t>
            </a:r>
            <a:r>
              <a:rPr lang="en-US" sz="1500" dirty="0">
                <a:solidFill>
                  <a:srgbClr val="555555"/>
                </a:solidFill>
                <a:latin typeface="Calibri" panose="020F0502020204030204" pitchFamily="34" charset="0"/>
                <a:ea typeface="Calibri" panose="020F0502020204030204" pitchFamily="34" charset="0"/>
              </a:rPr>
              <a:t>(</a:t>
            </a:r>
            <a:r>
              <a:rPr lang="en-US" sz="1500" dirty="0">
                <a:solidFill>
                  <a:srgbClr val="000088"/>
                </a:solidFill>
                <a:latin typeface="Calibri" panose="020F0502020204030204" pitchFamily="34" charset="0"/>
                <a:ea typeface="Calibri" panose="020F0502020204030204" pitchFamily="34" charset="0"/>
              </a:rPr>
              <a:t>Exception</a:t>
            </a:r>
            <a:r>
              <a:rPr lang="en-US" sz="1500" dirty="0">
                <a:solidFill>
                  <a:srgbClr val="181717"/>
                </a:solidFill>
                <a:latin typeface="Calibri" panose="020F0502020204030204" pitchFamily="34" charset="0"/>
                <a:ea typeface="Calibri" panose="020F0502020204030204" pitchFamily="34" charset="0"/>
              </a:rPr>
              <a:t> </a:t>
            </a:r>
            <a:r>
              <a:rPr lang="en-US" sz="1500" dirty="0">
                <a:solidFill>
                  <a:srgbClr val="000088"/>
                </a:solidFill>
                <a:latin typeface="Calibri" panose="020F0502020204030204" pitchFamily="34" charset="0"/>
                <a:ea typeface="Calibri" panose="020F0502020204030204" pitchFamily="34" charset="0"/>
              </a:rPr>
              <a:t>e</a:t>
            </a:r>
            <a:r>
              <a:rPr lang="en-US" sz="1500" dirty="0">
                <a:solidFill>
                  <a:srgbClr val="555555"/>
                </a:solidFill>
                <a:latin typeface="Calibri" panose="020F0502020204030204" pitchFamily="34" charset="0"/>
                <a:ea typeface="Calibri" panose="020F0502020204030204" pitchFamily="34" charset="0"/>
              </a:rPr>
              <a:t>)</a:t>
            </a:r>
            <a:r>
              <a:rPr lang="en-US" sz="1500" dirty="0">
                <a:solidFill>
                  <a:srgbClr val="181717"/>
                </a:solidFill>
                <a:latin typeface="Calibri" panose="020F0502020204030204" pitchFamily="34" charset="0"/>
                <a:ea typeface="Calibri" panose="020F0502020204030204" pitchFamily="34" charset="0"/>
              </a:rPr>
              <a:t> </a:t>
            </a:r>
            <a:r>
              <a:rPr lang="en-US" sz="1500" dirty="0">
                <a:solidFill>
                  <a:srgbClr val="555555"/>
                </a:solidFill>
                <a:latin typeface="Calibri" panose="020F0502020204030204" pitchFamily="34" charset="0"/>
                <a:ea typeface="Calibri" panose="020F0502020204030204" pitchFamily="34" charset="0"/>
              </a:rPr>
              <a:t>{</a:t>
            </a:r>
            <a:r>
              <a:rPr lang="en-US" sz="1500" dirty="0">
                <a:solidFill>
                  <a:srgbClr val="181717"/>
                </a:solidFill>
                <a:latin typeface="Calibri" panose="020F0502020204030204" pitchFamily="34" charset="0"/>
                <a:ea typeface="Calibri" panose="020F0502020204030204" pitchFamily="34" charset="0"/>
              </a:rPr>
              <a:t> </a:t>
            </a:r>
            <a:r>
              <a:rPr lang="en-US" sz="1500" dirty="0">
                <a:solidFill>
                  <a:srgbClr val="555555"/>
                </a:solidFill>
                <a:latin typeface="Calibri" panose="020F0502020204030204" pitchFamily="34" charset="0"/>
                <a:ea typeface="Calibri" panose="020F0502020204030204" pitchFamily="34" charset="0"/>
              </a:rPr>
              <a:t>}</a:t>
            </a:r>
          </a:p>
          <a:p>
            <a:pPr marL="6350" marR="2628900" indent="-6350">
              <a:lnSpc>
                <a:spcPct val="103000"/>
              </a:lnSpc>
              <a:spcBef>
                <a:spcPts val="0"/>
              </a:spcBef>
              <a:spcAft>
                <a:spcPts val="20"/>
              </a:spcAft>
            </a:pPr>
            <a:r>
              <a:rPr lang="en-US" sz="1500" b="1" dirty="0">
                <a:solidFill>
                  <a:srgbClr val="555555"/>
                </a:solidFill>
                <a:latin typeface="Calibri" panose="020F0502020204030204" pitchFamily="34" charset="0"/>
                <a:ea typeface="Calibri" panose="020F0502020204030204" pitchFamily="34" charset="0"/>
              </a:rPr>
              <a:t>		</a:t>
            </a:r>
            <a:r>
              <a:rPr lang="en-US" sz="1500" b="1" dirty="0">
                <a:solidFill>
                  <a:srgbClr val="006699"/>
                </a:solidFill>
                <a:latin typeface="Calibri" panose="020F0502020204030204" pitchFamily="34" charset="0"/>
                <a:ea typeface="Calibri" panose="020F0502020204030204" pitchFamily="34" charset="0"/>
              </a:rPr>
              <a:t>return</a:t>
            </a:r>
            <a:r>
              <a:rPr lang="en-US" sz="1500" dirty="0">
                <a:solidFill>
                  <a:srgbClr val="181717"/>
                </a:solidFill>
                <a:latin typeface="Calibri" panose="020F0502020204030204" pitchFamily="34" charset="0"/>
                <a:ea typeface="Calibri" panose="020F0502020204030204" pitchFamily="34" charset="0"/>
              </a:rPr>
              <a:t> </a:t>
            </a:r>
            <a:r>
              <a:rPr lang="en-US" sz="1500" dirty="0">
                <a:solidFill>
                  <a:srgbClr val="000088"/>
                </a:solidFill>
                <a:latin typeface="Calibri" panose="020F0502020204030204" pitchFamily="34" charset="0"/>
                <a:ea typeface="Calibri" panose="020F0502020204030204" pitchFamily="34" charset="0"/>
              </a:rPr>
              <a:t>json</a:t>
            </a:r>
            <a:r>
              <a:rPr lang="en-US" sz="1500" dirty="0">
                <a:solidFill>
                  <a:srgbClr val="555555"/>
                </a:solidFill>
                <a:latin typeface="Calibri" panose="020F0502020204030204" pitchFamily="34" charset="0"/>
                <a:ea typeface="Calibri" panose="020F0502020204030204" pitchFamily="34" charset="0"/>
              </a:rPr>
              <a:t>;</a:t>
            </a:r>
            <a:endParaRPr lang="en-US" sz="1500" dirty="0">
              <a:solidFill>
                <a:srgbClr val="181717"/>
              </a:solidFill>
              <a:latin typeface="Times New Roman" panose="02020603050405020304" pitchFamily="18" charset="0"/>
              <a:ea typeface="Times New Roman" panose="02020603050405020304" pitchFamily="18" charset="0"/>
            </a:endParaRPr>
          </a:p>
          <a:p>
            <a:pPr marL="463550" marR="1075690" lvl="1" indent="-6350">
              <a:lnSpc>
                <a:spcPct val="103000"/>
              </a:lnSpc>
              <a:spcBef>
                <a:spcPts val="0"/>
              </a:spcBef>
              <a:spcAft>
                <a:spcPts val="55"/>
              </a:spcAft>
            </a:pPr>
            <a:r>
              <a:rPr lang="en-US" sz="1500" dirty="0">
                <a:solidFill>
                  <a:srgbClr val="555555"/>
                </a:solidFill>
                <a:latin typeface="Calibri" panose="020F0502020204030204" pitchFamily="34" charset="0"/>
                <a:ea typeface="Times New Roman" panose="02020603050405020304" pitchFamily="18" charset="0"/>
              </a:rPr>
              <a:t>}</a:t>
            </a:r>
            <a:endParaRPr lang="en-US" sz="15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1015"/>
              </a:spcAft>
            </a:pPr>
            <a:endParaRPr lang="en-US" sz="15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endParaRPr lang="en-US" sz="1400" dirty="0">
              <a:solidFill>
                <a:srgbClr val="555555"/>
              </a:solidFill>
              <a:latin typeface="Calibri" panose="020F0502020204030204" pitchFamily="34" charset="0"/>
              <a:ea typeface="Times New Roman" panose="02020603050405020304" pitchFamily="18" charset="0"/>
            </a:endParaRPr>
          </a:p>
        </p:txBody>
      </p:sp>
      <p:sp>
        <p:nvSpPr>
          <p:cNvPr id="9" name="Rectangle 8">
            <a:extLst>
              <a:ext uri="{FF2B5EF4-FFF2-40B4-BE49-F238E27FC236}">
                <a16:creationId xmlns:a16="http://schemas.microsoft.com/office/drawing/2014/main" id="{2DDBFCB0-93CD-4156-B8FE-13FF9D4C3B1A}"/>
              </a:ext>
            </a:extLst>
          </p:cNvPr>
          <p:cNvSpPr/>
          <p:nvPr/>
        </p:nvSpPr>
        <p:spPr>
          <a:xfrm>
            <a:off x="2374278" y="1667907"/>
            <a:ext cx="6336704" cy="1339426"/>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1C12FFD-E72B-4FB7-AAD7-1F478A9CBE29}"/>
              </a:ext>
            </a:extLst>
          </p:cNvPr>
          <p:cNvSpPr/>
          <p:nvPr/>
        </p:nvSpPr>
        <p:spPr>
          <a:xfrm>
            <a:off x="2374278" y="3223655"/>
            <a:ext cx="6336704" cy="3203302"/>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7612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JSON data may </a:t>
            </a:r>
            <a:r>
              <a:rPr lang="en-US" sz="2200" dirty="0">
                <a:solidFill>
                  <a:srgbClr val="0000FF"/>
                </a:solidFill>
              </a:rPr>
              <a:t>manually</a:t>
            </a:r>
            <a:r>
              <a:rPr lang="en-US" sz="2200" dirty="0"/>
              <a:t> be generated in the code.</a:t>
            </a:r>
          </a:p>
          <a:p>
            <a:endParaRPr lang="en-US" sz="2200" dirty="0"/>
          </a:p>
          <a:p>
            <a:r>
              <a:rPr lang="en-US" sz="2200" dirty="0">
                <a:solidFill>
                  <a:srgbClr val="C00000"/>
                </a:solidFill>
              </a:rPr>
              <a:t>Advantages:</a:t>
            </a:r>
          </a:p>
          <a:p>
            <a:pPr lvl="1"/>
            <a:endParaRPr lang="en-US" sz="1800" dirty="0"/>
          </a:p>
          <a:p>
            <a:pPr lvl="1"/>
            <a:r>
              <a:rPr lang="en-US" sz="1800" dirty="0"/>
              <a:t>Manually generating response data gives </a:t>
            </a:r>
            <a:r>
              <a:rPr lang="en-US" sz="1800" dirty="0">
                <a:solidFill>
                  <a:srgbClr val="0000FF"/>
                </a:solidFill>
              </a:rPr>
              <a:t>freedom of choice</a:t>
            </a:r>
            <a:r>
              <a:rPr lang="en-US" sz="1800" dirty="0"/>
              <a:t> to the service designers.</a:t>
            </a:r>
          </a:p>
          <a:p>
            <a:pPr lvl="1"/>
            <a:r>
              <a:rPr lang="en-US" sz="1800" dirty="0">
                <a:solidFill>
                  <a:srgbClr val="0000FF"/>
                </a:solidFill>
              </a:rPr>
              <a:t>Various data structures</a:t>
            </a:r>
            <a:r>
              <a:rPr lang="en-US" sz="1800" dirty="0"/>
              <a:t> may be handled and </a:t>
            </a:r>
            <a:r>
              <a:rPr lang="en-US" sz="1800" dirty="0">
                <a:solidFill>
                  <a:srgbClr val="0000FF"/>
                </a:solidFill>
              </a:rPr>
              <a:t>combined</a:t>
            </a:r>
            <a:r>
              <a:rPr lang="en-US" sz="1800" dirty="0"/>
              <a:t> in a single method.</a:t>
            </a:r>
          </a:p>
          <a:p>
            <a:endParaRPr lang="en-US" sz="2200" dirty="0"/>
          </a:p>
          <a:p>
            <a:r>
              <a:rPr lang="en-US" sz="2200" dirty="0">
                <a:solidFill>
                  <a:srgbClr val="C00000"/>
                </a:solidFill>
              </a:rPr>
              <a:t>Disadvantages:</a:t>
            </a:r>
          </a:p>
          <a:p>
            <a:pPr lvl="1"/>
            <a:endParaRPr lang="en-US" sz="1800" dirty="0"/>
          </a:p>
          <a:p>
            <a:pPr lvl="1"/>
            <a:r>
              <a:rPr lang="en-US" sz="1800" dirty="0">
                <a:solidFill>
                  <a:srgbClr val="FF0000"/>
                </a:solidFill>
              </a:rPr>
              <a:t>Cumbersome</a:t>
            </a:r>
            <a:r>
              <a:rPr lang="en-US" sz="1800" dirty="0"/>
              <a:t>. Often leads into having boiler-plate code.</a:t>
            </a:r>
          </a:p>
          <a:p>
            <a:pPr lvl="1"/>
            <a:r>
              <a:rPr lang="en-US" sz="1800" dirty="0"/>
              <a:t>May lead into </a:t>
            </a:r>
            <a:r>
              <a:rPr lang="en-US" sz="1800" dirty="0">
                <a:solidFill>
                  <a:srgbClr val="FF0000"/>
                </a:solidFill>
              </a:rPr>
              <a:t>non-standard</a:t>
            </a:r>
            <a:r>
              <a:rPr lang="en-US" sz="1800" dirty="0"/>
              <a:t> / </a:t>
            </a:r>
            <a:r>
              <a:rPr lang="en-US" sz="1800" dirty="0">
                <a:solidFill>
                  <a:srgbClr val="FF0000"/>
                </a:solidFill>
              </a:rPr>
              <a:t>incompatible</a:t>
            </a:r>
            <a:r>
              <a:rPr lang="en-US" sz="1800" dirty="0"/>
              <a:t> services.</a:t>
            </a:r>
          </a:p>
          <a:p>
            <a:endParaRPr lang="en-US" sz="2200" dirty="0"/>
          </a:p>
        </p:txBody>
      </p:sp>
      <p:sp>
        <p:nvSpPr>
          <p:cNvPr id="46084" name="Title 17"/>
          <p:cNvSpPr>
            <a:spLocks noGrp="1"/>
          </p:cNvSpPr>
          <p:nvPr>
            <p:ph type="title"/>
          </p:nvPr>
        </p:nvSpPr>
        <p:spPr/>
        <p:txBody>
          <a:bodyPr/>
          <a:lstStyle/>
          <a:p>
            <a:r>
              <a:rPr lang="en-US" sz="3200" dirty="0"/>
              <a:t>Using JSON (1) – Manual Processing /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010823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400" dirty="0"/>
              <a:t>JavaScript Object Notation (JSON)</a:t>
            </a:r>
          </a:p>
          <a:p>
            <a:r>
              <a:rPr lang="en-US" sz="2400" dirty="0"/>
              <a:t>Parsing and Generating JSON</a:t>
            </a:r>
          </a:p>
          <a:p>
            <a:r>
              <a:rPr lang="en-US" sz="2400" dirty="0"/>
              <a:t>Handling Complex Data in REST Services</a:t>
            </a:r>
          </a:p>
          <a:p>
            <a:r>
              <a:rPr lang="en-US" sz="2400" dirty="0"/>
              <a:t>Handling Parameters and Response Data</a:t>
            </a:r>
          </a:p>
          <a:p>
            <a:r>
              <a:rPr lang="en-US" sz="2400" dirty="0"/>
              <a:t>JSON and XML on the Client Side</a:t>
            </a:r>
            <a:endParaRPr lang="en-CA" sz="2400" dirty="0"/>
          </a:p>
        </p:txBody>
      </p:sp>
      <p:sp>
        <p:nvSpPr>
          <p:cNvPr id="2" name="Title 1"/>
          <p:cNvSpPr>
            <a:spLocks noGrp="1"/>
          </p:cNvSpPr>
          <p:nvPr>
            <p:ph type="title"/>
          </p:nvPr>
        </p:nvSpPr>
        <p:spPr/>
        <p:txBody>
          <a:bodyPr/>
          <a:lstStyle/>
          <a:p>
            <a:r>
              <a:rPr lang="en-US"/>
              <a:t>Session Overview</a:t>
            </a:r>
            <a:endParaRPr lang="en-US" dirty="0"/>
          </a:p>
        </p:txBody>
      </p:sp>
    </p:spTree>
    <p:custDataLst>
      <p:tags r:id="rId1"/>
    </p:custDataLst>
    <p:extLst>
      <p:ext uri="{BB962C8B-B14F-4D97-AF65-F5344CB8AC3E}">
        <p14:creationId xmlns:p14="http://schemas.microsoft.com/office/powerpoint/2010/main" val="4225582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The following methods demonstrate using JSON in both </a:t>
            </a:r>
            <a:r>
              <a:rPr lang="en-US" sz="2200" dirty="0">
                <a:solidFill>
                  <a:srgbClr val="0000FF"/>
                </a:solidFill>
              </a:rPr>
              <a:t>request</a:t>
            </a:r>
            <a:r>
              <a:rPr lang="en-US" sz="2200" dirty="0"/>
              <a:t> and </a:t>
            </a:r>
            <a:r>
              <a:rPr lang="en-US" sz="2200" dirty="0">
                <a:solidFill>
                  <a:srgbClr val="0000FF"/>
                </a:solidFill>
              </a:rPr>
              <a:t>response</a:t>
            </a:r>
            <a:r>
              <a:rPr lang="en-US" sz="2200" dirty="0"/>
              <a:t> </a:t>
            </a:r>
            <a:r>
              <a:rPr lang="en-US" sz="2200" dirty="0">
                <a:solidFill>
                  <a:srgbClr val="0000FF"/>
                </a:solidFill>
              </a:rPr>
              <a:t>data</a:t>
            </a:r>
            <a:r>
              <a:rPr lang="en-US" sz="2200" dirty="0"/>
              <a:t>:</a:t>
            </a:r>
            <a:endParaRPr lang="en-US" sz="1800" dirty="0"/>
          </a:p>
        </p:txBody>
      </p:sp>
      <p:sp>
        <p:nvSpPr>
          <p:cNvPr id="46084" name="Title 17"/>
          <p:cNvSpPr>
            <a:spLocks noGrp="1"/>
          </p:cNvSpPr>
          <p:nvPr>
            <p:ph type="title"/>
          </p:nvPr>
        </p:nvSpPr>
        <p:spPr/>
        <p:txBody>
          <a:bodyPr/>
          <a:lstStyle/>
          <a:p>
            <a:r>
              <a:rPr lang="en-US" sz="3200" dirty="0"/>
              <a:t>Using JSON (1) – Manual Processing /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2">
            <a:extLst>
              <a:ext uri="{FF2B5EF4-FFF2-40B4-BE49-F238E27FC236}">
                <a16:creationId xmlns:a16="http://schemas.microsoft.com/office/drawing/2014/main" id="{3781B9A5-FB2C-4A49-952A-87ABD3F46CF1}"/>
              </a:ext>
            </a:extLst>
          </p:cNvPr>
          <p:cNvSpPr>
            <a:spLocks noChangeArrowheads="1"/>
          </p:cNvSpPr>
          <p:nvPr/>
        </p:nvSpPr>
        <p:spPr bwMode="auto">
          <a:xfrm>
            <a:off x="2452981" y="1752600"/>
            <a:ext cx="5189241" cy="1815882"/>
          </a:xfrm>
          <a:prstGeom prst="rect">
            <a:avLst/>
          </a:prstGeom>
          <a:solidFill>
            <a:srgbClr val="2222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@Path("</a:t>
            </a:r>
            <a:r>
              <a:rPr kumimoji="0" lang="en-US" altLang="en-US" sz="1400" b="0" i="0" u="none" strike="noStrike" cap="none" normalizeH="0" baseline="0" dirty="0" err="1">
                <a:ln>
                  <a:noFill/>
                </a:ln>
                <a:solidFill>
                  <a:srgbClr val="FFFFFF"/>
                </a:solidFill>
                <a:effectLst/>
                <a:latin typeface="Courier New" panose="02070309020205020404" pitchFamily="49" charset="0"/>
              </a:rPr>
              <a:t>helloJSON</a:t>
            </a:r>
            <a:r>
              <a:rPr kumimoji="0" lang="en-US" altLang="en-US" sz="1400" b="0" i="0" u="none" strike="noStrike" cap="none" normalizeH="0" baseline="0" dirty="0">
                <a:ln>
                  <a:noFill/>
                </a:ln>
                <a:solidFill>
                  <a:srgbClr val="FFFFFF"/>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@Produces("application/json")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public String </a:t>
            </a:r>
            <a:r>
              <a:rPr kumimoji="0" lang="en-US" altLang="en-US" sz="1400" b="0" i="0" u="none" strike="noStrike" cap="none" normalizeH="0" baseline="0" dirty="0" err="1">
                <a:ln>
                  <a:noFill/>
                </a:ln>
                <a:solidFill>
                  <a:srgbClr val="FFFFFF"/>
                </a:solidFill>
                <a:effectLst/>
                <a:latin typeface="Courier New" panose="02070309020205020404" pitchFamily="49" charset="0"/>
              </a:rPr>
              <a:t>helloJSONList</a:t>
            </a:r>
            <a:r>
              <a:rPr kumimoji="0" lang="en-US" altLang="en-US" sz="1400" b="0" i="0" u="none" strike="noStrike" cap="none" normalizeH="0" baseline="0" dirty="0">
                <a:ln>
                  <a:noFill/>
                </a:ln>
                <a:solidFill>
                  <a:srgbClr val="FFFFFF"/>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Courier New" panose="02070309020205020404" pitchFamily="49" charset="0"/>
              </a:rPr>
              <a:t>	// Produce JSON using Object Mapper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	// and return the JSON string.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Courier New" panose="02070309020205020404" pitchFamily="49" charset="0"/>
              </a:rPr>
              <a:t>	</a:t>
            </a:r>
            <a:r>
              <a:rPr kumimoji="0" lang="en-US" altLang="en-US" sz="1400" b="0" i="0" u="none" strike="noStrike" cap="none" normalizeH="0" baseline="0" dirty="0">
                <a:ln>
                  <a:noFill/>
                </a:ln>
                <a:solidFill>
                  <a:srgbClr val="FFFFFF"/>
                </a:solidFill>
                <a:effectLst/>
                <a:latin typeface="Courier New" panose="02070309020205020404" pitchFamily="49" charset="0"/>
              </a:rPr>
              <a:t>return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A483FEF-E1EC-4A5B-BDAE-DB99A3A972D0}"/>
              </a:ext>
            </a:extLst>
          </p:cNvPr>
          <p:cNvSpPr>
            <a:spLocks noChangeArrowheads="1"/>
          </p:cNvSpPr>
          <p:nvPr/>
        </p:nvSpPr>
        <p:spPr bwMode="auto">
          <a:xfrm>
            <a:off x="2452982" y="3769638"/>
            <a:ext cx="5189241" cy="2677656"/>
          </a:xfrm>
          <a:prstGeom prst="rect">
            <a:avLst/>
          </a:prstGeom>
          <a:solidFill>
            <a:srgbClr val="2222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hangingPunct="0"/>
            <a:r>
              <a:rPr kumimoji="0" lang="en-US" altLang="en-US" sz="1400" b="0" i="0" u="none" strike="noStrike" cap="none" normalizeH="0" baseline="0" dirty="0">
                <a:ln>
                  <a:noFill/>
                </a:ln>
                <a:solidFill>
                  <a:srgbClr val="FFFFFF"/>
                </a:solidFill>
                <a:effectLst/>
                <a:latin typeface="Courier New" panose="02070309020205020404" pitchFamily="49" charset="0"/>
              </a:rPr>
              <a:t>@Path</a:t>
            </a:r>
            <a:r>
              <a:rPr lang="en-US" altLang="en-US" sz="1400" dirty="0">
                <a:solidFill>
                  <a:srgbClr val="FFFFFF"/>
                </a:solidFill>
                <a:latin typeface="Courier New" panose="02070309020205020404" pitchFamily="49" charset="0"/>
              </a:rPr>
              <a:t>("</a:t>
            </a:r>
            <a:r>
              <a:rPr lang="en-US" altLang="en-US" sz="1400" dirty="0" err="1">
                <a:solidFill>
                  <a:srgbClr val="FFFFFF"/>
                </a:solidFill>
                <a:latin typeface="Courier New" panose="02070309020205020404" pitchFamily="49" charset="0"/>
              </a:rPr>
              <a:t>postJSON</a:t>
            </a:r>
            <a:r>
              <a:rPr kumimoji="0" lang="en-US" altLang="en-US" sz="1400" b="0" i="0" u="none" strike="noStrike" cap="none" normalizeH="0" baseline="0" dirty="0">
                <a:ln>
                  <a:noFill/>
                </a:ln>
                <a:solidFill>
                  <a:srgbClr val="FFFFFF"/>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@POST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@Consumes("application/json")</a:t>
            </a:r>
          </a:p>
          <a:p>
            <a:pPr lvl="0" eaLnBrk="0" hangingPunct="0"/>
            <a:r>
              <a:rPr lang="en-US" altLang="en-US" sz="1400" dirty="0">
                <a:solidFill>
                  <a:srgbClr val="FFFFFF"/>
                </a:solidFill>
                <a:latin typeface="Courier New" panose="02070309020205020404" pitchFamily="49" charset="0"/>
              </a:rPr>
              <a:t>@Produces("application/json")</a:t>
            </a:r>
            <a:endParaRPr kumimoji="0" lang="en-US" altLang="en-US" sz="1400" b="0" i="0" u="none" strike="noStrike" cap="none" normalizeH="0" baseline="0" dirty="0">
              <a:ln>
                <a:noFill/>
              </a:ln>
              <a:solidFill>
                <a:srgbClr val="FFFF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public String </a:t>
            </a:r>
            <a:r>
              <a:rPr kumimoji="0" lang="en-US" altLang="en-US" sz="1400" b="0" i="0" u="none" strike="noStrike" cap="none" normalizeH="0" baseline="0" dirty="0" err="1">
                <a:ln>
                  <a:noFill/>
                </a:ln>
                <a:solidFill>
                  <a:srgbClr val="FFFFFF"/>
                </a:solidFill>
                <a:effectLst/>
                <a:latin typeface="Courier New" panose="02070309020205020404" pitchFamily="49" charset="0"/>
              </a:rPr>
              <a:t>helloJSONList</a:t>
            </a:r>
            <a:r>
              <a:rPr kumimoji="0" lang="en-US" altLang="en-US" sz="1400" b="0" i="0" u="none" strike="noStrike" cap="none" normalizeH="0" baseline="0" dirty="0">
                <a:ln>
                  <a:noFill/>
                </a:ln>
                <a:solidFill>
                  <a:srgbClr val="FFFFFF"/>
                </a:solidFill>
                <a:effectLst/>
                <a:latin typeface="Courier New" panose="02070309020205020404" pitchFamily="49" charset="0"/>
              </a:rPr>
              <a:t>(String data){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FFFF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Courier New" panose="02070309020205020404" pitchFamily="49" charset="0"/>
              </a:rPr>
              <a:t>	// 1. Parse json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FFFFFF"/>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Courier New" panose="02070309020205020404" pitchFamily="49" charset="0"/>
              </a:rPr>
              <a:t>	// 2. Produce JSON using Object Mapper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	// and return the JSON string.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Courier New" panose="02070309020205020404" pitchFamily="49" charset="0"/>
              </a:rPr>
              <a:t>	</a:t>
            </a:r>
            <a:r>
              <a:rPr kumimoji="0" lang="en-US" altLang="en-US" sz="1400" b="0" i="0" u="none" strike="noStrike" cap="none" normalizeH="0" baseline="0" dirty="0">
                <a:ln>
                  <a:noFill/>
                </a:ln>
                <a:solidFill>
                  <a:srgbClr val="FFFFFF"/>
                </a:solidFill>
                <a:effectLst/>
                <a:latin typeface="Courier New" panose="02070309020205020404" pitchFamily="49" charset="0"/>
              </a:rPr>
              <a:t>return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4" name="Straight Arrow Connector 3">
            <a:extLst>
              <a:ext uri="{FF2B5EF4-FFF2-40B4-BE49-F238E27FC236}">
                <a16:creationId xmlns:a16="http://schemas.microsoft.com/office/drawing/2014/main" id="{1F12DC18-30EE-49BE-B1DB-19BBCDD3098F}"/>
              </a:ext>
            </a:extLst>
          </p:cNvPr>
          <p:cNvCxnSpPr/>
          <p:nvPr/>
        </p:nvCxnSpPr>
        <p:spPr bwMode="auto">
          <a:xfrm>
            <a:off x="1765570" y="2353058"/>
            <a:ext cx="544749" cy="0"/>
          </a:xfrm>
          <a:prstGeom prst="straightConnector1">
            <a:avLst/>
          </a:prstGeom>
          <a:noFill/>
          <a:ln w="9525" cap="flat" cmpd="sng" algn="ctr">
            <a:solidFill>
              <a:srgbClr val="FF0000"/>
            </a:solidFill>
            <a:prstDash val="solid"/>
            <a:round/>
            <a:headEnd type="non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48D1F6DC-EADA-40F2-8C2B-C36197F1C2B2}"/>
              </a:ext>
            </a:extLst>
          </p:cNvPr>
          <p:cNvCxnSpPr/>
          <p:nvPr/>
        </p:nvCxnSpPr>
        <p:spPr bwMode="auto">
          <a:xfrm>
            <a:off x="1752787" y="4363756"/>
            <a:ext cx="544749" cy="0"/>
          </a:xfrm>
          <a:prstGeom prst="straightConnector1">
            <a:avLst/>
          </a:prstGeom>
          <a:noFill/>
          <a:ln w="9525" cap="flat" cmpd="sng" algn="ctr">
            <a:solidFill>
              <a:srgbClr val="FF0000"/>
            </a:solidFill>
            <a:prstDash val="solid"/>
            <a:round/>
            <a:headEnd type="non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45795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JAX-RS handles automatic marshalling of </a:t>
            </a:r>
            <a:r>
              <a:rPr lang="en-US" sz="2200" dirty="0">
                <a:solidFill>
                  <a:srgbClr val="0000FF"/>
                </a:solidFill>
              </a:rPr>
              <a:t>basic data types</a:t>
            </a:r>
            <a:r>
              <a:rPr lang="en-US" sz="2200" dirty="0"/>
              <a:t> as well as their </a:t>
            </a:r>
            <a:r>
              <a:rPr lang="en-US" sz="2200" dirty="0">
                <a:solidFill>
                  <a:srgbClr val="0000FF"/>
                </a:solidFill>
              </a:rPr>
              <a:t>collections</a:t>
            </a:r>
            <a:r>
              <a:rPr lang="en-US" sz="2200" dirty="0"/>
              <a:t>.</a:t>
            </a:r>
            <a:endParaRPr lang="en-US" sz="1800" dirty="0"/>
          </a:p>
        </p:txBody>
      </p:sp>
      <p:sp>
        <p:nvSpPr>
          <p:cNvPr id="46084" name="Title 17"/>
          <p:cNvSpPr>
            <a:spLocks noGrp="1"/>
          </p:cNvSpPr>
          <p:nvPr>
            <p:ph type="title"/>
          </p:nvPr>
        </p:nvSpPr>
        <p:spPr/>
        <p:txBody>
          <a:bodyPr/>
          <a:lstStyle/>
          <a:p>
            <a:r>
              <a:rPr lang="en-US" sz="3200" dirty="0"/>
              <a:t>Using JSON (2) – Basic Types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1">
            <a:extLst>
              <a:ext uri="{FF2B5EF4-FFF2-40B4-BE49-F238E27FC236}">
                <a16:creationId xmlns:a16="http://schemas.microsoft.com/office/drawing/2014/main" id="{FA03B8F5-B972-4C59-AC79-E2FD43EE523E}"/>
              </a:ext>
            </a:extLst>
          </p:cNvPr>
          <p:cNvSpPr>
            <a:spLocks noChangeArrowheads="1"/>
          </p:cNvSpPr>
          <p:nvPr/>
        </p:nvSpPr>
        <p:spPr bwMode="auto">
          <a:xfrm>
            <a:off x="2906410" y="1829723"/>
            <a:ext cx="3363421" cy="1169551"/>
          </a:xfrm>
          <a:prstGeom prst="rect">
            <a:avLst/>
          </a:prstGeom>
          <a:solidFill>
            <a:srgbClr val="2222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@Path("</a:t>
            </a:r>
            <a:r>
              <a:rPr kumimoji="0" lang="en-US" altLang="en-US" sz="1400" b="0" i="0" u="none" strike="noStrike" cap="none" normalizeH="0" baseline="0" dirty="0" err="1">
                <a:ln>
                  <a:noFill/>
                </a:ln>
                <a:solidFill>
                  <a:srgbClr val="FFFFFF"/>
                </a:solidFill>
                <a:effectLst/>
                <a:latin typeface="Courier New" panose="02070309020205020404" pitchFamily="49" charset="0"/>
              </a:rPr>
              <a:t>helloWorld</a:t>
            </a:r>
            <a:r>
              <a:rPr kumimoji="0" lang="en-US" altLang="en-US" sz="1400" b="0" i="0" u="none" strike="noStrike" cap="none" normalizeH="0" baseline="0" dirty="0">
                <a:ln>
                  <a:noFill/>
                </a:ln>
                <a:solidFill>
                  <a:srgbClr val="FFFFFF"/>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public String hello(</a:t>
            </a:r>
            <a:r>
              <a:rPr lang="en-US" altLang="en-US" sz="1400" dirty="0">
                <a:solidFill>
                  <a:srgbClr val="FFFFFF"/>
                </a:solidFill>
                <a:latin typeface="Courier New" panose="02070309020205020404" pitchFamily="49" charset="0"/>
              </a:rPr>
              <a:t>) </a:t>
            </a:r>
            <a:r>
              <a:rPr kumimoji="0" lang="en-US" altLang="en-US" sz="1400" b="0" i="0" u="none" strike="noStrike" cap="none" normalizeH="0" baseline="0" dirty="0">
                <a:ln>
                  <a:noFill/>
                </a:ln>
                <a:solidFill>
                  <a:srgbClr val="FFFFFF"/>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Courier New" panose="02070309020205020404" pitchFamily="49" charset="0"/>
              </a:rPr>
              <a:t>	</a:t>
            </a:r>
            <a:r>
              <a:rPr kumimoji="0" lang="en-US" altLang="en-US" sz="1400" b="0" i="0" u="none" strike="noStrike" cap="none" normalizeH="0" baseline="0" dirty="0">
                <a:ln>
                  <a:noFill/>
                </a:ln>
                <a:solidFill>
                  <a:srgbClr val="FFFFFF"/>
                </a:solidFill>
                <a:effectLst/>
                <a:latin typeface="Courier New" panose="02070309020205020404" pitchFamily="49" charset="0"/>
              </a:rPr>
              <a:t>return "Hello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C07D112-56BE-4C3A-BACE-ACEF11A88EE9}"/>
              </a:ext>
            </a:extLst>
          </p:cNvPr>
          <p:cNvSpPr>
            <a:spLocks noChangeArrowheads="1"/>
          </p:cNvSpPr>
          <p:nvPr/>
        </p:nvSpPr>
        <p:spPr bwMode="auto">
          <a:xfrm>
            <a:off x="2906410" y="3341891"/>
            <a:ext cx="6370655" cy="2031325"/>
          </a:xfrm>
          <a:prstGeom prst="rect">
            <a:avLst/>
          </a:prstGeom>
          <a:solidFill>
            <a:srgbClr val="2222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@Path("</a:t>
            </a:r>
            <a:r>
              <a:rPr kumimoji="0" lang="en-US" altLang="en-US" sz="1400" b="0" i="0" u="none" strike="noStrike" cap="none" normalizeH="0" baseline="0" dirty="0" err="1">
                <a:ln>
                  <a:noFill/>
                </a:ln>
                <a:solidFill>
                  <a:srgbClr val="FFFFFF"/>
                </a:solidFill>
                <a:effectLst/>
                <a:latin typeface="Courier New" panose="02070309020205020404" pitchFamily="49" charset="0"/>
              </a:rPr>
              <a:t>helloJSON</a:t>
            </a:r>
            <a:r>
              <a:rPr kumimoji="0" lang="en-US" altLang="en-US" sz="1400" b="0" i="0" u="none" strike="noStrike" cap="none" normalizeH="0" baseline="0" dirty="0">
                <a:ln>
                  <a:noFill/>
                </a:ln>
                <a:solidFill>
                  <a:srgbClr val="FFFFFF"/>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@Produces("application/json")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public List&lt;String&gt; </a:t>
            </a:r>
            <a:r>
              <a:rPr kumimoji="0" lang="en-US" altLang="en-US" sz="1400" b="0" i="0" u="none" strike="noStrike" cap="none" normalizeH="0" baseline="0" dirty="0" err="1">
                <a:ln>
                  <a:noFill/>
                </a:ln>
                <a:solidFill>
                  <a:srgbClr val="FFFFFF"/>
                </a:solidFill>
                <a:effectLst/>
                <a:latin typeface="Courier New" panose="02070309020205020404" pitchFamily="49" charset="0"/>
              </a:rPr>
              <a:t>helloJSONList</a:t>
            </a:r>
            <a:r>
              <a:rPr kumimoji="0" lang="en-US" altLang="en-US" sz="1400" b="0" i="0" u="none" strike="noStrike" cap="none" normalizeH="0" baseline="0" dirty="0">
                <a:ln>
                  <a:noFill/>
                </a:ln>
                <a:solidFill>
                  <a:srgbClr val="FFFFFF"/>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Courier New" panose="02070309020205020404" pitchFamily="49" charset="0"/>
              </a:rPr>
              <a:t>	</a:t>
            </a:r>
            <a:r>
              <a:rPr kumimoji="0" lang="en-US" altLang="en-US" sz="1400" b="0" i="0" u="none" strike="noStrike" cap="none" normalizeH="0" baseline="0" dirty="0">
                <a:ln>
                  <a:noFill/>
                </a:ln>
                <a:solidFill>
                  <a:srgbClr val="FFFFFF"/>
                </a:solidFill>
                <a:effectLst/>
                <a:latin typeface="Courier New" panose="02070309020205020404" pitchFamily="49" charset="0"/>
              </a:rPr>
              <a:t>List&lt;String&gt; </a:t>
            </a:r>
            <a:r>
              <a:rPr kumimoji="0" lang="en-US" altLang="en-US" sz="1400" b="0" i="0" u="none" strike="noStrike" cap="none" normalizeH="0" baseline="0" dirty="0" err="1">
                <a:ln>
                  <a:noFill/>
                </a:ln>
                <a:solidFill>
                  <a:srgbClr val="FFFFFF"/>
                </a:solidFill>
                <a:effectLst/>
                <a:latin typeface="Courier New" panose="02070309020205020404" pitchFamily="49" charset="0"/>
              </a:rPr>
              <a:t>jsonList</a:t>
            </a:r>
            <a:r>
              <a:rPr kumimoji="0" lang="en-US" altLang="en-US" sz="1400" b="0" i="0" u="none" strike="noStrike" cap="none" normalizeH="0" baseline="0" dirty="0">
                <a:ln>
                  <a:noFill/>
                </a:ln>
                <a:solidFill>
                  <a:srgbClr val="FFFFFF"/>
                </a:solidFill>
                <a:effectLst/>
                <a:latin typeface="Courier New" panose="02070309020205020404" pitchFamily="49" charset="0"/>
              </a:rPr>
              <a:t> = new </a:t>
            </a:r>
            <a:r>
              <a:rPr kumimoji="0" lang="en-US" altLang="en-US" sz="1400" b="0" i="0" u="none" strike="noStrike" cap="none" normalizeH="0" baseline="0" dirty="0" err="1">
                <a:ln>
                  <a:noFill/>
                </a:ln>
                <a:solidFill>
                  <a:srgbClr val="FFFFFF"/>
                </a:solidFill>
                <a:effectLst/>
                <a:latin typeface="Courier New" panose="02070309020205020404" pitchFamily="49" charset="0"/>
              </a:rPr>
              <a:t>ArrayList</a:t>
            </a:r>
            <a:r>
              <a:rPr kumimoji="0" lang="en-US" altLang="en-US" sz="1400" b="0" i="0" u="none" strike="noStrike" cap="none" normalizeH="0" baseline="0" dirty="0">
                <a:ln>
                  <a:noFill/>
                </a:ln>
                <a:solidFill>
                  <a:srgbClr val="FFFFFF"/>
                </a:solidFill>
                <a:effectLst/>
                <a:latin typeface="Courier New" panose="02070309020205020404" pitchFamily="49" charset="0"/>
              </a:rPr>
              <a:t>&lt;String&gt;();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Courier New" panose="02070309020205020404" pitchFamily="49" charset="0"/>
              </a:rPr>
              <a:t>	</a:t>
            </a:r>
            <a:r>
              <a:rPr kumimoji="0" lang="en-US" altLang="en-US" sz="1400" b="0" i="0" u="none" strike="noStrike" cap="none" normalizeH="0" baseline="0" dirty="0" err="1">
                <a:ln>
                  <a:noFill/>
                </a:ln>
                <a:solidFill>
                  <a:srgbClr val="FFFFFF"/>
                </a:solidFill>
                <a:effectLst/>
                <a:latin typeface="Courier New" panose="02070309020205020404" pitchFamily="49" charset="0"/>
              </a:rPr>
              <a:t>jsonList.add</a:t>
            </a:r>
            <a:r>
              <a:rPr kumimoji="0" lang="en-US" altLang="en-US" sz="1400" b="0" i="0" u="none" strike="noStrike" cap="none" normalizeH="0" baseline="0" dirty="0">
                <a:ln>
                  <a:noFill/>
                </a:ln>
                <a:solidFill>
                  <a:srgbClr val="FFFFFF"/>
                </a:solidFill>
                <a:effectLst/>
                <a:latin typeface="Courier New" panose="02070309020205020404" pitchFamily="49" charset="0"/>
              </a:rPr>
              <a:t>("Hello World");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Courier New" panose="02070309020205020404" pitchFamily="49" charset="0"/>
              </a:rPr>
              <a:t>	</a:t>
            </a:r>
            <a:r>
              <a:rPr kumimoji="0" lang="en-US" altLang="en-US" sz="1400" b="0" i="0" u="none" strike="noStrike" cap="none" normalizeH="0" baseline="0" dirty="0" err="1">
                <a:ln>
                  <a:noFill/>
                </a:ln>
                <a:solidFill>
                  <a:srgbClr val="FFFFFF"/>
                </a:solidFill>
                <a:effectLst/>
                <a:latin typeface="Courier New" panose="02070309020205020404" pitchFamily="49" charset="0"/>
              </a:rPr>
              <a:t>jsonList.add</a:t>
            </a:r>
            <a:r>
              <a:rPr kumimoji="0" lang="en-US" altLang="en-US" sz="1400" b="0" i="0" u="none" strike="noStrike" cap="none" normalizeH="0" baseline="0" dirty="0">
                <a:ln>
                  <a:noFill/>
                </a:ln>
                <a:solidFill>
                  <a:srgbClr val="FFFFFF"/>
                </a:solidFill>
                <a:effectLst/>
                <a:latin typeface="Courier New" panose="02070309020205020404" pitchFamily="49" charset="0"/>
              </a:rPr>
              <a:t>("Bonjour monde");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Courier New" panose="02070309020205020404" pitchFamily="49" charset="0"/>
              </a:rPr>
              <a:t>	</a:t>
            </a:r>
            <a:r>
              <a:rPr kumimoji="0" lang="en-US" altLang="en-US" sz="1400" b="0" i="0" u="none" strike="noStrike" cap="none" normalizeH="0" baseline="0" dirty="0">
                <a:ln>
                  <a:noFill/>
                </a:ln>
                <a:solidFill>
                  <a:srgbClr val="FFFFFF"/>
                </a:solidFill>
                <a:effectLst/>
                <a:latin typeface="Courier New" panose="02070309020205020404" pitchFamily="49" charset="0"/>
              </a:rPr>
              <a:t>return </a:t>
            </a:r>
            <a:r>
              <a:rPr kumimoji="0" lang="en-US" altLang="en-US" sz="1400" b="0" i="0" u="none" strike="noStrike" cap="none" normalizeH="0" baseline="0" dirty="0" err="1">
                <a:ln>
                  <a:noFill/>
                </a:ln>
                <a:solidFill>
                  <a:srgbClr val="FFFFFF"/>
                </a:solidFill>
                <a:effectLst/>
                <a:latin typeface="Courier New" panose="02070309020205020404" pitchFamily="49" charset="0"/>
              </a:rPr>
              <a:t>jsonList</a:t>
            </a:r>
            <a:r>
              <a:rPr kumimoji="0" lang="en-US" altLang="en-US" sz="1400" b="0" i="0" u="none" strike="noStrike" cap="none" normalizeH="0" baseline="0" dirty="0">
                <a:ln>
                  <a:noFill/>
                </a:ln>
                <a:solidFill>
                  <a:srgbClr val="FFFFFF"/>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515D49E9-8BD5-4143-A113-8B5706E43D56}"/>
              </a:ext>
            </a:extLst>
          </p:cNvPr>
          <p:cNvSpPr/>
          <p:nvPr/>
        </p:nvSpPr>
        <p:spPr>
          <a:xfrm>
            <a:off x="4236397" y="6335742"/>
            <a:ext cx="6195016" cy="261610"/>
          </a:xfrm>
          <a:prstGeom prst="rect">
            <a:avLst/>
          </a:prstGeom>
        </p:spPr>
        <p:txBody>
          <a:bodyPr wrap="square">
            <a:spAutoFit/>
          </a:bodyPr>
          <a:lstStyle/>
          <a:p>
            <a:pPr algn="r"/>
            <a:r>
              <a:rPr lang="en-US" sz="1100" dirty="0">
                <a:solidFill>
                  <a:schemeClr val="bg1">
                    <a:lumMod val="65000"/>
                  </a:schemeClr>
                </a:solidFill>
              </a:rPr>
              <a:t>https://javaee.ch/2016/02/05/restful-web-service-with-java-ee-jax-rs-and-json-beginners-tutorial/</a:t>
            </a:r>
          </a:p>
        </p:txBody>
      </p:sp>
    </p:spTree>
    <p:extLst>
      <p:ext uri="{BB962C8B-B14F-4D97-AF65-F5344CB8AC3E}">
        <p14:creationId xmlns:p14="http://schemas.microsoft.com/office/powerpoint/2010/main" val="1475942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JAX-RS additionally supports automatic marshaling of </a:t>
            </a:r>
            <a:r>
              <a:rPr lang="en-US" sz="2200" dirty="0">
                <a:solidFill>
                  <a:srgbClr val="0000FF"/>
                </a:solidFill>
              </a:rPr>
              <a:t>entity (POJO) classes</a:t>
            </a:r>
            <a:r>
              <a:rPr lang="en-US" sz="2200" dirty="0"/>
              <a:t>:</a:t>
            </a:r>
          </a:p>
          <a:p>
            <a:endParaRPr lang="en-US" sz="2200" dirty="0"/>
          </a:p>
        </p:txBody>
      </p:sp>
      <p:sp>
        <p:nvSpPr>
          <p:cNvPr id="46084" name="Title 17"/>
          <p:cNvSpPr>
            <a:spLocks noGrp="1"/>
          </p:cNvSpPr>
          <p:nvPr>
            <p:ph type="title"/>
          </p:nvPr>
        </p:nvSpPr>
        <p:spPr/>
        <p:txBody>
          <a:bodyPr/>
          <a:lstStyle/>
          <a:p>
            <a:r>
              <a:rPr lang="en-US" sz="3200" dirty="0"/>
              <a:t>Using JSON (3) – Entity Classes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A7BD985B-8030-4680-BEA8-F8FE51507B35}"/>
              </a:ext>
            </a:extLst>
          </p:cNvPr>
          <p:cNvSpPr/>
          <p:nvPr/>
        </p:nvSpPr>
        <p:spPr>
          <a:xfrm>
            <a:off x="3048000" y="1885027"/>
            <a:ext cx="6096000" cy="2893100"/>
          </a:xfrm>
          <a:prstGeom prst="rect">
            <a:avLst/>
          </a:prstGeom>
        </p:spPr>
        <p:txBody>
          <a:bodyPr>
            <a:spAutoFit/>
          </a:bodyPr>
          <a:lstStyle/>
          <a:p>
            <a:r>
              <a:rPr lang="en-US" sz="1400" dirty="0">
                <a:solidFill>
                  <a:srgbClr val="000088"/>
                </a:solidFill>
                <a:latin typeface="Menlo"/>
              </a:rPr>
              <a:t>public</a:t>
            </a:r>
            <a:r>
              <a:rPr lang="en-US" sz="1400" dirty="0">
                <a:solidFill>
                  <a:srgbClr val="000000"/>
                </a:solidFill>
                <a:latin typeface="Menlo"/>
              </a:rPr>
              <a:t> </a:t>
            </a:r>
            <a:r>
              <a:rPr lang="en-US" sz="1400" dirty="0">
                <a:solidFill>
                  <a:srgbClr val="000088"/>
                </a:solidFill>
                <a:latin typeface="Menlo"/>
              </a:rPr>
              <a:t>class</a:t>
            </a:r>
            <a:r>
              <a:rPr lang="en-US" sz="1400" dirty="0">
                <a:solidFill>
                  <a:srgbClr val="000000"/>
                </a:solidFill>
                <a:latin typeface="Menlo"/>
              </a:rPr>
              <a:t> </a:t>
            </a:r>
            <a:r>
              <a:rPr lang="en-US" sz="1400" dirty="0">
                <a:solidFill>
                  <a:srgbClr val="660066"/>
                </a:solidFill>
                <a:latin typeface="Menlo"/>
              </a:rPr>
              <a:t>Message</a:t>
            </a:r>
            <a:r>
              <a:rPr lang="en-US" sz="1400" dirty="0">
                <a:solidFill>
                  <a:srgbClr val="000000"/>
                </a:solidFill>
                <a:latin typeface="Menlo"/>
              </a:rPr>
              <a:t> </a:t>
            </a:r>
            <a:r>
              <a:rPr lang="en-US" sz="1400" dirty="0">
                <a:solidFill>
                  <a:srgbClr val="000088"/>
                </a:solidFill>
                <a:latin typeface="Menlo"/>
              </a:rPr>
              <a:t>implements</a:t>
            </a:r>
            <a:r>
              <a:rPr lang="en-US" sz="1400" dirty="0">
                <a:solidFill>
                  <a:srgbClr val="000000"/>
                </a:solidFill>
                <a:latin typeface="Menlo"/>
              </a:rPr>
              <a:t> </a:t>
            </a:r>
            <a:r>
              <a:rPr lang="en-US" sz="1400" dirty="0">
                <a:solidFill>
                  <a:srgbClr val="660066"/>
                </a:solidFill>
                <a:latin typeface="Menlo"/>
              </a:rPr>
              <a:t>Serializable </a:t>
            </a:r>
            <a:r>
              <a:rPr lang="en-US" sz="1400" dirty="0">
                <a:solidFill>
                  <a:srgbClr val="666600"/>
                </a:solidFill>
                <a:latin typeface="Menlo"/>
              </a:rPr>
              <a:t>{</a:t>
            </a:r>
            <a:endParaRPr lang="en-US" sz="1400" dirty="0">
              <a:solidFill>
                <a:srgbClr val="555555"/>
              </a:solidFill>
              <a:latin typeface="Menlo"/>
            </a:endParaRPr>
          </a:p>
          <a:p>
            <a:r>
              <a:rPr lang="en-US" sz="1400" dirty="0">
                <a:solidFill>
                  <a:srgbClr val="000088"/>
                </a:solidFill>
                <a:latin typeface="Menlo"/>
              </a:rPr>
              <a:t>	private</a:t>
            </a:r>
            <a:r>
              <a:rPr lang="en-US" sz="1400" dirty="0">
                <a:solidFill>
                  <a:srgbClr val="000000"/>
                </a:solidFill>
                <a:latin typeface="Menlo"/>
              </a:rPr>
              <a:t> </a:t>
            </a:r>
            <a:r>
              <a:rPr lang="en-US" sz="1400" dirty="0">
                <a:solidFill>
                  <a:srgbClr val="660066"/>
                </a:solidFill>
                <a:latin typeface="Menlo"/>
              </a:rPr>
              <a:t>String</a:t>
            </a:r>
            <a:r>
              <a:rPr lang="en-US" sz="1400" dirty="0">
                <a:solidFill>
                  <a:srgbClr val="000000"/>
                </a:solidFill>
                <a:latin typeface="Menlo"/>
              </a:rPr>
              <a:t> </a:t>
            </a:r>
            <a:r>
              <a:rPr lang="en-US" sz="1400" dirty="0" err="1">
                <a:solidFill>
                  <a:srgbClr val="000000"/>
                </a:solidFill>
                <a:latin typeface="Menlo"/>
              </a:rPr>
              <a:t>firstName</a:t>
            </a:r>
            <a:r>
              <a:rPr lang="en-US" sz="1400" dirty="0">
                <a:solidFill>
                  <a:srgbClr val="666600"/>
                </a:solidFill>
                <a:latin typeface="Menlo"/>
              </a:rPr>
              <a:t>;</a:t>
            </a:r>
            <a:endParaRPr lang="en-US" sz="1400" dirty="0">
              <a:solidFill>
                <a:srgbClr val="555555"/>
              </a:solidFill>
              <a:latin typeface="Menlo"/>
            </a:endParaRPr>
          </a:p>
          <a:p>
            <a:r>
              <a:rPr lang="en-US" sz="1400" dirty="0">
                <a:solidFill>
                  <a:srgbClr val="000088"/>
                </a:solidFill>
                <a:latin typeface="Menlo"/>
              </a:rPr>
              <a:t>	private</a:t>
            </a:r>
            <a:r>
              <a:rPr lang="en-US" sz="1400" dirty="0">
                <a:solidFill>
                  <a:srgbClr val="000000"/>
                </a:solidFill>
                <a:latin typeface="Menlo"/>
              </a:rPr>
              <a:t> </a:t>
            </a:r>
            <a:r>
              <a:rPr lang="en-US" sz="1400" dirty="0">
                <a:solidFill>
                  <a:srgbClr val="660066"/>
                </a:solidFill>
                <a:latin typeface="Menlo"/>
              </a:rPr>
              <a:t>String</a:t>
            </a:r>
            <a:r>
              <a:rPr lang="en-US" sz="1400" dirty="0">
                <a:solidFill>
                  <a:srgbClr val="000000"/>
                </a:solidFill>
                <a:latin typeface="Menlo"/>
              </a:rPr>
              <a:t> </a:t>
            </a:r>
            <a:r>
              <a:rPr lang="en-US" sz="1400" dirty="0" err="1">
                <a:solidFill>
                  <a:srgbClr val="000000"/>
                </a:solidFill>
                <a:latin typeface="Menlo"/>
              </a:rPr>
              <a:t>lastName</a:t>
            </a:r>
            <a:r>
              <a:rPr lang="en-US" sz="1400" dirty="0">
                <a:solidFill>
                  <a:srgbClr val="666600"/>
                </a:solidFill>
                <a:latin typeface="Menlo"/>
              </a:rPr>
              <a:t>;</a:t>
            </a:r>
            <a:endParaRPr lang="en-US" sz="1400" dirty="0">
              <a:solidFill>
                <a:srgbClr val="555555"/>
              </a:solidFill>
              <a:latin typeface="Menlo"/>
            </a:endParaRPr>
          </a:p>
          <a:p>
            <a:r>
              <a:rPr lang="en-US" sz="1400" dirty="0">
                <a:solidFill>
                  <a:srgbClr val="000088"/>
                </a:solidFill>
                <a:latin typeface="Menlo"/>
              </a:rPr>
              <a:t>	private</a:t>
            </a:r>
            <a:r>
              <a:rPr lang="en-US" sz="1400" dirty="0">
                <a:solidFill>
                  <a:srgbClr val="000000"/>
                </a:solidFill>
                <a:latin typeface="Menlo"/>
              </a:rPr>
              <a:t> </a:t>
            </a:r>
            <a:r>
              <a:rPr lang="en-US" sz="1400" dirty="0">
                <a:solidFill>
                  <a:srgbClr val="660066"/>
                </a:solidFill>
                <a:latin typeface="Menlo"/>
              </a:rPr>
              <a:t>String</a:t>
            </a:r>
            <a:r>
              <a:rPr lang="en-US" sz="1400" dirty="0">
                <a:solidFill>
                  <a:srgbClr val="000000"/>
                </a:solidFill>
                <a:latin typeface="Menlo"/>
              </a:rPr>
              <a:t> text</a:t>
            </a:r>
            <a:r>
              <a:rPr lang="en-US" sz="1400" dirty="0">
                <a:solidFill>
                  <a:srgbClr val="666600"/>
                </a:solidFill>
                <a:latin typeface="Menlo"/>
              </a:rPr>
              <a:t>;</a:t>
            </a:r>
          </a:p>
          <a:p>
            <a:r>
              <a:rPr lang="en-US" sz="1400" dirty="0">
                <a:solidFill>
                  <a:srgbClr val="000088"/>
                </a:solidFill>
                <a:latin typeface="Menlo"/>
              </a:rPr>
              <a:t>	private</a:t>
            </a:r>
            <a:r>
              <a:rPr lang="en-US" sz="1400" dirty="0">
                <a:solidFill>
                  <a:srgbClr val="000000"/>
                </a:solidFill>
                <a:latin typeface="Menlo"/>
              </a:rPr>
              <a:t> </a:t>
            </a:r>
            <a:r>
              <a:rPr lang="en-US" sz="1400" dirty="0">
                <a:solidFill>
                  <a:srgbClr val="660066"/>
                </a:solidFill>
                <a:latin typeface="Menlo"/>
              </a:rPr>
              <a:t>String</a:t>
            </a:r>
            <a:r>
              <a:rPr lang="en-US" sz="1400" dirty="0"/>
              <a:t>[]</a:t>
            </a:r>
            <a:r>
              <a:rPr lang="en-US" sz="1400" dirty="0">
                <a:solidFill>
                  <a:srgbClr val="000000"/>
                </a:solidFill>
                <a:latin typeface="Menlo"/>
              </a:rPr>
              <a:t> </a:t>
            </a:r>
            <a:r>
              <a:rPr lang="en-US" sz="1400" dirty="0" err="1">
                <a:solidFill>
                  <a:srgbClr val="000000"/>
                </a:solidFill>
                <a:latin typeface="Menlo"/>
              </a:rPr>
              <a:t>someData</a:t>
            </a:r>
            <a:r>
              <a:rPr lang="en-US" sz="1400" dirty="0">
                <a:solidFill>
                  <a:srgbClr val="666600"/>
                </a:solidFill>
                <a:latin typeface="Menlo"/>
              </a:rPr>
              <a:t>;</a:t>
            </a:r>
          </a:p>
          <a:p>
            <a:r>
              <a:rPr lang="en-US" sz="1400" dirty="0">
                <a:solidFill>
                  <a:srgbClr val="666600"/>
                </a:solidFill>
                <a:latin typeface="Menlo"/>
              </a:rPr>
              <a:t>	. . . </a:t>
            </a:r>
            <a:endParaRPr lang="en-US" sz="1400" dirty="0">
              <a:solidFill>
                <a:srgbClr val="555555"/>
              </a:solidFill>
              <a:latin typeface="Menlo"/>
            </a:endParaRPr>
          </a:p>
          <a:p>
            <a:r>
              <a:rPr lang="en-US" sz="1400" dirty="0">
                <a:solidFill>
                  <a:srgbClr val="000000"/>
                </a:solidFill>
                <a:latin typeface="Menlo"/>
              </a:rPr>
              <a:t> </a:t>
            </a:r>
            <a:endParaRPr lang="en-US" sz="1400" dirty="0">
              <a:solidFill>
                <a:srgbClr val="555555"/>
              </a:solidFill>
              <a:latin typeface="Menlo"/>
            </a:endParaRPr>
          </a:p>
          <a:p>
            <a:r>
              <a:rPr lang="en-US" sz="1400" dirty="0">
                <a:solidFill>
                  <a:srgbClr val="000088"/>
                </a:solidFill>
                <a:latin typeface="Menlo"/>
              </a:rPr>
              <a:t>	public</a:t>
            </a:r>
            <a:r>
              <a:rPr lang="en-US" sz="1400" dirty="0">
                <a:solidFill>
                  <a:srgbClr val="000000"/>
                </a:solidFill>
                <a:latin typeface="Menlo"/>
              </a:rPr>
              <a:t> </a:t>
            </a:r>
            <a:r>
              <a:rPr lang="en-US" sz="1400" dirty="0">
                <a:solidFill>
                  <a:srgbClr val="660066"/>
                </a:solidFill>
                <a:latin typeface="Menlo"/>
              </a:rPr>
              <a:t>String</a:t>
            </a:r>
            <a:r>
              <a:rPr lang="en-US" sz="1400" dirty="0">
                <a:solidFill>
                  <a:srgbClr val="000000"/>
                </a:solidFill>
                <a:latin typeface="Menlo"/>
              </a:rPr>
              <a:t> </a:t>
            </a:r>
            <a:r>
              <a:rPr lang="en-US" sz="1400" dirty="0" err="1">
                <a:solidFill>
                  <a:srgbClr val="000000"/>
                </a:solidFill>
                <a:latin typeface="Menlo"/>
              </a:rPr>
              <a:t>getFirstName</a:t>
            </a:r>
            <a:r>
              <a:rPr lang="en-US" sz="1400" dirty="0">
                <a:solidFill>
                  <a:srgbClr val="666600"/>
                </a:solidFill>
                <a:latin typeface="Menlo"/>
              </a:rPr>
              <a:t>()</a:t>
            </a:r>
            <a:r>
              <a:rPr lang="en-US" sz="1400" dirty="0">
                <a:solidFill>
                  <a:srgbClr val="000000"/>
                </a:solidFill>
                <a:latin typeface="Menlo"/>
              </a:rPr>
              <a:t> </a:t>
            </a:r>
            <a:r>
              <a:rPr lang="en-US" sz="1400" dirty="0">
                <a:solidFill>
                  <a:srgbClr val="666600"/>
                </a:solidFill>
                <a:latin typeface="Menlo"/>
              </a:rPr>
              <a:t>{</a:t>
            </a:r>
            <a:endParaRPr lang="en-US" sz="1400" dirty="0">
              <a:solidFill>
                <a:srgbClr val="555555"/>
              </a:solidFill>
              <a:latin typeface="Menlo"/>
            </a:endParaRPr>
          </a:p>
          <a:p>
            <a:r>
              <a:rPr lang="en-US" sz="1400" dirty="0">
                <a:solidFill>
                  <a:srgbClr val="000088"/>
                </a:solidFill>
                <a:latin typeface="Menlo"/>
              </a:rPr>
              <a:t>		return</a:t>
            </a:r>
            <a:r>
              <a:rPr lang="en-US" sz="1400" dirty="0">
                <a:solidFill>
                  <a:srgbClr val="000000"/>
                </a:solidFill>
                <a:latin typeface="Menlo"/>
              </a:rPr>
              <a:t> </a:t>
            </a:r>
            <a:r>
              <a:rPr lang="en-US" sz="1400" dirty="0" err="1">
                <a:solidFill>
                  <a:srgbClr val="000000"/>
                </a:solidFill>
                <a:latin typeface="Menlo"/>
              </a:rPr>
              <a:t>firstName</a:t>
            </a:r>
            <a:r>
              <a:rPr lang="en-US" sz="1400" dirty="0">
                <a:solidFill>
                  <a:srgbClr val="666600"/>
                </a:solidFill>
                <a:latin typeface="Menlo"/>
              </a:rPr>
              <a:t>;</a:t>
            </a:r>
            <a:endParaRPr lang="en-US" sz="1400" dirty="0">
              <a:solidFill>
                <a:srgbClr val="555555"/>
              </a:solidFill>
              <a:latin typeface="Menlo"/>
            </a:endParaRPr>
          </a:p>
          <a:p>
            <a:r>
              <a:rPr lang="en-US" sz="1400" dirty="0">
                <a:solidFill>
                  <a:srgbClr val="666600"/>
                </a:solidFill>
                <a:latin typeface="Menlo"/>
              </a:rPr>
              <a:t>	}</a:t>
            </a:r>
            <a:endParaRPr lang="en-US" sz="1400" dirty="0">
              <a:solidFill>
                <a:srgbClr val="555555"/>
              </a:solidFill>
              <a:latin typeface="Menlo"/>
            </a:endParaRPr>
          </a:p>
          <a:p>
            <a:r>
              <a:rPr lang="en-US" sz="1400" dirty="0">
                <a:solidFill>
                  <a:srgbClr val="000000"/>
                </a:solidFill>
                <a:latin typeface="Menlo"/>
              </a:rPr>
              <a:t>	 </a:t>
            </a:r>
            <a:endParaRPr lang="en-US" sz="1400" dirty="0">
              <a:solidFill>
                <a:srgbClr val="555555"/>
              </a:solidFill>
              <a:latin typeface="Menlo"/>
            </a:endParaRPr>
          </a:p>
          <a:p>
            <a:r>
              <a:rPr lang="en-US" sz="1400" dirty="0">
                <a:solidFill>
                  <a:srgbClr val="000088"/>
                </a:solidFill>
                <a:latin typeface="Menlo"/>
              </a:rPr>
              <a:t>	. . .</a:t>
            </a:r>
            <a:endParaRPr lang="en-US" sz="1400" dirty="0">
              <a:solidFill>
                <a:srgbClr val="555555"/>
              </a:solidFill>
              <a:latin typeface="Menlo"/>
            </a:endParaRPr>
          </a:p>
          <a:p>
            <a:r>
              <a:rPr lang="en-US" sz="1400" dirty="0">
                <a:solidFill>
                  <a:srgbClr val="666600"/>
                </a:solidFill>
                <a:latin typeface="Menlo"/>
              </a:rPr>
              <a:t>}</a:t>
            </a:r>
            <a:endParaRPr lang="en-US" sz="1400" b="0" i="0" dirty="0">
              <a:solidFill>
                <a:srgbClr val="555555"/>
              </a:solidFill>
              <a:effectLst/>
              <a:latin typeface="Menlo"/>
            </a:endParaRPr>
          </a:p>
        </p:txBody>
      </p:sp>
    </p:spTree>
    <p:extLst>
      <p:ext uri="{BB962C8B-B14F-4D97-AF65-F5344CB8AC3E}">
        <p14:creationId xmlns:p14="http://schemas.microsoft.com/office/powerpoint/2010/main" val="1563718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JAX-RS additionally supports automatic marshaling of </a:t>
            </a:r>
            <a:r>
              <a:rPr lang="en-US" sz="2200" dirty="0">
                <a:solidFill>
                  <a:srgbClr val="0000FF"/>
                </a:solidFill>
              </a:rPr>
              <a:t>entity (POJO) classes</a:t>
            </a:r>
            <a:r>
              <a:rPr lang="en-US" sz="2200" dirty="0"/>
              <a:t>:</a:t>
            </a:r>
          </a:p>
        </p:txBody>
      </p:sp>
      <p:sp>
        <p:nvSpPr>
          <p:cNvPr id="46084" name="Title 17"/>
          <p:cNvSpPr>
            <a:spLocks noGrp="1"/>
          </p:cNvSpPr>
          <p:nvPr>
            <p:ph type="title"/>
          </p:nvPr>
        </p:nvSpPr>
        <p:spPr/>
        <p:txBody>
          <a:bodyPr/>
          <a:lstStyle/>
          <a:p>
            <a:r>
              <a:rPr lang="en-US" sz="3200" dirty="0"/>
              <a:t>Using JSON (3) – Entity Classes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Rectangle 5">
            <a:extLst>
              <a:ext uri="{FF2B5EF4-FFF2-40B4-BE49-F238E27FC236}">
                <a16:creationId xmlns:a16="http://schemas.microsoft.com/office/drawing/2014/main" id="{B087E351-31C8-454B-9411-9A262A69FF9B}"/>
              </a:ext>
            </a:extLst>
          </p:cNvPr>
          <p:cNvSpPr/>
          <p:nvPr/>
        </p:nvSpPr>
        <p:spPr>
          <a:xfrm>
            <a:off x="3582396" y="1794906"/>
            <a:ext cx="6096000" cy="2554545"/>
          </a:xfrm>
          <a:prstGeom prst="rect">
            <a:avLst/>
          </a:prstGeom>
        </p:spPr>
        <p:txBody>
          <a:bodyPr>
            <a:spAutoFit/>
          </a:bodyPr>
          <a:lstStyle/>
          <a:p>
            <a:r>
              <a:rPr lang="en-US" sz="1600" dirty="0">
                <a:solidFill>
                  <a:srgbClr val="006666"/>
                </a:solidFill>
                <a:latin typeface="Menlo"/>
              </a:rPr>
              <a:t>@GET</a:t>
            </a:r>
            <a:endParaRPr lang="en-US" sz="1600" dirty="0">
              <a:solidFill>
                <a:srgbClr val="555555"/>
              </a:solidFill>
              <a:latin typeface="Menlo"/>
            </a:endParaRPr>
          </a:p>
          <a:p>
            <a:r>
              <a:rPr lang="en-US" sz="1600" dirty="0">
                <a:solidFill>
                  <a:srgbClr val="006666"/>
                </a:solidFill>
                <a:latin typeface="Menlo"/>
              </a:rPr>
              <a:t>@Produces</a:t>
            </a:r>
            <a:r>
              <a:rPr lang="en-US" sz="1600" dirty="0">
                <a:solidFill>
                  <a:srgbClr val="666600"/>
                </a:solidFill>
                <a:latin typeface="Menlo"/>
              </a:rPr>
              <a:t>({</a:t>
            </a:r>
            <a:r>
              <a:rPr lang="en-US" sz="1600" dirty="0" err="1">
                <a:solidFill>
                  <a:srgbClr val="660066"/>
                </a:solidFill>
                <a:latin typeface="Menlo"/>
              </a:rPr>
              <a:t>MediaType</a:t>
            </a:r>
            <a:r>
              <a:rPr lang="en-US" sz="1600" dirty="0" err="1">
                <a:solidFill>
                  <a:srgbClr val="666600"/>
                </a:solidFill>
                <a:latin typeface="Menlo"/>
              </a:rPr>
              <a:t>.</a:t>
            </a:r>
            <a:r>
              <a:rPr lang="en-US" sz="1600" dirty="0" err="1">
                <a:solidFill>
                  <a:srgbClr val="000000"/>
                </a:solidFill>
                <a:latin typeface="Menlo"/>
              </a:rPr>
              <a:t>APPLICATION_JSON</a:t>
            </a:r>
            <a:r>
              <a:rPr lang="en-US" sz="1600" dirty="0">
                <a:solidFill>
                  <a:srgbClr val="666600"/>
                </a:solidFill>
                <a:latin typeface="Menlo"/>
              </a:rPr>
              <a:t>})</a:t>
            </a:r>
            <a:endParaRPr lang="en-US" sz="1600" dirty="0">
              <a:solidFill>
                <a:srgbClr val="000000"/>
              </a:solidFill>
              <a:latin typeface="Menlo"/>
            </a:endParaRPr>
          </a:p>
          <a:p>
            <a:r>
              <a:rPr lang="en-US" sz="1600" dirty="0">
                <a:solidFill>
                  <a:srgbClr val="000088"/>
                </a:solidFill>
                <a:latin typeface="Menlo"/>
              </a:rPr>
              <a:t>public</a:t>
            </a:r>
            <a:r>
              <a:rPr lang="en-US" sz="1600" dirty="0">
                <a:solidFill>
                  <a:srgbClr val="000000"/>
                </a:solidFill>
                <a:latin typeface="Menlo"/>
              </a:rPr>
              <a:t> </a:t>
            </a:r>
            <a:r>
              <a:rPr lang="en-US" sz="1600" dirty="0">
                <a:solidFill>
                  <a:srgbClr val="660066"/>
                </a:solidFill>
                <a:latin typeface="Menlo"/>
              </a:rPr>
              <a:t>List</a:t>
            </a:r>
            <a:r>
              <a:rPr lang="en-US" sz="1600" dirty="0">
                <a:solidFill>
                  <a:srgbClr val="666600"/>
                </a:solidFill>
                <a:latin typeface="Menlo"/>
              </a:rPr>
              <a:t>&lt;</a:t>
            </a:r>
            <a:r>
              <a:rPr lang="en-US" sz="1600" dirty="0">
                <a:solidFill>
                  <a:srgbClr val="660066"/>
                </a:solidFill>
                <a:latin typeface="Menlo"/>
              </a:rPr>
              <a:t>Message</a:t>
            </a:r>
            <a:r>
              <a:rPr lang="en-US" sz="1600" dirty="0">
                <a:solidFill>
                  <a:srgbClr val="666600"/>
                </a:solidFill>
                <a:latin typeface="Menlo"/>
              </a:rPr>
              <a:t>&gt;</a:t>
            </a:r>
            <a:r>
              <a:rPr lang="en-US" sz="1600" dirty="0">
                <a:solidFill>
                  <a:srgbClr val="000000"/>
                </a:solidFill>
                <a:latin typeface="Menlo"/>
              </a:rPr>
              <a:t> </a:t>
            </a:r>
            <a:r>
              <a:rPr lang="en-US" sz="1600" dirty="0" err="1">
                <a:solidFill>
                  <a:srgbClr val="000000"/>
                </a:solidFill>
                <a:latin typeface="Menlo"/>
              </a:rPr>
              <a:t>getAllMessages</a:t>
            </a:r>
            <a:r>
              <a:rPr lang="en-US" sz="1600" dirty="0">
                <a:solidFill>
                  <a:srgbClr val="666600"/>
                </a:solidFill>
                <a:latin typeface="Menlo"/>
              </a:rPr>
              <a:t>()</a:t>
            </a:r>
            <a:r>
              <a:rPr lang="en-US" sz="1600" dirty="0">
                <a:solidFill>
                  <a:srgbClr val="000000"/>
                </a:solidFill>
                <a:latin typeface="Menlo"/>
              </a:rPr>
              <a:t> </a:t>
            </a:r>
            <a:r>
              <a:rPr lang="en-US" sz="1600" dirty="0">
                <a:solidFill>
                  <a:srgbClr val="000088"/>
                </a:solidFill>
                <a:latin typeface="Menlo"/>
              </a:rPr>
              <a:t>throws</a:t>
            </a:r>
            <a:r>
              <a:rPr lang="en-US" sz="1600" dirty="0">
                <a:solidFill>
                  <a:srgbClr val="000000"/>
                </a:solidFill>
                <a:latin typeface="Menlo"/>
              </a:rPr>
              <a:t> </a:t>
            </a:r>
            <a:r>
              <a:rPr lang="en-US" sz="1600" dirty="0">
                <a:solidFill>
                  <a:srgbClr val="660066"/>
                </a:solidFill>
                <a:latin typeface="Menlo"/>
              </a:rPr>
              <a:t>Exception </a:t>
            </a:r>
            <a:r>
              <a:rPr lang="en-US" sz="1600" dirty="0">
                <a:solidFill>
                  <a:srgbClr val="666600"/>
                </a:solidFill>
                <a:latin typeface="Menlo"/>
              </a:rPr>
              <a:t>{</a:t>
            </a:r>
            <a:endParaRPr lang="en-US" sz="1600" dirty="0">
              <a:solidFill>
                <a:srgbClr val="555555"/>
              </a:solidFill>
              <a:latin typeface="Menlo"/>
            </a:endParaRPr>
          </a:p>
          <a:p>
            <a:r>
              <a:rPr lang="en-US" sz="1600" dirty="0">
                <a:solidFill>
                  <a:srgbClr val="660066"/>
                </a:solidFill>
                <a:latin typeface="Menlo"/>
              </a:rPr>
              <a:t>	List</a:t>
            </a:r>
            <a:r>
              <a:rPr lang="en-US" sz="1600" dirty="0">
                <a:solidFill>
                  <a:srgbClr val="666600"/>
                </a:solidFill>
                <a:latin typeface="Menlo"/>
              </a:rPr>
              <a:t>&lt;</a:t>
            </a:r>
            <a:r>
              <a:rPr lang="en-US" sz="1600" dirty="0">
                <a:solidFill>
                  <a:srgbClr val="660066"/>
                </a:solidFill>
                <a:latin typeface="Menlo"/>
              </a:rPr>
              <a:t>Message</a:t>
            </a:r>
            <a:r>
              <a:rPr lang="en-US" sz="1600" dirty="0">
                <a:solidFill>
                  <a:srgbClr val="666600"/>
                </a:solidFill>
                <a:latin typeface="Menlo"/>
              </a:rPr>
              <a:t>&gt;</a:t>
            </a:r>
            <a:r>
              <a:rPr lang="en-US" sz="1600" dirty="0">
                <a:solidFill>
                  <a:srgbClr val="000000"/>
                </a:solidFill>
                <a:latin typeface="Menlo"/>
              </a:rPr>
              <a:t> messages </a:t>
            </a:r>
            <a:r>
              <a:rPr lang="en-US" sz="1600" dirty="0">
                <a:solidFill>
                  <a:srgbClr val="666600"/>
                </a:solidFill>
                <a:latin typeface="Menlo"/>
              </a:rPr>
              <a:t>=</a:t>
            </a:r>
            <a:r>
              <a:rPr lang="en-US" sz="1600" dirty="0">
                <a:solidFill>
                  <a:srgbClr val="000000"/>
                </a:solidFill>
                <a:latin typeface="Menlo"/>
              </a:rPr>
              <a:t> </a:t>
            </a:r>
            <a:r>
              <a:rPr lang="en-US" sz="1600" dirty="0">
                <a:solidFill>
                  <a:srgbClr val="000088"/>
                </a:solidFill>
                <a:latin typeface="Menlo"/>
              </a:rPr>
              <a:t>new</a:t>
            </a:r>
            <a:r>
              <a:rPr lang="en-US" sz="1600" dirty="0">
                <a:solidFill>
                  <a:srgbClr val="000000"/>
                </a:solidFill>
                <a:latin typeface="Menlo"/>
              </a:rPr>
              <a:t> </a:t>
            </a:r>
            <a:r>
              <a:rPr lang="en-US" sz="1600" dirty="0" err="1">
                <a:solidFill>
                  <a:srgbClr val="660066"/>
                </a:solidFill>
                <a:latin typeface="Menlo"/>
              </a:rPr>
              <a:t>ArrayList</a:t>
            </a:r>
            <a:r>
              <a:rPr lang="en-US" sz="1600" dirty="0">
                <a:solidFill>
                  <a:srgbClr val="666600"/>
                </a:solidFill>
                <a:latin typeface="Menlo"/>
              </a:rPr>
              <a:t>&lt;&gt;();</a:t>
            </a:r>
            <a:endParaRPr lang="en-US" sz="1600" dirty="0">
              <a:solidFill>
                <a:srgbClr val="555555"/>
              </a:solidFill>
              <a:latin typeface="Menlo"/>
            </a:endParaRPr>
          </a:p>
          <a:p>
            <a:r>
              <a:rPr lang="en-US" sz="1600" dirty="0">
                <a:solidFill>
                  <a:srgbClr val="660066"/>
                </a:solidFill>
                <a:latin typeface="Menlo"/>
              </a:rPr>
              <a:t>	Message</a:t>
            </a:r>
            <a:r>
              <a:rPr lang="en-US" sz="1600" dirty="0">
                <a:solidFill>
                  <a:srgbClr val="000000"/>
                </a:solidFill>
                <a:latin typeface="Menlo"/>
              </a:rPr>
              <a:t> m </a:t>
            </a:r>
            <a:r>
              <a:rPr lang="en-US" sz="1600" dirty="0">
                <a:solidFill>
                  <a:srgbClr val="666600"/>
                </a:solidFill>
                <a:latin typeface="Menlo"/>
              </a:rPr>
              <a:t>=</a:t>
            </a:r>
            <a:r>
              <a:rPr lang="en-US" sz="1600" dirty="0">
                <a:solidFill>
                  <a:srgbClr val="000000"/>
                </a:solidFill>
                <a:latin typeface="Menlo"/>
              </a:rPr>
              <a:t> </a:t>
            </a:r>
            <a:r>
              <a:rPr lang="en-US" sz="1600" dirty="0">
                <a:solidFill>
                  <a:srgbClr val="000088"/>
                </a:solidFill>
                <a:latin typeface="Menlo"/>
              </a:rPr>
              <a:t>new</a:t>
            </a:r>
            <a:r>
              <a:rPr lang="en-US" sz="1600" dirty="0">
                <a:solidFill>
                  <a:srgbClr val="000000"/>
                </a:solidFill>
                <a:latin typeface="Menlo"/>
              </a:rPr>
              <a:t> </a:t>
            </a:r>
            <a:r>
              <a:rPr lang="en-US" sz="1600" dirty="0">
                <a:solidFill>
                  <a:srgbClr val="660066"/>
                </a:solidFill>
                <a:latin typeface="Menlo"/>
              </a:rPr>
              <a:t>Message</a:t>
            </a:r>
            <a:r>
              <a:rPr lang="en-US" sz="1600" dirty="0">
                <a:solidFill>
                  <a:srgbClr val="666600"/>
                </a:solidFill>
                <a:latin typeface="Menlo"/>
              </a:rPr>
              <a:t>();</a:t>
            </a:r>
            <a:endParaRPr lang="en-US" sz="1600" dirty="0">
              <a:solidFill>
                <a:srgbClr val="555555"/>
              </a:solidFill>
              <a:latin typeface="Menlo"/>
            </a:endParaRPr>
          </a:p>
          <a:p>
            <a:r>
              <a:rPr lang="en-US" sz="1600" dirty="0">
                <a:solidFill>
                  <a:srgbClr val="000000"/>
                </a:solidFill>
                <a:latin typeface="Menlo"/>
              </a:rPr>
              <a:t>	</a:t>
            </a:r>
            <a:r>
              <a:rPr lang="en-US" sz="1600" dirty="0" err="1">
                <a:solidFill>
                  <a:srgbClr val="000000"/>
                </a:solidFill>
                <a:latin typeface="Menlo"/>
              </a:rPr>
              <a:t>m</a:t>
            </a:r>
            <a:r>
              <a:rPr lang="en-US" sz="1600" dirty="0" err="1">
                <a:solidFill>
                  <a:srgbClr val="666600"/>
                </a:solidFill>
                <a:latin typeface="Menlo"/>
              </a:rPr>
              <a:t>.</a:t>
            </a:r>
            <a:r>
              <a:rPr lang="en-US" sz="1600" dirty="0" err="1">
                <a:solidFill>
                  <a:srgbClr val="000000"/>
                </a:solidFill>
                <a:latin typeface="Menlo"/>
              </a:rPr>
              <a:t>setFirstName</a:t>
            </a:r>
            <a:r>
              <a:rPr lang="en-US" sz="1600" dirty="0">
                <a:solidFill>
                  <a:srgbClr val="666600"/>
                </a:solidFill>
                <a:latin typeface="Menlo"/>
              </a:rPr>
              <a:t>(</a:t>
            </a:r>
            <a:r>
              <a:rPr lang="en-US" sz="1600" dirty="0">
                <a:solidFill>
                  <a:srgbClr val="008800"/>
                </a:solidFill>
                <a:latin typeface="Menlo"/>
              </a:rPr>
              <a:t>. . .</a:t>
            </a:r>
            <a:r>
              <a:rPr lang="en-US" sz="1600" dirty="0">
                <a:solidFill>
                  <a:srgbClr val="666600"/>
                </a:solidFill>
                <a:latin typeface="Menlo"/>
              </a:rPr>
              <a:t>);</a:t>
            </a:r>
          </a:p>
          <a:p>
            <a:r>
              <a:rPr lang="en-US" sz="1600" dirty="0">
                <a:solidFill>
                  <a:srgbClr val="666600"/>
                </a:solidFill>
                <a:latin typeface="Menlo"/>
              </a:rPr>
              <a:t>	. . .</a:t>
            </a:r>
            <a:endParaRPr lang="en-US" sz="1600" dirty="0">
              <a:solidFill>
                <a:srgbClr val="555555"/>
              </a:solidFill>
              <a:latin typeface="Menlo"/>
            </a:endParaRPr>
          </a:p>
          <a:p>
            <a:r>
              <a:rPr lang="en-US" sz="1600" dirty="0">
                <a:solidFill>
                  <a:srgbClr val="000000"/>
                </a:solidFill>
                <a:latin typeface="Menlo"/>
              </a:rPr>
              <a:t>	</a:t>
            </a:r>
            <a:r>
              <a:rPr lang="en-US" sz="1600" dirty="0" err="1">
                <a:solidFill>
                  <a:srgbClr val="000000"/>
                </a:solidFill>
                <a:latin typeface="Menlo"/>
              </a:rPr>
              <a:t>messages</a:t>
            </a:r>
            <a:r>
              <a:rPr lang="en-US" sz="1600" dirty="0" err="1">
                <a:solidFill>
                  <a:srgbClr val="666600"/>
                </a:solidFill>
                <a:latin typeface="Menlo"/>
              </a:rPr>
              <a:t>.</a:t>
            </a:r>
            <a:r>
              <a:rPr lang="en-US" sz="1600" dirty="0" err="1">
                <a:solidFill>
                  <a:srgbClr val="000000"/>
                </a:solidFill>
                <a:latin typeface="Menlo"/>
              </a:rPr>
              <a:t>add</a:t>
            </a:r>
            <a:r>
              <a:rPr lang="en-US" sz="1600" dirty="0">
                <a:solidFill>
                  <a:srgbClr val="666600"/>
                </a:solidFill>
                <a:latin typeface="Menlo"/>
              </a:rPr>
              <a:t>(</a:t>
            </a:r>
            <a:r>
              <a:rPr lang="en-US" sz="1600" dirty="0">
                <a:solidFill>
                  <a:srgbClr val="000000"/>
                </a:solidFill>
                <a:latin typeface="Menlo"/>
              </a:rPr>
              <a:t>m</a:t>
            </a:r>
            <a:r>
              <a:rPr lang="en-US" sz="1600" dirty="0">
                <a:solidFill>
                  <a:srgbClr val="666600"/>
                </a:solidFill>
                <a:latin typeface="Menlo"/>
              </a:rPr>
              <a:t>);</a:t>
            </a:r>
            <a:endParaRPr lang="en-US" sz="1600" dirty="0">
              <a:solidFill>
                <a:srgbClr val="555555"/>
              </a:solidFill>
              <a:latin typeface="Menlo"/>
            </a:endParaRPr>
          </a:p>
          <a:p>
            <a:r>
              <a:rPr lang="en-US" sz="1600" dirty="0">
                <a:solidFill>
                  <a:srgbClr val="000088"/>
                </a:solidFill>
                <a:latin typeface="Menlo"/>
              </a:rPr>
              <a:t>	return</a:t>
            </a:r>
            <a:r>
              <a:rPr lang="en-US" sz="1600" dirty="0">
                <a:solidFill>
                  <a:srgbClr val="000000"/>
                </a:solidFill>
                <a:latin typeface="Menlo"/>
              </a:rPr>
              <a:t> messages</a:t>
            </a:r>
            <a:r>
              <a:rPr lang="en-US" sz="1600" dirty="0">
                <a:solidFill>
                  <a:srgbClr val="666600"/>
                </a:solidFill>
                <a:latin typeface="Menlo"/>
              </a:rPr>
              <a:t>;</a:t>
            </a:r>
            <a:endParaRPr lang="en-US" sz="1600" dirty="0">
              <a:solidFill>
                <a:srgbClr val="555555"/>
              </a:solidFill>
              <a:latin typeface="Menlo"/>
            </a:endParaRPr>
          </a:p>
          <a:p>
            <a:r>
              <a:rPr lang="en-US" sz="1600" dirty="0">
                <a:solidFill>
                  <a:srgbClr val="666600"/>
                </a:solidFill>
                <a:latin typeface="Menlo"/>
              </a:rPr>
              <a:t>}</a:t>
            </a:r>
            <a:endParaRPr lang="en-US" sz="1600" b="0" i="0" dirty="0">
              <a:solidFill>
                <a:srgbClr val="555555"/>
              </a:solidFill>
              <a:effectLst/>
              <a:latin typeface="Menlo"/>
            </a:endParaRPr>
          </a:p>
        </p:txBody>
      </p:sp>
      <p:sp>
        <p:nvSpPr>
          <p:cNvPr id="7" name="Rectangle 6">
            <a:extLst>
              <a:ext uri="{FF2B5EF4-FFF2-40B4-BE49-F238E27FC236}">
                <a16:creationId xmlns:a16="http://schemas.microsoft.com/office/drawing/2014/main" id="{11C37BFD-0127-4374-B681-3827C2E0DF13}"/>
              </a:ext>
            </a:extLst>
          </p:cNvPr>
          <p:cNvSpPr/>
          <p:nvPr/>
        </p:nvSpPr>
        <p:spPr>
          <a:xfrm>
            <a:off x="3582396" y="4555101"/>
            <a:ext cx="6096000" cy="1815882"/>
          </a:xfrm>
          <a:prstGeom prst="rect">
            <a:avLst/>
          </a:prstGeom>
        </p:spPr>
        <p:txBody>
          <a:bodyPr>
            <a:spAutoFit/>
          </a:bodyPr>
          <a:lstStyle/>
          <a:p>
            <a:r>
              <a:rPr lang="en-US" sz="1600" dirty="0">
                <a:solidFill>
                  <a:srgbClr val="006666"/>
                </a:solidFill>
                <a:latin typeface="Menlo"/>
              </a:rPr>
              <a:t>@POST</a:t>
            </a:r>
            <a:endParaRPr lang="en-US" sz="1600" dirty="0">
              <a:solidFill>
                <a:srgbClr val="555555"/>
              </a:solidFill>
              <a:latin typeface="Menlo"/>
            </a:endParaRPr>
          </a:p>
          <a:p>
            <a:r>
              <a:rPr lang="en-US" sz="1600" dirty="0">
                <a:solidFill>
                  <a:srgbClr val="006666"/>
                </a:solidFill>
                <a:latin typeface="Menlo"/>
              </a:rPr>
              <a:t>@Consumes</a:t>
            </a:r>
            <a:r>
              <a:rPr lang="en-US" sz="1600" dirty="0">
                <a:solidFill>
                  <a:srgbClr val="666600"/>
                </a:solidFill>
                <a:latin typeface="Menlo"/>
              </a:rPr>
              <a:t>({</a:t>
            </a:r>
            <a:r>
              <a:rPr lang="en-US" sz="1600" dirty="0" err="1">
                <a:solidFill>
                  <a:srgbClr val="660066"/>
                </a:solidFill>
                <a:latin typeface="Menlo"/>
              </a:rPr>
              <a:t>MediaType</a:t>
            </a:r>
            <a:r>
              <a:rPr lang="en-US" sz="1600" dirty="0" err="1">
                <a:solidFill>
                  <a:srgbClr val="666600"/>
                </a:solidFill>
                <a:latin typeface="Menlo"/>
              </a:rPr>
              <a:t>.</a:t>
            </a:r>
            <a:r>
              <a:rPr lang="en-US" sz="1600" dirty="0" err="1">
                <a:solidFill>
                  <a:srgbClr val="000000"/>
                </a:solidFill>
                <a:latin typeface="Menlo"/>
              </a:rPr>
              <a:t>APPLICATION_JSON</a:t>
            </a:r>
            <a:r>
              <a:rPr lang="en-US" sz="1600" dirty="0">
                <a:solidFill>
                  <a:srgbClr val="666600"/>
                </a:solidFill>
                <a:latin typeface="Menlo"/>
              </a:rPr>
              <a:t>})</a:t>
            </a:r>
            <a:endParaRPr lang="en-US" sz="1600" dirty="0">
              <a:solidFill>
                <a:srgbClr val="555555"/>
              </a:solidFill>
              <a:latin typeface="Menlo"/>
            </a:endParaRPr>
          </a:p>
          <a:p>
            <a:r>
              <a:rPr lang="en-US" sz="1600" dirty="0">
                <a:solidFill>
                  <a:srgbClr val="006666"/>
                </a:solidFill>
                <a:latin typeface="Menlo"/>
              </a:rPr>
              <a:t>@Produces</a:t>
            </a:r>
            <a:r>
              <a:rPr lang="en-US" sz="1600" dirty="0">
                <a:solidFill>
                  <a:srgbClr val="666600"/>
                </a:solidFill>
                <a:latin typeface="Menlo"/>
              </a:rPr>
              <a:t>({</a:t>
            </a:r>
            <a:r>
              <a:rPr lang="en-US" sz="1600" dirty="0" err="1">
                <a:solidFill>
                  <a:srgbClr val="660066"/>
                </a:solidFill>
                <a:latin typeface="Menlo"/>
              </a:rPr>
              <a:t>MediaType</a:t>
            </a:r>
            <a:r>
              <a:rPr lang="en-US" sz="1600" dirty="0" err="1">
                <a:solidFill>
                  <a:srgbClr val="666600"/>
                </a:solidFill>
                <a:latin typeface="Menlo"/>
              </a:rPr>
              <a:t>.</a:t>
            </a:r>
            <a:r>
              <a:rPr lang="en-US" sz="1600" dirty="0" err="1">
                <a:solidFill>
                  <a:srgbClr val="000000"/>
                </a:solidFill>
                <a:latin typeface="Menlo"/>
              </a:rPr>
              <a:t>TEXT_PLAIN</a:t>
            </a:r>
            <a:r>
              <a:rPr lang="en-US" sz="1600" dirty="0">
                <a:solidFill>
                  <a:srgbClr val="666600"/>
                </a:solidFill>
                <a:latin typeface="Menlo"/>
              </a:rPr>
              <a:t>})</a:t>
            </a:r>
            <a:endParaRPr lang="en-US" sz="1600" dirty="0">
              <a:solidFill>
                <a:srgbClr val="555555"/>
              </a:solidFill>
              <a:latin typeface="Menlo"/>
            </a:endParaRPr>
          </a:p>
          <a:p>
            <a:r>
              <a:rPr lang="en-US" sz="1600" dirty="0">
                <a:solidFill>
                  <a:srgbClr val="006666"/>
                </a:solidFill>
                <a:latin typeface="Menlo"/>
              </a:rPr>
              <a:t>@Path</a:t>
            </a:r>
            <a:r>
              <a:rPr lang="en-US" sz="1600" dirty="0">
                <a:solidFill>
                  <a:srgbClr val="666600"/>
                </a:solidFill>
                <a:latin typeface="Menlo"/>
              </a:rPr>
              <a:t>(</a:t>
            </a:r>
            <a:r>
              <a:rPr lang="en-US" sz="1600" dirty="0">
                <a:solidFill>
                  <a:srgbClr val="008800"/>
                </a:solidFill>
                <a:latin typeface="Menlo"/>
              </a:rPr>
              <a:t>"/post"</a:t>
            </a:r>
            <a:r>
              <a:rPr lang="en-US" sz="1600" dirty="0">
                <a:solidFill>
                  <a:srgbClr val="666600"/>
                </a:solidFill>
                <a:latin typeface="Menlo"/>
              </a:rPr>
              <a:t>)</a:t>
            </a:r>
            <a:endParaRPr lang="en-US" sz="1600" dirty="0">
              <a:solidFill>
                <a:srgbClr val="555555"/>
              </a:solidFill>
              <a:latin typeface="Menlo"/>
            </a:endParaRPr>
          </a:p>
          <a:p>
            <a:r>
              <a:rPr lang="en-US" sz="1600" dirty="0">
                <a:solidFill>
                  <a:srgbClr val="000088"/>
                </a:solidFill>
                <a:latin typeface="Menlo"/>
              </a:rPr>
              <a:t>public</a:t>
            </a:r>
            <a:r>
              <a:rPr lang="en-US" sz="1600" dirty="0">
                <a:solidFill>
                  <a:srgbClr val="000000"/>
                </a:solidFill>
                <a:latin typeface="Menlo"/>
              </a:rPr>
              <a:t> </a:t>
            </a:r>
            <a:r>
              <a:rPr lang="en-US" sz="1600" dirty="0">
                <a:solidFill>
                  <a:srgbClr val="660066"/>
                </a:solidFill>
                <a:latin typeface="Menlo"/>
              </a:rPr>
              <a:t>String</a:t>
            </a:r>
            <a:r>
              <a:rPr lang="en-US" sz="1600" dirty="0">
                <a:solidFill>
                  <a:srgbClr val="000000"/>
                </a:solidFill>
                <a:latin typeface="Menlo"/>
              </a:rPr>
              <a:t> </a:t>
            </a:r>
            <a:r>
              <a:rPr lang="en-US" sz="1600" dirty="0" err="1">
                <a:solidFill>
                  <a:srgbClr val="000000"/>
                </a:solidFill>
                <a:latin typeface="Menlo"/>
              </a:rPr>
              <a:t>postMessage</a:t>
            </a:r>
            <a:r>
              <a:rPr lang="en-US" sz="1600" dirty="0">
                <a:solidFill>
                  <a:srgbClr val="666600"/>
                </a:solidFill>
                <a:latin typeface="Menlo"/>
              </a:rPr>
              <a:t>(</a:t>
            </a:r>
            <a:r>
              <a:rPr lang="en-US" sz="1600" dirty="0">
                <a:solidFill>
                  <a:srgbClr val="660066"/>
                </a:solidFill>
                <a:latin typeface="Menlo"/>
              </a:rPr>
              <a:t>Message</a:t>
            </a:r>
            <a:r>
              <a:rPr lang="en-US" sz="1600" dirty="0">
                <a:solidFill>
                  <a:srgbClr val="000000"/>
                </a:solidFill>
                <a:latin typeface="Menlo"/>
              </a:rPr>
              <a:t> msg</a:t>
            </a:r>
            <a:r>
              <a:rPr lang="en-US" sz="1600" dirty="0">
                <a:solidFill>
                  <a:srgbClr val="666600"/>
                </a:solidFill>
                <a:latin typeface="Menlo"/>
              </a:rPr>
              <a:t>)</a:t>
            </a:r>
            <a:r>
              <a:rPr lang="en-US" sz="1600" dirty="0">
                <a:solidFill>
                  <a:srgbClr val="000000"/>
                </a:solidFill>
                <a:latin typeface="Menlo"/>
              </a:rPr>
              <a:t> </a:t>
            </a:r>
            <a:r>
              <a:rPr lang="en-US" sz="1600" dirty="0">
                <a:solidFill>
                  <a:srgbClr val="000088"/>
                </a:solidFill>
                <a:latin typeface="Menlo"/>
              </a:rPr>
              <a:t>throws</a:t>
            </a:r>
            <a:r>
              <a:rPr lang="en-US" sz="1600" dirty="0">
                <a:solidFill>
                  <a:srgbClr val="000000"/>
                </a:solidFill>
                <a:latin typeface="Menlo"/>
              </a:rPr>
              <a:t> </a:t>
            </a:r>
            <a:r>
              <a:rPr lang="en-US" sz="1600" dirty="0">
                <a:solidFill>
                  <a:srgbClr val="660066"/>
                </a:solidFill>
                <a:latin typeface="Menlo"/>
              </a:rPr>
              <a:t>Exception</a:t>
            </a:r>
            <a:r>
              <a:rPr lang="en-US" sz="1600" dirty="0">
                <a:solidFill>
                  <a:srgbClr val="666600"/>
                </a:solidFill>
                <a:latin typeface="Menlo"/>
              </a:rPr>
              <a:t>{</a:t>
            </a:r>
            <a:endParaRPr lang="en-US" sz="1600" dirty="0">
              <a:solidFill>
                <a:srgbClr val="555555"/>
              </a:solidFill>
              <a:latin typeface="Menlo"/>
            </a:endParaRPr>
          </a:p>
          <a:p>
            <a:r>
              <a:rPr lang="en-US" sz="1600" dirty="0">
                <a:solidFill>
                  <a:srgbClr val="000088"/>
                </a:solidFill>
                <a:latin typeface="Menlo"/>
              </a:rPr>
              <a:t>	return</a:t>
            </a:r>
            <a:r>
              <a:rPr lang="en-US" sz="1600" dirty="0">
                <a:solidFill>
                  <a:srgbClr val="000000"/>
                </a:solidFill>
                <a:latin typeface="Menlo"/>
              </a:rPr>
              <a:t> </a:t>
            </a:r>
            <a:r>
              <a:rPr lang="en-US" sz="1600" dirty="0">
                <a:solidFill>
                  <a:srgbClr val="008800"/>
                </a:solidFill>
                <a:latin typeface="Menlo"/>
              </a:rPr>
              <a:t>"ok"</a:t>
            </a:r>
            <a:r>
              <a:rPr lang="en-US" sz="1600" dirty="0">
                <a:solidFill>
                  <a:srgbClr val="666600"/>
                </a:solidFill>
                <a:latin typeface="Menlo"/>
              </a:rPr>
              <a:t>;</a:t>
            </a:r>
            <a:endParaRPr lang="en-US" sz="1600" dirty="0">
              <a:solidFill>
                <a:srgbClr val="555555"/>
              </a:solidFill>
              <a:latin typeface="Menlo"/>
            </a:endParaRPr>
          </a:p>
          <a:p>
            <a:r>
              <a:rPr lang="en-US" sz="1600" dirty="0">
                <a:solidFill>
                  <a:srgbClr val="666600"/>
                </a:solidFill>
                <a:latin typeface="Menlo"/>
              </a:rPr>
              <a:t>}</a:t>
            </a:r>
            <a:endParaRPr lang="en-US" sz="1600" b="0" i="0" dirty="0">
              <a:solidFill>
                <a:srgbClr val="555555"/>
              </a:solidFill>
              <a:effectLst/>
              <a:latin typeface="Menlo"/>
            </a:endParaRPr>
          </a:p>
        </p:txBody>
      </p:sp>
    </p:spTree>
    <p:extLst>
      <p:ext uri="{BB962C8B-B14F-4D97-AF65-F5344CB8AC3E}">
        <p14:creationId xmlns:p14="http://schemas.microsoft.com/office/powerpoint/2010/main" val="2551987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Similar to JSON, XML may also be used to </a:t>
            </a:r>
            <a:r>
              <a:rPr lang="en-US" sz="2200" dirty="0">
                <a:solidFill>
                  <a:srgbClr val="0000FF"/>
                </a:solidFill>
              </a:rPr>
              <a:t>receive</a:t>
            </a:r>
            <a:r>
              <a:rPr lang="en-US" sz="2200" dirty="0"/>
              <a:t> complex data types from the client, as well as to </a:t>
            </a:r>
            <a:r>
              <a:rPr lang="en-US" sz="2200" dirty="0">
                <a:solidFill>
                  <a:srgbClr val="0000FF"/>
                </a:solidFill>
              </a:rPr>
              <a:t>return</a:t>
            </a:r>
            <a:r>
              <a:rPr lang="en-US" sz="2200" dirty="0"/>
              <a:t> complex data to the client.</a:t>
            </a:r>
          </a:p>
          <a:p>
            <a:endParaRPr lang="en-US" sz="2200" dirty="0"/>
          </a:p>
          <a:p>
            <a:r>
              <a:rPr lang="en-US" sz="2200" dirty="0"/>
              <a:t>Hence, a web service can also </a:t>
            </a:r>
            <a:r>
              <a:rPr lang="en-US" sz="2200" dirty="0">
                <a:solidFill>
                  <a:srgbClr val="0000FF"/>
                </a:solidFill>
              </a:rPr>
              <a:t>consume</a:t>
            </a:r>
            <a:r>
              <a:rPr lang="en-US" sz="2200" dirty="0"/>
              <a:t> XML as well as </a:t>
            </a:r>
            <a:r>
              <a:rPr lang="en-US" sz="2200" dirty="0">
                <a:solidFill>
                  <a:srgbClr val="0000FF"/>
                </a:solidFill>
              </a:rPr>
              <a:t>produce</a:t>
            </a:r>
            <a:r>
              <a:rPr lang="en-US" sz="2200" dirty="0"/>
              <a:t> XML data.</a:t>
            </a:r>
          </a:p>
          <a:p>
            <a:endParaRPr lang="en-US" sz="2200" dirty="0"/>
          </a:p>
          <a:p>
            <a:r>
              <a:rPr lang="en-US" sz="2200" dirty="0"/>
              <a:t>Similarly, XML may be used as </a:t>
            </a:r>
            <a:r>
              <a:rPr lang="en-US" sz="2200" dirty="0">
                <a:solidFill>
                  <a:srgbClr val="0000FF"/>
                </a:solidFill>
              </a:rPr>
              <a:t>input</a:t>
            </a:r>
            <a:r>
              <a:rPr lang="en-US" sz="2200" dirty="0"/>
              <a:t>, </a:t>
            </a:r>
            <a:r>
              <a:rPr lang="en-US" sz="2200" dirty="0">
                <a:solidFill>
                  <a:srgbClr val="0000FF"/>
                </a:solidFill>
              </a:rPr>
              <a:t>output.</a:t>
            </a:r>
          </a:p>
          <a:p>
            <a:endParaRPr lang="en-US" sz="2200" dirty="0">
              <a:solidFill>
                <a:srgbClr val="0000FF"/>
              </a:solidFill>
            </a:endParaRPr>
          </a:p>
          <a:p>
            <a:r>
              <a:rPr lang="en-US" sz="2200" dirty="0"/>
              <a:t>REST services </a:t>
            </a:r>
            <a:r>
              <a:rPr lang="en-US" sz="2200" dirty="0">
                <a:solidFill>
                  <a:srgbClr val="FF0000"/>
                </a:solidFill>
              </a:rPr>
              <a:t>rarely</a:t>
            </a:r>
            <a:r>
              <a:rPr lang="en-US" sz="2200" dirty="0"/>
              <a:t> used </a:t>
            </a:r>
            <a:r>
              <a:rPr lang="en-US" sz="2200" dirty="0">
                <a:solidFill>
                  <a:srgbClr val="C00000"/>
                </a:solidFill>
              </a:rPr>
              <a:t>XML</a:t>
            </a:r>
            <a:r>
              <a:rPr lang="en-US" sz="2200" dirty="0"/>
              <a:t> data in </a:t>
            </a:r>
            <a:r>
              <a:rPr lang="en-US" sz="2200" dirty="0">
                <a:solidFill>
                  <a:srgbClr val="0000FF"/>
                </a:solidFill>
              </a:rPr>
              <a:t>parameters</a:t>
            </a:r>
            <a:r>
              <a:rPr lang="en-US" sz="2200" dirty="0"/>
              <a:t>. The practice is more common in </a:t>
            </a:r>
            <a:r>
              <a:rPr lang="en-US" sz="2200" dirty="0">
                <a:solidFill>
                  <a:srgbClr val="C00000"/>
                </a:solidFill>
              </a:rPr>
              <a:t>SOAP</a:t>
            </a:r>
            <a:r>
              <a:rPr lang="en-US" sz="2200" dirty="0"/>
              <a:t>. </a:t>
            </a:r>
          </a:p>
          <a:p>
            <a:endParaRPr lang="en-US" sz="2200" dirty="0"/>
          </a:p>
          <a:p>
            <a:endParaRPr lang="en-US" sz="2200" dirty="0"/>
          </a:p>
        </p:txBody>
      </p:sp>
      <p:sp>
        <p:nvSpPr>
          <p:cNvPr id="46084" name="Title 17"/>
          <p:cNvSpPr>
            <a:spLocks noGrp="1"/>
          </p:cNvSpPr>
          <p:nvPr>
            <p:ph type="title"/>
          </p:nvPr>
        </p:nvSpPr>
        <p:spPr/>
        <p:txBody>
          <a:bodyPr/>
          <a:lstStyle/>
          <a:p>
            <a:r>
              <a:rPr lang="en-US" sz="3200" dirty="0"/>
              <a:t>Using XML</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464388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JSON data may </a:t>
            </a:r>
            <a:r>
              <a:rPr lang="en-US" sz="2200" dirty="0">
                <a:solidFill>
                  <a:srgbClr val="0000FF"/>
                </a:solidFill>
              </a:rPr>
              <a:t>manually</a:t>
            </a:r>
            <a:r>
              <a:rPr lang="en-US" sz="2200" dirty="0"/>
              <a:t> be generated in the code.</a:t>
            </a:r>
          </a:p>
          <a:p>
            <a:pPr lvl="1"/>
            <a:r>
              <a:rPr lang="en-US" sz="1800" dirty="0"/>
              <a:t>Recall the earlier example in chapter 2:</a:t>
            </a:r>
          </a:p>
          <a:p>
            <a:pPr lvl="1"/>
            <a:endParaRPr lang="en-US" sz="1800" dirty="0"/>
          </a:p>
        </p:txBody>
      </p:sp>
      <p:sp>
        <p:nvSpPr>
          <p:cNvPr id="46084" name="Title 17"/>
          <p:cNvSpPr>
            <a:spLocks noGrp="1"/>
          </p:cNvSpPr>
          <p:nvPr>
            <p:ph type="title"/>
          </p:nvPr>
        </p:nvSpPr>
        <p:spPr/>
        <p:txBody>
          <a:bodyPr/>
          <a:lstStyle/>
          <a:p>
            <a:r>
              <a:rPr lang="en-US" sz="3200" dirty="0"/>
              <a:t>Using XML (1) – Manual Processing</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 name="Rectangle 7">
            <a:extLst>
              <a:ext uri="{FF2B5EF4-FFF2-40B4-BE49-F238E27FC236}">
                <a16:creationId xmlns:a16="http://schemas.microsoft.com/office/drawing/2014/main" id="{0D50B4F9-8F29-42EF-A7CD-9E8D4E647E11}"/>
              </a:ext>
            </a:extLst>
          </p:cNvPr>
          <p:cNvSpPr/>
          <p:nvPr/>
        </p:nvSpPr>
        <p:spPr>
          <a:xfrm>
            <a:off x="2311885" y="1217157"/>
            <a:ext cx="7416824" cy="2307555"/>
          </a:xfrm>
          <a:prstGeom prst="rect">
            <a:avLst/>
          </a:prstGeom>
        </p:spPr>
        <p:txBody>
          <a:bodyPr wrap="square">
            <a:spAutoFit/>
          </a:bodyPr>
          <a:lstStyle/>
          <a:p>
            <a:pPr marL="6350" marR="3438525" indent="-6350">
              <a:lnSpc>
                <a:spcPct val="102000"/>
              </a:lnSpc>
              <a:spcBef>
                <a:spcPts val="0"/>
              </a:spcBef>
              <a:spcAft>
                <a:spcPts val="20"/>
              </a:spcAft>
            </a:pPr>
            <a:endParaRPr lang="en-US" sz="1400" dirty="0">
              <a:solidFill>
                <a:srgbClr val="9999FF"/>
              </a:solidFill>
              <a:latin typeface="Calibri" panose="020F0502020204030204" pitchFamily="34" charset="0"/>
              <a:ea typeface="Calibri" panose="020F0502020204030204" pitchFamily="34" charset="0"/>
            </a:endParaRPr>
          </a:p>
          <a:p>
            <a:pPr marL="6350" marR="3438525" indent="-6350">
              <a:lnSpc>
                <a:spcPct val="102000"/>
              </a:lnSpc>
              <a:spcBef>
                <a:spcPts val="0"/>
              </a:spcBef>
              <a:spcAft>
                <a:spcPts val="20"/>
              </a:spcAft>
            </a:pPr>
            <a:endParaRPr lang="en-US" sz="1400" dirty="0">
              <a:solidFill>
                <a:srgbClr val="9999FF"/>
              </a:solidFill>
              <a:latin typeface="Calibri" panose="020F0502020204030204" pitchFamily="34" charset="0"/>
              <a:ea typeface="Calibri" panose="020F0502020204030204" pitchFamily="34" charset="0"/>
            </a:endParaRPr>
          </a:p>
          <a:p>
            <a:pPr marL="6350" marR="3438525" indent="-6350">
              <a:lnSpc>
                <a:spcPct val="102000"/>
              </a:lnSpc>
              <a:spcBef>
                <a:spcPts val="0"/>
              </a:spcBef>
              <a:spcAft>
                <a:spcPts val="20"/>
              </a:spcAft>
            </a:pPr>
            <a:endParaRPr lang="en-US" sz="1400" dirty="0">
              <a:solidFill>
                <a:srgbClr val="9999FF"/>
              </a:solidFill>
              <a:latin typeface="Calibri" panose="020F0502020204030204" pitchFamily="34" charset="0"/>
              <a:ea typeface="Calibri" panose="020F0502020204030204" pitchFamily="34" charset="0"/>
            </a:endParaRPr>
          </a:p>
          <a:p>
            <a:pPr marL="6350" marR="3438525" indent="-6350">
              <a:lnSpc>
                <a:spcPct val="102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		@GET</a:t>
            </a:r>
            <a:endParaRPr lang="en-US" sz="1400" dirty="0">
              <a:solidFill>
                <a:srgbClr val="181717"/>
              </a:solidFill>
              <a:latin typeface="Times New Roman" panose="02020603050405020304" pitchFamily="18" charset="0"/>
              <a:ea typeface="Times New Roman" panose="02020603050405020304" pitchFamily="18" charset="0"/>
            </a:endParaRPr>
          </a:p>
          <a:p>
            <a:pPr marL="6350" marR="244475" indent="-6350">
              <a:lnSpc>
                <a:spcPct val="103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		@Produces</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MediaType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330099"/>
                </a:solidFill>
                <a:latin typeface="Calibri" panose="020F0502020204030204" pitchFamily="34" charset="0"/>
                <a:ea typeface="Calibri" panose="020F0502020204030204" pitchFamily="34" charset="0"/>
              </a:rPr>
              <a:t>APPLICATION_XML</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i="1" dirty="0">
                <a:solidFill>
                  <a:srgbClr val="35586C"/>
                </a:solidFill>
                <a:latin typeface="Calibri" panose="020F0502020204030204" pitchFamily="34" charset="0"/>
                <a:ea typeface="Calibri" panose="020F0502020204030204" pitchFamily="34" charset="0"/>
              </a:rPr>
              <a:t>// could use "application/xml"</a:t>
            </a:r>
            <a:endParaRPr lang="en-US" sz="1400" dirty="0">
              <a:solidFill>
                <a:srgbClr val="181717"/>
              </a:solidFill>
              <a:latin typeface="Times New Roman" panose="02020603050405020304" pitchFamily="18" charset="0"/>
              <a:ea typeface="Times New Roman" panose="02020603050405020304" pitchFamily="18" charset="0"/>
            </a:endParaRPr>
          </a:p>
          <a:p>
            <a:pPr marL="6350" marR="2574925" indent="-6350">
              <a:lnSpc>
                <a:spcPct val="103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		@Path</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"/xml"</a:t>
            </a:r>
            <a:r>
              <a:rPr lang="en-US" sz="1400" dirty="0">
                <a:solidFill>
                  <a:srgbClr val="555555"/>
                </a:solidFill>
                <a:latin typeface="Calibri" panose="020F0502020204030204" pitchFamily="34" charset="0"/>
                <a:ea typeface="Calibri" panose="020F0502020204030204" pitchFamily="34" charset="0"/>
              </a:rPr>
              <a:t>) </a:t>
            </a:r>
          </a:p>
          <a:p>
            <a:pPr marL="6350" marR="2574925" indent="-6350">
              <a:lnSpc>
                <a:spcPct val="103000"/>
              </a:lnSpc>
              <a:spcBef>
                <a:spcPts val="0"/>
              </a:spcBef>
              <a:spcAft>
                <a:spcPts val="20"/>
              </a:spcAft>
            </a:pPr>
            <a:r>
              <a:rPr lang="en-US" sz="1400" b="1" dirty="0">
                <a:solidFill>
                  <a:srgbClr val="555555"/>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String</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getXML</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a:p>
            <a:pPr marL="6350" marR="2574925" indent="-6350">
              <a:lnSpc>
                <a:spcPct val="103000"/>
              </a:lnSpc>
              <a:spcBef>
                <a:spcPts val="0"/>
              </a:spcBef>
              <a:spcAft>
                <a:spcPts val="20"/>
              </a:spcAft>
            </a:pPr>
            <a:r>
              <a:rPr lang="en-US" sz="1400" b="1" dirty="0">
                <a:solidFill>
                  <a:srgbClr val="555555"/>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return</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toXML</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createPOJO</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555555"/>
                </a:solidFill>
                <a:latin typeface="Calibri" panose="020F0502020204030204" pitchFamily="34" charset="0"/>
                <a:ea typeface="Calibri" panose="020F0502020204030204" pitchFamily="34" charset="0"/>
              </a:rPr>
              <a:t>		}</a:t>
            </a:r>
          </a:p>
          <a:p>
            <a:pPr marL="6350" marR="1075690" indent="-6350">
              <a:lnSpc>
                <a:spcPct val="103000"/>
              </a:lnSpc>
              <a:spcBef>
                <a:spcPts val="0"/>
              </a:spcBef>
              <a:spcAft>
                <a:spcPts val="55"/>
              </a:spcAft>
            </a:pPr>
            <a:endParaRPr lang="en-US" sz="1400" dirty="0">
              <a:solidFill>
                <a:srgbClr val="555555"/>
              </a:solidFill>
              <a:latin typeface="Calibri" panose="020F0502020204030204" pitchFamily="34" charset="0"/>
              <a:ea typeface="Times New Roman" panose="02020603050405020304" pitchFamily="18" charset="0"/>
            </a:endParaRPr>
          </a:p>
        </p:txBody>
      </p:sp>
      <p:sp>
        <p:nvSpPr>
          <p:cNvPr id="9" name="Rectangle 8">
            <a:extLst>
              <a:ext uri="{FF2B5EF4-FFF2-40B4-BE49-F238E27FC236}">
                <a16:creationId xmlns:a16="http://schemas.microsoft.com/office/drawing/2014/main" id="{2DDBFCB0-93CD-4156-B8FE-13FF9D4C3B1A}"/>
              </a:ext>
            </a:extLst>
          </p:cNvPr>
          <p:cNvSpPr/>
          <p:nvPr/>
        </p:nvSpPr>
        <p:spPr>
          <a:xfrm>
            <a:off x="2583423" y="1886778"/>
            <a:ext cx="6006100" cy="1435217"/>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0766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JAX-RS supports </a:t>
            </a:r>
            <a:r>
              <a:rPr lang="en-US" sz="2200" dirty="0">
                <a:solidFill>
                  <a:srgbClr val="0000FF"/>
                </a:solidFill>
              </a:rPr>
              <a:t>automatic marshalling</a:t>
            </a:r>
            <a:r>
              <a:rPr lang="en-US" sz="2200" dirty="0"/>
              <a:t> and </a:t>
            </a:r>
            <a:r>
              <a:rPr lang="en-US" sz="2200" dirty="0">
                <a:solidFill>
                  <a:srgbClr val="0000FF"/>
                </a:solidFill>
              </a:rPr>
              <a:t>unmarshalling</a:t>
            </a:r>
            <a:r>
              <a:rPr lang="en-US" sz="2200" dirty="0"/>
              <a:t> of </a:t>
            </a:r>
            <a:r>
              <a:rPr lang="en-US" sz="2200" dirty="0">
                <a:solidFill>
                  <a:srgbClr val="0000FF"/>
                </a:solidFill>
              </a:rPr>
              <a:t>POJO</a:t>
            </a:r>
            <a:r>
              <a:rPr lang="en-US" sz="2200" dirty="0"/>
              <a:t> objects in XML.</a:t>
            </a:r>
          </a:p>
          <a:p>
            <a:endParaRPr lang="en-US" sz="2200" dirty="0"/>
          </a:p>
          <a:p>
            <a:r>
              <a:rPr lang="en-US" sz="2200" dirty="0"/>
              <a:t>To do so, the POJO object must be </a:t>
            </a:r>
            <a:r>
              <a:rPr lang="en-US" sz="2200" dirty="0">
                <a:solidFill>
                  <a:srgbClr val="0000FF"/>
                </a:solidFill>
              </a:rPr>
              <a:t>serializable </a:t>
            </a:r>
            <a:r>
              <a:rPr lang="en-US" sz="2200" dirty="0"/>
              <a:t>and</a:t>
            </a:r>
            <a:r>
              <a:rPr lang="en-US" sz="2200" dirty="0">
                <a:solidFill>
                  <a:srgbClr val="0000FF"/>
                </a:solidFill>
              </a:rPr>
              <a:t> annotated</a:t>
            </a:r>
            <a:r>
              <a:rPr lang="en-US" sz="2200" dirty="0"/>
              <a:t>.</a:t>
            </a:r>
          </a:p>
          <a:p>
            <a:endParaRPr lang="en-US" sz="2200" dirty="0"/>
          </a:p>
          <a:p>
            <a:r>
              <a:rPr lang="en-US" sz="2200" dirty="0"/>
              <a:t>The POJO object may simply be used as a parameter or a return type.</a:t>
            </a:r>
          </a:p>
          <a:p>
            <a:endParaRPr lang="en-US" sz="1800" dirty="0"/>
          </a:p>
        </p:txBody>
      </p:sp>
      <p:sp>
        <p:nvSpPr>
          <p:cNvPr id="46084" name="Title 17"/>
          <p:cNvSpPr>
            <a:spLocks noGrp="1"/>
          </p:cNvSpPr>
          <p:nvPr>
            <p:ph type="title"/>
          </p:nvPr>
        </p:nvSpPr>
        <p:spPr/>
        <p:txBody>
          <a:bodyPr/>
          <a:lstStyle/>
          <a:p>
            <a:r>
              <a:rPr lang="en-US" sz="3200" dirty="0"/>
              <a:t>Using XML (2) – Built-in Support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30997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Example:</a:t>
            </a:r>
          </a:p>
          <a:p>
            <a:pPr marL="457200" lvl="1" indent="0">
              <a:buNone/>
            </a:pPr>
            <a:r>
              <a:rPr lang="en-US" sz="1400" dirty="0"/>
              <a:t>A REST service </a:t>
            </a:r>
            <a:r>
              <a:rPr lang="en-US" sz="1400" dirty="0">
                <a:solidFill>
                  <a:srgbClr val="0000FF"/>
                </a:solidFill>
              </a:rPr>
              <a:t>producing</a:t>
            </a:r>
            <a:r>
              <a:rPr lang="en-US" sz="1400" dirty="0"/>
              <a:t> and XML data:</a:t>
            </a:r>
          </a:p>
        </p:txBody>
      </p:sp>
      <p:sp>
        <p:nvSpPr>
          <p:cNvPr id="46084" name="Title 17"/>
          <p:cNvSpPr>
            <a:spLocks noGrp="1"/>
          </p:cNvSpPr>
          <p:nvPr>
            <p:ph type="title"/>
          </p:nvPr>
        </p:nvSpPr>
        <p:spPr/>
        <p:txBody>
          <a:bodyPr/>
          <a:lstStyle/>
          <a:p>
            <a:r>
              <a:rPr lang="en-US" sz="3200" dirty="0"/>
              <a:t>Using XML (2) – Built-in Support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 name="Rectangle 1">
            <a:extLst>
              <a:ext uri="{FF2B5EF4-FFF2-40B4-BE49-F238E27FC236}">
                <a16:creationId xmlns:a16="http://schemas.microsoft.com/office/drawing/2014/main" id="{0A549745-55E4-4F25-8210-4604EE8BC12A}"/>
              </a:ext>
            </a:extLst>
          </p:cNvPr>
          <p:cNvSpPr>
            <a:spLocks noChangeArrowheads="1"/>
          </p:cNvSpPr>
          <p:nvPr/>
        </p:nvSpPr>
        <p:spPr bwMode="auto">
          <a:xfrm>
            <a:off x="4846261" y="1589023"/>
            <a:ext cx="6736139" cy="1169551"/>
          </a:xfrm>
          <a:prstGeom prst="rect">
            <a:avLst/>
          </a:prstGeom>
          <a:solidFill>
            <a:srgbClr val="2222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@Path("</a:t>
            </a:r>
            <a:r>
              <a:rPr kumimoji="0" lang="en-US" altLang="en-US" sz="1400" b="0" i="0" u="none" strike="noStrike" kern="0" cap="none" spc="0" normalizeH="0" baseline="0" noProof="0" dirty="0" err="1">
                <a:ln>
                  <a:noFill/>
                </a:ln>
                <a:solidFill>
                  <a:srgbClr val="FFFFFF"/>
                </a:solidFill>
                <a:effectLst/>
                <a:uLnTx/>
                <a:uFillTx/>
                <a:latin typeface="Courier New" panose="02070309020205020404" pitchFamily="49" charset="0"/>
              </a:rPr>
              <a:t>getEmployeeInfo</a:t>
            </a: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@GET</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public String </a:t>
            </a:r>
            <a:r>
              <a:rPr kumimoji="0" lang="en-US" altLang="en-US" sz="1400" b="0" i="0" u="none" strike="noStrike" kern="0" cap="none" spc="0" normalizeH="0" baseline="0" noProof="0" dirty="0" err="1">
                <a:ln>
                  <a:noFill/>
                </a:ln>
                <a:solidFill>
                  <a:srgbClr val="FFFFFF"/>
                </a:solidFill>
                <a:effectLst/>
                <a:uLnTx/>
                <a:uFillTx/>
                <a:latin typeface="Courier New" panose="02070309020205020404" pitchFamily="49" charset="0"/>
              </a:rPr>
              <a:t>getEmployeeInfo</a:t>
            </a: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(@QueryParam("id") String id) { </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	return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 </a:t>
            </a:r>
            <a:endParaRPr kumimoji="0" lang="en-US" altLang="en-US" sz="1400" b="0" i="0" u="none" strike="noStrike" kern="0" cap="none" spc="0" normalizeH="0" baseline="0" noProof="0" dirty="0">
              <a:ln>
                <a:noFill/>
              </a:ln>
              <a:solidFill>
                <a:prstClr val="black"/>
              </a:solidFill>
              <a:effectLst/>
              <a:uLnTx/>
              <a:uFillTx/>
            </a:endParaRPr>
          </a:p>
        </p:txBody>
      </p:sp>
      <p:sp>
        <p:nvSpPr>
          <p:cNvPr id="16" name="Rectangle 2">
            <a:extLst>
              <a:ext uri="{FF2B5EF4-FFF2-40B4-BE49-F238E27FC236}">
                <a16:creationId xmlns:a16="http://schemas.microsoft.com/office/drawing/2014/main" id="{8A6320FF-E410-45B7-89D4-117A06F8D699}"/>
              </a:ext>
            </a:extLst>
          </p:cNvPr>
          <p:cNvSpPr>
            <a:spLocks noChangeArrowheads="1"/>
          </p:cNvSpPr>
          <p:nvPr/>
        </p:nvSpPr>
        <p:spPr bwMode="auto">
          <a:xfrm>
            <a:off x="2952000" y="4592890"/>
            <a:ext cx="7028185" cy="1600438"/>
          </a:xfrm>
          <a:prstGeom prst="rect">
            <a:avLst/>
          </a:prstGeom>
          <a:solidFill>
            <a:srgbClr val="B71E42">
              <a:lumMod val="7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@Path("</a:t>
            </a:r>
            <a:r>
              <a:rPr kumimoji="0" lang="en-US" altLang="en-US" sz="1400" b="0" i="0" u="none" strike="noStrike" kern="0" cap="none" spc="0" normalizeH="0" baseline="0" noProof="0" dirty="0" err="1">
                <a:ln>
                  <a:noFill/>
                </a:ln>
                <a:solidFill>
                  <a:srgbClr val="FFFFFF"/>
                </a:solidFill>
                <a:effectLst/>
                <a:uLnTx/>
                <a:uFillTx/>
                <a:latin typeface="Courier New" panose="02070309020205020404" pitchFamily="49" charset="0"/>
              </a:rPr>
              <a:t>getEmployeeInfo</a:t>
            </a: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@GET</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@Produces(</a:t>
            </a:r>
            <a:r>
              <a:rPr kumimoji="0" lang="en-US" altLang="en-US" sz="1400" b="0" i="0" u="none" strike="noStrike" kern="0" cap="none" spc="0" normalizeH="0" baseline="0" noProof="0" dirty="0" err="1">
                <a:ln>
                  <a:noFill/>
                </a:ln>
                <a:solidFill>
                  <a:srgbClr val="FFFFFF"/>
                </a:solidFill>
                <a:effectLst/>
                <a:uLnTx/>
                <a:uFillTx/>
                <a:latin typeface="Courier New" panose="02070309020205020404" pitchFamily="49" charset="0"/>
              </a:rPr>
              <a:t>MediaType.APPLICATION_XML</a:t>
            </a: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public Employee </a:t>
            </a:r>
            <a:r>
              <a:rPr kumimoji="0" lang="en-US" altLang="en-US" sz="1400" b="0" i="0" u="none" strike="noStrike" kern="0" cap="none" spc="0" normalizeH="0" baseline="0" noProof="0" dirty="0" err="1">
                <a:ln>
                  <a:noFill/>
                </a:ln>
                <a:solidFill>
                  <a:srgbClr val="FFFFFF"/>
                </a:solidFill>
                <a:effectLst/>
                <a:uLnTx/>
                <a:uFillTx/>
                <a:latin typeface="Courier New" panose="02070309020205020404" pitchFamily="49" charset="0"/>
              </a:rPr>
              <a:t>getEmployeeInfo</a:t>
            </a: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a:t>
            </a:r>
            <a:r>
              <a:rPr kumimoji="0" lang="en-US" altLang="en-US" sz="1400" b="0" i="0" u="none" strike="noStrike" kern="0" cap="none" spc="0" normalizeH="0" baseline="0" noProof="0" dirty="0" err="1">
                <a:ln>
                  <a:noFill/>
                </a:ln>
                <a:solidFill>
                  <a:srgbClr val="FFFFFF"/>
                </a:solidFill>
                <a:effectLst/>
                <a:uLnTx/>
                <a:uFillTx/>
                <a:latin typeface="Courier New" panose="02070309020205020404" pitchFamily="49" charset="0"/>
              </a:rPr>
              <a:t>QueryParam</a:t>
            </a: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("id") String id){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	Employee e =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	return e;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a:t>
            </a:r>
            <a:r>
              <a:rPr kumimoji="0" lang="en-US" altLang="en-US" sz="1400" b="0" i="0" u="none" strike="noStrike" kern="0" cap="none" spc="0" normalizeH="0" baseline="0" noProof="0" dirty="0">
                <a:ln>
                  <a:noFill/>
                </a:ln>
                <a:solidFill>
                  <a:prstClr val="black"/>
                </a:solidFill>
                <a:effectLst/>
                <a:uLnTx/>
                <a:uFillTx/>
                <a:latin typeface="Gill Sans MT" panose="020B0502020104020203"/>
              </a:rPr>
              <a:t> </a:t>
            </a:r>
            <a:endParaRPr kumimoji="0" lang="en-US" altLang="en-US" sz="1400" b="0" i="0" u="none" strike="noStrike" kern="0" cap="none" spc="0" normalizeH="0" baseline="0" noProof="0" dirty="0">
              <a:ln>
                <a:noFill/>
              </a:ln>
              <a:solidFill>
                <a:prstClr val="black"/>
              </a:solidFill>
              <a:effectLst/>
              <a:uLnTx/>
              <a:uFillTx/>
            </a:endParaRPr>
          </a:p>
        </p:txBody>
      </p:sp>
      <p:sp>
        <p:nvSpPr>
          <p:cNvPr id="17" name="Rectangle 1">
            <a:extLst>
              <a:ext uri="{FF2B5EF4-FFF2-40B4-BE49-F238E27FC236}">
                <a16:creationId xmlns:a16="http://schemas.microsoft.com/office/drawing/2014/main" id="{CF99996A-7DA3-4821-8676-124EC9B6FB5A}"/>
              </a:ext>
            </a:extLst>
          </p:cNvPr>
          <p:cNvSpPr>
            <a:spLocks noChangeArrowheads="1"/>
          </p:cNvSpPr>
          <p:nvPr/>
        </p:nvSpPr>
        <p:spPr bwMode="auto">
          <a:xfrm>
            <a:off x="2988128" y="3018851"/>
            <a:ext cx="2654894" cy="1384995"/>
          </a:xfrm>
          <a:prstGeom prst="rect">
            <a:avLst/>
          </a:prstGeom>
          <a:solidFill>
            <a:srgbClr val="6892A0">
              <a:lumMod val="50000"/>
            </a:srgbClr>
          </a:solidFill>
          <a:ln>
            <a:noFill/>
          </a:ln>
          <a:effectLst/>
        </p:spPr>
        <p:txBody>
          <a:bodyPr vert="horz" wrap="none" lIns="91440" tIns="45720" rIns="91440" bIns="45720" numCol="1" anchor="ctr" anchorCtr="0" compatLnSpc="1">
            <a:prstTxWarp prst="textNoShape">
              <a:avLst/>
            </a:prstTxWarp>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a:t>
            </a:r>
            <a:r>
              <a:rPr kumimoji="0" lang="en-US" altLang="en-US" sz="1400" b="0" i="0" u="none" strike="noStrike" kern="0" cap="none" spc="0" normalizeH="0" baseline="0" noProof="0" dirty="0" err="1">
                <a:ln>
                  <a:noFill/>
                </a:ln>
                <a:solidFill>
                  <a:srgbClr val="FFFFFF"/>
                </a:solidFill>
                <a:effectLst/>
                <a:uLnTx/>
                <a:uFillTx/>
                <a:latin typeface="Courier New" panose="02070309020205020404" pitchFamily="49" charset="0"/>
              </a:rPr>
              <a:t>XmlRootElement</a:t>
            </a:r>
            <a:endPar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public class Employee</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    public String name;</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    . . . </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Courier New" panose="02070309020205020404" pitchFamily="49" charset="0"/>
              </a:rPr>
              <a:t>}</a:t>
            </a:r>
            <a:endParaRPr kumimoji="0" lang="en-US" altLang="en-US" sz="1400" b="0" i="0" u="none" strike="noStrike" kern="0" cap="none" spc="0" normalizeH="0" baseline="0" noProof="0" dirty="0">
              <a:ln>
                <a:noFill/>
              </a:ln>
              <a:solidFill>
                <a:prstClr val="black"/>
              </a:solidFill>
              <a:effectLst/>
              <a:uLnTx/>
              <a:uFillTx/>
            </a:endParaRPr>
          </a:p>
        </p:txBody>
      </p:sp>
      <p:cxnSp>
        <p:nvCxnSpPr>
          <p:cNvPr id="18" name="Straight Arrow Connector 17">
            <a:extLst>
              <a:ext uri="{FF2B5EF4-FFF2-40B4-BE49-F238E27FC236}">
                <a16:creationId xmlns:a16="http://schemas.microsoft.com/office/drawing/2014/main" id="{E8E4D409-A6BB-43A2-B0B1-50489E999255}"/>
              </a:ext>
            </a:extLst>
          </p:cNvPr>
          <p:cNvCxnSpPr/>
          <p:nvPr/>
        </p:nvCxnSpPr>
        <p:spPr bwMode="auto">
          <a:xfrm>
            <a:off x="2208022" y="5190648"/>
            <a:ext cx="544749" cy="0"/>
          </a:xfrm>
          <a:prstGeom prst="straightConnector1">
            <a:avLst/>
          </a:prstGeom>
          <a:noFill/>
          <a:ln w="9525" cap="flat" cmpd="sng" algn="ctr">
            <a:solidFill>
              <a:srgbClr val="FF0000"/>
            </a:solidFill>
            <a:prstDash val="solid"/>
            <a:round/>
            <a:headEnd type="non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717736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Example:</a:t>
            </a:r>
          </a:p>
          <a:p>
            <a:pPr marL="457200" lvl="1" indent="0">
              <a:buNone/>
            </a:pPr>
            <a:r>
              <a:rPr lang="en-US" sz="1400" dirty="0"/>
              <a:t>A REST service </a:t>
            </a:r>
            <a:r>
              <a:rPr lang="en-US" sz="1400" dirty="0">
                <a:solidFill>
                  <a:srgbClr val="0000FF"/>
                </a:solidFill>
              </a:rPr>
              <a:t>consuming</a:t>
            </a:r>
            <a:r>
              <a:rPr lang="en-US" sz="1400" dirty="0"/>
              <a:t> and XML data:</a:t>
            </a:r>
          </a:p>
        </p:txBody>
      </p:sp>
      <p:sp>
        <p:nvSpPr>
          <p:cNvPr id="46084" name="Title 17"/>
          <p:cNvSpPr>
            <a:spLocks noGrp="1"/>
          </p:cNvSpPr>
          <p:nvPr>
            <p:ph type="title"/>
          </p:nvPr>
        </p:nvSpPr>
        <p:spPr/>
        <p:txBody>
          <a:bodyPr/>
          <a:lstStyle/>
          <a:p>
            <a:r>
              <a:rPr lang="en-US" sz="3200" dirty="0"/>
              <a:t>Using XML (2) – Built-in Support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 name="Rectangle 1">
            <a:extLst>
              <a:ext uri="{FF2B5EF4-FFF2-40B4-BE49-F238E27FC236}">
                <a16:creationId xmlns:a16="http://schemas.microsoft.com/office/drawing/2014/main" id="{ADED9319-C5FB-4459-A99A-76FFCCDC757E}"/>
              </a:ext>
            </a:extLst>
          </p:cNvPr>
          <p:cNvSpPr>
            <a:spLocks noChangeArrowheads="1"/>
          </p:cNvSpPr>
          <p:nvPr/>
        </p:nvSpPr>
        <p:spPr bwMode="auto">
          <a:xfrm>
            <a:off x="5799135" y="1911659"/>
            <a:ext cx="5769528" cy="1600438"/>
          </a:xfrm>
          <a:prstGeom prst="rect">
            <a:avLst/>
          </a:prstGeom>
          <a:solidFill>
            <a:srgbClr val="2222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hangingPunct="0"/>
            <a:r>
              <a:rPr kumimoji="0" lang="en-US" altLang="en-US" sz="1400" b="0" i="0" u="none" strike="noStrike" cap="none" normalizeH="0" baseline="0" dirty="0">
                <a:ln>
                  <a:noFill/>
                </a:ln>
                <a:solidFill>
                  <a:srgbClr val="FFFFFF"/>
                </a:solidFill>
                <a:effectLst/>
                <a:latin typeface="Courier New" panose="02070309020205020404" pitchFamily="49" charset="0"/>
              </a:rPr>
              <a:t>@Path</a:t>
            </a:r>
            <a:r>
              <a:rPr lang="en-US" altLang="en-US" sz="1400" dirty="0">
                <a:solidFill>
                  <a:srgbClr val="FFFFFF"/>
                </a:solidFill>
                <a:latin typeface="Courier New" panose="02070309020205020404" pitchFamily="49" charset="0"/>
              </a:rPr>
              <a:t>("</a:t>
            </a:r>
            <a:r>
              <a:rPr lang="en-US" altLang="en-US" sz="1400" dirty="0" err="1">
                <a:solidFill>
                  <a:srgbClr val="FFFFFF"/>
                </a:solidFill>
                <a:latin typeface="Courier New" panose="02070309020205020404" pitchFamily="49" charset="0"/>
              </a:rPr>
              <a:t>addEmployee</a:t>
            </a:r>
            <a:r>
              <a:rPr kumimoji="0" lang="en-US" altLang="en-US" sz="1400" b="0" i="0" u="none" strike="noStrike" cap="none" normalizeH="0" baseline="0" dirty="0">
                <a:ln>
                  <a:noFill/>
                </a:ln>
                <a:solidFill>
                  <a:srgbClr val="FFFFFF"/>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@POST</a:t>
            </a:r>
          </a:p>
          <a:p>
            <a:pPr lvl="0" eaLnBrk="0" hangingPunct="0"/>
            <a:r>
              <a:rPr lang="en-US" altLang="en-US" sz="1400" dirty="0">
                <a:solidFill>
                  <a:srgbClr val="FFFFFF"/>
                </a:solidFill>
                <a:latin typeface="Courier New" panose="02070309020205020404" pitchFamily="49" charset="0"/>
              </a:rPr>
              <a:t>@Consumes(</a:t>
            </a:r>
            <a:r>
              <a:rPr lang="en-US" altLang="en-US" sz="1400" dirty="0" err="1">
                <a:solidFill>
                  <a:srgbClr val="FFFFFF"/>
                </a:solidFill>
                <a:latin typeface="Courier New" panose="02070309020205020404" pitchFamily="49" charset="0"/>
              </a:rPr>
              <a:t>MediaType.APPLICATION_FORM_URLENCODED</a:t>
            </a:r>
            <a:r>
              <a:rPr lang="en-US" altLang="en-US" sz="1400" dirty="0">
                <a:solidFill>
                  <a:srgbClr val="FFFFFF"/>
                </a:solidFill>
                <a:latin typeface="Courier New" panose="02070309020205020404" pitchFamily="49" charset="0"/>
              </a:rPr>
              <a:t>)</a:t>
            </a:r>
            <a:endParaRPr kumimoji="0" lang="en-US" altLang="en-US" sz="1400" b="0" i="0" u="none" strike="noStrike" cap="none" normalizeH="0" baseline="0" dirty="0">
              <a:ln>
                <a:noFill/>
              </a:ln>
              <a:solidFill>
                <a:srgbClr val="FFFFFF"/>
              </a:solidFill>
              <a:effectLst/>
              <a:latin typeface="Courier New" panose="02070309020205020404" pitchFamily="49" charset="0"/>
            </a:endParaRPr>
          </a:p>
          <a:p>
            <a:pPr lvl="0" eaLnBrk="0" hangingPunct="0"/>
            <a:r>
              <a:rPr kumimoji="0" lang="en-US" altLang="en-US" sz="1400" b="0" i="0" u="none" strike="noStrike" cap="none" normalizeH="0" baseline="0" dirty="0">
                <a:ln>
                  <a:noFill/>
                </a:ln>
                <a:solidFill>
                  <a:srgbClr val="FFFFFF"/>
                </a:solidFill>
                <a:effectLst/>
                <a:latin typeface="Courier New" panose="02070309020205020404" pitchFamily="49" charset="0"/>
              </a:rPr>
              <a:t>public void </a:t>
            </a:r>
            <a:r>
              <a:rPr lang="en-US" altLang="en-US" sz="1400" dirty="0" err="1">
                <a:solidFill>
                  <a:srgbClr val="FFFFFF"/>
                </a:solidFill>
                <a:latin typeface="Courier New" panose="02070309020205020404" pitchFamily="49" charset="0"/>
              </a:rPr>
              <a:t>addEmployee</a:t>
            </a:r>
            <a:r>
              <a:rPr kumimoji="0" lang="en-US" altLang="en-US" sz="1400" b="0" i="0" u="none" strike="noStrike" cap="none" normalizeH="0" baseline="0">
                <a:ln>
                  <a:noFill/>
                </a:ln>
                <a:solidFill>
                  <a:srgbClr val="FFFFFF"/>
                </a:solidFill>
                <a:effectLst/>
                <a:latin typeface="Courier New" panose="02070309020205020404" pitchFamily="49" charset="0"/>
              </a:rPr>
              <a:t>(@</a:t>
            </a:r>
            <a:r>
              <a:rPr lang="en-US" altLang="en-US" sz="1400">
                <a:solidFill>
                  <a:srgbClr val="FFFFFF"/>
                </a:solidFill>
                <a:latin typeface="Courier New" panose="02070309020205020404" pitchFamily="49" charset="0"/>
              </a:rPr>
              <a:t>FormParam</a:t>
            </a:r>
            <a:r>
              <a:rPr lang="en-US" altLang="en-US" sz="1400" dirty="0">
                <a:solidFill>
                  <a:srgbClr val="FFFFFF"/>
                </a:solidFill>
                <a:latin typeface="Courier New" panose="02070309020205020404" pitchFamily="49" charset="0"/>
              </a:rPr>
              <a:t>("id") </a:t>
            </a:r>
            <a:r>
              <a:rPr kumimoji="0" lang="en-US" altLang="en-US" sz="1400" b="0" i="0" u="none" strike="noStrike" cap="none" normalizeH="0" baseline="0" dirty="0">
                <a:ln>
                  <a:noFill/>
                </a:ln>
                <a:solidFill>
                  <a:srgbClr val="FFFFFF"/>
                </a:solidFill>
                <a:effectLst/>
                <a:latin typeface="Courier New" panose="02070309020205020404" pitchFamily="49" charset="0"/>
              </a:rPr>
              <a:t>String id</a:t>
            </a:r>
            <a:r>
              <a:rPr lang="en-US" altLang="en-US" sz="1400" dirty="0">
                <a:solidFill>
                  <a:srgbClr val="FFFFFF"/>
                </a:solidFill>
                <a:latin typeface="Courier New" panose="02070309020205020404" pitchFamily="49" charset="0"/>
              </a:rPr>
              <a:t>, </a:t>
            </a:r>
          </a:p>
          <a:p>
            <a:pPr lvl="0" eaLnBrk="0" hangingPunct="0"/>
            <a:r>
              <a:rPr lang="en-US" altLang="en-US" sz="1400" dirty="0">
                <a:solidFill>
                  <a:srgbClr val="FFFFFF"/>
                </a:solidFill>
                <a:latin typeface="Courier New" panose="02070309020205020404" pitchFamily="49" charset="0"/>
              </a:rPr>
              <a:t>	@FormParam("name") ...) </a:t>
            </a:r>
            <a:r>
              <a:rPr kumimoji="0" lang="en-US" altLang="en-US" sz="1400" b="0" i="0" u="none" strike="noStrike" cap="none" normalizeH="0" baseline="0" dirty="0">
                <a:ln>
                  <a:noFill/>
                </a:ln>
                <a:solidFill>
                  <a:srgbClr val="FFFFFF"/>
                </a:solidFill>
                <a:effectLst/>
                <a:latin typeface="Courier New" panose="02070309020205020404" pitchFamily="49" charset="0"/>
              </a:rPr>
              <a:t>{ </a:t>
            </a:r>
          </a:p>
          <a:p>
            <a:pPr lvl="0" eaLnBrk="0" hangingPunct="0"/>
            <a:r>
              <a:rPr lang="en-US" altLang="en-US" sz="1400" dirty="0">
                <a:solidFill>
                  <a:srgbClr val="FFFFFF"/>
                </a:solidFill>
                <a:latin typeface="Courier New" panose="02070309020205020404" pitchFamily="49" charset="0"/>
              </a:rPr>
              <a:t>	...</a:t>
            </a:r>
            <a:endParaRPr kumimoji="0" lang="en-US" altLang="en-US" sz="1400" b="0" i="0" u="none" strike="noStrike" cap="none" normalizeH="0" baseline="0" dirty="0">
              <a:ln>
                <a:noFill/>
              </a:ln>
              <a:solidFill>
                <a:srgbClr val="FFFF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EF8453C-DB09-40B9-B641-E015BBEF13D6}"/>
              </a:ext>
            </a:extLst>
          </p:cNvPr>
          <p:cNvSpPr>
            <a:spLocks noChangeArrowheads="1"/>
          </p:cNvSpPr>
          <p:nvPr/>
        </p:nvSpPr>
        <p:spPr bwMode="auto">
          <a:xfrm>
            <a:off x="3016417" y="4004487"/>
            <a:ext cx="5876930" cy="1384995"/>
          </a:xfrm>
          <a:prstGeom prst="rect">
            <a:avLst/>
          </a:prstGeom>
          <a:solidFill>
            <a:srgbClr val="B71E42">
              <a:lumMod val="75000"/>
            </a:srgbClr>
          </a:solidFill>
          <a:ln>
            <a:noFill/>
          </a:ln>
          <a:effectLst/>
        </p:spPr>
        <p:txBody>
          <a:bodyPr vert="horz" wrap="square" lIns="91440" tIns="45720" rIns="91440" bIns="45720" numCol="1" anchor="ctr" anchorCtr="0" compatLnSpc="1">
            <a:prstTxWarp prst="textNoShape">
              <a:avLst/>
            </a:prstTxWarp>
            <a:spAutoFit/>
          </a:bodyPr>
          <a:lstStyle/>
          <a:p>
            <a:pPr lvl="0" eaLnBrk="0" hangingPunct="0"/>
            <a:r>
              <a:rPr kumimoji="0" lang="en-US" altLang="en-US" sz="1400" b="0" i="0" u="none" strike="noStrike" cap="none" normalizeH="0" baseline="0" dirty="0">
                <a:ln>
                  <a:noFill/>
                </a:ln>
                <a:solidFill>
                  <a:srgbClr val="FFFFFF"/>
                </a:solidFill>
                <a:effectLst/>
                <a:latin typeface="Courier New" panose="02070309020205020404" pitchFamily="49" charset="0"/>
              </a:rPr>
              <a:t>@Path</a:t>
            </a:r>
            <a:r>
              <a:rPr lang="en-US" altLang="en-US" sz="1400" dirty="0">
                <a:solidFill>
                  <a:srgbClr val="FFFFFF"/>
                </a:solidFill>
                <a:latin typeface="Courier New" panose="02070309020205020404" pitchFamily="49" charset="0"/>
              </a:rPr>
              <a:t>("addEmployee</a:t>
            </a:r>
            <a:r>
              <a:rPr kumimoji="0" lang="en-US" altLang="en-US" sz="1400" b="0" i="0" u="none" strike="noStrike" cap="none" normalizeH="0" baseline="0" dirty="0">
                <a:ln>
                  <a:noFill/>
                </a:ln>
                <a:solidFill>
                  <a:srgbClr val="FFFFFF"/>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@POST</a:t>
            </a:r>
          </a:p>
          <a:p>
            <a:pPr lvl="0" eaLnBrk="0" hangingPunct="0"/>
            <a:r>
              <a:rPr kumimoji="0" lang="en-US" altLang="en-US" sz="1400" b="0" i="0" u="none" strike="noStrike" cap="none" normalizeH="0" baseline="0" dirty="0">
                <a:ln>
                  <a:noFill/>
                </a:ln>
                <a:solidFill>
                  <a:srgbClr val="FFFFFF"/>
                </a:solidFill>
                <a:effectLst/>
                <a:latin typeface="Courier New" panose="02070309020205020404" pitchFamily="49" charset="0"/>
              </a:rPr>
              <a:t>@</a:t>
            </a:r>
            <a:r>
              <a:rPr lang="en-US" altLang="en-US" sz="1400" dirty="0">
                <a:solidFill>
                  <a:srgbClr val="FFFFFF"/>
                </a:solidFill>
                <a:latin typeface="Courier New" panose="02070309020205020404" pitchFamily="49" charset="0"/>
              </a:rPr>
              <a:t>Consumes(MediaType.APPLICATION_XML)</a:t>
            </a:r>
            <a:endParaRPr kumimoji="0" lang="en-US" altLang="en-US" sz="1400" b="0" i="0" u="none" strike="noStrike" cap="none" normalizeH="0" baseline="0" dirty="0">
              <a:ln>
                <a:noFill/>
              </a:ln>
              <a:solidFill>
                <a:srgbClr val="FFFFFF"/>
              </a:solidFill>
              <a:effectLst/>
              <a:latin typeface="Courier New" panose="02070309020205020404" pitchFamily="49" charset="0"/>
            </a:endParaRPr>
          </a:p>
          <a:p>
            <a:pPr lvl="0" eaLnBrk="0" hangingPunct="0"/>
            <a:r>
              <a:rPr kumimoji="0" lang="en-US" altLang="en-US" sz="1400" b="0" i="0" u="none" strike="noStrike" cap="none" normalizeH="0" baseline="0" dirty="0">
                <a:ln>
                  <a:noFill/>
                </a:ln>
                <a:solidFill>
                  <a:srgbClr val="FFFFFF"/>
                </a:solidFill>
                <a:effectLst/>
                <a:latin typeface="Courier New" panose="02070309020205020404" pitchFamily="49" charset="0"/>
              </a:rPr>
              <a:t>public void </a:t>
            </a:r>
            <a:r>
              <a:rPr lang="en-US" altLang="en-US" sz="1400" dirty="0" err="1">
                <a:solidFill>
                  <a:srgbClr val="FFFFFF"/>
                </a:solidFill>
                <a:latin typeface="Courier New" panose="02070309020205020404" pitchFamily="49" charset="0"/>
              </a:rPr>
              <a:t>addEmployee</a:t>
            </a:r>
            <a:r>
              <a:rPr lang="en-US" altLang="en-US" sz="1400" dirty="0">
                <a:solidFill>
                  <a:srgbClr val="FFFFFF"/>
                </a:solidFill>
                <a:latin typeface="Courier New" panose="02070309020205020404" pitchFamily="49" charset="0"/>
              </a:rPr>
              <a:t>(</a:t>
            </a:r>
            <a:r>
              <a:rPr kumimoji="0" lang="en-US" altLang="en-US" sz="1400" b="0" i="0" u="none" strike="noStrike" cap="none" normalizeH="0" baseline="0" dirty="0">
                <a:ln>
                  <a:noFill/>
                </a:ln>
                <a:solidFill>
                  <a:srgbClr val="FFFFFF"/>
                </a:solidFill>
                <a:effectLst/>
                <a:latin typeface="Courier New" panose="02070309020205020404" pitchFamily="49" charset="0"/>
              </a:rPr>
              <a:t>Employee 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FFFFFF"/>
                </a:solidFill>
                <a:latin typeface="Courier New" panose="02070309020205020404" pitchFamily="49" charset="0"/>
              </a:rPr>
              <a:t>	...</a:t>
            </a:r>
            <a:endParaRPr kumimoji="0" lang="en-US" altLang="en-US" sz="1400" b="0" i="0" u="none" strike="noStrike" cap="none" normalizeH="0" baseline="0" dirty="0">
              <a:ln>
                <a:noFill/>
              </a:ln>
              <a:solidFill>
                <a:srgbClr val="FFFF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D303B3E8-D9BA-47A5-A0EF-3089FB758386}"/>
              </a:ext>
            </a:extLst>
          </p:cNvPr>
          <p:cNvCxnSpPr/>
          <p:nvPr/>
        </p:nvCxnSpPr>
        <p:spPr bwMode="auto">
          <a:xfrm>
            <a:off x="5134102" y="2530039"/>
            <a:ext cx="544749" cy="0"/>
          </a:xfrm>
          <a:prstGeom prst="straightConnector1">
            <a:avLst/>
          </a:prstGeom>
          <a:noFill/>
          <a:ln w="9525" cap="flat" cmpd="sng" algn="ctr">
            <a:solidFill>
              <a:srgbClr val="FF0000"/>
            </a:solidFill>
            <a:prstDash val="solid"/>
            <a:round/>
            <a:headEnd type="non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E49F158D-2068-4B8B-BB92-938F73E8FBDB}"/>
              </a:ext>
            </a:extLst>
          </p:cNvPr>
          <p:cNvCxnSpPr/>
          <p:nvPr/>
        </p:nvCxnSpPr>
        <p:spPr bwMode="auto">
          <a:xfrm>
            <a:off x="2272914" y="4630209"/>
            <a:ext cx="544749" cy="0"/>
          </a:xfrm>
          <a:prstGeom prst="straightConnector1">
            <a:avLst/>
          </a:prstGeom>
          <a:noFill/>
          <a:ln w="9525" cap="flat" cmpd="sng" algn="ctr">
            <a:solidFill>
              <a:srgbClr val="FF0000"/>
            </a:solidFill>
            <a:prstDash val="solid"/>
            <a:round/>
            <a:headEnd type="non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79886FA8-D5A2-44F6-97E1-D10DCD97E5BB}"/>
              </a:ext>
            </a:extLst>
          </p:cNvPr>
          <p:cNvCxnSpPr/>
          <p:nvPr/>
        </p:nvCxnSpPr>
        <p:spPr bwMode="auto">
          <a:xfrm>
            <a:off x="5134102" y="2945086"/>
            <a:ext cx="544749" cy="0"/>
          </a:xfrm>
          <a:prstGeom prst="straightConnector1">
            <a:avLst/>
          </a:prstGeom>
          <a:noFill/>
          <a:ln w="9525" cap="flat" cmpd="sng" algn="ctr">
            <a:solidFill>
              <a:srgbClr val="FF0000"/>
            </a:solidFill>
            <a:prstDash val="solid"/>
            <a:round/>
            <a:headEnd type="non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96260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Testing the Service:</a:t>
            </a:r>
          </a:p>
          <a:p>
            <a:endParaRPr lang="en-US" sz="2200" dirty="0"/>
          </a:p>
          <a:p>
            <a:endParaRPr lang="en-US" sz="2200" dirty="0"/>
          </a:p>
          <a:p>
            <a:endParaRPr lang="en-US" sz="2200" dirty="0"/>
          </a:p>
          <a:p>
            <a:endParaRPr lang="en-US" sz="2200" dirty="0"/>
          </a:p>
          <a:p>
            <a:endParaRPr lang="en-US" sz="2200" dirty="0"/>
          </a:p>
          <a:p>
            <a:endParaRPr lang="en-US" sz="2200" dirty="0"/>
          </a:p>
          <a:p>
            <a:pPr marL="400050" lvl="1" indent="0">
              <a:buNone/>
            </a:pPr>
            <a:r>
              <a:rPr lang="en-US" sz="1800" dirty="0"/>
              <a:t>Note the difference between </a:t>
            </a:r>
            <a:r>
              <a:rPr lang="en-US" sz="1800" dirty="0">
                <a:solidFill>
                  <a:srgbClr val="0000FF"/>
                </a:solidFill>
              </a:rPr>
              <a:t>application/xml</a:t>
            </a:r>
            <a:r>
              <a:rPr lang="en-US" sz="1800" dirty="0"/>
              <a:t> and </a:t>
            </a:r>
            <a:r>
              <a:rPr lang="en-US" sz="1800" dirty="0">
                <a:solidFill>
                  <a:srgbClr val="0000FF"/>
                </a:solidFill>
              </a:rPr>
              <a:t>text/xml</a:t>
            </a:r>
            <a:r>
              <a:rPr lang="en-US" sz="1800" dirty="0"/>
              <a:t>.</a:t>
            </a:r>
          </a:p>
        </p:txBody>
      </p:sp>
      <p:sp>
        <p:nvSpPr>
          <p:cNvPr id="46084" name="Title 17"/>
          <p:cNvSpPr>
            <a:spLocks noGrp="1"/>
          </p:cNvSpPr>
          <p:nvPr>
            <p:ph type="title"/>
          </p:nvPr>
        </p:nvSpPr>
        <p:spPr/>
        <p:txBody>
          <a:bodyPr/>
          <a:lstStyle/>
          <a:p>
            <a:r>
              <a:rPr lang="en-US" sz="3200" dirty="0"/>
              <a:t>Using XML (2) – Built-in Support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Rectangle 8">
            <a:extLst>
              <a:ext uri="{FF2B5EF4-FFF2-40B4-BE49-F238E27FC236}">
                <a16:creationId xmlns:a16="http://schemas.microsoft.com/office/drawing/2014/main" id="{6A47CC07-44D0-4122-A7C2-74E5ABAACF61}"/>
              </a:ext>
            </a:extLst>
          </p:cNvPr>
          <p:cNvSpPr/>
          <p:nvPr/>
        </p:nvSpPr>
        <p:spPr>
          <a:xfrm>
            <a:off x="2790683" y="1697160"/>
            <a:ext cx="8064896" cy="52322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curl -X POST -d "&lt;employee&gt;&lt;name&gt;...&lt;/name&gt;&lt;/employee&gt;" </a:t>
            </a:r>
          </a:p>
          <a:p>
            <a:r>
              <a:rPr lang="en-US" sz="1400" dirty="0">
                <a:solidFill>
                  <a:srgbClr val="FF0000"/>
                </a:solidFill>
                <a:latin typeface="Courier New" panose="02070309020205020404" pitchFamily="49" charset="0"/>
                <a:cs typeface="Courier New" panose="02070309020205020404" pitchFamily="49" charset="0"/>
              </a:rPr>
              <a:t>	-H "Content-Type: application/xml"</a:t>
            </a:r>
            <a:r>
              <a:rPr lang="en-US" sz="1400" dirty="0">
                <a:latin typeface="Courier New" panose="02070309020205020404" pitchFamily="49" charset="0"/>
                <a:cs typeface="Courier New" panose="02070309020205020404" pitchFamily="49" charset="0"/>
              </a:rPr>
              <a:t> http</a:t>
            </a:r>
            <a:r>
              <a:rPr lang="en-US" sz="1400" dirty="0">
                <a:latin typeface="Courier New" panose="02070309020205020404" pitchFamily="49" charset="0"/>
                <a:cs typeface="Courier New" panose="02070309020205020404" pitchFamily="49" charset="0"/>
                <a:sym typeface="Wingdings" panose="05000000000000000000" pitchFamily="2" charset="2"/>
              </a:rPr>
              <a:t>(s)://</a:t>
            </a:r>
            <a:r>
              <a:rPr lang="en-US" sz="1400" dirty="0">
                <a:latin typeface="Courier New" panose="02070309020205020404" pitchFamily="49" charset="0"/>
                <a:cs typeface="Courier New" panose="02070309020205020404" pitchFamily="49" charset="0"/>
              </a:rPr>
              <a:t>web-service-</a:t>
            </a:r>
            <a:r>
              <a:rPr lang="en-US" sz="1400" dirty="0" err="1">
                <a:latin typeface="Courier New" panose="02070309020205020404" pitchFamily="49" charset="0"/>
                <a:cs typeface="Courier New" panose="02070309020205020404" pitchFamily="49" charset="0"/>
              </a:rPr>
              <a:t>url</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30776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sz="3600" dirty="0"/>
              <a:t>JavaScript Object Notation (JSON)</a:t>
            </a:r>
            <a:endParaRPr lang="en-US" dirty="0"/>
          </a:p>
        </p:txBody>
      </p:sp>
    </p:spTree>
    <p:extLst>
      <p:ext uri="{BB962C8B-B14F-4D97-AF65-F5344CB8AC3E}">
        <p14:creationId xmlns:p14="http://schemas.microsoft.com/office/powerpoint/2010/main" val="36700759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sz="3600" dirty="0"/>
              <a:t>Handling Parameters and Response Data</a:t>
            </a:r>
            <a:endParaRPr lang="en-US" dirty="0"/>
          </a:p>
        </p:txBody>
      </p:sp>
    </p:spTree>
    <p:extLst>
      <p:ext uri="{BB962C8B-B14F-4D97-AF65-F5344CB8AC3E}">
        <p14:creationId xmlns:p14="http://schemas.microsoft.com/office/powerpoint/2010/main" val="24014686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In JSON / XML services, the whole request and response data be in provide JSON or XML. The allowed MIME types are specified using </a:t>
            </a:r>
            <a:r>
              <a:rPr lang="en-US" sz="2200" dirty="0">
                <a:solidFill>
                  <a:srgbClr val="0000FF"/>
                </a:solidFill>
              </a:rPr>
              <a:t>@Produces</a:t>
            </a:r>
            <a:r>
              <a:rPr lang="en-US" sz="2200" dirty="0"/>
              <a:t> and </a:t>
            </a:r>
            <a:r>
              <a:rPr lang="en-US" sz="2200" dirty="0">
                <a:solidFill>
                  <a:srgbClr val="0000FF"/>
                </a:solidFill>
              </a:rPr>
              <a:t>@Consumes</a:t>
            </a:r>
            <a:r>
              <a:rPr lang="en-US" sz="2200" dirty="0"/>
              <a:t> annotations.</a:t>
            </a:r>
          </a:p>
          <a:p>
            <a:endParaRPr lang="en-US" sz="2200" dirty="0"/>
          </a:p>
          <a:p>
            <a:r>
              <a:rPr lang="en-US" sz="2200" dirty="0"/>
              <a:t>While </a:t>
            </a:r>
            <a:r>
              <a:rPr lang="en-US" sz="2200" dirty="0">
                <a:solidFill>
                  <a:srgbClr val="0000FF"/>
                </a:solidFill>
              </a:rPr>
              <a:t>various data types</a:t>
            </a:r>
            <a:r>
              <a:rPr lang="en-US" sz="2200" dirty="0"/>
              <a:t> are handled using individual methods, JAS-RS allows accepting various types of data in a </a:t>
            </a:r>
            <a:r>
              <a:rPr lang="en-US" sz="2200" dirty="0">
                <a:solidFill>
                  <a:srgbClr val="0000FF"/>
                </a:solidFill>
              </a:rPr>
              <a:t>single call</a:t>
            </a:r>
            <a:r>
              <a:rPr lang="en-US" sz="2200" dirty="0"/>
              <a:t>. Therefore, the client must specify </a:t>
            </a:r>
            <a:r>
              <a:rPr lang="en-US" sz="2200" dirty="0">
                <a:solidFill>
                  <a:srgbClr val="0000FF"/>
                </a:solidFill>
              </a:rPr>
              <a:t>request data type</a:t>
            </a:r>
            <a:r>
              <a:rPr lang="en-US" sz="2200" dirty="0"/>
              <a:t> using the </a:t>
            </a:r>
            <a:r>
              <a:rPr lang="en-US" sz="2200" dirty="0">
                <a:solidFill>
                  <a:srgbClr val="0000FF"/>
                </a:solidFill>
              </a:rPr>
              <a:t>HTTP header</a:t>
            </a:r>
            <a:r>
              <a:rPr lang="en-US" sz="2200" dirty="0"/>
              <a:t>.</a:t>
            </a:r>
          </a:p>
          <a:p>
            <a:endParaRPr lang="en-US" sz="2200" dirty="0"/>
          </a:p>
          <a:p>
            <a:r>
              <a:rPr lang="en-US" sz="2200" dirty="0"/>
              <a:t>For the return data, the client notifies the server of the accepting data type using the </a:t>
            </a:r>
            <a:r>
              <a:rPr lang="en-US" sz="2200" dirty="0">
                <a:solidFill>
                  <a:srgbClr val="0000FF"/>
                </a:solidFill>
              </a:rPr>
              <a:t>accept</a:t>
            </a:r>
            <a:r>
              <a:rPr lang="en-US" sz="2200" dirty="0"/>
              <a:t> HTTP header. If multiple formats are accepted, the server decides on one and returns the data in that format.</a:t>
            </a:r>
          </a:p>
        </p:txBody>
      </p:sp>
      <p:sp>
        <p:nvSpPr>
          <p:cNvPr id="46084" name="Title 17"/>
          <p:cNvSpPr>
            <a:spLocks noGrp="1"/>
          </p:cNvSpPr>
          <p:nvPr>
            <p:ph type="title"/>
          </p:nvPr>
        </p:nvSpPr>
        <p:spPr/>
        <p:txBody>
          <a:bodyPr/>
          <a:lstStyle/>
          <a:p>
            <a:r>
              <a:rPr lang="en-US" sz="3200" dirty="0"/>
              <a:t>Various data types in a single call</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00514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Earlier we saw how Response Object were used to produce an HTTP response to the client.</a:t>
            </a:r>
          </a:p>
          <a:p>
            <a:endParaRPr lang="en-US" sz="2200" dirty="0"/>
          </a:p>
          <a:p>
            <a:r>
              <a:rPr lang="en-US" sz="2200" dirty="0"/>
              <a:t>Question: Can we use Response return type to produce various formats?</a:t>
            </a:r>
          </a:p>
          <a:p>
            <a:pPr lvl="1"/>
            <a:r>
              <a:rPr lang="en-US" sz="1800" dirty="0"/>
              <a:t>e.g., Customer data in XML as well as JSON</a:t>
            </a:r>
          </a:p>
          <a:p>
            <a:endParaRPr lang="en-US" sz="2200" dirty="0"/>
          </a:p>
          <a:p>
            <a:r>
              <a:rPr lang="en-US" sz="2200" dirty="0"/>
              <a:t>Follow-up Question: Can we return different structures?</a:t>
            </a:r>
          </a:p>
          <a:p>
            <a:pPr lvl="1"/>
            <a:r>
              <a:rPr lang="en-US" sz="1800" dirty="0"/>
              <a:t>e.g., Customer vs Customer full profile</a:t>
            </a:r>
          </a:p>
          <a:p>
            <a:pPr lvl="1"/>
            <a:endParaRPr lang="en-US" sz="1800" dirty="0"/>
          </a:p>
          <a:p>
            <a:r>
              <a:rPr lang="en-US" sz="2200" dirty="0"/>
              <a:t>Question: How can we handle errors in case there is no data to return?</a:t>
            </a:r>
          </a:p>
          <a:p>
            <a:pPr lvl="1"/>
            <a:r>
              <a:rPr lang="en-US" sz="1800" dirty="0"/>
              <a:t>We will address Exception handling later in this course.</a:t>
            </a:r>
          </a:p>
        </p:txBody>
      </p:sp>
      <p:sp>
        <p:nvSpPr>
          <p:cNvPr id="46084" name="Title 17"/>
          <p:cNvSpPr>
            <a:spLocks noGrp="1"/>
          </p:cNvSpPr>
          <p:nvPr>
            <p:ph type="title"/>
          </p:nvPr>
        </p:nvSpPr>
        <p:spPr/>
        <p:txBody>
          <a:bodyPr/>
          <a:lstStyle/>
          <a:p>
            <a:r>
              <a:rPr lang="en-US" sz="3200" dirty="0"/>
              <a:t>Using Response Object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9920268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sz="2200" dirty="0"/>
              <a:t>REST services may be designed to received multiple complex data as parameters. In that case, the data items may be defined as method parameters, in which case the marshalling and unmarshalling processes is handled </a:t>
            </a:r>
            <a:r>
              <a:rPr lang="en-US" sz="2200" dirty="0">
                <a:solidFill>
                  <a:srgbClr val="0000FF"/>
                </a:solidFill>
              </a:rPr>
              <a:t>manually</a:t>
            </a:r>
            <a:r>
              <a:rPr lang="en-US" sz="2200" dirty="0"/>
              <a:t>.</a:t>
            </a:r>
          </a:p>
          <a:p>
            <a:endParaRPr lang="en-US" sz="2200" dirty="0"/>
          </a:p>
          <a:p>
            <a:r>
              <a:rPr lang="en-US" sz="2200" dirty="0"/>
              <a:t>Example:</a:t>
            </a:r>
          </a:p>
          <a:p>
            <a:pPr lvl="1"/>
            <a:endParaRPr lang="en-US" sz="1800" dirty="0"/>
          </a:p>
          <a:p>
            <a:pPr lvl="1"/>
            <a:r>
              <a:rPr lang="en-US" sz="1800" dirty="0"/>
              <a:t>A REST method to implement a “</a:t>
            </a:r>
            <a:r>
              <a:rPr lang="en-US" sz="1800" dirty="0" err="1"/>
              <a:t>sendmail</a:t>
            </a:r>
            <a:r>
              <a:rPr lang="en-US" sz="1800" dirty="0"/>
              <a:t>” function that receives the 'from' address, the 'to' and the 'cc' lists, a message body, and possible attachments. In this example, contacts may be defined as </a:t>
            </a:r>
            <a:r>
              <a:rPr lang="en-US" sz="1800" dirty="0">
                <a:solidFill>
                  <a:srgbClr val="0000FF"/>
                </a:solidFill>
              </a:rPr>
              <a:t>address structure</a:t>
            </a:r>
            <a:r>
              <a:rPr lang="en-US" sz="1800" dirty="0"/>
              <a:t> that has two fields: </a:t>
            </a:r>
            <a:r>
              <a:rPr lang="en-US" sz="1800" dirty="0">
                <a:solidFill>
                  <a:srgbClr val="0000FF"/>
                </a:solidFill>
              </a:rPr>
              <a:t>name</a:t>
            </a:r>
            <a:r>
              <a:rPr lang="en-US" sz="1800" dirty="0"/>
              <a:t>, and </a:t>
            </a:r>
            <a:r>
              <a:rPr lang="en-US" sz="1800" dirty="0">
                <a:solidFill>
                  <a:srgbClr val="0000FF"/>
                </a:solidFill>
              </a:rPr>
              <a:t>“</a:t>
            </a:r>
            <a:r>
              <a:rPr lang="en-US" sz="1800" dirty="0" err="1">
                <a:solidFill>
                  <a:srgbClr val="0000FF"/>
                </a:solidFill>
              </a:rPr>
              <a:t>mailto</a:t>
            </a:r>
            <a:r>
              <a:rPr lang="en-US" sz="1800" dirty="0">
                <a:solidFill>
                  <a:srgbClr val="0000FF"/>
                </a:solidFill>
              </a:rPr>
              <a:t>”</a:t>
            </a:r>
            <a:r>
              <a:rPr lang="en-US" sz="1800" dirty="0"/>
              <a:t> address. Both JSON and XML may be used.</a:t>
            </a:r>
          </a:p>
        </p:txBody>
      </p:sp>
      <p:sp>
        <p:nvSpPr>
          <p:cNvPr id="46084" name="Title 17"/>
          <p:cNvSpPr>
            <a:spLocks noGrp="1"/>
          </p:cNvSpPr>
          <p:nvPr>
            <p:ph type="title"/>
          </p:nvPr>
        </p:nvSpPr>
        <p:spPr/>
        <p:txBody>
          <a:bodyPr/>
          <a:lstStyle/>
          <a:p>
            <a:r>
              <a:rPr lang="en-US" sz="3200" dirty="0"/>
              <a:t>Complex Data Types in Parameters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4742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sz="2200" dirty="0"/>
              <a:t>Input and Output of REST method calls may be handled in different ways.</a:t>
            </a:r>
          </a:p>
          <a:p>
            <a:endParaRPr lang="en-US" sz="2200" dirty="0">
              <a:solidFill>
                <a:srgbClr val="C00000"/>
              </a:solidFill>
            </a:endParaRPr>
          </a:p>
          <a:p>
            <a:r>
              <a:rPr lang="en-US" sz="2200" dirty="0">
                <a:solidFill>
                  <a:srgbClr val="C00000"/>
                </a:solidFill>
              </a:rPr>
              <a:t>Input parameters</a:t>
            </a:r>
          </a:p>
          <a:p>
            <a:pPr lvl="1"/>
            <a:r>
              <a:rPr lang="en-US" sz="1800" dirty="0"/>
              <a:t>Defined as </a:t>
            </a:r>
            <a:r>
              <a:rPr lang="en-US" sz="1800" dirty="0">
                <a:solidFill>
                  <a:srgbClr val="0000FF"/>
                </a:solidFill>
              </a:rPr>
              <a:t>arguments</a:t>
            </a:r>
            <a:r>
              <a:rPr lang="en-US" sz="1800" dirty="0"/>
              <a:t> of the corresponding method. Depending on the media type, corresponding </a:t>
            </a:r>
            <a:r>
              <a:rPr lang="en-US" sz="1800" dirty="0">
                <a:solidFill>
                  <a:srgbClr val="0000FF"/>
                </a:solidFill>
              </a:rPr>
              <a:t>annotation</a:t>
            </a:r>
            <a:r>
              <a:rPr lang="en-US" sz="1800" dirty="0"/>
              <a:t> must be used</a:t>
            </a:r>
          </a:p>
          <a:p>
            <a:pPr lvl="1"/>
            <a:r>
              <a:rPr lang="en-US" sz="1800" dirty="0"/>
              <a:t>Parameters may be received form the client as </a:t>
            </a:r>
            <a:r>
              <a:rPr lang="en-US" sz="1800" dirty="0" err="1">
                <a:solidFill>
                  <a:srgbClr val="0000FF"/>
                </a:solidFill>
              </a:rPr>
              <a:t>url</a:t>
            </a:r>
            <a:r>
              <a:rPr lang="en-US" sz="1800" dirty="0">
                <a:solidFill>
                  <a:srgbClr val="0000FF"/>
                </a:solidFill>
              </a:rPr>
              <a:t> parameters</a:t>
            </a:r>
            <a:r>
              <a:rPr lang="en-US" sz="1800" dirty="0"/>
              <a:t>, </a:t>
            </a:r>
            <a:r>
              <a:rPr lang="en-US" sz="1800" dirty="0">
                <a:solidFill>
                  <a:srgbClr val="0000FF"/>
                </a:solidFill>
              </a:rPr>
              <a:t>post data</a:t>
            </a:r>
            <a:r>
              <a:rPr lang="en-US" sz="1800" dirty="0"/>
              <a:t>, portion of the </a:t>
            </a:r>
            <a:r>
              <a:rPr lang="en-US" sz="1800" dirty="0">
                <a:solidFill>
                  <a:srgbClr val="0000FF"/>
                </a:solidFill>
              </a:rPr>
              <a:t>path</a:t>
            </a:r>
            <a:r>
              <a:rPr lang="en-US" sz="1800" dirty="0"/>
              <a:t>, </a:t>
            </a:r>
            <a:r>
              <a:rPr lang="en-US" sz="1800" dirty="0">
                <a:solidFill>
                  <a:srgbClr val="0000FF"/>
                </a:solidFill>
              </a:rPr>
              <a:t>HTTP headers</a:t>
            </a:r>
            <a:r>
              <a:rPr lang="en-US" sz="1800" dirty="0"/>
              <a:t>, or even via </a:t>
            </a:r>
            <a:r>
              <a:rPr lang="en-US" sz="1800" dirty="0">
                <a:solidFill>
                  <a:srgbClr val="0000FF"/>
                </a:solidFill>
              </a:rPr>
              <a:t>cookies</a:t>
            </a:r>
            <a:r>
              <a:rPr lang="en-US" sz="1800" dirty="0"/>
              <a:t>.</a:t>
            </a:r>
          </a:p>
          <a:p>
            <a:pPr lvl="1"/>
            <a:endParaRPr lang="en-US" sz="1800" dirty="0"/>
          </a:p>
          <a:p>
            <a:r>
              <a:rPr lang="en-US" sz="2200" dirty="0">
                <a:solidFill>
                  <a:srgbClr val="C00000"/>
                </a:solidFill>
              </a:rPr>
              <a:t>Output Response</a:t>
            </a:r>
          </a:p>
          <a:p>
            <a:pPr lvl="1"/>
            <a:r>
              <a:rPr lang="en-US" sz="1800" dirty="0"/>
              <a:t>Various data types may be used as a response. This includes </a:t>
            </a:r>
            <a:r>
              <a:rPr lang="en-US" sz="1800" dirty="0">
                <a:solidFill>
                  <a:srgbClr val="0000FF"/>
                </a:solidFill>
              </a:rPr>
              <a:t>plain text</a:t>
            </a:r>
            <a:r>
              <a:rPr lang="en-US" sz="1800" dirty="0"/>
              <a:t> response, </a:t>
            </a:r>
            <a:r>
              <a:rPr lang="en-US" sz="1800" dirty="0">
                <a:solidFill>
                  <a:srgbClr val="0000FF"/>
                </a:solidFill>
              </a:rPr>
              <a:t>JSON</a:t>
            </a:r>
            <a:r>
              <a:rPr lang="en-US" sz="1800" dirty="0"/>
              <a:t> data, </a:t>
            </a:r>
            <a:r>
              <a:rPr lang="en-US" sz="1800" dirty="0">
                <a:solidFill>
                  <a:srgbClr val="0000FF"/>
                </a:solidFill>
              </a:rPr>
              <a:t>XML</a:t>
            </a:r>
            <a:r>
              <a:rPr lang="en-US" sz="1800" dirty="0"/>
              <a:t> responses, or even HTML.</a:t>
            </a:r>
          </a:p>
          <a:p>
            <a:pPr lvl="1"/>
            <a:r>
              <a:rPr lang="en-US" sz="1800" dirty="0"/>
              <a:t>JAX-RS supports both manual and </a:t>
            </a:r>
            <a:r>
              <a:rPr lang="en-US" sz="1800" dirty="0">
                <a:solidFill>
                  <a:srgbClr val="0000FF"/>
                </a:solidFill>
              </a:rPr>
              <a:t>automated binding</a:t>
            </a:r>
            <a:r>
              <a:rPr lang="en-US" sz="1800" dirty="0"/>
              <a:t> (i.e. POJSs with JAXB). See </a:t>
            </a:r>
            <a:r>
              <a:rPr lang="en-US" sz="1800" dirty="0">
                <a:solidFill>
                  <a:srgbClr val="C00000"/>
                </a:solidFill>
              </a:rPr>
              <a:t>JAX-RS Resources</a:t>
            </a:r>
            <a:r>
              <a:rPr lang="en-US" sz="1800" dirty="0"/>
              <a:t>.</a:t>
            </a:r>
          </a:p>
          <a:p>
            <a:pPr lvl="1"/>
            <a:r>
              <a:rPr lang="en-US" sz="1800" dirty="0"/>
              <a:t>The returned data may alternatively be produced using The </a:t>
            </a:r>
            <a:r>
              <a:rPr lang="en-US" sz="1800" dirty="0">
                <a:solidFill>
                  <a:srgbClr val="0000FF"/>
                </a:solidFill>
              </a:rPr>
              <a:t>Response (Builder)</a:t>
            </a:r>
            <a:r>
              <a:rPr lang="en-US" sz="1800" dirty="0"/>
              <a:t> object.</a:t>
            </a:r>
          </a:p>
        </p:txBody>
      </p:sp>
      <p:sp>
        <p:nvSpPr>
          <p:cNvPr id="46084" name="Title 17"/>
          <p:cNvSpPr>
            <a:spLocks noGrp="1"/>
          </p:cNvSpPr>
          <p:nvPr>
            <p:ph type="title"/>
          </p:nvPr>
        </p:nvSpPr>
        <p:spPr/>
        <p:txBody>
          <a:bodyPr/>
          <a:lstStyle/>
          <a:p>
            <a:r>
              <a:rPr lang="en-US" sz="3200" dirty="0"/>
              <a:t>REST Services, Input and Output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394460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The following example produces desired output using the </a:t>
            </a:r>
            <a:r>
              <a:rPr lang="en-US" sz="2200" dirty="0">
                <a:solidFill>
                  <a:srgbClr val="0000FF"/>
                </a:solidFill>
              </a:rPr>
              <a:t>Response</a:t>
            </a:r>
            <a:r>
              <a:rPr lang="en-US" sz="2200" dirty="0"/>
              <a:t> object.</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pPr marL="400050" lvl="1" indent="0">
              <a:buNone/>
            </a:pPr>
            <a:r>
              <a:rPr lang="en-US" sz="1800" dirty="0"/>
              <a:t>We will see a complete example shortly.</a:t>
            </a:r>
          </a:p>
          <a:p>
            <a:endParaRPr lang="en-US" sz="2200" dirty="0"/>
          </a:p>
          <a:p>
            <a:endParaRPr lang="en-US" sz="2200" dirty="0"/>
          </a:p>
        </p:txBody>
      </p:sp>
      <p:sp>
        <p:nvSpPr>
          <p:cNvPr id="46084" name="Title 17"/>
          <p:cNvSpPr>
            <a:spLocks noGrp="1"/>
          </p:cNvSpPr>
          <p:nvPr>
            <p:ph type="title"/>
          </p:nvPr>
        </p:nvSpPr>
        <p:spPr/>
        <p:txBody>
          <a:bodyPr/>
          <a:lstStyle/>
          <a:p>
            <a:r>
              <a:rPr lang="en-US" sz="3200" dirty="0"/>
              <a:t>Response Example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1">
            <a:extLst>
              <a:ext uri="{FF2B5EF4-FFF2-40B4-BE49-F238E27FC236}">
                <a16:creationId xmlns:a16="http://schemas.microsoft.com/office/drawing/2014/main" id="{F1657EF3-C439-4E04-9361-9094EC70C435}"/>
              </a:ext>
            </a:extLst>
          </p:cNvPr>
          <p:cNvSpPr>
            <a:spLocks noChangeArrowheads="1"/>
          </p:cNvSpPr>
          <p:nvPr/>
        </p:nvSpPr>
        <p:spPr bwMode="auto">
          <a:xfrm>
            <a:off x="3012393" y="1516367"/>
            <a:ext cx="7056784" cy="3138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6350" marR="1075690" indent="-6350">
              <a:lnSpc>
                <a:spcPct val="103000"/>
              </a:lnSpc>
              <a:spcBef>
                <a:spcPts val="0"/>
              </a:spcBef>
              <a:spcAft>
                <a:spcPts val="55"/>
              </a:spcAft>
            </a:pPr>
            <a:endParaRPr lang="en-US" sz="1400" dirty="0">
              <a:solidFill>
                <a:srgbClr val="181717"/>
              </a:solidFill>
              <a:latin typeface="Times New Roman" panose="02020603050405020304" pitchFamily="18" charset="0"/>
              <a:ea typeface="Times New Roman" panose="02020603050405020304" pitchFamily="18" charset="0"/>
            </a:endParaRPr>
          </a:p>
          <a:p>
            <a:pPr marL="6350" marR="1183640" indent="-6350">
              <a:lnSpc>
                <a:spcPct val="103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    @GET</a:t>
            </a:r>
            <a:endParaRPr lang="en-US" sz="1400" dirty="0">
              <a:solidFill>
                <a:srgbClr val="181717"/>
              </a:solidFill>
              <a:latin typeface="Times New Roman" panose="02020603050405020304" pitchFamily="18" charset="0"/>
              <a:ea typeface="Times New Roman" panose="02020603050405020304" pitchFamily="18" charset="0"/>
            </a:endParaRPr>
          </a:p>
          <a:p>
            <a:pPr marL="6350" marR="244475"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@Produces</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MediaType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APPLICATION_JSON</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@Path</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"/json/{id: \\d+}"</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getJson</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9999FF"/>
                </a:solidFill>
                <a:latin typeface="Calibri" panose="020F0502020204030204" pitchFamily="34" charset="0"/>
                <a:ea typeface="Calibri" panose="020F0502020204030204" pitchFamily="34" charset="0"/>
              </a:rPr>
              <a:t>@</a:t>
            </a:r>
            <a:r>
              <a:rPr lang="en-US" sz="1400" dirty="0" err="1">
                <a:solidFill>
                  <a:srgbClr val="9999FF"/>
                </a:solidFill>
                <a:latin typeface="Calibri" panose="020F0502020204030204" pitchFamily="34" charset="0"/>
                <a:ea typeface="Calibri" panose="020F0502020204030204" pitchFamily="34" charset="0"/>
              </a:rPr>
              <a:t>PathParam</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7788"/>
                </a:solidFill>
                <a:latin typeface="Calibri" panose="020F0502020204030204" pitchFamily="34" charset="0"/>
                <a:ea typeface="Calibri" panose="020F0502020204030204" pitchFamily="34" charset="0"/>
              </a:rPr>
              <a:t>int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         return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00FF"/>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a:p>
            <a:pPr marL="6350" marR="1075690" indent="-6350">
              <a:lnSpc>
                <a:spcPct val="103000"/>
              </a:lnSpc>
              <a:spcBef>
                <a:spcPts val="0"/>
              </a:spcBef>
              <a:spcAft>
                <a:spcPts val="55"/>
              </a:spcAft>
            </a:pPr>
            <a:endParaRPr lang="en-US" sz="1400" dirty="0">
              <a:solidFill>
                <a:srgbClr val="555555"/>
              </a:solidFill>
              <a:latin typeface="Calibri" panose="020F0502020204030204" pitchFamily="34" charset="0"/>
              <a:ea typeface="Calibri" panose="020F0502020204030204" pitchFamily="34" charset="0"/>
            </a:endParaRPr>
          </a:p>
          <a:p>
            <a:pPr marL="6350" marR="118364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@GET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@Path</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"/xml/{id: \\d+}"</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@Produces</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MediaType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APPLICATION_XML</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getXml</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9999FF"/>
                </a:solidFill>
                <a:latin typeface="Calibri" panose="020F0502020204030204" pitchFamily="34" charset="0"/>
                <a:ea typeface="Calibri" panose="020F0502020204030204" pitchFamily="34" charset="0"/>
              </a:rPr>
              <a:t>@</a:t>
            </a:r>
            <a:r>
              <a:rPr lang="en-US" sz="1400" dirty="0" err="1">
                <a:solidFill>
                  <a:srgbClr val="9999FF"/>
                </a:solidFill>
                <a:latin typeface="Calibri" panose="020F0502020204030204" pitchFamily="34" charset="0"/>
                <a:ea typeface="Calibri" panose="020F0502020204030204" pitchFamily="34" charset="0"/>
              </a:rPr>
              <a:t>PathParam</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7788"/>
                </a:solidFill>
                <a:latin typeface="Calibri" panose="020F0502020204030204" pitchFamily="34" charset="0"/>
                <a:ea typeface="Calibri" panose="020F0502020204030204" pitchFamily="34" charset="0"/>
              </a:rPr>
              <a:t>int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          return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00FF"/>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p:txBody>
      </p:sp>
    </p:spTree>
    <p:extLst>
      <p:ext uri="{BB962C8B-B14F-4D97-AF65-F5344CB8AC3E}">
        <p14:creationId xmlns:p14="http://schemas.microsoft.com/office/powerpoint/2010/main" val="2090641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Consider the following example:</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pPr marL="400050" lvl="1" indent="0">
              <a:buNone/>
            </a:pPr>
            <a:endParaRPr lang="en-US" sz="1800" dirty="0"/>
          </a:p>
          <a:p>
            <a:r>
              <a:rPr lang="en-US" sz="2200" dirty="0"/>
              <a:t>The content type of the response is specified by the </a:t>
            </a:r>
            <a:r>
              <a:rPr lang="en-US" sz="2200" dirty="0">
                <a:solidFill>
                  <a:srgbClr val="0000FF"/>
                </a:solidFill>
              </a:rPr>
              <a:t>@Produces</a:t>
            </a:r>
            <a:r>
              <a:rPr lang="en-US" sz="2200" dirty="0"/>
              <a:t> annotation.</a:t>
            </a:r>
          </a:p>
          <a:p>
            <a:endParaRPr lang="en-US" sz="2200" dirty="0"/>
          </a:p>
        </p:txBody>
      </p:sp>
      <p:sp>
        <p:nvSpPr>
          <p:cNvPr id="46084" name="Title 17"/>
          <p:cNvSpPr>
            <a:spLocks noGrp="1"/>
          </p:cNvSpPr>
          <p:nvPr>
            <p:ph type="title"/>
          </p:nvPr>
        </p:nvSpPr>
        <p:spPr/>
        <p:txBody>
          <a:bodyPr/>
          <a:lstStyle/>
          <a:p>
            <a:r>
              <a:rPr lang="en-US" sz="3200" dirty="0"/>
              <a:t>Content Types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1">
            <a:extLst>
              <a:ext uri="{FF2B5EF4-FFF2-40B4-BE49-F238E27FC236}">
                <a16:creationId xmlns:a16="http://schemas.microsoft.com/office/drawing/2014/main" id="{F1657EF3-C439-4E04-9361-9094EC70C435}"/>
              </a:ext>
            </a:extLst>
          </p:cNvPr>
          <p:cNvSpPr>
            <a:spLocks noChangeArrowheads="1"/>
          </p:cNvSpPr>
          <p:nvPr/>
        </p:nvSpPr>
        <p:spPr bwMode="auto">
          <a:xfrm>
            <a:off x="3012393" y="1516367"/>
            <a:ext cx="7056784" cy="3138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6350" marR="1075690" indent="-6350">
              <a:lnSpc>
                <a:spcPct val="103000"/>
              </a:lnSpc>
              <a:spcBef>
                <a:spcPts val="0"/>
              </a:spcBef>
              <a:spcAft>
                <a:spcPts val="55"/>
              </a:spcAft>
            </a:pPr>
            <a:endParaRPr lang="en-US" sz="1400" dirty="0">
              <a:solidFill>
                <a:srgbClr val="181717"/>
              </a:solidFill>
              <a:latin typeface="Times New Roman" panose="02020603050405020304" pitchFamily="18" charset="0"/>
              <a:ea typeface="Times New Roman" panose="02020603050405020304" pitchFamily="18" charset="0"/>
            </a:endParaRPr>
          </a:p>
          <a:p>
            <a:pPr marL="6350" marR="1183640" indent="-6350">
              <a:lnSpc>
                <a:spcPct val="103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    @GET</a:t>
            </a:r>
            <a:endParaRPr lang="en-US" sz="1400" dirty="0">
              <a:solidFill>
                <a:srgbClr val="181717"/>
              </a:solidFill>
              <a:latin typeface="Times New Roman" panose="02020603050405020304" pitchFamily="18" charset="0"/>
              <a:ea typeface="Times New Roman" panose="02020603050405020304" pitchFamily="18" charset="0"/>
            </a:endParaRPr>
          </a:p>
          <a:p>
            <a:pPr marL="6350" marR="244475"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@Produces</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MediaType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APPLICATION_JSON</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@Path</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"/json/{id: \\d+}"</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getJson</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9999FF"/>
                </a:solidFill>
                <a:latin typeface="Calibri" panose="020F0502020204030204" pitchFamily="34" charset="0"/>
                <a:ea typeface="Calibri" panose="020F0502020204030204" pitchFamily="34" charset="0"/>
              </a:rPr>
              <a:t>@</a:t>
            </a:r>
            <a:r>
              <a:rPr lang="en-US" sz="1400" dirty="0" err="1">
                <a:solidFill>
                  <a:srgbClr val="9999FF"/>
                </a:solidFill>
                <a:latin typeface="Calibri" panose="020F0502020204030204" pitchFamily="34" charset="0"/>
                <a:ea typeface="Calibri" panose="020F0502020204030204" pitchFamily="34" charset="0"/>
              </a:rPr>
              <a:t>PathParam</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7788"/>
                </a:solidFill>
                <a:latin typeface="Calibri" panose="020F0502020204030204" pitchFamily="34" charset="0"/>
                <a:ea typeface="Calibri" panose="020F0502020204030204" pitchFamily="34" charset="0"/>
              </a:rPr>
              <a:t>int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         return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00FF"/>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a:p>
            <a:pPr marL="6350" marR="1075690" indent="-6350">
              <a:lnSpc>
                <a:spcPct val="103000"/>
              </a:lnSpc>
              <a:spcBef>
                <a:spcPts val="0"/>
              </a:spcBef>
              <a:spcAft>
                <a:spcPts val="55"/>
              </a:spcAft>
            </a:pPr>
            <a:endParaRPr lang="en-US" sz="1400" dirty="0">
              <a:solidFill>
                <a:srgbClr val="555555"/>
              </a:solidFill>
              <a:latin typeface="Calibri" panose="020F0502020204030204" pitchFamily="34" charset="0"/>
              <a:ea typeface="Calibri" panose="020F0502020204030204" pitchFamily="34" charset="0"/>
            </a:endParaRPr>
          </a:p>
          <a:p>
            <a:pPr marL="6350" marR="118364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@GET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@Path</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"/xml/{id: \\d+}"</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@Produces</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MediaType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APPLICATION_XML</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getXml</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9999FF"/>
                </a:solidFill>
                <a:latin typeface="Calibri" panose="020F0502020204030204" pitchFamily="34" charset="0"/>
                <a:ea typeface="Calibri" panose="020F0502020204030204" pitchFamily="34" charset="0"/>
              </a:rPr>
              <a:t>@</a:t>
            </a:r>
            <a:r>
              <a:rPr lang="en-US" sz="1400" dirty="0" err="1">
                <a:solidFill>
                  <a:srgbClr val="9999FF"/>
                </a:solidFill>
                <a:latin typeface="Calibri" panose="020F0502020204030204" pitchFamily="34" charset="0"/>
                <a:ea typeface="Calibri" panose="020F0502020204030204" pitchFamily="34" charset="0"/>
              </a:rPr>
              <a:t>PathParam</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7788"/>
                </a:solidFill>
                <a:latin typeface="Calibri" panose="020F0502020204030204" pitchFamily="34" charset="0"/>
                <a:ea typeface="Calibri" panose="020F0502020204030204" pitchFamily="34" charset="0"/>
              </a:rPr>
              <a:t>int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          return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00FF"/>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p:txBody>
      </p:sp>
    </p:spTree>
    <p:extLst>
      <p:ext uri="{BB962C8B-B14F-4D97-AF65-F5344CB8AC3E}">
        <p14:creationId xmlns:p14="http://schemas.microsoft.com/office/powerpoint/2010/main" val="27508897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Consider the following example:</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pPr marL="400050" lvl="1" indent="0">
              <a:buNone/>
            </a:pPr>
            <a:endParaRPr lang="en-US" sz="1800" dirty="0"/>
          </a:p>
          <a:p>
            <a:r>
              <a:rPr lang="en-US" sz="2200" dirty="0">
                <a:solidFill>
                  <a:srgbClr val="0000FF"/>
                </a:solidFill>
              </a:rPr>
              <a:t>Regular expressions</a:t>
            </a:r>
            <a:r>
              <a:rPr lang="en-US" sz="2200" dirty="0"/>
              <a:t> may be used to further </a:t>
            </a:r>
            <a:r>
              <a:rPr lang="en-US" sz="2200" dirty="0">
                <a:solidFill>
                  <a:srgbClr val="0000FF"/>
                </a:solidFill>
              </a:rPr>
              <a:t>restrict</a:t>
            </a:r>
            <a:r>
              <a:rPr lang="en-US" sz="2200" dirty="0"/>
              <a:t> the string data that is send by the client.</a:t>
            </a:r>
          </a:p>
        </p:txBody>
      </p:sp>
      <p:sp>
        <p:nvSpPr>
          <p:cNvPr id="46084" name="Title 17"/>
          <p:cNvSpPr>
            <a:spLocks noGrp="1"/>
          </p:cNvSpPr>
          <p:nvPr>
            <p:ph type="title"/>
          </p:nvPr>
        </p:nvSpPr>
        <p:spPr/>
        <p:txBody>
          <a:bodyPr/>
          <a:lstStyle/>
          <a:p>
            <a:r>
              <a:rPr lang="en-US" sz="3200" dirty="0"/>
              <a:t>Parameters and Regular Expressions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1">
            <a:extLst>
              <a:ext uri="{FF2B5EF4-FFF2-40B4-BE49-F238E27FC236}">
                <a16:creationId xmlns:a16="http://schemas.microsoft.com/office/drawing/2014/main" id="{F1657EF3-C439-4E04-9361-9094EC70C435}"/>
              </a:ext>
            </a:extLst>
          </p:cNvPr>
          <p:cNvSpPr>
            <a:spLocks noChangeArrowheads="1"/>
          </p:cNvSpPr>
          <p:nvPr/>
        </p:nvSpPr>
        <p:spPr bwMode="auto">
          <a:xfrm>
            <a:off x="3012393" y="1516367"/>
            <a:ext cx="7056784" cy="3138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6350" marR="1075690" indent="-6350">
              <a:lnSpc>
                <a:spcPct val="103000"/>
              </a:lnSpc>
              <a:spcBef>
                <a:spcPts val="0"/>
              </a:spcBef>
              <a:spcAft>
                <a:spcPts val="55"/>
              </a:spcAft>
            </a:pPr>
            <a:endParaRPr lang="en-US" sz="1400" dirty="0">
              <a:solidFill>
                <a:srgbClr val="181717"/>
              </a:solidFill>
              <a:latin typeface="Times New Roman" panose="02020603050405020304" pitchFamily="18" charset="0"/>
              <a:ea typeface="Times New Roman" panose="02020603050405020304" pitchFamily="18" charset="0"/>
            </a:endParaRPr>
          </a:p>
          <a:p>
            <a:pPr marL="6350" marR="1183640" indent="-6350">
              <a:lnSpc>
                <a:spcPct val="103000"/>
              </a:lnSpc>
              <a:spcBef>
                <a:spcPts val="0"/>
              </a:spcBef>
              <a:spcAft>
                <a:spcPts val="20"/>
              </a:spcAft>
            </a:pPr>
            <a:r>
              <a:rPr lang="en-US" sz="1400" dirty="0">
                <a:solidFill>
                  <a:srgbClr val="9999FF"/>
                </a:solidFill>
                <a:latin typeface="Calibri" panose="020F0502020204030204" pitchFamily="34" charset="0"/>
                <a:ea typeface="Calibri" panose="020F0502020204030204" pitchFamily="34" charset="0"/>
              </a:rPr>
              <a:t>    @GET</a:t>
            </a:r>
            <a:endParaRPr lang="en-US" sz="1400" dirty="0">
              <a:solidFill>
                <a:srgbClr val="181717"/>
              </a:solidFill>
              <a:latin typeface="Times New Roman" panose="02020603050405020304" pitchFamily="18" charset="0"/>
              <a:ea typeface="Times New Roman" panose="02020603050405020304" pitchFamily="18" charset="0"/>
            </a:endParaRPr>
          </a:p>
          <a:p>
            <a:pPr marL="6350" marR="244475"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@Produces</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MediaType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APPLICATION_JSON</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@Path</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"/json/{id: \\d+}"</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getJson</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9999FF"/>
                </a:solidFill>
                <a:latin typeface="Calibri" panose="020F0502020204030204" pitchFamily="34" charset="0"/>
                <a:ea typeface="Calibri" panose="020F0502020204030204" pitchFamily="34" charset="0"/>
              </a:rPr>
              <a:t>@</a:t>
            </a:r>
            <a:r>
              <a:rPr lang="en-US" sz="1400" dirty="0" err="1">
                <a:solidFill>
                  <a:srgbClr val="9999FF"/>
                </a:solidFill>
                <a:latin typeface="Calibri" panose="020F0502020204030204" pitchFamily="34" charset="0"/>
                <a:ea typeface="Calibri" panose="020F0502020204030204" pitchFamily="34" charset="0"/>
              </a:rPr>
              <a:t>PathParam</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7788"/>
                </a:solidFill>
                <a:latin typeface="Calibri" panose="020F0502020204030204" pitchFamily="34" charset="0"/>
                <a:ea typeface="Calibri" panose="020F0502020204030204" pitchFamily="34" charset="0"/>
              </a:rPr>
              <a:t>int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         return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00FF"/>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a:p>
            <a:pPr marL="6350" marR="1075690" indent="-6350">
              <a:lnSpc>
                <a:spcPct val="103000"/>
              </a:lnSpc>
              <a:spcBef>
                <a:spcPts val="0"/>
              </a:spcBef>
              <a:spcAft>
                <a:spcPts val="55"/>
              </a:spcAft>
            </a:pPr>
            <a:endParaRPr lang="en-US" sz="1400" dirty="0">
              <a:solidFill>
                <a:srgbClr val="555555"/>
              </a:solidFill>
              <a:latin typeface="Calibri" panose="020F0502020204030204" pitchFamily="34" charset="0"/>
              <a:ea typeface="Calibri" panose="020F0502020204030204" pitchFamily="34" charset="0"/>
            </a:endParaRPr>
          </a:p>
          <a:p>
            <a:pPr marL="6350" marR="118364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@GET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@Path</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"/xml/{id: \\d+}"</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@Produces</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MediaType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APPLICATION_XML</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CC00FF"/>
                </a:solidFill>
                <a:latin typeface="Calibri" panose="020F0502020204030204" pitchFamily="34" charset="0"/>
                <a:ea typeface="Calibri" panose="020F0502020204030204" pitchFamily="34" charset="0"/>
              </a:rPr>
              <a:t>getXml</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9999FF"/>
                </a:solidFill>
                <a:latin typeface="Calibri" panose="020F0502020204030204" pitchFamily="34" charset="0"/>
                <a:ea typeface="Calibri" panose="020F0502020204030204" pitchFamily="34" charset="0"/>
              </a:rPr>
              <a:t>@</a:t>
            </a:r>
            <a:r>
              <a:rPr lang="en-US" sz="1400" dirty="0" err="1">
                <a:solidFill>
                  <a:srgbClr val="9999FF"/>
                </a:solidFill>
                <a:latin typeface="Calibri" panose="020F0502020204030204" pitchFamily="34" charset="0"/>
                <a:ea typeface="Calibri" panose="020F0502020204030204" pitchFamily="34" charset="0"/>
              </a:rPr>
              <a:t>PathParam</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b="1" dirty="0">
                <a:solidFill>
                  <a:srgbClr val="007788"/>
                </a:solidFill>
                <a:latin typeface="Calibri" panose="020F0502020204030204" pitchFamily="34" charset="0"/>
                <a:ea typeface="Calibri" panose="020F0502020204030204" pitchFamily="34" charset="0"/>
              </a:rPr>
              <a:t>int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id</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b="1" dirty="0">
                <a:solidFill>
                  <a:srgbClr val="006699"/>
                </a:solidFill>
                <a:latin typeface="Calibri" panose="020F0502020204030204" pitchFamily="34" charset="0"/>
                <a:ea typeface="Calibri" panose="020F0502020204030204" pitchFamily="34" charset="0"/>
              </a:rPr>
              <a:t>          return</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00FF"/>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p>
        </p:txBody>
      </p:sp>
    </p:spTree>
    <p:extLst>
      <p:ext uri="{BB962C8B-B14F-4D97-AF65-F5344CB8AC3E}">
        <p14:creationId xmlns:p14="http://schemas.microsoft.com/office/powerpoint/2010/main" val="1186687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An integer parameter may be defined using either of the following definitions.</a:t>
            </a:r>
          </a:p>
          <a:p>
            <a:endParaRPr lang="en-US" sz="2200" dirty="0"/>
          </a:p>
          <a:p>
            <a:endParaRPr lang="en-US" sz="2200" dirty="0"/>
          </a:p>
          <a:p>
            <a:endParaRPr lang="en-US" sz="2200" dirty="0"/>
          </a:p>
          <a:p>
            <a:r>
              <a:rPr lang="en-US" sz="2200" dirty="0"/>
              <a:t>Note that not passing a correct data to the method will result in an HTTP error.</a:t>
            </a:r>
          </a:p>
        </p:txBody>
      </p:sp>
      <p:sp>
        <p:nvSpPr>
          <p:cNvPr id="46084" name="Title 17"/>
          <p:cNvSpPr>
            <a:spLocks noGrp="1"/>
          </p:cNvSpPr>
          <p:nvPr>
            <p:ph type="title"/>
          </p:nvPr>
        </p:nvSpPr>
        <p:spPr/>
        <p:txBody>
          <a:bodyPr/>
          <a:lstStyle/>
          <a:p>
            <a:r>
              <a:rPr lang="en-US" sz="3200" dirty="0"/>
              <a:t>Parameters and Regular Expressions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 name="Rectangle 6">
            <a:extLst>
              <a:ext uri="{FF2B5EF4-FFF2-40B4-BE49-F238E27FC236}">
                <a16:creationId xmlns:a16="http://schemas.microsoft.com/office/drawing/2014/main" id="{A906FFFC-155E-435F-A930-5FFE617C64F2}"/>
              </a:ext>
            </a:extLst>
          </p:cNvPr>
          <p:cNvSpPr/>
          <p:nvPr/>
        </p:nvSpPr>
        <p:spPr>
          <a:xfrm>
            <a:off x="2665047" y="1943198"/>
            <a:ext cx="7331366" cy="3785652"/>
          </a:xfrm>
          <a:prstGeom prst="rect">
            <a:avLst/>
          </a:prstGeom>
        </p:spPr>
        <p:txBody>
          <a:bodyPr wrap="none">
            <a:spAutoFit/>
          </a:bodyPr>
          <a:lstStyle/>
          <a:p>
            <a:r>
              <a:rPr lang="en-US" sz="1600" dirty="0">
                <a:solidFill>
                  <a:srgbClr val="9999FF"/>
                </a:solidFill>
                <a:latin typeface="Calibri" panose="020F0502020204030204" pitchFamily="34" charset="0"/>
                <a:ea typeface="Calibri" panose="020F0502020204030204" pitchFamily="34" charset="0"/>
              </a:rPr>
              <a:t>@Path</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CC3300"/>
                </a:solidFill>
                <a:latin typeface="Calibri" panose="020F0502020204030204" pitchFamily="34" charset="0"/>
                <a:ea typeface="Calibri" panose="020F0502020204030204" pitchFamily="34" charset="0"/>
              </a:rPr>
              <a:t>"/xml/{id: \\d+}"</a:t>
            </a:r>
            <a:r>
              <a:rPr lang="en-US" sz="1600" dirty="0">
                <a:solidFill>
                  <a:srgbClr val="555555"/>
                </a:solidFill>
                <a:latin typeface="Calibri" panose="020F0502020204030204" pitchFamily="34" charset="0"/>
                <a:ea typeface="Calibri" panose="020F0502020204030204" pitchFamily="34" charset="0"/>
              </a:rPr>
              <a:t>)</a:t>
            </a:r>
          </a:p>
          <a:p>
            <a:r>
              <a:rPr lang="en-US" sz="1600" dirty="0">
                <a:solidFill>
                  <a:srgbClr val="9999FF"/>
                </a:solidFill>
                <a:latin typeface="Calibri" panose="020F0502020204030204" pitchFamily="34" charset="0"/>
                <a:ea typeface="Calibri" panose="020F0502020204030204" pitchFamily="34" charset="0"/>
              </a:rPr>
              <a:t>@Path</a:t>
            </a:r>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CC3300"/>
                </a:solidFill>
                <a:latin typeface="Calibri" panose="020F0502020204030204" pitchFamily="34" charset="0"/>
                <a:ea typeface="Calibri" panose="020F0502020204030204" pitchFamily="34" charset="0"/>
              </a:rPr>
              <a:t>"/xml/{id: [0-9]+}"</a:t>
            </a:r>
            <a:r>
              <a:rPr lang="en-US" sz="1600" dirty="0">
                <a:solidFill>
                  <a:srgbClr val="555555"/>
                </a:solidFill>
                <a:latin typeface="Calibri" panose="020F0502020204030204" pitchFamily="34" charset="0"/>
                <a:ea typeface="Calibri" panose="020F0502020204030204" pitchFamily="34" charset="0"/>
              </a:rPr>
              <a:t>)</a:t>
            </a:r>
          </a:p>
          <a:p>
            <a:endParaRPr lang="en-US" sz="1600" dirty="0">
              <a:solidFill>
                <a:srgbClr val="555555"/>
              </a:solidFill>
              <a:latin typeface="Calibri" panose="020F0502020204030204" pitchFamily="34" charset="0"/>
              <a:ea typeface="Times New Roman" panose="02020603050405020304" pitchFamily="18" charset="0"/>
            </a:endParaRPr>
          </a:p>
          <a:p>
            <a:endParaRPr lang="en-US" sz="1600" dirty="0">
              <a:solidFill>
                <a:srgbClr val="555555"/>
              </a:solidFill>
              <a:latin typeface="Calibri" panose="020F0502020204030204" pitchFamily="34" charset="0"/>
              <a:ea typeface="Times New Roman" panose="02020603050405020304" pitchFamily="18" charset="0"/>
            </a:endParaRPr>
          </a:p>
          <a:p>
            <a:endParaRPr lang="en-US" sz="1600" dirty="0">
              <a:solidFill>
                <a:srgbClr val="555555"/>
              </a:solidFill>
              <a:latin typeface="Calibri" panose="020F0502020204030204" pitchFamily="34" charset="0"/>
              <a:ea typeface="Times New Roman" panose="02020603050405020304" pitchFamily="18" charset="0"/>
            </a:endParaRPr>
          </a:p>
          <a:p>
            <a:endParaRPr lang="en-US" sz="1600" dirty="0">
              <a:solidFill>
                <a:srgbClr val="555555"/>
              </a:solidFill>
              <a:latin typeface="Calibri" panose="020F0502020204030204" pitchFamily="34" charset="0"/>
              <a:ea typeface="Times New Roman" panose="02020603050405020304" pitchFamily="18" charset="0"/>
            </a:endParaRPr>
          </a:p>
          <a:p>
            <a:endParaRPr lang="en-US" sz="1600" dirty="0">
              <a:solidFill>
                <a:srgbClr val="555555"/>
              </a:solidFill>
              <a:latin typeface="Calibri" panose="020F0502020204030204" pitchFamily="34" charset="0"/>
              <a:ea typeface="Times New Roman" panose="02020603050405020304" pitchFamily="18" charset="0"/>
            </a:endParaRPr>
          </a:p>
          <a:p>
            <a:endParaRPr lang="en-US" sz="1600" dirty="0">
              <a:solidFill>
                <a:srgbClr val="555555"/>
              </a:solidFill>
              <a:latin typeface="Calibri" panose="020F0502020204030204" pitchFamily="34" charset="0"/>
              <a:ea typeface="Times New Roman" panose="02020603050405020304" pitchFamily="18" charset="0"/>
            </a:endParaRPr>
          </a:p>
          <a:p>
            <a:endParaRPr lang="en-US" sz="1600" dirty="0">
              <a:solidFill>
                <a:srgbClr val="555555"/>
              </a:solidFill>
              <a:latin typeface="Calibri" panose="020F0502020204030204" pitchFamily="34" charset="0"/>
              <a:ea typeface="Times New Roman" panose="02020603050405020304" pitchFamily="18" charset="0"/>
            </a:endParaRPr>
          </a:p>
          <a:p>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000088"/>
                </a:solidFill>
                <a:latin typeface="Calibri" panose="020F0502020204030204" pitchFamily="34" charset="0"/>
                <a:ea typeface="Calibri" panose="020F0502020204030204" pitchFamily="34" charset="0"/>
              </a:rPr>
              <a:t>curl</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9999FF"/>
                </a:solidFill>
                <a:latin typeface="Calibri" panose="020F0502020204030204" pitchFamily="34" charset="0"/>
                <a:ea typeface="Calibri" panose="020F0502020204030204" pitchFamily="34" charset="0"/>
              </a:rPr>
              <a:t>http:</a:t>
            </a:r>
            <a:r>
              <a:rPr lang="en-US" sz="1600" i="1" dirty="0">
                <a:solidFill>
                  <a:srgbClr val="35586C"/>
                </a:solidFill>
                <a:latin typeface="Calibri" panose="020F0502020204030204" pitchFamily="34" charset="0"/>
                <a:ea typeface="Calibri" panose="020F0502020204030204" pitchFamily="34" charset="0"/>
              </a:rPr>
              <a:t>//localhost:8080/predictions3/resourcesP/xml/13	</a:t>
            </a:r>
            <a:r>
              <a:rPr lang="en-US" sz="1600" dirty="0">
                <a:solidFill>
                  <a:srgbClr val="CC3300"/>
                </a:solidFill>
                <a:latin typeface="Calibri" panose="020F0502020204030204" pitchFamily="34" charset="0"/>
                <a:ea typeface="Calibri" panose="020F0502020204030204" pitchFamily="34" charset="0"/>
              </a:rPr>
              <a:t> </a:t>
            </a:r>
            <a:r>
              <a:rPr lang="en-US" sz="1600" b="1" dirty="0">
                <a:solidFill>
                  <a:srgbClr val="00B050"/>
                </a:solidFill>
                <a:latin typeface="Calibri" panose="020F0502020204030204" pitchFamily="34" charset="0"/>
                <a:ea typeface="Calibri" panose="020F0502020204030204" pitchFamily="34" charset="0"/>
              </a:rPr>
              <a:t>SUCCESS HTTP 200</a:t>
            </a:r>
            <a:endParaRPr lang="en-US" sz="1600" b="1" i="1" dirty="0">
              <a:solidFill>
                <a:srgbClr val="00B050"/>
              </a:solidFill>
              <a:latin typeface="Calibri" panose="020F0502020204030204" pitchFamily="34" charset="0"/>
              <a:ea typeface="Calibri" panose="020F0502020204030204" pitchFamily="34" charset="0"/>
            </a:endParaRPr>
          </a:p>
          <a:p>
            <a:endParaRPr lang="en-US" sz="1600" i="1" dirty="0">
              <a:solidFill>
                <a:srgbClr val="35586C"/>
              </a:solidFill>
              <a:latin typeface="Calibri" panose="020F0502020204030204" pitchFamily="34" charset="0"/>
              <a:ea typeface="Calibri" panose="020F0502020204030204" pitchFamily="34" charset="0"/>
            </a:endParaRPr>
          </a:p>
          <a:p>
            <a:r>
              <a:rPr lang="en-US" sz="1600" dirty="0">
                <a:solidFill>
                  <a:srgbClr val="555555"/>
                </a:solidFill>
                <a:latin typeface="Calibri" panose="020F0502020204030204" pitchFamily="34" charset="0"/>
                <a:ea typeface="Calibri" panose="020F0502020204030204" pitchFamily="34" charset="0"/>
              </a:rPr>
              <a:t>%</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000088"/>
                </a:solidFill>
                <a:latin typeface="Calibri" panose="020F0502020204030204" pitchFamily="34" charset="0"/>
                <a:ea typeface="Calibri" panose="020F0502020204030204" pitchFamily="34" charset="0"/>
              </a:rPr>
              <a:t>curl</a:t>
            </a:r>
            <a:r>
              <a:rPr lang="en-US" sz="1600" dirty="0">
                <a:solidFill>
                  <a:srgbClr val="181717"/>
                </a:solidFill>
                <a:latin typeface="Calibri" panose="020F0502020204030204" pitchFamily="34" charset="0"/>
                <a:ea typeface="Calibri" panose="020F0502020204030204" pitchFamily="34" charset="0"/>
              </a:rPr>
              <a:t> </a:t>
            </a:r>
            <a:r>
              <a:rPr lang="en-US" sz="1600" dirty="0">
                <a:solidFill>
                  <a:srgbClr val="9999FF"/>
                </a:solidFill>
                <a:latin typeface="Calibri" panose="020F0502020204030204" pitchFamily="34" charset="0"/>
                <a:ea typeface="Calibri" panose="020F0502020204030204" pitchFamily="34" charset="0"/>
              </a:rPr>
              <a:t>http:</a:t>
            </a:r>
            <a:r>
              <a:rPr lang="en-US" sz="1600" i="1" dirty="0">
                <a:solidFill>
                  <a:srgbClr val="35586C"/>
                </a:solidFill>
                <a:latin typeface="Calibri" panose="020F0502020204030204" pitchFamily="34" charset="0"/>
                <a:ea typeface="Calibri" panose="020F0502020204030204" pitchFamily="34" charset="0"/>
              </a:rPr>
              <a:t>//localhost:8080/predictions3/resourcesP/xml/foo	</a:t>
            </a:r>
            <a:r>
              <a:rPr lang="en-US" sz="1600" dirty="0">
                <a:solidFill>
                  <a:srgbClr val="CC3300"/>
                </a:solidFill>
                <a:latin typeface="Calibri" panose="020F0502020204030204" pitchFamily="34" charset="0"/>
                <a:ea typeface="Calibri" panose="020F0502020204030204" pitchFamily="34" charset="0"/>
              </a:rPr>
              <a:t> </a:t>
            </a:r>
            <a:r>
              <a:rPr lang="en-US" sz="1600" b="1" dirty="0">
                <a:solidFill>
                  <a:srgbClr val="CC3300"/>
                </a:solidFill>
                <a:latin typeface="Calibri" panose="020F0502020204030204" pitchFamily="34" charset="0"/>
                <a:ea typeface="Calibri" panose="020F0502020204030204" pitchFamily="34" charset="0"/>
              </a:rPr>
              <a:t>ERROR (HTTP 404)</a:t>
            </a:r>
            <a:endParaRPr lang="en-US" sz="1600" b="1" dirty="0"/>
          </a:p>
          <a:p>
            <a:endParaRPr lang="en-US" sz="1600" dirty="0"/>
          </a:p>
          <a:p>
            <a:endParaRPr lang="en-US" sz="1600" dirty="0">
              <a:solidFill>
                <a:srgbClr val="181717"/>
              </a:solidFill>
              <a:latin typeface="Times New Roman" panose="02020603050405020304" pitchFamily="18" charset="0"/>
              <a:ea typeface="Times New Roman" panose="02020603050405020304" pitchFamily="18" charset="0"/>
            </a:endParaRPr>
          </a:p>
          <a:p>
            <a:endParaRPr lang="en-US" sz="1600" dirty="0"/>
          </a:p>
        </p:txBody>
      </p:sp>
    </p:spTree>
    <p:extLst>
      <p:ext uri="{BB962C8B-B14F-4D97-AF65-F5344CB8AC3E}">
        <p14:creationId xmlns:p14="http://schemas.microsoft.com/office/powerpoint/2010/main" val="547426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The </a:t>
            </a:r>
            <a:r>
              <a:rPr lang="en-US" sz="2200" dirty="0">
                <a:solidFill>
                  <a:srgbClr val="0000FF"/>
                </a:solidFill>
              </a:rPr>
              <a:t>Response </a:t>
            </a:r>
            <a:r>
              <a:rPr lang="en-US" sz="2200" dirty="0"/>
              <a:t>Builder class may be used to control the response that is being sent to the client. </a:t>
            </a:r>
          </a:p>
          <a:p>
            <a:endParaRPr lang="en-US" sz="2200" dirty="0"/>
          </a:p>
          <a:p>
            <a:r>
              <a:rPr lang="en-US" sz="2200" dirty="0"/>
              <a:t>The Response Builder class supports </a:t>
            </a:r>
            <a:r>
              <a:rPr lang="en-US" sz="2200" dirty="0">
                <a:solidFill>
                  <a:srgbClr val="0000FF"/>
                </a:solidFill>
              </a:rPr>
              <a:t>method chaining</a:t>
            </a:r>
            <a:r>
              <a:rPr lang="en-US" sz="2200" dirty="0"/>
              <a:t> which makes the development process, efficient.</a:t>
            </a:r>
          </a:p>
          <a:p>
            <a:pPr marL="400050" lvl="1" indent="0">
              <a:buNone/>
            </a:pPr>
            <a:r>
              <a:rPr lang="en-US" sz="1800" dirty="0"/>
              <a:t>See </a:t>
            </a:r>
            <a:r>
              <a:rPr lang="en-US" sz="1800" dirty="0">
                <a:hlinkClick r:id="rId2"/>
              </a:rPr>
              <a:t>https://www.baeldung.com/jax-rs-response</a:t>
            </a:r>
            <a:r>
              <a:rPr lang="en-US" sz="1800" dirty="0"/>
              <a:t> for more info</a:t>
            </a:r>
          </a:p>
          <a:p>
            <a:endParaRPr lang="en-US" sz="2400" dirty="0"/>
          </a:p>
          <a:p>
            <a:pPr marL="800100" lvl="2" indent="0">
              <a:buNone/>
            </a:pPr>
            <a:endParaRPr lang="en-US" sz="1400" dirty="0"/>
          </a:p>
          <a:p>
            <a:pPr marL="800100" lvl="2" indent="0">
              <a:buNone/>
            </a:pPr>
            <a:endParaRPr lang="en-US" sz="1400" dirty="0"/>
          </a:p>
          <a:p>
            <a:pPr marL="800100" lvl="2" indent="0">
              <a:buNone/>
            </a:pPr>
            <a:endParaRPr lang="en-US" sz="1400" dirty="0"/>
          </a:p>
          <a:p>
            <a:endParaRPr lang="en-US" sz="2200" dirty="0"/>
          </a:p>
          <a:p>
            <a:endParaRPr lang="en-US" sz="2200" dirty="0"/>
          </a:p>
        </p:txBody>
      </p:sp>
      <p:sp>
        <p:nvSpPr>
          <p:cNvPr id="46084" name="Title 17"/>
          <p:cNvSpPr>
            <a:spLocks noGrp="1"/>
          </p:cNvSpPr>
          <p:nvPr>
            <p:ph type="title"/>
          </p:nvPr>
        </p:nvSpPr>
        <p:spPr/>
        <p:txBody>
          <a:bodyPr/>
          <a:lstStyle/>
          <a:p>
            <a:r>
              <a:rPr lang="en-US" sz="3200" dirty="0"/>
              <a:t>Using Response Builder</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 name="TextBox 6">
            <a:extLst>
              <a:ext uri="{FF2B5EF4-FFF2-40B4-BE49-F238E27FC236}">
                <a16:creationId xmlns:a16="http://schemas.microsoft.com/office/drawing/2014/main" id="{ACECA9D2-75CC-4426-A43C-4A1F5E881767}"/>
              </a:ext>
            </a:extLst>
          </p:cNvPr>
          <p:cNvSpPr txBox="1"/>
          <p:nvPr/>
        </p:nvSpPr>
        <p:spPr>
          <a:xfrm>
            <a:off x="2358957" y="3486964"/>
            <a:ext cx="7121862" cy="307777"/>
          </a:xfrm>
          <a:prstGeom prst="rect">
            <a:avLst/>
          </a:prstGeom>
          <a:noFill/>
        </p:spPr>
        <p:txBody>
          <a:bodyPr wrap="square">
            <a:spAutoFit/>
          </a:bodyPr>
          <a:lstStyle/>
          <a:p>
            <a:pPr indent="-57150"/>
            <a:r>
              <a:rPr lang="en-US" sz="1400" dirty="0"/>
              <a:t>Reference </a:t>
            </a:r>
            <a:r>
              <a:rPr lang="en-US" sz="1200" dirty="0">
                <a:hlinkClick r:id="rId3"/>
              </a:rPr>
              <a:t>https://docs.oracle.com/javaee/7/api/javax/ws/rs/core/Response.ResponseBuilder.html</a:t>
            </a:r>
            <a:endParaRPr lang="en-US" sz="1200" dirty="0"/>
          </a:p>
        </p:txBody>
      </p:sp>
    </p:spTree>
    <p:extLst>
      <p:ext uri="{BB962C8B-B14F-4D97-AF65-F5344CB8AC3E}">
        <p14:creationId xmlns:p14="http://schemas.microsoft.com/office/powerpoint/2010/main" val="302385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solidFill>
                  <a:srgbClr val="0000FF"/>
                </a:solidFill>
              </a:rPr>
              <a:t>JavaScript Object Notation (JSON)</a:t>
            </a:r>
            <a:r>
              <a:rPr lang="en-US" sz="2000" dirty="0"/>
              <a:t> is an </a:t>
            </a:r>
            <a:r>
              <a:rPr lang="en-US" sz="2000" b="1" dirty="0"/>
              <a:t>open standard </a:t>
            </a:r>
            <a:r>
              <a:rPr lang="en-US" sz="2000" dirty="0">
                <a:solidFill>
                  <a:srgbClr val="0000FF"/>
                </a:solidFill>
              </a:rPr>
              <a:t>file</a:t>
            </a:r>
            <a:r>
              <a:rPr lang="en-US" sz="2000" dirty="0"/>
              <a:t> and </a:t>
            </a:r>
            <a:r>
              <a:rPr lang="en-US" sz="2000" dirty="0">
                <a:solidFill>
                  <a:srgbClr val="0000FF"/>
                </a:solidFill>
              </a:rPr>
              <a:t>data interchange format</a:t>
            </a:r>
            <a:r>
              <a:rPr lang="en-US" sz="2000" dirty="0"/>
              <a:t>, that uses human-readable text to store and transmit data objects consisting of attribute–value pairs and array data types. </a:t>
            </a:r>
          </a:p>
          <a:p>
            <a:endParaRPr lang="en-US" sz="2000" dirty="0"/>
          </a:p>
          <a:p>
            <a:r>
              <a:rPr lang="en-US" sz="2000" dirty="0"/>
              <a:t>It is a common data format, with a diverse range of applications, such as serving as a </a:t>
            </a:r>
            <a:r>
              <a:rPr lang="en-US" sz="2000" b="1" dirty="0"/>
              <a:t>replacement</a:t>
            </a:r>
            <a:r>
              <a:rPr lang="en-US" sz="2000" dirty="0"/>
              <a:t> for XML in AJAX systems.</a:t>
            </a:r>
          </a:p>
          <a:p>
            <a:endParaRPr lang="en-US" sz="2000" dirty="0"/>
          </a:p>
          <a:p>
            <a:r>
              <a:rPr lang="en-US" sz="2000" dirty="0"/>
              <a:t>JSON is </a:t>
            </a:r>
            <a:r>
              <a:rPr lang="en-US" sz="2000" dirty="0">
                <a:solidFill>
                  <a:srgbClr val="0000FF"/>
                </a:solidFill>
              </a:rPr>
              <a:t>text</a:t>
            </a:r>
            <a:r>
              <a:rPr lang="en-US" sz="2000" dirty="0"/>
              <a:t>.</a:t>
            </a:r>
          </a:p>
          <a:p>
            <a:endParaRPr lang="en-US" sz="2000" dirty="0"/>
          </a:p>
          <a:p>
            <a:endParaRPr lang="en-US" sz="2000" dirty="0"/>
          </a:p>
        </p:txBody>
      </p:sp>
      <p:sp>
        <p:nvSpPr>
          <p:cNvPr id="46084" name="Title 17"/>
          <p:cNvSpPr>
            <a:spLocks noGrp="1"/>
          </p:cNvSpPr>
          <p:nvPr>
            <p:ph type="title"/>
          </p:nvPr>
        </p:nvSpPr>
        <p:spPr/>
        <p:txBody>
          <a:bodyPr/>
          <a:lstStyle/>
          <a:p>
            <a:r>
              <a:rPr lang="en-US" sz="3000" dirty="0"/>
              <a:t>JavaScript Object Notation (JSON)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896514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An example a GET method using the </a:t>
            </a:r>
            <a:r>
              <a:rPr lang="en-US" sz="2200" dirty="0">
                <a:solidFill>
                  <a:srgbClr val="0000FF"/>
                </a:solidFill>
              </a:rPr>
              <a:t>Response </a:t>
            </a:r>
            <a:r>
              <a:rPr lang="en-US" sz="2200" dirty="0"/>
              <a:t>Builder class is shown in the following:</a:t>
            </a:r>
          </a:p>
          <a:p>
            <a:endParaRPr lang="en-US" sz="2200" dirty="0"/>
          </a:p>
        </p:txBody>
      </p:sp>
      <p:sp>
        <p:nvSpPr>
          <p:cNvPr id="46084" name="Title 17"/>
          <p:cNvSpPr>
            <a:spLocks noGrp="1"/>
          </p:cNvSpPr>
          <p:nvPr>
            <p:ph type="title"/>
          </p:nvPr>
        </p:nvSpPr>
        <p:spPr/>
        <p:txBody>
          <a:bodyPr/>
          <a:lstStyle/>
          <a:p>
            <a:r>
              <a:rPr lang="en-US" sz="3200" dirty="0"/>
              <a:t>Using Response Builder Example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Rectangle 1">
            <a:extLst>
              <a:ext uri="{FF2B5EF4-FFF2-40B4-BE49-F238E27FC236}">
                <a16:creationId xmlns:a16="http://schemas.microsoft.com/office/drawing/2014/main" id="{D46C70A5-3582-4989-ADDF-A4AEAE2324C0}"/>
              </a:ext>
            </a:extLst>
          </p:cNvPr>
          <p:cNvSpPr>
            <a:spLocks noChangeArrowheads="1"/>
          </p:cNvSpPr>
          <p:nvPr/>
        </p:nvSpPr>
        <p:spPr bwMode="auto">
          <a:xfrm>
            <a:off x="2802199" y="1825053"/>
            <a:ext cx="7056784"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source code pro"/>
              </a:rPr>
              <a:t>@GET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source code pro"/>
              </a:rPr>
              <a:t>@Path</a:t>
            </a:r>
            <a:r>
              <a:rPr kumimoji="0" lang="en-US" altLang="en-US" sz="1400" b="0" i="0" u="none" strike="noStrike" cap="none" normalizeH="0" baseline="0" dirty="0">
                <a:ln>
                  <a:noFill/>
                </a:ln>
                <a:solidFill>
                  <a:srgbClr val="000000"/>
                </a:solidFill>
                <a:effectLst/>
                <a:latin typeface="source code pro"/>
              </a:rPr>
              <a:t>(</a:t>
            </a:r>
            <a:r>
              <a:rPr kumimoji="0" lang="en-US" altLang="en-US" sz="1400" b="1" i="0" u="none" strike="noStrike" cap="none" normalizeH="0" baseline="0" dirty="0">
                <a:ln>
                  <a:noFill/>
                </a:ln>
                <a:solidFill>
                  <a:srgbClr val="63B175"/>
                </a:solidFill>
                <a:effectLst/>
                <a:latin typeface="source code pro"/>
              </a:rPr>
              <a:t>"/</a:t>
            </a:r>
            <a:r>
              <a:rPr kumimoji="0" lang="en-US" altLang="en-US" sz="1400" b="1" i="0" u="none" strike="noStrike" cap="none" normalizeH="0" baseline="0" dirty="0" err="1">
                <a:ln>
                  <a:noFill/>
                </a:ln>
                <a:solidFill>
                  <a:srgbClr val="63B175"/>
                </a:solidFill>
                <a:effectLst/>
                <a:latin typeface="source code pro"/>
              </a:rPr>
              <a:t>text_plain</a:t>
            </a:r>
            <a:r>
              <a:rPr kumimoji="0" lang="en-US" altLang="en-US" sz="1400" b="1" i="0" u="none" strike="noStrike" cap="none" normalizeH="0" baseline="0" dirty="0">
                <a:ln>
                  <a:noFill/>
                </a:ln>
                <a:solidFill>
                  <a:srgbClr val="63B175"/>
                </a:solidFill>
                <a:effectLst/>
                <a:latin typeface="source code pro"/>
              </a:rPr>
              <a:t>"</a:t>
            </a:r>
            <a:r>
              <a:rPr kumimoji="0" lang="en-US" altLang="en-US" sz="1400" b="0" i="0" u="none" strike="noStrike" cap="none" normalizeH="0" baseline="0" dirty="0">
                <a:ln>
                  <a:noFill/>
                </a:ln>
                <a:solidFill>
                  <a:srgbClr val="000000"/>
                </a:solidFill>
                <a:effectLst/>
                <a:latin typeface="source code pr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63B175"/>
                </a:solidFill>
                <a:effectLst/>
                <a:latin typeface="source code pro"/>
              </a:rPr>
              <a:t>public</a:t>
            </a:r>
            <a:r>
              <a:rPr kumimoji="0" lang="en-US" altLang="en-US" sz="1400" b="0" i="0" u="none" strike="noStrike" cap="none" normalizeH="0" baseline="0" dirty="0">
                <a:ln>
                  <a:noFill/>
                </a:ln>
                <a:solidFill>
                  <a:srgbClr val="333333"/>
                </a:solidFill>
                <a:effectLst/>
                <a:latin typeface="source code pro"/>
              </a:rPr>
              <a:t> </a:t>
            </a:r>
            <a:r>
              <a:rPr kumimoji="0" lang="en-US" altLang="en-US" sz="1400" b="0" i="0" u="none" strike="noStrike" cap="none" normalizeH="0" baseline="0" dirty="0">
                <a:ln>
                  <a:noFill/>
                </a:ln>
                <a:solidFill>
                  <a:srgbClr val="000000"/>
                </a:solidFill>
                <a:effectLst/>
                <a:latin typeface="source code pro"/>
              </a:rPr>
              <a:t>Response </a:t>
            </a:r>
            <a:r>
              <a:rPr kumimoji="0" lang="en-US" altLang="en-US" sz="1400" b="0" i="0" u="none" strike="noStrike" cap="none" normalizeH="0" baseline="0" dirty="0" err="1">
                <a:ln>
                  <a:noFill/>
                </a:ln>
                <a:solidFill>
                  <a:srgbClr val="000000"/>
                </a:solidFill>
                <a:effectLst/>
                <a:latin typeface="source code pro"/>
              </a:rPr>
              <a:t>getTextResponseTypeDefined</a:t>
            </a:r>
            <a:r>
              <a:rPr kumimoji="0" lang="en-US" altLang="en-US" sz="1400" b="0" i="0" u="none" strike="noStrike" cap="none" normalizeH="0" baseline="0" dirty="0">
                <a:ln>
                  <a:noFill/>
                </a:ln>
                <a:solidFill>
                  <a:srgbClr val="000000"/>
                </a:solidFill>
                <a:effectLst/>
                <a:latin typeface="source code pr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source code pr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source code pro"/>
              </a:rPr>
              <a:t>    </a:t>
            </a:r>
            <a:r>
              <a:rPr kumimoji="0" lang="en-US" altLang="en-US" sz="1400" b="0" i="0" u="none" strike="noStrike" cap="none" normalizeH="0" baseline="0" dirty="0">
                <a:ln>
                  <a:noFill/>
                </a:ln>
                <a:solidFill>
                  <a:srgbClr val="000000"/>
                </a:solidFill>
                <a:effectLst/>
                <a:latin typeface="source code pro"/>
              </a:rPr>
              <a:t>String message = </a:t>
            </a:r>
            <a:r>
              <a:rPr kumimoji="0" lang="en-US" altLang="en-US" sz="1400" b="1" i="0" u="none" strike="noStrike" cap="none" normalizeH="0" baseline="0" dirty="0">
                <a:ln>
                  <a:noFill/>
                </a:ln>
                <a:solidFill>
                  <a:srgbClr val="63B175"/>
                </a:solidFill>
                <a:effectLst/>
                <a:latin typeface="source code pro"/>
              </a:rPr>
              <a:t>"This is a plain text response"</a:t>
            </a:r>
            <a:r>
              <a:rPr kumimoji="0" lang="en-US" altLang="en-US" sz="1400" b="0" i="0" u="none" strike="noStrike" cap="none" normalizeH="0" baseline="0" dirty="0">
                <a:ln>
                  <a:noFill/>
                </a:ln>
                <a:solidFill>
                  <a:srgbClr val="000000"/>
                </a:solidFill>
                <a:effectLst/>
                <a:latin typeface="source code pr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source code pr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source code pro"/>
              </a:rPr>
              <a:t>    </a:t>
            </a:r>
            <a:r>
              <a:rPr kumimoji="0" lang="en-US" altLang="en-US" sz="1400" b="1" i="0" u="none" strike="noStrike" cap="none" normalizeH="0" baseline="0" dirty="0">
                <a:ln>
                  <a:noFill/>
                </a:ln>
                <a:solidFill>
                  <a:srgbClr val="63B175"/>
                </a:solidFill>
                <a:effectLst/>
                <a:latin typeface="source code pro"/>
              </a:rPr>
              <a:t>return</a:t>
            </a:r>
            <a:r>
              <a:rPr kumimoji="0" lang="en-US" altLang="en-US" sz="1400" b="0" i="0" u="none" strike="noStrike" cap="none" normalizeH="0" baseline="0" dirty="0">
                <a:ln>
                  <a:noFill/>
                </a:ln>
                <a:solidFill>
                  <a:srgbClr val="333333"/>
                </a:solidFill>
                <a:effectLst/>
                <a:latin typeface="source code pro"/>
              </a:rPr>
              <a:t> </a:t>
            </a:r>
            <a:r>
              <a:rPr kumimoji="0" lang="en-US" altLang="en-US" sz="1400" b="0" i="0" u="none" strike="noStrike" cap="none" normalizeH="0" baseline="0" dirty="0">
                <a:ln>
                  <a:noFill/>
                </a:ln>
                <a:solidFill>
                  <a:srgbClr val="000000"/>
                </a:solidFill>
                <a:effectLst/>
                <a:latin typeface="source code pro"/>
              </a:rPr>
              <a:t>Response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source code pro"/>
              </a:rPr>
              <a:t>      </a:t>
            </a:r>
            <a:r>
              <a:rPr kumimoji="0" lang="en-US" altLang="en-US" sz="1400" b="0" i="0" u="none" strike="noStrike" cap="none" normalizeH="0" baseline="0" dirty="0">
                <a:ln>
                  <a:noFill/>
                </a:ln>
                <a:solidFill>
                  <a:srgbClr val="000000"/>
                </a:solidFill>
                <a:effectLst/>
                <a:latin typeface="source code pro"/>
              </a:rPr>
              <a:t>.status(</a:t>
            </a:r>
            <a:r>
              <a:rPr kumimoji="0" lang="en-US" altLang="en-US" sz="1400" b="0" i="0" u="none" strike="noStrike" cap="none" normalizeH="0" baseline="0" dirty="0" err="1">
                <a:ln>
                  <a:noFill/>
                </a:ln>
                <a:solidFill>
                  <a:srgbClr val="000000"/>
                </a:solidFill>
                <a:effectLst/>
                <a:latin typeface="source code pro"/>
              </a:rPr>
              <a:t>Response.Status.OK</a:t>
            </a:r>
            <a:r>
              <a:rPr kumimoji="0" lang="en-US" altLang="en-US" sz="1400" b="0" i="0" u="none" strike="noStrike" cap="none" normalizeH="0" baseline="0" dirty="0">
                <a:ln>
                  <a:noFill/>
                </a:ln>
                <a:solidFill>
                  <a:srgbClr val="000000"/>
                </a:solidFill>
                <a:effectLst/>
                <a:latin typeface="source code pr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source code pro"/>
              </a:rPr>
              <a:t>      </a:t>
            </a:r>
            <a:r>
              <a:rPr kumimoji="0" lang="en-US" altLang="en-US" sz="1400" b="0" i="0" u="none" strike="noStrike" cap="none" normalizeH="0" baseline="0" dirty="0">
                <a:ln>
                  <a:noFill/>
                </a:ln>
                <a:solidFill>
                  <a:srgbClr val="000000"/>
                </a:solidFill>
                <a:effectLst/>
                <a:latin typeface="source code pro"/>
              </a:rPr>
              <a:t>.entity(message)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source code pro"/>
              </a:rPr>
              <a:t>      </a:t>
            </a:r>
            <a:r>
              <a:rPr kumimoji="0" lang="en-US" altLang="en-US" sz="1400" b="0" i="0" u="none" strike="noStrike" cap="none" normalizeH="0" baseline="0" dirty="0">
                <a:ln>
                  <a:noFill/>
                </a:ln>
                <a:solidFill>
                  <a:srgbClr val="000000"/>
                </a:solidFill>
                <a:effectLst/>
                <a:latin typeface="source code pro"/>
              </a:rPr>
              <a:t>.type(</a:t>
            </a:r>
            <a:r>
              <a:rPr kumimoji="0" lang="en-US" altLang="en-US" sz="1400" b="0" i="0" u="none" strike="noStrike" cap="none" normalizeH="0" baseline="0" dirty="0" err="1">
                <a:ln>
                  <a:noFill/>
                </a:ln>
                <a:solidFill>
                  <a:srgbClr val="000000"/>
                </a:solidFill>
                <a:effectLst/>
                <a:latin typeface="source code pro"/>
              </a:rPr>
              <a:t>MediaType.TEXT_PLAIN</a:t>
            </a:r>
            <a:r>
              <a:rPr kumimoji="0" lang="en-US" altLang="en-US" sz="1400" b="0" i="0" u="none" strike="noStrike" cap="none" normalizeH="0" baseline="0" dirty="0">
                <a:ln>
                  <a:noFill/>
                </a:ln>
                <a:solidFill>
                  <a:srgbClr val="000000"/>
                </a:solidFill>
                <a:effectLst/>
                <a:latin typeface="source code pr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source code pro"/>
              </a:rPr>
              <a:t>      </a:t>
            </a:r>
            <a:r>
              <a:rPr kumimoji="0" lang="en-US" altLang="en-US" sz="1400" b="0" i="0" u="none" strike="noStrike" cap="none" normalizeH="0" baseline="0" dirty="0">
                <a:ln>
                  <a:noFill/>
                </a:ln>
                <a:solidFill>
                  <a:srgbClr val="000000"/>
                </a:solidFill>
                <a:effectLst/>
                <a:latin typeface="source code pro"/>
              </a:rPr>
              <a:t>.build();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source code pro"/>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BA3522E2-5E1C-4DAD-B961-EE83F18A2ED3}"/>
              </a:ext>
            </a:extLst>
          </p:cNvPr>
          <p:cNvSpPr/>
          <p:nvPr/>
        </p:nvSpPr>
        <p:spPr>
          <a:xfrm>
            <a:off x="2599867" y="5086760"/>
            <a:ext cx="7660232" cy="523220"/>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curl -XGET http://localhost:8080/jersey/response/text_plain</a:t>
            </a:r>
          </a:p>
          <a:p>
            <a:r>
              <a:rPr lang="en-US" sz="1400" dirty="0">
                <a:latin typeface="Courier New" panose="02070309020205020404" pitchFamily="49" charset="0"/>
                <a:cs typeface="Courier New" panose="02070309020205020404" pitchFamily="49" charset="0"/>
              </a:rPr>
              <a:t>This is a plain text response</a:t>
            </a:r>
          </a:p>
        </p:txBody>
      </p:sp>
    </p:spTree>
    <p:extLst>
      <p:ext uri="{BB962C8B-B14F-4D97-AF65-F5344CB8AC3E}">
        <p14:creationId xmlns:p14="http://schemas.microsoft.com/office/powerpoint/2010/main" val="7467608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The following code demonstrates using a HEAD verb:</a:t>
            </a:r>
          </a:p>
        </p:txBody>
      </p:sp>
      <p:sp>
        <p:nvSpPr>
          <p:cNvPr id="46084" name="Title 17"/>
          <p:cNvSpPr>
            <a:spLocks noGrp="1"/>
          </p:cNvSpPr>
          <p:nvPr>
            <p:ph type="title"/>
          </p:nvPr>
        </p:nvSpPr>
        <p:spPr/>
        <p:txBody>
          <a:bodyPr/>
          <a:lstStyle/>
          <a:p>
            <a:r>
              <a:rPr lang="en-US" sz="3200" dirty="0"/>
              <a:t>Example: Implementing a HEAD method</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2">
            <a:extLst>
              <a:ext uri="{FF2B5EF4-FFF2-40B4-BE49-F238E27FC236}">
                <a16:creationId xmlns:a16="http://schemas.microsoft.com/office/drawing/2014/main" id="{B7AD4BAB-FD2B-4E97-8D5C-0F430E1A0F46}"/>
              </a:ext>
            </a:extLst>
          </p:cNvPr>
          <p:cNvSpPr>
            <a:spLocks noChangeArrowheads="1"/>
          </p:cNvSpPr>
          <p:nvPr/>
        </p:nvSpPr>
        <p:spPr bwMode="auto">
          <a:xfrm>
            <a:off x="2626035" y="1748027"/>
            <a:ext cx="734481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Monaco"/>
              </a:rPr>
              <a:t>import</a:t>
            </a:r>
            <a:r>
              <a:rPr kumimoji="0" lang="en-US" altLang="en-US" sz="1400" i="0" u="none" strike="noStrike" cap="none" normalizeH="0" baseline="0" dirty="0">
                <a:ln>
                  <a:noFill/>
                </a:ln>
                <a:solidFill>
                  <a:srgbClr val="666666"/>
                </a:solidFill>
                <a:effectLst/>
                <a:latin typeface="Monaco"/>
              </a:rPr>
              <a:t> </a:t>
            </a:r>
            <a:r>
              <a:rPr kumimoji="0" lang="en-US" altLang="en-US" sz="1400" i="0" u="none" strike="noStrike" cap="none" normalizeH="0" baseline="0" dirty="0" err="1">
                <a:ln>
                  <a:noFill/>
                </a:ln>
                <a:solidFill>
                  <a:srgbClr val="000000"/>
                </a:solidFill>
                <a:effectLst/>
                <a:latin typeface="Monaco"/>
              </a:rPr>
              <a:t>javax.ws.rs.HEAD</a:t>
            </a:r>
            <a:r>
              <a:rPr kumimoji="0" lang="en-US" altLang="en-US" sz="1400" i="0" u="none" strike="noStrike" cap="none" normalizeH="0" baseline="0" dirty="0">
                <a:ln>
                  <a:noFill/>
                </a:ln>
                <a:solidFill>
                  <a:srgbClr val="000000"/>
                </a:solidFill>
                <a:effectLst/>
                <a:latin typeface="Monaco"/>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Monaco"/>
              </a:rPr>
              <a:t>import</a:t>
            </a:r>
            <a:r>
              <a:rPr kumimoji="0" lang="en-US" altLang="en-US" sz="1400" i="0" u="none" strike="noStrike" cap="none" normalizeH="0" baseline="0" dirty="0">
                <a:ln>
                  <a:noFill/>
                </a:ln>
                <a:solidFill>
                  <a:srgbClr val="666666"/>
                </a:solidFill>
                <a:effectLst/>
                <a:latin typeface="Monaco"/>
              </a:rPr>
              <a:t> </a:t>
            </a:r>
            <a:r>
              <a:rPr kumimoji="0" lang="en-US" altLang="en-US" sz="1400" i="0" u="none" strike="noStrike" cap="none" normalizeH="0" baseline="0" dirty="0" err="1">
                <a:ln>
                  <a:noFill/>
                </a:ln>
                <a:solidFill>
                  <a:srgbClr val="000000"/>
                </a:solidFill>
                <a:effectLst/>
                <a:latin typeface="Monaco"/>
              </a:rPr>
              <a:t>javax.ws.rs.Path</a:t>
            </a:r>
            <a:r>
              <a:rPr kumimoji="0" lang="en-US" altLang="en-US" sz="1400" i="0" u="none" strike="noStrike" cap="none" normalizeH="0" baseline="0" dirty="0">
                <a:ln>
                  <a:noFill/>
                </a:ln>
                <a:solidFill>
                  <a:srgbClr val="000000"/>
                </a:solidFill>
                <a:effectLst/>
                <a:latin typeface="Monaco"/>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Monaco"/>
              </a:rPr>
              <a:t>import</a:t>
            </a:r>
            <a:r>
              <a:rPr kumimoji="0" lang="en-US" altLang="en-US" sz="1400" i="0" u="none" strike="noStrike" cap="none" normalizeH="0" baseline="0" dirty="0">
                <a:ln>
                  <a:noFill/>
                </a:ln>
                <a:solidFill>
                  <a:srgbClr val="666666"/>
                </a:solidFill>
                <a:effectLst/>
                <a:latin typeface="Monaco"/>
              </a:rPr>
              <a:t> </a:t>
            </a:r>
            <a:r>
              <a:rPr kumimoji="0" lang="en-US" altLang="en-US" sz="1400" i="0" u="none" strike="noStrike" cap="none" normalizeH="0" baseline="0" dirty="0" err="1">
                <a:ln>
                  <a:noFill/>
                </a:ln>
                <a:solidFill>
                  <a:srgbClr val="000000"/>
                </a:solidFill>
                <a:effectLst/>
                <a:latin typeface="Monaco"/>
              </a:rPr>
              <a:t>javax.ws.rs.PathParam</a:t>
            </a:r>
            <a:r>
              <a:rPr kumimoji="0" lang="en-US" altLang="en-US" sz="1400" i="0" u="none" strike="noStrike" cap="none" normalizeH="0" baseline="0" dirty="0">
                <a:ln>
                  <a:noFill/>
                </a:ln>
                <a:solidFill>
                  <a:srgbClr val="000000"/>
                </a:solidFill>
                <a:effectLst/>
                <a:latin typeface="Monaco"/>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Monaco"/>
              </a:rPr>
              <a:t>import</a:t>
            </a:r>
            <a:r>
              <a:rPr kumimoji="0" lang="en-US" altLang="en-US" sz="1400" i="0" u="none" strike="noStrike" cap="none" normalizeH="0" baseline="0" dirty="0">
                <a:ln>
                  <a:noFill/>
                </a:ln>
                <a:solidFill>
                  <a:srgbClr val="666666"/>
                </a:solidFill>
                <a:effectLst/>
                <a:latin typeface="Monaco"/>
              </a:rPr>
              <a:t> </a:t>
            </a:r>
            <a:r>
              <a:rPr kumimoji="0" lang="en-US" altLang="en-US" sz="1400" i="0" u="none" strike="noStrike" cap="none" normalizeH="0" baseline="0" dirty="0" err="1">
                <a:ln>
                  <a:noFill/>
                </a:ln>
                <a:solidFill>
                  <a:srgbClr val="000000"/>
                </a:solidFill>
                <a:effectLst/>
                <a:latin typeface="Monaco"/>
              </a:rPr>
              <a:t>javax.ws.rs.Produces</a:t>
            </a:r>
            <a:r>
              <a:rPr kumimoji="0" lang="en-US" altLang="en-US" sz="1400" i="0" u="none" strike="noStrike" cap="none" normalizeH="0" baseline="0" dirty="0">
                <a:ln>
                  <a:noFill/>
                </a:ln>
                <a:solidFill>
                  <a:srgbClr val="000000"/>
                </a:solidFill>
                <a:effectLst/>
                <a:latin typeface="Monaco"/>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Monaco"/>
              </a:rPr>
              <a:t>import</a:t>
            </a:r>
            <a:r>
              <a:rPr kumimoji="0" lang="en-US" altLang="en-US" sz="1400" i="0" u="none" strike="noStrike" cap="none" normalizeH="0" baseline="0" dirty="0">
                <a:ln>
                  <a:noFill/>
                </a:ln>
                <a:solidFill>
                  <a:srgbClr val="666666"/>
                </a:solidFill>
                <a:effectLst/>
                <a:latin typeface="Monaco"/>
              </a:rPr>
              <a:t> </a:t>
            </a:r>
            <a:r>
              <a:rPr kumimoji="0" lang="en-US" altLang="en-US" sz="1400" i="0" u="none" strike="noStrike" cap="none" normalizeH="0" baseline="0" dirty="0" err="1">
                <a:ln>
                  <a:noFill/>
                </a:ln>
                <a:solidFill>
                  <a:srgbClr val="000000"/>
                </a:solidFill>
                <a:effectLst/>
                <a:latin typeface="Monaco"/>
              </a:rPr>
              <a:t>javax.ws.rs.core.MediaType</a:t>
            </a:r>
            <a:r>
              <a:rPr kumimoji="0" lang="en-US" altLang="en-US" sz="1400" i="0" u="none" strike="noStrike" cap="none" normalizeH="0" baseline="0" dirty="0">
                <a:ln>
                  <a:noFill/>
                </a:ln>
                <a:solidFill>
                  <a:srgbClr val="000000"/>
                </a:solidFill>
                <a:effectLst/>
                <a:latin typeface="Monaco"/>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Monaco"/>
              </a:rPr>
              <a:t>import</a:t>
            </a:r>
            <a:r>
              <a:rPr kumimoji="0" lang="en-US" altLang="en-US" sz="1400" i="0" u="none" strike="noStrike" cap="none" normalizeH="0" baseline="0" dirty="0">
                <a:ln>
                  <a:noFill/>
                </a:ln>
                <a:solidFill>
                  <a:srgbClr val="666666"/>
                </a:solidFill>
                <a:effectLst/>
                <a:latin typeface="Monaco"/>
              </a:rPr>
              <a:t> </a:t>
            </a:r>
            <a:r>
              <a:rPr kumimoji="0" lang="en-US" altLang="en-US" sz="1400" i="0" u="none" strike="noStrike" cap="none" normalizeH="0" baseline="0" dirty="0" err="1">
                <a:ln>
                  <a:noFill/>
                </a:ln>
                <a:solidFill>
                  <a:srgbClr val="000000"/>
                </a:solidFill>
                <a:effectLst/>
                <a:latin typeface="Monaco"/>
              </a:rPr>
              <a:t>javax.ws.rs.core.Response</a:t>
            </a:r>
            <a:r>
              <a:rPr kumimoji="0" lang="en-US" altLang="en-US" sz="1400" i="0" u="none" strike="noStrike" cap="none" normalizeH="0" baseline="0" dirty="0">
                <a:ln>
                  <a:noFill/>
                </a:ln>
                <a:solidFill>
                  <a:srgbClr val="000000"/>
                </a:solidFill>
                <a:effectLst/>
                <a:latin typeface="Monaco"/>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666666"/>
                </a:solidFill>
                <a:effectLst/>
                <a:latin typeface="Monaco"/>
              </a:rPr>
              <a:t> </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808080"/>
                </a:solidFill>
                <a:effectLst/>
                <a:latin typeface="Monaco"/>
              </a:rPr>
              <a:t>@Path</a:t>
            </a:r>
            <a:r>
              <a:rPr kumimoji="0" lang="en-US" altLang="en-US" sz="1400" i="0" u="none" strike="noStrike" cap="none" normalizeH="0" baseline="0" dirty="0">
                <a:ln>
                  <a:noFill/>
                </a:ln>
                <a:solidFill>
                  <a:srgbClr val="000000"/>
                </a:solidFill>
                <a:effectLst/>
                <a:latin typeface="Monaco"/>
              </a:rPr>
              <a:t>(</a:t>
            </a:r>
            <a:r>
              <a:rPr kumimoji="0" lang="en-US" altLang="en-US" sz="1400" i="0" u="none" strike="noStrike" cap="none" normalizeH="0" baseline="0" dirty="0">
                <a:ln>
                  <a:noFill/>
                </a:ln>
                <a:solidFill>
                  <a:srgbClr val="0000FF"/>
                </a:solidFill>
                <a:effectLst/>
                <a:latin typeface="Monaco"/>
              </a:rPr>
              <a:t>“my-service"</a:t>
            </a:r>
            <a:r>
              <a:rPr kumimoji="0" lang="en-US" altLang="en-US" sz="1400" i="0" u="none" strike="noStrike" cap="none" normalizeH="0" baseline="0" dirty="0">
                <a:ln>
                  <a:noFill/>
                </a:ln>
                <a:solidFill>
                  <a:srgbClr val="000000"/>
                </a:solidFill>
                <a:effectLst/>
                <a:latin typeface="Monaco"/>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Monaco"/>
              </a:rPr>
              <a:t>public</a:t>
            </a:r>
            <a:r>
              <a:rPr kumimoji="0" lang="en-US" altLang="en-US" sz="1400" i="0" u="none" strike="noStrike" cap="none" normalizeH="0" baseline="0" dirty="0">
                <a:ln>
                  <a:noFill/>
                </a:ln>
                <a:solidFill>
                  <a:srgbClr val="666666"/>
                </a:solidFill>
                <a:effectLst/>
                <a:latin typeface="Monaco"/>
              </a:rPr>
              <a:t> </a:t>
            </a:r>
            <a:r>
              <a:rPr kumimoji="0" lang="en-US" altLang="en-US" sz="1400" i="0" u="none" strike="noStrike" cap="none" normalizeH="0" baseline="0" dirty="0">
                <a:ln>
                  <a:noFill/>
                </a:ln>
                <a:solidFill>
                  <a:srgbClr val="006699"/>
                </a:solidFill>
                <a:effectLst/>
                <a:latin typeface="Monaco"/>
              </a:rPr>
              <a:t>class</a:t>
            </a:r>
            <a:r>
              <a:rPr kumimoji="0" lang="en-US" altLang="en-US" sz="1400" i="0" u="none" strike="noStrike" cap="none" normalizeH="0" baseline="0" dirty="0">
                <a:ln>
                  <a:noFill/>
                </a:ln>
                <a:solidFill>
                  <a:srgbClr val="666666"/>
                </a:solidFill>
                <a:effectLst/>
                <a:latin typeface="Monaco"/>
              </a:rPr>
              <a:t> </a:t>
            </a:r>
            <a:r>
              <a:rPr kumimoji="0" lang="en-US" altLang="en-US" sz="1400" i="0" u="none" strike="noStrike" cap="none" normalizeH="0" baseline="0" dirty="0" err="1">
                <a:ln>
                  <a:noFill/>
                </a:ln>
                <a:solidFill>
                  <a:srgbClr val="000000"/>
                </a:solidFill>
                <a:effectLst/>
                <a:latin typeface="Monaco"/>
              </a:rPr>
              <a:t>HeadMethodExample</a:t>
            </a:r>
            <a:r>
              <a:rPr kumimoji="0" lang="en-US" altLang="en-US" sz="1400" i="0" u="none" strike="noStrike" cap="none" normalizeH="0" baseline="0" dirty="0">
                <a:ln>
                  <a:noFill/>
                </a:ln>
                <a:solidFill>
                  <a:srgbClr val="000000"/>
                </a:solidFill>
                <a:effectLst/>
                <a:latin typeface="Monaco"/>
              </a:rPr>
              <a:t> {</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666666"/>
                </a:solidFill>
                <a:effectLst/>
                <a:latin typeface="Monaco"/>
              </a:rPr>
              <a:t> </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C7254E"/>
                </a:solidFill>
                <a:effectLst/>
                <a:latin typeface="Monaco"/>
              </a:rPr>
              <a:t>  </a:t>
            </a:r>
            <a:r>
              <a:rPr kumimoji="0" lang="en-US" altLang="en-US" sz="1400" i="0" u="none" strike="noStrike" cap="none" normalizeH="0" baseline="0" dirty="0">
                <a:ln>
                  <a:noFill/>
                </a:ln>
                <a:solidFill>
                  <a:srgbClr val="808080"/>
                </a:solidFill>
                <a:effectLst/>
                <a:latin typeface="Monaco"/>
              </a:rPr>
              <a:t>@HEAD</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C7254E"/>
                </a:solidFill>
                <a:effectLst/>
                <a:latin typeface="Monaco"/>
              </a:rPr>
              <a:t>  </a:t>
            </a:r>
            <a:r>
              <a:rPr kumimoji="0" lang="en-US" altLang="en-US" sz="1400" i="0" u="none" strike="noStrike" cap="none" normalizeH="0" baseline="0" dirty="0">
                <a:ln>
                  <a:noFill/>
                </a:ln>
                <a:solidFill>
                  <a:srgbClr val="808080"/>
                </a:solidFill>
                <a:effectLst/>
                <a:latin typeface="Monaco"/>
              </a:rPr>
              <a:t>@Produces</a:t>
            </a:r>
            <a:r>
              <a:rPr kumimoji="0" lang="en-US" altLang="en-US" sz="1400" i="0" u="none" strike="noStrike" cap="none" normalizeH="0" baseline="0" dirty="0">
                <a:ln>
                  <a:noFill/>
                </a:ln>
                <a:solidFill>
                  <a:srgbClr val="000000"/>
                </a:solidFill>
                <a:effectLst/>
                <a:latin typeface="Monaco"/>
              </a:rPr>
              <a:t>(</a:t>
            </a:r>
            <a:r>
              <a:rPr kumimoji="0" lang="en-US" altLang="en-US" sz="1400" i="0" u="none" strike="noStrike" cap="none" normalizeH="0" baseline="0" dirty="0" err="1">
                <a:ln>
                  <a:noFill/>
                </a:ln>
                <a:solidFill>
                  <a:srgbClr val="000000"/>
                </a:solidFill>
                <a:effectLst/>
                <a:latin typeface="Monaco"/>
              </a:rPr>
              <a:t>MediaType.TEXT_PLAIN</a:t>
            </a:r>
            <a:r>
              <a:rPr kumimoji="0" lang="en-US" altLang="en-US" sz="1400" i="0" u="none" strike="noStrike" cap="none" normalizeH="0" baseline="0" dirty="0">
                <a:ln>
                  <a:noFill/>
                </a:ln>
                <a:solidFill>
                  <a:srgbClr val="000000"/>
                </a:solidFill>
                <a:effectLst/>
                <a:latin typeface="Monaco"/>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C7254E"/>
                </a:solidFill>
                <a:effectLst/>
                <a:latin typeface="Monaco"/>
              </a:rPr>
              <a:t>  </a:t>
            </a:r>
            <a:r>
              <a:rPr kumimoji="0" lang="en-US" altLang="en-US" sz="1400" i="0" u="none" strike="noStrike" cap="none" normalizeH="0" baseline="0" dirty="0">
                <a:ln>
                  <a:noFill/>
                </a:ln>
                <a:solidFill>
                  <a:srgbClr val="808080"/>
                </a:solidFill>
                <a:effectLst/>
                <a:latin typeface="Monaco"/>
              </a:rPr>
              <a:t>@Path</a:t>
            </a:r>
            <a:r>
              <a:rPr kumimoji="0" lang="en-US" altLang="en-US" sz="1400" i="0" u="none" strike="noStrike" cap="none" normalizeH="0" baseline="0" dirty="0">
                <a:ln>
                  <a:noFill/>
                </a:ln>
                <a:solidFill>
                  <a:srgbClr val="000000"/>
                </a:solidFill>
                <a:effectLst/>
                <a:latin typeface="Monaco"/>
              </a:rPr>
              <a:t>(</a:t>
            </a:r>
            <a:r>
              <a:rPr kumimoji="0" lang="en-US" altLang="en-US" sz="1400" i="0" u="none" strike="noStrike" cap="none" normalizeH="0" baseline="0" dirty="0">
                <a:ln>
                  <a:noFill/>
                </a:ln>
                <a:solidFill>
                  <a:srgbClr val="0000FF"/>
                </a:solidFill>
                <a:effectLst/>
                <a:latin typeface="Monaco"/>
              </a:rPr>
              <a:t>"/{id}"</a:t>
            </a:r>
            <a:r>
              <a:rPr kumimoji="0" lang="en-US" altLang="en-US" sz="1400" i="0" u="none" strike="noStrike" cap="none" normalizeH="0" baseline="0" dirty="0">
                <a:ln>
                  <a:noFill/>
                </a:ln>
                <a:solidFill>
                  <a:srgbClr val="000000"/>
                </a:solidFill>
                <a:effectLst/>
                <a:latin typeface="Monaco"/>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C7254E"/>
                </a:solidFill>
                <a:effectLst/>
                <a:latin typeface="Monaco"/>
              </a:rPr>
              <a:t>  </a:t>
            </a:r>
            <a:r>
              <a:rPr kumimoji="0" lang="en-US" altLang="en-US" sz="1400" i="0" u="none" strike="noStrike" cap="none" normalizeH="0" baseline="0" dirty="0">
                <a:ln>
                  <a:noFill/>
                </a:ln>
                <a:solidFill>
                  <a:srgbClr val="006699"/>
                </a:solidFill>
                <a:effectLst/>
                <a:latin typeface="Monaco"/>
              </a:rPr>
              <a:t>public</a:t>
            </a:r>
            <a:r>
              <a:rPr kumimoji="0" lang="en-US" altLang="en-US" sz="1400" i="0" u="none" strike="noStrike" cap="none" normalizeH="0" baseline="0" dirty="0">
                <a:ln>
                  <a:noFill/>
                </a:ln>
                <a:solidFill>
                  <a:srgbClr val="666666"/>
                </a:solidFill>
                <a:effectLst/>
                <a:latin typeface="Monaco"/>
              </a:rPr>
              <a:t> </a:t>
            </a:r>
            <a:r>
              <a:rPr kumimoji="0" lang="en-US" altLang="en-US" sz="1400" i="0" u="none" strike="noStrike" cap="none" normalizeH="0" baseline="0" dirty="0">
                <a:ln>
                  <a:noFill/>
                </a:ln>
                <a:solidFill>
                  <a:srgbClr val="000000"/>
                </a:solidFill>
                <a:effectLst/>
                <a:latin typeface="Monaco"/>
              </a:rPr>
              <a:t>Response </a:t>
            </a:r>
            <a:r>
              <a:rPr kumimoji="0" lang="en-US" altLang="en-US" sz="1400" i="0" u="none" strike="noStrike" cap="none" normalizeH="0" baseline="0" dirty="0" err="1">
                <a:ln>
                  <a:noFill/>
                </a:ln>
                <a:solidFill>
                  <a:srgbClr val="000000"/>
                </a:solidFill>
                <a:effectLst/>
                <a:latin typeface="Monaco"/>
              </a:rPr>
              <a:t>aHeadMethod</a:t>
            </a:r>
            <a:r>
              <a:rPr kumimoji="0" lang="en-US" altLang="en-US" sz="1400" i="0" u="none" strike="noStrike" cap="none" normalizeH="0" baseline="0" dirty="0">
                <a:ln>
                  <a:noFill/>
                </a:ln>
                <a:solidFill>
                  <a:srgbClr val="000000"/>
                </a:solidFill>
                <a:effectLst/>
                <a:latin typeface="Monaco"/>
              </a:rPr>
              <a:t>(</a:t>
            </a:r>
            <a:r>
              <a:rPr kumimoji="0" lang="en-US" altLang="en-US" sz="1400" i="0" u="none" strike="noStrike" cap="none" normalizeH="0" baseline="0" dirty="0">
                <a:ln>
                  <a:noFill/>
                </a:ln>
                <a:solidFill>
                  <a:srgbClr val="808080"/>
                </a:solidFill>
                <a:effectLst/>
                <a:latin typeface="Monaco"/>
              </a:rPr>
              <a:t>@PathParam</a:t>
            </a:r>
            <a:r>
              <a:rPr kumimoji="0" lang="en-US" altLang="en-US" sz="1400" i="0" u="none" strike="noStrike" cap="none" normalizeH="0" baseline="0" dirty="0">
                <a:ln>
                  <a:noFill/>
                </a:ln>
                <a:solidFill>
                  <a:srgbClr val="000000"/>
                </a:solidFill>
                <a:effectLst/>
                <a:latin typeface="Monaco"/>
              </a:rPr>
              <a:t>(</a:t>
            </a:r>
            <a:r>
              <a:rPr kumimoji="0" lang="en-US" altLang="en-US" sz="1400" i="0" u="none" strike="noStrike" cap="none" normalizeH="0" baseline="0" dirty="0">
                <a:ln>
                  <a:noFill/>
                </a:ln>
                <a:solidFill>
                  <a:srgbClr val="0000FF"/>
                </a:solidFill>
                <a:effectLst/>
                <a:latin typeface="Monaco"/>
              </a:rPr>
              <a:t>"id"</a:t>
            </a:r>
            <a:r>
              <a:rPr kumimoji="0" lang="en-US" altLang="en-US" sz="1400" i="0" u="none" strike="noStrike" cap="none" normalizeH="0" baseline="0" dirty="0">
                <a:ln>
                  <a:noFill/>
                </a:ln>
                <a:solidFill>
                  <a:srgbClr val="000000"/>
                </a:solidFill>
                <a:effectLst/>
                <a:latin typeface="Monaco"/>
              </a:rPr>
              <a:t>) String </a:t>
            </a:r>
            <a:r>
              <a:rPr kumimoji="0" lang="en-US" altLang="en-US" sz="1400" i="0" u="none" strike="noStrike" cap="none" normalizeH="0" baseline="0" dirty="0" err="1">
                <a:ln>
                  <a:noFill/>
                </a:ln>
                <a:solidFill>
                  <a:srgbClr val="000000"/>
                </a:solidFill>
                <a:effectLst/>
                <a:latin typeface="Monaco"/>
              </a:rPr>
              <a:t>someId</a:t>
            </a:r>
            <a:r>
              <a:rPr kumimoji="0" lang="en-US" altLang="en-US" sz="1400" i="0" u="none" strike="noStrike" cap="none" normalizeH="0" baseline="0" dirty="0">
                <a:ln>
                  <a:noFill/>
                </a:ln>
                <a:solidFill>
                  <a:srgbClr val="000000"/>
                </a:solidFill>
                <a:effectLst/>
                <a:latin typeface="Monaco"/>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C7254E"/>
                </a:solidFill>
                <a:effectLst/>
                <a:latin typeface="Monaco"/>
              </a:rPr>
              <a:t>      </a:t>
            </a:r>
            <a:r>
              <a:rPr kumimoji="0" lang="en-US" altLang="en-US" sz="1400" i="0" u="none" strike="noStrike" cap="none" normalizeH="0" baseline="0" dirty="0">
                <a:ln>
                  <a:noFill/>
                </a:ln>
                <a:solidFill>
                  <a:srgbClr val="006699"/>
                </a:solidFill>
                <a:effectLst/>
                <a:latin typeface="Monaco"/>
              </a:rPr>
              <a:t>return</a:t>
            </a:r>
            <a:r>
              <a:rPr kumimoji="0" lang="en-US" altLang="en-US" sz="1400" i="0" u="none" strike="noStrike" cap="none" normalizeH="0" baseline="0" dirty="0">
                <a:ln>
                  <a:noFill/>
                </a:ln>
                <a:solidFill>
                  <a:srgbClr val="666666"/>
                </a:solidFill>
                <a:effectLst/>
                <a:latin typeface="Monaco"/>
              </a:rPr>
              <a:t> </a:t>
            </a:r>
            <a:r>
              <a:rPr kumimoji="0" lang="en-US" altLang="en-US" sz="1400" i="0" u="none" strike="noStrike" cap="none" normalizeH="0" baseline="0" dirty="0" err="1">
                <a:ln>
                  <a:noFill/>
                </a:ln>
                <a:solidFill>
                  <a:srgbClr val="000000"/>
                </a:solidFill>
                <a:effectLst/>
                <a:latin typeface="Monaco"/>
              </a:rPr>
              <a:t>Response.status</a:t>
            </a:r>
            <a:r>
              <a:rPr kumimoji="0" lang="en-US" altLang="en-US" sz="1400" i="0" u="none" strike="noStrike" cap="none" normalizeH="0" baseline="0" dirty="0">
                <a:ln>
                  <a:noFill/>
                </a:ln>
                <a:solidFill>
                  <a:srgbClr val="000000"/>
                </a:solidFill>
                <a:effectLst/>
                <a:latin typeface="Monaco"/>
              </a:rPr>
              <a:t>(</a:t>
            </a:r>
            <a:r>
              <a:rPr kumimoji="0" lang="en-US" altLang="en-US" sz="1400" i="0" u="none" strike="noStrike" cap="none" normalizeH="0" baseline="0" dirty="0">
                <a:ln>
                  <a:noFill/>
                </a:ln>
                <a:solidFill>
                  <a:srgbClr val="009900"/>
                </a:solidFill>
                <a:effectLst/>
                <a:latin typeface="Monaco"/>
              </a:rPr>
              <a:t>200</a:t>
            </a:r>
            <a:r>
              <a:rPr kumimoji="0" lang="en-US" altLang="en-US" sz="1400" i="0" u="none" strike="noStrike" cap="none" normalizeH="0" baseline="0" dirty="0">
                <a:ln>
                  <a:noFill/>
                </a:ln>
                <a:solidFill>
                  <a:srgbClr val="000000"/>
                </a:solidFill>
                <a:effectLst/>
                <a:latin typeface="Monaco"/>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C7254E"/>
                </a:solidFill>
                <a:effectLst/>
                <a:latin typeface="Monaco"/>
              </a:rPr>
              <a:t>           </a:t>
            </a:r>
            <a:r>
              <a:rPr kumimoji="0" lang="en-US" altLang="en-US" sz="1400" i="0" u="none" strike="noStrike" cap="none" normalizeH="0" baseline="0" dirty="0">
                <a:ln>
                  <a:noFill/>
                </a:ln>
                <a:solidFill>
                  <a:srgbClr val="000000"/>
                </a:solidFill>
                <a:effectLst/>
                <a:latin typeface="Monaco"/>
              </a:rPr>
              <a:t>.entity(</a:t>
            </a:r>
            <a:r>
              <a:rPr kumimoji="0" lang="en-US" altLang="en-US" sz="1400" i="0" u="none" strike="noStrike" cap="none" normalizeH="0" baseline="0" dirty="0">
                <a:ln>
                  <a:noFill/>
                </a:ln>
                <a:solidFill>
                  <a:srgbClr val="0000FF"/>
                </a:solidFill>
                <a:effectLst/>
                <a:latin typeface="Monaco"/>
              </a:rPr>
              <a:t>"id received: "</a:t>
            </a:r>
            <a:r>
              <a:rPr kumimoji="0" lang="en-US" altLang="en-US" sz="1400" i="0" u="none" strike="noStrike" cap="none" normalizeH="0" baseline="0" dirty="0">
                <a:ln>
                  <a:noFill/>
                </a:ln>
                <a:solidFill>
                  <a:srgbClr val="666666"/>
                </a:solidFill>
                <a:effectLst/>
                <a:latin typeface="Monaco"/>
              </a:rPr>
              <a:t> </a:t>
            </a:r>
            <a:r>
              <a:rPr kumimoji="0" lang="en-US" altLang="en-US" sz="1400" i="0" u="none" strike="noStrike" cap="none" normalizeH="0" baseline="0" dirty="0">
                <a:ln>
                  <a:noFill/>
                </a:ln>
                <a:solidFill>
                  <a:srgbClr val="000000"/>
                </a:solidFill>
                <a:effectLst/>
                <a:latin typeface="Monaco"/>
              </a:rPr>
              <a:t>+ </a:t>
            </a:r>
            <a:r>
              <a:rPr kumimoji="0" lang="en-US" altLang="en-US" sz="1400" i="0" u="none" strike="noStrike" cap="none" normalizeH="0" baseline="0" dirty="0" err="1">
                <a:ln>
                  <a:noFill/>
                </a:ln>
                <a:solidFill>
                  <a:srgbClr val="000000"/>
                </a:solidFill>
                <a:effectLst/>
                <a:latin typeface="Monaco"/>
              </a:rPr>
              <a:t>someId</a:t>
            </a:r>
            <a:r>
              <a:rPr kumimoji="0" lang="en-US" altLang="en-US" sz="1400" i="0" u="none" strike="noStrike" cap="none" normalizeH="0" baseline="0" dirty="0">
                <a:ln>
                  <a:noFill/>
                </a:ln>
                <a:solidFill>
                  <a:srgbClr val="000000"/>
                </a:solidFill>
                <a:effectLst/>
                <a:latin typeface="Monaco"/>
              </a:rPr>
              <a:t>).build();</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C7254E"/>
                </a:solidFill>
                <a:effectLst/>
                <a:latin typeface="Monaco"/>
              </a:rPr>
              <a:t>  </a:t>
            </a:r>
            <a:r>
              <a:rPr kumimoji="0" lang="en-US" altLang="en-US" sz="1400" i="0" u="none" strike="noStrike" cap="none" normalizeH="0" baseline="0" dirty="0">
                <a:ln>
                  <a:noFill/>
                </a:ln>
                <a:solidFill>
                  <a:srgbClr val="000000"/>
                </a:solidFill>
                <a:effectLst/>
                <a:latin typeface="Monaco"/>
              </a:rPr>
              <a:t>}</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C7254E"/>
                </a:solidFill>
                <a:effectLst/>
                <a:latin typeface="Monaco"/>
              </a:rPr>
              <a:t>    </a:t>
            </a:r>
            <a:r>
              <a:rPr kumimoji="0" lang="en-US" altLang="en-US" sz="1400" i="0" u="none" strike="noStrike" cap="none" normalizeH="0" baseline="0" dirty="0">
                <a:ln>
                  <a:noFill/>
                </a:ln>
                <a:solidFill>
                  <a:srgbClr val="666666"/>
                </a:solidFill>
                <a:effectLst/>
                <a:latin typeface="Monaco"/>
              </a:rPr>
              <a:t> </a:t>
            </a:r>
            <a:endParaRPr kumimoji="0" lang="en-US" altLang="en-US"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0000"/>
                </a:solidFill>
                <a:effectLst/>
                <a:latin typeface="Monaco"/>
              </a:rPr>
              <a:t>}</a:t>
            </a:r>
            <a:endParaRPr kumimoji="0" lang="en-US" altLang="en-US" sz="140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1E175947-FBE1-4F4C-A2AA-DBE18FE01C34}"/>
              </a:ext>
            </a:extLst>
          </p:cNvPr>
          <p:cNvCxnSpPr>
            <a:cxnSpLocks/>
          </p:cNvCxnSpPr>
          <p:nvPr/>
        </p:nvCxnSpPr>
        <p:spPr>
          <a:xfrm>
            <a:off x="2358957" y="5109108"/>
            <a:ext cx="54636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C2F952-D414-4FCA-A9FC-4AABED23D3EF}"/>
              </a:ext>
            </a:extLst>
          </p:cNvPr>
          <p:cNvCxnSpPr>
            <a:cxnSpLocks/>
          </p:cNvCxnSpPr>
          <p:nvPr/>
        </p:nvCxnSpPr>
        <p:spPr>
          <a:xfrm flipH="1">
            <a:off x="5001638" y="4861054"/>
            <a:ext cx="5577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90DB837-2481-4446-8DE8-09B725FEC079}"/>
              </a:ext>
            </a:extLst>
          </p:cNvPr>
          <p:cNvCxnSpPr>
            <a:cxnSpLocks/>
          </p:cNvCxnSpPr>
          <p:nvPr/>
        </p:nvCxnSpPr>
        <p:spPr>
          <a:xfrm>
            <a:off x="2079666" y="4235240"/>
            <a:ext cx="54636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22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The following example shows how proper HTTP response codes may be produces using the Response class:</a:t>
            </a:r>
          </a:p>
        </p:txBody>
      </p:sp>
      <p:sp>
        <p:nvSpPr>
          <p:cNvPr id="46084" name="Title 17"/>
          <p:cNvSpPr>
            <a:spLocks noGrp="1"/>
          </p:cNvSpPr>
          <p:nvPr>
            <p:ph type="title"/>
          </p:nvPr>
        </p:nvSpPr>
        <p:spPr/>
        <p:txBody>
          <a:bodyPr/>
          <a:lstStyle/>
          <a:p>
            <a:r>
              <a:rPr lang="en-US" sz="3200" dirty="0"/>
              <a:t>Handling Errors in the Response Class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81A0F8E2-2485-4E7C-AA08-BDF4CBC8454F}"/>
              </a:ext>
            </a:extLst>
          </p:cNvPr>
          <p:cNvSpPr/>
          <p:nvPr/>
        </p:nvSpPr>
        <p:spPr>
          <a:xfrm>
            <a:off x="2089045" y="1692468"/>
            <a:ext cx="8473628" cy="3368807"/>
          </a:xfrm>
          <a:prstGeom prst="rect">
            <a:avLst/>
          </a:prstGeom>
        </p:spPr>
        <p:txBody>
          <a:bodyPr wrap="square">
            <a:spAutoFit/>
          </a:bodyPr>
          <a:lstStyle/>
          <a:p>
            <a:pPr marL="6350" marR="118364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@POST</a:t>
            </a:r>
            <a:endParaRPr lang="en-US" sz="1400" dirty="0">
              <a:solidFill>
                <a:srgbClr val="181717"/>
              </a:solidFill>
              <a:latin typeface="Times New Roman" panose="02020603050405020304" pitchFamily="18" charset="0"/>
              <a:ea typeface="Times New Roman" panose="02020603050405020304" pitchFamily="18" charset="0"/>
            </a:endParaRPr>
          </a:p>
          <a:p>
            <a:pPr marL="6350" marR="244475"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@Produces</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MediaType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TEXT_PLAIN</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@Path</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"/create"</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public</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Response</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00FF"/>
                </a:solidFill>
                <a:latin typeface="Calibri" panose="020F0502020204030204" pitchFamily="34" charset="0"/>
                <a:ea typeface="Calibri" panose="020F0502020204030204" pitchFamily="34" charset="0"/>
              </a:rPr>
              <a:t>create</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9999FF"/>
                </a:solidFill>
                <a:latin typeface="Calibri" panose="020F0502020204030204" pitchFamily="34" charset="0"/>
                <a:ea typeface="Calibri" panose="020F0502020204030204" pitchFamily="34" charset="0"/>
              </a:rPr>
              <a:t>@</a:t>
            </a:r>
            <a:r>
              <a:rPr lang="en-US" sz="1400" dirty="0" err="1">
                <a:solidFill>
                  <a:srgbClr val="9999FF"/>
                </a:solidFill>
                <a:latin typeface="Calibri" panose="020F0502020204030204" pitchFamily="34" charset="0"/>
                <a:ea typeface="Calibri" panose="020F0502020204030204" pitchFamily="34" charset="0"/>
              </a:rPr>
              <a:t>FormParam</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"who"</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who</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9999FF"/>
                </a:solidFill>
                <a:latin typeface="Calibri" panose="020F0502020204030204" pitchFamily="34" charset="0"/>
                <a:ea typeface="Calibri" panose="020F0502020204030204" pitchFamily="34" charset="0"/>
              </a:rPr>
              <a:t>@</a:t>
            </a:r>
            <a:r>
              <a:rPr lang="en-US" sz="1400" dirty="0" err="1">
                <a:solidFill>
                  <a:srgbClr val="9999FF"/>
                </a:solidFill>
                <a:latin typeface="Calibri" panose="020F0502020204030204" pitchFamily="34" charset="0"/>
                <a:ea typeface="Calibri" panose="020F0502020204030204" pitchFamily="34" charset="0"/>
              </a:rPr>
              <a:t>FormParam</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CC3300"/>
                </a:solidFill>
                <a:latin typeface="Calibri" panose="020F0502020204030204" pitchFamily="34" charset="0"/>
                <a:ea typeface="Calibri" panose="020F0502020204030204" pitchFamily="34" charset="0"/>
              </a:rPr>
              <a:t>"what"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what</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2644775"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checkContext</a:t>
            </a:r>
            <a:r>
              <a:rPr lang="en-US" sz="1400" dirty="0">
                <a:solidFill>
                  <a:srgbClr val="555555"/>
                </a:solidFill>
                <a:latin typeface="Calibri" panose="020F0502020204030204" pitchFamily="34" charset="0"/>
                <a:ea typeface="Calibri" panose="020F0502020204030204" pitchFamily="34" charset="0"/>
              </a:rPr>
              <a:t>();</a:t>
            </a:r>
          </a:p>
          <a:p>
            <a:pPr marL="6350" marR="2644775"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String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msg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null</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673225"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if</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who</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null</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what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null</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0" indent="-6350" algn="just">
              <a:lnSpc>
                <a:spcPct val="98000"/>
              </a:lnSpc>
              <a:spcBef>
                <a:spcPts val="0"/>
              </a:spcBef>
              <a:spcAft>
                <a:spcPts val="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msg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"Property 'who' or 'what' is missing.\n"</a:t>
            </a:r>
            <a:r>
              <a:rPr lang="en-US" sz="1400" dirty="0">
                <a:solidFill>
                  <a:srgbClr val="555555"/>
                </a:solidFill>
                <a:latin typeface="Calibri" panose="020F0502020204030204" pitchFamily="34" charset="0"/>
                <a:ea typeface="Calibri" panose="020F0502020204030204" pitchFamily="34" charset="0"/>
              </a:rPr>
              <a:t>;</a:t>
            </a:r>
          </a:p>
          <a:p>
            <a:pPr marL="6350" marR="0" indent="-6350" algn="just">
              <a:lnSpc>
                <a:spcPct val="98000"/>
              </a:lnSpc>
              <a:spcBef>
                <a:spcPts val="0"/>
              </a:spcBef>
              <a:spcAft>
                <a:spcPts val="0"/>
              </a:spcAft>
            </a:pP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return</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Response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status</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Response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Status</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BAD_REQUEST</a:t>
            </a: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entity</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msg</a:t>
            </a:r>
            <a:r>
              <a:rPr lang="en-US" sz="1400" dirty="0">
                <a:solidFill>
                  <a:srgbClr val="555555"/>
                </a:solidFill>
                <a:latin typeface="Calibri" panose="020F0502020204030204" pitchFamily="34" charset="0"/>
                <a:ea typeface="Calibri" panose="020F0502020204030204" pitchFamily="34" charset="0"/>
              </a:rPr>
              <a:t>).</a:t>
            </a:r>
          </a:p>
          <a:p>
            <a:pPr marL="6350" marR="0" indent="-6350" algn="just">
              <a:lnSpc>
                <a:spcPct val="98000"/>
              </a:lnSpc>
              <a:spcBef>
                <a:spcPts val="0"/>
              </a:spcBef>
              <a:spcAft>
                <a:spcPts val="0"/>
              </a:spcAft>
            </a:pP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type</a:t>
            </a:r>
            <a:r>
              <a:rPr lang="en-US" sz="1400" dirty="0">
                <a:solidFill>
                  <a:srgbClr val="555555"/>
                </a:solidFill>
                <a:latin typeface="Calibri" panose="020F0502020204030204" pitchFamily="34" charset="0"/>
                <a:ea typeface="Calibri" panose="020F0502020204030204" pitchFamily="34" charset="0"/>
              </a:rPr>
              <a:t>(</a:t>
            </a:r>
            <a:r>
              <a:rPr lang="en-US" sz="1400" dirty="0" err="1">
                <a:solidFill>
                  <a:srgbClr val="000088"/>
                </a:solidFill>
                <a:latin typeface="Calibri" panose="020F0502020204030204" pitchFamily="34" charset="0"/>
                <a:ea typeface="Calibri" panose="020F0502020204030204" pitchFamily="34" charset="0"/>
              </a:rPr>
              <a:t>MediaType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TEXT_PLAIN</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build</a:t>
            </a:r>
            <a:r>
              <a:rPr lang="en-US" sz="1400" dirty="0">
                <a:solidFill>
                  <a:srgbClr val="555555"/>
                </a:solidFill>
                <a:latin typeface="Calibri" panose="020F0502020204030204" pitchFamily="34" charset="0"/>
                <a:ea typeface="Calibri" panose="020F0502020204030204" pitchFamily="34" charset="0"/>
              </a:rPr>
              <a:t>();</a:t>
            </a:r>
          </a:p>
          <a:p>
            <a:pPr marL="6350" marR="0" indent="-6350" algn="just">
              <a:lnSpc>
                <a:spcPct val="98000"/>
              </a:lnSpc>
              <a:spcBef>
                <a:spcPts val="0"/>
              </a:spcBef>
              <a:spcAft>
                <a:spcPts val="0"/>
              </a:spcAft>
            </a:pP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269875" indent="-6350">
              <a:lnSpc>
                <a:spcPct val="103000"/>
              </a:lnSpc>
              <a:spcBef>
                <a:spcPts val="0"/>
              </a:spcBef>
              <a:spcAft>
                <a:spcPts val="20"/>
              </a:spcAft>
            </a:pPr>
            <a:r>
              <a:rPr lang="en-US" sz="1400" dirty="0">
                <a:solidFill>
                  <a:srgbClr val="007788"/>
                </a:solidFill>
                <a:latin typeface="Calibri" panose="020F0502020204030204" pitchFamily="34" charset="0"/>
                <a:ea typeface="Calibri" panose="020F0502020204030204" pitchFamily="34" charset="0"/>
              </a:rPr>
              <a:t>         int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id</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addPrediction</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who</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what</a:t>
            </a:r>
            <a:r>
              <a:rPr lang="en-US" sz="1400" dirty="0">
                <a:solidFill>
                  <a:srgbClr val="555555"/>
                </a:solidFill>
                <a:latin typeface="Calibri" panose="020F0502020204030204" pitchFamily="34" charset="0"/>
                <a:ea typeface="Calibri" panose="020F0502020204030204" pitchFamily="34" charset="0"/>
              </a:rPr>
              <a:t>);</a:t>
            </a:r>
          </a:p>
          <a:p>
            <a:pPr marL="6350" marR="269875" indent="-6350">
              <a:lnSpc>
                <a:spcPct val="103000"/>
              </a:lnSpc>
              <a:spcBef>
                <a:spcPts val="0"/>
              </a:spcBef>
              <a:spcAft>
                <a:spcPts val="20"/>
              </a:spcAft>
            </a:pP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msg</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"Prediction "</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id</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 created: (who = "</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who</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 what = "</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0088"/>
                </a:solidFill>
                <a:latin typeface="Calibri" panose="020F0502020204030204" pitchFamily="34" charset="0"/>
                <a:ea typeface="Calibri" panose="020F0502020204030204" pitchFamily="34" charset="0"/>
              </a:rPr>
              <a:t>what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").\n"</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indent="-6350">
              <a:lnSpc>
                <a:spcPct val="103000"/>
              </a:lnSpc>
              <a:spcBef>
                <a:spcPts val="0"/>
              </a:spcBef>
              <a:spcAft>
                <a:spcPts val="20"/>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006699"/>
                </a:solidFill>
                <a:latin typeface="Calibri" panose="020F0502020204030204" pitchFamily="34" charset="0"/>
                <a:ea typeface="Calibri" panose="020F0502020204030204" pitchFamily="34" charset="0"/>
              </a:rPr>
              <a:t>return</a:t>
            </a:r>
            <a:r>
              <a:rPr lang="en-US" sz="1400" dirty="0">
                <a:solidFill>
                  <a:srgbClr val="181717"/>
                </a:solidFill>
                <a:latin typeface="Calibri" panose="020F0502020204030204" pitchFamily="34" charset="0"/>
                <a:ea typeface="Calibri" panose="020F0502020204030204" pitchFamily="34" charset="0"/>
              </a:rPr>
              <a:t> </a:t>
            </a:r>
            <a:r>
              <a:rPr lang="en-US" sz="1400" dirty="0" err="1">
                <a:solidFill>
                  <a:srgbClr val="000088"/>
                </a:solidFill>
                <a:latin typeface="Calibri" panose="020F0502020204030204" pitchFamily="34" charset="0"/>
                <a:ea typeface="Calibri" panose="020F0502020204030204" pitchFamily="34" charset="0"/>
              </a:rPr>
              <a:t>Response</a:t>
            </a:r>
            <a:r>
              <a:rPr lang="en-US" sz="1400" dirty="0" err="1">
                <a:solidFill>
                  <a:srgbClr val="555555"/>
                </a:solidFill>
                <a:latin typeface="Calibri" panose="020F0502020204030204" pitchFamily="34" charset="0"/>
                <a:ea typeface="Calibri" panose="020F0502020204030204" pitchFamily="34" charset="0"/>
              </a:rPr>
              <a:t>.</a:t>
            </a:r>
            <a:r>
              <a:rPr lang="en-US" sz="1400" dirty="0" err="1">
                <a:solidFill>
                  <a:srgbClr val="330099"/>
                </a:solidFill>
                <a:latin typeface="Calibri" panose="020F0502020204030204" pitchFamily="34" charset="0"/>
                <a:ea typeface="Calibri" panose="020F0502020204030204" pitchFamily="34" charset="0"/>
              </a:rPr>
              <a:t>ok</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000088"/>
                </a:solidFill>
                <a:latin typeface="Calibri" panose="020F0502020204030204" pitchFamily="34" charset="0"/>
                <a:ea typeface="Calibri" panose="020F0502020204030204" pitchFamily="34" charset="0"/>
              </a:rPr>
              <a:t>msg</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CC3300"/>
                </a:solidFill>
                <a:latin typeface="Calibri" panose="020F0502020204030204" pitchFamily="34" charset="0"/>
                <a:ea typeface="Calibri" panose="020F0502020204030204" pitchFamily="34" charset="0"/>
              </a:rPr>
              <a:t>"text/plain"</a:t>
            </a:r>
            <a:r>
              <a:rPr lang="en-US" sz="1400" dirty="0">
                <a:solidFill>
                  <a:srgbClr val="555555"/>
                </a:solidFill>
                <a:latin typeface="Calibri" panose="020F0502020204030204" pitchFamily="34" charset="0"/>
                <a:ea typeface="Calibri" panose="020F0502020204030204" pitchFamily="34" charset="0"/>
              </a:rPr>
              <a:t>).</a:t>
            </a:r>
            <a:r>
              <a:rPr lang="en-US" sz="1400" dirty="0">
                <a:solidFill>
                  <a:srgbClr val="330099"/>
                </a:solidFill>
                <a:latin typeface="Calibri" panose="020F0502020204030204" pitchFamily="34" charset="0"/>
                <a:ea typeface="Calibri" panose="020F0502020204030204" pitchFamily="34" charset="0"/>
              </a:rPr>
              <a:t>build</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latin typeface="Times New Roman" panose="02020603050405020304" pitchFamily="18" charset="0"/>
              <a:ea typeface="Times New Roman" panose="02020603050405020304" pitchFamily="18" charset="0"/>
            </a:endParaRPr>
          </a:p>
          <a:p>
            <a:pPr marL="6350" marR="1075690" indent="-6350">
              <a:lnSpc>
                <a:spcPct val="103000"/>
              </a:lnSpc>
              <a:spcBef>
                <a:spcPts val="0"/>
              </a:spcBef>
              <a:spcAft>
                <a:spcPts val="55"/>
              </a:spcAft>
            </a:pPr>
            <a:r>
              <a:rPr lang="en-US" sz="1400" dirty="0">
                <a:solidFill>
                  <a:srgbClr val="181717"/>
                </a:solidFill>
                <a:latin typeface="Calibri" panose="020F0502020204030204" pitchFamily="34" charset="0"/>
                <a:ea typeface="Calibri" panose="020F0502020204030204" pitchFamily="34" charset="0"/>
              </a:rPr>
              <a:t>    </a:t>
            </a:r>
            <a:r>
              <a:rPr lang="en-US" sz="1400" dirty="0">
                <a:solidFill>
                  <a:srgbClr val="555555"/>
                </a:solidFill>
                <a:latin typeface="Calibri" panose="020F0502020204030204" pitchFamily="34" charset="0"/>
                <a:ea typeface="Calibri" panose="020F0502020204030204" pitchFamily="34" charset="0"/>
              </a:rPr>
              <a:t>}</a:t>
            </a:r>
            <a:endParaRPr lang="en-US" sz="1400" dirty="0">
              <a:solidFill>
                <a:srgbClr val="181717"/>
              </a:solidFill>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F07B5C03-156F-42B0-ACFD-336FC097E81D}"/>
              </a:ext>
            </a:extLst>
          </p:cNvPr>
          <p:cNvSpPr/>
          <p:nvPr/>
        </p:nvSpPr>
        <p:spPr>
          <a:xfrm>
            <a:off x="3168263" y="3478365"/>
            <a:ext cx="4623592" cy="461337"/>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870B241-23E1-4EBC-98BB-3B2F7BD568E6}"/>
              </a:ext>
            </a:extLst>
          </p:cNvPr>
          <p:cNvSpPr/>
          <p:nvPr/>
        </p:nvSpPr>
        <p:spPr>
          <a:xfrm>
            <a:off x="2971695" y="4512637"/>
            <a:ext cx="2884356" cy="288032"/>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23739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JAX-RS supports </a:t>
            </a:r>
            <a:r>
              <a:rPr lang="en-US" sz="2200" dirty="0">
                <a:solidFill>
                  <a:srgbClr val="0000FF"/>
                </a:solidFill>
              </a:rPr>
              <a:t>automatic marshaling</a:t>
            </a:r>
            <a:r>
              <a:rPr lang="en-US" sz="2200" dirty="0"/>
              <a:t> through JAXB. To do so, the POJO object must be annotated using </a:t>
            </a:r>
            <a:r>
              <a:rPr lang="en-US" sz="2200" dirty="0">
                <a:solidFill>
                  <a:srgbClr val="0000FF"/>
                </a:solidFill>
              </a:rPr>
              <a:t>@XmlRootElement</a:t>
            </a:r>
            <a:r>
              <a:rPr lang="en-US" sz="2200" dirty="0"/>
              <a:t>.</a:t>
            </a:r>
          </a:p>
          <a:p>
            <a:endParaRPr lang="en-US" sz="2200" dirty="0"/>
          </a:p>
          <a:p>
            <a:r>
              <a:rPr lang="en-US" sz="2200" dirty="0"/>
              <a:t>The details of the marshalling will be discussed in the next chapters.</a:t>
            </a:r>
          </a:p>
        </p:txBody>
      </p:sp>
      <p:sp>
        <p:nvSpPr>
          <p:cNvPr id="46084" name="Title 17"/>
          <p:cNvSpPr>
            <a:spLocks noGrp="1"/>
          </p:cNvSpPr>
          <p:nvPr>
            <p:ph type="title"/>
          </p:nvPr>
        </p:nvSpPr>
        <p:spPr/>
        <p:txBody>
          <a:bodyPr/>
          <a:lstStyle/>
          <a:p>
            <a:r>
              <a:rPr lang="en-US" sz="3200" dirty="0"/>
              <a:t>JAXB and Automatic Marshaling</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66552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The following POJO object be simply be used as a return type in any methods.</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pPr marL="400050" lvl="1" indent="0">
              <a:buNone/>
            </a:pPr>
            <a:r>
              <a:rPr lang="en-US" sz="1600" dirty="0"/>
              <a:t>Recall: The @XmlRootElement annotation signals that the POJO object can be transformed into an XML document whose document or root (that is, outermost) element is named “</a:t>
            </a:r>
            <a:r>
              <a:rPr lang="en-US" sz="1600" dirty="0" err="1"/>
              <a:t>mypojo</a:t>
            </a:r>
            <a:r>
              <a:rPr lang="en-US" sz="1600" dirty="0"/>
              <a:t>”. </a:t>
            </a:r>
          </a:p>
          <a:p>
            <a:endParaRPr lang="en-US" sz="2200" dirty="0"/>
          </a:p>
        </p:txBody>
      </p:sp>
      <p:sp>
        <p:nvSpPr>
          <p:cNvPr id="46084" name="Title 17"/>
          <p:cNvSpPr>
            <a:spLocks noGrp="1"/>
          </p:cNvSpPr>
          <p:nvPr>
            <p:ph type="title"/>
          </p:nvPr>
        </p:nvSpPr>
        <p:spPr/>
        <p:txBody>
          <a:bodyPr/>
          <a:lstStyle/>
          <a:p>
            <a:r>
              <a:rPr lang="en-US" sz="3200" dirty="0"/>
              <a:t>JAXB and Automatic Marshaling Example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6">
            <a:extLst>
              <a:ext uri="{FF2B5EF4-FFF2-40B4-BE49-F238E27FC236}">
                <a16:creationId xmlns:a16="http://schemas.microsoft.com/office/drawing/2014/main" id="{829A67C0-6E6D-4C97-AEC4-14A4AFD0B8B6}"/>
              </a:ext>
            </a:extLst>
          </p:cNvPr>
          <p:cNvSpPr>
            <a:spLocks noChangeArrowheads="1"/>
          </p:cNvSpPr>
          <p:nvPr/>
        </p:nvSpPr>
        <p:spPr bwMode="auto">
          <a:xfrm>
            <a:off x="2327543" y="1659285"/>
            <a:ext cx="694062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400" dirty="0">
                <a:solidFill>
                  <a:srgbClr val="006699"/>
                </a:solidFill>
                <a:ea typeface="Calibri" panose="020F0502020204030204" pitchFamily="34" charset="0"/>
              </a:rPr>
              <a:t>import</a:t>
            </a:r>
            <a:r>
              <a:rPr lang="en-US" altLang="en-US" sz="1400" dirty="0">
                <a:solidFill>
                  <a:srgbClr val="181717"/>
                </a:solidFill>
                <a:ea typeface="Calibri" panose="020F0502020204030204" pitchFamily="34" charset="0"/>
              </a:rPr>
              <a:t> </a:t>
            </a:r>
            <a:r>
              <a:rPr lang="en-US" altLang="en-US" sz="1400" dirty="0" err="1">
                <a:solidFill>
                  <a:srgbClr val="00CCFF"/>
                </a:solidFill>
                <a:ea typeface="Calibri" panose="020F0502020204030204" pitchFamily="34" charset="0"/>
              </a:rPr>
              <a:t>javax.xml.bind.annotation.XmlRootElement</a:t>
            </a:r>
            <a:r>
              <a:rPr lang="en-US" altLang="en-US" sz="1400" dirty="0">
                <a:solidFill>
                  <a:srgbClr val="555555"/>
                </a:solidFill>
                <a:ea typeface="Calibri" panose="020F0502020204030204" pitchFamily="34" charset="0"/>
              </a:rPr>
              <a:t>;</a:t>
            </a:r>
            <a:endParaRPr lang="en-US" altLang="en-US" sz="1400" i="1" dirty="0">
              <a:solidFill>
                <a:srgbClr val="181717"/>
              </a:solidFill>
              <a:ea typeface="Calibri" panose="020F0502020204030204" pitchFamily="34" charset="0"/>
            </a:endParaRPr>
          </a:p>
          <a:p>
            <a:r>
              <a:rPr lang="en-US" altLang="en-US" sz="1400" dirty="0">
                <a:solidFill>
                  <a:srgbClr val="9999FF"/>
                </a:solidFill>
                <a:ea typeface="Calibri" panose="020F0502020204030204" pitchFamily="34" charset="0"/>
              </a:rPr>
              <a:t>@XmlRootElement</a:t>
            </a:r>
            <a:r>
              <a:rPr lang="en-US" altLang="en-US" sz="1400" dirty="0">
                <a:solidFill>
                  <a:srgbClr val="555555"/>
                </a:solidFill>
                <a:ea typeface="Calibri" panose="020F0502020204030204" pitchFamily="34" charset="0"/>
              </a:rPr>
              <a:t>(</a:t>
            </a:r>
            <a:r>
              <a:rPr lang="en-US" altLang="en-US" sz="1400" dirty="0">
                <a:solidFill>
                  <a:srgbClr val="000088"/>
                </a:solidFill>
                <a:ea typeface="Calibri" panose="020F0502020204030204" pitchFamily="34" charset="0"/>
              </a:rPr>
              <a:t>name</a:t>
            </a:r>
            <a:r>
              <a:rPr lang="en-US" altLang="en-US" sz="1400" dirty="0">
                <a:solidFill>
                  <a:srgbClr val="181717"/>
                </a:solidFill>
                <a:ea typeface="Calibri" panose="020F0502020204030204" pitchFamily="34" charset="0"/>
              </a:rPr>
              <a:t> </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r>
              <a:rPr lang="en-US" altLang="en-US" sz="1400" dirty="0">
                <a:solidFill>
                  <a:srgbClr val="CC3300"/>
                </a:solidFill>
                <a:ea typeface="Calibri" panose="020F0502020204030204" pitchFamily="34" charset="0"/>
              </a:rPr>
              <a:t>“</a:t>
            </a:r>
            <a:r>
              <a:rPr lang="en-US" altLang="en-US" sz="1400" dirty="0" err="1">
                <a:solidFill>
                  <a:srgbClr val="CC3300"/>
                </a:solidFill>
                <a:ea typeface="Calibri" panose="020F0502020204030204" pitchFamily="34" charset="0"/>
              </a:rPr>
              <a:t>mypojo</a:t>
            </a:r>
            <a:r>
              <a:rPr lang="en-US" altLang="en-US" sz="1400" dirty="0">
                <a:solidFill>
                  <a:srgbClr val="CC3300"/>
                </a:solidFill>
                <a:ea typeface="Calibri" panose="020F0502020204030204" pitchFamily="34" charset="0"/>
              </a:rPr>
              <a:t>"</a:t>
            </a:r>
            <a:r>
              <a:rPr lang="en-US" altLang="en-US" sz="1400" dirty="0">
                <a:solidFill>
                  <a:srgbClr val="555555"/>
                </a:solidFill>
                <a:ea typeface="Calibri" panose="020F0502020204030204" pitchFamily="34" charset="0"/>
              </a:rPr>
              <a:t>)</a:t>
            </a:r>
            <a:r>
              <a:rPr lang="en-US" altLang="en-US" sz="1400" dirty="0">
                <a:solidFill>
                  <a:srgbClr val="181717"/>
                </a:solidFill>
                <a:ea typeface="Calibri" panose="020F0502020204030204" pitchFamily="34" charset="0"/>
              </a:rPr>
              <a:t>                              </a:t>
            </a: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public</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class</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AA88"/>
                </a:solidFill>
                <a:effectLst/>
                <a:latin typeface="Arial" panose="020B0604020202020204" pitchFamily="34" charset="0"/>
                <a:ea typeface="Calibri" panose="020F0502020204030204" pitchFamily="34" charset="0"/>
              </a:rPr>
              <a:t>MyPOJO</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	private</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0088"/>
                </a:solidFill>
                <a:effectLst/>
                <a:latin typeface="Arial" panose="020B0604020202020204" pitchFamily="34" charset="0"/>
                <a:ea typeface="Calibri" panose="020F0502020204030204" pitchFamily="34" charset="0"/>
              </a:rPr>
              <a:t>String</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0088"/>
                </a:solidFill>
                <a:effectLst/>
                <a:latin typeface="Arial" panose="020B0604020202020204" pitchFamily="34" charset="0"/>
                <a:ea typeface="Calibri" panose="020F0502020204030204" pitchFamily="34" charset="0"/>
              </a:rPr>
              <a:t>words</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	private</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7788"/>
                </a:solidFill>
                <a:effectLst/>
                <a:latin typeface="Arial" panose="020B0604020202020204" pitchFamily="34" charset="0"/>
                <a:ea typeface="Calibri" panose="020F0502020204030204" pitchFamily="34" charset="0"/>
              </a:rPr>
              <a:t>int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0088"/>
                </a:solidFill>
                <a:effectLst/>
                <a:latin typeface="Arial" panose="020B0604020202020204" pitchFamily="34" charset="0"/>
                <a:ea typeface="Calibri" panose="020F0502020204030204" pitchFamily="34" charset="0"/>
              </a:rPr>
              <a:t>wordCount</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	public</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CC00FF"/>
                </a:solidFill>
                <a:effectLst/>
                <a:latin typeface="Arial" panose="020B0604020202020204" pitchFamily="34" charset="0"/>
                <a:ea typeface="Calibri" panose="020F0502020204030204" pitchFamily="34" charset="0"/>
              </a:rPr>
              <a:t>MyPOJO</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9999FF"/>
                </a:solidFill>
                <a:effectLst/>
                <a:latin typeface="Arial" panose="020B0604020202020204" pitchFamily="34" charset="0"/>
                <a:ea typeface="Calibri" panose="020F0502020204030204" pitchFamily="34" charset="0"/>
              </a:rPr>
              <a:t>	@Override</a:t>
            </a:r>
            <a:endParaRPr kumimoji="0" lang="en-US" altLang="en-US" sz="1400" i="0" u="none" strike="noStrike" cap="none" normalizeH="0" baseline="0" dirty="0">
              <a:ln>
                <a:noFill/>
              </a:ln>
              <a:solidFill>
                <a:schemeClr val="tx1"/>
              </a:solidFill>
              <a:effectLst/>
              <a:latin typeface="Arial" panose="020B0604020202020204" pitchFamily="34" charset="0"/>
            </a:endParaRPr>
          </a:p>
          <a:p>
            <a:pPr defTabSz="914400" fontAlgn="base">
              <a:spcBef>
                <a:spcPct val="0"/>
              </a:spcBef>
              <a:spcAft>
                <a:spcPct val="0"/>
              </a:spcAf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	public</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0088"/>
                </a:solidFill>
                <a:effectLst/>
                <a:latin typeface="Arial" panose="020B0604020202020204" pitchFamily="34" charset="0"/>
                <a:ea typeface="Calibri" panose="020F0502020204030204" pitchFamily="34" charset="0"/>
              </a:rPr>
              <a:t>String</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CC00FF"/>
                </a:solidFill>
                <a:effectLst/>
                <a:latin typeface="Arial" panose="020B0604020202020204" pitchFamily="34" charset="0"/>
                <a:ea typeface="Calibri" panose="020F0502020204030204" pitchFamily="34" charset="0"/>
              </a:rPr>
              <a:t>getWords</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return</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6699"/>
                </a:solidFill>
                <a:effectLst/>
                <a:latin typeface="Arial" panose="020B0604020202020204" pitchFamily="34" charset="0"/>
                <a:ea typeface="Calibri" panose="020F0502020204030204" pitchFamily="34" charset="0"/>
              </a:rPr>
              <a:t>this</a:t>
            </a:r>
            <a:r>
              <a:rPr kumimoji="0" lang="en-US" altLang="en-US" sz="1400" i="0" u="none" strike="noStrike" cap="none" normalizeH="0" baseline="0" dirty="0" err="1">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err="1">
                <a:ln>
                  <a:noFill/>
                </a:ln>
                <a:solidFill>
                  <a:srgbClr val="330099"/>
                </a:solidFill>
                <a:effectLst/>
                <a:latin typeface="Arial" panose="020B0604020202020204" pitchFamily="34" charset="0"/>
                <a:ea typeface="Calibri" panose="020F0502020204030204" pitchFamily="34" charset="0"/>
              </a:rPr>
              <a:t>words</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	public</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7788"/>
                </a:solidFill>
                <a:effectLst/>
                <a:latin typeface="Arial" panose="020B0604020202020204" pitchFamily="34" charset="0"/>
                <a:ea typeface="Calibri" panose="020F0502020204030204" pitchFamily="34" charset="0"/>
              </a:rPr>
              <a:t>void</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CC00FF"/>
                </a:solidFill>
                <a:effectLst/>
                <a:latin typeface="Arial" panose="020B0604020202020204" pitchFamily="34" charset="0"/>
                <a:ea typeface="Calibri" panose="020F0502020204030204" pitchFamily="34" charset="0"/>
              </a:rPr>
              <a:t>setWords</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000088"/>
                </a:solidFill>
                <a:effectLst/>
                <a:latin typeface="Arial" panose="020B0604020202020204" pitchFamily="34" charset="0"/>
                <a:ea typeface="Calibri" panose="020F0502020204030204" pitchFamily="34" charset="0"/>
              </a:rPr>
              <a:t>String</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0088"/>
                </a:solidFill>
                <a:effectLst/>
                <a:latin typeface="Arial" panose="020B0604020202020204" pitchFamily="34" charset="0"/>
                <a:ea typeface="Calibri" panose="020F0502020204030204" pitchFamily="34" charset="0"/>
              </a:rPr>
              <a:t>words</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6699"/>
                </a:solidFill>
                <a:effectLst/>
                <a:latin typeface="Arial" panose="020B0604020202020204" pitchFamily="34" charset="0"/>
                <a:ea typeface="Calibri" panose="020F0502020204030204" pitchFamily="34" charset="0"/>
              </a:rPr>
              <a:t>this</a:t>
            </a:r>
            <a:r>
              <a:rPr kumimoji="0" lang="en-US" altLang="en-US" sz="1400" i="0" u="none" strike="noStrike" cap="none" normalizeH="0" baseline="0" dirty="0" err="1">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err="1">
                <a:ln>
                  <a:noFill/>
                </a:ln>
                <a:solidFill>
                  <a:srgbClr val="330099"/>
                </a:solidFill>
                <a:effectLst/>
                <a:latin typeface="Arial" panose="020B0604020202020204" pitchFamily="34" charset="0"/>
                <a:ea typeface="Calibri" panose="020F0502020204030204" pitchFamily="34" charset="0"/>
              </a:rPr>
              <a:t>words</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0088"/>
                </a:solidFill>
                <a:effectLst/>
                <a:latin typeface="Arial" panose="020B0604020202020204" pitchFamily="34" charset="0"/>
                <a:ea typeface="Calibri" panose="020F0502020204030204" pitchFamily="34" charset="0"/>
              </a:rPr>
              <a:t>words</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6699"/>
                </a:solidFill>
                <a:effectLst/>
                <a:latin typeface="Arial" panose="020B0604020202020204" pitchFamily="34" charset="0"/>
                <a:ea typeface="Calibri" panose="020F0502020204030204" pitchFamily="34" charset="0"/>
              </a:rPr>
              <a:t>this</a:t>
            </a:r>
            <a:r>
              <a:rPr kumimoji="0" lang="en-US" altLang="en-US" sz="1400" i="0" u="none" strike="noStrike" cap="none" normalizeH="0" baseline="0" dirty="0" err="1">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err="1">
                <a:ln>
                  <a:noFill/>
                </a:ln>
                <a:solidFill>
                  <a:srgbClr val="330099"/>
                </a:solidFill>
                <a:effectLst/>
                <a:latin typeface="Arial" panose="020B0604020202020204" pitchFamily="34" charset="0"/>
                <a:ea typeface="Calibri" panose="020F0502020204030204" pitchFamily="34" charset="0"/>
              </a:rPr>
              <a:t>wordCount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0088"/>
                </a:solidFill>
                <a:effectLst/>
                <a:latin typeface="Arial" panose="020B0604020202020204" pitchFamily="34" charset="0"/>
                <a:ea typeface="Calibri" panose="020F0502020204030204" pitchFamily="34" charset="0"/>
              </a:rPr>
              <a:t>words</a:t>
            </a:r>
            <a:r>
              <a:rPr kumimoji="0" lang="en-US" altLang="en-US" sz="1400" i="0" u="none" strike="noStrike" cap="none" normalizeH="0" baseline="0" dirty="0" err="1">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err="1">
                <a:ln>
                  <a:noFill/>
                </a:ln>
                <a:solidFill>
                  <a:srgbClr val="330099"/>
                </a:solidFill>
                <a:effectLst/>
                <a:latin typeface="Arial" panose="020B0604020202020204" pitchFamily="34" charset="0"/>
                <a:ea typeface="Calibri" panose="020F0502020204030204" pitchFamily="34" charset="0"/>
              </a:rPr>
              <a:t>trim</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330099"/>
                </a:solidFill>
                <a:effectLst/>
                <a:latin typeface="Arial" panose="020B0604020202020204" pitchFamily="34" charset="0"/>
                <a:ea typeface="Calibri" panose="020F0502020204030204" pitchFamily="34" charset="0"/>
              </a:rPr>
              <a:t>split</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CC3300"/>
                </a:solidFill>
                <a:effectLst/>
                <a:latin typeface="Arial" panose="020B0604020202020204" pitchFamily="34" charset="0"/>
                <a:ea typeface="Calibri" panose="020F0502020204030204" pitchFamily="34" charset="0"/>
              </a:rPr>
              <a:t>"\\s+"</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330099"/>
                </a:solidFill>
                <a:effectLst/>
                <a:latin typeface="Arial" panose="020B0604020202020204" pitchFamily="34" charset="0"/>
                <a:ea typeface="Calibri" panose="020F0502020204030204" pitchFamily="34" charset="0"/>
              </a:rPr>
              <a:t>length</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	}</a:t>
            </a: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	public</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7788"/>
                </a:solidFill>
                <a:effectLst/>
                <a:latin typeface="Arial" panose="020B0604020202020204" pitchFamily="34" charset="0"/>
                <a:ea typeface="Calibri" panose="020F0502020204030204" pitchFamily="34" charset="0"/>
              </a:rPr>
              <a:t>void</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CC00FF"/>
                </a:solidFill>
                <a:effectLst/>
                <a:latin typeface="Arial" panose="020B0604020202020204" pitchFamily="34" charset="0"/>
                <a:ea typeface="Calibri" panose="020F0502020204030204" pitchFamily="34" charset="0"/>
              </a:rPr>
              <a:t>setWordCount</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007788"/>
                </a:solidFill>
                <a:effectLst/>
                <a:latin typeface="Arial" panose="020B0604020202020204" pitchFamily="34" charset="0"/>
                <a:ea typeface="Calibri" panose="020F0502020204030204" pitchFamily="34" charset="0"/>
              </a:rPr>
              <a:t>int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0088"/>
                </a:solidFill>
                <a:effectLst/>
                <a:latin typeface="Arial" panose="020B0604020202020204" pitchFamily="34" charset="0"/>
                <a:ea typeface="Calibri" panose="020F0502020204030204" pitchFamily="34" charset="0"/>
              </a:rPr>
              <a:t>wordCount</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	public</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7788"/>
                </a:solidFill>
                <a:effectLst/>
                <a:latin typeface="Arial" panose="020B0604020202020204" pitchFamily="34" charset="0"/>
                <a:ea typeface="Calibri" panose="020F0502020204030204" pitchFamily="34" charset="0"/>
              </a:rPr>
              <a:t>int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CC00FF"/>
                </a:solidFill>
                <a:effectLst/>
                <a:latin typeface="Arial" panose="020B0604020202020204" pitchFamily="34" charset="0"/>
                <a:ea typeface="Calibri" panose="020F0502020204030204" pitchFamily="34" charset="0"/>
              </a:rPr>
              <a:t>getWordCount</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return</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6699"/>
                </a:solidFill>
                <a:effectLst/>
                <a:latin typeface="Arial" panose="020B0604020202020204" pitchFamily="34" charset="0"/>
                <a:ea typeface="Calibri" panose="020F0502020204030204" pitchFamily="34" charset="0"/>
              </a:rPr>
              <a:t>this</a:t>
            </a:r>
            <a:r>
              <a:rPr kumimoji="0" lang="en-US" altLang="en-US" sz="1400" i="0" u="none" strike="noStrike" cap="none" normalizeH="0" baseline="0" dirty="0" err="1">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err="1">
                <a:ln>
                  <a:noFill/>
                </a:ln>
                <a:solidFill>
                  <a:srgbClr val="330099"/>
                </a:solidFill>
                <a:effectLst/>
                <a:latin typeface="Arial" panose="020B0604020202020204" pitchFamily="34" charset="0"/>
                <a:ea typeface="Calibri" panose="020F0502020204030204" pitchFamily="34" charset="0"/>
              </a:rPr>
              <a:t>wordCount</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p>
          <a:p>
            <a:pPr defTabSz="914400" fontAlgn="base">
              <a:spcBef>
                <a:spcPct val="0"/>
              </a:spcBef>
              <a:spcAft>
                <a:spcPct val="0"/>
              </a:spcAft>
            </a:pP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	public</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0088"/>
                </a:solidFill>
                <a:effectLst/>
                <a:latin typeface="Arial" panose="020B0604020202020204" pitchFamily="34" charset="0"/>
                <a:ea typeface="Calibri" panose="020F0502020204030204" pitchFamily="34" charset="0"/>
              </a:rPr>
              <a:t>String</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CC00FF"/>
                </a:solidFill>
                <a:effectLst/>
                <a:latin typeface="Arial" panose="020B0604020202020204" pitchFamily="34" charset="0"/>
                <a:ea typeface="Calibri" panose="020F0502020204030204" pitchFamily="34" charset="0"/>
              </a:rPr>
              <a:t>toString</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6699"/>
                </a:solidFill>
                <a:effectLst/>
                <a:latin typeface="Arial" panose="020B0604020202020204" pitchFamily="34" charset="0"/>
                <a:ea typeface="Calibri" panose="020F0502020204030204" pitchFamily="34" charset="0"/>
              </a:rPr>
              <a:t>return</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000088"/>
                </a:solidFill>
                <a:effectLst/>
                <a:latin typeface="Arial" panose="020B0604020202020204" pitchFamily="34" charset="0"/>
                <a:ea typeface="Calibri" panose="020F0502020204030204" pitchFamily="34" charset="0"/>
              </a:rPr>
              <a:t>words</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CC3300"/>
                </a:solidFill>
                <a:effectLst/>
                <a:latin typeface="Arial" panose="020B0604020202020204" pitchFamily="34" charset="0"/>
                <a:ea typeface="Calibri" panose="020F0502020204030204" pitchFamily="34" charset="0"/>
              </a:rPr>
              <a:t>" -- "</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err="1">
                <a:ln>
                  <a:noFill/>
                </a:ln>
                <a:solidFill>
                  <a:srgbClr val="000088"/>
                </a:solidFill>
                <a:effectLst/>
                <a:latin typeface="Arial" panose="020B0604020202020204" pitchFamily="34" charset="0"/>
                <a:ea typeface="Calibri" panose="020F0502020204030204" pitchFamily="34" charset="0"/>
              </a:rPr>
              <a:t>wordCount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r>
              <a:rPr kumimoji="0" lang="en-US" altLang="en-US" sz="1400" i="0" u="none" strike="noStrike" cap="none" normalizeH="0" baseline="0" dirty="0">
                <a:ln>
                  <a:noFill/>
                </a:ln>
                <a:solidFill>
                  <a:srgbClr val="181717"/>
                </a:solidFill>
                <a:effectLst/>
                <a:latin typeface="Arial" panose="020B0604020202020204" pitchFamily="34" charset="0"/>
                <a:ea typeface="Calibri" panose="020F0502020204030204" pitchFamily="34" charset="0"/>
              </a:rPr>
              <a:t> </a:t>
            </a:r>
            <a:r>
              <a:rPr kumimoji="0" lang="en-US" altLang="en-US" sz="1400" i="0" u="none" strike="noStrike" cap="none" normalizeH="0" baseline="0" dirty="0">
                <a:ln>
                  <a:noFill/>
                </a:ln>
                <a:solidFill>
                  <a:srgbClr val="CC3300"/>
                </a:solidFill>
                <a:effectLst/>
                <a:latin typeface="Arial" panose="020B0604020202020204" pitchFamily="34" charset="0"/>
                <a:ea typeface="Calibri" panose="020F0502020204030204" pitchFamily="34" charset="0"/>
              </a:rPr>
              <a:t>" words"</a:t>
            </a: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 }</a:t>
            </a: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555555"/>
                </a:solidFill>
                <a:effectLst/>
                <a:latin typeface="Arial" panose="020B0604020202020204" pitchFamily="34" charset="0"/>
                <a:ea typeface="Calibri" panose="020F0502020204030204" pitchFamily="34" charset="0"/>
              </a:rPr>
              <a:t>}</a:t>
            </a:r>
            <a:endParaRPr kumimoji="0" lang="en-US" altLang="en-US" sz="140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04FB04D7-EF87-42E2-9AF5-D67BF89F0888}"/>
              </a:ext>
            </a:extLst>
          </p:cNvPr>
          <p:cNvSpPr/>
          <p:nvPr/>
        </p:nvSpPr>
        <p:spPr>
          <a:xfrm>
            <a:off x="7355261" y="2294003"/>
            <a:ext cx="4172085" cy="1037720"/>
          </a:xfrm>
          <a:prstGeom prst="rect">
            <a:avLst/>
          </a:prstGeom>
          <a:solidFill>
            <a:srgbClr val="FFFF00">
              <a:alpha val="20000"/>
            </a:srgbClr>
          </a:solidFill>
        </p:spPr>
        <p:txBody>
          <a:bodyPr wrap="square">
            <a:spAutoFit/>
          </a:bodyPr>
          <a:lstStyle/>
          <a:p>
            <a:pPr marL="222250" indent="-6350">
              <a:lnSpc>
                <a:spcPct val="103000"/>
              </a:lnSpc>
              <a:spcBef>
                <a:spcPts val="0"/>
              </a:spcBef>
              <a:spcAft>
                <a:spcPts val="20"/>
              </a:spcAft>
            </a:pPr>
            <a:r>
              <a:rPr lang="en-US" sz="1200" dirty="0">
                <a:solidFill>
                  <a:srgbClr val="555555"/>
                </a:solidFill>
                <a:latin typeface="Calibri" panose="020F0502020204030204" pitchFamily="34" charset="0"/>
                <a:ea typeface="Calibri" panose="020F0502020204030204" pitchFamily="34" charset="0"/>
              </a:rPr>
              <a:t>&lt;?</a:t>
            </a:r>
            <a:r>
              <a:rPr lang="en-US" sz="1200" dirty="0">
                <a:solidFill>
                  <a:srgbClr val="000088"/>
                </a:solidFill>
                <a:latin typeface="Calibri" panose="020F0502020204030204" pitchFamily="34" charset="0"/>
                <a:ea typeface="Calibri" panose="020F0502020204030204" pitchFamily="34" charset="0"/>
              </a:rPr>
              <a:t>xml</a:t>
            </a:r>
            <a:r>
              <a:rPr lang="en-US" sz="1200" dirty="0">
                <a:solidFill>
                  <a:srgbClr val="181717"/>
                </a:solidFill>
                <a:latin typeface="Calibri" panose="020F0502020204030204" pitchFamily="34" charset="0"/>
                <a:ea typeface="Calibri" panose="020F0502020204030204" pitchFamily="34" charset="0"/>
              </a:rPr>
              <a:t> </a:t>
            </a:r>
            <a:r>
              <a:rPr lang="en-US" sz="1200" dirty="0">
                <a:solidFill>
                  <a:srgbClr val="000088"/>
                </a:solidFill>
                <a:latin typeface="Calibri" panose="020F0502020204030204" pitchFamily="34" charset="0"/>
                <a:ea typeface="Calibri" panose="020F0502020204030204" pitchFamily="34" charset="0"/>
              </a:rPr>
              <a:t>version</a:t>
            </a:r>
            <a:r>
              <a:rPr lang="en-US" sz="1200" dirty="0">
                <a:solidFill>
                  <a:srgbClr val="555555"/>
                </a:solidFill>
                <a:latin typeface="Calibri" panose="020F0502020204030204" pitchFamily="34" charset="0"/>
                <a:ea typeface="Calibri" panose="020F0502020204030204" pitchFamily="34" charset="0"/>
              </a:rPr>
              <a:t>=</a:t>
            </a:r>
            <a:r>
              <a:rPr lang="en-US" sz="1200" dirty="0">
                <a:solidFill>
                  <a:srgbClr val="CC3300"/>
                </a:solidFill>
                <a:latin typeface="Calibri" panose="020F0502020204030204" pitchFamily="34" charset="0"/>
                <a:ea typeface="Calibri" panose="020F0502020204030204" pitchFamily="34" charset="0"/>
              </a:rPr>
              <a:t>"1.0"</a:t>
            </a:r>
            <a:r>
              <a:rPr lang="en-US" sz="1200" dirty="0">
                <a:solidFill>
                  <a:srgbClr val="181717"/>
                </a:solidFill>
                <a:latin typeface="Calibri" panose="020F0502020204030204" pitchFamily="34" charset="0"/>
                <a:ea typeface="Calibri" panose="020F0502020204030204" pitchFamily="34" charset="0"/>
              </a:rPr>
              <a:t> </a:t>
            </a:r>
            <a:r>
              <a:rPr lang="en-US" sz="1200" dirty="0">
                <a:solidFill>
                  <a:srgbClr val="000088"/>
                </a:solidFill>
                <a:latin typeface="Calibri" panose="020F0502020204030204" pitchFamily="34" charset="0"/>
                <a:ea typeface="Calibri" panose="020F0502020204030204" pitchFamily="34" charset="0"/>
              </a:rPr>
              <a:t>encoding</a:t>
            </a:r>
            <a:r>
              <a:rPr lang="en-US" sz="1200" dirty="0">
                <a:solidFill>
                  <a:srgbClr val="555555"/>
                </a:solidFill>
                <a:latin typeface="Calibri" panose="020F0502020204030204" pitchFamily="34" charset="0"/>
                <a:ea typeface="Calibri" panose="020F0502020204030204" pitchFamily="34" charset="0"/>
              </a:rPr>
              <a:t>=</a:t>
            </a:r>
            <a:r>
              <a:rPr lang="en-US" sz="1200" dirty="0">
                <a:solidFill>
                  <a:srgbClr val="CC3300"/>
                </a:solidFill>
                <a:latin typeface="Calibri" panose="020F0502020204030204" pitchFamily="34" charset="0"/>
                <a:ea typeface="Calibri" panose="020F0502020204030204" pitchFamily="34" charset="0"/>
              </a:rPr>
              <a:t>"UTF-8"</a:t>
            </a:r>
            <a:r>
              <a:rPr lang="en-US" sz="1200" dirty="0">
                <a:solidFill>
                  <a:srgbClr val="181717"/>
                </a:solidFill>
                <a:latin typeface="Calibri" panose="020F0502020204030204" pitchFamily="34" charset="0"/>
                <a:ea typeface="Calibri" panose="020F0502020204030204" pitchFamily="34" charset="0"/>
              </a:rPr>
              <a:t> </a:t>
            </a:r>
            <a:r>
              <a:rPr lang="en-US" sz="1200" dirty="0">
                <a:solidFill>
                  <a:srgbClr val="000088"/>
                </a:solidFill>
                <a:latin typeface="Calibri" panose="020F0502020204030204" pitchFamily="34" charset="0"/>
                <a:ea typeface="Calibri" panose="020F0502020204030204" pitchFamily="34" charset="0"/>
              </a:rPr>
              <a:t>standalone</a:t>
            </a:r>
            <a:r>
              <a:rPr lang="en-US" sz="1200" dirty="0">
                <a:solidFill>
                  <a:srgbClr val="555555"/>
                </a:solidFill>
                <a:latin typeface="Calibri" panose="020F0502020204030204" pitchFamily="34" charset="0"/>
                <a:ea typeface="Calibri" panose="020F0502020204030204" pitchFamily="34" charset="0"/>
              </a:rPr>
              <a:t>=</a:t>
            </a:r>
            <a:r>
              <a:rPr lang="en-US" sz="1200" dirty="0">
                <a:solidFill>
                  <a:srgbClr val="CC3300"/>
                </a:solidFill>
                <a:latin typeface="Calibri" panose="020F0502020204030204" pitchFamily="34" charset="0"/>
                <a:ea typeface="Calibri" panose="020F0502020204030204" pitchFamily="34" charset="0"/>
              </a:rPr>
              <a:t>"yes"</a:t>
            </a:r>
            <a:r>
              <a:rPr lang="en-US" sz="1200" dirty="0">
                <a:solidFill>
                  <a:srgbClr val="555555"/>
                </a:solidFill>
                <a:latin typeface="Calibri" panose="020F0502020204030204" pitchFamily="34" charset="0"/>
                <a:ea typeface="Calibri" panose="020F0502020204030204" pitchFamily="34" charset="0"/>
              </a:rPr>
              <a:t>?&gt;</a:t>
            </a:r>
            <a:endParaRPr lang="en-US" sz="1200" dirty="0">
              <a:solidFill>
                <a:srgbClr val="181717"/>
              </a:solidFill>
              <a:latin typeface="Times New Roman" panose="02020603050405020304" pitchFamily="18" charset="0"/>
              <a:ea typeface="Times New Roman" panose="02020603050405020304" pitchFamily="18" charset="0"/>
            </a:endParaRPr>
          </a:p>
          <a:p>
            <a:pPr marL="222250" indent="-6350">
              <a:lnSpc>
                <a:spcPct val="103000"/>
              </a:lnSpc>
              <a:spcBef>
                <a:spcPts val="0"/>
              </a:spcBef>
              <a:spcAft>
                <a:spcPts val="20"/>
              </a:spcAft>
            </a:pPr>
            <a:r>
              <a:rPr lang="en-US" sz="1200" dirty="0">
                <a:solidFill>
                  <a:srgbClr val="555555"/>
                </a:solidFill>
                <a:latin typeface="Calibri" panose="020F0502020204030204" pitchFamily="34" charset="0"/>
                <a:ea typeface="Calibri" panose="020F0502020204030204" pitchFamily="34" charset="0"/>
              </a:rPr>
              <a:t>&lt;</a:t>
            </a:r>
            <a:r>
              <a:rPr lang="en-US" sz="1200" dirty="0" err="1">
                <a:solidFill>
                  <a:srgbClr val="000088"/>
                </a:solidFill>
                <a:latin typeface="Calibri" panose="020F0502020204030204" pitchFamily="34" charset="0"/>
                <a:ea typeface="Calibri" panose="020F0502020204030204" pitchFamily="34" charset="0"/>
              </a:rPr>
              <a:t>mypojo</a:t>
            </a:r>
            <a:r>
              <a:rPr lang="en-US" sz="1200" dirty="0">
                <a:solidFill>
                  <a:srgbClr val="555555"/>
                </a:solidFill>
                <a:latin typeface="Calibri" panose="020F0502020204030204" pitchFamily="34" charset="0"/>
                <a:ea typeface="Calibri" panose="020F0502020204030204" pitchFamily="34" charset="0"/>
              </a:rPr>
              <a:t>&gt;</a:t>
            </a:r>
            <a:endParaRPr lang="en-US" sz="1200" dirty="0">
              <a:solidFill>
                <a:srgbClr val="181717"/>
              </a:solidFill>
              <a:latin typeface="Times New Roman" panose="02020603050405020304" pitchFamily="18" charset="0"/>
              <a:ea typeface="Times New Roman" panose="02020603050405020304" pitchFamily="18" charset="0"/>
            </a:endParaRPr>
          </a:p>
          <a:p>
            <a:pPr marL="222250" indent="-6350">
              <a:lnSpc>
                <a:spcPct val="103000"/>
              </a:lnSpc>
              <a:spcBef>
                <a:spcPts val="0"/>
              </a:spcBef>
              <a:spcAft>
                <a:spcPts val="20"/>
              </a:spcAft>
            </a:pPr>
            <a:r>
              <a:rPr lang="en-US" sz="1200" dirty="0">
                <a:solidFill>
                  <a:srgbClr val="181717"/>
                </a:solidFill>
                <a:latin typeface="Calibri" panose="020F0502020204030204" pitchFamily="34" charset="0"/>
                <a:ea typeface="Calibri" panose="020F0502020204030204" pitchFamily="34" charset="0"/>
              </a:rPr>
              <a:t>  </a:t>
            </a:r>
            <a:r>
              <a:rPr lang="en-US" sz="1200" dirty="0">
                <a:solidFill>
                  <a:srgbClr val="555555"/>
                </a:solidFill>
                <a:latin typeface="Calibri" panose="020F0502020204030204" pitchFamily="34" charset="0"/>
                <a:ea typeface="Calibri" panose="020F0502020204030204" pitchFamily="34" charset="0"/>
              </a:rPr>
              <a:t>&lt;</a:t>
            </a:r>
            <a:r>
              <a:rPr lang="en-US" sz="1200" dirty="0" err="1">
                <a:solidFill>
                  <a:srgbClr val="000088"/>
                </a:solidFill>
                <a:latin typeface="Calibri" panose="020F0502020204030204" pitchFamily="34" charset="0"/>
                <a:ea typeface="Calibri" panose="020F0502020204030204" pitchFamily="34" charset="0"/>
              </a:rPr>
              <a:t>wordCount</a:t>
            </a:r>
            <a:r>
              <a:rPr lang="en-US" sz="1200" dirty="0">
                <a:solidFill>
                  <a:srgbClr val="555555"/>
                </a:solidFill>
                <a:latin typeface="Calibri" panose="020F0502020204030204" pitchFamily="34" charset="0"/>
                <a:ea typeface="Calibri" panose="020F0502020204030204" pitchFamily="34" charset="0"/>
              </a:rPr>
              <a:t>&gt;</a:t>
            </a:r>
            <a:r>
              <a:rPr lang="en-US" sz="1200" dirty="0">
                <a:solidFill>
                  <a:srgbClr val="FF6600"/>
                </a:solidFill>
                <a:latin typeface="Calibri" panose="020F0502020204030204" pitchFamily="34" charset="0"/>
                <a:ea typeface="Calibri" panose="020F0502020204030204" pitchFamily="34" charset="0"/>
              </a:rPr>
              <a:t>7</a:t>
            </a:r>
            <a:r>
              <a:rPr lang="en-US" sz="1200" dirty="0">
                <a:solidFill>
                  <a:srgbClr val="555555"/>
                </a:solidFill>
                <a:latin typeface="Calibri" panose="020F0502020204030204" pitchFamily="34" charset="0"/>
                <a:ea typeface="Calibri" panose="020F0502020204030204" pitchFamily="34" charset="0"/>
              </a:rPr>
              <a:t>&lt;/</a:t>
            </a:r>
            <a:r>
              <a:rPr lang="en-US" sz="1200" dirty="0" err="1">
                <a:solidFill>
                  <a:srgbClr val="000088"/>
                </a:solidFill>
                <a:latin typeface="Calibri" panose="020F0502020204030204" pitchFamily="34" charset="0"/>
                <a:ea typeface="Calibri" panose="020F0502020204030204" pitchFamily="34" charset="0"/>
              </a:rPr>
              <a:t>wordCount</a:t>
            </a:r>
            <a:r>
              <a:rPr lang="en-US" sz="1200" dirty="0">
                <a:solidFill>
                  <a:srgbClr val="555555"/>
                </a:solidFill>
                <a:latin typeface="Calibri" panose="020F0502020204030204" pitchFamily="34" charset="0"/>
                <a:ea typeface="Calibri" panose="020F0502020204030204" pitchFamily="34" charset="0"/>
              </a:rPr>
              <a:t>&gt;</a:t>
            </a:r>
            <a:endParaRPr lang="en-US" sz="1200" dirty="0">
              <a:solidFill>
                <a:srgbClr val="181717"/>
              </a:solidFill>
              <a:latin typeface="Times New Roman" panose="02020603050405020304" pitchFamily="18" charset="0"/>
              <a:ea typeface="Times New Roman" panose="02020603050405020304" pitchFamily="18" charset="0"/>
            </a:endParaRPr>
          </a:p>
          <a:p>
            <a:pPr marL="222250" indent="-6350">
              <a:lnSpc>
                <a:spcPct val="103000"/>
              </a:lnSpc>
              <a:spcBef>
                <a:spcPts val="0"/>
              </a:spcBef>
              <a:spcAft>
                <a:spcPts val="20"/>
              </a:spcAft>
            </a:pPr>
            <a:r>
              <a:rPr lang="en-US" sz="1200" dirty="0">
                <a:solidFill>
                  <a:srgbClr val="181717"/>
                </a:solidFill>
                <a:latin typeface="Calibri" panose="020F0502020204030204" pitchFamily="34" charset="0"/>
                <a:ea typeface="Calibri" panose="020F0502020204030204" pitchFamily="34" charset="0"/>
              </a:rPr>
              <a:t>  </a:t>
            </a:r>
            <a:r>
              <a:rPr lang="en-US" sz="1200" dirty="0">
                <a:solidFill>
                  <a:srgbClr val="555555"/>
                </a:solidFill>
                <a:latin typeface="Calibri" panose="020F0502020204030204" pitchFamily="34" charset="0"/>
                <a:ea typeface="Calibri" panose="020F0502020204030204" pitchFamily="34" charset="0"/>
              </a:rPr>
              <a:t>&lt;</a:t>
            </a:r>
            <a:r>
              <a:rPr lang="en-US" sz="1200" dirty="0">
                <a:solidFill>
                  <a:srgbClr val="000088"/>
                </a:solidFill>
                <a:latin typeface="Calibri" panose="020F0502020204030204" pitchFamily="34" charset="0"/>
                <a:ea typeface="Calibri" panose="020F0502020204030204" pitchFamily="34" charset="0"/>
              </a:rPr>
              <a:t>words</a:t>
            </a:r>
            <a:r>
              <a:rPr lang="en-US" sz="1200" dirty="0">
                <a:solidFill>
                  <a:srgbClr val="555555"/>
                </a:solidFill>
                <a:latin typeface="Calibri" panose="020F0502020204030204" pitchFamily="34" charset="0"/>
                <a:ea typeface="Calibri" panose="020F0502020204030204" pitchFamily="34" charset="0"/>
              </a:rPr>
              <a:t>&gt;</a:t>
            </a:r>
            <a:r>
              <a:rPr lang="en-US" sz="1200" dirty="0">
                <a:solidFill>
                  <a:srgbClr val="000088"/>
                </a:solidFill>
                <a:latin typeface="Calibri" panose="020F0502020204030204" pitchFamily="34" charset="0"/>
                <a:ea typeface="Calibri" panose="020F0502020204030204" pitchFamily="34" charset="0"/>
              </a:rPr>
              <a:t>What</a:t>
            </a:r>
            <a:r>
              <a:rPr lang="en-US" sz="1200" dirty="0">
                <a:solidFill>
                  <a:srgbClr val="181717"/>
                </a:solidFill>
                <a:latin typeface="Calibri" panose="020F0502020204030204" pitchFamily="34" charset="0"/>
                <a:ea typeface="Calibri" panose="020F0502020204030204" pitchFamily="34" charset="0"/>
              </a:rPr>
              <a:t> </a:t>
            </a:r>
            <a:r>
              <a:rPr lang="en-US" sz="1200" dirty="0">
                <a:solidFill>
                  <a:srgbClr val="000088"/>
                </a:solidFill>
                <a:latin typeface="Calibri" panose="020F0502020204030204" pitchFamily="34" charset="0"/>
                <a:ea typeface="Calibri" panose="020F0502020204030204" pitchFamily="34" charset="0"/>
              </a:rPr>
              <a:t>can</a:t>
            </a:r>
            <a:r>
              <a:rPr lang="en-US" sz="1200" dirty="0">
                <a:solidFill>
                  <a:srgbClr val="181717"/>
                </a:solidFill>
                <a:latin typeface="Calibri" panose="020F0502020204030204" pitchFamily="34" charset="0"/>
                <a:ea typeface="Calibri" panose="020F0502020204030204" pitchFamily="34" charset="0"/>
              </a:rPr>
              <a:t> </a:t>
            </a:r>
            <a:r>
              <a:rPr lang="en-US" sz="1200" dirty="0">
                <a:solidFill>
                  <a:srgbClr val="000088"/>
                </a:solidFill>
                <a:latin typeface="Calibri" panose="020F0502020204030204" pitchFamily="34" charset="0"/>
                <a:ea typeface="Calibri" panose="020F0502020204030204" pitchFamily="34" charset="0"/>
              </a:rPr>
              <a:t>be</a:t>
            </a:r>
            <a:r>
              <a:rPr lang="en-US" sz="1200" dirty="0">
                <a:solidFill>
                  <a:srgbClr val="181717"/>
                </a:solidFill>
                <a:latin typeface="Calibri" panose="020F0502020204030204" pitchFamily="34" charset="0"/>
                <a:ea typeface="Calibri" panose="020F0502020204030204" pitchFamily="34" charset="0"/>
              </a:rPr>
              <a:t> </a:t>
            </a:r>
            <a:r>
              <a:rPr lang="en-US" sz="1200" dirty="0">
                <a:solidFill>
                  <a:srgbClr val="000088"/>
                </a:solidFill>
                <a:latin typeface="Calibri" panose="020F0502020204030204" pitchFamily="34" charset="0"/>
                <a:ea typeface="Calibri" panose="020F0502020204030204" pitchFamily="34" charset="0"/>
              </a:rPr>
              <a:t>shown</a:t>
            </a:r>
            <a:r>
              <a:rPr lang="en-US" sz="1200" dirty="0">
                <a:solidFill>
                  <a:srgbClr val="181717"/>
                </a:solidFill>
                <a:latin typeface="Calibri" panose="020F0502020204030204" pitchFamily="34" charset="0"/>
                <a:ea typeface="Calibri" panose="020F0502020204030204" pitchFamily="34" charset="0"/>
              </a:rPr>
              <a:t> </a:t>
            </a:r>
            <a:r>
              <a:rPr lang="en-US" sz="1200" dirty="0">
                <a:solidFill>
                  <a:srgbClr val="000088"/>
                </a:solidFill>
                <a:latin typeface="Calibri" panose="020F0502020204030204" pitchFamily="34" charset="0"/>
                <a:ea typeface="Calibri" panose="020F0502020204030204" pitchFamily="34" charset="0"/>
              </a:rPr>
              <a:t>cannot</a:t>
            </a:r>
            <a:r>
              <a:rPr lang="en-US" sz="1200" dirty="0">
                <a:solidFill>
                  <a:srgbClr val="181717"/>
                </a:solidFill>
                <a:latin typeface="Calibri" panose="020F0502020204030204" pitchFamily="34" charset="0"/>
                <a:ea typeface="Calibri" panose="020F0502020204030204" pitchFamily="34" charset="0"/>
              </a:rPr>
              <a:t> </a:t>
            </a:r>
            <a:r>
              <a:rPr lang="en-US" sz="1200" dirty="0">
                <a:solidFill>
                  <a:srgbClr val="000088"/>
                </a:solidFill>
                <a:latin typeface="Calibri" panose="020F0502020204030204" pitchFamily="34" charset="0"/>
                <a:ea typeface="Calibri" panose="020F0502020204030204" pitchFamily="34" charset="0"/>
              </a:rPr>
              <a:t>be</a:t>
            </a:r>
            <a:r>
              <a:rPr lang="en-US" sz="1200" dirty="0">
                <a:solidFill>
                  <a:srgbClr val="181717"/>
                </a:solidFill>
                <a:latin typeface="Calibri" panose="020F0502020204030204" pitchFamily="34" charset="0"/>
                <a:ea typeface="Calibri" panose="020F0502020204030204" pitchFamily="34" charset="0"/>
              </a:rPr>
              <a:t> </a:t>
            </a:r>
            <a:r>
              <a:rPr lang="en-US" sz="1200" dirty="0">
                <a:solidFill>
                  <a:srgbClr val="000088"/>
                </a:solidFill>
                <a:latin typeface="Calibri" panose="020F0502020204030204" pitchFamily="34" charset="0"/>
                <a:ea typeface="Calibri" panose="020F0502020204030204" pitchFamily="34" charset="0"/>
              </a:rPr>
              <a:t>said</a:t>
            </a:r>
            <a:r>
              <a:rPr lang="en-US" sz="1200" dirty="0">
                <a:solidFill>
                  <a:srgbClr val="555555"/>
                </a:solidFill>
                <a:latin typeface="Calibri" panose="020F0502020204030204" pitchFamily="34" charset="0"/>
                <a:ea typeface="Calibri" panose="020F0502020204030204" pitchFamily="34" charset="0"/>
              </a:rPr>
              <a:t>.&lt;/</a:t>
            </a:r>
            <a:r>
              <a:rPr lang="en-US" sz="1200" dirty="0">
                <a:solidFill>
                  <a:srgbClr val="000088"/>
                </a:solidFill>
                <a:latin typeface="Calibri" panose="020F0502020204030204" pitchFamily="34" charset="0"/>
                <a:ea typeface="Calibri" panose="020F0502020204030204" pitchFamily="34" charset="0"/>
              </a:rPr>
              <a:t>words</a:t>
            </a:r>
            <a:r>
              <a:rPr lang="en-US" sz="1200" dirty="0">
                <a:solidFill>
                  <a:srgbClr val="555555"/>
                </a:solidFill>
                <a:latin typeface="Calibri" panose="020F0502020204030204" pitchFamily="34" charset="0"/>
                <a:ea typeface="Calibri" panose="020F0502020204030204" pitchFamily="34" charset="0"/>
              </a:rPr>
              <a:t>&gt;</a:t>
            </a:r>
            <a:endParaRPr lang="en-US" sz="1200" dirty="0">
              <a:solidFill>
                <a:srgbClr val="181717"/>
              </a:solidFill>
              <a:latin typeface="Times New Roman" panose="02020603050405020304" pitchFamily="18" charset="0"/>
              <a:ea typeface="Times New Roman" panose="02020603050405020304" pitchFamily="18" charset="0"/>
            </a:endParaRPr>
          </a:p>
          <a:p>
            <a:r>
              <a:rPr lang="en-US" sz="1200" dirty="0">
                <a:solidFill>
                  <a:srgbClr val="555555"/>
                </a:solidFill>
                <a:latin typeface="Calibri" panose="020F0502020204030204" pitchFamily="34" charset="0"/>
                <a:ea typeface="Calibri" panose="020F0502020204030204" pitchFamily="34" charset="0"/>
              </a:rPr>
              <a:t>    &lt;/</a:t>
            </a:r>
            <a:r>
              <a:rPr lang="en-US" sz="1200" dirty="0">
                <a:solidFill>
                  <a:srgbClr val="000088"/>
                </a:solidFill>
                <a:latin typeface="Calibri" panose="020F0502020204030204" pitchFamily="34" charset="0"/>
                <a:ea typeface="Calibri" panose="020F0502020204030204" pitchFamily="34" charset="0"/>
              </a:rPr>
              <a:t> </a:t>
            </a:r>
            <a:r>
              <a:rPr lang="en-US" sz="1200" dirty="0" err="1">
                <a:solidFill>
                  <a:srgbClr val="000088"/>
                </a:solidFill>
                <a:latin typeface="Calibri" panose="020F0502020204030204" pitchFamily="34" charset="0"/>
                <a:ea typeface="Calibri" panose="020F0502020204030204" pitchFamily="34" charset="0"/>
              </a:rPr>
              <a:t>mypojo</a:t>
            </a:r>
            <a:r>
              <a:rPr lang="en-US" sz="1200" dirty="0">
                <a:solidFill>
                  <a:srgbClr val="000088"/>
                </a:solidFill>
                <a:latin typeface="Calibri" panose="020F0502020204030204" pitchFamily="34" charset="0"/>
                <a:ea typeface="Calibri" panose="020F0502020204030204" pitchFamily="34" charset="0"/>
              </a:rPr>
              <a:t> </a:t>
            </a:r>
            <a:r>
              <a:rPr lang="en-US" sz="1200" dirty="0">
                <a:solidFill>
                  <a:srgbClr val="555555"/>
                </a:solidFill>
                <a:latin typeface="Calibri" panose="020F0502020204030204" pitchFamily="34" charset="0"/>
                <a:ea typeface="Calibri" panose="020F0502020204030204" pitchFamily="34" charset="0"/>
              </a:rPr>
              <a:t>&gt;</a:t>
            </a:r>
            <a:endParaRPr lang="en-US" sz="1200" dirty="0"/>
          </a:p>
        </p:txBody>
      </p:sp>
    </p:spTree>
    <p:extLst>
      <p:ext uri="{BB962C8B-B14F-4D97-AF65-F5344CB8AC3E}">
        <p14:creationId xmlns:p14="http://schemas.microsoft.com/office/powerpoint/2010/main" val="30968760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sz="3600" dirty="0"/>
              <a:t>JSON and XML on the Client Side</a:t>
            </a:r>
            <a:endParaRPr lang="en-US" dirty="0"/>
          </a:p>
        </p:txBody>
      </p:sp>
    </p:spTree>
    <p:extLst>
      <p:ext uri="{BB962C8B-B14F-4D97-AF65-F5344CB8AC3E}">
        <p14:creationId xmlns:p14="http://schemas.microsoft.com/office/powerpoint/2010/main" val="19316167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JSON data may be parsed manually on the client side using any </a:t>
            </a:r>
            <a:r>
              <a:rPr lang="en-US" sz="2200" dirty="0">
                <a:solidFill>
                  <a:srgbClr val="0000FF"/>
                </a:solidFill>
              </a:rPr>
              <a:t>JSON processing library</a:t>
            </a:r>
            <a:r>
              <a:rPr lang="en-US" sz="2200" dirty="0"/>
              <a:t>.</a:t>
            </a:r>
          </a:p>
          <a:p>
            <a:endParaRPr lang="en-US" sz="2200" dirty="0"/>
          </a:p>
          <a:p>
            <a:r>
              <a:rPr lang="en-US" sz="2200" dirty="0"/>
              <a:t>Two common libraries are </a:t>
            </a:r>
            <a:r>
              <a:rPr lang="en-US" sz="2200" dirty="0">
                <a:solidFill>
                  <a:srgbClr val="0000FF"/>
                </a:solidFill>
              </a:rPr>
              <a:t>Jackson</a:t>
            </a:r>
            <a:r>
              <a:rPr lang="en-US" sz="2200" dirty="0"/>
              <a:t> and </a:t>
            </a:r>
            <a:r>
              <a:rPr lang="en-US" sz="2200" dirty="0">
                <a:solidFill>
                  <a:srgbClr val="0000FF"/>
                </a:solidFill>
              </a:rPr>
              <a:t>JAXB</a:t>
            </a:r>
            <a:r>
              <a:rPr lang="en-US" sz="2200" dirty="0"/>
              <a:t>, both of which are available through a JAX-RS implementation.</a:t>
            </a:r>
          </a:p>
          <a:p>
            <a:endParaRPr lang="en-US" sz="2200" dirty="0"/>
          </a:p>
          <a:p>
            <a:r>
              <a:rPr lang="en-US" sz="2200" dirty="0"/>
              <a:t>Other lightweight JSON libraries may occasionally be used, as well.</a:t>
            </a:r>
            <a:endParaRPr lang="en-US" sz="1800" dirty="0"/>
          </a:p>
        </p:txBody>
      </p:sp>
      <p:sp>
        <p:nvSpPr>
          <p:cNvPr id="46084" name="Title 17"/>
          <p:cNvSpPr>
            <a:spLocks noGrp="1"/>
          </p:cNvSpPr>
          <p:nvPr>
            <p:ph type="title"/>
          </p:nvPr>
        </p:nvSpPr>
        <p:spPr/>
        <p:txBody>
          <a:bodyPr/>
          <a:lstStyle/>
          <a:p>
            <a:r>
              <a:rPr lang="en-US" sz="3200" dirty="0"/>
              <a:t>Using JSON (1) – JSON Library</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576097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Example:</a:t>
            </a:r>
          </a:p>
          <a:p>
            <a:pPr marL="457200" lvl="1" indent="0">
              <a:buNone/>
            </a:pPr>
            <a:r>
              <a:rPr lang="en-US" sz="1800" dirty="0"/>
              <a:t>Recall the example in previous chapter:</a:t>
            </a:r>
          </a:p>
        </p:txBody>
      </p:sp>
      <p:sp>
        <p:nvSpPr>
          <p:cNvPr id="46084" name="Title 17"/>
          <p:cNvSpPr>
            <a:spLocks noGrp="1"/>
          </p:cNvSpPr>
          <p:nvPr>
            <p:ph type="title"/>
          </p:nvPr>
        </p:nvSpPr>
        <p:spPr/>
        <p:txBody>
          <a:bodyPr/>
          <a:lstStyle/>
          <a:p>
            <a:r>
              <a:rPr lang="en-US" sz="3200" dirty="0"/>
              <a:t>Using JSON (1) – JSON Library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1">
            <a:extLst>
              <a:ext uri="{FF2B5EF4-FFF2-40B4-BE49-F238E27FC236}">
                <a16:creationId xmlns:a16="http://schemas.microsoft.com/office/drawing/2014/main" id="{BA763DAB-1AF2-42E6-B128-128DEF969DF3}"/>
              </a:ext>
            </a:extLst>
          </p:cNvPr>
          <p:cNvSpPr>
            <a:spLocks noChangeArrowheads="1"/>
          </p:cNvSpPr>
          <p:nvPr/>
        </p:nvSpPr>
        <p:spPr bwMode="auto">
          <a:xfrm>
            <a:off x="2761383" y="1728765"/>
            <a:ext cx="7914928" cy="36009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class</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SimpleClient</a:t>
            </a:r>
            <a:endParaRPr kumimoji="0" lang="en-US" altLang="en-US" sz="1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static</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void</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main(String[]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args</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try</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URL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url</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URL(</a:t>
            </a:r>
            <a:r>
              <a:rPr kumimoji="0" lang="en-US" altLang="en-US" sz="1200" b="0" i="0" u="none" strike="noStrike" cap="none" normalizeH="0" baseline="0" dirty="0">
                <a:ln>
                  <a:noFill/>
                </a:ln>
                <a:solidFill>
                  <a:srgbClr val="0000FF"/>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sng" strike="noStrike" cap="none" normalizeH="0" baseline="0" dirty="0">
                <a:ln>
                  <a:noFill/>
                </a:ln>
                <a:solidFill>
                  <a:srgbClr val="954F72"/>
                </a:solidFill>
                <a:effectLst/>
                <a:latin typeface="Consolas" panose="020B0609020204030204" pitchFamily="49" charset="0"/>
                <a:ea typeface="Calibri" panose="020F0502020204030204" pitchFamily="34" charset="0"/>
                <a:cs typeface="Courier New" panose="02070309020205020404" pitchFamily="49" charset="0"/>
                <a:hlinkClick r:id="rId2"/>
              </a:rPr>
              <a:t>http://localhost:8080/rest-app/rest-service/users/10</a:t>
            </a:r>
            <a:r>
              <a:rPr kumimoji="0" lang="en-US" altLang="en-US" sz="1200" b="0" i="0" u="none" strike="noStrike" cap="none" normalizeH="0" baseline="0" dirty="0">
                <a:ln>
                  <a:noFill/>
                </a:ln>
                <a:solidFill>
                  <a:srgbClr val="0000FF"/>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HttpURLConnection</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conn =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HttpURLConnection</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url.openConnection</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conn.setRequestMethod</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ea typeface="Calibri" panose="020F0502020204030204" pitchFamily="34" charset="0"/>
                <a:cs typeface="Courier New" panose="02070309020205020404" pitchFamily="49" charset="0"/>
              </a:rPr>
              <a:t>"GET"</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conn.setRequestProperty</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ea typeface="Calibri" panose="020F0502020204030204" pitchFamily="34" charset="0"/>
                <a:cs typeface="Courier New" panose="02070309020205020404" pitchFamily="49" charset="0"/>
              </a:rPr>
              <a:t>"Accept"</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ea typeface="Calibri" panose="020F0502020204030204" pitchFamily="34" charset="0"/>
                <a:cs typeface="Courier New" panose="02070309020205020404" pitchFamily="49" charset="0"/>
              </a:rPr>
              <a:t>"application/json"</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conn.getResponseCode</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 </a:t>
            </a:r>
            <a:r>
              <a:rPr kumimoji="0" lang="en-US" altLang="en-US" sz="1200" b="0" i="0" u="none" strike="noStrike" cap="none" normalizeH="0" baseline="0" dirty="0">
                <a:ln>
                  <a:noFill/>
                </a:ln>
                <a:solidFill>
                  <a:srgbClr val="009900"/>
                </a:solidFill>
                <a:effectLst/>
                <a:latin typeface="Consolas" panose="020B0609020204030204" pitchFamily="49" charset="0"/>
                <a:ea typeface="Calibri" panose="020F0502020204030204" pitchFamily="34" charset="0"/>
                <a:cs typeface="Courier New" panose="02070309020205020404" pitchFamily="49" charset="0"/>
              </a:rPr>
              <a:t>200</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throw</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RuntimeException</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ea typeface="Calibri" panose="020F0502020204030204" pitchFamily="34" charset="0"/>
                <a:cs typeface="Courier New" panose="02070309020205020404" pitchFamily="49" charset="0"/>
              </a:rPr>
              <a:t>"Failed : HTTP error code :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nsolas" panose="020B06090202040302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conn.getResponseCode</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endParaRPr>
          </a:p>
        </p:txBody>
      </p:sp>
      <p:sp>
        <p:nvSpPr>
          <p:cNvPr id="6" name="Rectangle 5">
            <a:extLst>
              <a:ext uri="{FF2B5EF4-FFF2-40B4-BE49-F238E27FC236}">
                <a16:creationId xmlns:a16="http://schemas.microsoft.com/office/drawing/2014/main" id="{5746E7EE-590F-422C-8481-C929D5102E6C}"/>
              </a:ext>
            </a:extLst>
          </p:cNvPr>
          <p:cNvSpPr/>
          <p:nvPr/>
        </p:nvSpPr>
        <p:spPr>
          <a:xfrm>
            <a:off x="3763543" y="3751506"/>
            <a:ext cx="5410200" cy="396080"/>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30560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Example:</a:t>
            </a:r>
          </a:p>
          <a:p>
            <a:pPr marL="457200" lvl="1" indent="0">
              <a:buNone/>
            </a:pPr>
            <a:r>
              <a:rPr lang="en-US" sz="1800" dirty="0"/>
              <a:t>We used Jackson </a:t>
            </a:r>
            <a:r>
              <a:rPr lang="en-US" sz="1800" dirty="0" err="1"/>
              <a:t>ObjectMapper</a:t>
            </a:r>
            <a:r>
              <a:rPr lang="en-US" sz="1800" dirty="0"/>
              <a:t> to process the json string received from the </a:t>
            </a:r>
            <a:r>
              <a:rPr lang="en-US" sz="1800" dirty="0" err="1"/>
              <a:t>HttpUrlConnection</a:t>
            </a:r>
            <a:r>
              <a:rPr lang="en-US" sz="1800" dirty="0"/>
              <a:t>.</a:t>
            </a:r>
          </a:p>
        </p:txBody>
      </p:sp>
      <p:sp>
        <p:nvSpPr>
          <p:cNvPr id="46084" name="Title 17"/>
          <p:cNvSpPr>
            <a:spLocks noGrp="1"/>
          </p:cNvSpPr>
          <p:nvPr>
            <p:ph type="title"/>
          </p:nvPr>
        </p:nvSpPr>
        <p:spPr/>
        <p:txBody>
          <a:bodyPr/>
          <a:lstStyle/>
          <a:p>
            <a:r>
              <a:rPr lang="en-US" sz="3200" dirty="0"/>
              <a:t>Using JSON (1) – JSON Library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 name="Rectangle 1">
            <a:extLst>
              <a:ext uri="{FF2B5EF4-FFF2-40B4-BE49-F238E27FC236}">
                <a16:creationId xmlns:a16="http://schemas.microsoft.com/office/drawing/2014/main" id="{54C5A344-76C9-4583-A5B1-067A9A7C3385}"/>
              </a:ext>
            </a:extLst>
          </p:cNvPr>
          <p:cNvSpPr>
            <a:spLocks noChangeArrowheads="1"/>
          </p:cNvSpPr>
          <p:nvPr/>
        </p:nvSpPr>
        <p:spPr bwMode="auto">
          <a:xfrm>
            <a:off x="2637753" y="2239580"/>
            <a:ext cx="8136904" cy="31239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BufferedReader</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br</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nsolas" panose="020B0609020204030204" pitchFamily="49" charset="0"/>
                <a:ea typeface="Calibri" panose="020F0502020204030204" pitchFamily="34" charset="0"/>
                <a:cs typeface="Courier New" panose="020703090202050204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BufferedReader</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InputStreamReader</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conn.getInputStream</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String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apiOutput</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br.readLine</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System.out.println</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apiOutput</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conn.disconnect</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endParaRPr>
          </a:p>
          <a:p>
            <a:pPr eaLnBrk="0" hangingPunct="0"/>
            <a:r>
              <a:rPr lang="en-US" altLang="en-US" sz="1200" dirty="0">
                <a:solidFill>
                  <a:srgbClr val="FF0779"/>
                </a:solidFill>
                <a:latin typeface="Courier New" panose="02070309020205020404" pitchFamily="49" charset="0"/>
                <a:ea typeface="Calibri" panose="020F0502020204030204" pitchFamily="34" charset="0"/>
                <a:cs typeface="Courier New" panose="02070309020205020404" pitchFamily="49" charset="0"/>
              </a:rPr>
              <a:t>            </a:t>
            </a:r>
            <a:r>
              <a:rPr lang="en-US" altLang="en-US" sz="1200" dirty="0" err="1">
                <a:solidFill>
                  <a:srgbClr val="000000"/>
                </a:solidFill>
                <a:latin typeface="source code pro"/>
              </a:rPr>
              <a:t>ObjectMapper</a:t>
            </a:r>
            <a:r>
              <a:rPr lang="en-US" altLang="en-US" sz="1200" dirty="0">
                <a:solidFill>
                  <a:srgbClr val="000000"/>
                </a:solidFill>
                <a:latin typeface="source code pro"/>
              </a:rPr>
              <a:t> </a:t>
            </a:r>
            <a:r>
              <a:rPr lang="en-US" altLang="en-US" sz="1200" dirty="0" err="1">
                <a:solidFill>
                  <a:srgbClr val="000000"/>
                </a:solidFill>
                <a:latin typeface="source code pro"/>
              </a:rPr>
              <a:t>objectMapper</a:t>
            </a:r>
            <a:r>
              <a:rPr lang="en-US" altLang="en-US" sz="1200" dirty="0">
                <a:solidFill>
                  <a:srgbClr val="000000"/>
                </a:solidFill>
                <a:latin typeface="source code pro"/>
              </a:rPr>
              <a:t> = </a:t>
            </a:r>
            <a:r>
              <a:rPr lang="en-US" altLang="en-US" sz="1200" b="1" dirty="0">
                <a:solidFill>
                  <a:srgbClr val="63B175"/>
                </a:solidFill>
                <a:latin typeface="source code pro"/>
              </a:rPr>
              <a:t>new</a:t>
            </a:r>
            <a:r>
              <a:rPr lang="en-US" altLang="en-US" sz="1200" dirty="0">
                <a:solidFill>
                  <a:srgbClr val="333333"/>
                </a:solidFill>
                <a:latin typeface="source code pro"/>
              </a:rPr>
              <a:t> </a:t>
            </a:r>
            <a:r>
              <a:rPr lang="en-US" altLang="en-US" sz="1200" dirty="0" err="1">
                <a:solidFill>
                  <a:srgbClr val="000000"/>
                </a:solidFill>
                <a:latin typeface="source code pro"/>
              </a:rPr>
              <a:t>ObjectMapper</a:t>
            </a:r>
            <a:r>
              <a:rPr lang="en-US" altLang="en-US" sz="1200" dirty="0">
                <a:solidFill>
                  <a:srgbClr val="000000"/>
                </a:solidFill>
                <a:latin typeface="source code pro"/>
              </a:rPr>
              <a:t>();</a:t>
            </a:r>
            <a:endParaRPr lang="en-US" altLang="en-US" sz="1200" dirty="0"/>
          </a:p>
          <a:p>
            <a:pPr lvl="0" eaLnBrk="0" hangingPunct="0"/>
            <a:r>
              <a:rPr lang="en-US" altLang="en-US" sz="1200" dirty="0">
                <a:solidFill>
                  <a:srgbClr val="FF0779"/>
                </a:solidFill>
                <a:latin typeface="Courier New" panose="02070309020205020404" pitchFamily="49" charset="0"/>
                <a:ea typeface="Calibri" panose="020F0502020204030204" pitchFamily="34" charset="0"/>
                <a:cs typeface="Courier New" panose="02070309020205020404" pitchFamily="49" charset="0"/>
              </a:rPr>
              <a:t>            </a:t>
            </a:r>
            <a:r>
              <a:rPr lang="en-US" altLang="en-US" sz="1200" dirty="0">
                <a:solidFill>
                  <a:srgbClr val="000000"/>
                </a:solidFill>
                <a:latin typeface="source code pro"/>
              </a:rPr>
              <a:t>User </a:t>
            </a:r>
            <a:r>
              <a:rPr lang="en-US" altLang="en-US" sz="1200" dirty="0" err="1">
                <a:solidFill>
                  <a:srgbClr val="000000"/>
                </a:solidFill>
                <a:latin typeface="source code pro"/>
              </a:rPr>
              <a:t>user</a:t>
            </a:r>
            <a:r>
              <a:rPr lang="en-US" altLang="en-US" sz="1200" dirty="0">
                <a:solidFill>
                  <a:srgbClr val="000000"/>
                </a:solidFill>
                <a:latin typeface="source code pro"/>
              </a:rPr>
              <a:t> = </a:t>
            </a:r>
            <a:r>
              <a:rPr lang="en-US" altLang="en-US" sz="1200" dirty="0" err="1">
                <a:solidFill>
                  <a:srgbClr val="000000"/>
                </a:solidFill>
                <a:latin typeface="source code pro"/>
              </a:rPr>
              <a:t>objectMapper.readValue</a:t>
            </a:r>
            <a:r>
              <a:rPr lang="en-US" altLang="en-US" sz="1200" dirty="0">
                <a:solidFill>
                  <a:srgbClr val="000000"/>
                </a:solidFill>
                <a:latin typeface="source code pro"/>
              </a:rPr>
              <a:t>(</a:t>
            </a:r>
            <a:r>
              <a:rPr lang="en-US" altLang="en-US" sz="1200" dirty="0" err="1">
                <a:solidFill>
                  <a:srgbClr val="000000"/>
                </a:solidFill>
                <a:latin typeface="source code pro"/>
              </a:rPr>
              <a:t>apiOutput</a:t>
            </a:r>
            <a:r>
              <a:rPr lang="en-US" altLang="en-US" sz="1200" dirty="0">
                <a:solidFill>
                  <a:srgbClr val="000000"/>
                </a:solidFill>
                <a:latin typeface="source code pro"/>
              </a:rPr>
              <a:t>, </a:t>
            </a:r>
            <a:r>
              <a:rPr lang="en-US" altLang="en-US" sz="1200" dirty="0" err="1">
                <a:solidFill>
                  <a:srgbClr val="000000"/>
                </a:solidFill>
                <a:latin typeface="source code pro"/>
              </a:rPr>
              <a:t>User.</a:t>
            </a:r>
            <a:r>
              <a:rPr lang="en-US" altLang="en-US" sz="1200" b="1" dirty="0" err="1">
                <a:solidFill>
                  <a:srgbClr val="63B175"/>
                </a:solidFill>
                <a:latin typeface="source code pro"/>
              </a:rPr>
              <a:t>class</a:t>
            </a:r>
            <a:r>
              <a:rPr lang="en-US" altLang="en-US" sz="1200" dirty="0">
                <a:solidFill>
                  <a:srgbClr val="000000"/>
                </a:solidFill>
                <a:latin typeface="source code pro"/>
              </a:rPr>
              <a:t>);</a:t>
            </a:r>
            <a:endPar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use </a:t>
            </a:r>
            <a:r>
              <a:rPr lang="en-US" altLang="en-US" sz="1200" dirty="0">
                <a:solidFill>
                  <a:srgbClr val="000000"/>
                </a:solidFill>
                <a:latin typeface="Consolas" panose="020B0609020204030204" pitchFamily="49" charset="0"/>
                <a:ea typeface="Calibri" panose="020F0502020204030204" pitchFamily="34" charset="0"/>
                <a:cs typeface="Courier New" panose="02070309020205020404" pitchFamily="49" charset="0"/>
              </a:rPr>
              <a:t>user object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here...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catch</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MalformedURLException</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e)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e.printStackTrace</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catch</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IOException</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e)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e.printStackTrace</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1C4D249D-68A1-4C24-B42A-54D29711EA59}"/>
              </a:ext>
            </a:extLst>
          </p:cNvPr>
          <p:cNvSpPr/>
          <p:nvPr/>
        </p:nvSpPr>
        <p:spPr>
          <a:xfrm>
            <a:off x="3717873" y="3243064"/>
            <a:ext cx="6019800" cy="762000"/>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0938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Example:</a:t>
            </a:r>
          </a:p>
          <a:p>
            <a:pPr marL="457200" lvl="1" indent="0">
              <a:buNone/>
            </a:pPr>
            <a:r>
              <a:rPr lang="en-US" sz="1800" dirty="0"/>
              <a:t>Recall the XML example:</a:t>
            </a:r>
          </a:p>
        </p:txBody>
      </p:sp>
      <p:sp>
        <p:nvSpPr>
          <p:cNvPr id="46084" name="Title 17"/>
          <p:cNvSpPr>
            <a:spLocks noGrp="1"/>
          </p:cNvSpPr>
          <p:nvPr>
            <p:ph type="title"/>
          </p:nvPr>
        </p:nvSpPr>
        <p:spPr/>
        <p:txBody>
          <a:bodyPr/>
          <a:lstStyle/>
          <a:p>
            <a:r>
              <a:rPr lang="en-US" sz="3200" dirty="0"/>
              <a:t>Using XML (2) – XML Library</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 name="Rectangle 1">
            <a:extLst>
              <a:ext uri="{FF2B5EF4-FFF2-40B4-BE49-F238E27FC236}">
                <a16:creationId xmlns:a16="http://schemas.microsoft.com/office/drawing/2014/main" id="{8CD83006-4D08-4B28-B1DD-D68948B89599}"/>
              </a:ext>
            </a:extLst>
          </p:cNvPr>
          <p:cNvSpPr>
            <a:spLocks noChangeArrowheads="1"/>
          </p:cNvSpPr>
          <p:nvPr/>
        </p:nvSpPr>
        <p:spPr bwMode="auto">
          <a:xfrm>
            <a:off x="2695121" y="1814455"/>
            <a:ext cx="8485040" cy="36009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class</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SimpleClient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static</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void</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main(String[]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args</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try</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URL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url</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URL(</a:t>
            </a:r>
            <a:r>
              <a:rPr kumimoji="0" lang="en-US" altLang="en-US" sz="1200" b="0" i="0" u="none" strike="noStrike" cap="none" normalizeH="0" baseline="0" dirty="0">
                <a:ln>
                  <a:noFill/>
                </a:ln>
                <a:solidFill>
                  <a:srgbClr val="0000FF"/>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sng" strike="noStrike" cap="none" normalizeH="0" baseline="0" dirty="0">
                <a:ln>
                  <a:noFill/>
                </a:ln>
                <a:solidFill>
                  <a:srgbClr val="954F72"/>
                </a:solidFill>
                <a:effectLst/>
                <a:latin typeface="Consolas" panose="020B0609020204030204" pitchFamily="49" charset="0"/>
                <a:ea typeface="Calibri" panose="020F0502020204030204" pitchFamily="34" charset="0"/>
                <a:cs typeface="Courier New" panose="02070309020205020404" pitchFamily="49" charset="0"/>
                <a:hlinkClick r:id="rId2"/>
              </a:rPr>
              <a:t>http://localhost:8080/rest-app/rest-service/users/10</a:t>
            </a:r>
            <a:r>
              <a:rPr kumimoji="0" lang="en-US" altLang="en-US" sz="1200" b="0" i="0" u="none" strike="noStrike" cap="none" normalizeH="0" baseline="0" dirty="0">
                <a:ln>
                  <a:noFill/>
                </a:ln>
                <a:solidFill>
                  <a:srgbClr val="0000FF"/>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HttpURLConnection</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conn =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HttpURLConnection</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url.openConnection</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conn.setRequestMethod</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ea typeface="Calibri" panose="020F0502020204030204" pitchFamily="34" charset="0"/>
                <a:cs typeface="Courier New" panose="02070309020205020404" pitchFamily="49" charset="0"/>
              </a:rPr>
              <a:t>"GET"</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conn.setRequestProperty</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ea typeface="Calibri" panose="020F0502020204030204" pitchFamily="34" charset="0"/>
                <a:cs typeface="Courier New" panose="02070309020205020404" pitchFamily="49" charset="0"/>
              </a:rPr>
              <a:t>"Accept"</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ea typeface="Calibri" panose="020F0502020204030204" pitchFamily="34" charset="0"/>
                <a:cs typeface="Courier New" panose="02070309020205020404" pitchFamily="49" charset="0"/>
              </a:rPr>
              <a:t>"application/xml"</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conn.getResponseCode</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 </a:t>
            </a:r>
            <a:r>
              <a:rPr kumimoji="0" lang="en-US" altLang="en-US" sz="1200" b="0" i="0" u="none" strike="noStrike" cap="none" normalizeH="0" baseline="0" dirty="0">
                <a:ln>
                  <a:noFill/>
                </a:ln>
                <a:solidFill>
                  <a:srgbClr val="009900"/>
                </a:solidFill>
                <a:effectLst/>
                <a:latin typeface="Consolas" panose="020B0609020204030204" pitchFamily="49" charset="0"/>
                <a:ea typeface="Calibri" panose="020F0502020204030204" pitchFamily="34" charset="0"/>
                <a:cs typeface="Courier New" panose="02070309020205020404" pitchFamily="49" charset="0"/>
              </a:rPr>
              <a:t>200</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throw</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RuntimeException</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ea typeface="Calibri" panose="020F0502020204030204" pitchFamily="34" charset="0"/>
                <a:cs typeface="Courier New" panose="02070309020205020404" pitchFamily="49" charset="0"/>
              </a:rPr>
              <a:t>"Failed : HTTP error code :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nsolas" panose="020B06090202040302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conn.getResponseCode</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8174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sz="2000" dirty="0"/>
              <a:t>JSON stands for JavaScript Object Notation.</a:t>
            </a:r>
          </a:p>
          <a:p>
            <a:r>
              <a:rPr lang="en-US" sz="2000" dirty="0"/>
              <a:t>JSON is lightweight data-interchange format.</a:t>
            </a:r>
          </a:p>
          <a:p>
            <a:r>
              <a:rPr lang="en-US" sz="2000" dirty="0"/>
              <a:t>JSON is easy to read and write than XML.</a:t>
            </a:r>
          </a:p>
          <a:p>
            <a:r>
              <a:rPr lang="en-US" sz="2000" dirty="0"/>
              <a:t>JSON is </a:t>
            </a:r>
            <a:r>
              <a:rPr lang="en-US" sz="2000" dirty="0">
                <a:solidFill>
                  <a:srgbClr val="0000FF"/>
                </a:solidFill>
              </a:rPr>
              <a:t>language independent</a:t>
            </a:r>
            <a:r>
              <a:rPr lang="en-US" sz="2000" dirty="0"/>
              <a:t>.</a:t>
            </a:r>
          </a:p>
          <a:p>
            <a:r>
              <a:rPr lang="en-US" sz="2000" dirty="0"/>
              <a:t>JSON supports array, object, string, number and values.</a:t>
            </a:r>
          </a:p>
          <a:p>
            <a:endParaRPr lang="en-US" sz="2000" dirty="0"/>
          </a:p>
          <a:p>
            <a:r>
              <a:rPr lang="en-US" sz="2000" dirty="0"/>
              <a:t>JSON Features:</a:t>
            </a:r>
          </a:p>
          <a:p>
            <a:pPr lvl="1"/>
            <a:r>
              <a:rPr lang="en-US" sz="1800" dirty="0"/>
              <a:t>Simplicity</a:t>
            </a:r>
          </a:p>
          <a:p>
            <a:pPr lvl="1"/>
            <a:r>
              <a:rPr lang="en-US" sz="1800" dirty="0"/>
              <a:t>Openness</a:t>
            </a:r>
          </a:p>
          <a:p>
            <a:pPr lvl="1"/>
            <a:r>
              <a:rPr lang="en-US" sz="1800" dirty="0"/>
              <a:t>Self-Describing</a:t>
            </a:r>
            <a:endParaRPr lang="en-US" sz="1800" dirty="0">
              <a:cs typeface="Calibri"/>
            </a:endParaRPr>
          </a:p>
          <a:p>
            <a:pPr lvl="1"/>
            <a:r>
              <a:rPr lang="en-US" sz="1800" dirty="0"/>
              <a:t>Internationalization</a:t>
            </a:r>
          </a:p>
          <a:p>
            <a:pPr lvl="1"/>
            <a:r>
              <a:rPr lang="en-US" sz="1800" dirty="0"/>
              <a:t>Extensibility</a:t>
            </a:r>
          </a:p>
          <a:p>
            <a:pPr lvl="1"/>
            <a:r>
              <a:rPr lang="en-US" sz="1800" dirty="0"/>
              <a:t>Interoperability</a:t>
            </a:r>
          </a:p>
          <a:p>
            <a:pPr lvl="1"/>
            <a:endParaRPr lang="en-US" sz="1600" dirty="0"/>
          </a:p>
          <a:p>
            <a:endParaRPr lang="en-US" sz="2000" dirty="0"/>
          </a:p>
        </p:txBody>
      </p:sp>
      <p:sp>
        <p:nvSpPr>
          <p:cNvPr id="46084" name="Title 17"/>
          <p:cNvSpPr>
            <a:spLocks noGrp="1"/>
          </p:cNvSpPr>
          <p:nvPr>
            <p:ph type="title"/>
          </p:nvPr>
        </p:nvSpPr>
        <p:spPr/>
        <p:txBody>
          <a:bodyPr/>
          <a:lstStyle/>
          <a:p>
            <a:r>
              <a:rPr lang="en-US" sz="3000" dirty="0"/>
              <a:t>JavaScript Object Notation (JSON)</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8409747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Example:</a:t>
            </a:r>
          </a:p>
          <a:p>
            <a:pPr marL="457200" lvl="1" indent="0">
              <a:buNone/>
            </a:pPr>
            <a:r>
              <a:rPr lang="en-US" sz="1800" dirty="0"/>
              <a:t>Recall the XML example:</a:t>
            </a:r>
          </a:p>
        </p:txBody>
      </p:sp>
      <p:sp>
        <p:nvSpPr>
          <p:cNvPr id="46084" name="Title 17"/>
          <p:cNvSpPr>
            <a:spLocks noGrp="1"/>
          </p:cNvSpPr>
          <p:nvPr>
            <p:ph type="title"/>
          </p:nvPr>
        </p:nvSpPr>
        <p:spPr/>
        <p:txBody>
          <a:bodyPr/>
          <a:lstStyle/>
          <a:p>
            <a:r>
              <a:rPr lang="en-US" sz="3200" dirty="0"/>
              <a:t>Using XML (2) – XML Library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Rectangle 1">
            <a:extLst>
              <a:ext uri="{FF2B5EF4-FFF2-40B4-BE49-F238E27FC236}">
                <a16:creationId xmlns:a16="http://schemas.microsoft.com/office/drawing/2014/main" id="{960B6BBA-E1A2-4C94-90AA-55307FAD99D4}"/>
              </a:ext>
            </a:extLst>
          </p:cNvPr>
          <p:cNvSpPr>
            <a:spLocks noChangeArrowheads="1"/>
          </p:cNvSpPr>
          <p:nvPr/>
        </p:nvSpPr>
        <p:spPr bwMode="auto">
          <a:xfrm>
            <a:off x="2657770" y="1876901"/>
            <a:ext cx="8642350" cy="323165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BufferedReader</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br</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 </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BufferedReader</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InputStreamReader</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conn.getInputStream</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String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apiOutput</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br.readLine</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System.out.println</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apiOutput</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conn.disconnect</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endParaRPr>
          </a:p>
          <a:p>
            <a:pPr eaLnBrk="0" hangingPunct="0"/>
            <a:r>
              <a:rPr lang="en-US" altLang="en-US" sz="1200" dirty="0">
                <a:solidFill>
                  <a:srgbClr val="FF0779"/>
                </a:solidFill>
                <a:latin typeface="source code pro"/>
                <a:ea typeface="Calibri" panose="020F0502020204030204" pitchFamily="34" charset="0"/>
                <a:cs typeface="Courier New" panose="02070309020205020404" pitchFamily="49" charset="0"/>
              </a:rPr>
              <a:t>             </a:t>
            </a:r>
            <a:r>
              <a:rPr lang="en-US" altLang="en-US" sz="1200" dirty="0" err="1">
                <a:latin typeface="source code pro"/>
              </a:rPr>
              <a:t>JAXBContext</a:t>
            </a:r>
            <a:r>
              <a:rPr lang="en-US" altLang="en-US" sz="1200" dirty="0">
                <a:latin typeface="source code pro"/>
              </a:rPr>
              <a:t> </a:t>
            </a:r>
            <a:r>
              <a:rPr lang="en-US" altLang="en-US" sz="1200" dirty="0" err="1">
                <a:latin typeface="source code pro"/>
              </a:rPr>
              <a:t>jaxbContext</a:t>
            </a:r>
            <a:r>
              <a:rPr lang="en-US" altLang="en-US" sz="1200" dirty="0">
                <a:latin typeface="source code pro"/>
              </a:rPr>
              <a:t> = </a:t>
            </a:r>
            <a:r>
              <a:rPr lang="en-US" altLang="en-US" sz="1200" dirty="0" err="1">
                <a:latin typeface="source code pro"/>
              </a:rPr>
              <a:t>JAXBContext.newInstance</a:t>
            </a:r>
            <a:r>
              <a:rPr lang="en-US" altLang="en-US" sz="1200" dirty="0">
                <a:latin typeface="source code pro"/>
              </a:rPr>
              <a:t>(</a:t>
            </a:r>
            <a:r>
              <a:rPr lang="en-US" altLang="en-US" sz="1200" dirty="0" err="1">
                <a:latin typeface="source code pro"/>
              </a:rPr>
              <a:t>User.</a:t>
            </a:r>
            <a:r>
              <a:rPr lang="en-US" altLang="en-US" sz="1200" b="1" dirty="0" err="1">
                <a:solidFill>
                  <a:srgbClr val="63B175"/>
                </a:solidFill>
                <a:latin typeface="source code pro"/>
              </a:rPr>
              <a:t>class</a:t>
            </a:r>
            <a:r>
              <a:rPr lang="en-US" altLang="en-US" sz="1200" dirty="0">
                <a:latin typeface="source code pro"/>
              </a:rPr>
              <a:t>);</a:t>
            </a:r>
          </a:p>
          <a:p>
            <a:pPr eaLnBrk="0" hangingPunct="0"/>
            <a:r>
              <a:rPr lang="en-US" altLang="en-US" sz="1200" dirty="0">
                <a:latin typeface="source code pro"/>
              </a:rPr>
              <a:t>             </a:t>
            </a:r>
            <a:r>
              <a:rPr lang="en-US" altLang="en-US" sz="1200" dirty="0" err="1">
                <a:latin typeface="source code pro"/>
              </a:rPr>
              <a:t>Unmarshaller</a:t>
            </a:r>
            <a:r>
              <a:rPr lang="en-US" altLang="en-US" sz="1200" dirty="0">
                <a:latin typeface="source code pro"/>
              </a:rPr>
              <a:t> </a:t>
            </a:r>
            <a:r>
              <a:rPr lang="en-US" altLang="en-US" sz="1200" dirty="0" err="1">
                <a:latin typeface="source code pro"/>
              </a:rPr>
              <a:t>unmarshaller</a:t>
            </a:r>
            <a:r>
              <a:rPr lang="en-US" altLang="en-US" sz="1200" dirty="0">
                <a:latin typeface="source code pro"/>
              </a:rPr>
              <a:t> = </a:t>
            </a:r>
            <a:r>
              <a:rPr lang="en-US" altLang="en-US" sz="1200" dirty="0" err="1">
                <a:latin typeface="source code pro"/>
              </a:rPr>
              <a:t>jaxbContext.createUnmarshaller</a:t>
            </a:r>
            <a:r>
              <a:rPr lang="en-US" altLang="en-US" sz="1200" dirty="0">
                <a:latin typeface="source code pro"/>
              </a:rPr>
              <a:t>();</a:t>
            </a:r>
          </a:p>
          <a:p>
            <a:pPr eaLnBrk="0" hangingPunct="0"/>
            <a:r>
              <a:rPr lang="en-US" altLang="en-US" sz="1200" dirty="0">
                <a:latin typeface="source code pro"/>
              </a:rPr>
              <a:t>             User </a:t>
            </a:r>
            <a:r>
              <a:rPr lang="en-US" altLang="en-US" sz="1200" dirty="0" err="1">
                <a:latin typeface="source code pro"/>
              </a:rPr>
              <a:t>user</a:t>
            </a:r>
            <a:r>
              <a:rPr lang="en-US" altLang="en-US" sz="1200" dirty="0">
                <a:latin typeface="source code pro"/>
              </a:rPr>
              <a:t> = (User) </a:t>
            </a:r>
            <a:r>
              <a:rPr lang="en-US" altLang="en-US" sz="1200" dirty="0" err="1">
                <a:latin typeface="source code pro"/>
              </a:rPr>
              <a:t>unmarshaller.unmarshal</a:t>
            </a:r>
            <a:r>
              <a:rPr lang="en-US" altLang="en-US" sz="1200" dirty="0">
                <a:latin typeface="source code pro"/>
              </a:rPr>
              <a:t>(</a:t>
            </a:r>
            <a:r>
              <a:rPr lang="en-US" altLang="en-US" sz="1200" dirty="0" err="1">
                <a:solidFill>
                  <a:srgbClr val="000000"/>
                </a:solidFill>
                <a:latin typeface="Consolas" panose="020B0609020204030204" pitchFamily="49" charset="0"/>
                <a:ea typeface="Calibri" panose="020F0502020204030204" pitchFamily="34" charset="0"/>
                <a:cs typeface="Courier New" panose="02070309020205020404" pitchFamily="49" charset="0"/>
              </a:rPr>
              <a:t>apiOutput</a:t>
            </a:r>
            <a:r>
              <a:rPr lang="en-US" altLang="en-US" sz="1200" dirty="0">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use </a:t>
            </a:r>
            <a:r>
              <a:rPr lang="en-US" altLang="en-US" sz="1200" dirty="0">
                <a:solidFill>
                  <a:srgbClr val="000000"/>
                </a:solidFill>
                <a:latin typeface="Consolas" panose="020B0609020204030204" pitchFamily="49" charset="0"/>
                <a:ea typeface="Calibri" panose="020F0502020204030204" pitchFamily="34" charset="0"/>
                <a:cs typeface="Courier New" panose="02070309020205020404" pitchFamily="49" charset="0"/>
              </a:rPr>
              <a:t>user object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here...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catch</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MalformedURLException</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e)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e.printStackTrace</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a:t>
            </a:r>
            <a:r>
              <a:rPr kumimoji="0" lang="en-US" altLang="en-US" sz="1100" b="1" i="0" u="none" strike="noStrike" cap="none" normalizeH="0" baseline="0" dirty="0">
                <a:ln>
                  <a:noFill/>
                </a:ln>
                <a:solidFill>
                  <a:srgbClr val="006699"/>
                </a:solidFill>
                <a:effectLst/>
                <a:latin typeface="Consolas" panose="020B0609020204030204" pitchFamily="49" charset="0"/>
                <a:ea typeface="Calibri" panose="020F0502020204030204" pitchFamily="34" charset="0"/>
                <a:cs typeface="Courier New" panose="02070309020205020404" pitchFamily="49" charset="0"/>
              </a:rPr>
              <a:t>catch</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IOException</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 e)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e.printStackTrace</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0779"/>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87EB7E32-822D-432A-B871-C639E5BCC3D3}"/>
              </a:ext>
            </a:extLst>
          </p:cNvPr>
          <p:cNvSpPr/>
          <p:nvPr/>
        </p:nvSpPr>
        <p:spPr>
          <a:xfrm>
            <a:off x="3796008" y="2780426"/>
            <a:ext cx="5399682" cy="915819"/>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84739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JAX-RS supports </a:t>
            </a:r>
            <a:r>
              <a:rPr lang="en-US" sz="2200" dirty="0">
                <a:solidFill>
                  <a:srgbClr val="0000FF"/>
                </a:solidFill>
              </a:rPr>
              <a:t>automatic marshalling</a:t>
            </a:r>
            <a:r>
              <a:rPr lang="en-US" sz="2200" dirty="0"/>
              <a:t> and </a:t>
            </a:r>
            <a:r>
              <a:rPr lang="en-US" sz="2200" dirty="0">
                <a:solidFill>
                  <a:srgbClr val="0000FF"/>
                </a:solidFill>
              </a:rPr>
              <a:t>unmarshalling</a:t>
            </a:r>
            <a:r>
              <a:rPr lang="en-US" sz="2200" dirty="0"/>
              <a:t> of </a:t>
            </a:r>
            <a:r>
              <a:rPr lang="en-US" sz="2200" dirty="0">
                <a:solidFill>
                  <a:srgbClr val="0000FF"/>
                </a:solidFill>
              </a:rPr>
              <a:t>POJO</a:t>
            </a:r>
            <a:r>
              <a:rPr lang="en-US" sz="2200" dirty="0"/>
              <a:t> objects. </a:t>
            </a:r>
          </a:p>
          <a:p>
            <a:endParaRPr lang="en-US" sz="2200" dirty="0"/>
          </a:p>
          <a:p>
            <a:r>
              <a:rPr lang="en-US" sz="2200" dirty="0"/>
              <a:t>To do so, the POJO object must be </a:t>
            </a:r>
            <a:r>
              <a:rPr lang="en-US" sz="2200" dirty="0">
                <a:solidFill>
                  <a:srgbClr val="0000FF"/>
                </a:solidFill>
              </a:rPr>
              <a:t>serializable</a:t>
            </a:r>
            <a:r>
              <a:rPr lang="en-US" sz="2200" dirty="0"/>
              <a:t>.</a:t>
            </a:r>
          </a:p>
          <a:p>
            <a:endParaRPr lang="en-US" sz="2200" dirty="0"/>
          </a:p>
          <a:p>
            <a:r>
              <a:rPr lang="en-US" sz="2200" dirty="0"/>
              <a:t>The </a:t>
            </a:r>
            <a:r>
              <a:rPr lang="en-US" sz="2200" dirty="0" err="1">
                <a:solidFill>
                  <a:srgbClr val="0000FF"/>
                </a:solidFill>
              </a:rPr>
              <a:t>Entity.entity</a:t>
            </a:r>
            <a:r>
              <a:rPr lang="en-US" sz="2200" dirty="0">
                <a:solidFill>
                  <a:srgbClr val="0000FF"/>
                </a:solidFill>
              </a:rPr>
              <a:t>()</a:t>
            </a:r>
            <a:r>
              <a:rPr lang="en-US" sz="2200" dirty="0"/>
              <a:t> method maybe used to explicitly marshal the JSON data.</a:t>
            </a:r>
          </a:p>
          <a:p>
            <a:endParaRPr lang="en-US" sz="1800" dirty="0"/>
          </a:p>
        </p:txBody>
      </p:sp>
      <p:sp>
        <p:nvSpPr>
          <p:cNvPr id="46084" name="Title 17"/>
          <p:cNvSpPr>
            <a:spLocks noGrp="1"/>
          </p:cNvSpPr>
          <p:nvPr>
            <p:ph type="title"/>
          </p:nvPr>
        </p:nvSpPr>
        <p:spPr/>
        <p:txBody>
          <a:bodyPr/>
          <a:lstStyle/>
          <a:p>
            <a:r>
              <a:rPr lang="en-US" sz="3200" dirty="0"/>
              <a:t>Built-in XML/JSON Support (3)</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128678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Example:</a:t>
            </a:r>
          </a:p>
          <a:p>
            <a:pPr marL="457200" lvl="1" indent="0">
              <a:buNone/>
            </a:pPr>
            <a:endParaRPr lang="en-US" sz="1400" dirty="0"/>
          </a:p>
        </p:txBody>
      </p:sp>
      <p:sp>
        <p:nvSpPr>
          <p:cNvPr id="46084" name="Title 17"/>
          <p:cNvSpPr>
            <a:spLocks noGrp="1"/>
          </p:cNvSpPr>
          <p:nvPr>
            <p:ph type="title"/>
          </p:nvPr>
        </p:nvSpPr>
        <p:spPr/>
        <p:txBody>
          <a:bodyPr/>
          <a:lstStyle/>
          <a:p>
            <a:r>
              <a:rPr lang="en-US" sz="3200" dirty="0"/>
              <a:t>Built-in XML/JSON Support (3)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BBAE64A9-D398-4CEB-844D-E4AC4B6E3B0A}"/>
              </a:ext>
            </a:extLst>
          </p:cNvPr>
          <p:cNvSpPr/>
          <p:nvPr/>
        </p:nvSpPr>
        <p:spPr>
          <a:xfrm>
            <a:off x="4236397" y="6335742"/>
            <a:ext cx="6195016" cy="261610"/>
          </a:xfrm>
          <a:prstGeom prst="rect">
            <a:avLst/>
          </a:prstGeom>
        </p:spPr>
        <p:txBody>
          <a:bodyPr wrap="square">
            <a:spAutoFit/>
          </a:bodyPr>
          <a:lstStyle/>
          <a:p>
            <a:pPr algn="r"/>
            <a:r>
              <a:rPr lang="en-US" sz="1100" dirty="0">
                <a:solidFill>
                  <a:schemeClr val="bg1">
                    <a:lumMod val="65000"/>
                  </a:schemeClr>
                </a:solidFill>
              </a:rPr>
              <a:t>https://www.baeldung.com/jersey-jax-rs-client</a:t>
            </a:r>
          </a:p>
        </p:txBody>
      </p:sp>
      <p:sp>
        <p:nvSpPr>
          <p:cNvPr id="6" name="Rectangle 1">
            <a:extLst>
              <a:ext uri="{FF2B5EF4-FFF2-40B4-BE49-F238E27FC236}">
                <a16:creationId xmlns:a16="http://schemas.microsoft.com/office/drawing/2014/main" id="{427D01ED-3BAF-4AB6-9113-1746B1A34E65}"/>
              </a:ext>
            </a:extLst>
          </p:cNvPr>
          <p:cNvSpPr>
            <a:spLocks noChangeArrowheads="1"/>
          </p:cNvSpPr>
          <p:nvPr/>
        </p:nvSpPr>
        <p:spPr bwMode="auto">
          <a:xfrm>
            <a:off x="2984276" y="1538286"/>
            <a:ext cx="3785046"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8080"/>
                </a:solidFill>
                <a:effectLst/>
                <a:latin typeface="source code pro"/>
              </a:rPr>
              <a:t>@XmlRootElement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63B175"/>
                </a:solidFill>
                <a:effectLst/>
                <a:latin typeface="source code pro"/>
              </a:rPr>
              <a:t>public</a:t>
            </a:r>
            <a:r>
              <a:rPr kumimoji="0" lang="en-US" altLang="en-US" sz="1000" b="0" i="0" u="none" strike="noStrike" cap="none" normalizeH="0" baseline="0" dirty="0">
                <a:ln>
                  <a:noFill/>
                </a:ln>
                <a:solidFill>
                  <a:srgbClr val="333333"/>
                </a:solidFill>
                <a:effectLst/>
                <a:latin typeface="source code pro"/>
              </a:rPr>
              <a:t> </a:t>
            </a:r>
            <a:r>
              <a:rPr kumimoji="0" lang="en-US" altLang="en-US" sz="1000" b="1" i="0" u="none" strike="noStrike" cap="none" normalizeH="0" baseline="0" dirty="0">
                <a:ln>
                  <a:noFill/>
                </a:ln>
                <a:solidFill>
                  <a:srgbClr val="63B175"/>
                </a:solidFill>
                <a:effectLst/>
                <a:latin typeface="source code pro"/>
              </a:rPr>
              <a:t>class</a:t>
            </a:r>
            <a:r>
              <a:rPr kumimoji="0" lang="en-US" altLang="en-US" sz="1000" b="0" i="0" u="none" strike="noStrike" cap="none" normalizeH="0" baseline="0" dirty="0">
                <a:ln>
                  <a:noFill/>
                </a:ln>
                <a:solidFill>
                  <a:srgbClr val="333333"/>
                </a:solidFill>
                <a:effectLst/>
                <a:latin typeface="source code pro"/>
              </a:rPr>
              <a:t> </a:t>
            </a:r>
            <a:r>
              <a:rPr kumimoji="0" lang="en-US" altLang="en-US" sz="1000" b="0" i="0" u="none" strike="noStrike" cap="none" normalizeH="0" baseline="0" dirty="0">
                <a:ln>
                  <a:noFill/>
                </a:ln>
                <a:solidFill>
                  <a:srgbClr val="000000"/>
                </a:solidFill>
                <a:effectLst/>
                <a:latin typeface="source code pro"/>
              </a:rPr>
              <a:t>Employee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source code pro"/>
              </a:rPr>
              <a:t>    </a:t>
            </a:r>
            <a:r>
              <a:rPr kumimoji="0" lang="en-US" altLang="en-US" sz="1000" b="1" i="0" u="none" strike="noStrike" cap="none" normalizeH="0" baseline="0" dirty="0">
                <a:ln>
                  <a:noFill/>
                </a:ln>
                <a:solidFill>
                  <a:srgbClr val="63B175"/>
                </a:solidFill>
                <a:effectLst/>
                <a:latin typeface="source code pro"/>
              </a:rPr>
              <a:t>private</a:t>
            </a:r>
            <a:r>
              <a:rPr kumimoji="0" lang="en-US" altLang="en-US" sz="1000" b="0" i="0" u="none" strike="noStrike" cap="none" normalizeH="0" baseline="0" dirty="0">
                <a:ln>
                  <a:noFill/>
                </a:ln>
                <a:solidFill>
                  <a:srgbClr val="333333"/>
                </a:solidFill>
                <a:effectLst/>
                <a:latin typeface="source code pro"/>
              </a:rPr>
              <a:t> </a:t>
            </a:r>
            <a:r>
              <a:rPr kumimoji="0" lang="en-US" altLang="en-US" sz="1000" b="1" i="0" u="none" strike="noStrike" cap="none" normalizeH="0" baseline="0" dirty="0">
                <a:ln>
                  <a:noFill/>
                </a:ln>
                <a:solidFill>
                  <a:srgbClr val="63B175"/>
                </a:solidFill>
                <a:effectLst/>
                <a:latin typeface="source code pro"/>
              </a:rPr>
              <a:t>int</a:t>
            </a:r>
            <a:r>
              <a:rPr kumimoji="0" lang="en-US" altLang="en-US" sz="1000" b="0" i="0" u="none" strike="noStrike" cap="none" normalizeH="0" baseline="0" dirty="0">
                <a:ln>
                  <a:noFill/>
                </a:ln>
                <a:solidFill>
                  <a:srgbClr val="333333"/>
                </a:solidFill>
                <a:effectLst/>
                <a:latin typeface="source code pro"/>
              </a:rPr>
              <a:t> </a:t>
            </a:r>
            <a:r>
              <a:rPr kumimoji="0" lang="en-US" altLang="en-US" sz="1000" b="0" i="0" u="none" strike="noStrike" cap="none" normalizeH="0" baseline="0" dirty="0">
                <a:ln>
                  <a:noFill/>
                </a:ln>
                <a:solidFill>
                  <a:srgbClr val="000000"/>
                </a:solidFill>
                <a:effectLst/>
                <a:latin typeface="source code pro"/>
              </a:rPr>
              <a:t>id;</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source code pro"/>
              </a:rPr>
              <a:t>    </a:t>
            </a:r>
            <a:r>
              <a:rPr kumimoji="0" lang="en-US" altLang="en-US" sz="1000" b="1" i="0" u="none" strike="noStrike" cap="none" normalizeH="0" baseline="0" dirty="0">
                <a:ln>
                  <a:noFill/>
                </a:ln>
                <a:solidFill>
                  <a:srgbClr val="63B175"/>
                </a:solidFill>
                <a:effectLst/>
                <a:latin typeface="source code pro"/>
              </a:rPr>
              <a:t>private</a:t>
            </a:r>
            <a:r>
              <a:rPr kumimoji="0" lang="en-US" altLang="en-US" sz="1000" b="0" i="0" u="none" strike="noStrike" cap="none" normalizeH="0" baseline="0" dirty="0">
                <a:ln>
                  <a:noFill/>
                </a:ln>
                <a:solidFill>
                  <a:srgbClr val="333333"/>
                </a:solidFill>
                <a:effectLst/>
                <a:latin typeface="source code pro"/>
              </a:rPr>
              <a:t> </a:t>
            </a:r>
            <a:r>
              <a:rPr kumimoji="0" lang="en-US" altLang="en-US" sz="1000" b="0" i="0" u="none" strike="noStrike" cap="none" normalizeH="0" baseline="0" dirty="0">
                <a:ln>
                  <a:noFill/>
                </a:ln>
                <a:solidFill>
                  <a:srgbClr val="000000"/>
                </a:solidFill>
                <a:effectLst/>
                <a:latin typeface="source code pro"/>
              </a:rPr>
              <a:t>String </a:t>
            </a:r>
            <a:r>
              <a:rPr kumimoji="0" lang="en-US" altLang="en-US" sz="1000" b="0" i="0" u="none" strike="noStrike" cap="none" normalizeH="0" baseline="0" dirty="0" err="1">
                <a:ln>
                  <a:noFill/>
                </a:ln>
                <a:solidFill>
                  <a:srgbClr val="000000"/>
                </a:solidFill>
                <a:effectLst/>
                <a:latin typeface="source code pro"/>
              </a:rPr>
              <a:t>firstName</a:t>
            </a:r>
            <a:r>
              <a:rPr kumimoji="0" lang="en-US" altLang="en-US" sz="1000" b="0" i="0" u="none" strike="noStrike" cap="none" normalizeH="0" baseline="0" dirty="0">
                <a:ln>
                  <a:noFill/>
                </a:ln>
                <a:solidFill>
                  <a:srgbClr val="000000"/>
                </a:solidFill>
                <a:effectLst/>
                <a:latin typeface="source code pro"/>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source code pro"/>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source code pro"/>
              </a:rPr>
              <a:t>    </a:t>
            </a:r>
            <a:r>
              <a:rPr kumimoji="0" lang="en-US" altLang="en-US" sz="1000" b="0" i="0" u="none" strike="noStrike" cap="none" normalizeH="0" baseline="0" dirty="0">
                <a:ln>
                  <a:noFill/>
                </a:ln>
                <a:solidFill>
                  <a:srgbClr val="008200"/>
                </a:solidFill>
                <a:effectLst/>
                <a:latin typeface="source code pro"/>
              </a:rPr>
              <a:t>// standard getters and setters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source code pr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7F4968C5-BC1F-4D6A-B62B-6949D8971128}"/>
              </a:ext>
            </a:extLst>
          </p:cNvPr>
          <p:cNvSpPr>
            <a:spLocks noChangeArrowheads="1"/>
          </p:cNvSpPr>
          <p:nvPr/>
        </p:nvSpPr>
        <p:spPr bwMode="auto">
          <a:xfrm>
            <a:off x="3098080" y="3056258"/>
            <a:ext cx="6438924"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000" dirty="0">
                <a:solidFill>
                  <a:srgbClr val="000000"/>
                </a:solidFill>
                <a:latin typeface="source code pro"/>
              </a:rPr>
              <a:t>Client </a:t>
            </a:r>
            <a:r>
              <a:rPr lang="en-US" altLang="en-US" sz="1000" dirty="0" err="1">
                <a:solidFill>
                  <a:srgbClr val="000000"/>
                </a:solidFill>
                <a:latin typeface="source code pro"/>
              </a:rPr>
              <a:t>client</a:t>
            </a:r>
            <a:r>
              <a:rPr lang="en-US" altLang="en-US" sz="1000" dirty="0">
                <a:solidFill>
                  <a:srgbClr val="000000"/>
                </a:solidFill>
                <a:latin typeface="source code pro"/>
              </a:rPr>
              <a:t> = </a:t>
            </a:r>
            <a:r>
              <a:rPr lang="en-US" altLang="en-US" sz="1000" dirty="0" err="1">
                <a:solidFill>
                  <a:srgbClr val="000000"/>
                </a:solidFill>
                <a:latin typeface="source code pro"/>
              </a:rPr>
              <a:t>ClientBuilder.newClient</a:t>
            </a:r>
            <a:r>
              <a:rPr lang="en-US" altLang="en-US" sz="1000" dirty="0">
                <a:solidFill>
                  <a:srgbClr val="000000"/>
                </a:solidFill>
                <a:latin typeface="source code pro"/>
              </a:rPr>
              <a:t>();</a:t>
            </a:r>
            <a:endParaRPr kumimoji="0" lang="en-US" altLang="en-US" sz="1000" b="0" i="0" u="none" strike="noStrike" cap="none" normalizeH="0" baseline="0" dirty="0">
              <a:ln>
                <a:noFill/>
              </a:ln>
              <a:solidFill>
                <a:srgbClr val="000000"/>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source code pro"/>
              </a:rPr>
              <a:t>WebTarget</a:t>
            </a:r>
            <a:r>
              <a:rPr kumimoji="0" lang="en-US" altLang="en-US" sz="1000" b="0" i="0" u="none" strike="noStrike" cap="none" normalizeH="0" baseline="0" dirty="0">
                <a:ln>
                  <a:noFill/>
                </a:ln>
                <a:solidFill>
                  <a:srgbClr val="000000"/>
                </a:solidFill>
                <a:effectLst/>
                <a:latin typeface="source code pro"/>
              </a:rPr>
              <a:t> </a:t>
            </a:r>
            <a:r>
              <a:rPr kumimoji="0" lang="en-US" altLang="en-US" sz="1000" b="0" i="0" u="none" strike="noStrike" cap="none" normalizeH="0" baseline="0" dirty="0" err="1">
                <a:ln>
                  <a:noFill/>
                </a:ln>
                <a:solidFill>
                  <a:srgbClr val="000000"/>
                </a:solidFill>
                <a:effectLst/>
                <a:latin typeface="source code pro"/>
              </a:rPr>
              <a:t>webTarget</a:t>
            </a:r>
            <a:r>
              <a:rPr kumimoji="0" lang="en-US" altLang="en-US" sz="1000" b="0" i="0" u="none" strike="noStrike" cap="none" normalizeH="0" baseline="0" dirty="0">
                <a:ln>
                  <a:noFill/>
                </a:ln>
                <a:solidFill>
                  <a:srgbClr val="000000"/>
                </a:solidFill>
                <a:effectLst/>
                <a:latin typeface="source code pro"/>
              </a:rPr>
              <a:t> = </a:t>
            </a:r>
            <a:r>
              <a:rPr kumimoji="0" lang="en-US" altLang="en-US" sz="1000" b="0" i="0" u="none" strike="noStrike" cap="none" normalizeH="0" baseline="0" dirty="0" err="1">
                <a:ln>
                  <a:noFill/>
                </a:ln>
                <a:solidFill>
                  <a:srgbClr val="000000"/>
                </a:solidFill>
                <a:effectLst/>
                <a:latin typeface="source code pro"/>
              </a:rPr>
              <a:t>client.target</a:t>
            </a:r>
            <a:r>
              <a:rPr kumimoji="0" lang="en-US" altLang="en-US" sz="1000" b="0" i="0" u="none" strike="noStrike" cap="none" normalizeH="0" baseline="0" dirty="0">
                <a:ln>
                  <a:noFill/>
                </a:ln>
                <a:solidFill>
                  <a:srgbClr val="000000"/>
                </a:solidFill>
                <a:effectLst/>
                <a:latin typeface="source code pro"/>
              </a:rPr>
              <a:t>(</a:t>
            </a:r>
            <a:r>
              <a:rPr kumimoji="0" lang="en-US" altLang="en-US" sz="1000" b="1" i="0" u="none" strike="noStrike" cap="none" normalizeH="0" baseline="0" dirty="0">
                <a:ln>
                  <a:noFill/>
                </a:ln>
                <a:solidFill>
                  <a:srgbClr val="63B175"/>
                </a:solidFill>
                <a:effectLst/>
                <a:latin typeface="source code pro"/>
              </a:rPr>
              <a:t>"</a:t>
            </a:r>
            <a:r>
              <a:rPr kumimoji="0" lang="en-US" altLang="en-US" sz="1000" b="1" i="0" u="none" strike="noStrike" cap="none" normalizeH="0" baseline="0" dirty="0">
                <a:ln>
                  <a:noFill/>
                </a:ln>
                <a:solidFill>
                  <a:srgbClr val="63B175"/>
                </a:solidFill>
                <a:effectLst/>
                <a:latin typeface="source code pro"/>
                <a:hlinkClick r:id="rId2"/>
              </a:rPr>
              <a:t>http://localhost:8082/spring-jersey</a:t>
            </a:r>
            <a:r>
              <a:rPr kumimoji="0" lang="en-US" altLang="en-US" sz="1000" b="1" i="0" u="none" strike="noStrike" cap="none" normalizeH="0" baseline="0" dirty="0">
                <a:ln>
                  <a:noFill/>
                </a:ln>
                <a:solidFill>
                  <a:srgbClr val="63B175"/>
                </a:solidFill>
                <a:effectLst/>
                <a:latin typeface="source code pro"/>
              </a:rPr>
              <a:t>"</a:t>
            </a:r>
            <a:r>
              <a:rPr kumimoji="0" lang="en-US" altLang="en-US" sz="1000" b="0" i="0" u="none" strike="noStrike" cap="none" normalizeH="0" baseline="0" dirty="0">
                <a:ln>
                  <a:noFill/>
                </a:ln>
                <a:solidFill>
                  <a:srgbClr val="000000"/>
                </a:solidFill>
                <a:effectLst/>
                <a:latin typeface="source code pro"/>
              </a:rPr>
              <a:t>);</a:t>
            </a:r>
          </a:p>
          <a:p>
            <a:pPr lvl="0"/>
            <a:endParaRPr lang="en-US" altLang="en-US" sz="1000" dirty="0">
              <a:solidFill>
                <a:srgbClr val="000000"/>
              </a:solidFill>
              <a:latin typeface="source code pro"/>
            </a:endParaRPr>
          </a:p>
          <a:p>
            <a:pPr lvl="0"/>
            <a:r>
              <a:rPr lang="en-US" altLang="en-US" sz="1000" dirty="0" err="1">
                <a:solidFill>
                  <a:srgbClr val="000000"/>
                </a:solidFill>
                <a:latin typeface="source code pro"/>
              </a:rPr>
              <a:t>Invocation.Builder</a:t>
            </a:r>
            <a:r>
              <a:rPr lang="en-US" altLang="en-US" sz="1000" dirty="0">
                <a:solidFill>
                  <a:srgbClr val="000000"/>
                </a:solidFill>
                <a:latin typeface="source code pro"/>
              </a:rPr>
              <a:t> </a:t>
            </a:r>
            <a:r>
              <a:rPr lang="en-US" altLang="en-US" sz="1000" dirty="0" err="1">
                <a:solidFill>
                  <a:srgbClr val="000000"/>
                </a:solidFill>
                <a:latin typeface="source code pro"/>
              </a:rPr>
              <a:t>invocationBuilder</a:t>
            </a:r>
            <a:r>
              <a:rPr lang="en-US" altLang="en-US" sz="1000" dirty="0">
                <a:solidFill>
                  <a:srgbClr val="000000"/>
                </a:solidFill>
                <a:latin typeface="source code pro"/>
              </a:rPr>
              <a:t> =</a:t>
            </a:r>
          </a:p>
          <a:p>
            <a:pPr lvl="0"/>
            <a:r>
              <a:rPr lang="en-US" altLang="en-US" sz="1000" dirty="0">
                <a:solidFill>
                  <a:srgbClr val="000000"/>
                </a:solidFill>
                <a:latin typeface="source code pro"/>
              </a:rPr>
              <a:t>	 </a:t>
            </a:r>
            <a:r>
              <a:rPr lang="en-US" altLang="en-US" sz="1000" dirty="0" err="1">
                <a:solidFill>
                  <a:srgbClr val="000000"/>
                </a:solidFill>
                <a:latin typeface="source code pro"/>
              </a:rPr>
              <a:t>employeeWebTarget.request</a:t>
            </a:r>
            <a:r>
              <a:rPr lang="en-US" altLang="en-US" sz="1000" dirty="0">
                <a:solidFill>
                  <a:srgbClr val="000000"/>
                </a:solidFill>
                <a:latin typeface="source code pro"/>
              </a:rPr>
              <a:t>(</a:t>
            </a:r>
            <a:r>
              <a:rPr lang="en-US" altLang="en-US" sz="1000" dirty="0" err="1">
                <a:solidFill>
                  <a:srgbClr val="000000"/>
                </a:solidFill>
                <a:latin typeface="source code pro"/>
              </a:rPr>
              <a:t>MediaType.APPLICATION_JSON</a:t>
            </a:r>
            <a:r>
              <a:rPr lang="en-US" altLang="en-US" sz="1000" dirty="0">
                <a:solidFill>
                  <a:srgbClr val="000000"/>
                </a:solidFill>
                <a:latin typeface="source code pro"/>
              </a:rPr>
              <a:t>);</a:t>
            </a:r>
          </a:p>
          <a:p>
            <a:pPr lvl="0"/>
            <a:endParaRPr kumimoji="0" lang="en-US" altLang="en-US" sz="1000" b="0" i="0" u="none" strike="noStrike" cap="none" normalizeH="0" baseline="0" dirty="0">
              <a:ln>
                <a:noFill/>
              </a:ln>
              <a:solidFill>
                <a:srgbClr val="000000"/>
              </a:solidFill>
              <a:effectLst/>
              <a:latin typeface="source code pro"/>
            </a:endParaRPr>
          </a:p>
          <a:p>
            <a:pPr lvl="0"/>
            <a:r>
              <a:rPr lang="en-US" altLang="en-US" sz="1000" b="1" dirty="0">
                <a:solidFill>
                  <a:srgbClr val="63B175"/>
                </a:solidFill>
                <a:latin typeface="source code pro"/>
              </a:rPr>
              <a:t>// GET</a:t>
            </a:r>
            <a:endParaRPr kumimoji="0" lang="en-US" altLang="en-US" sz="1000" b="0" i="0" u="none" strike="noStrike" cap="none" normalizeH="0" baseline="0" dirty="0">
              <a:ln>
                <a:noFill/>
              </a:ln>
              <a:solidFill>
                <a:srgbClr val="000000"/>
              </a:solidFill>
              <a:effectLst/>
              <a:latin typeface="source code pro"/>
            </a:endParaRPr>
          </a:p>
          <a:p>
            <a:pPr lvl="0"/>
            <a:r>
              <a:rPr lang="en-US" altLang="en-US" sz="1000" dirty="0">
                <a:solidFill>
                  <a:srgbClr val="000000"/>
                </a:solidFill>
                <a:latin typeface="source code pro"/>
              </a:rPr>
              <a:t>Response </a:t>
            </a:r>
            <a:r>
              <a:rPr lang="en-US" altLang="en-US" sz="1000" dirty="0" err="1">
                <a:solidFill>
                  <a:srgbClr val="000000"/>
                </a:solidFill>
                <a:latin typeface="source code pro"/>
              </a:rPr>
              <a:t>response</a:t>
            </a:r>
            <a:r>
              <a:rPr lang="en-US" altLang="en-US" sz="1000" dirty="0">
                <a:solidFill>
                  <a:srgbClr val="000000"/>
                </a:solidFill>
                <a:latin typeface="source code pro"/>
              </a:rPr>
              <a:t> </a:t>
            </a:r>
            <a:r>
              <a:rPr lang="en-US" altLang="en-US" sz="1000" dirty="0">
                <a:solidFill>
                  <a:srgbClr val="333333"/>
                </a:solidFill>
                <a:latin typeface="source code pro"/>
              </a:rPr>
              <a:t> </a:t>
            </a:r>
            <a:r>
              <a:rPr lang="en-US" altLang="en-US" sz="1000" dirty="0">
                <a:solidFill>
                  <a:srgbClr val="000000"/>
                </a:solidFill>
                <a:latin typeface="source code pro"/>
              </a:rPr>
              <a:t>= </a:t>
            </a:r>
            <a:r>
              <a:rPr lang="en-US" altLang="en-US" sz="1000" dirty="0" err="1">
                <a:solidFill>
                  <a:srgbClr val="000000"/>
                </a:solidFill>
                <a:latin typeface="source code pro"/>
              </a:rPr>
              <a:t>invocationBuilder.get</a:t>
            </a:r>
            <a:r>
              <a:rPr lang="en-US" altLang="en-US" sz="1000" dirty="0">
                <a:solidFill>
                  <a:srgbClr val="000000"/>
                </a:solidFill>
                <a:latin typeface="source code pro"/>
              </a:rPr>
              <a:t>(</a:t>
            </a:r>
            <a:r>
              <a:rPr lang="en-US" altLang="en-US" sz="1000" dirty="0" err="1">
                <a:solidFill>
                  <a:srgbClr val="000000"/>
                </a:solidFill>
                <a:latin typeface="source code pro"/>
              </a:rPr>
              <a:t>Employee.</a:t>
            </a:r>
            <a:r>
              <a:rPr lang="en-US" altLang="en-US" sz="1000" b="1" dirty="0" err="1">
                <a:solidFill>
                  <a:srgbClr val="63B175"/>
                </a:solidFill>
                <a:latin typeface="source code pro"/>
              </a:rPr>
              <a:t>class</a:t>
            </a:r>
            <a:r>
              <a:rPr lang="en-US" altLang="en-US" sz="1000" dirty="0">
                <a:solidFill>
                  <a:srgbClr val="000000"/>
                </a:solidFill>
                <a:latin typeface="source code pro"/>
              </a:rPr>
              <a:t>);</a:t>
            </a:r>
          </a:p>
          <a:p>
            <a:pPr lvl="0"/>
            <a:r>
              <a:rPr lang="en-US" altLang="en-US" sz="1000" dirty="0">
                <a:solidFill>
                  <a:srgbClr val="63B175"/>
                </a:solidFill>
                <a:latin typeface="source code pro"/>
              </a:rPr>
              <a:t>// (the returned entity may be cast to Employee class)</a:t>
            </a:r>
            <a:endParaRPr lang="en-US" altLang="en-US" sz="1000" dirty="0">
              <a:solidFill>
                <a:srgbClr val="000000"/>
              </a:solidFill>
              <a:latin typeface="source code pro"/>
            </a:endParaRPr>
          </a:p>
          <a:p>
            <a:pPr lvl="0"/>
            <a:endParaRPr lang="en-US" altLang="en-US" sz="1000" dirty="0">
              <a:solidFill>
                <a:srgbClr val="000000"/>
              </a:solidFill>
              <a:latin typeface="source code pro"/>
            </a:endParaRPr>
          </a:p>
          <a:p>
            <a:pPr lvl="0"/>
            <a:r>
              <a:rPr lang="en-US" altLang="en-US" sz="1000" b="1" dirty="0">
                <a:solidFill>
                  <a:srgbClr val="63B175"/>
                </a:solidFill>
                <a:latin typeface="source code pro"/>
              </a:rPr>
              <a:t>// POST</a:t>
            </a:r>
            <a:endParaRPr lang="en-US" altLang="en-US" sz="1000" dirty="0">
              <a:solidFill>
                <a:srgbClr val="000000"/>
              </a:solidFill>
              <a:latin typeface="source code pro"/>
            </a:endParaRPr>
          </a:p>
          <a:p>
            <a:pPr lvl="0"/>
            <a:r>
              <a:rPr lang="en-US" altLang="en-US" sz="1000" dirty="0">
                <a:solidFill>
                  <a:srgbClr val="000000"/>
                </a:solidFill>
                <a:latin typeface="source code pro"/>
              </a:rPr>
              <a:t>Response </a:t>
            </a:r>
            <a:r>
              <a:rPr lang="en-US" altLang="en-US" sz="1000" dirty="0" err="1">
                <a:solidFill>
                  <a:srgbClr val="000000"/>
                </a:solidFill>
                <a:latin typeface="source code pro"/>
              </a:rPr>
              <a:t>response</a:t>
            </a:r>
            <a:r>
              <a:rPr lang="en-US" altLang="en-US" sz="1000" dirty="0">
                <a:solidFill>
                  <a:srgbClr val="000000"/>
                </a:solidFill>
                <a:latin typeface="source code pro"/>
              </a:rPr>
              <a:t> = </a:t>
            </a:r>
            <a:r>
              <a:rPr lang="en-US" altLang="en-US" sz="1000" dirty="0" err="1">
                <a:solidFill>
                  <a:srgbClr val="000000"/>
                </a:solidFill>
                <a:latin typeface="source code pro"/>
              </a:rPr>
              <a:t>invocationBuilder.post</a:t>
            </a:r>
            <a:r>
              <a:rPr lang="en-US" altLang="en-US" sz="1000" dirty="0">
                <a:solidFill>
                  <a:srgbClr val="000000"/>
                </a:solidFill>
                <a:latin typeface="source code pro"/>
              </a:rPr>
              <a:t>(</a:t>
            </a:r>
            <a:r>
              <a:rPr lang="en-US" altLang="en-US" sz="1000" dirty="0" err="1">
                <a:solidFill>
                  <a:srgbClr val="000000"/>
                </a:solidFill>
                <a:latin typeface="source code pro"/>
              </a:rPr>
              <a:t>Entity.entity</a:t>
            </a:r>
            <a:r>
              <a:rPr lang="en-US" altLang="en-US" sz="1000" dirty="0">
                <a:solidFill>
                  <a:srgbClr val="000000"/>
                </a:solidFill>
                <a:latin typeface="source code pro"/>
              </a:rPr>
              <a:t>(employee,</a:t>
            </a:r>
          </a:p>
          <a:p>
            <a:pPr lvl="0"/>
            <a:r>
              <a:rPr lang="en-US" altLang="en-US" sz="1000" dirty="0">
                <a:solidFill>
                  <a:srgbClr val="000000"/>
                </a:solidFill>
                <a:latin typeface="source code pro"/>
              </a:rPr>
              <a:t> 				 			</a:t>
            </a:r>
            <a:r>
              <a:rPr lang="en-US" altLang="en-US" sz="1000" dirty="0" err="1">
                <a:solidFill>
                  <a:srgbClr val="000000"/>
                </a:solidFill>
                <a:latin typeface="source code pro"/>
              </a:rPr>
              <a:t>MediaType.APPLICATION_JSON</a:t>
            </a:r>
            <a:r>
              <a:rPr lang="en-US" altLang="en-US" sz="1000" dirty="0">
                <a:solidFill>
                  <a:srgbClr val="000000"/>
                </a:solidFill>
                <a:latin typeface="source code pro"/>
              </a:rPr>
              <a:t>);</a:t>
            </a:r>
          </a:p>
          <a:p>
            <a:pPr lvl="0"/>
            <a:r>
              <a:rPr kumimoji="0" lang="en-US" altLang="en-US" sz="1000" b="0" i="0" u="none" strike="noStrike" cap="none" normalizeH="0" baseline="0" dirty="0">
                <a:ln>
                  <a:noFill/>
                </a:ln>
                <a:solidFill>
                  <a:srgbClr val="000000"/>
                </a:solidFill>
                <a:effectLst/>
                <a:latin typeface="source code pro"/>
              </a:rPr>
              <a:t> </a:t>
            </a:r>
          </a:p>
        </p:txBody>
      </p:sp>
      <p:sp>
        <p:nvSpPr>
          <p:cNvPr id="8" name="Rectangle 7">
            <a:extLst>
              <a:ext uri="{FF2B5EF4-FFF2-40B4-BE49-F238E27FC236}">
                <a16:creationId xmlns:a16="http://schemas.microsoft.com/office/drawing/2014/main" id="{6DE9E5CD-7B50-4453-ACDB-4F476A3F364A}"/>
              </a:ext>
            </a:extLst>
          </p:cNvPr>
          <p:cNvSpPr/>
          <p:nvPr/>
        </p:nvSpPr>
        <p:spPr>
          <a:xfrm>
            <a:off x="5943600" y="4495800"/>
            <a:ext cx="2212210" cy="410200"/>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43522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a:t>Jersey also provides built-in support for sending form data in POST request. To do so, the </a:t>
            </a:r>
            <a:r>
              <a:rPr lang="en-US" sz="2200" dirty="0">
                <a:solidFill>
                  <a:srgbClr val="0000FF"/>
                </a:solidFill>
              </a:rPr>
              <a:t>form entity</a:t>
            </a:r>
            <a:r>
              <a:rPr lang="en-US" sz="2200" dirty="0"/>
              <a:t> may be used.</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p:txBody>
      </p:sp>
      <p:sp>
        <p:nvSpPr>
          <p:cNvPr id="46084" name="Title 17"/>
          <p:cNvSpPr>
            <a:spLocks noGrp="1"/>
          </p:cNvSpPr>
          <p:nvPr>
            <p:ph type="title"/>
          </p:nvPr>
        </p:nvSpPr>
        <p:spPr/>
        <p:txBody>
          <a:bodyPr/>
          <a:lstStyle/>
          <a:p>
            <a:r>
              <a:rPr lang="en-US" sz="3200" dirty="0"/>
              <a:t>Jersey and Form Data</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Rectangle 1">
            <a:extLst>
              <a:ext uri="{FF2B5EF4-FFF2-40B4-BE49-F238E27FC236}">
                <a16:creationId xmlns:a16="http://schemas.microsoft.com/office/drawing/2014/main" id="{D12EB847-9874-47E7-A9F2-09AE40715DB1}"/>
              </a:ext>
            </a:extLst>
          </p:cNvPr>
          <p:cNvSpPr>
            <a:spLocks noChangeArrowheads="1"/>
          </p:cNvSpPr>
          <p:nvPr/>
        </p:nvSpPr>
        <p:spPr bwMode="auto">
          <a:xfrm>
            <a:off x="2940780" y="2261540"/>
            <a:ext cx="6231193" cy="2215991"/>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B91AF"/>
                </a:solidFill>
                <a:effectLst/>
                <a:latin typeface="inherit"/>
              </a:rPr>
              <a:t>Client</a:t>
            </a:r>
            <a:r>
              <a:rPr kumimoji="0" lang="en-US" altLang="en-US" sz="1600" b="0" i="0" u="none" strike="noStrike" cap="none" normalizeH="0" baseline="0" dirty="0">
                <a:ln>
                  <a:noFill/>
                </a:ln>
                <a:solidFill>
                  <a:srgbClr val="303336"/>
                </a:solidFill>
                <a:effectLst/>
                <a:latin typeface="inherit"/>
              </a:rPr>
              <a:t> </a:t>
            </a:r>
            <a:r>
              <a:rPr kumimoji="0" lang="en-US" altLang="en-US" sz="1600" b="0" i="0" u="none" strike="noStrike" cap="none" normalizeH="0" baseline="0" dirty="0" err="1">
                <a:ln>
                  <a:noFill/>
                </a:ln>
                <a:solidFill>
                  <a:srgbClr val="303336"/>
                </a:solidFill>
                <a:effectLst/>
                <a:latin typeface="inherit"/>
              </a:rPr>
              <a:t>client</a:t>
            </a:r>
            <a:r>
              <a:rPr kumimoji="0" lang="en-US" altLang="en-US" sz="1600" b="0" i="0" u="none" strike="noStrike" cap="none" normalizeH="0" baseline="0" dirty="0">
                <a:ln>
                  <a:noFill/>
                </a:ln>
                <a:solidFill>
                  <a:srgbClr val="303336"/>
                </a:solidFill>
                <a:effectLst/>
                <a:latin typeface="inherit"/>
              </a:rPr>
              <a:t> = </a:t>
            </a:r>
            <a:r>
              <a:rPr kumimoji="0" lang="en-US" altLang="en-US" sz="1600" b="0" i="0" u="none" strike="noStrike" cap="none" normalizeH="0" baseline="0" dirty="0" err="1">
                <a:ln>
                  <a:noFill/>
                </a:ln>
                <a:solidFill>
                  <a:srgbClr val="2B91AF"/>
                </a:solidFill>
                <a:effectLst/>
                <a:latin typeface="inherit"/>
              </a:rPr>
              <a:t>ClientBuilder</a:t>
            </a:r>
            <a:r>
              <a:rPr kumimoji="0" lang="en-US" altLang="en-US" sz="1600" b="0" i="0" u="none" strike="noStrike" cap="none" normalizeH="0" baseline="0" dirty="0" err="1">
                <a:ln>
                  <a:noFill/>
                </a:ln>
                <a:solidFill>
                  <a:srgbClr val="303336"/>
                </a:solidFill>
                <a:effectLst/>
                <a:latin typeface="inherit"/>
              </a:rPr>
              <a:t>.newClient</a:t>
            </a:r>
            <a:r>
              <a:rPr kumimoji="0" lang="en-US" altLang="en-US" sz="1600" b="0" i="0" u="none" strike="noStrike" cap="none" normalizeH="0" baseline="0" dirty="0">
                <a:ln>
                  <a:noFill/>
                </a:ln>
                <a:solidFill>
                  <a:srgbClr val="303336"/>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B91AF"/>
                </a:solidFill>
                <a:effectLst/>
                <a:latin typeface="inherit"/>
              </a:rPr>
              <a:t>WebTarget</a:t>
            </a:r>
            <a:r>
              <a:rPr kumimoji="0" lang="en-US" altLang="en-US" sz="1600" b="0" i="0" u="none" strike="noStrike" cap="none" normalizeH="0" baseline="0" dirty="0">
                <a:ln>
                  <a:noFill/>
                </a:ln>
                <a:solidFill>
                  <a:srgbClr val="303336"/>
                </a:solidFill>
                <a:effectLst/>
                <a:latin typeface="inherit"/>
              </a:rPr>
              <a:t> target = </a:t>
            </a:r>
            <a:r>
              <a:rPr kumimoji="0" lang="en-US" altLang="en-US" sz="1600" b="0" i="0" u="none" strike="noStrike" cap="none" normalizeH="0" baseline="0" dirty="0" err="1">
                <a:ln>
                  <a:noFill/>
                </a:ln>
                <a:solidFill>
                  <a:srgbClr val="303336"/>
                </a:solidFill>
                <a:effectLst/>
                <a:latin typeface="inherit"/>
              </a:rPr>
              <a:t>client.target</a:t>
            </a:r>
            <a:r>
              <a:rPr kumimoji="0" lang="en-US" altLang="en-US" sz="1600" b="0" i="0" u="none" strike="noStrike" cap="none" normalizeH="0" baseline="0" dirty="0">
                <a:ln>
                  <a:noFill/>
                </a:ln>
                <a:solidFill>
                  <a:srgbClr val="303336"/>
                </a:solidFill>
                <a:effectLst/>
                <a:latin typeface="inherit"/>
              </a:rPr>
              <a:t>(</a:t>
            </a:r>
            <a:r>
              <a:rPr kumimoji="0" lang="en-US" altLang="en-US" sz="1600" b="0" i="0" u="none" strike="noStrike" cap="none" normalizeH="0" baseline="0" dirty="0" err="1">
                <a:ln>
                  <a:noFill/>
                </a:ln>
                <a:solidFill>
                  <a:srgbClr val="303336"/>
                </a:solidFill>
                <a:effectLst/>
                <a:latin typeface="inherit"/>
              </a:rPr>
              <a:t>url</a:t>
            </a:r>
            <a:r>
              <a:rPr kumimoji="0" lang="en-US" altLang="en-US" sz="1600" b="0" i="0" u="none" strike="noStrike" cap="none" normalizeH="0" baseline="0" dirty="0">
                <a:ln>
                  <a:noFill/>
                </a:ln>
                <a:solidFill>
                  <a:srgbClr val="303336"/>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B91AF"/>
                </a:solidFill>
                <a:effectLst/>
                <a:latin typeface="inherit"/>
              </a:rPr>
              <a:t>Builder</a:t>
            </a:r>
            <a:r>
              <a:rPr kumimoji="0" lang="en-US" altLang="en-US" sz="1600" b="0" i="0" u="none" strike="noStrike" cap="none" normalizeH="0" baseline="0" dirty="0">
                <a:ln>
                  <a:noFill/>
                </a:ln>
                <a:solidFill>
                  <a:srgbClr val="303336"/>
                </a:solidFill>
                <a:effectLst/>
                <a:latin typeface="inherit"/>
              </a:rPr>
              <a:t> </a:t>
            </a:r>
            <a:r>
              <a:rPr kumimoji="0" lang="en-US" altLang="en-US" sz="1600" b="0" i="0" u="none" strike="noStrike" cap="none" normalizeH="0" baseline="0" dirty="0" err="1">
                <a:ln>
                  <a:noFill/>
                </a:ln>
                <a:solidFill>
                  <a:srgbClr val="303336"/>
                </a:solidFill>
                <a:effectLst/>
                <a:latin typeface="inherit"/>
              </a:rPr>
              <a:t>basicRequest</a:t>
            </a:r>
            <a:r>
              <a:rPr kumimoji="0" lang="en-US" altLang="en-US" sz="1600" b="0" i="0" u="none" strike="noStrike" cap="none" normalizeH="0" baseline="0" dirty="0">
                <a:ln>
                  <a:noFill/>
                </a:ln>
                <a:solidFill>
                  <a:srgbClr val="303336"/>
                </a:solidFill>
                <a:effectLst/>
                <a:latin typeface="inherit"/>
              </a:rPr>
              <a:t> = </a:t>
            </a:r>
            <a:r>
              <a:rPr kumimoji="0" lang="en-US" altLang="en-US" sz="1600" b="0" i="0" u="none" strike="noStrike" cap="none" normalizeH="0" baseline="0" dirty="0" err="1">
                <a:ln>
                  <a:noFill/>
                </a:ln>
                <a:solidFill>
                  <a:srgbClr val="303336"/>
                </a:solidFill>
                <a:effectLst/>
                <a:latin typeface="inherit"/>
              </a:rPr>
              <a:t>target.request</a:t>
            </a:r>
            <a:r>
              <a:rPr kumimoji="0" lang="en-US" altLang="en-US" sz="1600" b="0" i="0" u="none" strike="noStrike" cap="none" normalizeH="0" baseline="0" dirty="0">
                <a:ln>
                  <a:noFill/>
                </a:ln>
                <a:solidFill>
                  <a:srgbClr val="303336"/>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2B91A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B91AF"/>
                </a:solidFill>
                <a:effectLst/>
                <a:latin typeface="inherit"/>
              </a:rPr>
              <a:t>Form</a:t>
            </a:r>
            <a:r>
              <a:rPr kumimoji="0" lang="en-US" altLang="en-US" sz="1600" b="0" i="0" u="none" strike="noStrike" cap="none" normalizeH="0" baseline="0" dirty="0">
                <a:ln>
                  <a:noFill/>
                </a:ln>
                <a:solidFill>
                  <a:srgbClr val="303336"/>
                </a:solidFill>
                <a:effectLst/>
                <a:latin typeface="inherit"/>
              </a:rPr>
              <a:t> </a:t>
            </a:r>
            <a:r>
              <a:rPr kumimoji="0" lang="en-US" altLang="en-US" sz="1600" b="0" i="0" u="none" strike="noStrike" cap="none" normalizeH="0" baseline="0" dirty="0" err="1">
                <a:ln>
                  <a:noFill/>
                </a:ln>
                <a:solidFill>
                  <a:srgbClr val="303336"/>
                </a:solidFill>
                <a:effectLst/>
                <a:latin typeface="inherit"/>
              </a:rPr>
              <a:t>form</a:t>
            </a:r>
            <a:r>
              <a:rPr kumimoji="0" lang="en-US" altLang="en-US" sz="1600" b="0" i="0" u="none" strike="noStrike" cap="none" normalizeH="0" baseline="0" dirty="0">
                <a:ln>
                  <a:noFill/>
                </a:ln>
                <a:solidFill>
                  <a:srgbClr val="303336"/>
                </a:solidFill>
                <a:effectLst/>
                <a:latin typeface="inherit"/>
              </a:rPr>
              <a:t> = </a:t>
            </a:r>
            <a:r>
              <a:rPr kumimoji="0" lang="en-US" altLang="en-US" sz="1600" b="0" i="0" u="none" strike="noStrike" cap="none" normalizeH="0" baseline="0" dirty="0">
                <a:ln>
                  <a:noFill/>
                </a:ln>
                <a:solidFill>
                  <a:srgbClr val="101094"/>
                </a:solidFill>
                <a:effectLst/>
                <a:latin typeface="inherit"/>
              </a:rPr>
              <a:t>new</a:t>
            </a:r>
            <a:r>
              <a:rPr kumimoji="0" lang="en-US" altLang="en-US" sz="1600" b="0" i="0" u="none" strike="noStrike" cap="none" normalizeH="0" baseline="0" dirty="0">
                <a:ln>
                  <a:noFill/>
                </a:ln>
                <a:solidFill>
                  <a:srgbClr val="303336"/>
                </a:solidFill>
                <a:effectLst/>
                <a:latin typeface="inherit"/>
              </a:rPr>
              <a:t> </a:t>
            </a:r>
            <a:r>
              <a:rPr kumimoji="0" lang="en-US" altLang="en-US" sz="1600" b="0" i="0" u="none" strike="noStrike" cap="none" normalizeH="0" baseline="0" dirty="0">
                <a:ln>
                  <a:noFill/>
                </a:ln>
                <a:solidFill>
                  <a:srgbClr val="2B91AF"/>
                </a:solidFill>
                <a:effectLst/>
                <a:latin typeface="inherit"/>
              </a:rPr>
              <a:t>Form</a:t>
            </a:r>
            <a:r>
              <a:rPr kumimoji="0" lang="en-US" altLang="en-US" sz="1600" b="0" i="0" u="none" strike="noStrike" cap="none" normalizeH="0" baseline="0" dirty="0">
                <a:ln>
                  <a:noFill/>
                </a:ln>
                <a:solidFill>
                  <a:srgbClr val="303336"/>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03336"/>
                </a:solidFill>
                <a:effectLst/>
                <a:latin typeface="inherit"/>
              </a:rPr>
              <a:t>form.param</a:t>
            </a:r>
            <a:r>
              <a:rPr kumimoji="0" lang="en-US" altLang="en-US" sz="1600" b="0" i="0" u="none" strike="noStrike" cap="none" normalizeH="0" baseline="0" dirty="0">
                <a:ln>
                  <a:noFill/>
                </a:ln>
                <a:solidFill>
                  <a:srgbClr val="303336"/>
                </a:solidFill>
                <a:effectLst/>
                <a:latin typeface="inherit"/>
              </a:rPr>
              <a:t>(</a:t>
            </a:r>
            <a:r>
              <a:rPr kumimoji="0" lang="en-US" altLang="en-US" sz="1600" b="0" i="0" u="none" strike="noStrike" cap="none" normalizeH="0" baseline="0" dirty="0">
                <a:ln>
                  <a:noFill/>
                </a:ln>
                <a:solidFill>
                  <a:srgbClr val="7D2727"/>
                </a:solidFill>
                <a:effectLst/>
                <a:latin typeface="inherit"/>
              </a:rPr>
              <a:t>"filename"</a:t>
            </a:r>
            <a:r>
              <a:rPr kumimoji="0" lang="en-US" altLang="en-US" sz="1600" b="0" i="0" u="none" strike="noStrike" cap="none" normalizeH="0" baseline="0" dirty="0">
                <a:ln>
                  <a:noFill/>
                </a:ln>
                <a:solidFill>
                  <a:srgbClr val="303336"/>
                </a:solidFill>
                <a:effectLst/>
                <a:latin typeface="inherit"/>
              </a:rPr>
              <a:t>, </a:t>
            </a:r>
            <a:r>
              <a:rPr kumimoji="0" lang="en-US" altLang="en-US" sz="1600" b="0" i="0" u="none" strike="noStrike" cap="none" normalizeH="0" baseline="0" dirty="0">
                <a:ln>
                  <a:noFill/>
                </a:ln>
                <a:solidFill>
                  <a:srgbClr val="7D2727"/>
                </a:solidFill>
                <a:effectLst/>
                <a:latin typeface="inherit"/>
              </a:rPr>
              <a:t>"file.csv"</a:t>
            </a:r>
            <a:r>
              <a:rPr kumimoji="0" lang="en-US" altLang="en-US" sz="1600" b="0" i="0" u="none" strike="noStrike" cap="none" normalizeH="0" baseline="0" dirty="0">
                <a:ln>
                  <a:noFill/>
                </a:ln>
                <a:solidFill>
                  <a:srgbClr val="303336"/>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03336"/>
                </a:solidFill>
                <a:effectLst/>
                <a:latin typeface="inherit"/>
              </a:rPr>
              <a:t>form.param</a:t>
            </a:r>
            <a:r>
              <a:rPr kumimoji="0" lang="en-US" altLang="en-US" sz="1600" b="0" i="0" u="none" strike="noStrike" cap="none" normalizeH="0" baseline="0" dirty="0">
                <a:ln>
                  <a:noFill/>
                </a:ln>
                <a:solidFill>
                  <a:srgbClr val="303336"/>
                </a:solidFill>
                <a:effectLst/>
                <a:latin typeface="inherit"/>
              </a:rPr>
              <a:t>(</a:t>
            </a:r>
            <a:r>
              <a:rPr kumimoji="0" lang="en-US" altLang="en-US" sz="1600" b="0" i="0" u="none" strike="noStrike" cap="none" normalizeH="0" baseline="0" dirty="0">
                <a:ln>
                  <a:noFill/>
                </a:ln>
                <a:solidFill>
                  <a:srgbClr val="7D2727"/>
                </a:solidFill>
                <a:effectLst/>
                <a:latin typeface="inherit"/>
              </a:rPr>
              <a:t>"version"</a:t>
            </a:r>
            <a:r>
              <a:rPr kumimoji="0" lang="en-US" altLang="en-US" sz="1600" b="0" i="0" u="none" strike="noStrike" cap="none" normalizeH="0" baseline="0" dirty="0">
                <a:ln>
                  <a:noFill/>
                </a:ln>
                <a:solidFill>
                  <a:srgbClr val="303336"/>
                </a:solidFill>
                <a:effectLst/>
                <a:latin typeface="inherit"/>
              </a:rPr>
              <a:t>, </a:t>
            </a:r>
            <a:r>
              <a:rPr kumimoji="0" lang="en-US" altLang="en-US" sz="1600" b="0" i="0" u="none" strike="noStrike" cap="none" normalizeH="0" baseline="0" dirty="0">
                <a:ln>
                  <a:noFill/>
                </a:ln>
                <a:solidFill>
                  <a:srgbClr val="7D2727"/>
                </a:solidFill>
                <a:effectLst/>
                <a:latin typeface="inherit"/>
              </a:rPr>
              <a:t>"1.0"</a:t>
            </a:r>
            <a:r>
              <a:rPr kumimoji="0" lang="en-US" altLang="en-US" sz="1600" b="0" i="0" u="none" strike="noStrike" cap="none" normalizeH="0" baseline="0" dirty="0">
                <a:ln>
                  <a:noFill/>
                </a:ln>
                <a:solidFill>
                  <a:srgbClr val="303336"/>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2B91AF"/>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B91AF"/>
                </a:solidFill>
                <a:effectLst/>
                <a:latin typeface="inherit"/>
              </a:rPr>
              <a:t>Response</a:t>
            </a:r>
            <a:r>
              <a:rPr kumimoji="0" lang="en-US" altLang="en-US" sz="1600" b="0" i="0" u="none" strike="noStrike" cap="none" normalizeH="0" baseline="0" dirty="0">
                <a:ln>
                  <a:noFill/>
                </a:ln>
                <a:solidFill>
                  <a:srgbClr val="303336"/>
                </a:solidFill>
                <a:effectLst/>
                <a:latin typeface="inherit"/>
              </a:rPr>
              <a:t> response=</a:t>
            </a:r>
            <a:r>
              <a:rPr kumimoji="0" lang="en-US" altLang="en-US" sz="1600" b="0" i="0" u="none" strike="noStrike" cap="none" normalizeH="0" baseline="0" dirty="0" err="1">
                <a:ln>
                  <a:noFill/>
                </a:ln>
                <a:solidFill>
                  <a:srgbClr val="303336"/>
                </a:solidFill>
                <a:effectLst/>
                <a:latin typeface="inherit"/>
              </a:rPr>
              <a:t>basicRequest.post</a:t>
            </a:r>
            <a:r>
              <a:rPr kumimoji="0" lang="en-US" altLang="en-US" sz="1600" b="0" i="0" u="none" strike="noStrike" cap="none" normalizeH="0" baseline="0" dirty="0">
                <a:ln>
                  <a:noFill/>
                </a:ln>
                <a:solidFill>
                  <a:srgbClr val="303336"/>
                </a:solidFill>
                <a:effectLst/>
                <a:latin typeface="inherit"/>
              </a:rPr>
              <a:t>(</a:t>
            </a:r>
            <a:r>
              <a:rPr kumimoji="0" lang="en-US" altLang="en-US" sz="1600" b="1" i="0" u="none" strike="noStrike" cap="none" normalizeH="0" baseline="0" dirty="0" err="1">
                <a:ln>
                  <a:noFill/>
                </a:ln>
                <a:solidFill>
                  <a:srgbClr val="2B91AF"/>
                </a:solidFill>
                <a:effectLst/>
                <a:latin typeface="inherit"/>
              </a:rPr>
              <a:t>Entity</a:t>
            </a:r>
            <a:r>
              <a:rPr kumimoji="0" lang="en-US" altLang="en-US" sz="1600" b="1" i="0" u="none" strike="noStrike" cap="none" normalizeH="0" baseline="0" dirty="0" err="1">
                <a:ln>
                  <a:noFill/>
                </a:ln>
                <a:solidFill>
                  <a:srgbClr val="303336"/>
                </a:solidFill>
                <a:effectLst/>
                <a:latin typeface="inherit"/>
              </a:rPr>
              <a:t>.form</a:t>
            </a:r>
            <a:r>
              <a:rPr kumimoji="0" lang="en-US" altLang="en-US" sz="1600" b="1" i="0" u="none" strike="noStrike" cap="none" normalizeH="0" baseline="0" dirty="0">
                <a:ln>
                  <a:noFill/>
                </a:ln>
                <a:solidFill>
                  <a:srgbClr val="303336"/>
                </a:solidFill>
                <a:effectLst/>
                <a:latin typeface="inherit"/>
              </a:rPr>
              <a:t>(form)</a:t>
            </a:r>
            <a:r>
              <a:rPr kumimoji="0" lang="en-US" altLang="en-US" sz="1600" b="0" i="0" u="none" strike="noStrike" cap="none" normalizeH="0" baseline="0" dirty="0">
                <a:ln>
                  <a:noFill/>
                </a:ln>
                <a:solidFill>
                  <a:srgbClr val="303336"/>
                </a:solidFill>
                <a:effectLst/>
                <a:latin typeface="inherit"/>
              </a:rPr>
              <a:t>, </a:t>
            </a:r>
            <a:r>
              <a:rPr kumimoji="0" lang="en-US" altLang="en-US" sz="1600" b="0" i="0" u="none" strike="noStrike" cap="none" normalizeH="0" baseline="0" dirty="0" err="1">
                <a:ln>
                  <a:noFill/>
                </a:ln>
                <a:solidFill>
                  <a:srgbClr val="2B91AF"/>
                </a:solidFill>
                <a:effectLst/>
                <a:latin typeface="inherit"/>
              </a:rPr>
              <a:t>Response</a:t>
            </a:r>
            <a:r>
              <a:rPr kumimoji="0" lang="en-US" altLang="en-US" sz="1600" b="0" i="0" u="none" strike="noStrike" cap="none" normalizeH="0" baseline="0" dirty="0" err="1">
                <a:ln>
                  <a:noFill/>
                </a:ln>
                <a:solidFill>
                  <a:srgbClr val="303336"/>
                </a:solidFill>
                <a:effectLst/>
                <a:latin typeface="inherit"/>
              </a:rPr>
              <a:t>.</a:t>
            </a:r>
            <a:r>
              <a:rPr kumimoji="0" lang="en-US" altLang="en-US" sz="1600" b="0" i="0" u="none" strike="noStrike" cap="none" normalizeH="0" baseline="0" dirty="0" err="1">
                <a:ln>
                  <a:noFill/>
                </a:ln>
                <a:solidFill>
                  <a:srgbClr val="101094"/>
                </a:solidFill>
                <a:effectLst/>
                <a:latin typeface="inherit"/>
              </a:rPr>
              <a:t>class</a:t>
            </a:r>
            <a:r>
              <a:rPr kumimoji="0" lang="en-US" altLang="en-US" sz="1600" b="0" i="0" u="none" strike="noStrike" cap="none" normalizeH="0" baseline="0" dirty="0">
                <a:ln>
                  <a:noFill/>
                </a:ln>
                <a:solidFill>
                  <a:srgbClr val="303336"/>
                </a:solidFill>
                <a:effectLst/>
                <a:latin typeface="inherit"/>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770B19C-EAF6-4786-96BA-C0EFC9DBED0B}"/>
              </a:ext>
            </a:extLst>
          </p:cNvPr>
          <p:cNvSpPr/>
          <p:nvPr/>
        </p:nvSpPr>
        <p:spPr>
          <a:xfrm>
            <a:off x="6056376" y="4231310"/>
            <a:ext cx="1636932" cy="246222"/>
          </a:xfrm>
          <a:prstGeom prst="rect">
            <a:avLst/>
          </a:prstGeom>
          <a:solidFill>
            <a:srgbClr val="DFF1CB">
              <a:alpha val="30000"/>
            </a:srgbClr>
          </a:solidFill>
          <a:ln>
            <a:solidFill>
              <a:srgbClr val="ED1B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7353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F964537-4929-430C-9561-274ECDA0806E}"/>
              </a:ext>
            </a:extLst>
          </p:cNvPr>
          <p:cNvSpPr>
            <a:spLocks noGrp="1"/>
          </p:cNvSpPr>
          <p:nvPr>
            <p:ph type="body" sz="half" idx="14"/>
          </p:nvPr>
        </p:nvSpPr>
        <p:spPr/>
        <p:txBody>
          <a:bodyPr/>
          <a:lstStyle/>
          <a:p>
            <a:endParaRPr lang="en-US"/>
          </a:p>
        </p:txBody>
      </p:sp>
      <p:sp>
        <p:nvSpPr>
          <p:cNvPr id="7" name="Text Placeholder 6">
            <a:extLst>
              <a:ext uri="{FF2B5EF4-FFF2-40B4-BE49-F238E27FC236}">
                <a16:creationId xmlns:a16="http://schemas.microsoft.com/office/drawing/2014/main" id="{F17FA871-E3DF-421B-A35F-5E2CCBA8FF14}"/>
              </a:ext>
            </a:extLst>
          </p:cNvPr>
          <p:cNvSpPr>
            <a:spLocks noGrp="1"/>
          </p:cNvSpPr>
          <p:nvPr>
            <p:ph type="body" sz="half" idx="2"/>
          </p:nvPr>
        </p:nvSpPr>
        <p:spPr/>
        <p:txBody>
          <a:bodyPr/>
          <a:lstStyle/>
          <a:p>
            <a:endParaRPr lang="en-US"/>
          </a:p>
        </p:txBody>
      </p:sp>
      <p:sp>
        <p:nvSpPr>
          <p:cNvPr id="6" name="Title 5">
            <a:extLst>
              <a:ext uri="{FF2B5EF4-FFF2-40B4-BE49-F238E27FC236}">
                <a16:creationId xmlns:a16="http://schemas.microsoft.com/office/drawing/2014/main" id="{65EFDFEA-55A0-4050-AF20-134806C9FD5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85383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Lab Activity</a:t>
            </a:r>
            <a:endParaRPr lang="en-US" sz="2400" dirty="0"/>
          </a:p>
        </p:txBody>
      </p:sp>
    </p:spTree>
    <p:extLst>
      <p:ext uri="{BB962C8B-B14F-4D97-AF65-F5344CB8AC3E}">
        <p14:creationId xmlns:p14="http://schemas.microsoft.com/office/powerpoint/2010/main" val="1268203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18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Creating a JSON and XML Compliant REST Service.</a:t>
            </a:r>
          </a:p>
        </p:txBody>
      </p:sp>
      <p:sp>
        <p:nvSpPr>
          <p:cNvPr id="2" name="Title 1"/>
          <p:cNvSpPr>
            <a:spLocks noGrp="1"/>
          </p:cNvSpPr>
          <p:nvPr>
            <p:ph type="title"/>
          </p:nvPr>
        </p:nvSpPr>
        <p:spPr/>
        <p:txBody>
          <a:bodyPr/>
          <a:lstStyle/>
          <a:p>
            <a:r>
              <a:rPr lang="en-US" dirty="0"/>
              <a:t>Lab Activity</a:t>
            </a:r>
          </a:p>
        </p:txBody>
      </p:sp>
    </p:spTree>
    <p:custDataLst>
      <p:tags r:id="rId1"/>
    </p:custDataLst>
    <p:extLst>
      <p:ext uri="{BB962C8B-B14F-4D97-AF65-F5344CB8AC3E}">
        <p14:creationId xmlns:p14="http://schemas.microsoft.com/office/powerpoint/2010/main" val="33664531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800" dirty="0" err="1"/>
              <a:t>Javascript</a:t>
            </a:r>
            <a:r>
              <a:rPr lang="en-US" sz="2800" dirty="0"/>
              <a:t> Object Notation (JSON)</a:t>
            </a:r>
          </a:p>
          <a:p>
            <a:r>
              <a:rPr lang="en-US" sz="2800" dirty="0" err="1"/>
              <a:t>eXtensible</a:t>
            </a:r>
            <a:r>
              <a:rPr lang="en-US" sz="2800" dirty="0"/>
              <a:t> Markup Language (XML)</a:t>
            </a:r>
          </a:p>
          <a:p>
            <a:r>
              <a:rPr lang="en-US" sz="2800" dirty="0"/>
              <a:t>Object Serialization in Java</a:t>
            </a:r>
          </a:p>
          <a:p>
            <a:r>
              <a:rPr lang="en-US" sz="2800" dirty="0"/>
              <a:t>Plain Old Java Objects (POJO)</a:t>
            </a:r>
          </a:p>
          <a:p>
            <a:r>
              <a:rPr lang="en-US" sz="2800" dirty="0" err="1"/>
              <a:t>SimpleJSON</a:t>
            </a:r>
            <a:endParaRPr lang="en-US" sz="2800" dirty="0"/>
          </a:p>
          <a:p>
            <a:r>
              <a:rPr lang="en-US" sz="2800" dirty="0" err="1"/>
              <a:t>XMLDocument</a:t>
            </a:r>
            <a:endParaRPr lang="en-US" sz="2800" dirty="0"/>
          </a:p>
          <a:p>
            <a:r>
              <a:rPr lang="en-US" sz="2800" dirty="0"/>
              <a:t>Jackson </a:t>
            </a:r>
            <a:r>
              <a:rPr lang="en-US" sz="2800" dirty="0" err="1"/>
              <a:t>ObjectMapper</a:t>
            </a:r>
            <a:endParaRPr lang="en-US" sz="2800" dirty="0"/>
          </a:p>
          <a:p>
            <a:r>
              <a:rPr lang="en-US" sz="2800" dirty="0"/>
              <a:t>Jakarta XML Binding (JAXB)</a:t>
            </a:r>
          </a:p>
        </p:txBody>
      </p:sp>
      <p:sp>
        <p:nvSpPr>
          <p:cNvPr id="2" name="Title 1"/>
          <p:cNvSpPr>
            <a:spLocks noGrp="1"/>
          </p:cNvSpPr>
          <p:nvPr>
            <p:ph type="title"/>
          </p:nvPr>
        </p:nvSpPr>
        <p:spPr/>
        <p:txBody>
          <a:bodyPr/>
          <a:lstStyle/>
          <a:p>
            <a:r>
              <a:rPr lang="en-US"/>
              <a:t>Session Summary</a:t>
            </a:r>
            <a:endParaRPr lang="en-US" dirty="0"/>
          </a:p>
        </p:txBody>
      </p:sp>
    </p:spTree>
    <p:custDataLst>
      <p:tags r:id="rId1"/>
    </p:custDataLst>
    <p:extLst>
      <p:ext uri="{BB962C8B-B14F-4D97-AF65-F5344CB8AC3E}">
        <p14:creationId xmlns:p14="http://schemas.microsoft.com/office/powerpoint/2010/main" val="9700226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nSpc>
                <a:spcPct val="90000"/>
              </a:lnSpc>
              <a:defRPr/>
            </a:pPr>
            <a:r>
              <a:rPr lang="en-US" sz="2000" i="1" dirty="0">
                <a:hlinkClick r:id="rId3"/>
              </a:rPr>
              <a:t>https://www.javatpoint.com/json-tutorial</a:t>
            </a:r>
            <a:endParaRPr lang="en-US" sz="2000" i="1" dirty="0"/>
          </a:p>
          <a:p>
            <a:pPr>
              <a:lnSpc>
                <a:spcPct val="90000"/>
              </a:lnSpc>
              <a:defRPr/>
            </a:pPr>
            <a:r>
              <a:rPr lang="en-US" sz="2000" dirty="0">
                <a:hlinkClick r:id="rId4"/>
              </a:rPr>
              <a:t>https://www.json.org/json-en.html</a:t>
            </a:r>
            <a:endParaRPr lang="en-US" sz="2000" dirty="0"/>
          </a:p>
          <a:p>
            <a:pPr>
              <a:lnSpc>
                <a:spcPct val="90000"/>
              </a:lnSpc>
              <a:defRPr/>
            </a:pPr>
            <a:r>
              <a:rPr lang="en-US" sz="2000" dirty="0">
                <a:hlinkClick r:id="rId5"/>
              </a:rPr>
              <a:t>https://www.w3schools.com/xml/xml_xpath.asp</a:t>
            </a:r>
            <a:endParaRPr lang="en-US" sz="2000" dirty="0"/>
          </a:p>
          <a:p>
            <a:endParaRPr lang="en-CA" sz="2400" dirty="0"/>
          </a:p>
          <a:p>
            <a:r>
              <a:rPr lang="en-CA" sz="2400" dirty="0"/>
              <a:t>See also:</a:t>
            </a:r>
          </a:p>
          <a:p>
            <a:pPr lvl="1">
              <a:lnSpc>
                <a:spcPct val="90000"/>
              </a:lnSpc>
              <a:defRPr/>
            </a:pPr>
            <a:r>
              <a:rPr lang="en-US" sz="1800" dirty="0">
                <a:hlinkClick r:id="rId6"/>
              </a:rPr>
              <a:t>https://www.w3schools.com/xml/xml_dtd.asp</a:t>
            </a:r>
            <a:endParaRPr lang="en-US" sz="1800" dirty="0"/>
          </a:p>
          <a:p>
            <a:pPr lvl="1">
              <a:lnSpc>
                <a:spcPct val="90000"/>
              </a:lnSpc>
              <a:defRPr/>
            </a:pPr>
            <a:r>
              <a:rPr lang="en-US" sz="1800" dirty="0">
                <a:hlinkClick r:id="rId7"/>
              </a:rPr>
              <a:t>https://www.w3schools.com/xml/xml_schema.asp</a:t>
            </a:r>
            <a:endParaRPr lang="en-US" sz="1800" dirty="0"/>
          </a:p>
          <a:p>
            <a:pPr lvl="1">
              <a:lnSpc>
                <a:spcPct val="90000"/>
              </a:lnSpc>
              <a:defRPr/>
            </a:pPr>
            <a:r>
              <a:rPr lang="en-US" sz="1800" dirty="0">
                <a:hlinkClick r:id="rId8"/>
              </a:rPr>
              <a:t>https://www.w3schools.com/xml/xml_dom.asp</a:t>
            </a:r>
            <a:endParaRPr lang="en-US" sz="1800" dirty="0"/>
          </a:p>
          <a:p>
            <a:endParaRPr lang="en-CA" sz="2400" dirty="0"/>
          </a:p>
          <a:p>
            <a:endParaRPr lang="en-CA" sz="2400" dirty="0"/>
          </a:p>
        </p:txBody>
      </p:sp>
      <p:sp>
        <p:nvSpPr>
          <p:cNvPr id="2" name="Title 1"/>
          <p:cNvSpPr>
            <a:spLocks noGrp="1"/>
          </p:cNvSpPr>
          <p:nvPr>
            <p:ph type="title"/>
          </p:nvPr>
        </p:nvSpPr>
        <p:spPr/>
        <p:txBody>
          <a:bodyPr/>
          <a:lstStyle/>
          <a:p>
            <a:r>
              <a:rPr lang="en-US" dirty="0"/>
              <a:t>Acknowledgements</a:t>
            </a:r>
          </a:p>
        </p:txBody>
      </p:sp>
    </p:spTree>
    <p:custDataLst>
      <p:tags r:id="rId1"/>
    </p:custDataLst>
    <p:extLst>
      <p:ext uri="{BB962C8B-B14F-4D97-AF65-F5344CB8AC3E}">
        <p14:creationId xmlns:p14="http://schemas.microsoft.com/office/powerpoint/2010/main" val="18473544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Next - </a:t>
            </a:r>
            <a:r>
              <a:rPr lang="en-US"/>
              <a:t>SOAP Web Services</a:t>
            </a:r>
            <a:endParaRPr lang="en-CA" dirty="0"/>
          </a:p>
        </p:txBody>
      </p:sp>
    </p:spTree>
    <p:custDataLst>
      <p:tags r:id="rId1"/>
    </p:custDataLst>
    <p:extLst>
      <p:ext uri="{BB962C8B-B14F-4D97-AF65-F5344CB8AC3E}">
        <p14:creationId xmlns:p14="http://schemas.microsoft.com/office/powerpoint/2010/main" val="91811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sz="2000" dirty="0"/>
              <a:t>JSON data types are:</a:t>
            </a:r>
          </a:p>
          <a:p>
            <a:pPr lvl="1"/>
            <a:endParaRPr lang="en-US" sz="1600" dirty="0">
              <a:solidFill>
                <a:srgbClr val="C00000"/>
              </a:solidFill>
            </a:endParaRPr>
          </a:p>
          <a:p>
            <a:pPr lvl="1"/>
            <a:r>
              <a:rPr lang="en-US" sz="1600" dirty="0">
                <a:solidFill>
                  <a:srgbClr val="C00000"/>
                </a:solidFill>
              </a:rPr>
              <a:t>Number:</a:t>
            </a:r>
            <a:r>
              <a:rPr lang="en-US" sz="1600" dirty="0"/>
              <a:t> a signed </a:t>
            </a:r>
            <a:r>
              <a:rPr lang="en-US" sz="1600" dirty="0">
                <a:solidFill>
                  <a:srgbClr val="0000FF"/>
                </a:solidFill>
              </a:rPr>
              <a:t>decimal number</a:t>
            </a:r>
            <a:r>
              <a:rPr lang="en-US" sz="1600" dirty="0"/>
              <a:t> that may contain a fractional part and may use exponential E notation, but cannot include non-numbers such as </a:t>
            </a:r>
            <a:r>
              <a:rPr lang="en-US" sz="1600" dirty="0" err="1"/>
              <a:t>NaN</a:t>
            </a:r>
            <a:r>
              <a:rPr lang="en-US" sz="1600" dirty="0"/>
              <a:t>. The format makes no distinction between integer and floating-point.</a:t>
            </a:r>
          </a:p>
          <a:p>
            <a:pPr lvl="1"/>
            <a:r>
              <a:rPr lang="en-US" sz="1600" dirty="0">
                <a:solidFill>
                  <a:srgbClr val="C00000"/>
                </a:solidFill>
              </a:rPr>
              <a:t>String:</a:t>
            </a:r>
            <a:r>
              <a:rPr lang="en-US" sz="1600" dirty="0"/>
              <a:t> a sequence of zero or more Unicode characters. Strings are delimited with </a:t>
            </a:r>
            <a:r>
              <a:rPr lang="en-US" sz="1600" dirty="0">
                <a:solidFill>
                  <a:srgbClr val="0000FF"/>
                </a:solidFill>
              </a:rPr>
              <a:t>double-quotation</a:t>
            </a:r>
            <a:r>
              <a:rPr lang="en-US" sz="1600" dirty="0"/>
              <a:t> marks and support a backslash escaping syntax.</a:t>
            </a:r>
          </a:p>
          <a:p>
            <a:pPr lvl="1"/>
            <a:r>
              <a:rPr lang="en-US" sz="1600" dirty="0">
                <a:solidFill>
                  <a:srgbClr val="C00000"/>
                </a:solidFill>
              </a:rPr>
              <a:t>Boolean:</a:t>
            </a:r>
            <a:r>
              <a:rPr lang="en-US" sz="1600" dirty="0"/>
              <a:t> either of the values </a:t>
            </a:r>
            <a:r>
              <a:rPr lang="en-US" sz="1600" dirty="0">
                <a:solidFill>
                  <a:srgbClr val="0000FF"/>
                </a:solidFill>
              </a:rPr>
              <a:t>true</a:t>
            </a:r>
            <a:r>
              <a:rPr lang="en-US" sz="1600" dirty="0"/>
              <a:t> or </a:t>
            </a:r>
            <a:r>
              <a:rPr lang="en-US" sz="1600" dirty="0">
                <a:solidFill>
                  <a:srgbClr val="0000FF"/>
                </a:solidFill>
              </a:rPr>
              <a:t>false</a:t>
            </a:r>
          </a:p>
          <a:p>
            <a:pPr lvl="1"/>
            <a:r>
              <a:rPr lang="en-US" sz="1600" dirty="0">
                <a:solidFill>
                  <a:srgbClr val="C00000"/>
                </a:solidFill>
              </a:rPr>
              <a:t>Array:</a:t>
            </a:r>
            <a:r>
              <a:rPr lang="en-US" sz="1600" dirty="0"/>
              <a:t> an ordered list of zero or more values, each of which may be of </a:t>
            </a:r>
            <a:r>
              <a:rPr lang="en-US" sz="1600" dirty="0">
                <a:solidFill>
                  <a:srgbClr val="0000FF"/>
                </a:solidFill>
              </a:rPr>
              <a:t>any</a:t>
            </a:r>
            <a:r>
              <a:rPr lang="en-US" sz="1600" dirty="0"/>
              <a:t> type. Arrays use square bracket notation with comma-separated elements.</a:t>
            </a:r>
          </a:p>
          <a:p>
            <a:pPr lvl="1"/>
            <a:r>
              <a:rPr lang="en-US" sz="1600" dirty="0">
                <a:solidFill>
                  <a:srgbClr val="C00000"/>
                </a:solidFill>
              </a:rPr>
              <a:t>Object:</a:t>
            </a:r>
            <a:r>
              <a:rPr lang="en-US" sz="1600" dirty="0"/>
              <a:t> a collection of </a:t>
            </a:r>
            <a:r>
              <a:rPr lang="en-US" sz="1600" dirty="0">
                <a:solidFill>
                  <a:srgbClr val="0000FF"/>
                </a:solidFill>
              </a:rPr>
              <a:t>name–value</a:t>
            </a:r>
            <a:r>
              <a:rPr lang="en-US" sz="1600" dirty="0"/>
              <a:t> pairs where the names (keys) are </a:t>
            </a:r>
            <a:r>
              <a:rPr lang="en-US" sz="1600" dirty="0">
                <a:solidFill>
                  <a:srgbClr val="0000FF"/>
                </a:solidFill>
              </a:rPr>
              <a:t>strings</a:t>
            </a:r>
            <a:r>
              <a:rPr lang="en-US" sz="1600" dirty="0"/>
              <a:t>, representing </a:t>
            </a:r>
            <a:r>
              <a:rPr lang="en-US" sz="1600" dirty="0">
                <a:solidFill>
                  <a:srgbClr val="0000FF"/>
                </a:solidFill>
              </a:rPr>
              <a:t>associative arrays</a:t>
            </a:r>
            <a:r>
              <a:rPr lang="en-US" sz="1600" dirty="0"/>
              <a:t>, where each </a:t>
            </a:r>
            <a:r>
              <a:rPr lang="en-US" sz="1600" dirty="0">
                <a:solidFill>
                  <a:srgbClr val="0000FF"/>
                </a:solidFill>
              </a:rPr>
              <a:t>key</a:t>
            </a:r>
            <a:r>
              <a:rPr lang="en-US" sz="1600" dirty="0"/>
              <a:t> is </a:t>
            </a:r>
            <a:r>
              <a:rPr lang="en-US" sz="1600" dirty="0">
                <a:solidFill>
                  <a:srgbClr val="FF0000"/>
                </a:solidFill>
              </a:rPr>
              <a:t>unique</a:t>
            </a:r>
            <a:r>
              <a:rPr lang="en-US" sz="1600" dirty="0"/>
              <a:t>. Objects are delimited with </a:t>
            </a:r>
            <a:r>
              <a:rPr lang="en-US" sz="1600" dirty="0">
                <a:solidFill>
                  <a:srgbClr val="0000FF"/>
                </a:solidFill>
              </a:rPr>
              <a:t>curly brackets</a:t>
            </a:r>
            <a:r>
              <a:rPr lang="en-US" sz="1600" dirty="0"/>
              <a:t> and use </a:t>
            </a:r>
            <a:r>
              <a:rPr lang="en-US" sz="1600" dirty="0">
                <a:solidFill>
                  <a:srgbClr val="0000FF"/>
                </a:solidFill>
              </a:rPr>
              <a:t>commas</a:t>
            </a:r>
            <a:r>
              <a:rPr lang="en-US" sz="1600" dirty="0"/>
              <a:t> to separate each pair, while within each pair the </a:t>
            </a:r>
            <a:r>
              <a:rPr lang="en-US" sz="1600" dirty="0">
                <a:solidFill>
                  <a:srgbClr val="0000FF"/>
                </a:solidFill>
              </a:rPr>
              <a:t>colon ':'</a:t>
            </a:r>
            <a:r>
              <a:rPr lang="en-US" sz="1600" dirty="0"/>
              <a:t> character separates the key or name from its value.</a:t>
            </a:r>
          </a:p>
          <a:p>
            <a:pPr lvl="1"/>
            <a:r>
              <a:rPr lang="en-US" sz="1600" dirty="0">
                <a:solidFill>
                  <a:srgbClr val="0000FF"/>
                </a:solidFill>
              </a:rPr>
              <a:t>null</a:t>
            </a:r>
            <a:r>
              <a:rPr lang="en-US" sz="1600" dirty="0"/>
              <a:t>: an empty value, using the word null</a:t>
            </a:r>
          </a:p>
          <a:p>
            <a:endParaRPr lang="en-US" sz="2000" dirty="0"/>
          </a:p>
          <a:p>
            <a:r>
              <a:rPr lang="en-US" sz="2000" dirty="0"/>
              <a:t>A JSON data (file) may only contain </a:t>
            </a:r>
            <a:r>
              <a:rPr lang="en-US" sz="2000" dirty="0">
                <a:solidFill>
                  <a:srgbClr val="FF0000"/>
                </a:solidFill>
              </a:rPr>
              <a:t>either</a:t>
            </a:r>
            <a:r>
              <a:rPr lang="en-US" sz="2000" dirty="0"/>
              <a:t> a single </a:t>
            </a:r>
            <a:r>
              <a:rPr lang="en-US" sz="2000" dirty="0">
                <a:solidFill>
                  <a:srgbClr val="0000FF"/>
                </a:solidFill>
              </a:rPr>
              <a:t>JSON Object</a:t>
            </a:r>
            <a:r>
              <a:rPr lang="en-US" sz="2000" dirty="0"/>
              <a:t> or a single </a:t>
            </a:r>
            <a:r>
              <a:rPr lang="en-US" sz="2000" dirty="0">
                <a:solidFill>
                  <a:srgbClr val="0000FF"/>
                </a:solidFill>
              </a:rPr>
              <a:t>JSON Array</a:t>
            </a:r>
            <a:r>
              <a:rPr lang="en-US" sz="2000" dirty="0"/>
              <a:t>.</a:t>
            </a:r>
          </a:p>
          <a:p>
            <a:endParaRPr lang="en-US" sz="2000" dirty="0"/>
          </a:p>
          <a:p>
            <a:pPr marL="400050" lvl="1" indent="0">
              <a:buNone/>
            </a:pPr>
            <a:r>
              <a:rPr lang="en-US" sz="1600" dirty="0"/>
              <a:t>See also: </a:t>
            </a:r>
            <a:r>
              <a:rPr lang="en-US" sz="1600" dirty="0">
                <a:hlinkClick r:id="rId2"/>
              </a:rPr>
              <a:t>https://www.json.org/json-en.html</a:t>
            </a:r>
            <a:endParaRPr lang="en-US" sz="1600" dirty="0"/>
          </a:p>
          <a:p>
            <a:endParaRPr lang="en-US" sz="2000" dirty="0"/>
          </a:p>
        </p:txBody>
      </p:sp>
      <p:sp>
        <p:nvSpPr>
          <p:cNvPr id="46084" name="Title 17"/>
          <p:cNvSpPr>
            <a:spLocks noGrp="1"/>
          </p:cNvSpPr>
          <p:nvPr>
            <p:ph type="title"/>
          </p:nvPr>
        </p:nvSpPr>
        <p:spPr/>
        <p:txBody>
          <a:bodyPr/>
          <a:lstStyle/>
          <a:p>
            <a:r>
              <a:rPr lang="en-US" sz="3000" dirty="0"/>
              <a:t>JSON Objects and JSON Arrays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82036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000" dirty="0"/>
              <a:t>Examples of JSON data is provided in the following:</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Special characters: </a:t>
            </a:r>
            <a:r>
              <a:rPr lang="en-US" sz="2000" dirty="0">
                <a:solidFill>
                  <a:srgbClr val="C00000"/>
                </a:solidFill>
              </a:rPr>
              <a:t>{ } , [ ] : "</a:t>
            </a:r>
            <a:r>
              <a:rPr lang="en-US" sz="2000" dirty="0"/>
              <a:t> and</a:t>
            </a:r>
            <a:r>
              <a:rPr lang="en-US" sz="2000" dirty="0">
                <a:solidFill>
                  <a:srgbClr val="FF0000"/>
                </a:solidFill>
              </a:rPr>
              <a:t> ' \</a:t>
            </a:r>
          </a:p>
          <a:p>
            <a:r>
              <a:rPr lang="en-US" sz="2000" dirty="0"/>
              <a:t>The JSON data may be saved in a file with </a:t>
            </a:r>
            <a:r>
              <a:rPr lang="en-US" sz="2000" dirty="0">
                <a:solidFill>
                  <a:srgbClr val="0000FF"/>
                </a:solidFill>
              </a:rPr>
              <a:t>.json</a:t>
            </a:r>
            <a:r>
              <a:rPr lang="en-US" sz="2000" dirty="0"/>
              <a:t> extension.</a:t>
            </a:r>
          </a:p>
          <a:p>
            <a:endParaRPr lang="en-US" sz="2000" dirty="0"/>
          </a:p>
        </p:txBody>
      </p:sp>
      <p:sp>
        <p:nvSpPr>
          <p:cNvPr id="46084" name="Title 17"/>
          <p:cNvSpPr>
            <a:spLocks noGrp="1"/>
          </p:cNvSpPr>
          <p:nvPr>
            <p:ph type="title"/>
          </p:nvPr>
        </p:nvSpPr>
        <p:spPr/>
        <p:txBody>
          <a:bodyPr/>
          <a:lstStyle/>
          <a:p>
            <a:r>
              <a:rPr lang="en-US" sz="3000" dirty="0"/>
              <a:t>JSON Example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Rectangle 1">
            <a:extLst>
              <a:ext uri="{FF2B5EF4-FFF2-40B4-BE49-F238E27FC236}">
                <a16:creationId xmlns:a16="http://schemas.microsoft.com/office/drawing/2014/main" id="{D39E6333-2641-435A-99C6-3CEA36F6A089}"/>
              </a:ext>
            </a:extLst>
          </p:cNvPr>
          <p:cNvSpPr/>
          <p:nvPr/>
        </p:nvSpPr>
        <p:spPr>
          <a:xfrm>
            <a:off x="2291482" y="3482855"/>
            <a:ext cx="8280920" cy="1128514"/>
          </a:xfrm>
          <a:prstGeom prst="rect">
            <a:avLst/>
          </a:prstGeom>
        </p:spPr>
        <p:txBody>
          <a:bodyPr wrap="square">
            <a:spAutoFit/>
          </a:bodyPr>
          <a:lstStyle/>
          <a:p>
            <a:pPr marL="342900" marR="0" lvl="0" indent="-342900" algn="l" defTabSz="457200" rtl="0" eaLnBrk="1" fontAlgn="auto" latinLnBrk="0" hangingPunct="1">
              <a:lnSpc>
                <a:spcPts val="1575"/>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"employees"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Calibri" panose="020F0502020204030204" pitchFamily="34" charset="0"/>
              <a:cs typeface="Courier New" panose="02070309020205020404" pitchFamily="49" charset="0"/>
            </a:endParaRPr>
          </a:p>
          <a:p>
            <a:pPr marL="342900" marR="0" lvl="0" indent="-342900" algn="l" defTabSz="457200" rtl="0" eaLnBrk="1" fontAlgn="auto" latinLnBrk="0" hangingPunct="1">
              <a:lnSpc>
                <a:spcPts val="1575"/>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"name"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"Jake"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"email"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"fake-email@gmail.com"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Calibri" panose="020F0502020204030204" pitchFamily="34" charset="0"/>
              <a:cs typeface="Courier New" panose="02070309020205020404" pitchFamily="49" charset="0"/>
            </a:endParaRPr>
          </a:p>
          <a:p>
            <a:pPr marL="342900" marR="0" lvl="0" indent="-342900" algn="l" defTabSz="457200" rtl="0" eaLnBrk="1" fontAlgn="auto" latinLnBrk="0" hangingPunct="1">
              <a:lnSpc>
                <a:spcPts val="1575"/>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"name"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"John"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"email"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"noemailis@provided.com"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Calibri" panose="020F0502020204030204" pitchFamily="34" charset="0"/>
              <a:cs typeface="Courier New" panose="02070309020205020404" pitchFamily="49" charset="0"/>
            </a:endParaRPr>
          </a:p>
          <a:p>
            <a:pPr marL="342900" marR="0" lvl="0" indent="-342900" algn="l" defTabSz="457200" rtl="0" eaLnBrk="1" fontAlgn="auto" latinLnBrk="0" hangingPunct="1">
              <a:lnSpc>
                <a:spcPts val="1575"/>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"name"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"Alice"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"email"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Times New Roman" panose="02020603050405020304" pitchFamily="18" charset="0"/>
                <a:cs typeface="Courier New" panose="02070309020205020404" pitchFamily="49" charset="0"/>
              </a:rPr>
              <a:t> "donotreply@concordia.ca"</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Calibri" panose="020F0502020204030204" pitchFamily="34" charset="0"/>
              <a:cs typeface="Courier New" panose="02070309020205020404" pitchFamily="49" charset="0"/>
            </a:endParaRPr>
          </a:p>
          <a:p>
            <a:pPr marL="342900" marR="0" lvl="0" indent="-342900" algn="l" defTabSz="457200" rtl="0" eaLnBrk="1" fontAlgn="auto" latinLnBrk="0" hangingPunct="1">
              <a:lnSpc>
                <a:spcPts val="1575"/>
              </a:lnSpc>
              <a:spcBef>
                <a:spcPts val="0"/>
              </a:spcBef>
              <a:spcAft>
                <a:spcPts val="60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Times New Roman" panose="02020603050405020304" pitchFamily="18" charset="0"/>
                <a:cs typeface="Courier New" panose="02070309020205020404" pitchFamily="49" charset="0"/>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Calibri" panose="020F0502020204030204" pitchFamily="34" charset="0"/>
              <a:cs typeface="Courier New" panose="02070309020205020404" pitchFamily="49" charset="0"/>
            </a:endParaRPr>
          </a:p>
        </p:txBody>
      </p:sp>
      <p:sp>
        <p:nvSpPr>
          <p:cNvPr id="4" name="Rectangle 3">
            <a:extLst>
              <a:ext uri="{FF2B5EF4-FFF2-40B4-BE49-F238E27FC236}">
                <a16:creationId xmlns:a16="http://schemas.microsoft.com/office/drawing/2014/main" id="{1791ACE1-850B-41F4-9B8A-CEB00C63254A}"/>
              </a:ext>
            </a:extLst>
          </p:cNvPr>
          <p:cNvSpPr/>
          <p:nvPr/>
        </p:nvSpPr>
        <p:spPr>
          <a:xfrm>
            <a:off x="2306072" y="1547049"/>
            <a:ext cx="6096000" cy="138499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"employee"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"name"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"Jane Doe"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"salary"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56000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"married"</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6699"/>
                </a:solidFill>
                <a:effectLst/>
                <a:uLnTx/>
                <a:uFillTx/>
                <a:latin typeface="Courier New" panose="02070309020205020404" pitchFamily="49" charset="0"/>
                <a:ea typeface="+mn-ea"/>
                <a:cs typeface="Courier New" panose="02070309020205020404" pitchFamily="49" charset="0"/>
              </a:rPr>
              <a:t>true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p:txBody>
      </p:sp>
      <p:sp>
        <p:nvSpPr>
          <p:cNvPr id="6" name="Rectangle 5">
            <a:extLst>
              <a:ext uri="{FF2B5EF4-FFF2-40B4-BE49-F238E27FC236}">
                <a16:creationId xmlns:a16="http://schemas.microsoft.com/office/drawing/2014/main" id="{436D588A-4AE3-4CBF-8BF5-3FAC25F86D40}"/>
              </a:ext>
            </a:extLst>
          </p:cNvPr>
          <p:cNvSpPr/>
          <p:nvPr/>
        </p:nvSpPr>
        <p:spPr>
          <a:xfrm>
            <a:off x="2291482" y="3036697"/>
            <a:ext cx="8483220" cy="5232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"Sunday"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"Monday"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"Tuesday"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"Wednesday"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"Thursday"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"Friday"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"Saturday"</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p:txBody>
      </p:sp>
    </p:spTree>
    <p:extLst>
      <p:ext uri="{BB962C8B-B14F-4D97-AF65-F5344CB8AC3E}">
        <p14:creationId xmlns:p14="http://schemas.microsoft.com/office/powerpoint/2010/main" val="42561294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DQoJCTx1aXNob3cgbmFtZT0iYWx3YXlzU2NydW5jaCIgdmFsdWU9ImZhbHNlIi8+DQoJCTx1aXNob3cgbmFtZT0iaW5pdGlhbGRpc3BsYXltb2RlaXNub3JtYWwiIHZhbHVlPSJ0cnVlIi8+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whLS1xdWl6IHBvZCBhbmQgbWVzc2FnZSBib3ggdGV4dHMtLT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JiN4QTsmI3hBO0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VklEUExBWUlORyIgdmFsdWU9IuODk+ODh+OCquWGjeeUn+S4rS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z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LntYzmrbQgOiAlcCIvPg0KCQk8dWl0ZXh0IG5hbWU9IkJJT0JUTl9USVRMRSIgdmFsdWU9Iue1jOattCIvPg0KCQk8dWl0ZXh0IG5hbWU9IkRJVklERVJCVE5fVElUTEUiIHZhbHVlPSJ8Ii8+DQoJCTx1aXRleHQgbmFtZT0iQ09OVEFDVEJUTl9USVRMRSIgdmFsdWU9IuOBiuWVj+OBhOWQiOOCj+OBmyIvPg0KCQk8dWl0ZXh0IG5hbWU9IlRBQl9RVUlaIiB2YWx1ZT0i44Kv44Kk44K6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XF1aXogcG9kIGFuZCBtZXNzYWdlIGJveCB0ZXh0cy0tPg0KCQk8dWl0ZXh0IG5hbWU9IlFVSVpQT0RfUVVJWl9BVFRFTVBUIiB2YWx1ZT0i44Kv44Kk44K66Kmm6KGM5Zue5pWwIDogIi8+DQoJCTx1aXRleHQgbmFtZT0iUVVJWlBPRF9RVUlaX0FUVEVNUFRfVkFMVUUiIHZhbHVlPSIlbiAvICV0Ii8+DQoJCTx1aXRleHQgbmFtZT0iUVVJWlBPRF9RVUlaX1NDT1JFIiB2YWx1ZT0i44K544Kz44KiIDogIi8+DQoJCTx1aXRleHQgbmFtZT0iUVVJWlBPRF9RVUlaX1BBU1NTQ09SRSIgdmFsdWU9IuWQiOagvOeCuSA6Ii8+DQoJCTx1aXRleHQgbmFtZT0iUVVJWlBPRF9RVUlaX01BWFNDT1JFIiB2YWx1ZT0i5pyA6auY5b6X54K5IDogIi8+DQoJCTx1aXRleHQgbmFtZT0iUVVJWlBPRF9RVUVTQVRNUFRfU1RSIiB2YWx1ZT0i6Kmm6KGM5Zue5pWwIDogJW4gLyAldCIvPg0KCQk8dWl0ZXh0IG5hbWU9IlFVSVpQT0RfUVVFU1RZUEVfU1RSIiB2YWx1ZT0i44K/44Kk44OXIDogJXMiLz4NCgkJPHVpdGV4dCBuYW1lPSJRVUlaUE9EX1FVRVNUWVBFX0dSRCIgdmFsdWU9IuipleS+oSIvPg0KCQk8dWl0ZXh0IG5hbWU9IlFVSVpQT0RfUVVFU1RZUEVfU1ZZIiB2YWx1ZT0i44Ki44Oz44Kx44O844OIIi8+DQoJCTx1aXRleHQgbmFtZT0iUVVJWlBPRF9RVUlaQVRNUFRfSU5GIiB2YWx1ZT0i54Sh5Yi26ZmQIi8+DQoJCTx1aXRleHQgbmFtZT0iUVVJWlBPRF9RVUVTQVRNUFRfSU5GIiB2YWx1ZT0i54Sh5Yi26ZmQIi8+DQoJCTx1aXRleHQgbmFtZT0iV0FSTklOR01TR19ZRVNTVFJJTkciIHZhbHVlPSLjga/jgYQiLz4NCgkJPHVpdGV4dCBuYW1lPSJXQVJOSU5HTVNHX05PU1RSSU5HIiB2YWx1ZT0i44GE44GE44GIIi8+DQoJCTx1aXRleHQgbmFtZT0iV0FSTklOR01TR19USVRMRVNUUklORyIgdmFsdWU9IuOCr+OCpOOCuuOBruODiuODk+OCsuODvOOCt+ODp+ODs+OBq+mWouOBmeOCi+itpuWRiiIvPg0KCQk8dWl0ZXh0IG5hbWU9IldBUk5JTkdNU0dfTVNHU1RSSU5HIiB2YWx1ZT0i44GT44Gu44Kv44Kk44K644Gr44Gv44CB44G+44Gg6Kej562U44GX44Gm44GE44Gq44GE6LOq5ZWP44GM44GC44KK44G+44GZ44CCJiN4QTsmI3hBOyDjgq/jgqTjgrrjgpLntYLkuobjgZnjgovjgavjga/jgIHjgIzjga/jgYTjgI3jgpLjgq/jg6rjg4Pjgq/jgZfjgb7jgZnjgILjgq/jgqTjgrrjgpLntprooYzjgZnjgovjgavjga/jgIHjgIzjgYTjgYTjgYjjgI3jgpLjgq/jg6rjg4Pjgq/jgZfjgb7jgZnjgIIiLz4NCgkJPHVpdGV4dCBuYW1lPSJJTkZPUk1BVElPTl9IMjY0X0ZMQVNIUExBWUVSIiB2YWx1ZT0i44GK5L2/44GE44Gu44Kz44Oz44OU44Ol44O844K/44Gr54++5Zyo44Kk44Oz44K544OI44O844Or44GV44KM44Gm44GE44KLIEZsYXNoIFBsYXllciDjga7jg5Djg7zjgrjjg6fjg7Pjga/jgIHjgZPjga7jg5Pjg4fjgqrjgpLjgrXjg53jg7zjg4jjgZfjgabjgYTjgb7jgZvjgpPjgILmnIDmlrDjga4gRmxhc2ggUGxheWVyIOOCkuODgOOCpuODs+ODreODvOODieOBmeOCi+OBq+OBr+OAgeODk+ODh+OCqumgmOWfn+OCkuOCr+ODquODg+OCr+OBl+OBpuOBj+OBoOOBleOBhO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jgrXjgqTjg4njg5Djg7zjgpLlj4LliqDogIXjgavopovjgZvjgosiLz4NCgkJPHVpdGV4dCBuYW1lPSJNVVRFIiB2YWx1ZT0i44Of44Ol44O844OIIi8+DQoJCTx1aXRleHQgbmFtZT0iRE9DV1JBUF9USVRMRSIgdmFsdWU9IlByZXNlbnRlciDmt7vku5jjg5XjgqHjgqTjg6siLz4NCgkJPHVpdGV4dCBuYW1lPSJET0NXUkFQX01TRyIgdmFsdWU9IuODnuOCpOOCs+ODs+ODlOODpeODvOOCv+OBq+S/neWtmCIvPg0KCQk8dWl0ZXh0IG5hbWU9IkRPQ1dSQVBfUFJPTVBUIiB2YWx1ZT0i44Kv44Oq44OD44Kv44GX44Gm44OA44Km44Oz44Ot44O844OJIi8+DQoJPC9sYW5ndWFnZT4NCgk8bGFuZ3VhZ2UgaWQ9Imtv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lNpbGVuY2lhciIvPg0KCQk8dWl0ZXh0IG5hbWU9IkRPQ1dSQVBfVElUTEUiIHZhbHVlPSJBcmNoaXZvIGFkanVudG8gZGUgUHJlc2VudGVyIi8+DQoJCTx1aXRleHQgbmFtZT0iRE9DV1JBUF9NU0ciIHZhbHVlPSJHdWFyZGFyIGVuIE1pIFBDIi8+DQoJCTx1aXRleHQgbmFtZT0iRE9DV1JBUF9QUk9NUFQiIHZhbHVlPSJIYWdhIGNsaWMgZW4gRGVzY2FyZ2FyIi8+DQoJPC9sYW5ndWFnZT4NCgk8bGFuZ3VhZ2UgaWQ9InB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0byIvPg0KCQk8dWl0ZXh0IG5hbWU9IlRBQl9RVUlaIiB2YWx1ZT0iUXVlc3QuIi8+DQoJCTx1aXRleHQgbmFtZT0iVEFCX09VVExJTkUiIHZhbHVlPSJFc3F1ZW1hIi8+DQoJCTx1aXRleHQgbmFtZT0iVEFCX1RIVU1CIiB2YWx1ZT0iTWluaSIvPg0KCQk8dWl0ZXh0IG5hbWU9IlRBQl9OT1RFUyIgdmFsdWU9Ik5vdGFzIi8+DQoJCTx1aXRleHQgbmFtZT0iVEFCX1NFQVJDSCIgdmFsdWU9IkJ1c2NhIi8+DQoJCTx1aXRleHQgbmFtZT0iU0xJREVfSEVBRElORyIgdmFsdWU9IlTDrXR1bG8gZG8gc2xpZGUiLz4NCgkJPHVpdGV4dCBuYW1lPSJEVVJBVElPTl9IRUFESU5HIiB2YWx1ZT0iRHVyYcOnw6NvIi8+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DQoJCTx1aXRleHQgbmFtZT0iU0xJREVfTk9URVMiIHZhbHVlPSJBbm90YcOnw7VlcyBkbyBzbGlkZS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DQoJCTx1aXRleHQgbmFtZT0iU0NSVUJCQVJTVEFUVVNfVklEUExBWUlORyIgdmFsdWU9IlZpZGVvIGFmc3BlbGVuIi8+DQoJCTx1aXRleHQgbmFtZT0iU0NSVUJCQVJTVEFUVVNfTE9BRElORyIgdmFsdWU9IkxhZGVuIi8+DQoJCTx1aXRleHQgbmFtZT0iU0NSVUJCQVJTVEFUVVNfQlVGRkVSSU5HIiB2YWx1ZT0iQnVmZmVyZW4iLz4NCgkJPHVpdGV4dCBuYW1lPSJTQ1JVQkJBUlNUQVRVU19RVUVTVElPTiIgdmFsdWU9IlZyYWFnIG1ldCBhbnR3b29yZCIvPg0KCQk8dWl0ZXh0IG5hbWU9IlNDUlVCQkFSU1RBVFVTX1JFVklFV1FVSVoiIHZhbHVlPSJRdWl6IGNvbnRyb2xlcmVuIi8+DQoJCTwhLS0gc3Vic3RpdHV0aW9uOiAlbSA9PSBtaW51dGVzIHJlbWFpbmluZyAtLT4NCgkJPCEtLSBzdWJzdGl0dXRpb246ICVzID09IHNlY29uZHMgcmVtYWluaW5nIC0tPg0KCQk8dWl0ZXh0IG5hbWU9IkVMQVBTRUQiIHZhbHVlPSJFciByZXN0ZXJlbiAlbSBtaW51dGVuICVzIHNlY29uZGVuIi8+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DQoJCTx1aXRleHQgbmFtZT0iVEFCX1FVSVoiIHZhbHVlPSJRdWl6Ii8+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DQoJCTx1aXRleHQgbmFtZT0iU0VBUkNIX0hFQURJTkciIHZhbHVlPSJab2VrZW4gbmFhciB0ZWtzdDoiLz4NCgkJPHVpdGV4dCBuYW1lPSJUSFVNQl9IRUFESU5HIiB2YWx1ZT0iRGlhIi8+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DQoJCTwhLS1xdWl6IHBvZCBhbmQgbWVzc2FnZSBib3ggdGV4dHMtLT4NCgkJPHVpdGV4dCBuYW1lPSJRVUlaUE9EX1FVSVpfQVRURU1QVCIgdmFsdWU9IlF1aXpwb2dpbmc6Ii8+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DQoJCTx1aXRleHQgbmFtZT0iUVVJWlBPRF9RVUVTVFlQRV9TVFIiIHZhbHVlPSJUeXBlOiAlcyIvPg0KCQk8dWl0ZXh0IG5hbWU9IlFVSVpQT0RfUVVFU1RZUEVfR1JEIiB2YWx1ZT0iVGVsdCB2b29yIHNjb3JlIi8+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DQoJCTx1aWZvbnQgbmFtZT0iRk9OVF9QUkVTRU5UQVRJT05OQU1FIiB2YWx1ZT0i5a6L5L2TLTE4MDMwLDE0LGZhbHNlLGZhbHNlLHRydWUiLz4NCgkJPHVpZm9udCBuYW1lPSJGT05UX1BSRVNFTlRFUk5BTUUiIHZhbHVlPSLlrovkvZMtMTgwMzAsMTQsdHJ1ZSxmYWxzZSx0cnVlIi8+DQoJCTx1aWZvbnQgbmFtZT0iRk9OVF9QUkVTRU5URVJUSVRMRSIgdmFsdWU9IuWui+S9ky0xODAzMCwxMyxmYWxzZSxmYWxzZSx0cnVlIi8+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DQoJCTx1aWZvbnQgbmFtZT0iRk9OVF9NU0dCT1hfV0lOVElUTEUiIHZhbHVlPSLlrovkvZMtMTgwMzAsMTIsdHJ1ZSxmYWxzZSx0cnVlIi8+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DQoJCTx1aWZvbnQgbmFtZT0iRk9OVF9RVUlaUE9EX1FVRVNUSU9OX1NDT1JFIiB2YWx1ZT0i5a6L5L2TLTE4MDMwLDEwLGZhbHNlLGZhbHNlLHRydWUiLz4NCgkJPHVpZm9udCBuYW1lPSJGT05UX1FVSVpQT0RfUVVFU1RJT05fU0NPUkVfVkFMVUUiIHZhbHVlPSLlrovkvZMtMTgwMzAsMTAsdHJ1ZSxmYWxzZSx0cnVlIi8+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S9ky0xODAzMCwxMCxmYWxzZSxmYWxzZSx0cnVlIi8+DQoJCTx1aWZvbnQgbmFtZT0iRk9OVF9RVUlaUE9EX1FVSVpfUVVFU1RJT05fQVRURU1QVEVEX1ZBTFVFIiB2YWx1ZT0i5a6L5L2TLTE4MDMwLDEwLHRydWUsZmFsc2UsdHJ1ZSIvPg0KCQk8dWlmb250IG5hbWU9IkZPTlRfUVVJWlBPRF9RVUlaX1NDT1JFX1RBRyIgdmFsdWU9IuWui+S9ky0xODAzMCwxMix0cnVlLGZhbHNlLHRydWUiLz4NCgkJPHVpZm9udCBuYW1lPSJGT05UX1FVSVpQT0RfUVVJWl9TQ09SRSIgdmFsdWU9IuWui+S9ky0xODAzMCwxMCxmYWxzZSxmYWxzZSx0cnVlIi8+DQoJCTx1aWZvbnQgbmFtZT0iRk9OVF9RVUlaUE9EX1FVSVpfU0NPUkVfVkFMVUUiIHZhbHVlPSLlrovkvZMtMTgwMzAsMTAsdHJ1ZSxmYWxzZSx0cnVlIi8+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S9ky0xODAzMCwxMCxmYWxzZSxmYWxzZSx0cnVlIi8+DQoJCTx1aWZvbnQgbmFtZT0iRk9OVF9RVUlaUE9EX1FVSVpfUEFTU1NDT1JFX1ZBTFVFIiB2YWx1ZT0i5a6L5L2TLTE4MDMwLDEwLHRydWUsZmFsc2UsdHJ1ZSIvPg0KCQk8IS0tIHVpdGV4dCAtLT4NCgkJPCEtLSBzdWJzdGl0dXRpb246ICVuID09IHNsaWRlIG51bWJlciAtLT4NCgkJPHVpdGV4dCBuYW1lPSJVTk5BTUVEU0xJREVUSVRMRSIgdmFsdWU9IuW5u+eBr+eJhyAlbiIvPg0KCQk8IS0tIHN1YnN0aXR1dGlvbjogJW4gPT0gc2xpZGUgbnVtYmVyIC0tPg0KCQk8IS0tIHN1YnN0aXR1dGlvbjogJXQgPT0gdG90YWwgc2xpZGUgY291bnQgLS0+DQoJCTx1aXRleHQgbmFtZT0iU0NSVUJCQVJTVEFUVVNfU0xJREVJTkZPIiB2YWx1ZT0i5bm754Gv54mHICVuIC8gJXQgfCAiLz4NCgkJPHVpdGV4dCBuYW1lPSJTQ1JVQkJBUlNUQVRVU19TVE9QUEVEIiB2YWx1ZT0i5bey5YGc5q2iIi8+DQoJCTx1aXRleHQgbmFtZT0iU0NSVUJCQVJTVEFUVVNfUExBWUlORyIgdmFsdWU9Iuato+WcqOaSreaUviIvPg0KCQk8dWl0ZXh0IG5hbWU9IlNDUlVCQkFSU1RBVFVTX05PQVVESU8iIHZhbHVlPSLml6Dpn7PpopEiLz4NCgkJPHVpdGV4dCBuYW1lPSJTQ1JVQkJBUlNUQVRVU19WSURQTEFZSU5HIiB2YWx1ZT0i6KeG6aKR5pKt5pS+Ii8+DQoJCTx1aXRleHQgbmFtZT0iU0NSVUJCQVJTVEFUVVNfTE9BRElORyIgdmFsdWU9Iuato+WcqOi9veWFpSIvPg0KCQk8dWl0ZXh0IG5hbWU9IlNDUlVCQkFSU1RBVFVTX0JVRkZFUklORyIgdmFsdWU9Iuato+WcqOi/m+ihjOe8k+WGsuWkhOeQhiIvPg0KCQk8dWl0ZXh0IG5hbWU9IlNDUlVCQkFSU1RBVFVTX1FVRVNUSU9OIiB2YWx1ZT0i5Zue562U6Zeu6aKYIi8+DQoJCTx1aXRleHQgbmFtZT0iU0NSVUJCQVJTVEFUVVNfUkVWSUVXUVVJWiIgdmFsdWU9Iuato+WcqOWuoemYhea1i+mqjCIvPg0KCQk8IS0tIHN1YnN0aXR1dGlvbjogJW0gPT0gbWludXRlcyByZW1haW5pbmcgLS0+DQoJCTwhLS0gc3Vic3RpdHV0aW9uOiAlcyA9PSBzZWNvbmRzIHJlbWFpbmluZyAtLT4NCgkJPHVpdGV4dCBuYW1lPSJFTEFQU0VEIiB2YWx1ZT0i5Ymp5L2ZICVtIOWIhumSnyAlcyDnp5IiLz4NCgkJPHVpdGV4dCBuYW1lPSJOT1RGT1VORCIgdmFsdWU9IuacquaJvuWIsOS7u+S9leWGheWuuSIvPg0KCQk8dWl0ZXh0IG5hbWU9IkFUVEFDSE1FTlRTIiB2YWx1ZT0i6ZmE5Lu2Ii8+DQoJCTwhLS0gc3Vic3RpdHV0aW9uOiAlcCA9PSBjdXJyZW50IHNwZWFrZXIncyB0aXRsZSAtLT4NCgkJPHVpdGV4dCBuYW1lPSJCSU9XSU5fVElUTEUiIHZhbHVlPSLkuKrkurrnroDku4s6ICVwIi8+DQoJCTx1aXRleHQgbmFtZT0iQklPQlROX1RJVExFIiB2YWx1ZT0i5Liq5Lq6566A5LuLIi8+DQoJCTx1aXRleHQgbmFtZT0iRElWSURFUkJUTl9USVRMRSIgdmFsdWU9InwiLz4NCgkJPHVpdGV4dCBuYW1lPSJDT05UQUNUQlROX1RJVExFIiB2YWx1ZT0i6IGU57O75pa55byPIi8+DQoJCTx1aXRleHQgbmFtZT0iVEFCX1FVSVoiIHZhbHVlPSLmtYvpqowiLz4NCgkJPHVpdGV4dCBuYW1lPSJUQUJfT1VUTElORSIgdmFsdWU9IuWkp+e6siIvPg0KCQk8dWl0ZXh0IG5hbWU9IlRBQl9USFVNQiIgdmFsdWU9Iue8qeeVpeWbviIvPg0KCQk8dWl0ZXh0IG5hbWU9IlRBQl9OT1RFUyIgdmFsdWU9IuWkh+azqCIvPg0KCQk8dWl0ZXh0IG5hbWU9IlRBQl9TRUFSQ0giIHZhbHVlPSLmkJzntKIiLz4NCgkJPHVpdGV4dCBuYW1lPSJTTElERV9IRUFESU5HIiB2YWx1ZT0i5bm754Gv54mH5qCH6aKYIi8+DQoJCTx1aXRleHQgbmFtZT0iRFVSQVRJT05fSEVBRElORyIgdmFsdWU9IuaMgee7reaXtumXtCIvPg0KCQk8dWl0ZXh0IG5hbWU9IlNFQVJDSF9IRUFESU5HIiB2YWx1ZT0i5pCc57Si5paH5pysOiIvPg0KCQk8dWl0ZXh0IG5hbWU9IlRIVU1CX0hFQURJTkciIHZhbHVlPSLlubvnga/niYciLz4NCgkJPHVpdGV4dCBuYW1lPSJUSFVNQl9JTkZPIiB2YWx1ZT0i5bm754Gv54mH5qCH6aKYL+aMgee7reaXtumXtCIvPg0KCQk8dWl0ZXh0IG5hbWU9IkFUVEFDSE5BTUVfSEVBRElORyIgdmFsdWU9IuaWh+S7tuWQjSIvPg0KCQk8dWl0ZXh0IG5hbWU9IkFUVEFDSFNJWkVfSEVBRElORyIgdmFsdWU9IuWkp+WwjyIvPg0KCQk8dWl0ZXh0IG5hbWU9IlNMSURFX05PVEVTIiB2YWx1ZT0i5bm754Gv54mH5aSH5rOo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8L2NvbmZpZ3VyYXRpb24+DQo="/>
  <p:tag name="MMPROD_UIDATA" val="&lt;database version=&quot;7.0&quot;&gt;&lt;object type=&quot;1&quot; unique_id=&quot;10001&quot;&gt;&lt;property id=&quot;20141&quot; value=&quot;Test&quot;/&gt;&lt;property id=&quot;20144&quot; value=&quot;0&quot;/&gt;&lt;property id=&quot;20146&quot; value=&quot;0&quot;/&gt;&lt;property id=&quot;20147&quot; value=&quot;0&quot;/&gt;&lt;property id=&quot;20148&quot; value=&quot;0&quot;/&gt;&lt;property id=&quot;20180&quot; value=&quot;1&quot;/&gt;&lt;property id=&quot;20181&quot; value=&quot;1祡䘌໴챐ຸᄸ&quot;/&gt;&lt;property id=&quot;20182&quot; value=&quot;0&quot;/&gt;&lt;property id=&quot;20183&quot; value=&quot;1&quot;/&gt;&lt;property id=&quot;20184&quot; value=&quot;7&quot;/&gt;&lt;property id=&quot;20191&quot; value=&quot;McGill&quot;/&gt;&lt;property id=&quot;20192&quot; value=&quot;https://connect.mcgill.ca&quot;/&gt;&lt;property id=&quot;20193&quot; value=&quot;0&quot;/&gt;&lt;property id=&quot;20224&quot; value=&quot;C:\Users\jremil3.CAMPUS\Desktop\Untitled&quot;/&gt;&lt;property id=&quot;20226&quot; value=&quot;C:\Users\jremil3.CAMPUS\Documents\Test.pptx&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quot;/&gt;&lt;property id=&quot;20302&quot; value=&quot;1&quot;/&gt;&lt;property id=&quot;20303&quot; value=&quot;-1&quot;/&gt;&lt;property id=&quot;20307&quot; value=&quot;256&quot;/&gt;&lt;property id=&quot;20309&quot; value=&quot;-1&quot;/&gt;&lt;/object&gt;&lt;/object&gt;&lt;object type=&quot;4&quot; unique_id=&quot;10282&quot;&gt;&lt;/object&gt;&lt;object type=&quot;10&quot; unique_id=&quot;10313&quot;&gt;&lt;object type=&quot;11&quot; unique_id=&quot;10314&quot;&gt;&lt;property id=&quot;20180&quot; value=&quot;1&quot;/&gt;&lt;property id=&quot;20181&quot; value=&quot;1祡䘌໴챐ຸᄸ&quot;/&gt;&lt;property id=&quot;20182&quot; value=&quot;0&quot;/&gt;&lt;property id=&quot;20183&quot; value=&quot;1&quot;/&gt;&lt;/object&gt;&lt;object type=&quot;12&quot; unique_id=&quot;10315&quot;&gt;&lt;/object&gt;&lt;/object&gt;&lt;/object&gt;&lt;/database&gt;"/>
  <p:tag name="SECTOMILLISECCONVERTED" val="1"/>
  <p:tag name="ARTICULATE_DESIGN_ID_3_BODY SLIDES" val="KxQTgtwD"/>
  <p:tag name="ARTICULATE_DESIGN_ID_SCS_INSTRUCTOR_TEMPLATE_FINAL_11JUL12" val="WjYDd5jC"/>
  <p:tag name="ARTICULATE_DESIGN_ID_2_COURSE INTRODUCTION SECTION SLIDES" val="2oyRvmTz"/>
  <p:tag name="ARTICULATE_DESIGN_ID_6_END SLIDE" val="e5N5rkiO"/>
  <p:tag name="ARTICULATE_DESIGN_ID_5_SUMMARY SLIDES" val="0yFMtatE"/>
  <p:tag name="ARTICULATE_DESIGN_ID_4_ACTIVITY SLIDES" val="3IO17py5"/>
  <p:tag name="ARTICULATE_SLIDE_COUNT" val="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3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CS_Instructor_Template_JAN-2016_01.potx" id="{B171CE54-E0B3-48DE-B5A6-CB6B870F1157}" vid="{F7B45810-D9B3-47F4-BC11-88D54CF40ACD}"/>
    </a:ext>
  </a:extLst>
</a:theme>
</file>

<file path=ppt/theme/theme2.xml><?xml version="1.0" encoding="utf-8"?>
<a:theme xmlns:a="http://schemas.openxmlformats.org/drawingml/2006/main" name="8_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E9EE19CBFDD84DAC04549260D89C92" ma:contentTypeVersion="6" ma:contentTypeDescription="Create a new document." ma:contentTypeScope="" ma:versionID="9e260366ffbf759cd1fc7931687e4fe8">
  <xsd:schema xmlns:xsd="http://www.w3.org/2001/XMLSchema" xmlns:xs="http://www.w3.org/2001/XMLSchema" xmlns:p="http://schemas.microsoft.com/office/2006/metadata/properties" xmlns:ns2="b554618e-1638-4550-9e9c-ad1885f0605e" targetNamespace="http://schemas.microsoft.com/office/2006/metadata/properties" ma:root="true" ma:fieldsID="44a004f25d3fa180df8d5efce023ae12" ns2:_="">
    <xsd:import namespace="b554618e-1638-4550-9e9c-ad1885f0605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54618e-1638-4550-9e9c-ad1885f060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40FAB9-2BA1-47F4-8C42-579C7448B2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54618e-1638-4550-9e9c-ad1885f060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C04534-A83D-479B-A773-C2FB7E41A064}">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b554618e-1638-4550-9e9c-ad1885f0605e"/>
    <ds:schemaRef ds:uri="http://www.w3.org/XML/1998/namespace"/>
  </ds:schemaRefs>
</ds:datastoreItem>
</file>

<file path=customXml/itemProps3.xml><?xml version="1.0" encoding="utf-8"?>
<ds:datastoreItem xmlns:ds="http://schemas.openxmlformats.org/officeDocument/2006/customXml" ds:itemID="{B8E3EF9B-59AC-447C-85F7-757DD6B349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SCS_Instructor_Template_JAN-2016_final (002)</Template>
  <TotalTime>358</TotalTime>
  <Words>7300</Words>
  <Application>Microsoft Office PowerPoint</Application>
  <PresentationFormat>Widescreen</PresentationFormat>
  <Paragraphs>1240</Paragraphs>
  <Slides>79</Slides>
  <Notes>11</Notes>
  <HiddenSlides>1</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79</vt:i4>
      </vt:variant>
    </vt:vector>
  </HeadingPairs>
  <TitlesOfParts>
    <vt:vector size="98" baseType="lpstr">
      <vt:lpstr>Arial</vt:lpstr>
      <vt:lpstr>Britannic Bold</vt:lpstr>
      <vt:lpstr>Calibri</vt:lpstr>
      <vt:lpstr>Candara</vt:lpstr>
      <vt:lpstr>Century</vt:lpstr>
      <vt:lpstr>Consolas</vt:lpstr>
      <vt:lpstr>Courier New</vt:lpstr>
      <vt:lpstr>Gill Sans MT</vt:lpstr>
      <vt:lpstr>inherit</vt:lpstr>
      <vt:lpstr>Menlo</vt:lpstr>
      <vt:lpstr>Monaco</vt:lpstr>
      <vt:lpstr>source code pro</vt:lpstr>
      <vt:lpstr>times new roman</vt:lpstr>
      <vt:lpstr>times new roman</vt:lpstr>
      <vt:lpstr>Verdana</vt:lpstr>
      <vt:lpstr>Verdana</vt:lpstr>
      <vt:lpstr>Wingdings</vt:lpstr>
      <vt:lpstr>3_Body Slides</vt:lpstr>
      <vt:lpstr>8_Office Theme</vt:lpstr>
      <vt:lpstr>CCCS 425 – Web Services  Module 5 – Understanding XML and JSON Data Types</vt:lpstr>
      <vt:lpstr>Acknowledgement</vt:lpstr>
      <vt:lpstr>Session Learning Outcomes</vt:lpstr>
      <vt:lpstr>Session Overview</vt:lpstr>
      <vt:lpstr>JavaScript Object Notation (JSON)</vt:lpstr>
      <vt:lpstr>JavaScript Object Notation (JSON)</vt:lpstr>
      <vt:lpstr>JavaScript Object Notation (JSON)</vt:lpstr>
      <vt:lpstr>JSON Objects and JSON Arrays</vt:lpstr>
      <vt:lpstr>JSON Example</vt:lpstr>
      <vt:lpstr>JSON Literals, Arrays, and Comments</vt:lpstr>
      <vt:lpstr>XML vs. JSON</vt:lpstr>
      <vt:lpstr>XML vs. JSON</vt:lpstr>
      <vt:lpstr>XML vs. JSON</vt:lpstr>
      <vt:lpstr>XML vs. JSON</vt:lpstr>
      <vt:lpstr>JSON Implementations</vt:lpstr>
      <vt:lpstr>Some Online Tools</vt:lpstr>
      <vt:lpstr>Parsing and Generating JSON</vt:lpstr>
      <vt:lpstr>Parsing and Generating JSON</vt:lpstr>
      <vt:lpstr>Parsing and Generating JSON</vt:lpstr>
      <vt:lpstr>Generating JSON using SimpleJSON</vt:lpstr>
      <vt:lpstr>Generating JSON using SimpleJSON</vt:lpstr>
      <vt:lpstr>Parsing JSON using SimpleJSON</vt:lpstr>
      <vt:lpstr>Parsing JSON using SimpleJSON</vt:lpstr>
      <vt:lpstr>Parsing JSON using SimpleJSON</vt:lpstr>
      <vt:lpstr>JSON Serialization Using Jackson</vt:lpstr>
      <vt:lpstr>Using Jackson Example</vt:lpstr>
      <vt:lpstr>Using Jackson for YAML</vt:lpstr>
      <vt:lpstr>Java Architecture for XML Binding (JAXB)</vt:lpstr>
      <vt:lpstr>JAXB Example</vt:lpstr>
      <vt:lpstr>JAXB Example</vt:lpstr>
      <vt:lpstr>Using JAXB with MOXy for processing JSON</vt:lpstr>
      <vt:lpstr>Using JAXB with MOXy for processing JSON</vt:lpstr>
      <vt:lpstr>Using JAXB with MOXy for processing JSON</vt:lpstr>
      <vt:lpstr>Using JAXB with MOXy for processing JSON</vt:lpstr>
      <vt:lpstr>PowerPoint Presentation</vt:lpstr>
      <vt:lpstr>Handling Complex Data in REST Services</vt:lpstr>
      <vt:lpstr>Using JSON</vt:lpstr>
      <vt:lpstr>Using JSON (1) – Manual Processing</vt:lpstr>
      <vt:lpstr>Using JSON (1) – Manual Processing / cont.</vt:lpstr>
      <vt:lpstr>Using JSON (1) – Manual Processing / cont.</vt:lpstr>
      <vt:lpstr>Using JSON (2) – Basic Types</vt:lpstr>
      <vt:lpstr>Using JSON (3) – Entity Classes</vt:lpstr>
      <vt:lpstr>Using JSON (3) – Entity Classes /cont.</vt:lpstr>
      <vt:lpstr>Using XML</vt:lpstr>
      <vt:lpstr>Using XML (1) – Manual Processing</vt:lpstr>
      <vt:lpstr>Using XML (2) – Built-in Support</vt:lpstr>
      <vt:lpstr>Using XML (2) – Built-in Support /cont.</vt:lpstr>
      <vt:lpstr>Using XML (2) – Built-in Support /cont.</vt:lpstr>
      <vt:lpstr>Using XML (2) – Built-in Support /cont.</vt:lpstr>
      <vt:lpstr>Handling Parameters and Response Data</vt:lpstr>
      <vt:lpstr>Various data types in a single call</vt:lpstr>
      <vt:lpstr>Using Response Object</vt:lpstr>
      <vt:lpstr>Complex Data Types in Parameters</vt:lpstr>
      <vt:lpstr>REST Services, Input and Output</vt:lpstr>
      <vt:lpstr>Response Example</vt:lpstr>
      <vt:lpstr>Content Types</vt:lpstr>
      <vt:lpstr>Parameters and Regular Expressions</vt:lpstr>
      <vt:lpstr>Parameters and Regular Expressions /cont.</vt:lpstr>
      <vt:lpstr>Using Response Builder</vt:lpstr>
      <vt:lpstr>Using Response Builder Example</vt:lpstr>
      <vt:lpstr>Example: Implementing a HEAD method</vt:lpstr>
      <vt:lpstr>Handling Errors in the Response Class</vt:lpstr>
      <vt:lpstr>JAXB and Automatic Marshaling</vt:lpstr>
      <vt:lpstr>JAXB and Automatic Marshaling Example</vt:lpstr>
      <vt:lpstr>JSON and XML on the Client Side</vt:lpstr>
      <vt:lpstr>Using JSON (1) – JSON Library</vt:lpstr>
      <vt:lpstr>Using JSON (1) – JSON Library /cont.</vt:lpstr>
      <vt:lpstr>Using JSON (1) – JSON Library /cont.</vt:lpstr>
      <vt:lpstr>Using XML (2) – XML Library</vt:lpstr>
      <vt:lpstr>Using XML (2) – XML Library /cont.</vt:lpstr>
      <vt:lpstr>Built-in XML/JSON Support (3)</vt:lpstr>
      <vt:lpstr>Built-in XML/JSON Support (3) /cont.</vt:lpstr>
      <vt:lpstr>Jersey and Form Data</vt:lpstr>
      <vt:lpstr>PowerPoint Presentation</vt:lpstr>
      <vt:lpstr>Lab Activity</vt:lpstr>
      <vt:lpstr>Lab Activity</vt:lpstr>
      <vt:lpstr>Session Summary</vt:lpstr>
      <vt:lpstr>Acknowledgements</vt:lpstr>
      <vt:lpstr>Next - SOAP Web Services</vt:lpstr>
    </vt:vector>
  </TitlesOfParts>
  <Company>McGill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Denise Quildon, Ms.</dc:creator>
  <cp:lastModifiedBy>Jordan Larocque, Mr.</cp:lastModifiedBy>
  <cp:revision>274</cp:revision>
  <dcterms:created xsi:type="dcterms:W3CDTF">2016-01-22T14:51:00Z</dcterms:created>
  <dcterms:modified xsi:type="dcterms:W3CDTF">2021-12-03T20:54:06Z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0x01010090E9EE19CBFDD84DAC04549260D89C92</vt:lpwstr>
  </property>
  <property fmtid="{D5CDD505-2E9C-101B-9397-08002B2CF9AE}" pid="3" name="_dlc_DocIdItemGuid">
    <vt:lpwstr>7854b057-4ebf-435b-8657-63acaf55ccdc</vt:lpwstr>
  </property>
  <property fmtid="{D5CDD505-2E9C-101B-9397-08002B2CF9AE}" pid="4" name="ArticulateGUID">
    <vt:lpwstr>A7BECAEB-F12F-46DD-80CA-4A5D3808AE7C</vt:lpwstr>
  </property>
  <property fmtid="{D5CDD505-2E9C-101B-9397-08002B2CF9AE}" pid="5" name="ArticulatePath">
    <vt:lpwstr>CPD_Template_2019</vt:lpwstr>
  </property>
  <property fmtid="{D5CDD505-2E9C-101B-9397-08002B2CF9AE}" pid="6" name="xd_Signature">
    <vt:bool>false</vt:bool>
  </property>
  <property fmtid="{D5CDD505-2E9C-101B-9397-08002B2CF9AE}" pid="7" name="xd_ProgID">
    <vt:lpwstr/>
  </property>
  <property fmtid="{D5CDD505-2E9C-101B-9397-08002B2CF9AE}" pid="8" name="TemplateUrl">
    <vt:lpwstr/>
  </property>
  <property fmtid="{D5CDD505-2E9C-101B-9397-08002B2CF9AE}" pid="9" name="ComplianceAssetId">
    <vt:lpwstr/>
  </property>
</Properties>
</file>