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4"/>
    <p:sldMasterId id="2147483884" r:id="rId5"/>
  </p:sldMasterIdLst>
  <p:notesMasterIdLst>
    <p:notesMasterId r:id="rId50"/>
  </p:notesMasterIdLst>
  <p:handoutMasterIdLst>
    <p:handoutMasterId r:id="rId51"/>
  </p:handoutMasterIdLst>
  <p:sldIdLst>
    <p:sldId id="265" r:id="rId6"/>
    <p:sldId id="455" r:id="rId7"/>
    <p:sldId id="260" r:id="rId8"/>
    <p:sldId id="261" r:id="rId9"/>
    <p:sldId id="266" r:id="rId10"/>
    <p:sldId id="432" r:id="rId11"/>
    <p:sldId id="440" r:id="rId12"/>
    <p:sldId id="441" r:id="rId13"/>
    <p:sldId id="464" r:id="rId14"/>
    <p:sldId id="454" r:id="rId15"/>
    <p:sldId id="439" r:id="rId16"/>
    <p:sldId id="458" r:id="rId17"/>
    <p:sldId id="456" r:id="rId18"/>
    <p:sldId id="442" r:id="rId19"/>
    <p:sldId id="554" r:id="rId20"/>
    <p:sldId id="451" r:id="rId21"/>
    <p:sldId id="450" r:id="rId22"/>
    <p:sldId id="452" r:id="rId23"/>
    <p:sldId id="453" r:id="rId24"/>
    <p:sldId id="467" r:id="rId25"/>
    <p:sldId id="466" r:id="rId26"/>
    <p:sldId id="468" r:id="rId27"/>
    <p:sldId id="267" r:id="rId28"/>
    <p:sldId id="280" r:id="rId29"/>
    <p:sldId id="459" r:id="rId30"/>
    <p:sldId id="469" r:id="rId31"/>
    <p:sldId id="470" r:id="rId32"/>
    <p:sldId id="434" r:id="rId33"/>
    <p:sldId id="457" r:id="rId34"/>
    <p:sldId id="471" r:id="rId35"/>
    <p:sldId id="472" r:id="rId36"/>
    <p:sldId id="473" r:id="rId37"/>
    <p:sldId id="463" r:id="rId38"/>
    <p:sldId id="461" r:id="rId39"/>
    <p:sldId id="465" r:id="rId40"/>
    <p:sldId id="474" r:id="rId41"/>
    <p:sldId id="475" r:id="rId42"/>
    <p:sldId id="476" r:id="rId43"/>
    <p:sldId id="437" r:id="rId44"/>
    <p:sldId id="304" r:id="rId45"/>
    <p:sldId id="513" r:id="rId46"/>
    <p:sldId id="263" r:id="rId47"/>
    <p:sldId id="302" r:id="rId48"/>
    <p:sldId id="259" r:id="rId49"/>
  </p:sldIdLst>
  <p:sldSz cx="12192000" cy="6858000"/>
  <p:notesSz cx="6934200" cy="9220200"/>
  <p:custDataLst>
    <p:tags r:id="rId5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ademic Tablet"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91C8D7"/>
    <a:srgbClr val="ED1B2F"/>
    <a:srgbClr val="8C8C8C"/>
    <a:srgbClr val="E43029"/>
    <a:srgbClr val="FF0000"/>
    <a:srgbClr val="698335"/>
    <a:srgbClr val="DFF1CB"/>
    <a:srgbClr val="EF5F5F"/>
    <a:srgbClr val="E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BA9DBF-8478-46F6-8D9E-C7BACC1CEB22}" v="54" dt="2021-11-30T20:35:26.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0" autoAdjust="0"/>
    <p:restoredTop sz="92977" autoAdjust="0"/>
  </p:normalViewPr>
  <p:slideViewPr>
    <p:cSldViewPr>
      <p:cViewPr varScale="1">
        <p:scale>
          <a:sx n="96" d="100"/>
          <a:sy n="96" d="100"/>
        </p:scale>
        <p:origin x="640"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4" d="100"/>
          <a:sy n="84" d="100"/>
        </p:scale>
        <p:origin x="2979" y="63"/>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Larocque, Mr." userId="S::jordan.larocque@mcgill.ca::e3682428-de11-4277-9f34-966172cc7c90" providerId="AD" clId="Web-{2CBA9DBF-8478-46F6-8D9E-C7BACC1CEB22}"/>
    <pc:docChg chg="modSld">
      <pc:chgData name="Jordan Larocque, Mr." userId="S::jordan.larocque@mcgill.ca::e3682428-de11-4277-9f34-966172cc7c90" providerId="AD" clId="Web-{2CBA9DBF-8478-46F6-8D9E-C7BACC1CEB22}" dt="2021-11-30T20:35:26.122" v="52" actId="1076"/>
      <pc:docMkLst>
        <pc:docMk/>
      </pc:docMkLst>
      <pc:sldChg chg="modSp">
        <pc:chgData name="Jordan Larocque, Mr." userId="S::jordan.larocque@mcgill.ca::e3682428-de11-4277-9f34-966172cc7c90" providerId="AD" clId="Web-{2CBA9DBF-8478-46F6-8D9E-C7BACC1CEB22}" dt="2021-11-30T20:35:26.122" v="52" actId="1076"/>
        <pc:sldMkLst>
          <pc:docMk/>
          <pc:sldMk cId="918110894" sldId="259"/>
        </pc:sldMkLst>
        <pc:spChg chg="mod">
          <ac:chgData name="Jordan Larocque, Mr." userId="S::jordan.larocque@mcgill.ca::e3682428-de11-4277-9f34-966172cc7c90" providerId="AD" clId="Web-{2CBA9DBF-8478-46F6-8D9E-C7BACC1CEB22}" dt="2021-11-30T20:35:26.122" v="52" actId="1076"/>
          <ac:spMkLst>
            <pc:docMk/>
            <pc:sldMk cId="918110894" sldId="259"/>
            <ac:spMk id="2" creationId="{00000000-0000-0000-0000-000000000000}"/>
          </ac:spMkLst>
        </pc:spChg>
      </pc:sldChg>
      <pc:sldChg chg="modSp">
        <pc:chgData name="Jordan Larocque, Mr." userId="S::jordan.larocque@mcgill.ca::e3682428-de11-4277-9f34-966172cc7c90" providerId="AD" clId="Web-{2CBA9DBF-8478-46F6-8D9E-C7BACC1CEB22}" dt="2021-11-30T20:16:55.279" v="9" actId="20577"/>
        <pc:sldMkLst>
          <pc:docMk/>
          <pc:sldMk cId="940206824" sldId="260"/>
        </pc:sldMkLst>
        <pc:spChg chg="mod">
          <ac:chgData name="Jordan Larocque, Mr." userId="S::jordan.larocque@mcgill.ca::e3682428-de11-4277-9f34-966172cc7c90" providerId="AD" clId="Web-{2CBA9DBF-8478-46F6-8D9E-C7BACC1CEB22}" dt="2021-11-30T20:16:55.279" v="9" actId="20577"/>
          <ac:spMkLst>
            <pc:docMk/>
            <pc:sldMk cId="940206824" sldId="260"/>
            <ac:spMk id="3" creationId="{00000000-0000-0000-0000-000000000000}"/>
          </ac:spMkLst>
        </pc:spChg>
      </pc:sldChg>
      <pc:sldChg chg="modSp">
        <pc:chgData name="Jordan Larocque, Mr." userId="S::jordan.larocque@mcgill.ca::e3682428-de11-4277-9f34-966172cc7c90" providerId="AD" clId="Web-{2CBA9DBF-8478-46F6-8D9E-C7BACC1CEB22}" dt="2021-11-30T20:16:15.622" v="6" actId="20577"/>
        <pc:sldMkLst>
          <pc:docMk/>
          <pc:sldMk cId="2086746270" sldId="265"/>
        </pc:sldMkLst>
        <pc:spChg chg="mod">
          <ac:chgData name="Jordan Larocque, Mr." userId="S::jordan.larocque@mcgill.ca::e3682428-de11-4277-9f34-966172cc7c90" providerId="AD" clId="Web-{2CBA9DBF-8478-46F6-8D9E-C7BACC1CEB22}" dt="2021-11-30T20:16:15.622" v="6" actId="20577"/>
          <ac:spMkLst>
            <pc:docMk/>
            <pc:sldMk cId="2086746270" sldId="265"/>
            <ac:spMk id="2" creationId="{00000000-0000-0000-0000-000000000000}"/>
          </ac:spMkLst>
        </pc:spChg>
      </pc:sldChg>
      <pc:sldChg chg="modSp">
        <pc:chgData name="Jordan Larocque, Mr." userId="S::jordan.larocque@mcgill.ca::e3682428-de11-4277-9f34-966172cc7c90" providerId="AD" clId="Web-{2CBA9DBF-8478-46F6-8D9E-C7BACC1CEB22}" dt="2021-11-30T20:18:24.968" v="12" actId="20577"/>
        <pc:sldMkLst>
          <pc:docMk/>
          <pc:sldMk cId="327382529" sldId="432"/>
        </pc:sldMkLst>
        <pc:spChg chg="mod">
          <ac:chgData name="Jordan Larocque, Mr." userId="S::jordan.larocque@mcgill.ca::e3682428-de11-4277-9f34-966172cc7c90" providerId="AD" clId="Web-{2CBA9DBF-8478-46F6-8D9E-C7BACC1CEB22}" dt="2021-11-30T20:18:24.968" v="12" actId="20577"/>
          <ac:spMkLst>
            <pc:docMk/>
            <pc:sldMk cId="327382529" sldId="432"/>
            <ac:spMk id="2" creationId="{00000000-0000-0000-0000-000000000000}"/>
          </ac:spMkLst>
        </pc:spChg>
      </pc:sldChg>
      <pc:sldChg chg="modSp">
        <pc:chgData name="Jordan Larocque, Mr." userId="S::jordan.larocque@mcgill.ca::e3682428-de11-4277-9f34-966172cc7c90" providerId="AD" clId="Web-{2CBA9DBF-8478-46F6-8D9E-C7BACC1CEB22}" dt="2021-11-30T20:19:37.781" v="21" actId="20577"/>
        <pc:sldMkLst>
          <pc:docMk/>
          <pc:sldMk cId="3554746634" sldId="440"/>
        </pc:sldMkLst>
        <pc:spChg chg="mod">
          <ac:chgData name="Jordan Larocque, Mr." userId="S::jordan.larocque@mcgill.ca::e3682428-de11-4277-9f34-966172cc7c90" providerId="AD" clId="Web-{2CBA9DBF-8478-46F6-8D9E-C7BACC1CEB22}" dt="2021-11-30T20:19:37.781" v="21" actId="20577"/>
          <ac:spMkLst>
            <pc:docMk/>
            <pc:sldMk cId="3554746634" sldId="440"/>
            <ac:spMk id="2" creationId="{00000000-0000-0000-0000-000000000000}"/>
          </ac:spMkLst>
        </pc:spChg>
      </pc:sldChg>
      <pc:sldChg chg="modSp">
        <pc:chgData name="Jordan Larocque, Mr." userId="S::jordan.larocque@mcgill.ca::e3682428-de11-4277-9f34-966172cc7c90" providerId="AD" clId="Web-{2CBA9DBF-8478-46F6-8D9E-C7BACC1CEB22}" dt="2021-11-30T20:23:32.894" v="34" actId="20577"/>
        <pc:sldMkLst>
          <pc:docMk/>
          <pc:sldMk cId="2276869053" sldId="442"/>
        </pc:sldMkLst>
        <pc:spChg chg="mod">
          <ac:chgData name="Jordan Larocque, Mr." userId="S::jordan.larocque@mcgill.ca::e3682428-de11-4277-9f34-966172cc7c90" providerId="AD" clId="Web-{2CBA9DBF-8478-46F6-8D9E-C7BACC1CEB22}" dt="2021-11-30T20:23:32.894" v="34" actId="20577"/>
          <ac:spMkLst>
            <pc:docMk/>
            <pc:sldMk cId="2276869053" sldId="442"/>
            <ac:spMk id="2" creationId="{00000000-0000-0000-0000-000000000000}"/>
          </ac:spMkLst>
        </pc:spChg>
      </pc:sldChg>
      <pc:sldChg chg="modSp">
        <pc:chgData name="Jordan Larocque, Mr." userId="S::jordan.larocque@mcgill.ca::e3682428-de11-4277-9f34-966172cc7c90" providerId="AD" clId="Web-{2CBA9DBF-8478-46F6-8D9E-C7BACC1CEB22}" dt="2021-11-30T20:28:45.523" v="49" actId="20577"/>
        <pc:sldMkLst>
          <pc:docMk/>
          <pc:sldMk cId="3445654265" sldId="474"/>
        </pc:sldMkLst>
        <pc:spChg chg="mod">
          <ac:chgData name="Jordan Larocque, Mr." userId="S::jordan.larocque@mcgill.ca::e3682428-de11-4277-9f34-966172cc7c90" providerId="AD" clId="Web-{2CBA9DBF-8478-46F6-8D9E-C7BACC1CEB22}" dt="2021-11-30T20:28:45.523" v="49" actId="20577"/>
          <ac:spMkLst>
            <pc:docMk/>
            <pc:sldMk cId="3445654265" sldId="474"/>
            <ac:spMk id="2" creationId="{DF83BD79-A60F-4C3D-9777-F29B25249144}"/>
          </ac:spMkLst>
        </pc:spChg>
      </pc:sldChg>
      <pc:sldChg chg="modSp">
        <pc:chgData name="Jordan Larocque, Mr." userId="S::jordan.larocque@mcgill.ca::e3682428-de11-4277-9f34-966172cc7c90" providerId="AD" clId="Web-{2CBA9DBF-8478-46F6-8D9E-C7BACC1CEB22}" dt="2021-11-30T20:34:47.684" v="50" actId="20577"/>
        <pc:sldMkLst>
          <pc:docMk/>
          <pc:sldMk cId="2648633883" sldId="476"/>
        </pc:sldMkLst>
        <pc:spChg chg="mod">
          <ac:chgData name="Jordan Larocque, Mr." userId="S::jordan.larocque@mcgill.ca::e3682428-de11-4277-9f34-966172cc7c90" providerId="AD" clId="Web-{2CBA9DBF-8478-46F6-8D9E-C7BACC1CEB22}" dt="2021-11-30T20:34:47.684" v="50" actId="20577"/>
          <ac:spMkLst>
            <pc:docMk/>
            <pc:sldMk cId="2648633883" sldId="476"/>
            <ac:spMk id="2" creationId="{DF83BD79-A60F-4C3D-9777-F29B25249144}"/>
          </ac:spMkLst>
        </pc:spChg>
      </pc:sldChg>
      <pc:sldChg chg="modSp">
        <pc:chgData name="Jordan Larocque, Mr." userId="S::jordan.larocque@mcgill.ca::e3682428-de11-4277-9f34-966172cc7c90" providerId="AD" clId="Web-{2CBA9DBF-8478-46F6-8D9E-C7BACC1CEB22}" dt="2021-11-30T20:35:13.840" v="51" actId="20577"/>
        <pc:sldMkLst>
          <pc:docMk/>
          <pc:sldMk cId="3366453156" sldId="513"/>
        </pc:sldMkLst>
        <pc:spChg chg="mod">
          <ac:chgData name="Jordan Larocque, Mr." userId="S::jordan.larocque@mcgill.ca::e3682428-de11-4277-9f34-966172cc7c90" providerId="AD" clId="Web-{2CBA9DBF-8478-46F6-8D9E-C7BACC1CEB22}" dt="2021-11-30T20:35:13.840" v="51" actId="20577"/>
          <ac:spMkLst>
            <pc:docMk/>
            <pc:sldMk cId="3366453156" sldId="513"/>
            <ac:spMk id="5" creationId="{00000000-0000-0000-0000-000000000000}"/>
          </ac:spMkLst>
        </pc:spChg>
      </pc:sldChg>
      <pc:sldChg chg="modSp">
        <pc:chgData name="Jordan Larocque, Mr." userId="S::jordan.larocque@mcgill.ca::e3682428-de11-4277-9f34-966172cc7c90" providerId="AD" clId="Web-{2CBA9DBF-8478-46F6-8D9E-C7BACC1CEB22}" dt="2021-11-30T20:23:58.285" v="39" actId="14100"/>
        <pc:sldMkLst>
          <pc:docMk/>
          <pc:sldMk cId="1631764695" sldId="554"/>
        </pc:sldMkLst>
        <pc:spChg chg="mod">
          <ac:chgData name="Jordan Larocque, Mr." userId="S::jordan.larocque@mcgill.ca::e3682428-de11-4277-9f34-966172cc7c90" providerId="AD" clId="Web-{2CBA9DBF-8478-46F6-8D9E-C7BACC1CEB22}" dt="2021-11-30T20:23:58.285" v="39" actId="14100"/>
          <ac:spMkLst>
            <pc:docMk/>
            <pc:sldMk cId="1631764695" sldId="554"/>
            <ac:spMk id="4608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defRPr sz="1100"/>
            </a:lvl1pPr>
          </a:lstStyle>
          <a:p>
            <a:endParaRPr lang="en-US"/>
          </a:p>
        </p:txBody>
      </p:sp>
      <p:sp>
        <p:nvSpPr>
          <p:cNvPr id="70659" name="Rectangle 3"/>
          <p:cNvSpPr>
            <a:spLocks noGrp="1" noChangeArrowheads="1"/>
          </p:cNvSpPr>
          <p:nvPr>
            <p:ph type="dt" sz="quarter" idx="1"/>
          </p:nvPr>
        </p:nvSpPr>
        <p:spPr bwMode="auto">
          <a:xfrm>
            <a:off x="3927574"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a:defRPr sz="1100"/>
            </a:lvl1pPr>
          </a:lstStyle>
          <a:p>
            <a:endParaRPr lang="en-US"/>
          </a:p>
        </p:txBody>
      </p:sp>
      <p:sp>
        <p:nvSpPr>
          <p:cNvPr id="70660" name="Rectangle 4"/>
          <p:cNvSpPr>
            <a:spLocks noGrp="1" noChangeArrowheads="1"/>
          </p:cNvSpPr>
          <p:nvPr>
            <p:ph type="ftr" sz="quarter" idx="2"/>
          </p:nvPr>
        </p:nvSpPr>
        <p:spPr bwMode="auto">
          <a:xfrm>
            <a:off x="0"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defRPr sz="1100"/>
            </a:lvl1pPr>
          </a:lstStyle>
          <a:p>
            <a:endParaRPr lang="en-US"/>
          </a:p>
        </p:txBody>
      </p:sp>
      <p:sp>
        <p:nvSpPr>
          <p:cNvPr id="70661" name="Rectangle 5"/>
          <p:cNvSpPr>
            <a:spLocks noGrp="1" noChangeArrowheads="1"/>
          </p:cNvSpPr>
          <p:nvPr>
            <p:ph type="sldNum" sz="quarter" idx="3"/>
          </p:nvPr>
        </p:nvSpPr>
        <p:spPr bwMode="auto">
          <a:xfrm>
            <a:off x="3927574"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a:defRPr sz="1100"/>
            </a:lvl1pPr>
          </a:lstStyle>
          <a:p>
            <a:fld id="{DD28354E-E48C-49CC-8370-7D038345486C}" type="slidenum">
              <a:rPr lang="en-US"/>
              <a:pPr/>
              <a:t>‹#›</a:t>
            </a:fld>
            <a:endParaRPr lang="en-US"/>
          </a:p>
        </p:txBody>
      </p:sp>
    </p:spTree>
    <p:extLst>
      <p:ext uri="{BB962C8B-B14F-4D97-AF65-F5344CB8AC3E}">
        <p14:creationId xmlns:p14="http://schemas.microsoft.com/office/powerpoint/2010/main" val="4090384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186">
              <a:defRPr sz="1200"/>
            </a:lvl1pPr>
          </a:lstStyle>
          <a:p>
            <a:endParaRPr lang="en-US"/>
          </a:p>
        </p:txBody>
      </p:sp>
      <p:sp>
        <p:nvSpPr>
          <p:cNvPr id="31747" name="Rectangle 3"/>
          <p:cNvSpPr>
            <a:spLocks noGrp="1" noChangeArrowheads="1"/>
          </p:cNvSpPr>
          <p:nvPr>
            <p:ph type="dt" idx="1"/>
          </p:nvPr>
        </p:nvSpPr>
        <p:spPr bwMode="auto">
          <a:xfrm>
            <a:off x="3927574"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186">
              <a:defRPr sz="1200"/>
            </a:lvl1pPr>
          </a:lstStyle>
          <a:p>
            <a:endParaRPr lang="en-US"/>
          </a:p>
        </p:txBody>
      </p:sp>
      <p:sp>
        <p:nvSpPr>
          <p:cNvPr id="31748" name="Rectangle 4"/>
          <p:cNvSpPr>
            <a:spLocks noGrp="1" noRot="1" noChangeAspect="1" noChangeArrowheads="1" noTextEdit="1"/>
          </p:cNvSpPr>
          <p:nvPr>
            <p:ph type="sldImg" idx="2"/>
          </p:nvPr>
        </p:nvSpPr>
        <p:spPr bwMode="auto">
          <a:xfrm>
            <a:off x="393700" y="692150"/>
            <a:ext cx="6146800" cy="3457575"/>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693722" y="4379901"/>
            <a:ext cx="5546758" cy="41481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750" name="Rectangle 6"/>
          <p:cNvSpPr>
            <a:spLocks noGrp="1" noChangeArrowheads="1"/>
          </p:cNvSpPr>
          <p:nvPr>
            <p:ph type="ftr" sz="quarter" idx="4"/>
          </p:nvPr>
        </p:nvSpPr>
        <p:spPr bwMode="auto">
          <a:xfrm>
            <a:off x="0"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186">
              <a:defRPr sz="1200"/>
            </a:lvl1pPr>
          </a:lstStyle>
          <a:p>
            <a:endParaRPr lang="en-US"/>
          </a:p>
        </p:txBody>
      </p:sp>
      <p:sp>
        <p:nvSpPr>
          <p:cNvPr id="31751" name="Rectangle 7"/>
          <p:cNvSpPr>
            <a:spLocks noGrp="1" noChangeArrowheads="1"/>
          </p:cNvSpPr>
          <p:nvPr>
            <p:ph type="sldNum" sz="quarter" idx="5"/>
          </p:nvPr>
        </p:nvSpPr>
        <p:spPr bwMode="auto">
          <a:xfrm>
            <a:off x="3927574"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186">
              <a:defRPr sz="1200"/>
            </a:lvl1pPr>
          </a:lstStyle>
          <a:p>
            <a:fld id="{87F161E8-846D-4747-B53A-F633A57CCB41}" type="slidenum">
              <a:rPr lang="en-US"/>
              <a:pPr/>
              <a:t>‹#›</a:t>
            </a:fld>
            <a:endParaRPr lang="en-US"/>
          </a:p>
        </p:txBody>
      </p:sp>
    </p:spTree>
    <p:extLst>
      <p:ext uri="{BB962C8B-B14F-4D97-AF65-F5344CB8AC3E}">
        <p14:creationId xmlns:p14="http://schemas.microsoft.com/office/powerpoint/2010/main" val="32390111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DC551B-1ADC-4F43-AE3E-59C3155418E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4234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32</a:t>
            </a:fld>
            <a:endParaRPr lang="en-US"/>
          </a:p>
        </p:txBody>
      </p:sp>
    </p:spTree>
    <p:extLst>
      <p:ext uri="{BB962C8B-B14F-4D97-AF65-F5344CB8AC3E}">
        <p14:creationId xmlns:p14="http://schemas.microsoft.com/office/powerpoint/2010/main" val="3775536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37</a:t>
            </a:fld>
            <a:endParaRPr lang="en-US"/>
          </a:p>
        </p:txBody>
      </p:sp>
    </p:spTree>
    <p:extLst>
      <p:ext uri="{BB962C8B-B14F-4D97-AF65-F5344CB8AC3E}">
        <p14:creationId xmlns:p14="http://schemas.microsoft.com/office/powerpoint/2010/main" val="480586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39</a:t>
            </a:fld>
            <a:endParaRPr lang="en-US"/>
          </a:p>
        </p:txBody>
      </p:sp>
    </p:spTree>
    <p:extLst>
      <p:ext uri="{BB962C8B-B14F-4D97-AF65-F5344CB8AC3E}">
        <p14:creationId xmlns:p14="http://schemas.microsoft.com/office/powerpoint/2010/main" val="4094484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41</a:t>
            </a:fld>
            <a:endParaRPr lang="en-US"/>
          </a:p>
        </p:txBody>
      </p:sp>
    </p:spTree>
    <p:extLst>
      <p:ext uri="{BB962C8B-B14F-4D97-AF65-F5344CB8AC3E}">
        <p14:creationId xmlns:p14="http://schemas.microsoft.com/office/powerpoint/2010/main" val="41734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a:t>
            </a:fld>
            <a:endParaRPr lang="en-US"/>
          </a:p>
        </p:txBody>
      </p:sp>
    </p:spTree>
    <p:extLst>
      <p:ext uri="{BB962C8B-B14F-4D97-AF65-F5344CB8AC3E}">
        <p14:creationId xmlns:p14="http://schemas.microsoft.com/office/powerpoint/2010/main" val="112401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16</a:t>
            </a:fld>
            <a:endParaRPr lang="en-US"/>
          </a:p>
        </p:txBody>
      </p:sp>
    </p:spTree>
    <p:extLst>
      <p:ext uri="{BB962C8B-B14F-4D97-AF65-F5344CB8AC3E}">
        <p14:creationId xmlns:p14="http://schemas.microsoft.com/office/powerpoint/2010/main" val="3467282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21</a:t>
            </a:fld>
            <a:endParaRPr lang="en-US"/>
          </a:p>
        </p:txBody>
      </p:sp>
    </p:spTree>
    <p:extLst>
      <p:ext uri="{BB962C8B-B14F-4D97-AF65-F5344CB8AC3E}">
        <p14:creationId xmlns:p14="http://schemas.microsoft.com/office/powerpoint/2010/main" val="251191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26</a:t>
            </a:fld>
            <a:endParaRPr lang="en-US"/>
          </a:p>
        </p:txBody>
      </p:sp>
    </p:spTree>
    <p:extLst>
      <p:ext uri="{BB962C8B-B14F-4D97-AF65-F5344CB8AC3E}">
        <p14:creationId xmlns:p14="http://schemas.microsoft.com/office/powerpoint/2010/main" val="1314601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27</a:t>
            </a:fld>
            <a:endParaRPr lang="en-US"/>
          </a:p>
        </p:txBody>
      </p:sp>
    </p:spTree>
    <p:extLst>
      <p:ext uri="{BB962C8B-B14F-4D97-AF65-F5344CB8AC3E}">
        <p14:creationId xmlns:p14="http://schemas.microsoft.com/office/powerpoint/2010/main" val="71853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28</a:t>
            </a:fld>
            <a:endParaRPr lang="en-US"/>
          </a:p>
        </p:txBody>
      </p:sp>
    </p:spTree>
    <p:extLst>
      <p:ext uri="{BB962C8B-B14F-4D97-AF65-F5344CB8AC3E}">
        <p14:creationId xmlns:p14="http://schemas.microsoft.com/office/powerpoint/2010/main" val="1335701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29</a:t>
            </a:fld>
            <a:endParaRPr lang="en-US"/>
          </a:p>
        </p:txBody>
      </p:sp>
    </p:spTree>
    <p:extLst>
      <p:ext uri="{BB962C8B-B14F-4D97-AF65-F5344CB8AC3E}">
        <p14:creationId xmlns:p14="http://schemas.microsoft.com/office/powerpoint/2010/main" val="3111238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31</a:t>
            </a:fld>
            <a:endParaRPr lang="en-US"/>
          </a:p>
        </p:txBody>
      </p:sp>
    </p:spTree>
    <p:extLst>
      <p:ext uri="{BB962C8B-B14F-4D97-AF65-F5344CB8AC3E}">
        <p14:creationId xmlns:p14="http://schemas.microsoft.com/office/powerpoint/2010/main" val="33391380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5" name="Rectangle 4"/>
          <p:cNvSpPr/>
          <p:nvPr userDrawn="1"/>
        </p:nvSpPr>
        <p:spPr>
          <a:xfrm>
            <a:off x="11049000" y="6400800"/>
            <a:ext cx="91440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2" name="Title 1"/>
          <p:cNvSpPr>
            <a:spLocks noGrp="1"/>
          </p:cNvSpPr>
          <p:nvPr>
            <p:ph type="title" hasCustomPrompt="1"/>
          </p:nvPr>
        </p:nvSpPr>
        <p:spPr>
          <a:xfrm>
            <a:off x="0" y="-24384"/>
            <a:ext cx="9372600" cy="5053584"/>
          </a:xfrm>
          <a:noFill/>
        </p:spPr>
        <p:txBody>
          <a:bodyPr/>
          <a:lstStyle/>
          <a:p>
            <a:pPr lvl="0"/>
            <a:r>
              <a:rPr lang="en-US" dirty="0"/>
              <a:t>Click </a:t>
            </a:r>
            <a:r>
              <a:rPr lang="en-US" sz="3600" b="1" dirty="0" err="1">
                <a:solidFill>
                  <a:schemeClr val="tx1"/>
                </a:solidFill>
                <a:latin typeface="+mj-lt"/>
              </a:rPr>
              <a:t>Click</a:t>
            </a:r>
            <a:r>
              <a:rPr lang="en-US" sz="3600" b="1" dirty="0">
                <a:solidFill>
                  <a:schemeClr val="tx1"/>
                </a:solidFill>
                <a:latin typeface="+mj-lt"/>
              </a:rPr>
              <a:t> and type the Course Title</a:t>
            </a:r>
            <a:br>
              <a:rPr lang="en-US" sz="3600" b="1" dirty="0">
                <a:solidFill>
                  <a:schemeClr val="tx1"/>
                </a:solidFill>
                <a:latin typeface="+mj-lt"/>
              </a:rPr>
            </a:br>
            <a:r>
              <a:rPr lang="en-US" sz="3600" b="1" dirty="0">
                <a:solidFill>
                  <a:schemeClr val="tx1"/>
                </a:solidFill>
                <a:latin typeface="+mj-lt"/>
              </a:rPr>
              <a:t>Course Number</a:t>
            </a:r>
            <a:br>
              <a:rPr lang="en-US" sz="3600" b="1" dirty="0">
                <a:solidFill>
                  <a:schemeClr val="tx1"/>
                </a:solidFill>
                <a:latin typeface="+mj-lt"/>
              </a:rPr>
            </a:br>
            <a:r>
              <a:rPr lang="en-US" sz="3600" b="1" dirty="0">
                <a:solidFill>
                  <a:schemeClr val="tx1"/>
                </a:solidFill>
                <a:latin typeface="+mj-lt"/>
              </a:rPr>
              <a:t>Session Title</a:t>
            </a:r>
            <a:br>
              <a:rPr lang="en-US" sz="3600" b="1" dirty="0">
                <a:solidFill>
                  <a:schemeClr val="tx1"/>
                </a:solidFill>
                <a:latin typeface="+mj-lt"/>
              </a:rPr>
            </a:br>
            <a:r>
              <a:rPr lang="en-US" sz="3600" b="1" dirty="0">
                <a:solidFill>
                  <a:schemeClr val="tx1"/>
                </a:solidFill>
                <a:latin typeface="+mj-lt"/>
              </a:rPr>
              <a:t>Instructor Name</a:t>
            </a:r>
          </a:p>
        </p:txBody>
      </p:sp>
    </p:spTree>
    <p:custDataLst>
      <p:tags r:id="rId1"/>
    </p:custDataLst>
    <p:extLst>
      <p:ext uri="{BB962C8B-B14F-4D97-AF65-F5344CB8AC3E}">
        <p14:creationId xmlns:p14="http://schemas.microsoft.com/office/powerpoint/2010/main" val="18193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08000" y="914400"/>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4" name="Content Placeholder 3"/>
          <p:cNvSpPr>
            <a:spLocks noGrp="1"/>
          </p:cNvSpPr>
          <p:nvPr>
            <p:ph sz="half" idx="2" hasCustomPrompt="1"/>
          </p:nvPr>
        </p:nvSpPr>
        <p:spPr>
          <a:xfrm>
            <a:off x="609600" y="1752601"/>
            <a:ext cx="5386917"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97601" y="914400"/>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Content Placeholder 5"/>
          <p:cNvSpPr>
            <a:spLocks noGrp="1"/>
          </p:cNvSpPr>
          <p:nvPr>
            <p:ph sz="quarter" idx="4" hasCustomPrompt="1"/>
          </p:nvPr>
        </p:nvSpPr>
        <p:spPr>
          <a:xfrm>
            <a:off x="6193368" y="1752601"/>
            <a:ext cx="5389033"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7"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7790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773158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2744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6400800"/>
            <a:ext cx="1219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3" name="Title Placeholder 1"/>
          <p:cNvSpPr>
            <a:spLocks noGrp="1"/>
          </p:cNvSpPr>
          <p:nvPr>
            <p:ph type="title"/>
          </p:nvPr>
        </p:nvSpPr>
        <p:spPr>
          <a:xfrm>
            <a:off x="685800" y="609600"/>
            <a:ext cx="10668000" cy="1411560"/>
          </a:xfrm>
          <a:prstGeom prst="rect">
            <a:avLst/>
          </a:prstGeom>
          <a:noFill/>
        </p:spPr>
        <p:txBody>
          <a:bodyPr vert="horz" lIns="91440" tIns="45720" rIns="91440" bIns="45720" rtlCol="0" anchor="ctr">
            <a:normAutofit/>
          </a:bodyPr>
          <a:lstStyle>
            <a:lvl1pPr>
              <a:defRPr>
                <a:solidFill>
                  <a:srgbClr val="024F6D"/>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925790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discussion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Discussion text</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3" name="Rounded Rectangular Callout 12"/>
          <p:cNvSpPr/>
          <p:nvPr userDrawn="1"/>
        </p:nvSpPr>
        <p:spPr>
          <a:xfrm>
            <a:off x="3009900" y="3273595"/>
            <a:ext cx="8026400" cy="1600200"/>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3009900" y="3133217"/>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3814109" y="3407226"/>
            <a:ext cx="7057092" cy="124097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9"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310088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example text and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0"/>
            <a:ext cx="11074400" cy="3505200"/>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Case Example text</a:t>
            </a:r>
          </a:p>
        </p:txBody>
      </p:sp>
      <p:sp>
        <p:nvSpPr>
          <p:cNvPr id="13" name="Rounded Rectangular Callout 12"/>
          <p:cNvSpPr/>
          <p:nvPr userDrawn="1"/>
        </p:nvSpPr>
        <p:spPr>
          <a:xfrm>
            <a:off x="609600" y="4572000"/>
            <a:ext cx="8026400" cy="1359578"/>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609600" y="4495801"/>
            <a:ext cx="1016000" cy="830997"/>
          </a:xfrm>
          <a:prstGeom prst="rect">
            <a:avLst/>
          </a:prstGeom>
          <a:noFill/>
        </p:spPr>
        <p:txBody>
          <a:bodyPr wrap="square" rtlCol="0">
            <a:spAutoFit/>
          </a:bodyPr>
          <a:lstStyle/>
          <a:p>
            <a:r>
              <a:rPr lang="en-CA" sz="48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1219201" y="4652664"/>
            <a:ext cx="7251700" cy="1138536"/>
          </a:xfrm>
          <a:prstGeom prst="rect">
            <a:avLst/>
          </a:prstGeom>
        </p:spPr>
        <p:txBody>
          <a:bodyP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1990738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ort questi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2" name="Rounded Rectangular Callout 11"/>
          <p:cNvSpPr/>
          <p:nvPr userDrawn="1"/>
        </p:nvSpPr>
        <p:spPr>
          <a:xfrm>
            <a:off x="1237129" y="1519536"/>
            <a:ext cx="9144000" cy="2819382"/>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3" name="TextBox 12"/>
          <p:cNvSpPr txBox="1"/>
          <p:nvPr userDrawn="1"/>
        </p:nvSpPr>
        <p:spPr>
          <a:xfrm>
            <a:off x="1320800" y="144780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2032000" y="1696286"/>
            <a:ext cx="8026400" cy="241851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2799599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estion and Response">
    <p:spTree>
      <p:nvGrpSpPr>
        <p:cNvPr id="1" name=""/>
        <p:cNvGrpSpPr/>
        <p:nvPr/>
      </p:nvGrpSpPr>
      <p:grpSpPr>
        <a:xfrm>
          <a:off x="0" y="0"/>
          <a:ext cx="0" cy="0"/>
          <a:chOff x="0" y="0"/>
          <a:chExt cx="0" cy="0"/>
        </a:xfrm>
      </p:grpSpPr>
      <p:sp>
        <p:nvSpPr>
          <p:cNvPr id="11" name="Rounded Rectangular Callout 10"/>
          <p:cNvSpPr/>
          <p:nvPr userDrawn="1"/>
        </p:nvSpPr>
        <p:spPr>
          <a:xfrm>
            <a:off x="505288" y="916594"/>
            <a:ext cx="7825913" cy="2128813"/>
          </a:xfrm>
          <a:prstGeom prst="wedgeRoundRectCallout">
            <a:avLst>
              <a:gd name="adj1" fmla="val -3023"/>
              <a:gd name="adj2" fmla="val 84693"/>
              <a:gd name="adj3" fmla="val 16667"/>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6101" y="3322027"/>
            <a:ext cx="6515100" cy="3228975"/>
          </a:xfrm>
          <a:prstGeom prst="rect">
            <a:avLst/>
          </a:prstGeom>
        </p:spPr>
      </p:pic>
      <p:sp>
        <p:nvSpPr>
          <p:cNvPr id="13" name="TextBox 12"/>
          <p:cNvSpPr txBox="1"/>
          <p:nvPr userDrawn="1"/>
        </p:nvSpPr>
        <p:spPr>
          <a:xfrm>
            <a:off x="609600" y="838201"/>
            <a:ext cx="1016000" cy="646331"/>
          </a:xfrm>
          <a:prstGeom prst="rect">
            <a:avLst/>
          </a:prstGeom>
          <a:noFill/>
        </p:spPr>
        <p:txBody>
          <a:bodyPr wrap="square" rtlCol="0">
            <a:spAutoFit/>
          </a:bodyPr>
          <a:lstStyle/>
          <a:p>
            <a:r>
              <a:rPr lang="en-CA" sz="36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7" name="Rounded Rectangular Callout 16"/>
          <p:cNvSpPr/>
          <p:nvPr userDrawn="1"/>
        </p:nvSpPr>
        <p:spPr>
          <a:xfrm>
            <a:off x="2743201" y="2200669"/>
            <a:ext cx="8872071" cy="2676692"/>
          </a:xfrm>
          <a:prstGeom prst="wedgeRoundRectCallout">
            <a:avLst/>
          </a:prstGeom>
          <a:gradFill>
            <a:gsLst>
              <a:gs pos="0">
                <a:srgbClr val="DFF1CB"/>
              </a:gs>
              <a:gs pos="80000">
                <a:schemeClr val="accent3"/>
              </a:gs>
              <a:gs pos="100000">
                <a:schemeClr val="accent3"/>
              </a:gs>
            </a:gsLst>
          </a:gradFill>
          <a:ln>
            <a:solidFill>
              <a:srgbClr val="698335"/>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5" name="TextBox 14"/>
          <p:cNvSpPr txBox="1"/>
          <p:nvPr userDrawn="1"/>
        </p:nvSpPr>
        <p:spPr>
          <a:xfrm>
            <a:off x="2844800" y="212467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A</a:t>
            </a:r>
          </a:p>
        </p:txBody>
      </p:sp>
      <p:sp>
        <p:nvSpPr>
          <p:cNvPr id="14" name="Text Placeholder 3"/>
          <p:cNvSpPr>
            <a:spLocks noGrp="1"/>
          </p:cNvSpPr>
          <p:nvPr>
            <p:ph type="body" sz="half" idx="14" hasCustomPrompt="1"/>
          </p:nvPr>
        </p:nvSpPr>
        <p:spPr>
          <a:xfrm>
            <a:off x="3588871" y="2438400"/>
            <a:ext cx="7587129" cy="2286000"/>
          </a:xfrm>
          <a:prstGeom prst="rect">
            <a:avLst/>
          </a:prstGeom>
        </p:spPr>
        <p:txBody>
          <a:bodyPr>
            <a:normAutofit/>
          </a:bodyPr>
          <a:lstStyle>
            <a:lvl1pPr marL="0" indent="0">
              <a:buNone/>
              <a:defRPr sz="320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correct response.</a:t>
            </a:r>
          </a:p>
        </p:txBody>
      </p:sp>
      <p:sp>
        <p:nvSpPr>
          <p:cNvPr id="18" name="Text Placeholder 3"/>
          <p:cNvSpPr>
            <a:spLocks noGrp="1"/>
          </p:cNvSpPr>
          <p:nvPr>
            <p:ph type="body" sz="half" idx="2" hasCustomPrompt="1"/>
          </p:nvPr>
        </p:nvSpPr>
        <p:spPr>
          <a:xfrm>
            <a:off x="1105648" y="1004651"/>
            <a:ext cx="7022353" cy="1196019"/>
          </a:xfrm>
          <a:prstGeom prst="rect">
            <a:avLst/>
          </a:prstGeom>
        </p:spPr>
        <p:txBody>
          <a:bodyPr>
            <a:normAutofit/>
          </a:bodyPr>
          <a:lstStyle>
            <a:lvl1pPr marL="0" indent="0">
              <a:buNone/>
              <a:defRPr sz="2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original question text.</a:t>
            </a:r>
          </a:p>
        </p:txBody>
      </p:sp>
      <p:sp>
        <p:nvSpPr>
          <p:cNvPr id="16"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937813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35200" y="1752600"/>
            <a:ext cx="7620000" cy="3921919"/>
          </a:xfrm>
          <a:prstGeom prst="rect">
            <a:avLst/>
          </a:prstGeom>
        </p:spPr>
      </p:pic>
      <p:sp>
        <p:nvSpPr>
          <p:cNvPr id="8" name="Text Placeholder 8"/>
          <p:cNvSpPr txBox="1">
            <a:spLocks/>
          </p:cNvSpPr>
          <p:nvPr userDrawn="1"/>
        </p:nvSpPr>
        <p:spPr>
          <a:xfrm>
            <a:off x="304800" y="76200"/>
            <a:ext cx="11582400" cy="609600"/>
          </a:xfrm>
          <a:prstGeom prst="rect">
            <a:avLst/>
          </a:prstGeom>
        </p:spPr>
        <p:txBody>
          <a:bodyPr>
            <a:noAutofit/>
          </a:bodyPr>
          <a:lstStyle>
            <a:lvl1pPr marL="0" indent="0" algn="ctr" defTabSz="914400" rtl="0" eaLnBrk="1" latinLnBrk="0" hangingPunct="1">
              <a:lnSpc>
                <a:spcPct val="80000"/>
              </a:lnSpc>
              <a:spcBef>
                <a:spcPct val="20000"/>
              </a:spcBef>
              <a:buFont typeface="Arial" pitchFamily="34" charset="0"/>
              <a:buNone/>
              <a:defRPr lang="en-US" sz="3700" b="1" kern="1200" baseline="0" dirty="0">
                <a:solidFill>
                  <a:schemeClr val="tx1">
                    <a:lumMod val="50000"/>
                    <a:lumOff val="50000"/>
                  </a:schemeClr>
                </a:solidFill>
                <a:latin typeface="+mj-lt"/>
                <a:ea typeface="+mn-ea"/>
                <a:cs typeface="Verdana"/>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700" dirty="0">
                <a:solidFill>
                  <a:schemeClr val="bg1"/>
                </a:solidFill>
              </a:rPr>
              <a:t>Break</a:t>
            </a:r>
            <a:endParaRPr lang="en-US" sz="3600" dirty="0">
              <a:solidFill>
                <a:schemeClr val="bg1"/>
              </a:solidFill>
            </a:endParaRPr>
          </a:p>
        </p:txBody>
      </p:sp>
    </p:spTree>
    <p:custDataLst>
      <p:tags r:id="rId1"/>
    </p:custDataLst>
    <p:extLst>
      <p:ext uri="{BB962C8B-B14F-4D97-AF65-F5344CB8AC3E}">
        <p14:creationId xmlns:p14="http://schemas.microsoft.com/office/powerpoint/2010/main" val="1353477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A6085D8A-2806-4422-95D7-E98B3C9E83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33713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pic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990600"/>
            <a:ext cx="10972800" cy="51355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4"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079258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58248"/>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828800" y="5181600"/>
            <a:ext cx="8534400" cy="88265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4214436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03402"/>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994945" y="3841750"/>
            <a:ext cx="8534400" cy="882650"/>
          </a:xfrm>
        </p:spPr>
        <p:txBody>
          <a:bodyPr/>
          <a:lstStyle>
            <a:lvl1pPr marL="0" indent="0" algn="ctr">
              <a:buNone/>
              <a:defRPr sz="3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1310283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38401"/>
            <a:ext cx="10363200" cy="1470025"/>
          </a:xfrm>
          <a:prstGeom prst="rect">
            <a:avLst/>
          </a:prstGeom>
        </p:spPr>
        <p:txBody>
          <a:bodyPr/>
          <a:lstStyle>
            <a:lvl1pPr>
              <a:defRPr b="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7118E8F9-1B68-4AA8-AEC8-306D104ADB33}" type="datetimeFigureOut">
              <a:rPr lang="en-US"/>
              <a:pPr>
                <a:defRPr/>
              </a:pPr>
              <a:t>12/1/2021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F81B8F5-55BA-4C67-8922-0A454BD25DF6}" type="slidenum">
              <a:rPr lang="en-US" altLang="en-US"/>
              <a:pPr>
                <a:defRPr/>
              </a:pPr>
              <a:t>‹#›</a:t>
            </a:fld>
            <a:endParaRPr lang="en-US" altLang="en-US" dirty="0"/>
          </a:p>
        </p:txBody>
      </p:sp>
    </p:spTree>
    <p:extLst>
      <p:ext uri="{BB962C8B-B14F-4D97-AF65-F5344CB8AC3E}">
        <p14:creationId xmlns:p14="http://schemas.microsoft.com/office/powerpoint/2010/main" val="136415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10972800" cy="4876800"/>
          </a:xfrm>
        </p:spPr>
        <p:txBody>
          <a:bodyPr/>
          <a:lstStyle>
            <a:lvl1pPr>
              <a:defRPr b="0"/>
            </a:lvl1pPr>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4142609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57400"/>
            <a:ext cx="10972800" cy="4572000"/>
          </a:xfrm>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
        <p:nvSpPr>
          <p:cNvPr id="4" name="Title 1"/>
          <p:cNvSpPr>
            <a:spLocks noGrp="1"/>
          </p:cNvSpPr>
          <p:nvPr>
            <p:ph type="title"/>
          </p:nvPr>
        </p:nvSpPr>
        <p:spPr>
          <a:xfrm>
            <a:off x="609600" y="990600"/>
            <a:ext cx="10972800" cy="762000"/>
          </a:xfrm>
          <a:prstGeom prst="rect">
            <a:avLst/>
          </a:prstGeo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4276058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3299567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p>
            <a:pPr>
              <a:defRPr/>
            </a:pPr>
            <a:fld id="{B588C902-A4A8-4714-8169-E49D043BB080}" type="datetimeFigureOut">
              <a:rPr lang="en-US" smtClean="0"/>
              <a:pPr>
                <a:defRPr/>
              </a:pPr>
              <a:t>12/1/2021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05D5F5AC-7C2C-4493-B73D-72D7B534D508}" type="slidenum">
              <a:rPr lang="en-US" altLang="en-US" smtClean="0"/>
              <a:pPr/>
              <a:t>‹#›</a:t>
            </a:fld>
            <a:endParaRPr lang="en-US" altLang="en-US" dirty="0"/>
          </a:p>
        </p:txBody>
      </p:sp>
    </p:spTree>
    <p:extLst>
      <p:ext uri="{BB962C8B-B14F-4D97-AF65-F5344CB8AC3E}">
        <p14:creationId xmlns:p14="http://schemas.microsoft.com/office/powerpoint/2010/main" val="6157527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09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97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24740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634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itle 1"/>
          <p:cNvSpPr>
            <a:spLocks noGrp="1"/>
          </p:cNvSpPr>
          <p:nvPr>
            <p:ph type="ctrTitle"/>
          </p:nvPr>
        </p:nvSpPr>
        <p:spPr>
          <a:xfrm>
            <a:off x="914400" y="1524001"/>
            <a:ext cx="10363200" cy="2076451"/>
          </a:xfrm>
          <a:prstGeom prst="rect">
            <a:avLst/>
          </a:prstGeom>
        </p:spPr>
        <p:txBody>
          <a:bodyPr/>
          <a:lstStyle>
            <a:lvl1pPr>
              <a:defRPr sz="5400" baseline="0">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18118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286001"/>
            <a:ext cx="10972800" cy="38401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047641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H Slides">
    <p:spTree>
      <p:nvGrpSpPr>
        <p:cNvPr id="1" name=""/>
        <p:cNvGrpSpPr/>
        <p:nvPr/>
      </p:nvGrpSpPr>
      <p:grpSpPr>
        <a:xfrm>
          <a:off x="0" y="0"/>
          <a:ext cx="0" cy="0"/>
          <a:chOff x="0" y="0"/>
          <a:chExt cx="0" cy="0"/>
        </a:xfrm>
      </p:grpSpPr>
      <p:sp>
        <p:nvSpPr>
          <p:cNvPr id="5" name="Content Placeholder 4"/>
          <p:cNvSpPr>
            <a:spLocks noGrp="1" noChangeArrowheads="1"/>
          </p:cNvSpPr>
          <p:nvPr>
            <p:ph idx="1"/>
          </p:nvPr>
        </p:nvSpPr>
        <p:spPr bwMode="auto">
          <a:xfrm>
            <a:off x="609600" y="1600201"/>
            <a:ext cx="10972800" cy="4525963"/>
          </a:xfrm>
          <a:prstGeom prst="rect">
            <a:avLst/>
          </a:prstGeom>
          <a:noFill/>
          <a:ln w="9525">
            <a:noFill/>
            <a:miter lim="800000"/>
            <a:headEnd/>
            <a:tailEnd/>
          </a:ln>
          <a:effectLst/>
        </p:spPr>
        <p:txBody>
          <a:bodyPr/>
          <a:lstStyle>
            <a:lvl1pPr marL="347472" indent="-347472" algn="l">
              <a:spcBef>
                <a:spcPts val="624"/>
              </a:spcBef>
              <a:buFont typeface="Arial" pitchFamily="34" charset="0"/>
              <a:buChar char="•"/>
              <a:defRPr sz="3200" baseline="0">
                <a:solidFill>
                  <a:schemeClr val="tx1"/>
                </a:solidFill>
                <a:latin typeface="Calibri" pitchFamily="34" charset="0"/>
              </a:defRPr>
            </a:lvl1pPr>
            <a:lvl2pPr marL="740664" indent="-740664" algn="l">
              <a:spcBef>
                <a:spcPts val="24"/>
              </a:spcBef>
              <a:buClr>
                <a:srgbClr val="0070C0"/>
              </a:buClr>
              <a:buFont typeface="Candara" pitchFamily="34" charset="0"/>
              <a:buChar char="–"/>
              <a:defRPr sz="2800">
                <a:latin typeface="Calibri" pitchFamily="34" charset="0"/>
              </a:defRPr>
            </a:lvl2pPr>
            <a:lvl3pPr>
              <a:defRPr sz="2400">
                <a:latin typeface="Calibri" pitchFamily="34" charset="0"/>
              </a:defRPr>
            </a:lvl3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9702001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28240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a:ln/>
        </p:spPr>
        <p:txBody>
          <a:bodyPr/>
          <a:lstStyle>
            <a:lvl1pPr>
              <a:defRPr/>
            </a:lvl1pPr>
          </a:lstStyle>
          <a:p>
            <a:fld id="{7A90643D-C6EE-4595-AF2A-A90B55F8C0D1}" type="slidenum">
              <a:rPr lang="en-US" altLang="en-US"/>
              <a:pPr/>
              <a:t>‹#›</a:t>
            </a:fld>
            <a:endParaRPr lang="en-US" altLang="en-US" dirty="0"/>
          </a:p>
        </p:txBody>
      </p:sp>
    </p:spTree>
    <p:extLst>
      <p:ext uri="{BB962C8B-B14F-4D97-AF65-F5344CB8AC3E}">
        <p14:creationId xmlns:p14="http://schemas.microsoft.com/office/powerpoint/2010/main" val="7900998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4CD283DA-EAEC-4BEE-86C2-11D0CA876F92}" type="slidenum">
              <a:rPr lang="en-US" altLang="en-US"/>
              <a:pPr/>
              <a:t>‹#›</a:t>
            </a:fld>
            <a:endParaRPr lang="en-US" altLang="en-US" dirty="0"/>
          </a:p>
        </p:txBody>
      </p:sp>
    </p:spTree>
    <p:extLst>
      <p:ext uri="{BB962C8B-B14F-4D97-AF65-F5344CB8AC3E}">
        <p14:creationId xmlns:p14="http://schemas.microsoft.com/office/powerpoint/2010/main" val="399575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_Content with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990600"/>
            <a:ext cx="6815667" cy="51355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990600"/>
            <a:ext cx="4011084" cy="5135563"/>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6412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_Content with Caption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2362201"/>
            <a:ext cx="6815667" cy="3763963"/>
          </a:xfrm>
          <a:prstGeom prst="rect">
            <a:avLst/>
          </a:prstGeom>
        </p:spPr>
        <p:txBody>
          <a:bodyPr/>
          <a:lstStyle>
            <a:lvl1pPr>
              <a:defRPr sz="32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2362201"/>
            <a:ext cx="4011084" cy="3763963"/>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00250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9144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4" name="Text Placeholder 3"/>
          <p:cNvSpPr>
            <a:spLocks noGrp="1"/>
          </p:cNvSpPr>
          <p:nvPr>
            <p:ph type="body" sz="half" idx="2" hasCustomPrompt="1"/>
          </p:nvPr>
        </p:nvSpPr>
        <p:spPr>
          <a:xfrm>
            <a:off x="711200" y="5367338"/>
            <a:ext cx="10668000" cy="804862"/>
          </a:xfrm>
          <a:prstGeom prst="rect">
            <a:avLst/>
          </a:prstGeom>
        </p:spPr>
        <p:txBody>
          <a:bodyPr>
            <a:normAutofit/>
          </a:bodyPr>
          <a:lstStyle>
            <a:lvl1pPr marL="0" indent="0">
              <a:buNone/>
              <a:defRPr sz="2400" baseline="0">
                <a:solidFill>
                  <a:srgbClr val="E4302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62887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Picture w subtitl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21336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1819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6299200" y="3505200"/>
            <a:ext cx="5283200" cy="2590800"/>
          </a:xfrm>
          <a:prstGeom prst="rect">
            <a:avLst/>
          </a:prstGeom>
        </p:spPr>
        <p:txBody>
          <a:bodyPr/>
          <a:lstStyle>
            <a:lvl1pPr marL="0" indent="0">
              <a:buNone/>
              <a:defRPr/>
            </a:lvl1pPr>
          </a:lstStyle>
          <a:p>
            <a:r>
              <a:rPr lang="en-US" dirty="0"/>
              <a:t>Click and add picture</a:t>
            </a:r>
          </a:p>
        </p:txBody>
      </p:sp>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5845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85765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5.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1"/>
          <p:cNvSpPr txBox="1">
            <a:spLocks/>
          </p:cNvSpPr>
          <p:nvPr userDrawn="1"/>
        </p:nvSpPr>
        <p:spPr>
          <a:xfrm>
            <a:off x="394770" y="936056"/>
            <a:ext cx="11402460" cy="5157240"/>
          </a:xfrm>
          <a:prstGeom prst="rect">
            <a:avLst/>
          </a:prstGeom>
          <a:solidFill>
            <a:schemeClr val="bg1">
              <a:alpha val="84000"/>
            </a:schemeClr>
          </a:solidFill>
          <a:ln w="38100" cmpd="sng">
            <a:noFill/>
            <a:prstDash val="solid"/>
          </a:ln>
        </p:spPr>
        <p:txBody>
          <a:bodyPr vert="horz" lIns="91440" tIns="45720" rIns="91440" bIns="45720" rtlCol="0" anchor="ctr">
            <a:noAutofit/>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1800" b="1" dirty="0"/>
          </a:p>
        </p:txBody>
      </p:sp>
      <p:sp>
        <p:nvSpPr>
          <p:cNvPr id="24" name="Title 1"/>
          <p:cNvSpPr txBox="1">
            <a:spLocks/>
          </p:cNvSpPr>
          <p:nvPr userDrawn="1"/>
        </p:nvSpPr>
        <p:spPr>
          <a:xfrm>
            <a:off x="0" y="6316809"/>
            <a:ext cx="12192000" cy="540000"/>
          </a:xfrm>
          <a:prstGeom prst="rect">
            <a:avLst/>
          </a:prstGeom>
          <a:solidFill>
            <a:srgbClr val="F0F0F0"/>
          </a:solidFill>
          <a:ln w="38100" cmpd="sng">
            <a:noFill/>
            <a:prstDash val="solid"/>
          </a:ln>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3600" b="1" dirty="0"/>
          </a:p>
        </p:txBody>
      </p:sp>
      <p:pic>
        <p:nvPicPr>
          <p:cNvPr id="25" name="Picture 24"/>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10164" y="6453336"/>
            <a:ext cx="3298816" cy="306637"/>
          </a:xfrm>
          <a:prstGeom prst="rect">
            <a:avLst/>
          </a:prstGeom>
        </p:spPr>
      </p:pic>
      <p:sp>
        <p:nvSpPr>
          <p:cNvPr id="26" name="Title Placeholder 1"/>
          <p:cNvSpPr>
            <a:spLocks noGrp="1"/>
          </p:cNvSpPr>
          <p:nvPr>
            <p:ph type="title"/>
          </p:nvPr>
        </p:nvSpPr>
        <p:spPr>
          <a:xfrm>
            <a:off x="0" y="0"/>
            <a:ext cx="12192000" cy="684000"/>
          </a:xfrm>
          <a:prstGeom prst="rect">
            <a:avLst/>
          </a:prstGeom>
          <a:solidFill>
            <a:srgbClr val="F0F0F0"/>
          </a:solidFill>
        </p:spPr>
        <p:txBody>
          <a:bodyPr vert="horz" lIns="91440" tIns="45720" rIns="91440" bIns="45720" rtlCol="0" anchor="ctr">
            <a:normAutofit/>
          </a:bodyPr>
          <a:lstStyle/>
          <a:p>
            <a:r>
              <a:rPr lang="en-US" dirty="0"/>
              <a:t>Click to edit Master title style</a:t>
            </a:r>
            <a:endParaRPr lang="en-CA" dirty="0"/>
          </a:p>
        </p:txBody>
      </p:sp>
      <p:sp>
        <p:nvSpPr>
          <p:cNvPr id="27"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30" name="TextBox 29"/>
          <p:cNvSpPr txBox="1"/>
          <p:nvPr userDrawn="1"/>
        </p:nvSpPr>
        <p:spPr>
          <a:xfrm>
            <a:off x="11424592" y="6351711"/>
            <a:ext cx="839416" cy="461665"/>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E7FB1D6B-A3F5-4E70-95BC-32D49588B2FD}" type="slidenum">
              <a:rPr lang="en-US" sz="2400" b="1" smtClean="0">
                <a:solidFill>
                  <a:schemeClr val="tx1">
                    <a:lumMod val="50000"/>
                    <a:lumOff val="50000"/>
                  </a:schemeClr>
                </a:solidFill>
                <a:latin typeface="Calibri" pitchFamily="34" charset="0"/>
                <a:cs typeface="Calibri"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endParaRPr lang="en-US" sz="2400" b="1" dirty="0">
              <a:solidFill>
                <a:schemeClr val="tx1">
                  <a:lumMod val="50000"/>
                  <a:lumOff val="50000"/>
                </a:schemeClr>
              </a:solidFill>
              <a:latin typeface="Calibri" pitchFamily="34" charset="0"/>
              <a:cs typeface="Calibri" pitchFamily="34" charset="0"/>
            </a:endParaRPr>
          </a:p>
        </p:txBody>
      </p:sp>
      <p:cxnSp>
        <p:nvCxnSpPr>
          <p:cNvPr id="31" name="Straight Connector 30"/>
          <p:cNvCxnSpPr/>
          <p:nvPr userDrawn="1"/>
        </p:nvCxnSpPr>
        <p:spPr>
          <a:xfrm>
            <a:off x="11280576" y="6427886"/>
            <a:ext cx="0" cy="3178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1"/>
    </p:custDataLst>
    <p:extLst>
      <p:ext uri="{BB962C8B-B14F-4D97-AF65-F5344CB8AC3E}">
        <p14:creationId xmlns:p14="http://schemas.microsoft.com/office/powerpoint/2010/main" val="3195656259"/>
      </p:ext>
    </p:extLst>
  </p:cSld>
  <p:clrMap bg1="lt1" tx1="dk1" bg2="lt2" tx2="dk2" accent1="accent1" accent2="accent2" accent3="accent3" accent4="accent4" accent5="accent5" accent6="accent6" hlink="hlink" folHlink="folHlink"/>
  <p:sldLayoutIdLst>
    <p:sldLayoutId id="2147483874" r:id="rId1"/>
    <p:sldLayoutId id="2147483814" r:id="rId2"/>
    <p:sldLayoutId id="2147483857" r:id="rId3"/>
    <p:sldLayoutId id="2147483855" r:id="rId4"/>
    <p:sldLayoutId id="2147483858" r:id="rId5"/>
    <p:sldLayoutId id="2147483856" r:id="rId6"/>
    <p:sldLayoutId id="2147483859" r:id="rId7"/>
    <p:sldLayoutId id="2147483840" r:id="rId8"/>
    <p:sldLayoutId id="2147483815" r:id="rId9"/>
    <p:sldLayoutId id="2147483818" r:id="rId10"/>
    <p:sldLayoutId id="2147483816" r:id="rId11"/>
    <p:sldLayoutId id="2147483876" r:id="rId12"/>
    <p:sldLayoutId id="2147483878" r:id="rId13"/>
    <p:sldLayoutId id="2147483879" r:id="rId14"/>
    <p:sldLayoutId id="2147483880" r:id="rId15"/>
    <p:sldLayoutId id="2147483881" r:id="rId16"/>
    <p:sldLayoutId id="2147483882" r:id="rId17"/>
    <p:sldLayoutId id="2147483883" r:id="rId18"/>
    <p:sldLayoutId id="2147483899" r:id="rId19"/>
  </p:sldLayoutIdLst>
  <p:hf hdr="0" ftr="0" dt="0"/>
  <p:txStyles>
    <p:titleStyle>
      <a:lvl1pPr algn="ctr" defTabSz="914400" rtl="0" eaLnBrk="1" latinLnBrk="0" hangingPunct="1">
        <a:spcBef>
          <a:spcPct val="0"/>
        </a:spcBef>
        <a:buNone/>
        <a:defRPr sz="36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22D6576-0BE5-41A7-A9B1-717032FB4769}" type="datetimeFigureOut">
              <a:rPr lang="en-US"/>
              <a:pPr>
                <a:defRPr/>
              </a:pPr>
              <a:t>12/1/2021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7BA1EC19-11A4-4465-8025-4C73BE0C1F54}" type="slidenum">
              <a:rPr lang="en-US" altLang="en-US"/>
              <a:pPr>
                <a:defRPr/>
              </a:pPr>
              <a:t>‹#›</a:t>
            </a:fld>
            <a:endParaRPr lang="en-US" altLang="en-US" dirty="0"/>
          </a:p>
        </p:txBody>
      </p:sp>
      <p:grpSp>
        <p:nvGrpSpPr>
          <p:cNvPr id="1030" name="Group 13"/>
          <p:cNvGrpSpPr>
            <a:grpSpLocks/>
          </p:cNvGrpSpPr>
          <p:nvPr userDrawn="1"/>
        </p:nvGrpSpPr>
        <p:grpSpPr bwMode="auto">
          <a:xfrm>
            <a:off x="-4233" y="0"/>
            <a:ext cx="12196233" cy="6769100"/>
            <a:chOff x="0" y="0"/>
            <a:chExt cx="9147175" cy="6769100"/>
          </a:xfrm>
        </p:grpSpPr>
        <p:grpSp>
          <p:nvGrpSpPr>
            <p:cNvPr id="1031" name="Group 9"/>
            <p:cNvGrpSpPr>
              <a:grpSpLocks/>
            </p:cNvGrpSpPr>
            <p:nvPr userDrawn="1"/>
          </p:nvGrpSpPr>
          <p:grpSpPr bwMode="auto">
            <a:xfrm>
              <a:off x="0" y="0"/>
              <a:ext cx="9147175" cy="1006475"/>
              <a:chOff x="0" y="0"/>
              <a:chExt cx="9147175" cy="1006475"/>
            </a:xfrm>
          </p:grpSpPr>
          <p:sp>
            <p:nvSpPr>
              <p:cNvPr id="10" name="Rectangle 9"/>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035" name="TextBox 11"/>
              <p:cNvSpPr txBox="1">
                <a:spLocks noChangeArrowheads="1"/>
              </p:cNvSpPr>
              <p:nvPr userDrawn="1"/>
            </p:nvSpPr>
            <p:spPr bwMode="auto">
              <a:xfrm>
                <a:off x="1213834" y="103188"/>
                <a:ext cx="79248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dirty="0">
                    <a:solidFill>
                      <a:schemeClr val="bg1"/>
                    </a:solidFill>
                    <a:latin typeface="Century" panose="02040604050505020304" pitchFamily="18" charset="0"/>
                  </a:rPr>
                  <a:t>Mike Meyers’ CompTIA Network+</a:t>
                </a:r>
                <a:r>
                  <a:rPr lang="en-US" altLang="en-US" sz="2200" baseline="30000" dirty="0">
                    <a:solidFill>
                      <a:schemeClr val="bg1"/>
                    </a:solidFill>
                    <a:latin typeface="Century" panose="02040604050505020304" pitchFamily="18" charset="0"/>
                  </a:rPr>
                  <a:t>®</a:t>
                </a:r>
                <a:r>
                  <a:rPr lang="en-US" altLang="en-US" sz="2200" dirty="0">
                    <a:solidFill>
                      <a:schemeClr val="bg1"/>
                    </a:solidFill>
                    <a:latin typeface="Century" panose="02040604050505020304" pitchFamily="18" charset="0"/>
                  </a:rPr>
                  <a:t> Guide to Managing and Troubleshooting Networks, Fifth Edition (Exam N10-007</a:t>
                </a:r>
                <a:r>
                  <a:rPr lang="en-US" altLang="en-US" sz="2400" dirty="0">
                    <a:solidFill>
                      <a:schemeClr val="bg1"/>
                    </a:solidFill>
                    <a:latin typeface="Century" panose="02040604050505020304" pitchFamily="18" charset="0"/>
                  </a:rPr>
                  <a:t>)</a:t>
                </a:r>
              </a:p>
            </p:txBody>
          </p:sp>
        </p:grpSp>
        <p:sp>
          <p:nvSpPr>
            <p:cNvPr id="9" name="TextBox 8"/>
            <p:cNvSpPr txBox="1"/>
            <p:nvPr userDrawn="1"/>
          </p:nvSpPr>
          <p:spPr>
            <a:xfrm>
              <a:off x="0" y="6553200"/>
              <a:ext cx="9144000" cy="215900"/>
            </a:xfrm>
            <a:prstGeom prst="rect">
              <a:avLst/>
            </a:prstGeom>
            <a:solidFill>
              <a:schemeClr val="accent2">
                <a:lumMod val="75000"/>
              </a:schemeClr>
            </a:solidFill>
          </p:spPr>
          <p:txBody>
            <a:bodyPr>
              <a:spAutoFit/>
            </a:bodyPr>
            <a:lstStyle/>
            <a:p>
              <a:pPr eaLnBrk="1" hangingPunct="1">
                <a:defRPr/>
              </a:pPr>
              <a:r>
                <a:rPr lang="en-US" sz="800" dirty="0">
                  <a:solidFill>
                    <a:schemeClr val="bg1"/>
                  </a:solidFill>
                  <a:latin typeface="Arial" charset="0"/>
                  <a:cs typeface="Arial" charset="0"/>
                </a:rPr>
                <a:t>Copyright © 2018 by McGraw-Hill Education. All rights reserved.</a:t>
              </a:r>
            </a:p>
          </p:txBody>
        </p:sp>
      </p:grpSp>
      <p:pic>
        <p:nvPicPr>
          <p:cNvPr id="3" name="Picture 2">
            <a:extLst>
              <a:ext uri="{FF2B5EF4-FFF2-40B4-BE49-F238E27FC236}">
                <a16:creationId xmlns:a16="http://schemas.microsoft.com/office/drawing/2014/main" id="{9C188617-53FB-476E-81E3-48BD7E50B81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233" y="1"/>
            <a:ext cx="1618445" cy="1006475"/>
          </a:xfrm>
          <a:prstGeom prst="rect">
            <a:avLst/>
          </a:prstGeom>
        </p:spPr>
      </p:pic>
    </p:spTree>
    <p:extLst>
      <p:ext uri="{BB962C8B-B14F-4D97-AF65-F5344CB8AC3E}">
        <p14:creationId xmlns:p14="http://schemas.microsoft.com/office/powerpoint/2010/main" val="265285535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Java_API_for_XML_Web_Services" TargetMode="External"/><Relationship Id="rId2" Type="http://schemas.openxmlformats.org/officeDocument/2006/relationships/hyperlink" Target="https://www.javatpoint.com/soap-web-services" TargetMode="External"/><Relationship Id="rId1" Type="http://schemas.openxmlformats.org/officeDocument/2006/relationships/slideLayout" Target="../slideLayouts/slideLayout2.xml"/><Relationship Id="rId4" Type="http://schemas.openxmlformats.org/officeDocument/2006/relationships/hyperlink" Target="https://dzone.com/articles/comprehensive-guide-rest-vs-soa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chemas.xmlsoap.org/soap/htt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javaee.github.io/metro/" TargetMode="External"/><Relationship Id="rId2" Type="http://schemas.openxmlformats.org/officeDocument/2006/relationships/hyperlink" Target="https://en.wikipedia.org/wiki/Web_Services_Description_Languag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localhost:7779/ws/hello?wsd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43.xml.rels><?xml version="1.0" encoding="UTF-8" standalone="yes"?>
<Relationships xmlns="http://schemas.openxmlformats.org/package/2006/relationships"><Relationship Id="rId3" Type="http://schemas.openxmlformats.org/officeDocument/2006/relationships/hyperlink" Target="https://www.javatpoint.com/soap-web-services" TargetMode="External"/><Relationship Id="rId7" Type="http://schemas.openxmlformats.org/officeDocument/2006/relationships/hyperlink" Target="https://javaee.github.io/metro/" TargetMode="Externa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hyperlink" Target="https://en.wikipedia.org/wiki/Web_Services_Description_Language" TargetMode="External"/><Relationship Id="rId5" Type="http://schemas.openxmlformats.org/officeDocument/2006/relationships/hyperlink" Target="https://dzone.com/articles/comprehensive-guide-rest-vs-soap" TargetMode="External"/><Relationship Id="rId4" Type="http://schemas.openxmlformats.org/officeDocument/2006/relationships/hyperlink" Target="https://en.wikipedia.org/wiki/Java_API_for_XML_Web_Services" TargetMode="Externa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CCCS 425 – Web Services</a:t>
            </a:r>
            <a:br>
              <a:rPr lang="en-CA" dirty="0"/>
            </a:br>
            <a:r>
              <a:rPr lang="en-CA" sz="2800" dirty="0"/>
              <a:t/>
            </a:r>
            <a:br>
              <a:rPr lang="en-CA" sz="2800" dirty="0"/>
            </a:br>
            <a:r>
              <a:rPr lang="en-CA" sz="3200" b="0" dirty="0"/>
              <a:t>Module 6 – SOAP Web Services</a:t>
            </a:r>
            <a:br>
              <a:rPr lang="en-CA" sz="3200" b="0" dirty="0"/>
            </a:br>
            <a:endParaRPr lang="en-CA" sz="2400" b="0">
              <a:cs typeface="Calibri"/>
            </a:endParaRPr>
          </a:p>
        </p:txBody>
      </p:sp>
    </p:spTree>
    <p:custDataLst>
      <p:tags r:id="rId1"/>
    </p:custDataLst>
    <p:extLst>
      <p:ext uri="{BB962C8B-B14F-4D97-AF65-F5344CB8AC3E}">
        <p14:creationId xmlns:p14="http://schemas.microsoft.com/office/powerpoint/2010/main" val="208674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JAX-WS Packages</a:t>
            </a:r>
          </a:p>
        </p:txBody>
      </p:sp>
      <p:graphicFrame>
        <p:nvGraphicFramePr>
          <p:cNvPr id="2" name="Table 1">
            <a:extLst>
              <a:ext uri="{FF2B5EF4-FFF2-40B4-BE49-F238E27FC236}">
                <a16:creationId xmlns:a16="http://schemas.microsoft.com/office/drawing/2014/main" id="{B6ED3A68-8AF9-404B-AF8D-7711448B5842}"/>
              </a:ext>
            </a:extLst>
          </p:cNvPr>
          <p:cNvGraphicFramePr>
            <a:graphicFrameLocks noGrp="1"/>
          </p:cNvGraphicFramePr>
          <p:nvPr>
            <p:extLst>
              <p:ext uri="{D42A27DB-BD31-4B8C-83A1-F6EECF244321}">
                <p14:modId xmlns:p14="http://schemas.microsoft.com/office/powerpoint/2010/main" val="3055496382"/>
              </p:ext>
            </p:extLst>
          </p:nvPr>
        </p:nvGraphicFramePr>
        <p:xfrm>
          <a:off x="1524000" y="1238260"/>
          <a:ext cx="8778240" cy="4095740"/>
        </p:xfrm>
        <a:graphic>
          <a:graphicData uri="http://schemas.openxmlformats.org/drawingml/2006/table">
            <a:tbl>
              <a:tblPr firstRow="1" firstCol="1" bandRow="1">
                <a:tableStyleId>{0660B408-B3CF-4A94-85FC-2B1E0A45F4A2}</a:tableStyleId>
              </a:tblPr>
              <a:tblGrid>
                <a:gridCol w="4389120">
                  <a:extLst>
                    <a:ext uri="{9D8B030D-6E8A-4147-A177-3AD203B41FA5}">
                      <a16:colId xmlns:a16="http://schemas.microsoft.com/office/drawing/2014/main" val="4245433453"/>
                    </a:ext>
                  </a:extLst>
                </a:gridCol>
                <a:gridCol w="4389120">
                  <a:extLst>
                    <a:ext uri="{9D8B030D-6E8A-4147-A177-3AD203B41FA5}">
                      <a16:colId xmlns:a16="http://schemas.microsoft.com/office/drawing/2014/main" val="902968436"/>
                    </a:ext>
                  </a:extLst>
                </a:gridCol>
              </a:tblGrid>
              <a:tr h="0">
                <a:tc>
                  <a:txBody>
                    <a:bodyPr/>
                    <a:lstStyle/>
                    <a:p>
                      <a:pPr algn="ctr"/>
                      <a:r>
                        <a:rPr lang="en-US" dirty="0">
                          <a:effectLst/>
                        </a:rPr>
                        <a:t>Package</a:t>
                      </a:r>
                    </a:p>
                  </a:txBody>
                  <a:tcPr marL="53054" marR="53054" marT="26479" marB="26479" anchor="ctr"/>
                </a:tc>
                <a:tc>
                  <a:txBody>
                    <a:bodyPr/>
                    <a:lstStyle/>
                    <a:p>
                      <a:pPr algn="ctr"/>
                      <a:r>
                        <a:rPr lang="en-US" dirty="0">
                          <a:effectLst/>
                        </a:rPr>
                        <a:t>Description </a:t>
                      </a:r>
                    </a:p>
                  </a:txBody>
                  <a:tcPr marL="53054" marR="53054" marT="26479" marB="26479" anchor="ctr"/>
                </a:tc>
                <a:extLst>
                  <a:ext uri="{0D108BD9-81ED-4DB2-BD59-A6C34878D82A}">
                    <a16:rowId xmlns:a16="http://schemas.microsoft.com/office/drawing/2014/main" val="1062911285"/>
                  </a:ext>
                </a:extLst>
              </a:tr>
              <a:tr h="0">
                <a:tc>
                  <a:txBody>
                    <a:bodyPr/>
                    <a:lstStyle/>
                    <a:p>
                      <a:r>
                        <a:rPr lang="en-US">
                          <a:effectLst/>
                        </a:rPr>
                        <a:t>javax.xml.ws </a:t>
                      </a:r>
                    </a:p>
                  </a:txBody>
                  <a:tcPr marL="53054" marR="53054" marT="26479" marB="26479" anchor="ctr"/>
                </a:tc>
                <a:tc>
                  <a:txBody>
                    <a:bodyPr/>
                    <a:lstStyle/>
                    <a:p>
                      <a:r>
                        <a:rPr lang="en-US" dirty="0">
                          <a:effectLst/>
                        </a:rPr>
                        <a:t>Has the Core JAX-WS APIs </a:t>
                      </a:r>
                    </a:p>
                  </a:txBody>
                  <a:tcPr marL="53054" marR="53054" marT="26479" marB="26479" anchor="ctr"/>
                </a:tc>
                <a:extLst>
                  <a:ext uri="{0D108BD9-81ED-4DB2-BD59-A6C34878D82A}">
                    <a16:rowId xmlns:a16="http://schemas.microsoft.com/office/drawing/2014/main" val="1786075739"/>
                  </a:ext>
                </a:extLst>
              </a:tr>
              <a:tr h="0">
                <a:tc>
                  <a:txBody>
                    <a:bodyPr/>
                    <a:lstStyle/>
                    <a:p>
                      <a:r>
                        <a:rPr lang="en-US">
                          <a:effectLst/>
                        </a:rPr>
                        <a:t>javax.xml.ws.http </a:t>
                      </a:r>
                    </a:p>
                  </a:txBody>
                  <a:tcPr marL="53054" marR="53054" marT="26479" marB="26479" anchor="ctr"/>
                </a:tc>
                <a:tc>
                  <a:txBody>
                    <a:bodyPr/>
                    <a:lstStyle/>
                    <a:p>
                      <a:r>
                        <a:rPr lang="en-US">
                          <a:effectLst/>
                        </a:rPr>
                        <a:t>Has APIs specific to XML/HTTP Binding </a:t>
                      </a:r>
                    </a:p>
                  </a:txBody>
                  <a:tcPr marL="53054" marR="53054" marT="26479" marB="26479" anchor="ctr"/>
                </a:tc>
                <a:extLst>
                  <a:ext uri="{0D108BD9-81ED-4DB2-BD59-A6C34878D82A}">
                    <a16:rowId xmlns:a16="http://schemas.microsoft.com/office/drawing/2014/main" val="3618378359"/>
                  </a:ext>
                </a:extLst>
              </a:tr>
              <a:tr h="0">
                <a:tc>
                  <a:txBody>
                    <a:bodyPr/>
                    <a:lstStyle/>
                    <a:p>
                      <a:r>
                        <a:rPr lang="en-US">
                          <a:effectLst/>
                        </a:rPr>
                        <a:t>javax.xml.ws.soap </a:t>
                      </a:r>
                    </a:p>
                  </a:txBody>
                  <a:tcPr marL="53054" marR="53054" marT="26479" marB="26479" anchor="ctr"/>
                </a:tc>
                <a:tc>
                  <a:txBody>
                    <a:bodyPr/>
                    <a:lstStyle/>
                    <a:p>
                      <a:r>
                        <a:rPr lang="en-US">
                          <a:effectLst/>
                        </a:rPr>
                        <a:t>Has APIs specific to SOAP/HTTP Binding </a:t>
                      </a:r>
                    </a:p>
                  </a:txBody>
                  <a:tcPr marL="53054" marR="53054" marT="26479" marB="26479" anchor="ctr"/>
                </a:tc>
                <a:extLst>
                  <a:ext uri="{0D108BD9-81ED-4DB2-BD59-A6C34878D82A}">
                    <a16:rowId xmlns:a16="http://schemas.microsoft.com/office/drawing/2014/main" val="2873604686"/>
                  </a:ext>
                </a:extLst>
              </a:tr>
              <a:tr h="0">
                <a:tc>
                  <a:txBody>
                    <a:bodyPr/>
                    <a:lstStyle/>
                    <a:p>
                      <a:r>
                        <a:rPr lang="en-US">
                          <a:effectLst/>
                        </a:rPr>
                        <a:t>javax.xml.ws.handler </a:t>
                      </a:r>
                    </a:p>
                  </a:txBody>
                  <a:tcPr marL="53054" marR="53054" marT="26479" marB="26479" anchor="ctr"/>
                </a:tc>
                <a:tc>
                  <a:txBody>
                    <a:bodyPr/>
                    <a:lstStyle/>
                    <a:p>
                      <a:r>
                        <a:rPr lang="da-DK">
                          <a:effectLst/>
                        </a:rPr>
                        <a:t>Has APIs for message handlers </a:t>
                      </a:r>
                    </a:p>
                  </a:txBody>
                  <a:tcPr marL="53054" marR="53054" marT="26479" marB="26479" anchor="ctr"/>
                </a:tc>
                <a:extLst>
                  <a:ext uri="{0D108BD9-81ED-4DB2-BD59-A6C34878D82A}">
                    <a16:rowId xmlns:a16="http://schemas.microsoft.com/office/drawing/2014/main" val="1829805487"/>
                  </a:ext>
                </a:extLst>
              </a:tr>
              <a:tr h="0">
                <a:tc>
                  <a:txBody>
                    <a:bodyPr/>
                    <a:lstStyle/>
                    <a:p>
                      <a:r>
                        <a:rPr lang="en-US">
                          <a:effectLst/>
                        </a:rPr>
                        <a:t>javax.xml.ws.spi </a:t>
                      </a:r>
                    </a:p>
                  </a:txBody>
                  <a:tcPr marL="53054" marR="53054" marT="26479" marB="26479" anchor="ctr"/>
                </a:tc>
                <a:tc>
                  <a:txBody>
                    <a:bodyPr/>
                    <a:lstStyle/>
                    <a:p>
                      <a:r>
                        <a:rPr lang="en-US">
                          <a:effectLst/>
                        </a:rPr>
                        <a:t>defines SPIs for JAX-WS </a:t>
                      </a:r>
                    </a:p>
                  </a:txBody>
                  <a:tcPr marL="53054" marR="53054" marT="26479" marB="26479" anchor="ctr"/>
                </a:tc>
                <a:extLst>
                  <a:ext uri="{0D108BD9-81ED-4DB2-BD59-A6C34878D82A}">
                    <a16:rowId xmlns:a16="http://schemas.microsoft.com/office/drawing/2014/main" val="3974040472"/>
                  </a:ext>
                </a:extLst>
              </a:tr>
              <a:tr h="0">
                <a:tc>
                  <a:txBody>
                    <a:bodyPr/>
                    <a:lstStyle/>
                    <a:p>
                      <a:r>
                        <a:rPr lang="en-US">
                          <a:effectLst/>
                        </a:rPr>
                        <a:t>javax.xml.ws.spi.http </a:t>
                      </a:r>
                    </a:p>
                  </a:txBody>
                  <a:tcPr marL="53054" marR="53054" marT="26479" marB="26479" anchor="ctr"/>
                </a:tc>
                <a:tc>
                  <a:txBody>
                    <a:bodyPr/>
                    <a:lstStyle/>
                    <a:p>
                      <a:r>
                        <a:rPr lang="en-US">
                          <a:effectLst/>
                        </a:rPr>
                        <a:t>Provides HTTP SPI that is used for portable deployment of JAX-WS in containers </a:t>
                      </a:r>
                    </a:p>
                  </a:txBody>
                  <a:tcPr marL="53054" marR="53054" marT="26479" marB="26479" anchor="ctr"/>
                </a:tc>
                <a:extLst>
                  <a:ext uri="{0D108BD9-81ED-4DB2-BD59-A6C34878D82A}">
                    <a16:rowId xmlns:a16="http://schemas.microsoft.com/office/drawing/2014/main" val="744900893"/>
                  </a:ext>
                </a:extLst>
              </a:tr>
              <a:tr h="0">
                <a:tc>
                  <a:txBody>
                    <a:bodyPr/>
                    <a:lstStyle/>
                    <a:p>
                      <a:r>
                        <a:rPr lang="en-US">
                          <a:effectLst/>
                        </a:rPr>
                        <a:t>javax.xml.ws.wsaddressing </a:t>
                      </a:r>
                    </a:p>
                  </a:txBody>
                  <a:tcPr marL="53054" marR="53054" marT="26479" marB="26479" anchor="ctr"/>
                </a:tc>
                <a:tc>
                  <a:txBody>
                    <a:bodyPr/>
                    <a:lstStyle/>
                    <a:p>
                      <a:r>
                        <a:rPr lang="en-US">
                          <a:effectLst/>
                        </a:rPr>
                        <a:t>Has APIs related to WS-Addressing </a:t>
                      </a:r>
                    </a:p>
                  </a:txBody>
                  <a:tcPr marL="53054" marR="53054" marT="26479" marB="26479" anchor="ctr"/>
                </a:tc>
                <a:extLst>
                  <a:ext uri="{0D108BD9-81ED-4DB2-BD59-A6C34878D82A}">
                    <a16:rowId xmlns:a16="http://schemas.microsoft.com/office/drawing/2014/main" val="4152455122"/>
                  </a:ext>
                </a:extLst>
              </a:tr>
              <a:tr h="0">
                <a:tc>
                  <a:txBody>
                    <a:bodyPr/>
                    <a:lstStyle/>
                    <a:p>
                      <a:r>
                        <a:rPr lang="en-US">
                          <a:effectLst/>
                        </a:rPr>
                        <a:t>javax.jws </a:t>
                      </a:r>
                    </a:p>
                  </a:txBody>
                  <a:tcPr marL="53054" marR="53054" marT="26479" marB="26479" anchor="ctr"/>
                </a:tc>
                <a:tc>
                  <a:txBody>
                    <a:bodyPr/>
                    <a:lstStyle/>
                    <a:p>
                      <a:r>
                        <a:rPr lang="en-US">
                          <a:effectLst/>
                        </a:rPr>
                        <a:t>Has APIs specific to Java to WSDL mapping annotations </a:t>
                      </a:r>
                    </a:p>
                  </a:txBody>
                  <a:tcPr marL="53054" marR="53054" marT="26479" marB="26479" anchor="ctr"/>
                </a:tc>
                <a:extLst>
                  <a:ext uri="{0D108BD9-81ED-4DB2-BD59-A6C34878D82A}">
                    <a16:rowId xmlns:a16="http://schemas.microsoft.com/office/drawing/2014/main" val="829522482"/>
                  </a:ext>
                </a:extLst>
              </a:tr>
              <a:tr h="0">
                <a:tc>
                  <a:txBody>
                    <a:bodyPr/>
                    <a:lstStyle/>
                    <a:p>
                      <a:r>
                        <a:rPr lang="en-US">
                          <a:effectLst/>
                        </a:rPr>
                        <a:t>javax.jws.soap </a:t>
                      </a:r>
                    </a:p>
                  </a:txBody>
                  <a:tcPr marL="53054" marR="53054" marT="26479" marB="26479" anchor="ctr"/>
                </a:tc>
                <a:tc>
                  <a:txBody>
                    <a:bodyPr/>
                    <a:lstStyle/>
                    <a:p>
                      <a:r>
                        <a:rPr lang="en-US" dirty="0">
                          <a:effectLst/>
                        </a:rPr>
                        <a:t>Has APIs for mapping the Web Service onto the SOAP protocol </a:t>
                      </a:r>
                    </a:p>
                  </a:txBody>
                  <a:tcPr marL="53054" marR="53054" marT="26479" marB="26479" anchor="ctr"/>
                </a:tc>
                <a:extLst>
                  <a:ext uri="{0D108BD9-81ED-4DB2-BD59-A6C34878D82A}">
                    <a16:rowId xmlns:a16="http://schemas.microsoft.com/office/drawing/2014/main" val="3265168364"/>
                  </a:ext>
                </a:extLst>
              </a:tr>
            </a:tbl>
          </a:graphicData>
        </a:graphic>
      </p:graphicFrame>
    </p:spTree>
    <p:extLst>
      <p:ext uri="{BB962C8B-B14F-4D97-AF65-F5344CB8AC3E}">
        <p14:creationId xmlns:p14="http://schemas.microsoft.com/office/powerpoint/2010/main" val="384289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hlinkClick r:id="rId2"/>
              </a:rPr>
              <a:t>https://www.javatpoint.com/soap-web-services</a:t>
            </a:r>
            <a:endParaRPr lang="en-US" sz="2400" dirty="0"/>
          </a:p>
          <a:p>
            <a:r>
              <a:rPr lang="en-US" sz="2400" dirty="0">
                <a:hlinkClick r:id="rId3"/>
              </a:rPr>
              <a:t>https://en.wikipedia.org/wiki/Java_API_for_XML_Web_Services</a:t>
            </a:r>
            <a:endParaRPr lang="en-US" sz="2400" dirty="0"/>
          </a:p>
          <a:p>
            <a:r>
              <a:rPr lang="en-US" sz="2400" dirty="0">
                <a:hlinkClick r:id="rId4"/>
              </a:rPr>
              <a:t>https://dzone.com/articles/comprehensive-guide-rest-vs-soap</a:t>
            </a:r>
            <a:endParaRPr lang="en-US" sz="2400" dirty="0"/>
          </a:p>
          <a:p>
            <a:endParaRPr lang="en-US" sz="2400" dirty="0"/>
          </a:p>
          <a:p>
            <a:endParaRPr lang="en-US" sz="2400" dirty="0"/>
          </a:p>
        </p:txBody>
      </p:sp>
      <p:sp>
        <p:nvSpPr>
          <p:cNvPr id="3" name="Title 2"/>
          <p:cNvSpPr>
            <a:spLocks noGrp="1"/>
          </p:cNvSpPr>
          <p:nvPr>
            <p:ph type="title"/>
          </p:nvPr>
        </p:nvSpPr>
        <p:spPr/>
        <p:txBody>
          <a:bodyPr/>
          <a:lstStyle/>
          <a:p>
            <a:r>
              <a:rPr lang="en-US" dirty="0"/>
              <a:t>Acknowledgement and Further Reading</a:t>
            </a:r>
          </a:p>
        </p:txBody>
      </p:sp>
    </p:spTree>
    <p:extLst>
      <p:ext uri="{BB962C8B-B14F-4D97-AF65-F5344CB8AC3E}">
        <p14:creationId xmlns:p14="http://schemas.microsoft.com/office/powerpoint/2010/main" val="245930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016675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t>Web Service Description Language (WSDL)</a:t>
            </a:r>
            <a:endParaRPr lang="en-US" dirty="0"/>
          </a:p>
        </p:txBody>
      </p:sp>
    </p:spTree>
    <p:extLst>
      <p:ext uri="{BB962C8B-B14F-4D97-AF65-F5344CB8AC3E}">
        <p14:creationId xmlns:p14="http://schemas.microsoft.com/office/powerpoint/2010/main" val="105503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a:spcAft>
                <a:spcPts val="1400"/>
              </a:spcAft>
            </a:pPr>
            <a:r>
              <a:rPr lang="en-US" sz="2400" dirty="0"/>
              <a:t>The </a:t>
            </a:r>
            <a:r>
              <a:rPr lang="en-US" sz="2400" b="1" dirty="0"/>
              <a:t>Web Services Description Language</a:t>
            </a:r>
            <a:r>
              <a:rPr lang="en-US" sz="2400" dirty="0"/>
              <a:t> (WSDL /ˈ</a:t>
            </a:r>
            <a:r>
              <a:rPr lang="en-US" sz="2400" dirty="0" err="1"/>
              <a:t>wɪz</a:t>
            </a:r>
            <a:r>
              <a:rPr lang="en-US" sz="2400" dirty="0"/>
              <a:t> </a:t>
            </a:r>
            <a:r>
              <a:rPr lang="en-US" sz="2400" dirty="0" err="1"/>
              <a:t>dəl</a:t>
            </a:r>
            <a:r>
              <a:rPr lang="en-US" sz="2400" dirty="0"/>
              <a:t>/) is an XML-based interface description language that is used for describing the functionality offered by a web service. </a:t>
            </a:r>
            <a:endParaRPr lang="en-US"/>
          </a:p>
          <a:p>
            <a:pPr>
              <a:spcAft>
                <a:spcPts val="1400"/>
              </a:spcAft>
            </a:pPr>
            <a:r>
              <a:rPr lang="en-US" sz="2400" dirty="0"/>
              <a:t>The acronym is also used for any specific WSDL description of a web service </a:t>
            </a:r>
            <a:r>
              <a:rPr lang="en-US" sz="2400" i="1" dirty="0"/>
              <a:t>(also referred to as a WSDL file)</a:t>
            </a:r>
            <a:r>
              <a:rPr lang="en-US" sz="2400" dirty="0"/>
              <a:t>, which provides a machine-readable description of </a:t>
            </a:r>
            <a:endParaRPr lang="en-US" sz="2400" dirty="0">
              <a:cs typeface="Calibri"/>
            </a:endParaRPr>
          </a:p>
          <a:p>
            <a:pPr lvl="1"/>
            <a:r>
              <a:rPr lang="en-US" sz="2000" dirty="0"/>
              <a:t>How the service can be called </a:t>
            </a:r>
            <a:endParaRPr lang="en-US" sz="2000" dirty="0">
              <a:cs typeface="Calibri"/>
            </a:endParaRPr>
          </a:p>
          <a:p>
            <a:pPr lvl="1"/>
            <a:r>
              <a:rPr lang="en-US" sz="2000" dirty="0"/>
              <a:t>What parameters it expects</a:t>
            </a:r>
            <a:endParaRPr lang="en-US" sz="2000" dirty="0">
              <a:cs typeface="Calibri"/>
            </a:endParaRPr>
          </a:p>
          <a:p>
            <a:pPr lvl="1"/>
            <a:r>
              <a:rPr lang="en-US" sz="2000" dirty="0"/>
              <a:t>What data structures it returns </a:t>
            </a:r>
            <a:endParaRPr lang="en-US" sz="2000" dirty="0">
              <a:cs typeface="Calibri"/>
            </a:endParaRPr>
          </a:p>
          <a:p>
            <a:pPr>
              <a:spcAft>
                <a:spcPts val="1400"/>
              </a:spcAft>
            </a:pPr>
            <a:r>
              <a:rPr lang="en-US" sz="2400" dirty="0"/>
              <a:t>Its purpose is roughly similar to that of a type </a:t>
            </a:r>
            <a:r>
              <a:rPr lang="en-US" sz="2400" b="1" dirty="0"/>
              <a:t>signature</a:t>
            </a:r>
            <a:r>
              <a:rPr lang="en-US" sz="2400" dirty="0"/>
              <a:t> in a programming language.</a:t>
            </a:r>
            <a:endParaRPr lang="en-US" sz="2400" dirty="0">
              <a:cs typeface="Calibri"/>
            </a:endParaRPr>
          </a:p>
        </p:txBody>
      </p:sp>
      <p:sp>
        <p:nvSpPr>
          <p:cNvPr id="3" name="Title 2"/>
          <p:cNvSpPr>
            <a:spLocks noGrp="1"/>
          </p:cNvSpPr>
          <p:nvPr>
            <p:ph type="title"/>
          </p:nvPr>
        </p:nvSpPr>
        <p:spPr/>
        <p:txBody>
          <a:bodyPr/>
          <a:lstStyle/>
          <a:p>
            <a:r>
              <a:rPr lang="en-US" dirty="0"/>
              <a:t>Web Service Description Language (WSDL)</a:t>
            </a:r>
          </a:p>
        </p:txBody>
      </p:sp>
    </p:spTree>
    <p:extLst>
      <p:ext uri="{BB962C8B-B14F-4D97-AF65-F5344CB8AC3E}">
        <p14:creationId xmlns:p14="http://schemas.microsoft.com/office/powerpoint/2010/main" val="227686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3"/>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6084" name="Title 17"/>
          <p:cNvSpPr>
            <a:spLocks noGrp="1"/>
          </p:cNvSpPr>
          <p:nvPr>
            <p:ph type="title"/>
          </p:nvPr>
        </p:nvSpPr>
        <p:spPr>
          <a:xfrm>
            <a:off x="3362" y="2054"/>
            <a:ext cx="12190880" cy="723900"/>
          </a:xfrm>
        </p:spPr>
        <p:txBody>
          <a:bodyPr/>
          <a:lstStyle/>
          <a:p>
            <a:r>
              <a:rPr lang="en-US" sz="3200" dirty="0"/>
              <a:t>SOAP as a Messaging Protocol / cont.</a:t>
            </a:r>
          </a:p>
        </p:txBody>
      </p:sp>
      <p:sp>
        <p:nvSpPr>
          <p:cNvPr id="5" name="Rectangle 4">
            <a:extLst>
              <a:ext uri="{FF2B5EF4-FFF2-40B4-BE49-F238E27FC236}">
                <a16:creationId xmlns:a16="http://schemas.microsoft.com/office/drawing/2014/main" id="{54F1A751-2382-46B5-8F30-F16A8B968DB3}"/>
              </a:ext>
            </a:extLst>
          </p:cNvPr>
          <p:cNvSpPr/>
          <p:nvPr/>
        </p:nvSpPr>
        <p:spPr>
          <a:xfrm>
            <a:off x="4236397" y="6335742"/>
            <a:ext cx="6195016" cy="261610"/>
          </a:xfrm>
          <a:prstGeom prst="rect">
            <a:avLst/>
          </a:prstGeom>
        </p:spPr>
        <p:txBody>
          <a:bodyPr wrap="square">
            <a:spAutoFit/>
          </a:bodyPr>
          <a:lstStyle/>
          <a:p>
            <a:pPr algn="r"/>
            <a:r>
              <a:rPr lang="en-US" sz="1100" dirty="0">
                <a:solidFill>
                  <a:schemeClr val="bg1">
                    <a:lumMod val="65000"/>
                  </a:schemeClr>
                </a:solidFill>
              </a:rPr>
              <a:t>Web Services &amp; SOA: Principles and Technology</a:t>
            </a:r>
          </a:p>
        </p:txBody>
      </p:sp>
      <p:pic>
        <p:nvPicPr>
          <p:cNvPr id="6" name="Picture 7" descr="This picture shows the SOAP stack on endpoints.">
            <a:extLst>
              <a:ext uri="{FF2B5EF4-FFF2-40B4-BE49-F238E27FC236}">
                <a16:creationId xmlns:a16="http://schemas.microsoft.com/office/drawing/2014/main" id="{B70C4F30-D29E-4E68-A444-8AB2DE7CE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116" y="1371600"/>
            <a:ext cx="8137525" cy="40147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45AC8F21-A712-485F-A20F-BE2F755D238C}"/>
              </a:ext>
            </a:extLst>
          </p:cNvPr>
          <p:cNvSpPr>
            <a:spLocks noChangeArrowheads="1"/>
          </p:cNvSpPr>
          <p:nvPr/>
        </p:nvSpPr>
        <p:spPr bwMode="auto">
          <a:xfrm>
            <a:off x="2166355" y="5426076"/>
            <a:ext cx="8702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US" altLang="en-US" sz="1200" dirty="0">
                <a:cs typeface="Arial" panose="020B0604020202020204" pitchFamily="34" charset="0"/>
              </a:rPr>
              <a:t>Figure 4.1 </a:t>
            </a:r>
            <a:r>
              <a:rPr lang="en-US" altLang="en-US" sz="1800" dirty="0">
                <a:cs typeface="Arial" panose="020B0604020202020204" pitchFamily="34" charset="0"/>
              </a:rPr>
              <a:t> </a:t>
            </a:r>
            <a:r>
              <a:rPr lang="en-US" altLang="en-US" sz="1800" dirty="0"/>
              <a:t>The Web services communication and messaging network</a:t>
            </a:r>
          </a:p>
        </p:txBody>
      </p:sp>
    </p:spTree>
    <p:extLst>
      <p:ext uri="{BB962C8B-B14F-4D97-AF65-F5344CB8AC3E}">
        <p14:creationId xmlns:p14="http://schemas.microsoft.com/office/powerpoint/2010/main" val="1631764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Service Description Language (WSDL)</a:t>
            </a:r>
          </a:p>
        </p:txBody>
      </p:sp>
      <p:sp>
        <p:nvSpPr>
          <p:cNvPr id="4" name="Text Placeholder 3"/>
          <p:cNvSpPr>
            <a:spLocks noGrp="1"/>
          </p:cNvSpPr>
          <p:nvPr>
            <p:ph type="body" idx="13"/>
          </p:nvPr>
        </p:nvSpPr>
        <p:spPr/>
        <p:txBody>
          <a:bodyPr/>
          <a:lstStyle/>
          <a:p>
            <a:r>
              <a:rPr lang="en-US" dirty="0"/>
              <a:t>WSDL</a:t>
            </a:r>
          </a:p>
        </p:txBody>
      </p:sp>
      <p:pic>
        <p:nvPicPr>
          <p:cNvPr id="8" name="Picture 7" descr="The picture demonstrates differences between WSLD 1.1 and WSLD 2.0">
            <a:extLst>
              <a:ext uri="{FF2B5EF4-FFF2-40B4-BE49-F238E27FC236}">
                <a16:creationId xmlns:a16="http://schemas.microsoft.com/office/drawing/2014/main" id="{552A5E06-E711-4A07-9AD1-C5629686F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594" y="1996144"/>
            <a:ext cx="3853006" cy="3414056"/>
          </a:xfrm>
          <a:prstGeom prst="rect">
            <a:avLst/>
          </a:prstGeom>
        </p:spPr>
      </p:pic>
      <p:graphicFrame>
        <p:nvGraphicFramePr>
          <p:cNvPr id="9" name="Table 8">
            <a:extLst>
              <a:ext uri="{FF2B5EF4-FFF2-40B4-BE49-F238E27FC236}">
                <a16:creationId xmlns:a16="http://schemas.microsoft.com/office/drawing/2014/main" id="{CC0D0A8A-15F4-435D-8C25-1A07CC370013}"/>
              </a:ext>
            </a:extLst>
          </p:cNvPr>
          <p:cNvGraphicFramePr>
            <a:graphicFrameLocks noGrp="1"/>
          </p:cNvGraphicFramePr>
          <p:nvPr/>
        </p:nvGraphicFramePr>
        <p:xfrm>
          <a:off x="990600" y="1672136"/>
          <a:ext cx="6836497" cy="4455660"/>
        </p:xfrm>
        <a:graphic>
          <a:graphicData uri="http://schemas.openxmlformats.org/drawingml/2006/table">
            <a:tbl>
              <a:tblPr/>
              <a:tblGrid>
                <a:gridCol w="685800">
                  <a:extLst>
                    <a:ext uri="{9D8B030D-6E8A-4147-A177-3AD203B41FA5}">
                      <a16:colId xmlns:a16="http://schemas.microsoft.com/office/drawing/2014/main" val="2103408285"/>
                    </a:ext>
                  </a:extLst>
                </a:gridCol>
                <a:gridCol w="914400">
                  <a:extLst>
                    <a:ext uri="{9D8B030D-6E8A-4147-A177-3AD203B41FA5}">
                      <a16:colId xmlns:a16="http://schemas.microsoft.com/office/drawing/2014/main" val="3967066236"/>
                    </a:ext>
                  </a:extLst>
                </a:gridCol>
                <a:gridCol w="5236297">
                  <a:extLst>
                    <a:ext uri="{9D8B030D-6E8A-4147-A177-3AD203B41FA5}">
                      <a16:colId xmlns:a16="http://schemas.microsoft.com/office/drawing/2014/main" val="1110603877"/>
                    </a:ext>
                  </a:extLst>
                </a:gridCol>
              </a:tblGrid>
              <a:tr h="206027">
                <a:tc>
                  <a:txBody>
                    <a:bodyPr/>
                    <a:lstStyle/>
                    <a:p>
                      <a:pPr algn="ctr"/>
                      <a:r>
                        <a:rPr lang="en-US" sz="1200" dirty="0">
                          <a:effectLst/>
                        </a:rPr>
                        <a:t>WSDL 1.1</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dirty="0">
                          <a:effectLst/>
                        </a:rPr>
                        <a:t>WSDL 2.0</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effectLst/>
                        </a:rPr>
                        <a:t>Description </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4069254731"/>
                  </a:ext>
                </a:extLst>
              </a:tr>
              <a:tr h="231010">
                <a:tc>
                  <a:txBody>
                    <a:bodyPr/>
                    <a:lstStyle/>
                    <a:p>
                      <a:r>
                        <a:rPr lang="en-US" sz="1200" dirty="0">
                          <a:effectLst/>
                        </a:rPr>
                        <a:t>Service</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Service</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Contains a set of system functions that have been exposed to the Web-based protocols. </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40498845"/>
                  </a:ext>
                </a:extLst>
              </a:tr>
              <a:tr h="303359">
                <a:tc>
                  <a:txBody>
                    <a:bodyPr/>
                    <a:lstStyle/>
                    <a:p>
                      <a:r>
                        <a:rPr lang="en-US" sz="1200">
                          <a:effectLst/>
                        </a:rPr>
                        <a:t>Port</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Endpoint</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Defines the address or connection point to a Web service. It is typically represented by a simple HTTP URL string. </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20191439"/>
                  </a:ext>
                </a:extLst>
              </a:tr>
              <a:tr h="389557">
                <a:tc>
                  <a:txBody>
                    <a:bodyPr/>
                    <a:lstStyle/>
                    <a:p>
                      <a:r>
                        <a:rPr lang="en-US" sz="1200">
                          <a:effectLst/>
                        </a:rPr>
                        <a:t>Binding</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Binding</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Specifies the interface and defines the </a:t>
                      </a:r>
                      <a:r>
                        <a:rPr lang="en-US" sz="1200" u="none" strike="noStrike" dirty="0">
                          <a:solidFill>
                            <a:srgbClr val="0645AD"/>
                          </a:solidFill>
                          <a:effectLst/>
                        </a:rPr>
                        <a:t>SOAP</a:t>
                      </a:r>
                      <a:r>
                        <a:rPr lang="en-US" sz="1200" dirty="0">
                          <a:effectLst/>
                        </a:rPr>
                        <a:t> binding style (</a:t>
                      </a:r>
                      <a:r>
                        <a:rPr lang="en-US" sz="1200" u="none" strike="noStrike" dirty="0">
                          <a:solidFill>
                            <a:srgbClr val="0645AD"/>
                          </a:solidFill>
                          <a:effectLst/>
                        </a:rPr>
                        <a:t>RPC</a:t>
                      </a:r>
                      <a:r>
                        <a:rPr lang="en-US" sz="1200" dirty="0">
                          <a:effectLst/>
                        </a:rPr>
                        <a:t>/Document) and transport (</a:t>
                      </a:r>
                      <a:r>
                        <a:rPr lang="en-US" sz="1200" u="none" strike="noStrike" dirty="0">
                          <a:solidFill>
                            <a:srgbClr val="0645AD"/>
                          </a:solidFill>
                          <a:effectLst/>
                        </a:rPr>
                        <a:t>SOAP</a:t>
                      </a:r>
                      <a:r>
                        <a:rPr lang="en-US" sz="1200" dirty="0">
                          <a:effectLst/>
                        </a:rPr>
                        <a:t> Protocol). The binding section also defines the operations. </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29832234"/>
                  </a:ext>
                </a:extLst>
              </a:tr>
              <a:tr h="303359">
                <a:tc>
                  <a:txBody>
                    <a:bodyPr/>
                    <a:lstStyle/>
                    <a:p>
                      <a:r>
                        <a:rPr lang="en-US" sz="1200">
                          <a:effectLst/>
                        </a:rPr>
                        <a:t>PortType</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Interface</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Defines a Web service, the operations that can be performed, and the messages that are used to perform the operation. </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47168202"/>
                  </a:ext>
                </a:extLst>
              </a:tr>
              <a:tr h="389557">
                <a:tc>
                  <a:txBody>
                    <a:bodyPr/>
                    <a:lstStyle/>
                    <a:p>
                      <a:r>
                        <a:rPr lang="en-US" sz="1200">
                          <a:effectLst/>
                        </a:rPr>
                        <a:t>Operation</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Operation</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Defines the SOAP actions and the way the message is encoded, for example, "literal." An operation is like a method or function call in a traditional programming language. </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18930217"/>
                  </a:ext>
                </a:extLst>
              </a:tr>
              <a:tr h="1750316">
                <a:tc>
                  <a:txBody>
                    <a:bodyPr/>
                    <a:lstStyle/>
                    <a:p>
                      <a:r>
                        <a:rPr lang="en-US" sz="1200">
                          <a:effectLst/>
                        </a:rPr>
                        <a:t>Message</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n/a</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Typically, a message corresponds to an operation. Each message is made up of one or more logical parts. Each part is associated with a message-typing attribute. The message name attribute provides a unique name among all messages. The part name attribute provides a unique name among all the parts of the enclosing message.  A part may represent a parameter in the message; </a:t>
                      </a:r>
                    </a:p>
                    <a:p>
                      <a:r>
                        <a:rPr lang="en-US" sz="1200" dirty="0">
                          <a:effectLst/>
                        </a:rPr>
                        <a:t>Messages were removed in WSDL 2.0, in which </a:t>
                      </a:r>
                      <a:r>
                        <a:rPr lang="en-US" sz="1200" u="none" strike="noStrike" dirty="0">
                          <a:solidFill>
                            <a:srgbClr val="0645AD"/>
                          </a:solidFill>
                          <a:effectLst/>
                        </a:rPr>
                        <a:t>XML</a:t>
                      </a:r>
                      <a:r>
                        <a:rPr lang="en-US" sz="1200" dirty="0">
                          <a:effectLst/>
                        </a:rPr>
                        <a:t> schema types for defining bodies of inputs, outputs and faults are referred to simply and directly. </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70754506"/>
                  </a:ext>
                </a:extLst>
              </a:tr>
              <a:tr h="231010">
                <a:tc>
                  <a:txBody>
                    <a:bodyPr/>
                    <a:lstStyle/>
                    <a:p>
                      <a:r>
                        <a:rPr lang="en-US" sz="1200">
                          <a:effectLst/>
                        </a:rPr>
                        <a:t>Types</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a:effectLst/>
                        </a:rPr>
                        <a:t>Types</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200" dirty="0">
                          <a:effectLst/>
                        </a:rPr>
                        <a:t>Describes the data. The </a:t>
                      </a:r>
                      <a:r>
                        <a:rPr lang="en-US" sz="1200" u="none" strike="noStrike" dirty="0">
                          <a:solidFill>
                            <a:srgbClr val="0645AD"/>
                          </a:solidFill>
                          <a:effectLst/>
                        </a:rPr>
                        <a:t>XML Schema</a:t>
                      </a:r>
                      <a:r>
                        <a:rPr lang="en-US" sz="1200" dirty="0">
                          <a:effectLst/>
                        </a:rPr>
                        <a:t> language (also known as </a:t>
                      </a:r>
                      <a:r>
                        <a:rPr lang="en-US" sz="1200" u="none" strike="noStrike" dirty="0">
                          <a:solidFill>
                            <a:srgbClr val="0645AD"/>
                          </a:solidFill>
                          <a:effectLst/>
                        </a:rPr>
                        <a:t>XSD</a:t>
                      </a:r>
                      <a:r>
                        <a:rPr lang="en-US" sz="1200" dirty="0">
                          <a:effectLst/>
                        </a:rPr>
                        <a:t>) is used (inline or referenced) for this purpose. </a:t>
                      </a:r>
                    </a:p>
                  </a:txBody>
                  <a:tcPr marL="19651" marR="19651" marT="9808" marB="980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80277597"/>
                  </a:ext>
                </a:extLst>
              </a:tr>
            </a:tbl>
          </a:graphicData>
        </a:graphic>
      </p:graphicFrame>
    </p:spTree>
    <p:extLst>
      <p:ext uri="{BB962C8B-B14F-4D97-AF65-F5344CB8AC3E}">
        <p14:creationId xmlns:p14="http://schemas.microsoft.com/office/powerpoint/2010/main" val="3217654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WSDL Example</a:t>
            </a:r>
          </a:p>
        </p:txBody>
      </p:sp>
      <p:sp>
        <p:nvSpPr>
          <p:cNvPr id="5" name="Rectangle 4">
            <a:extLst>
              <a:ext uri="{FF2B5EF4-FFF2-40B4-BE49-F238E27FC236}">
                <a16:creationId xmlns:a16="http://schemas.microsoft.com/office/drawing/2014/main" id="{8DDE315B-8533-4EB8-B8A4-C2F7333B668A}"/>
              </a:ext>
            </a:extLst>
          </p:cNvPr>
          <p:cNvSpPr/>
          <p:nvPr/>
        </p:nvSpPr>
        <p:spPr>
          <a:xfrm>
            <a:off x="1600200" y="1066800"/>
            <a:ext cx="8280400" cy="4616648"/>
          </a:xfrm>
          <a:prstGeom prst="rect">
            <a:avLst/>
          </a:prstGeom>
        </p:spPr>
        <p:txBody>
          <a:bodyPr wrap="square">
            <a:spAutoFit/>
          </a:bodyPr>
          <a:lstStyle/>
          <a:p>
            <a:r>
              <a:rPr lang="en-US" sz="1400" dirty="0">
                <a:solidFill>
                  <a:srgbClr val="BC7A00"/>
                </a:solidFill>
                <a:latin typeface="Courier New" panose="02070309020205020404" pitchFamily="49" charset="0"/>
              </a:rPr>
              <a:t>&lt;?xml version="1.0" encoding="UTF-8"?&gt;</a:t>
            </a:r>
          </a:p>
          <a:p>
            <a:r>
              <a:rPr lang="en-US" sz="1400" b="1" dirty="0">
                <a:solidFill>
                  <a:srgbClr val="008000"/>
                </a:solidFill>
                <a:latin typeface="Courier New" panose="02070309020205020404" pitchFamily="49" charset="0"/>
              </a:rPr>
              <a:t>&lt;description</a:t>
            </a:r>
            <a:r>
              <a:rPr lang="en-US" sz="1400" dirty="0">
                <a:solidFill>
                  <a:srgbClr val="000000"/>
                </a:solidFill>
                <a:latin typeface="Courier New" panose="02070309020205020404" pitchFamily="49" charset="0"/>
              </a:rPr>
              <a:t> </a:t>
            </a:r>
            <a:r>
              <a:rPr lang="en-US" sz="1400" dirty="0" err="1">
                <a:solidFill>
                  <a:srgbClr val="7D9029"/>
                </a:solidFill>
                <a:latin typeface="Courier New" panose="02070309020205020404" pitchFamily="49" charset="0"/>
              </a:rPr>
              <a:t>xmlns</a:t>
            </a:r>
            <a:r>
              <a:rPr lang="en-US" sz="1400" dirty="0">
                <a:solidFill>
                  <a:srgbClr val="7D9029"/>
                </a:solidFill>
                <a:latin typeface="Courier New" panose="02070309020205020404" pitchFamily="49" charset="0"/>
              </a:rPr>
              <a:t>=</a:t>
            </a:r>
            <a:r>
              <a:rPr lang="en-US" sz="1400" dirty="0">
                <a:solidFill>
                  <a:srgbClr val="BA2121"/>
                </a:solidFill>
                <a:latin typeface="Courier New" panose="02070309020205020404" pitchFamily="49" charset="0"/>
              </a:rPr>
              <a:t>"http://www.w3.org/ns/wsdl"</a:t>
            </a:r>
            <a:r>
              <a:rPr lang="en-US" sz="1400" dirty="0">
                <a:solidFill>
                  <a:srgbClr val="000000"/>
                </a:solidFill>
                <a:latin typeface="Courier New" panose="02070309020205020404" pitchFamily="49" charset="0"/>
              </a:rPr>
              <a:t> 	</a:t>
            </a:r>
            <a:r>
              <a:rPr lang="en-US" sz="1400" dirty="0" err="1">
                <a:solidFill>
                  <a:srgbClr val="7D9029"/>
                </a:solidFill>
                <a:latin typeface="Courier New" panose="02070309020205020404" pitchFamily="49" charset="0"/>
              </a:rPr>
              <a:t>xmlns:tns</a:t>
            </a:r>
            <a:r>
              <a:rPr lang="en-US" sz="1400" dirty="0">
                <a:solidFill>
                  <a:srgbClr val="7D9029"/>
                </a:solidFill>
                <a:latin typeface="Courier New" panose="02070309020205020404" pitchFamily="49" charset="0"/>
              </a:rPr>
              <a:t>=</a:t>
            </a:r>
            <a:r>
              <a:rPr lang="en-US" sz="1400" dirty="0">
                <a:solidFill>
                  <a:srgbClr val="BA2121"/>
                </a:solidFill>
                <a:latin typeface="Courier New" panose="02070309020205020404" pitchFamily="49" charset="0"/>
              </a:rPr>
              <a:t>"http://www.tmsws.com/wsdl20sample"</a:t>
            </a:r>
            <a:r>
              <a:rPr lang="en-US" sz="1400" dirty="0">
                <a:solidFill>
                  <a:srgbClr val="000000"/>
                </a:solidFill>
                <a:latin typeface="Courier New" panose="02070309020205020404" pitchFamily="49" charset="0"/>
              </a:rPr>
              <a:t> 	</a:t>
            </a:r>
            <a:r>
              <a:rPr lang="en-US" sz="1400" dirty="0" err="1">
                <a:solidFill>
                  <a:srgbClr val="7D9029"/>
                </a:solidFill>
                <a:latin typeface="Courier New" panose="02070309020205020404" pitchFamily="49" charset="0"/>
              </a:rPr>
              <a:t>xmlns:whttp</a:t>
            </a:r>
            <a:r>
              <a:rPr lang="en-US" sz="1400" dirty="0">
                <a:solidFill>
                  <a:srgbClr val="7D9029"/>
                </a:solidFill>
                <a:latin typeface="Courier New" panose="02070309020205020404" pitchFamily="49" charset="0"/>
              </a:rPr>
              <a:t>=</a:t>
            </a:r>
            <a:r>
              <a:rPr lang="en-US" sz="1400" dirty="0">
                <a:solidFill>
                  <a:srgbClr val="BA2121"/>
                </a:solidFill>
                <a:latin typeface="Courier New" panose="02070309020205020404" pitchFamily="49" charset="0"/>
              </a:rPr>
              <a:t>"http://schemas.xmlsoap.org/</a:t>
            </a:r>
            <a:r>
              <a:rPr lang="en-US" sz="1400" dirty="0" err="1">
                <a:solidFill>
                  <a:srgbClr val="BA2121"/>
                </a:solidFill>
                <a:latin typeface="Courier New" panose="02070309020205020404" pitchFamily="49" charset="0"/>
              </a:rPr>
              <a:t>wsdl</a:t>
            </a:r>
            <a:r>
              <a:rPr lang="en-US" sz="1400" dirty="0">
                <a:solidFill>
                  <a:srgbClr val="BA2121"/>
                </a:solidFill>
                <a:latin typeface="Courier New" panose="02070309020205020404" pitchFamily="49" charset="0"/>
              </a:rPr>
              <a:t>/http/"</a:t>
            </a:r>
            <a:r>
              <a:rPr lang="en-US" sz="1400" dirty="0">
                <a:solidFill>
                  <a:srgbClr val="000000"/>
                </a:solidFill>
                <a:latin typeface="Courier New" panose="02070309020205020404" pitchFamily="49" charset="0"/>
              </a:rPr>
              <a:t> 	</a:t>
            </a:r>
            <a:r>
              <a:rPr lang="en-US" sz="1400" dirty="0" err="1">
                <a:solidFill>
                  <a:srgbClr val="7D9029"/>
                </a:solidFill>
                <a:latin typeface="Courier New" panose="02070309020205020404" pitchFamily="49" charset="0"/>
              </a:rPr>
              <a:t>xmlns:wsoap</a:t>
            </a:r>
            <a:r>
              <a:rPr lang="en-US" sz="1400" dirty="0">
                <a:solidFill>
                  <a:srgbClr val="7D9029"/>
                </a:solidFill>
                <a:latin typeface="Courier New" panose="02070309020205020404" pitchFamily="49" charset="0"/>
              </a:rPr>
              <a:t>=</a:t>
            </a:r>
            <a:r>
              <a:rPr lang="en-US" sz="1400" dirty="0">
                <a:solidFill>
                  <a:srgbClr val="BA2121"/>
                </a:solidFill>
                <a:latin typeface="Courier New" panose="02070309020205020404" pitchFamily="49" charset="0"/>
              </a:rPr>
              <a:t>"http://schemas.xmlsoap.org/</a:t>
            </a:r>
            <a:r>
              <a:rPr lang="en-US" sz="1400" dirty="0" err="1">
                <a:solidFill>
                  <a:srgbClr val="BA2121"/>
                </a:solidFill>
                <a:latin typeface="Courier New" panose="02070309020205020404" pitchFamily="49" charset="0"/>
              </a:rPr>
              <a:t>wsdl</a:t>
            </a:r>
            <a:r>
              <a:rPr lang="en-US" sz="1400" dirty="0">
                <a:solidFill>
                  <a:srgbClr val="BA2121"/>
                </a:solidFill>
                <a:latin typeface="Courier New" panose="02070309020205020404" pitchFamily="49" charset="0"/>
              </a:rPr>
              <a:t>/soap/"</a:t>
            </a:r>
            <a:r>
              <a:rPr lang="en-US" sz="1400" dirty="0">
                <a:solidFill>
                  <a:srgbClr val="000000"/>
                </a:solidFill>
                <a:latin typeface="Courier New" panose="02070309020205020404" pitchFamily="49" charset="0"/>
              </a:rPr>
              <a:t> 	</a:t>
            </a:r>
            <a:r>
              <a:rPr lang="en-US" sz="1400" dirty="0" err="1">
                <a:solidFill>
                  <a:srgbClr val="7D9029"/>
                </a:solidFill>
                <a:latin typeface="Courier New" panose="02070309020205020404" pitchFamily="49" charset="0"/>
              </a:rPr>
              <a:t>targetNamespace</a:t>
            </a:r>
            <a:r>
              <a:rPr lang="en-US" sz="1400" dirty="0">
                <a:solidFill>
                  <a:srgbClr val="7D9029"/>
                </a:solidFill>
                <a:latin typeface="Courier New" panose="02070309020205020404" pitchFamily="49" charset="0"/>
              </a:rPr>
              <a:t>=</a:t>
            </a:r>
            <a:r>
              <a:rPr lang="en-US" sz="1400" dirty="0">
                <a:solidFill>
                  <a:srgbClr val="BA2121"/>
                </a:solidFill>
                <a:latin typeface="Courier New" panose="02070309020205020404" pitchFamily="49" charset="0"/>
              </a:rPr>
              <a:t>"http://www.tmsws.com/wsdl20sample"</a:t>
            </a:r>
            <a:r>
              <a:rPr lang="en-US" sz="1400" b="1" dirty="0">
                <a:solidFill>
                  <a:srgbClr val="008000"/>
                </a:solidFill>
                <a:latin typeface="Courier New" panose="02070309020205020404" pitchFamily="49" charset="0"/>
              </a:rPr>
              <a:t>&gt;</a:t>
            </a:r>
          </a:p>
          <a:p>
            <a:r>
              <a:rPr lang="en-US" sz="1400" dirty="0">
                <a:solidFill>
                  <a:srgbClr val="000000"/>
                </a:solidFill>
                <a:latin typeface="Courier New" panose="02070309020205020404" pitchFamily="49" charset="0"/>
              </a:rPr>
              <a:t> </a:t>
            </a:r>
            <a:r>
              <a:rPr lang="en-US" sz="1400" b="1" dirty="0">
                <a:solidFill>
                  <a:srgbClr val="008000"/>
                </a:solidFill>
                <a:latin typeface="Courier New" panose="02070309020205020404" pitchFamily="49" charset="0"/>
              </a:rPr>
              <a:t>&lt;documentation&gt;</a:t>
            </a:r>
            <a:r>
              <a:rPr lang="en-US" sz="1400" dirty="0">
                <a:solidFill>
                  <a:srgbClr val="000000"/>
                </a:solidFill>
                <a:latin typeface="Courier New" panose="02070309020205020404" pitchFamily="49" charset="0"/>
              </a:rPr>
              <a:t> This is a sample WSDL 2.0 document. </a:t>
            </a:r>
            <a:r>
              <a:rPr lang="en-US" sz="1400" b="1" dirty="0">
                <a:solidFill>
                  <a:srgbClr val="008000"/>
                </a:solidFill>
                <a:latin typeface="Courier New" panose="02070309020205020404" pitchFamily="49" charset="0"/>
              </a:rPr>
              <a:t>&lt;/documentation&gt;</a:t>
            </a:r>
          </a:p>
          <a:p>
            <a:r>
              <a:rPr lang="en-US" sz="1400" dirty="0">
                <a:solidFill>
                  <a:srgbClr val="000000"/>
                </a:solidFill>
                <a:latin typeface="Courier New" panose="02070309020205020404" pitchFamily="49" charset="0"/>
              </a:rPr>
              <a:t> </a:t>
            </a:r>
            <a:r>
              <a:rPr lang="en-US" sz="1400" i="1" dirty="0">
                <a:solidFill>
                  <a:srgbClr val="408080"/>
                </a:solidFill>
                <a:latin typeface="Courier New" panose="02070309020205020404" pitchFamily="49" charset="0"/>
              </a:rPr>
              <a:t>&lt;!-- Abstract type --&gt;</a:t>
            </a:r>
          </a:p>
          <a:p>
            <a:r>
              <a:rPr lang="en-US" sz="1400" dirty="0">
                <a:solidFill>
                  <a:srgbClr val="000000"/>
                </a:solidFill>
                <a:latin typeface="Courier New" panose="02070309020205020404" pitchFamily="49" charset="0"/>
              </a:rPr>
              <a:t> </a:t>
            </a:r>
            <a:r>
              <a:rPr lang="en-US" sz="1400" b="1" dirty="0">
                <a:solidFill>
                  <a:srgbClr val="008000"/>
                </a:solidFill>
                <a:latin typeface="Courier New" panose="02070309020205020404" pitchFamily="49" charset="0"/>
              </a:rPr>
              <a:t>&lt;types&gt;</a:t>
            </a:r>
          </a:p>
          <a:p>
            <a:r>
              <a:rPr lang="en-US" sz="1400" b="1" dirty="0">
                <a:solidFill>
                  <a:srgbClr val="008000"/>
                </a:solidFill>
                <a:latin typeface="Courier New" panose="02070309020205020404" pitchFamily="49" charset="0"/>
              </a:rPr>
              <a:t>  </a:t>
            </a:r>
            <a:r>
              <a:rPr lang="en-US" sz="1400" dirty="0">
                <a:solidFill>
                  <a:srgbClr val="000000"/>
                </a:solidFill>
                <a:latin typeface="Courier New" panose="02070309020205020404" pitchFamily="49" charset="0"/>
              </a:rPr>
              <a:t> </a:t>
            </a:r>
            <a:r>
              <a:rPr lang="en-US" sz="1400" b="1" dirty="0">
                <a:solidFill>
                  <a:srgbClr val="008000"/>
                </a:solidFill>
                <a:latin typeface="Courier New" panose="02070309020205020404" pitchFamily="49" charset="0"/>
              </a:rPr>
              <a:t>&lt;</a:t>
            </a:r>
            <a:r>
              <a:rPr lang="en-US" sz="1400" b="1" dirty="0" err="1">
                <a:solidFill>
                  <a:srgbClr val="008000"/>
                </a:solidFill>
                <a:latin typeface="Courier New" panose="02070309020205020404" pitchFamily="49" charset="0"/>
              </a:rPr>
              <a:t>xs:schema</a:t>
            </a:r>
            <a:r>
              <a:rPr lang="en-US" sz="1400" dirty="0">
                <a:solidFill>
                  <a:srgbClr val="000000"/>
                </a:solidFill>
                <a:latin typeface="Courier New" panose="02070309020205020404" pitchFamily="49" charset="0"/>
              </a:rPr>
              <a:t> </a:t>
            </a:r>
            <a:r>
              <a:rPr lang="en-US" sz="1400" dirty="0" err="1">
                <a:solidFill>
                  <a:srgbClr val="7D9029"/>
                </a:solidFill>
                <a:latin typeface="Courier New" panose="02070309020205020404" pitchFamily="49" charset="0"/>
              </a:rPr>
              <a:t>xmlns:xs</a:t>
            </a:r>
            <a:r>
              <a:rPr lang="en-US" sz="1400" dirty="0">
                <a:solidFill>
                  <a:srgbClr val="7D9029"/>
                </a:solidFill>
                <a:latin typeface="Courier New" panose="02070309020205020404" pitchFamily="49" charset="0"/>
              </a:rPr>
              <a:t>=</a:t>
            </a:r>
            <a:r>
              <a:rPr lang="en-US" sz="1400" dirty="0">
                <a:solidFill>
                  <a:srgbClr val="BA2121"/>
                </a:solidFill>
                <a:latin typeface="Courier New" panose="02070309020205020404" pitchFamily="49" charset="0"/>
              </a:rPr>
              <a:t>"http://www.w3.org/2001/XMLSchema"</a:t>
            </a:r>
            <a:r>
              <a:rPr lang="en-US" sz="1400" dirty="0">
                <a:solidFill>
                  <a:srgbClr val="000000"/>
                </a:solidFill>
                <a:latin typeface="Courier New" panose="02070309020205020404" pitchFamily="49" charset="0"/>
              </a:rPr>
              <a:t> 	</a:t>
            </a:r>
            <a:r>
              <a:rPr lang="en-US" sz="1400" dirty="0" err="1">
                <a:solidFill>
                  <a:srgbClr val="7D9029"/>
                </a:solidFill>
                <a:latin typeface="Courier New" panose="02070309020205020404" pitchFamily="49" charset="0"/>
              </a:rPr>
              <a:t>xmlns</a:t>
            </a:r>
            <a:r>
              <a:rPr lang="en-US" sz="1400" dirty="0">
                <a:solidFill>
                  <a:srgbClr val="7D9029"/>
                </a:solidFill>
                <a:latin typeface="Courier New" panose="02070309020205020404" pitchFamily="49" charset="0"/>
              </a:rPr>
              <a:t>=</a:t>
            </a:r>
            <a:r>
              <a:rPr lang="en-US" sz="1400" dirty="0">
                <a:solidFill>
                  <a:srgbClr val="BA2121"/>
                </a:solidFill>
                <a:latin typeface="Courier New" panose="02070309020205020404" pitchFamily="49" charset="0"/>
              </a:rPr>
              <a:t>"http://www.tmsws.com/wsdl20sample"</a:t>
            </a:r>
            <a:r>
              <a:rPr lang="en-US" sz="1400" dirty="0">
                <a:solidFill>
                  <a:srgbClr val="000000"/>
                </a:solidFill>
                <a:latin typeface="Courier New" panose="02070309020205020404" pitchFamily="49" charset="0"/>
              </a:rPr>
              <a:t> 	</a:t>
            </a:r>
            <a:r>
              <a:rPr lang="en-US" sz="1400" dirty="0" err="1">
                <a:solidFill>
                  <a:srgbClr val="7D9029"/>
                </a:solidFill>
                <a:latin typeface="Courier New" panose="02070309020205020404" pitchFamily="49" charset="0"/>
              </a:rPr>
              <a:t>targetNamespace</a:t>
            </a:r>
            <a:r>
              <a:rPr lang="en-US" sz="1400" dirty="0">
                <a:solidFill>
                  <a:srgbClr val="7D9029"/>
                </a:solidFill>
                <a:latin typeface="Courier New" panose="02070309020205020404" pitchFamily="49" charset="0"/>
              </a:rPr>
              <a:t>=</a:t>
            </a:r>
            <a:r>
              <a:rPr lang="en-US" sz="1400" dirty="0">
                <a:solidFill>
                  <a:srgbClr val="BA2121"/>
                </a:solidFill>
                <a:latin typeface="Courier New" panose="02070309020205020404" pitchFamily="49" charset="0"/>
              </a:rPr>
              <a:t>"http://www.example.com/wsdl20sample"</a:t>
            </a:r>
            <a:r>
              <a:rPr lang="en-US" sz="1400" b="1" dirty="0">
                <a:solidFill>
                  <a:srgbClr val="008000"/>
                </a:solidFill>
                <a:latin typeface="Courier New" panose="02070309020205020404" pitchFamily="49" charset="0"/>
              </a:rPr>
              <a:t>&gt;</a:t>
            </a:r>
          </a:p>
          <a:p>
            <a:r>
              <a:rPr lang="en-US" sz="1400" b="1" dirty="0">
                <a:solidFill>
                  <a:srgbClr val="008000"/>
                </a:solidFill>
                <a:latin typeface="Courier New" panose="02070309020205020404" pitchFamily="49" charset="0"/>
              </a:rPr>
              <a:t>    </a:t>
            </a:r>
            <a:r>
              <a:rPr lang="en-US" sz="1400" dirty="0">
                <a:solidFill>
                  <a:srgbClr val="000000"/>
                </a:solidFill>
                <a:latin typeface="Courier New" panose="02070309020205020404" pitchFamily="49" charset="0"/>
              </a:rPr>
              <a:t> </a:t>
            </a:r>
            <a:r>
              <a:rPr lang="en-US" sz="1400" b="1" dirty="0">
                <a:solidFill>
                  <a:srgbClr val="008000"/>
                </a:solidFill>
                <a:latin typeface="Courier New" panose="02070309020205020404" pitchFamily="49" charset="0"/>
              </a:rPr>
              <a:t>&lt;</a:t>
            </a:r>
            <a:r>
              <a:rPr lang="en-US" sz="1400" b="1" dirty="0" err="1">
                <a:solidFill>
                  <a:srgbClr val="008000"/>
                </a:solidFill>
                <a:latin typeface="Courier New" panose="02070309020205020404" pitchFamily="49" charset="0"/>
              </a:rPr>
              <a:t>xs:element</a:t>
            </a:r>
            <a:r>
              <a:rPr lang="en-US" sz="1400" dirty="0">
                <a:solidFill>
                  <a:srgbClr val="000000"/>
                </a:solidFill>
                <a:latin typeface="Courier New" panose="02070309020205020404" pitchFamily="49" charset="0"/>
              </a:rPr>
              <a:t> </a:t>
            </a:r>
            <a:r>
              <a:rPr lang="en-US" sz="1400" dirty="0">
                <a:solidFill>
                  <a:srgbClr val="7D9029"/>
                </a:solidFill>
                <a:latin typeface="Courier New" panose="02070309020205020404" pitchFamily="49" charset="0"/>
              </a:rPr>
              <a:t>name=</a:t>
            </a:r>
            <a:r>
              <a:rPr lang="en-US" sz="1400" dirty="0">
                <a:solidFill>
                  <a:srgbClr val="BA2121"/>
                </a:solidFill>
                <a:latin typeface="Courier New" panose="02070309020205020404" pitchFamily="49" charset="0"/>
              </a:rPr>
              <a:t>"request"</a:t>
            </a:r>
            <a:r>
              <a:rPr lang="en-US" sz="1400" b="1" dirty="0">
                <a:solidFill>
                  <a:srgbClr val="008000"/>
                </a:solidFill>
                <a:latin typeface="Courier New" panose="02070309020205020404" pitchFamily="49" charset="0"/>
              </a:rPr>
              <a:t>&gt;</a:t>
            </a:r>
            <a:r>
              <a:rPr lang="en-US" sz="1400" dirty="0">
                <a:solidFill>
                  <a:srgbClr val="000000"/>
                </a:solidFill>
                <a:latin typeface="Courier New" panose="02070309020205020404" pitchFamily="49" charset="0"/>
              </a:rPr>
              <a:t> ... </a:t>
            </a:r>
            <a:r>
              <a:rPr lang="en-US" sz="1400" b="1" dirty="0">
                <a:solidFill>
                  <a:srgbClr val="008000"/>
                </a:solidFill>
                <a:latin typeface="Courier New" panose="02070309020205020404" pitchFamily="49" charset="0"/>
              </a:rPr>
              <a:t>&lt;/</a:t>
            </a:r>
            <a:r>
              <a:rPr lang="en-US" sz="1400" b="1" dirty="0" err="1">
                <a:solidFill>
                  <a:srgbClr val="008000"/>
                </a:solidFill>
                <a:latin typeface="Courier New" panose="02070309020205020404" pitchFamily="49" charset="0"/>
              </a:rPr>
              <a:t>xs:element</a:t>
            </a:r>
            <a:r>
              <a:rPr lang="en-US" sz="1400" b="1" dirty="0">
                <a:solidFill>
                  <a:srgbClr val="008000"/>
                </a:solidFill>
                <a:latin typeface="Courier New" panose="02070309020205020404" pitchFamily="49" charset="0"/>
              </a:rPr>
              <a:t>&gt;</a:t>
            </a:r>
          </a:p>
          <a:p>
            <a:r>
              <a:rPr lang="en-US" sz="1400" b="1" dirty="0">
                <a:solidFill>
                  <a:srgbClr val="008000"/>
                </a:solidFill>
                <a:latin typeface="Courier New" panose="02070309020205020404" pitchFamily="49" charset="0"/>
              </a:rPr>
              <a:t>    </a:t>
            </a:r>
            <a:r>
              <a:rPr lang="en-US" sz="1400" dirty="0">
                <a:solidFill>
                  <a:srgbClr val="000000"/>
                </a:solidFill>
                <a:latin typeface="Courier New" panose="02070309020205020404" pitchFamily="49" charset="0"/>
              </a:rPr>
              <a:t> </a:t>
            </a:r>
            <a:r>
              <a:rPr lang="en-US" sz="1400" b="1" dirty="0">
                <a:solidFill>
                  <a:srgbClr val="008000"/>
                </a:solidFill>
                <a:latin typeface="Courier New" panose="02070309020205020404" pitchFamily="49" charset="0"/>
              </a:rPr>
              <a:t>&lt;</a:t>
            </a:r>
            <a:r>
              <a:rPr lang="en-US" sz="1400" b="1" dirty="0" err="1">
                <a:solidFill>
                  <a:srgbClr val="008000"/>
                </a:solidFill>
                <a:latin typeface="Courier New" panose="02070309020205020404" pitchFamily="49" charset="0"/>
              </a:rPr>
              <a:t>xs:element</a:t>
            </a:r>
            <a:r>
              <a:rPr lang="en-US" sz="1400" dirty="0">
                <a:solidFill>
                  <a:srgbClr val="000000"/>
                </a:solidFill>
                <a:latin typeface="Courier New" panose="02070309020205020404" pitchFamily="49" charset="0"/>
              </a:rPr>
              <a:t> </a:t>
            </a:r>
            <a:r>
              <a:rPr lang="en-US" sz="1400" dirty="0">
                <a:solidFill>
                  <a:srgbClr val="7D9029"/>
                </a:solidFill>
                <a:latin typeface="Courier New" panose="02070309020205020404" pitchFamily="49" charset="0"/>
              </a:rPr>
              <a:t>name=</a:t>
            </a:r>
            <a:r>
              <a:rPr lang="en-US" sz="1400" dirty="0">
                <a:solidFill>
                  <a:srgbClr val="BA2121"/>
                </a:solidFill>
                <a:latin typeface="Courier New" panose="02070309020205020404" pitchFamily="49" charset="0"/>
              </a:rPr>
              <a:t>"response"</a:t>
            </a:r>
            <a:r>
              <a:rPr lang="en-US" sz="1400" b="1" dirty="0">
                <a:solidFill>
                  <a:srgbClr val="008000"/>
                </a:solidFill>
                <a:latin typeface="Courier New" panose="02070309020205020404" pitchFamily="49" charset="0"/>
              </a:rPr>
              <a:t>&gt;</a:t>
            </a:r>
            <a:r>
              <a:rPr lang="en-US" sz="1400" dirty="0">
                <a:solidFill>
                  <a:srgbClr val="000000"/>
                </a:solidFill>
                <a:latin typeface="Courier New" panose="02070309020205020404" pitchFamily="49" charset="0"/>
              </a:rPr>
              <a:t> ... </a:t>
            </a:r>
            <a:r>
              <a:rPr lang="en-US" sz="1400" b="1" dirty="0">
                <a:solidFill>
                  <a:srgbClr val="008000"/>
                </a:solidFill>
                <a:latin typeface="Courier New" panose="02070309020205020404" pitchFamily="49" charset="0"/>
              </a:rPr>
              <a:t>&lt;/</a:t>
            </a:r>
            <a:r>
              <a:rPr lang="en-US" sz="1400" b="1" dirty="0" err="1">
                <a:solidFill>
                  <a:srgbClr val="008000"/>
                </a:solidFill>
                <a:latin typeface="Courier New" panose="02070309020205020404" pitchFamily="49" charset="0"/>
              </a:rPr>
              <a:t>xs:element</a:t>
            </a:r>
            <a:r>
              <a:rPr lang="en-US" sz="1400" b="1" dirty="0">
                <a:solidFill>
                  <a:srgbClr val="008000"/>
                </a:solidFill>
                <a:latin typeface="Courier New" panose="02070309020205020404" pitchFamily="49" charset="0"/>
              </a:rPr>
              <a:t>&gt;</a:t>
            </a:r>
          </a:p>
          <a:p>
            <a:r>
              <a:rPr lang="en-US" sz="1400" b="1" dirty="0">
                <a:solidFill>
                  <a:srgbClr val="008000"/>
                </a:solidFill>
                <a:latin typeface="Courier New" panose="02070309020205020404" pitchFamily="49" charset="0"/>
              </a:rPr>
              <a:t>  </a:t>
            </a:r>
            <a:r>
              <a:rPr lang="en-US" sz="1400" dirty="0">
                <a:solidFill>
                  <a:srgbClr val="000000"/>
                </a:solidFill>
                <a:latin typeface="Courier New" panose="02070309020205020404" pitchFamily="49" charset="0"/>
              </a:rPr>
              <a:t> </a:t>
            </a:r>
            <a:r>
              <a:rPr lang="en-US" sz="1400" b="1" dirty="0">
                <a:solidFill>
                  <a:srgbClr val="008000"/>
                </a:solidFill>
                <a:latin typeface="Courier New" panose="02070309020205020404" pitchFamily="49" charset="0"/>
              </a:rPr>
              <a:t>&lt;/</a:t>
            </a:r>
            <a:r>
              <a:rPr lang="en-US" sz="1400" b="1" dirty="0" err="1">
                <a:solidFill>
                  <a:srgbClr val="008000"/>
                </a:solidFill>
                <a:latin typeface="Courier New" panose="02070309020205020404" pitchFamily="49" charset="0"/>
              </a:rPr>
              <a:t>xs:schema</a:t>
            </a:r>
            <a:r>
              <a:rPr lang="en-US" sz="1400" b="1" dirty="0">
                <a:solidFill>
                  <a:srgbClr val="008000"/>
                </a:solidFill>
                <a:latin typeface="Courier New" panose="02070309020205020404" pitchFamily="49" charset="0"/>
              </a:rPr>
              <a:t>&gt;</a:t>
            </a:r>
          </a:p>
          <a:p>
            <a:r>
              <a:rPr lang="en-US" sz="1400" dirty="0">
                <a:solidFill>
                  <a:srgbClr val="000000"/>
                </a:solidFill>
                <a:latin typeface="Courier New" panose="02070309020205020404" pitchFamily="49" charset="0"/>
              </a:rPr>
              <a:t> </a:t>
            </a:r>
            <a:r>
              <a:rPr lang="en-US" sz="1400" b="1" dirty="0">
                <a:solidFill>
                  <a:srgbClr val="008000"/>
                </a:solidFill>
                <a:latin typeface="Courier New" panose="02070309020205020404" pitchFamily="49" charset="0"/>
              </a:rPr>
              <a:t>&lt;/types&gt;</a:t>
            </a:r>
          </a:p>
          <a:p>
            <a:r>
              <a:rPr lang="en-US" sz="1400" b="1" i="1" dirty="0">
                <a:solidFill>
                  <a:srgbClr val="008000"/>
                </a:solidFill>
                <a:latin typeface="Courier New" panose="02070309020205020404" pitchFamily="49" charset="0"/>
              </a:rPr>
              <a:t> </a:t>
            </a:r>
            <a:r>
              <a:rPr lang="en-US" sz="1400" i="1" dirty="0">
                <a:solidFill>
                  <a:srgbClr val="408080"/>
                </a:solidFill>
                <a:latin typeface="Courier New" panose="02070309020205020404" pitchFamily="49" charset="0"/>
              </a:rPr>
              <a:t>&lt;!-- Abstract interfaces --&gt;</a:t>
            </a:r>
          </a:p>
          <a:p>
            <a:r>
              <a:rPr lang="en-US" sz="1400" dirty="0">
                <a:solidFill>
                  <a:srgbClr val="000000"/>
                </a:solidFill>
                <a:latin typeface="Courier New" panose="02070309020205020404" pitchFamily="49" charset="0"/>
              </a:rPr>
              <a:t> </a:t>
            </a:r>
            <a:r>
              <a:rPr lang="en-US" sz="1400" b="1" dirty="0">
                <a:solidFill>
                  <a:srgbClr val="008000"/>
                </a:solidFill>
                <a:latin typeface="Courier New" panose="02070309020205020404" pitchFamily="49" charset="0"/>
              </a:rPr>
              <a:t>&lt;interface</a:t>
            </a:r>
            <a:r>
              <a:rPr lang="en-US" sz="1400" dirty="0">
                <a:solidFill>
                  <a:srgbClr val="000000"/>
                </a:solidFill>
                <a:latin typeface="Courier New" panose="02070309020205020404" pitchFamily="49" charset="0"/>
              </a:rPr>
              <a:t> </a:t>
            </a:r>
            <a:r>
              <a:rPr lang="en-US" sz="1400" dirty="0">
                <a:solidFill>
                  <a:srgbClr val="7D9029"/>
                </a:solidFill>
                <a:latin typeface="Courier New" panose="02070309020205020404" pitchFamily="49" charset="0"/>
              </a:rPr>
              <a:t>name=</a:t>
            </a:r>
            <a:r>
              <a:rPr lang="en-US" sz="1400" dirty="0">
                <a:solidFill>
                  <a:srgbClr val="BA2121"/>
                </a:solidFill>
                <a:latin typeface="Courier New" panose="02070309020205020404" pitchFamily="49" charset="0"/>
              </a:rPr>
              <a:t>"Interface1"</a:t>
            </a:r>
            <a:r>
              <a:rPr lang="en-US" sz="1400" b="1" dirty="0">
                <a:solidFill>
                  <a:srgbClr val="008000"/>
                </a:solidFill>
                <a:latin typeface="Courier New" panose="02070309020205020404" pitchFamily="49" charset="0"/>
              </a:rPr>
              <a:t>&gt;</a:t>
            </a:r>
          </a:p>
          <a:p>
            <a:r>
              <a:rPr lang="en-US" sz="1400" b="1" dirty="0">
                <a:solidFill>
                  <a:srgbClr val="008000"/>
                </a:solidFill>
                <a:latin typeface="Courier New" panose="02070309020205020404" pitchFamily="49" charset="0"/>
              </a:rPr>
              <a:t>	.</a:t>
            </a:r>
          </a:p>
          <a:p>
            <a:r>
              <a:rPr lang="en-US" sz="1400" b="1" dirty="0">
                <a:solidFill>
                  <a:srgbClr val="008000"/>
                </a:solidFill>
                <a:latin typeface="Courier New" panose="02070309020205020404" pitchFamily="49" charset="0"/>
              </a:rPr>
              <a:t>	.</a:t>
            </a:r>
          </a:p>
          <a:p>
            <a:r>
              <a:rPr lang="en-US" sz="1400" b="1" dirty="0">
                <a:solidFill>
                  <a:srgbClr val="008000"/>
                </a:solidFill>
                <a:latin typeface="Courier New" panose="02070309020205020404" pitchFamily="49" charset="0"/>
              </a:rPr>
              <a:t>	.</a:t>
            </a:r>
            <a:endParaRPr lang="en-US" sz="1400" dirty="0"/>
          </a:p>
        </p:txBody>
      </p:sp>
    </p:spTree>
    <p:extLst>
      <p:ext uri="{BB962C8B-B14F-4D97-AF65-F5344CB8AC3E}">
        <p14:creationId xmlns:p14="http://schemas.microsoft.com/office/powerpoint/2010/main" val="419501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90000"/>
              </a:lnSpc>
            </a:pPr>
            <a:r>
              <a:rPr lang="en-US" sz="1700"/>
              <a:t>RPC style web services use method name and parameters to generate XML structure.</a:t>
            </a:r>
          </a:p>
          <a:p>
            <a:pPr>
              <a:lnSpc>
                <a:spcPct val="90000"/>
              </a:lnSpc>
            </a:pPr>
            <a:r>
              <a:rPr lang="en-US" sz="1700"/>
              <a:t>The generated WSDL is difficult to be validated against schema.</a:t>
            </a:r>
          </a:p>
          <a:p>
            <a:pPr>
              <a:lnSpc>
                <a:spcPct val="90000"/>
              </a:lnSpc>
            </a:pPr>
            <a:r>
              <a:rPr lang="en-US" sz="1700"/>
              <a:t>In RPC style, SOAP message is sent as many elements.</a:t>
            </a:r>
          </a:p>
          <a:p>
            <a:pPr>
              <a:lnSpc>
                <a:spcPct val="90000"/>
              </a:lnSpc>
            </a:pPr>
            <a:r>
              <a:rPr lang="en-US" sz="1700"/>
              <a:t>RPC style message is tightly coupled.</a:t>
            </a:r>
          </a:p>
          <a:p>
            <a:pPr>
              <a:lnSpc>
                <a:spcPct val="90000"/>
              </a:lnSpc>
            </a:pPr>
            <a:r>
              <a:rPr lang="en-US" sz="1700"/>
              <a:t>In RPC style, SOAP message keeps the operation name.</a:t>
            </a:r>
          </a:p>
          <a:p>
            <a:pPr>
              <a:lnSpc>
                <a:spcPct val="90000"/>
              </a:lnSpc>
            </a:pPr>
            <a:r>
              <a:rPr lang="en-US" sz="1700"/>
              <a:t>In RPC style, parameters are sent as discrete values.</a:t>
            </a:r>
          </a:p>
          <a:p>
            <a:pPr>
              <a:lnSpc>
                <a:spcPct val="90000"/>
              </a:lnSpc>
            </a:pPr>
            <a:endParaRPr lang="en-US" sz="1700"/>
          </a:p>
          <a:p>
            <a:pPr>
              <a:lnSpc>
                <a:spcPct val="90000"/>
              </a:lnSpc>
            </a:pPr>
            <a:endParaRPr lang="en-US" sz="1700"/>
          </a:p>
          <a:p>
            <a:pPr>
              <a:lnSpc>
                <a:spcPct val="90000"/>
              </a:lnSpc>
            </a:pPr>
            <a:r>
              <a:rPr lang="en-US" sz="1700"/>
              <a:t>In Document Style the data is passed as XML.</a:t>
            </a:r>
          </a:p>
          <a:p>
            <a:pPr>
              <a:lnSpc>
                <a:spcPct val="90000"/>
              </a:lnSpc>
            </a:pPr>
            <a:r>
              <a:rPr lang="en-US" sz="1700"/>
              <a:t>The advantage of using a Document style model is that you can structure the SOAP body any way you want it as long as the content of the SOAP message body is any arbitrary XML instance. The Document style is also referred to as Message-Oriented style.</a:t>
            </a:r>
          </a:p>
        </p:txBody>
      </p:sp>
      <p:sp>
        <p:nvSpPr>
          <p:cNvPr id="3" name="Title 2"/>
          <p:cNvSpPr>
            <a:spLocks noGrp="1"/>
          </p:cNvSpPr>
          <p:nvPr>
            <p:ph type="title"/>
          </p:nvPr>
        </p:nvSpPr>
        <p:spPr/>
        <p:txBody>
          <a:bodyPr anchor="ctr">
            <a:normAutofit/>
          </a:bodyPr>
          <a:lstStyle/>
          <a:p>
            <a:r>
              <a:rPr lang="en-US" dirty="0"/>
              <a:t>RPC Style vs Document Style</a:t>
            </a:r>
          </a:p>
        </p:txBody>
      </p:sp>
      <p:pic>
        <p:nvPicPr>
          <p:cNvPr id="6" name="Picture 5" descr="JAX-WS may be implement in RPC style (old) vs Document Style (new)">
            <a:extLst>
              <a:ext uri="{FF2B5EF4-FFF2-40B4-BE49-F238E27FC236}">
                <a16:creationId xmlns:a16="http://schemas.microsoft.com/office/drawing/2014/main" id="{886490BB-A647-4773-A62B-9D405FA9C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1204534"/>
            <a:ext cx="2522889" cy="2300666"/>
          </a:xfrm>
          <a:prstGeom prst="rect">
            <a:avLst/>
          </a:prstGeom>
          <a:noFill/>
        </p:spPr>
      </p:pic>
    </p:spTree>
    <p:extLst>
      <p:ext uri="{BB962C8B-B14F-4D97-AF65-F5344CB8AC3E}">
        <p14:creationId xmlns:p14="http://schemas.microsoft.com/office/powerpoint/2010/main" val="43294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RPC Style vs Document Style</a:t>
            </a:r>
            <a:endParaRPr lang="en-US" dirty="0"/>
          </a:p>
        </p:txBody>
      </p:sp>
      <p:sp>
        <p:nvSpPr>
          <p:cNvPr id="7" name="Rectangle 6">
            <a:extLst>
              <a:ext uri="{FF2B5EF4-FFF2-40B4-BE49-F238E27FC236}">
                <a16:creationId xmlns:a16="http://schemas.microsoft.com/office/drawing/2014/main" id="{075B8307-0770-446F-AB32-8BB78EE92C19}"/>
              </a:ext>
            </a:extLst>
          </p:cNvPr>
          <p:cNvSpPr/>
          <p:nvPr/>
        </p:nvSpPr>
        <p:spPr>
          <a:xfrm>
            <a:off x="914400" y="2057400"/>
            <a:ext cx="6096000" cy="1107996"/>
          </a:xfrm>
          <a:prstGeom prst="rect">
            <a:avLst/>
          </a:prstGeom>
        </p:spPr>
        <p:txBody>
          <a:bodyPr>
            <a:spAutoFit/>
          </a:bodyPr>
          <a:lstStyle/>
          <a:p>
            <a:r>
              <a:rPr lang="en-US" sz="1100" dirty="0">
                <a:solidFill>
                  <a:srgbClr val="000000"/>
                </a:solidFill>
                <a:latin typeface="Courier New" panose="02070309020205020404" pitchFamily="49" charset="0"/>
                <a:cs typeface="Courier New" panose="02070309020205020404" pitchFamily="49" charset="0"/>
              </a:rPr>
              <a:t>&lt;message name=</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getHelloWorldAsString</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&lt;part name=</a:t>
            </a:r>
            <a:r>
              <a:rPr lang="en-US" sz="1100" dirty="0">
                <a:solidFill>
                  <a:srgbClr val="0000FF"/>
                </a:solidFill>
                <a:latin typeface="Courier New" panose="02070309020205020404" pitchFamily="49" charset="0"/>
                <a:cs typeface="Courier New" panose="02070309020205020404" pitchFamily="49" charset="0"/>
              </a:rPr>
              <a:t>"arg0"</a:t>
            </a:r>
            <a:r>
              <a:rPr lang="en-US" sz="1100" dirty="0">
                <a:solidFill>
                  <a:srgbClr val="000000"/>
                </a:solidFill>
                <a:latin typeface="Courier New" panose="02070309020205020404" pitchFamily="49" charset="0"/>
                <a:cs typeface="Courier New" panose="02070309020205020404" pitchFamily="49" charset="0"/>
              </a:rPr>
              <a:t> type=</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xsd:string</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&lt;/message&gt;  </a:t>
            </a:r>
          </a:p>
          <a:p>
            <a:r>
              <a:rPr lang="en-US" sz="1100" dirty="0">
                <a:solidFill>
                  <a:srgbClr val="000000"/>
                </a:solidFill>
                <a:latin typeface="Courier New" panose="02070309020205020404" pitchFamily="49" charset="0"/>
                <a:cs typeface="Courier New" panose="02070309020205020404" pitchFamily="49" charset="0"/>
              </a:rPr>
              <a:t>&lt;message name=</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getHelloWorldAsStringResponse</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&lt;part name=</a:t>
            </a:r>
            <a:r>
              <a:rPr lang="en-US" sz="1100" dirty="0">
                <a:solidFill>
                  <a:srgbClr val="0000FF"/>
                </a:solidFill>
                <a:latin typeface="Courier New" panose="02070309020205020404" pitchFamily="49" charset="0"/>
                <a:cs typeface="Courier New" panose="02070309020205020404" pitchFamily="49" charset="0"/>
              </a:rPr>
              <a:t>"return"</a:t>
            </a:r>
            <a:r>
              <a:rPr lang="en-US" sz="1100" dirty="0">
                <a:solidFill>
                  <a:srgbClr val="000000"/>
                </a:solidFill>
                <a:latin typeface="Courier New" panose="02070309020205020404" pitchFamily="49" charset="0"/>
                <a:cs typeface="Courier New" panose="02070309020205020404" pitchFamily="49" charset="0"/>
              </a:rPr>
              <a:t> type=</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xsd:string</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&lt;/message&gt; </a:t>
            </a:r>
            <a:endParaRPr lang="en-US" sz="1100" b="0" i="0" u="none" strike="noStrike" dirty="0">
              <a:solidFill>
                <a:srgbClr val="000000"/>
              </a:solidFill>
              <a:effectLst/>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EF2A2FF8-5145-4BCA-8492-C81446209695}"/>
              </a:ext>
            </a:extLst>
          </p:cNvPr>
          <p:cNvSpPr/>
          <p:nvPr/>
        </p:nvSpPr>
        <p:spPr>
          <a:xfrm>
            <a:off x="4925484" y="2057400"/>
            <a:ext cx="6656915" cy="2292935"/>
          </a:xfrm>
          <a:prstGeom prst="rect">
            <a:avLst/>
          </a:prstGeom>
        </p:spPr>
        <p:txBody>
          <a:bodyPr wrap="square">
            <a:spAutoFit/>
          </a:bodyPr>
          <a:lstStyle/>
          <a:p>
            <a:r>
              <a:rPr lang="en-US" sz="1100" dirty="0">
                <a:solidFill>
                  <a:srgbClr val="000000"/>
                </a:solidFill>
                <a:latin typeface="Courier New" panose="02070309020205020404" pitchFamily="49" charset="0"/>
                <a:cs typeface="Courier New" panose="02070309020205020404" pitchFamily="49" charset="0"/>
              </a:rPr>
              <a:t>&lt;binding name=</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HelloWorldImplPortBinding</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 type=</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tns:HelloWorld</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a:t>
            </a:r>
            <a:r>
              <a:rPr lang="en-US" sz="1100" dirty="0" err="1">
                <a:solidFill>
                  <a:srgbClr val="000000"/>
                </a:solidFill>
                <a:latin typeface="Courier New" panose="02070309020205020404" pitchFamily="49" charset="0"/>
                <a:cs typeface="Courier New" panose="02070309020205020404" pitchFamily="49" charset="0"/>
              </a:rPr>
              <a:t>soap:binding</a:t>
            </a:r>
            <a:r>
              <a:rPr lang="en-US" sz="1100" dirty="0">
                <a:solidFill>
                  <a:srgbClr val="000000"/>
                </a:solidFill>
                <a:latin typeface="Courier New" panose="02070309020205020404" pitchFamily="49" charset="0"/>
                <a:cs typeface="Courier New" panose="02070309020205020404" pitchFamily="49" charset="0"/>
              </a:rPr>
              <a:t> transport=</a:t>
            </a:r>
            <a:r>
              <a:rPr lang="en-US" sz="1100" dirty="0">
                <a:solidFill>
                  <a:srgbClr val="0000FF"/>
                </a:solidFill>
                <a:latin typeface="Courier New" panose="02070309020205020404" pitchFamily="49" charset="0"/>
                <a:cs typeface="Courier New" panose="02070309020205020404" pitchFamily="49" charset="0"/>
              </a:rPr>
              <a:t>"http://schemas.xmlsoap.org/soap/http"</a:t>
            </a:r>
            <a:r>
              <a:rPr lang="en-US" sz="1100" dirty="0">
                <a:solidFill>
                  <a:srgbClr val="000000"/>
                </a:solidFill>
                <a:latin typeface="Courier New" panose="02070309020205020404" pitchFamily="49" charset="0"/>
                <a:cs typeface="Courier New" panose="02070309020205020404" pitchFamily="49" charset="0"/>
              </a:rPr>
              <a:t> </a:t>
            </a:r>
          </a:p>
          <a:p>
            <a:r>
              <a:rPr lang="en-US" sz="1100" dirty="0">
                <a:solidFill>
                  <a:srgbClr val="000000"/>
                </a:solidFill>
                <a:latin typeface="Courier New" panose="02070309020205020404" pitchFamily="49" charset="0"/>
                <a:cs typeface="Courier New" panose="02070309020205020404" pitchFamily="49" charset="0"/>
              </a:rPr>
              <a:t>	style=</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rpc</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a:t>
            </a:r>
          </a:p>
          <a:p>
            <a:r>
              <a:rPr lang="en-US" sz="1100" dirty="0">
                <a:solidFill>
                  <a:srgbClr val="000000"/>
                </a:solidFill>
                <a:latin typeface="Courier New" panose="02070309020205020404" pitchFamily="49" charset="0"/>
                <a:cs typeface="Courier New" panose="02070309020205020404" pitchFamily="49" charset="0"/>
              </a:rPr>
              <a:t>  &lt;operation name=</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getHelloWorldAsString</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a:t>
            </a:r>
            <a:r>
              <a:rPr lang="en-US" sz="1100" dirty="0" err="1">
                <a:solidFill>
                  <a:srgbClr val="000000"/>
                </a:solidFill>
                <a:latin typeface="Courier New" panose="02070309020205020404" pitchFamily="49" charset="0"/>
                <a:cs typeface="Courier New" panose="02070309020205020404" pitchFamily="49" charset="0"/>
              </a:rPr>
              <a:t>soap:operation</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soapAction</a:t>
            </a:r>
            <a:r>
              <a:rPr 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&lt;input&gt;  </a:t>
            </a:r>
          </a:p>
          <a:p>
            <a:r>
              <a:rPr lang="en-US" sz="1100" dirty="0">
                <a:solidFill>
                  <a:srgbClr val="000000"/>
                </a:solidFill>
                <a:latin typeface="Courier New" panose="02070309020205020404" pitchFamily="49" charset="0"/>
                <a:cs typeface="Courier New" panose="02070309020205020404" pitchFamily="49" charset="0"/>
              </a:rPr>
              <a:t>        &lt;</a:t>
            </a:r>
            <a:r>
              <a:rPr lang="en-US" sz="1100" dirty="0" err="1">
                <a:solidFill>
                  <a:srgbClr val="000000"/>
                </a:solidFill>
                <a:latin typeface="Courier New" panose="02070309020205020404" pitchFamily="49" charset="0"/>
                <a:cs typeface="Courier New" panose="02070309020205020404" pitchFamily="49" charset="0"/>
              </a:rPr>
              <a:t>soap:body</a:t>
            </a:r>
            <a:r>
              <a:rPr lang="en-US" sz="1100" dirty="0">
                <a:solidFill>
                  <a:srgbClr val="000000"/>
                </a:solidFill>
                <a:latin typeface="Courier New" panose="02070309020205020404" pitchFamily="49" charset="0"/>
                <a:cs typeface="Courier New" panose="02070309020205020404" pitchFamily="49" charset="0"/>
              </a:rPr>
              <a:t> use=</a:t>
            </a:r>
            <a:r>
              <a:rPr lang="en-US" sz="1100" dirty="0">
                <a:solidFill>
                  <a:srgbClr val="0000FF"/>
                </a:solidFill>
                <a:latin typeface="Courier New" panose="02070309020205020404" pitchFamily="49" charset="0"/>
                <a:cs typeface="Courier New" panose="02070309020205020404" pitchFamily="49" charset="0"/>
              </a:rPr>
              <a:t>"literal"</a:t>
            </a:r>
            <a:r>
              <a:rPr lang="en-US" sz="1100" dirty="0">
                <a:solidFill>
                  <a:srgbClr val="000000"/>
                </a:solidFill>
                <a:latin typeface="Courier New" panose="02070309020205020404" pitchFamily="49" charset="0"/>
                <a:cs typeface="Courier New" panose="02070309020205020404" pitchFamily="49" charset="0"/>
              </a:rPr>
              <a:t> namespace=</a:t>
            </a:r>
            <a:r>
              <a:rPr lang="en-US" sz="1100" dirty="0">
                <a:solidFill>
                  <a:srgbClr val="0000FF"/>
                </a:solidFill>
                <a:latin typeface="Courier New" panose="02070309020205020404" pitchFamily="49" charset="0"/>
                <a:cs typeface="Courier New" panose="02070309020205020404" pitchFamily="49" charset="0"/>
              </a:rPr>
              <a:t>"http://javatpoint.com/"</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&lt;/input&gt;  </a:t>
            </a:r>
          </a:p>
          <a:p>
            <a:r>
              <a:rPr lang="en-US" sz="1100" dirty="0">
                <a:solidFill>
                  <a:srgbClr val="000000"/>
                </a:solidFill>
                <a:latin typeface="Courier New" panose="02070309020205020404" pitchFamily="49" charset="0"/>
                <a:cs typeface="Courier New" panose="02070309020205020404" pitchFamily="49" charset="0"/>
              </a:rPr>
              <a:t>      &lt;output&gt;  </a:t>
            </a:r>
          </a:p>
          <a:p>
            <a:r>
              <a:rPr lang="en-US" sz="1100" dirty="0">
                <a:solidFill>
                  <a:srgbClr val="000000"/>
                </a:solidFill>
                <a:latin typeface="Courier New" panose="02070309020205020404" pitchFamily="49" charset="0"/>
                <a:cs typeface="Courier New" panose="02070309020205020404" pitchFamily="49" charset="0"/>
              </a:rPr>
              <a:t>        &lt;</a:t>
            </a:r>
            <a:r>
              <a:rPr lang="en-US" sz="1100" dirty="0" err="1">
                <a:solidFill>
                  <a:srgbClr val="000000"/>
                </a:solidFill>
                <a:latin typeface="Courier New" panose="02070309020205020404" pitchFamily="49" charset="0"/>
                <a:cs typeface="Courier New" panose="02070309020205020404" pitchFamily="49" charset="0"/>
              </a:rPr>
              <a:t>soap:body</a:t>
            </a:r>
            <a:r>
              <a:rPr lang="en-US" sz="1100" dirty="0">
                <a:solidFill>
                  <a:srgbClr val="000000"/>
                </a:solidFill>
                <a:latin typeface="Courier New" panose="02070309020205020404" pitchFamily="49" charset="0"/>
                <a:cs typeface="Courier New" panose="02070309020205020404" pitchFamily="49" charset="0"/>
              </a:rPr>
              <a:t> use=</a:t>
            </a:r>
            <a:r>
              <a:rPr lang="en-US" sz="1100" dirty="0">
                <a:solidFill>
                  <a:srgbClr val="0000FF"/>
                </a:solidFill>
                <a:latin typeface="Courier New" panose="02070309020205020404" pitchFamily="49" charset="0"/>
                <a:cs typeface="Courier New" panose="02070309020205020404" pitchFamily="49" charset="0"/>
              </a:rPr>
              <a:t>"literal"</a:t>
            </a:r>
            <a:r>
              <a:rPr lang="en-US" sz="1100" dirty="0">
                <a:solidFill>
                  <a:srgbClr val="000000"/>
                </a:solidFill>
                <a:latin typeface="Courier New" panose="02070309020205020404" pitchFamily="49" charset="0"/>
                <a:cs typeface="Courier New" panose="02070309020205020404" pitchFamily="49" charset="0"/>
              </a:rPr>
              <a:t> namespace=</a:t>
            </a:r>
            <a:r>
              <a:rPr lang="en-US" sz="1100" dirty="0">
                <a:solidFill>
                  <a:srgbClr val="0000FF"/>
                </a:solidFill>
                <a:latin typeface="Courier New" panose="02070309020205020404" pitchFamily="49" charset="0"/>
                <a:cs typeface="Courier New" panose="02070309020205020404" pitchFamily="49" charset="0"/>
              </a:rPr>
              <a:t>"http://javatpoint.com/"</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&lt;/output&gt;  </a:t>
            </a:r>
          </a:p>
          <a:p>
            <a:r>
              <a:rPr lang="en-US" sz="1100" dirty="0">
                <a:solidFill>
                  <a:srgbClr val="000000"/>
                </a:solidFill>
                <a:latin typeface="Courier New" panose="02070309020205020404" pitchFamily="49" charset="0"/>
                <a:cs typeface="Courier New" panose="02070309020205020404" pitchFamily="49" charset="0"/>
              </a:rPr>
              <a:t>  &lt;/operation&gt;  </a:t>
            </a:r>
          </a:p>
          <a:p>
            <a:r>
              <a:rPr lang="en-US" sz="1100" dirty="0">
                <a:solidFill>
                  <a:srgbClr val="000000"/>
                </a:solidFill>
                <a:latin typeface="Courier New" panose="02070309020205020404" pitchFamily="49" charset="0"/>
                <a:cs typeface="Courier New" panose="02070309020205020404" pitchFamily="49" charset="0"/>
              </a:rPr>
              <a:t>&lt;/binding&gt;  </a:t>
            </a:r>
            <a:endParaRPr lang="en-US" sz="1100" b="0" i="0" u="none" strike="noStrike" dirty="0">
              <a:solidFill>
                <a:srgbClr val="000000"/>
              </a:solidFill>
              <a:effectLst/>
              <a:latin typeface="Courier New" panose="02070309020205020404" pitchFamily="49" charset="0"/>
              <a:cs typeface="Courier New" panose="02070309020205020404" pitchFamily="49" charset="0"/>
            </a:endParaRPr>
          </a:p>
        </p:txBody>
      </p:sp>
      <p:sp>
        <p:nvSpPr>
          <p:cNvPr id="10" name="Content Placeholder 1">
            <a:extLst>
              <a:ext uri="{FF2B5EF4-FFF2-40B4-BE49-F238E27FC236}">
                <a16:creationId xmlns:a16="http://schemas.microsoft.com/office/drawing/2014/main" id="{62D67FAA-C727-4F90-86D9-DF1EFCF3F1C8}"/>
              </a:ext>
            </a:extLst>
          </p:cNvPr>
          <p:cNvSpPr>
            <a:spLocks noGrp="1"/>
          </p:cNvSpPr>
          <p:nvPr>
            <p:ph idx="1"/>
          </p:nvPr>
        </p:nvSpPr>
        <p:spPr>
          <a:xfrm>
            <a:off x="4766732" y="1066800"/>
            <a:ext cx="6815667" cy="3763963"/>
          </a:xfrm>
        </p:spPr>
        <p:txBody>
          <a:bodyPr>
            <a:normAutofit/>
          </a:bodyPr>
          <a:lstStyle/>
          <a:p>
            <a:pPr marL="0" indent="0">
              <a:buNone/>
            </a:pPr>
            <a:r>
              <a:rPr lang="en-US" sz="2400" dirty="0"/>
              <a:t>Soap Message</a:t>
            </a:r>
          </a:p>
        </p:txBody>
      </p:sp>
      <p:sp>
        <p:nvSpPr>
          <p:cNvPr id="11" name="Text Placeholder 3">
            <a:extLst>
              <a:ext uri="{FF2B5EF4-FFF2-40B4-BE49-F238E27FC236}">
                <a16:creationId xmlns:a16="http://schemas.microsoft.com/office/drawing/2014/main" id="{862F0E9D-B78F-431F-BC45-726E7537202E}"/>
              </a:ext>
            </a:extLst>
          </p:cNvPr>
          <p:cNvSpPr txBox="1">
            <a:spLocks/>
          </p:cNvSpPr>
          <p:nvPr/>
        </p:nvSpPr>
        <p:spPr>
          <a:xfrm>
            <a:off x="609600" y="1066800"/>
            <a:ext cx="4011084" cy="3763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400" dirty="0"/>
              <a:t>RPC Style Example</a:t>
            </a:r>
            <a:endParaRPr lang="en-US" sz="2000" dirty="0"/>
          </a:p>
        </p:txBody>
      </p:sp>
    </p:spTree>
    <p:extLst>
      <p:ext uri="{BB962C8B-B14F-4D97-AF65-F5344CB8AC3E}">
        <p14:creationId xmlns:p14="http://schemas.microsoft.com/office/powerpoint/2010/main" val="7556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16387" descr="Abstract blurred public library with bookshelves">
            <a:extLst>
              <a:ext uri="{FF2B5EF4-FFF2-40B4-BE49-F238E27FC236}">
                <a16:creationId xmlns:a16="http://schemas.microsoft.com/office/drawing/2014/main" id="{39C9D24C-1D20-455B-9841-9224691A4561}"/>
              </a:ext>
            </a:extLst>
          </p:cNvPr>
          <p:cNvPicPr>
            <a:picLocks noChangeAspect="1"/>
          </p:cNvPicPr>
          <p:nvPr/>
        </p:nvPicPr>
        <p:blipFill rotWithShape="1">
          <a:blip r:embed="rId3"/>
          <a:srcRect t="17230" b="30340"/>
          <a:stretch/>
        </p:blipFill>
        <p:spPr>
          <a:xfrm>
            <a:off x="609600" y="2286001"/>
            <a:ext cx="10972800" cy="3840163"/>
          </a:xfrm>
          <a:prstGeom prst="rect">
            <a:avLst/>
          </a:prstGeom>
          <a:noFill/>
        </p:spPr>
      </p:pic>
      <p:sp>
        <p:nvSpPr>
          <p:cNvPr id="16386" name="Rectangle 3"/>
          <p:cNvSpPr>
            <a:spLocks noGrp="1" noChangeArrowheads="1"/>
          </p:cNvSpPr>
          <p:nvPr>
            <p:ph type="body" idx="13"/>
          </p:nvPr>
        </p:nvSpPr>
        <p:spPr>
          <a:xfrm>
            <a:off x="508000" y="914400"/>
            <a:ext cx="10972800" cy="1143000"/>
          </a:xfrm>
        </p:spPr>
        <p:txBody>
          <a:bodyPr anchor="t">
            <a:normAutofit/>
          </a:bodyPr>
          <a:lstStyle/>
          <a:p>
            <a:pPr marL="285750" indent="-285750">
              <a:lnSpc>
                <a:spcPct val="90000"/>
              </a:lnSpc>
              <a:buFont typeface="Wingdings" panose="05000000000000000000" pitchFamily="2" charset="2"/>
              <a:buChar char="q"/>
            </a:pPr>
            <a:r>
              <a:rPr lang="en-US" altLang="en-US" sz="1500" dirty="0"/>
              <a:t>The following materials are produced from various online sources. Links to the original materials have been provided.</a:t>
            </a:r>
          </a:p>
        </p:txBody>
      </p:sp>
      <p:sp>
        <p:nvSpPr>
          <p:cNvPr id="5" name="Title 4"/>
          <p:cNvSpPr>
            <a:spLocks noGrp="1"/>
          </p:cNvSpPr>
          <p:nvPr>
            <p:ph type="title"/>
          </p:nvPr>
        </p:nvSpPr>
        <p:spPr>
          <a:xfrm>
            <a:off x="0" y="0"/>
            <a:ext cx="12192000" cy="684000"/>
          </a:xfrm>
        </p:spPr>
        <p:txBody>
          <a:bodyPr anchor="ctr">
            <a:normAutofit/>
          </a:bodyPr>
          <a:lstStyle/>
          <a:p>
            <a:r>
              <a:rPr lang="en-US" sz="3600" dirty="0"/>
              <a:t>Acknowledgement</a:t>
            </a:r>
            <a:endParaRPr lang="en-US" dirty="0"/>
          </a:p>
        </p:txBody>
      </p:sp>
    </p:spTree>
    <p:extLst>
      <p:ext uri="{BB962C8B-B14F-4D97-AF65-F5344CB8AC3E}">
        <p14:creationId xmlns:p14="http://schemas.microsoft.com/office/powerpoint/2010/main" val="386107076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RPC Style vs Document Style</a:t>
            </a:r>
            <a:endParaRPr lang="en-US" dirty="0"/>
          </a:p>
        </p:txBody>
      </p:sp>
      <p:sp>
        <p:nvSpPr>
          <p:cNvPr id="10" name="Content Placeholder 1">
            <a:extLst>
              <a:ext uri="{FF2B5EF4-FFF2-40B4-BE49-F238E27FC236}">
                <a16:creationId xmlns:a16="http://schemas.microsoft.com/office/drawing/2014/main" id="{62D67FAA-C727-4F90-86D9-DF1EFCF3F1C8}"/>
              </a:ext>
            </a:extLst>
          </p:cNvPr>
          <p:cNvSpPr>
            <a:spLocks noGrp="1"/>
          </p:cNvSpPr>
          <p:nvPr>
            <p:ph idx="1"/>
          </p:nvPr>
        </p:nvSpPr>
        <p:spPr>
          <a:xfrm>
            <a:off x="4766732" y="1066800"/>
            <a:ext cx="6815667" cy="3763963"/>
          </a:xfrm>
        </p:spPr>
        <p:txBody>
          <a:bodyPr>
            <a:normAutofit/>
          </a:bodyPr>
          <a:lstStyle/>
          <a:p>
            <a:pPr marL="0" indent="0">
              <a:buNone/>
            </a:pPr>
            <a:r>
              <a:rPr lang="en-US" sz="2400" dirty="0"/>
              <a:t>Soap Message</a:t>
            </a:r>
          </a:p>
        </p:txBody>
      </p:sp>
      <p:sp>
        <p:nvSpPr>
          <p:cNvPr id="11" name="Text Placeholder 3">
            <a:extLst>
              <a:ext uri="{FF2B5EF4-FFF2-40B4-BE49-F238E27FC236}">
                <a16:creationId xmlns:a16="http://schemas.microsoft.com/office/drawing/2014/main" id="{862F0E9D-B78F-431F-BC45-726E7537202E}"/>
              </a:ext>
            </a:extLst>
          </p:cNvPr>
          <p:cNvSpPr txBox="1">
            <a:spLocks/>
          </p:cNvSpPr>
          <p:nvPr/>
        </p:nvSpPr>
        <p:spPr>
          <a:xfrm>
            <a:off x="609600" y="1066800"/>
            <a:ext cx="4011084" cy="3763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400" dirty="0"/>
              <a:t>Document Style Example</a:t>
            </a:r>
            <a:endParaRPr lang="en-US" sz="2000" dirty="0"/>
          </a:p>
        </p:txBody>
      </p:sp>
      <p:sp>
        <p:nvSpPr>
          <p:cNvPr id="9" name="Rectangle 8">
            <a:extLst>
              <a:ext uri="{FF2B5EF4-FFF2-40B4-BE49-F238E27FC236}">
                <a16:creationId xmlns:a16="http://schemas.microsoft.com/office/drawing/2014/main" id="{451A48F8-34E8-4218-93D5-52548F746944}"/>
              </a:ext>
            </a:extLst>
          </p:cNvPr>
          <p:cNvSpPr/>
          <p:nvPr/>
        </p:nvSpPr>
        <p:spPr>
          <a:xfrm>
            <a:off x="762000" y="1745665"/>
            <a:ext cx="4419600" cy="1446550"/>
          </a:xfrm>
          <a:prstGeom prst="rect">
            <a:avLst/>
          </a:prstGeom>
        </p:spPr>
        <p:txBody>
          <a:bodyPr wrap="square">
            <a:spAutoFit/>
          </a:bodyPr>
          <a:lstStyle/>
          <a:p>
            <a:r>
              <a:rPr lang="en-US" sz="1100" dirty="0">
                <a:solidFill>
                  <a:srgbClr val="000000"/>
                </a:solidFill>
                <a:latin typeface="Courier New" panose="02070309020205020404" pitchFamily="49" charset="0"/>
                <a:cs typeface="Courier New" panose="02070309020205020404" pitchFamily="49" charset="0"/>
              </a:rPr>
              <a:t>&lt;message name=</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getHelloWorldAsString</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&lt;part name=</a:t>
            </a:r>
            <a:r>
              <a:rPr lang="en-US" sz="1100" dirty="0">
                <a:solidFill>
                  <a:srgbClr val="0000FF"/>
                </a:solidFill>
                <a:latin typeface="Courier New" panose="02070309020205020404" pitchFamily="49" charset="0"/>
                <a:cs typeface="Courier New" panose="02070309020205020404" pitchFamily="49" charset="0"/>
              </a:rPr>
              <a:t>"parameters"</a:t>
            </a:r>
            <a:r>
              <a:rPr lang="en-US" sz="1100" dirty="0">
                <a:solidFill>
                  <a:srgbClr val="000000"/>
                </a:solidFill>
                <a:latin typeface="Courier New" panose="02070309020205020404" pitchFamily="49" charset="0"/>
                <a:cs typeface="Courier New" panose="02070309020205020404" pitchFamily="49" charset="0"/>
              </a:rPr>
              <a:t> </a:t>
            </a:r>
          </a:p>
          <a:p>
            <a:r>
              <a:rPr lang="en-US" sz="1100" dirty="0">
                <a:solidFill>
                  <a:srgbClr val="000000"/>
                </a:solidFill>
                <a:latin typeface="Courier New" panose="02070309020205020404" pitchFamily="49" charset="0"/>
                <a:cs typeface="Courier New" panose="02070309020205020404" pitchFamily="49" charset="0"/>
              </a:rPr>
              <a:t>	element=</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tns:getHelloWorldAsString</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&lt;/message&gt;  </a:t>
            </a:r>
          </a:p>
          <a:p>
            <a:r>
              <a:rPr lang="en-US" sz="1100" dirty="0">
                <a:solidFill>
                  <a:srgbClr val="000000"/>
                </a:solidFill>
                <a:latin typeface="Courier New" panose="02070309020205020404" pitchFamily="49" charset="0"/>
                <a:cs typeface="Courier New" panose="02070309020205020404" pitchFamily="49" charset="0"/>
              </a:rPr>
              <a:t>&lt;message name=</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getHelloWorldAsStringResponse</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&lt;part name=</a:t>
            </a:r>
            <a:r>
              <a:rPr lang="en-US" sz="1100" dirty="0">
                <a:solidFill>
                  <a:srgbClr val="0000FF"/>
                </a:solidFill>
                <a:latin typeface="Courier New" panose="02070309020205020404" pitchFamily="49" charset="0"/>
                <a:cs typeface="Courier New" panose="02070309020205020404" pitchFamily="49" charset="0"/>
              </a:rPr>
              <a:t>"parameters“ </a:t>
            </a:r>
            <a:r>
              <a:rPr lang="en-US" sz="1100" dirty="0">
                <a:solidFill>
                  <a:srgbClr val="000000"/>
                </a:solidFill>
                <a:latin typeface="Courier New" panose="02070309020205020404" pitchFamily="49" charset="0"/>
                <a:cs typeface="Courier New" panose="02070309020205020404" pitchFamily="49" charset="0"/>
              </a:rPr>
              <a:t>element=</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tns:getHelloWorldAsStringResponse</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&lt;/message&gt;  </a:t>
            </a:r>
            <a:endParaRPr lang="en-US" sz="1100" b="0" i="0" u="none" strike="noStrike" dirty="0">
              <a:solidFill>
                <a:srgbClr val="000000"/>
              </a:solidFill>
              <a:effectLst/>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6A8926B2-0737-406B-B75B-CE50EF2BF0DC}"/>
              </a:ext>
            </a:extLst>
          </p:cNvPr>
          <p:cNvSpPr/>
          <p:nvPr/>
        </p:nvSpPr>
        <p:spPr>
          <a:xfrm>
            <a:off x="5126566" y="1745665"/>
            <a:ext cx="6096000" cy="2292935"/>
          </a:xfrm>
          <a:prstGeom prst="rect">
            <a:avLst/>
          </a:prstGeom>
        </p:spPr>
        <p:txBody>
          <a:bodyPr>
            <a:spAutoFit/>
          </a:bodyPr>
          <a:lstStyle/>
          <a:p>
            <a:r>
              <a:rPr lang="en-US" sz="1100" dirty="0">
                <a:solidFill>
                  <a:srgbClr val="000000"/>
                </a:solidFill>
                <a:latin typeface="Courier New" panose="02070309020205020404" pitchFamily="49" charset="0"/>
                <a:cs typeface="Courier New" panose="02070309020205020404" pitchFamily="49" charset="0"/>
              </a:rPr>
              <a:t>&lt;binding name=</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HelloWorldImplPortBinding</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 type=</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tns:HelloWorld</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a:t>
            </a:r>
            <a:r>
              <a:rPr lang="en-US" sz="1100" dirty="0" err="1">
                <a:solidFill>
                  <a:srgbClr val="000000"/>
                </a:solidFill>
                <a:latin typeface="Courier New" panose="02070309020205020404" pitchFamily="49" charset="0"/>
                <a:cs typeface="Courier New" panose="02070309020205020404" pitchFamily="49" charset="0"/>
              </a:rPr>
              <a:t>soap:binding</a:t>
            </a:r>
            <a:r>
              <a:rPr lang="en-US" sz="1100" dirty="0">
                <a:solidFill>
                  <a:srgbClr val="000000"/>
                </a:solidFill>
                <a:latin typeface="Courier New" panose="02070309020205020404" pitchFamily="49" charset="0"/>
                <a:cs typeface="Courier New" panose="02070309020205020404" pitchFamily="49" charset="0"/>
              </a:rPr>
              <a:t> transport=</a:t>
            </a:r>
            <a:r>
              <a:rPr lang="en-US" sz="1100" dirty="0">
                <a:solidFill>
                  <a:srgbClr val="0000FF"/>
                </a:solidFill>
                <a:latin typeface="Courier New" panose="02070309020205020404" pitchFamily="49" charset="0"/>
                <a:cs typeface="Courier New" panose="02070309020205020404" pitchFamily="49" charset="0"/>
                <a:hlinkClick r:id="rId2"/>
              </a:rPr>
              <a:t>http://schemas.xmlsoap.org/soap/http</a:t>
            </a:r>
            <a:endParaRPr lang="en-US" sz="1100" dirty="0">
              <a:solidFill>
                <a:srgbClr val="0000FF"/>
              </a:solidFill>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	 style=</a:t>
            </a:r>
            <a:r>
              <a:rPr lang="en-US" sz="1100" dirty="0">
                <a:solidFill>
                  <a:srgbClr val="0000FF"/>
                </a:solidFill>
                <a:latin typeface="Courier New" panose="02070309020205020404" pitchFamily="49" charset="0"/>
                <a:cs typeface="Courier New" panose="02070309020205020404" pitchFamily="49" charset="0"/>
              </a:rPr>
              <a:t>"document"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&lt;operation name=</a:t>
            </a:r>
            <a:r>
              <a:rPr lang="en-US" sz="1100" dirty="0">
                <a:solidFill>
                  <a:srgbClr val="0000FF"/>
                </a:solidFill>
                <a:latin typeface="Courier New" panose="02070309020205020404" pitchFamily="49" charset="0"/>
                <a:cs typeface="Courier New" panose="02070309020205020404" pitchFamily="49" charset="0"/>
              </a:rPr>
              <a:t>"</a:t>
            </a:r>
            <a:r>
              <a:rPr lang="en-US" sz="1100" dirty="0" err="1">
                <a:solidFill>
                  <a:srgbClr val="0000FF"/>
                </a:solidFill>
                <a:latin typeface="Courier New" panose="02070309020205020404" pitchFamily="49" charset="0"/>
                <a:cs typeface="Courier New" panose="02070309020205020404" pitchFamily="49" charset="0"/>
              </a:rPr>
              <a:t>getHelloWorldAsString</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a:t>
            </a:r>
            <a:r>
              <a:rPr lang="en-US" sz="1100" dirty="0" err="1">
                <a:solidFill>
                  <a:srgbClr val="000000"/>
                </a:solidFill>
                <a:latin typeface="Courier New" panose="02070309020205020404" pitchFamily="49" charset="0"/>
                <a:cs typeface="Courier New" panose="02070309020205020404" pitchFamily="49" charset="0"/>
              </a:rPr>
              <a:t>soap:operation</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soapAction</a:t>
            </a:r>
            <a:r>
              <a:rPr 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0000FF"/>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&lt;input&gt;  </a:t>
            </a:r>
          </a:p>
          <a:p>
            <a:r>
              <a:rPr lang="en-US" sz="1100" dirty="0">
                <a:solidFill>
                  <a:srgbClr val="000000"/>
                </a:solidFill>
                <a:latin typeface="Courier New" panose="02070309020205020404" pitchFamily="49" charset="0"/>
                <a:cs typeface="Courier New" panose="02070309020205020404" pitchFamily="49" charset="0"/>
              </a:rPr>
              <a:t>      &lt;</a:t>
            </a:r>
            <a:r>
              <a:rPr lang="en-US" sz="1100" dirty="0" err="1">
                <a:solidFill>
                  <a:srgbClr val="000000"/>
                </a:solidFill>
                <a:latin typeface="Courier New" panose="02070309020205020404" pitchFamily="49" charset="0"/>
                <a:cs typeface="Courier New" panose="02070309020205020404" pitchFamily="49" charset="0"/>
              </a:rPr>
              <a:t>soap:body</a:t>
            </a:r>
            <a:r>
              <a:rPr lang="en-US" sz="1100" dirty="0">
                <a:solidFill>
                  <a:srgbClr val="000000"/>
                </a:solidFill>
                <a:latin typeface="Courier New" panose="02070309020205020404" pitchFamily="49" charset="0"/>
                <a:cs typeface="Courier New" panose="02070309020205020404" pitchFamily="49" charset="0"/>
              </a:rPr>
              <a:t> use=</a:t>
            </a:r>
            <a:r>
              <a:rPr lang="en-US" sz="1100" dirty="0">
                <a:solidFill>
                  <a:srgbClr val="0000FF"/>
                </a:solidFill>
                <a:latin typeface="Courier New" panose="02070309020205020404" pitchFamily="49" charset="0"/>
                <a:cs typeface="Courier New" panose="02070309020205020404" pitchFamily="49" charset="0"/>
              </a:rPr>
              <a:t>"literal"</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&lt;/input&gt;  </a:t>
            </a:r>
          </a:p>
          <a:p>
            <a:r>
              <a:rPr lang="en-US" sz="1100" dirty="0">
                <a:solidFill>
                  <a:srgbClr val="000000"/>
                </a:solidFill>
                <a:latin typeface="Courier New" panose="02070309020205020404" pitchFamily="49" charset="0"/>
                <a:cs typeface="Courier New" panose="02070309020205020404" pitchFamily="49" charset="0"/>
              </a:rPr>
              <a:t>    &lt;output&gt;  </a:t>
            </a:r>
          </a:p>
          <a:p>
            <a:r>
              <a:rPr lang="en-US" sz="1100" dirty="0">
                <a:solidFill>
                  <a:srgbClr val="000000"/>
                </a:solidFill>
                <a:latin typeface="Courier New" panose="02070309020205020404" pitchFamily="49" charset="0"/>
                <a:cs typeface="Courier New" panose="02070309020205020404" pitchFamily="49" charset="0"/>
              </a:rPr>
              <a:t>      &lt;</a:t>
            </a:r>
            <a:r>
              <a:rPr lang="en-US" sz="1100" dirty="0" err="1">
                <a:solidFill>
                  <a:srgbClr val="000000"/>
                </a:solidFill>
                <a:latin typeface="Courier New" panose="02070309020205020404" pitchFamily="49" charset="0"/>
                <a:cs typeface="Courier New" panose="02070309020205020404" pitchFamily="49" charset="0"/>
              </a:rPr>
              <a:t>soap:body</a:t>
            </a:r>
            <a:r>
              <a:rPr lang="en-US" sz="1100" dirty="0">
                <a:solidFill>
                  <a:srgbClr val="000000"/>
                </a:solidFill>
                <a:latin typeface="Courier New" panose="02070309020205020404" pitchFamily="49" charset="0"/>
                <a:cs typeface="Courier New" panose="02070309020205020404" pitchFamily="49" charset="0"/>
              </a:rPr>
              <a:t> use=</a:t>
            </a:r>
            <a:r>
              <a:rPr lang="en-US" sz="1100" dirty="0">
                <a:solidFill>
                  <a:srgbClr val="0000FF"/>
                </a:solidFill>
                <a:latin typeface="Courier New" panose="02070309020205020404" pitchFamily="49" charset="0"/>
                <a:cs typeface="Courier New" panose="02070309020205020404" pitchFamily="49" charset="0"/>
              </a:rPr>
              <a:t>"literal"</a:t>
            </a:r>
            <a:r>
              <a:rPr lang="en-US" sz="1100"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&lt;/output&gt;  </a:t>
            </a:r>
          </a:p>
          <a:p>
            <a:r>
              <a:rPr lang="en-US" sz="1100" dirty="0">
                <a:solidFill>
                  <a:srgbClr val="000000"/>
                </a:solidFill>
                <a:latin typeface="Courier New" panose="02070309020205020404" pitchFamily="49" charset="0"/>
                <a:cs typeface="Courier New" panose="02070309020205020404" pitchFamily="49" charset="0"/>
              </a:rPr>
              <a:t>  &lt;/operation&gt;  </a:t>
            </a:r>
          </a:p>
          <a:p>
            <a:r>
              <a:rPr lang="en-US" sz="1100" dirty="0">
                <a:solidFill>
                  <a:srgbClr val="000000"/>
                </a:solidFill>
                <a:latin typeface="Courier New" panose="02070309020205020404" pitchFamily="49" charset="0"/>
                <a:cs typeface="Courier New" panose="02070309020205020404" pitchFamily="49" charset="0"/>
              </a:rPr>
              <a:t>&lt;/binding&gt;  </a:t>
            </a:r>
            <a:endParaRPr lang="en-US" sz="1100" b="0" i="0" u="none" strike="noStrike"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3471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3FB562-CBE4-41F5-84A6-664D48C871D5}"/>
              </a:ext>
            </a:extLst>
          </p:cNvPr>
          <p:cNvSpPr>
            <a:spLocks noGrp="1"/>
          </p:cNvSpPr>
          <p:nvPr>
            <p:ph idx="1"/>
          </p:nvPr>
        </p:nvSpPr>
        <p:spPr/>
        <p:txBody>
          <a:bodyPr>
            <a:normAutofit/>
          </a:bodyPr>
          <a:lstStyle/>
          <a:p>
            <a:r>
              <a:rPr lang="en-US" b="1" dirty="0"/>
              <a:t>Metro</a:t>
            </a:r>
            <a:r>
              <a:rPr lang="en-US" dirty="0"/>
              <a:t> is a high-performance, extensible, easy-to-use web service stack. It is a one-stop shop for all your web service needs, from the simplest hello world web service to reliable, secured, and transacted web service.</a:t>
            </a:r>
          </a:p>
          <a:p>
            <a:endParaRPr lang="en-US" dirty="0"/>
          </a:p>
          <a:p>
            <a:r>
              <a:rPr lang="en-US" b="1" dirty="0"/>
              <a:t>JAX-WS RI</a:t>
            </a:r>
            <a:r>
              <a:rPr lang="en-US" dirty="0"/>
              <a:t> is a Web Services framework that provides tools and infrastructure to develop Web Services solutions for the end users and middleware developers.</a:t>
            </a:r>
          </a:p>
        </p:txBody>
      </p:sp>
      <p:sp>
        <p:nvSpPr>
          <p:cNvPr id="3" name="Title 2"/>
          <p:cNvSpPr>
            <a:spLocks noGrp="1"/>
          </p:cNvSpPr>
          <p:nvPr>
            <p:ph type="title"/>
          </p:nvPr>
        </p:nvSpPr>
        <p:spPr/>
        <p:txBody>
          <a:bodyPr/>
          <a:lstStyle/>
          <a:p>
            <a:r>
              <a:rPr lang="en-US" dirty="0"/>
              <a:t>JAX-WS, JAX-WS RI, and METRO</a:t>
            </a:r>
          </a:p>
        </p:txBody>
      </p:sp>
    </p:spTree>
    <p:extLst>
      <p:ext uri="{BB962C8B-B14F-4D97-AF65-F5344CB8AC3E}">
        <p14:creationId xmlns:p14="http://schemas.microsoft.com/office/powerpoint/2010/main" val="3057366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hlinkClick r:id="rId2"/>
              </a:rPr>
              <a:t>https://en.wikipedia.org/wiki/Web_Services_Description_Language</a:t>
            </a:r>
            <a:endParaRPr lang="en-US" sz="2400" dirty="0"/>
          </a:p>
          <a:p>
            <a:r>
              <a:rPr lang="en-US" sz="2400" dirty="0">
                <a:hlinkClick r:id="rId3"/>
              </a:rPr>
              <a:t>https://javaee.github.io/metro/</a:t>
            </a:r>
            <a:endParaRPr lang="en-US" sz="2400" dirty="0"/>
          </a:p>
        </p:txBody>
      </p:sp>
      <p:sp>
        <p:nvSpPr>
          <p:cNvPr id="3" name="Title 2"/>
          <p:cNvSpPr>
            <a:spLocks noGrp="1"/>
          </p:cNvSpPr>
          <p:nvPr>
            <p:ph type="title"/>
          </p:nvPr>
        </p:nvSpPr>
        <p:spPr/>
        <p:txBody>
          <a:bodyPr/>
          <a:lstStyle/>
          <a:p>
            <a:r>
              <a:rPr lang="en-US" dirty="0"/>
              <a:t>Acknowledgement and Further Reading</a:t>
            </a:r>
          </a:p>
        </p:txBody>
      </p:sp>
    </p:spTree>
    <p:extLst>
      <p:ext uri="{BB962C8B-B14F-4D97-AF65-F5344CB8AC3E}">
        <p14:creationId xmlns:p14="http://schemas.microsoft.com/office/powerpoint/2010/main" val="1034268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270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85383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t>A SOAP Hello World</a:t>
            </a:r>
            <a:endParaRPr lang="en-US" dirty="0"/>
          </a:p>
        </p:txBody>
      </p:sp>
    </p:spTree>
    <p:extLst>
      <p:ext uri="{BB962C8B-B14F-4D97-AF65-F5344CB8AC3E}">
        <p14:creationId xmlns:p14="http://schemas.microsoft.com/office/powerpoint/2010/main" val="3655866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74D5F6-27C7-4D9F-9776-295B3761064E}"/>
              </a:ext>
            </a:extLst>
          </p:cNvPr>
          <p:cNvSpPr>
            <a:spLocks noGrp="1"/>
          </p:cNvSpPr>
          <p:nvPr>
            <p:ph idx="1"/>
          </p:nvPr>
        </p:nvSpPr>
        <p:spPr/>
        <p:txBody>
          <a:bodyPr>
            <a:normAutofit/>
          </a:bodyPr>
          <a:lstStyle/>
          <a:p>
            <a:r>
              <a:rPr lang="en-US" sz="2800" dirty="0"/>
              <a:t>Making a class as well as its methods available across web</a:t>
            </a:r>
          </a:p>
        </p:txBody>
      </p:sp>
      <p:sp>
        <p:nvSpPr>
          <p:cNvPr id="3" name="Title 2"/>
          <p:cNvSpPr>
            <a:spLocks noGrp="1"/>
          </p:cNvSpPr>
          <p:nvPr>
            <p:ph type="title"/>
          </p:nvPr>
        </p:nvSpPr>
        <p:spPr/>
        <p:txBody>
          <a:bodyPr/>
          <a:lstStyle/>
          <a:p>
            <a:r>
              <a:rPr lang="en-US" dirty="0"/>
              <a:t>A SOAP Hello World</a:t>
            </a:r>
          </a:p>
        </p:txBody>
      </p:sp>
      <p:sp>
        <p:nvSpPr>
          <p:cNvPr id="8" name="Rectangle 7">
            <a:extLst>
              <a:ext uri="{FF2B5EF4-FFF2-40B4-BE49-F238E27FC236}">
                <a16:creationId xmlns:a16="http://schemas.microsoft.com/office/drawing/2014/main" id="{83DE3621-86E8-46EF-B141-605DADA15286}"/>
              </a:ext>
            </a:extLst>
          </p:cNvPr>
          <p:cNvSpPr/>
          <p:nvPr/>
        </p:nvSpPr>
        <p:spPr>
          <a:xfrm>
            <a:off x="1981200" y="2057400"/>
            <a:ext cx="8458200" cy="1323439"/>
          </a:xfrm>
          <a:prstGeom prst="rect">
            <a:avLst/>
          </a:prstGeom>
        </p:spPr>
        <p:txBody>
          <a:bodyPr wrap="square">
            <a:spAutoFit/>
          </a:bodyPr>
          <a:lstStyle/>
          <a:p>
            <a:r>
              <a:rPr lang="en-US" sz="1600" b="1" dirty="0">
                <a:solidFill>
                  <a:srgbClr val="006699"/>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class</a:t>
            </a:r>
            <a:r>
              <a:rPr lang="en-US" sz="1600" dirty="0">
                <a:solidFill>
                  <a:srgbClr val="000000"/>
                </a:solidFill>
                <a:latin typeface="Courier New" panose="02070309020205020404" pitchFamily="49" charset="0"/>
                <a:cs typeface="Courier New" panose="02070309020205020404" pitchFamily="49" charset="0"/>
              </a:rPr>
              <a:t> HelloWorld {  </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String </a:t>
            </a:r>
            <a:r>
              <a:rPr lang="en-US" sz="1600" dirty="0" err="1">
                <a:solidFill>
                  <a:srgbClr val="000000"/>
                </a:solidFill>
                <a:latin typeface="Courier New" panose="02070309020205020404" pitchFamily="49" charset="0"/>
                <a:cs typeface="Courier New" panose="02070309020205020404" pitchFamily="49" charset="0"/>
              </a:rPr>
              <a:t>getHelloWorldAsString</a:t>
            </a:r>
            <a:r>
              <a:rPr lang="en-US" sz="1600" dirty="0">
                <a:solidFill>
                  <a:srgbClr val="000000"/>
                </a:solidFill>
                <a:latin typeface="Courier New" panose="02070309020205020404" pitchFamily="49" charset="0"/>
                <a:cs typeface="Courier New" panose="02070309020205020404" pitchFamily="49" charset="0"/>
              </a:rPr>
              <a:t>(String name) {  </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return</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"Hello "</a:t>
            </a:r>
            <a:r>
              <a:rPr lang="en-US" sz="1600" dirty="0">
                <a:solidFill>
                  <a:srgbClr val="000000"/>
                </a:solidFill>
                <a:latin typeface="Courier New" panose="02070309020205020404" pitchFamily="49" charset="0"/>
                <a:cs typeface="Courier New" panose="02070309020205020404" pitchFamily="49" charset="0"/>
              </a:rPr>
              <a:t> + name;  </a:t>
            </a:r>
          </a:p>
          <a:p>
            <a:r>
              <a:rPr lang="en-US" sz="1600" dirty="0">
                <a:solidFill>
                  <a:srgbClr val="000000"/>
                </a:solidFill>
                <a:latin typeface="Courier New" panose="02070309020205020404" pitchFamily="49" charset="0"/>
                <a:cs typeface="Courier New" panose="02070309020205020404" pitchFamily="49" charset="0"/>
              </a:rPr>
              <a:t>    }  </a:t>
            </a:r>
          </a:p>
          <a:p>
            <a:r>
              <a:rPr lang="en-US" sz="1600" dirty="0">
                <a:solidFill>
                  <a:srgbClr val="000000"/>
                </a:solidFill>
                <a:latin typeface="Courier New" panose="02070309020205020404" pitchFamily="49" charset="0"/>
                <a:cs typeface="Courier New" panose="02070309020205020404" pitchFamily="49" charset="0"/>
              </a:rPr>
              <a:t>}  </a:t>
            </a:r>
            <a:endParaRPr lang="en-US" sz="1600" b="0" i="0" u="none" strike="noStrike"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461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0F1F45-E248-4A4B-803B-87E034CDD8B0}"/>
              </a:ext>
            </a:extLst>
          </p:cNvPr>
          <p:cNvSpPr>
            <a:spLocks noGrp="1"/>
          </p:cNvSpPr>
          <p:nvPr>
            <p:ph idx="1"/>
          </p:nvPr>
        </p:nvSpPr>
        <p:spPr/>
        <p:txBody>
          <a:bodyPr>
            <a:normAutofit/>
          </a:bodyPr>
          <a:lstStyle/>
          <a:p>
            <a:r>
              <a:rPr lang="en-US" sz="2800" dirty="0"/>
              <a:t>First abstraction, the interface:</a:t>
            </a:r>
          </a:p>
        </p:txBody>
      </p:sp>
      <p:sp>
        <p:nvSpPr>
          <p:cNvPr id="3" name="Title 2"/>
          <p:cNvSpPr>
            <a:spLocks noGrp="1"/>
          </p:cNvSpPr>
          <p:nvPr>
            <p:ph type="title"/>
          </p:nvPr>
        </p:nvSpPr>
        <p:spPr/>
        <p:txBody>
          <a:bodyPr/>
          <a:lstStyle/>
          <a:p>
            <a:r>
              <a:rPr lang="en-US" dirty="0"/>
              <a:t>A SOAP Hello World</a:t>
            </a:r>
          </a:p>
        </p:txBody>
      </p:sp>
      <p:sp>
        <p:nvSpPr>
          <p:cNvPr id="6" name="Rectangle 5">
            <a:extLst>
              <a:ext uri="{FF2B5EF4-FFF2-40B4-BE49-F238E27FC236}">
                <a16:creationId xmlns:a16="http://schemas.microsoft.com/office/drawing/2014/main" id="{D36E2752-0F5B-4ED2-9118-CF791FB56DCA}"/>
              </a:ext>
            </a:extLst>
          </p:cNvPr>
          <p:cNvSpPr/>
          <p:nvPr/>
        </p:nvSpPr>
        <p:spPr>
          <a:xfrm>
            <a:off x="2032000" y="2133600"/>
            <a:ext cx="7924800" cy="830997"/>
          </a:xfrm>
          <a:prstGeom prst="rect">
            <a:avLst/>
          </a:prstGeom>
        </p:spPr>
        <p:txBody>
          <a:bodyPr wrap="square">
            <a:spAutoFit/>
          </a:bodyPr>
          <a:lstStyle/>
          <a:p>
            <a:r>
              <a:rPr lang="en-US" sz="1600" b="1" dirty="0">
                <a:solidFill>
                  <a:srgbClr val="006699"/>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interface</a:t>
            </a:r>
            <a:r>
              <a:rPr lang="en-US" sz="1600" dirty="0">
                <a:solidFill>
                  <a:srgbClr val="000000"/>
                </a:solidFill>
                <a:latin typeface="Courier New" panose="02070309020205020404" pitchFamily="49" charset="0"/>
                <a:cs typeface="Courier New" panose="02070309020205020404" pitchFamily="49" charset="0"/>
              </a:rPr>
              <a:t> HelloWorld{  </a:t>
            </a:r>
          </a:p>
          <a:p>
            <a:r>
              <a:rPr lang="en-US" sz="1600" dirty="0">
                <a:solidFill>
                  <a:srgbClr val="000000"/>
                </a:solidFill>
                <a:latin typeface="Courier New" panose="02070309020205020404" pitchFamily="49" charset="0"/>
                <a:cs typeface="Courier New" panose="02070309020205020404" pitchFamily="49" charset="0"/>
              </a:rPr>
              <a:t>	String </a:t>
            </a:r>
            <a:r>
              <a:rPr lang="en-US" sz="1600" dirty="0" err="1">
                <a:solidFill>
                  <a:srgbClr val="000000"/>
                </a:solidFill>
                <a:latin typeface="Courier New" panose="02070309020205020404" pitchFamily="49" charset="0"/>
                <a:cs typeface="Courier New" panose="02070309020205020404" pitchFamily="49" charset="0"/>
              </a:rPr>
              <a:t>getHelloWorldAsString</a:t>
            </a:r>
            <a:r>
              <a:rPr lang="en-US" sz="1600" dirty="0">
                <a:solidFill>
                  <a:srgbClr val="000000"/>
                </a:solidFill>
                <a:latin typeface="Courier New" panose="02070309020205020404" pitchFamily="49" charset="0"/>
                <a:cs typeface="Courier New" panose="02070309020205020404" pitchFamily="49" charset="0"/>
              </a:rPr>
              <a:t>(String name);  </a:t>
            </a:r>
          </a:p>
          <a:p>
            <a:r>
              <a:rPr lang="en-US" sz="1600" dirty="0">
                <a:solidFill>
                  <a:srgbClr val="000000"/>
                </a:solidFill>
                <a:latin typeface="Courier New" panose="02070309020205020404" pitchFamily="49" charset="0"/>
                <a:cs typeface="Courier New" panose="02070309020205020404" pitchFamily="49" charset="0"/>
              </a:rPr>
              <a:t>}  </a:t>
            </a:r>
            <a:endParaRPr lang="en-US" sz="1600" b="0" i="0" u="none" strike="noStrike"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2396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922C45C-51EA-4811-A678-E3B516A2CED0}"/>
              </a:ext>
            </a:extLst>
          </p:cNvPr>
          <p:cNvSpPr>
            <a:spLocks noGrp="1"/>
          </p:cNvSpPr>
          <p:nvPr>
            <p:ph idx="1"/>
          </p:nvPr>
        </p:nvSpPr>
        <p:spPr/>
        <p:txBody>
          <a:bodyPr>
            <a:normAutofit/>
          </a:bodyPr>
          <a:lstStyle/>
          <a:p>
            <a:r>
              <a:rPr lang="en-US" sz="2400" dirty="0"/>
              <a:t>Adding annotations</a:t>
            </a:r>
          </a:p>
        </p:txBody>
      </p:sp>
      <p:sp>
        <p:nvSpPr>
          <p:cNvPr id="3" name="Title 2"/>
          <p:cNvSpPr>
            <a:spLocks noGrp="1"/>
          </p:cNvSpPr>
          <p:nvPr>
            <p:ph type="title"/>
          </p:nvPr>
        </p:nvSpPr>
        <p:spPr/>
        <p:txBody>
          <a:bodyPr/>
          <a:lstStyle/>
          <a:p>
            <a:r>
              <a:rPr lang="en-US" dirty="0"/>
              <a:t>A SOAP Hello World</a:t>
            </a:r>
          </a:p>
        </p:txBody>
      </p:sp>
      <p:sp>
        <p:nvSpPr>
          <p:cNvPr id="9" name="Rectangle 8">
            <a:extLst>
              <a:ext uri="{FF2B5EF4-FFF2-40B4-BE49-F238E27FC236}">
                <a16:creationId xmlns:a16="http://schemas.microsoft.com/office/drawing/2014/main" id="{EB76E011-9DA7-4FA3-A076-0ADB5C530E8D}"/>
              </a:ext>
            </a:extLst>
          </p:cNvPr>
          <p:cNvSpPr/>
          <p:nvPr/>
        </p:nvSpPr>
        <p:spPr>
          <a:xfrm>
            <a:off x="1536700" y="1729638"/>
            <a:ext cx="7924800" cy="3293209"/>
          </a:xfrm>
          <a:prstGeom prst="rect">
            <a:avLst/>
          </a:prstGeom>
        </p:spPr>
        <p:txBody>
          <a:bodyPr wrap="square">
            <a:spAutoFit/>
          </a:bodyPr>
          <a:lstStyle/>
          <a:p>
            <a:r>
              <a:rPr lang="en-US" sz="1600" b="1" dirty="0">
                <a:solidFill>
                  <a:srgbClr val="006699"/>
                </a:solidFill>
                <a:latin typeface="Courier New" panose="02070309020205020404" pitchFamily="49" charset="0"/>
                <a:cs typeface="Courier New" panose="02070309020205020404" pitchFamily="49" charset="0"/>
              </a:rPr>
              <a:t>import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javax.jws.WebMethod</a:t>
            </a:r>
            <a:r>
              <a:rPr lang="en-US" sz="1600" dirty="0">
                <a:solidFill>
                  <a:srgbClr val="000000"/>
                </a:solidFill>
                <a:latin typeface="Courier New" panose="02070309020205020404" pitchFamily="49" charset="0"/>
                <a:cs typeface="Courier New" panose="02070309020205020404" pitchFamily="49" charset="0"/>
              </a:rPr>
              <a:t>;  </a:t>
            </a:r>
          </a:p>
          <a:p>
            <a:r>
              <a:rPr lang="en-US" sz="1600" b="1" dirty="0">
                <a:solidFill>
                  <a:srgbClr val="006699"/>
                </a:solidFill>
                <a:latin typeface="Courier New" panose="02070309020205020404" pitchFamily="49" charset="0"/>
                <a:cs typeface="Courier New" panose="02070309020205020404" pitchFamily="49" charset="0"/>
              </a:rPr>
              <a:t>import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javax.jws.WebService</a:t>
            </a:r>
            <a:r>
              <a:rPr lang="en-US" sz="1600" dirty="0">
                <a:solidFill>
                  <a:srgbClr val="000000"/>
                </a:solidFill>
                <a:latin typeface="Courier New" panose="02070309020205020404" pitchFamily="49" charset="0"/>
                <a:cs typeface="Courier New" panose="02070309020205020404" pitchFamily="49" charset="0"/>
              </a:rPr>
              <a:t>;  </a:t>
            </a:r>
          </a:p>
          <a:p>
            <a:r>
              <a:rPr lang="en-US" sz="1600" b="1" dirty="0">
                <a:solidFill>
                  <a:srgbClr val="006699"/>
                </a:solidFill>
                <a:latin typeface="Courier New" panose="02070309020205020404" pitchFamily="49" charset="0"/>
                <a:cs typeface="Courier New" panose="02070309020205020404" pitchFamily="49" charset="0"/>
              </a:rPr>
              <a:t>import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javax.jws.soap.SOAPBinding</a:t>
            </a:r>
            <a:r>
              <a:rPr lang="en-US" sz="1600" dirty="0">
                <a:solidFill>
                  <a:srgbClr val="000000"/>
                </a:solidFill>
                <a:latin typeface="Courier New" panose="02070309020205020404" pitchFamily="49" charset="0"/>
                <a:cs typeface="Courier New" panose="02070309020205020404" pitchFamily="49" charset="0"/>
              </a:rPr>
              <a:t>;  </a:t>
            </a:r>
          </a:p>
          <a:p>
            <a:r>
              <a:rPr lang="en-US" sz="1600" b="1" dirty="0">
                <a:solidFill>
                  <a:srgbClr val="006699"/>
                </a:solidFill>
                <a:latin typeface="Courier New" panose="02070309020205020404" pitchFamily="49" charset="0"/>
                <a:cs typeface="Courier New" panose="02070309020205020404" pitchFamily="49" charset="0"/>
              </a:rPr>
              <a:t>import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javax.jws.soap.SOAPBinding.Style</a:t>
            </a:r>
            <a:r>
              <a:rPr lang="en-US" sz="1600" dirty="0">
                <a:solidFill>
                  <a:srgbClr val="000000"/>
                </a:solidFill>
                <a:latin typeface="Courier New" panose="02070309020205020404" pitchFamily="49" charset="0"/>
                <a:cs typeface="Courier New" panose="02070309020205020404" pitchFamily="49" charset="0"/>
              </a:rPr>
              <a:t>;  </a:t>
            </a:r>
          </a:p>
          <a:p>
            <a:endParaRPr lang="en-US" sz="1600" dirty="0">
              <a:solidFill>
                <a:srgbClr val="008200"/>
              </a:solidFill>
              <a:latin typeface="Courier New" panose="02070309020205020404" pitchFamily="49" charset="0"/>
              <a:cs typeface="Courier New" panose="02070309020205020404" pitchFamily="49" charset="0"/>
            </a:endParaRPr>
          </a:p>
          <a:p>
            <a:r>
              <a:rPr lang="en-US" sz="1600" dirty="0">
                <a:solidFill>
                  <a:srgbClr val="008200"/>
                </a:solidFill>
                <a:latin typeface="Courier New" panose="02070309020205020404" pitchFamily="49" charset="0"/>
                <a:cs typeface="Courier New" panose="02070309020205020404" pitchFamily="49" charset="0"/>
              </a:rPr>
              <a:t>//Service Endpoint Interface</a:t>
            </a:r>
            <a:r>
              <a:rPr lang="en-US" sz="1600" dirty="0">
                <a:solidFill>
                  <a:srgbClr val="000000"/>
                </a:solidFill>
                <a:latin typeface="Courier New" panose="02070309020205020404" pitchFamily="49" charset="0"/>
                <a:cs typeface="Courier New" panose="02070309020205020404" pitchFamily="49" charset="0"/>
              </a:rPr>
              <a:t>  </a:t>
            </a:r>
          </a:p>
          <a:p>
            <a:r>
              <a:rPr lang="en-US" sz="1600" dirty="0">
                <a:solidFill>
                  <a:srgbClr val="646464"/>
                </a:solidFill>
                <a:latin typeface="Courier New" panose="02070309020205020404" pitchFamily="49" charset="0"/>
                <a:cs typeface="Courier New" panose="02070309020205020404" pitchFamily="49" charset="0"/>
              </a:rPr>
              <a:t>@</a:t>
            </a:r>
            <a:r>
              <a:rPr lang="en-US" sz="1600" dirty="0" err="1">
                <a:solidFill>
                  <a:srgbClr val="646464"/>
                </a:solidFill>
                <a:latin typeface="Courier New" panose="02070309020205020404" pitchFamily="49" charset="0"/>
                <a:cs typeface="Courier New" panose="02070309020205020404" pitchFamily="49" charset="0"/>
              </a:rPr>
              <a:t>WebService</a:t>
            </a:r>
            <a:r>
              <a:rPr lang="en-US" sz="1600" dirty="0">
                <a:solidFill>
                  <a:srgbClr val="000000"/>
                </a:solidFill>
                <a:latin typeface="Courier New" panose="02070309020205020404" pitchFamily="49" charset="0"/>
                <a:cs typeface="Courier New" panose="02070309020205020404" pitchFamily="49" charset="0"/>
              </a:rPr>
              <a:t>  </a:t>
            </a:r>
          </a:p>
          <a:p>
            <a:r>
              <a:rPr lang="en-US" sz="1600" dirty="0">
                <a:solidFill>
                  <a:srgbClr val="646464"/>
                </a:solidFill>
                <a:latin typeface="Courier New" panose="02070309020205020404" pitchFamily="49" charset="0"/>
                <a:cs typeface="Courier New" panose="02070309020205020404" pitchFamily="49" charset="0"/>
              </a:rPr>
              <a:t>@</a:t>
            </a:r>
            <a:r>
              <a:rPr lang="en-US" sz="1600" dirty="0" err="1">
                <a:solidFill>
                  <a:srgbClr val="646464"/>
                </a:solidFill>
                <a:latin typeface="Courier New" panose="02070309020205020404" pitchFamily="49" charset="0"/>
                <a:cs typeface="Courier New" panose="02070309020205020404" pitchFamily="49" charset="0"/>
              </a:rPr>
              <a:t>SOAPBinding</a:t>
            </a:r>
            <a:r>
              <a:rPr lang="en-US" sz="1600" dirty="0">
                <a:solidFill>
                  <a:srgbClr val="000000"/>
                </a:solidFill>
                <a:latin typeface="Courier New" panose="02070309020205020404" pitchFamily="49" charset="0"/>
                <a:cs typeface="Courier New" panose="02070309020205020404" pitchFamily="49" charset="0"/>
              </a:rPr>
              <a:t>(style = </a:t>
            </a:r>
            <a:r>
              <a:rPr lang="en-US" sz="1600" dirty="0" err="1">
                <a:solidFill>
                  <a:srgbClr val="000000"/>
                </a:solidFill>
                <a:latin typeface="Courier New" panose="02070309020205020404" pitchFamily="49" charset="0"/>
                <a:cs typeface="Courier New" panose="02070309020205020404" pitchFamily="49" charset="0"/>
              </a:rPr>
              <a:t>Style.RPC</a:t>
            </a:r>
            <a:r>
              <a:rPr lang="en-US" sz="1600" dirty="0">
                <a:solidFill>
                  <a:srgbClr val="000000"/>
                </a:solidFill>
                <a:latin typeface="Courier New" panose="02070309020205020404" pitchFamily="49" charset="0"/>
                <a:cs typeface="Courier New" panose="02070309020205020404" pitchFamily="49" charset="0"/>
              </a:rPr>
              <a:t>)  </a:t>
            </a:r>
          </a:p>
          <a:p>
            <a:endParaRPr lang="en-US" sz="1600" b="1" dirty="0">
              <a:solidFill>
                <a:srgbClr val="006699"/>
              </a:solidFill>
              <a:latin typeface="Courier New" panose="02070309020205020404" pitchFamily="49" charset="0"/>
              <a:cs typeface="Courier New" panose="02070309020205020404" pitchFamily="49" charset="0"/>
            </a:endParaRPr>
          </a:p>
          <a:p>
            <a:r>
              <a:rPr lang="en-US" sz="1600" b="1" dirty="0">
                <a:solidFill>
                  <a:srgbClr val="006699"/>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interface</a:t>
            </a:r>
            <a:r>
              <a:rPr lang="en-US" sz="1600" dirty="0">
                <a:solidFill>
                  <a:srgbClr val="000000"/>
                </a:solidFill>
                <a:latin typeface="Courier New" panose="02070309020205020404" pitchFamily="49" charset="0"/>
                <a:cs typeface="Courier New" panose="02070309020205020404" pitchFamily="49" charset="0"/>
              </a:rPr>
              <a:t> HelloWorld{  </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646464"/>
                </a:solidFill>
                <a:latin typeface="Courier New" panose="02070309020205020404" pitchFamily="49" charset="0"/>
                <a:cs typeface="Courier New" panose="02070309020205020404" pitchFamily="49" charset="0"/>
              </a:rPr>
              <a:t>@</a:t>
            </a:r>
            <a:r>
              <a:rPr lang="en-US" sz="1600" dirty="0" err="1">
                <a:solidFill>
                  <a:srgbClr val="646464"/>
                </a:solidFill>
                <a:latin typeface="Courier New" panose="02070309020205020404" pitchFamily="49" charset="0"/>
                <a:cs typeface="Courier New" panose="02070309020205020404" pitchFamily="49" charset="0"/>
              </a:rPr>
              <a:t>WebMethod</a:t>
            </a:r>
            <a:r>
              <a:rPr lang="en-US" sz="1600" dirty="0">
                <a:solidFill>
                  <a:srgbClr val="000000"/>
                </a:solidFill>
                <a:latin typeface="Courier New" panose="02070309020205020404" pitchFamily="49" charset="0"/>
                <a:cs typeface="Courier New" panose="02070309020205020404" pitchFamily="49" charset="0"/>
              </a:rPr>
              <a:t> String </a:t>
            </a:r>
            <a:r>
              <a:rPr lang="en-US" sz="1600" dirty="0" err="1">
                <a:solidFill>
                  <a:srgbClr val="000000"/>
                </a:solidFill>
                <a:latin typeface="Courier New" panose="02070309020205020404" pitchFamily="49" charset="0"/>
                <a:cs typeface="Courier New" panose="02070309020205020404" pitchFamily="49" charset="0"/>
              </a:rPr>
              <a:t>getHelloWorldAsString</a:t>
            </a:r>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646464"/>
                </a:solidFill>
                <a:latin typeface="Courier New" panose="02070309020205020404" pitchFamily="49" charset="0"/>
                <a:cs typeface="Courier New" panose="02070309020205020404" pitchFamily="49" charset="0"/>
              </a:rPr>
              <a:t>@</a:t>
            </a:r>
            <a:r>
              <a:rPr lang="en-US" sz="1600" dirty="0" err="1">
                <a:solidFill>
                  <a:srgbClr val="646464"/>
                </a:solidFill>
                <a:latin typeface="Courier New" panose="02070309020205020404" pitchFamily="49" charset="0"/>
                <a:cs typeface="Courier New" panose="02070309020205020404" pitchFamily="49" charset="0"/>
              </a:rPr>
              <a:t>WebParam</a:t>
            </a:r>
            <a:r>
              <a:rPr lang="en-US" sz="1600" dirty="0">
                <a:solidFill>
                  <a:srgbClr val="646464"/>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name = "name"</a:t>
            </a:r>
            <a:r>
              <a:rPr lang="en-US" sz="1600" dirty="0">
                <a:solidFill>
                  <a:srgbClr val="646464"/>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String name);  </a:t>
            </a:r>
          </a:p>
          <a:p>
            <a:r>
              <a:rPr lang="en-US" sz="1600" dirty="0">
                <a:solidFill>
                  <a:srgbClr val="000000"/>
                </a:solidFill>
                <a:latin typeface="Courier New" panose="02070309020205020404" pitchFamily="49" charset="0"/>
                <a:cs typeface="Courier New" panose="02070309020205020404" pitchFamily="49" charset="0"/>
              </a:rPr>
              <a:t>}  </a:t>
            </a:r>
            <a:endParaRPr lang="en-US" sz="1600" b="0" i="0" u="none" strike="noStrike" dirty="0">
              <a:solidFill>
                <a:srgbClr val="000000"/>
              </a:solidFill>
              <a:effectLst/>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906BCDB2-74E5-42C4-9F77-EC46A9F168F6}"/>
              </a:ext>
            </a:extLst>
          </p:cNvPr>
          <p:cNvSpPr/>
          <p:nvPr/>
        </p:nvSpPr>
        <p:spPr>
          <a:xfrm>
            <a:off x="1536700" y="1676400"/>
            <a:ext cx="5181600" cy="1195226"/>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BC501-CBC7-4E78-AE82-5149D5DD8DC3}"/>
              </a:ext>
            </a:extLst>
          </p:cNvPr>
          <p:cNvSpPr/>
          <p:nvPr/>
        </p:nvSpPr>
        <p:spPr>
          <a:xfrm>
            <a:off x="1524000" y="3226513"/>
            <a:ext cx="1536700" cy="255724"/>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0D932A6-9CFA-4361-B4CD-321470B5BF0A}"/>
              </a:ext>
            </a:extLst>
          </p:cNvPr>
          <p:cNvSpPr/>
          <p:nvPr/>
        </p:nvSpPr>
        <p:spPr>
          <a:xfrm>
            <a:off x="1524000" y="3530302"/>
            <a:ext cx="3898900" cy="255724"/>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BCCE91-27B0-42AE-B142-2F0AFDA1612B}"/>
              </a:ext>
            </a:extLst>
          </p:cNvPr>
          <p:cNvSpPr/>
          <p:nvPr/>
        </p:nvSpPr>
        <p:spPr>
          <a:xfrm>
            <a:off x="2070100" y="4216102"/>
            <a:ext cx="1308100" cy="255724"/>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2DA33E5-E0DB-41CE-B4FE-C6802E19C39A}"/>
              </a:ext>
            </a:extLst>
          </p:cNvPr>
          <p:cNvSpPr/>
          <p:nvPr/>
        </p:nvSpPr>
        <p:spPr>
          <a:xfrm>
            <a:off x="3378200" y="4471826"/>
            <a:ext cx="3035300" cy="265182"/>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85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E2925D5-CC03-4730-B480-9A41F427DE26}"/>
              </a:ext>
            </a:extLst>
          </p:cNvPr>
          <p:cNvSpPr>
            <a:spLocks noGrp="1"/>
          </p:cNvSpPr>
          <p:nvPr>
            <p:ph idx="1"/>
          </p:nvPr>
        </p:nvSpPr>
        <p:spPr/>
        <p:txBody>
          <a:bodyPr>
            <a:normAutofit/>
          </a:bodyPr>
          <a:lstStyle/>
          <a:p>
            <a:r>
              <a:rPr lang="en-US" sz="2800" dirty="0"/>
              <a:t>Defining Service Implementation</a:t>
            </a:r>
          </a:p>
        </p:txBody>
      </p:sp>
      <p:sp>
        <p:nvSpPr>
          <p:cNvPr id="3" name="Title 2"/>
          <p:cNvSpPr>
            <a:spLocks noGrp="1"/>
          </p:cNvSpPr>
          <p:nvPr>
            <p:ph type="title"/>
          </p:nvPr>
        </p:nvSpPr>
        <p:spPr/>
        <p:txBody>
          <a:bodyPr/>
          <a:lstStyle/>
          <a:p>
            <a:r>
              <a:rPr lang="en-US" dirty="0"/>
              <a:t>A SOAP Hello World</a:t>
            </a:r>
          </a:p>
        </p:txBody>
      </p:sp>
      <p:sp>
        <p:nvSpPr>
          <p:cNvPr id="8" name="Rectangle 7">
            <a:extLst>
              <a:ext uri="{FF2B5EF4-FFF2-40B4-BE49-F238E27FC236}">
                <a16:creationId xmlns:a16="http://schemas.microsoft.com/office/drawing/2014/main" id="{8162145C-5CDA-4BA6-87A6-EB4F00A21FC3}"/>
              </a:ext>
            </a:extLst>
          </p:cNvPr>
          <p:cNvSpPr/>
          <p:nvPr/>
        </p:nvSpPr>
        <p:spPr>
          <a:xfrm>
            <a:off x="1155700" y="1828800"/>
            <a:ext cx="8458200" cy="2800767"/>
          </a:xfrm>
          <a:prstGeom prst="rect">
            <a:avLst/>
          </a:prstGeom>
        </p:spPr>
        <p:txBody>
          <a:bodyPr wrap="square">
            <a:spAutoFit/>
          </a:bodyPr>
          <a:lstStyle/>
          <a:p>
            <a:r>
              <a:rPr lang="en-US" sz="1600" b="1" dirty="0">
                <a:solidFill>
                  <a:srgbClr val="006699"/>
                </a:solidFill>
                <a:latin typeface="Courier New" panose="02070309020205020404" pitchFamily="49" charset="0"/>
                <a:cs typeface="Courier New" panose="02070309020205020404" pitchFamily="49" charset="0"/>
              </a:rPr>
              <a:t>import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javax.jws.WebService</a:t>
            </a:r>
            <a:r>
              <a:rPr lang="en-US" sz="1600" dirty="0">
                <a:solidFill>
                  <a:srgbClr val="000000"/>
                </a:solidFill>
                <a:latin typeface="Courier New" panose="02070309020205020404" pitchFamily="49" charset="0"/>
                <a:cs typeface="Courier New" panose="02070309020205020404" pitchFamily="49" charset="0"/>
              </a:rPr>
              <a:t>;  </a:t>
            </a:r>
          </a:p>
          <a:p>
            <a:endParaRPr lang="en-US" sz="1600" dirty="0">
              <a:solidFill>
                <a:srgbClr val="008200"/>
              </a:solidFill>
              <a:latin typeface="Courier New" panose="02070309020205020404" pitchFamily="49" charset="0"/>
              <a:cs typeface="Courier New" panose="02070309020205020404" pitchFamily="49" charset="0"/>
            </a:endParaRPr>
          </a:p>
          <a:p>
            <a:r>
              <a:rPr lang="en-US" sz="1600" dirty="0">
                <a:solidFill>
                  <a:srgbClr val="008200"/>
                </a:solidFill>
                <a:latin typeface="Courier New" panose="02070309020205020404" pitchFamily="49" charset="0"/>
                <a:cs typeface="Courier New" panose="02070309020205020404" pitchFamily="49" charset="0"/>
              </a:rPr>
              <a:t>//Service Implementation</a:t>
            </a:r>
            <a:r>
              <a:rPr lang="en-US" sz="1600" dirty="0">
                <a:solidFill>
                  <a:srgbClr val="000000"/>
                </a:solidFill>
                <a:latin typeface="Courier New" panose="02070309020205020404" pitchFamily="49" charset="0"/>
                <a:cs typeface="Courier New" panose="02070309020205020404" pitchFamily="49" charset="0"/>
              </a:rPr>
              <a:t>  </a:t>
            </a:r>
          </a:p>
          <a:p>
            <a:endParaRPr lang="en-US" sz="1600" dirty="0">
              <a:solidFill>
                <a:srgbClr val="646464"/>
              </a:solidFill>
              <a:latin typeface="Courier New" panose="02070309020205020404" pitchFamily="49" charset="0"/>
              <a:cs typeface="Courier New" panose="02070309020205020404" pitchFamily="49" charset="0"/>
            </a:endParaRPr>
          </a:p>
          <a:p>
            <a:r>
              <a:rPr lang="en-US" sz="1600" dirty="0">
                <a:solidFill>
                  <a:srgbClr val="646464"/>
                </a:solidFill>
                <a:latin typeface="Courier New" panose="02070309020205020404" pitchFamily="49" charset="0"/>
                <a:cs typeface="Courier New" panose="02070309020205020404" pitchFamily="49" charset="0"/>
              </a:rPr>
              <a:t>@</a:t>
            </a:r>
            <a:r>
              <a:rPr lang="en-US" sz="1600" dirty="0" err="1">
                <a:solidFill>
                  <a:srgbClr val="646464"/>
                </a:solidFill>
                <a:latin typeface="Courier New" panose="02070309020205020404" pitchFamily="49" charset="0"/>
                <a:cs typeface="Courier New" panose="02070309020205020404" pitchFamily="49" charset="0"/>
              </a:rPr>
              <a:t>WebService</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000000"/>
                </a:solidFill>
                <a:latin typeface="Courier New" panose="02070309020205020404" pitchFamily="49" charset="0"/>
                <a:cs typeface="Courier New" panose="02070309020205020404" pitchFamily="49" charset="0"/>
              </a:rPr>
              <a:t>endpointInterface</a:t>
            </a:r>
            <a:r>
              <a:rPr lang="en-US" sz="1600" dirty="0">
                <a:solidFill>
                  <a:srgbClr val="000000"/>
                </a:solidFill>
                <a:latin typeface="Courier New" panose="02070309020205020404" pitchFamily="49" charset="0"/>
                <a:cs typeface="Courier New" panose="02070309020205020404" pitchFamily="49" charset="0"/>
              </a:rPr>
              <a:t> = </a:t>
            </a:r>
            <a:r>
              <a:rPr lang="en-US" sz="1600" dirty="0">
                <a:solidFill>
                  <a:srgbClr val="0000FF"/>
                </a:solidFill>
                <a:latin typeface="Courier New" panose="02070309020205020404" pitchFamily="49" charset="0"/>
                <a:cs typeface="Courier New" panose="02070309020205020404" pitchFamily="49" charset="0"/>
              </a:rPr>
              <a:t>"</a:t>
            </a:r>
            <a:r>
              <a:rPr lang="en-US" sz="1600" dirty="0" err="1">
                <a:solidFill>
                  <a:srgbClr val="0000FF"/>
                </a:solidFill>
                <a:latin typeface="Courier New" panose="02070309020205020404" pitchFamily="49" charset="0"/>
                <a:cs typeface="Courier New" panose="02070309020205020404" pitchFamily="49" charset="0"/>
              </a:rPr>
              <a:t>com.javatpoint.HelloWorld</a:t>
            </a:r>
            <a:r>
              <a:rPr lang="en-US" sz="1600" dirty="0">
                <a:solidFill>
                  <a:srgbClr val="0000FF"/>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t>
            </a:r>
          </a:p>
          <a:p>
            <a:r>
              <a:rPr lang="en-US" sz="1600" b="1" dirty="0">
                <a:solidFill>
                  <a:srgbClr val="006699"/>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class</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HelloWorldImpl</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implements</a:t>
            </a:r>
            <a:r>
              <a:rPr lang="en-US" sz="1600" dirty="0">
                <a:solidFill>
                  <a:srgbClr val="000000"/>
                </a:solidFill>
                <a:latin typeface="Courier New" panose="02070309020205020404" pitchFamily="49" charset="0"/>
                <a:cs typeface="Courier New" panose="02070309020205020404" pitchFamily="49" charset="0"/>
              </a:rPr>
              <a:t> HelloWorld{  </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646464"/>
                </a:solidFill>
                <a:latin typeface="Courier New" panose="02070309020205020404" pitchFamily="49" charset="0"/>
                <a:cs typeface="Courier New" panose="02070309020205020404" pitchFamily="49" charset="0"/>
              </a:rPr>
              <a:t>@Override</a:t>
            </a:r>
            <a:r>
              <a:rPr lang="en-US" sz="1600" dirty="0">
                <a:solidFill>
                  <a:srgbClr val="000000"/>
                </a:solidFill>
                <a:latin typeface="Courier New" panose="02070309020205020404" pitchFamily="49" charset="0"/>
                <a:cs typeface="Courier New" panose="02070309020205020404" pitchFamily="49" charset="0"/>
              </a:rPr>
              <a:t>  </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String </a:t>
            </a:r>
            <a:r>
              <a:rPr lang="en-US" sz="1600" dirty="0" err="1">
                <a:solidFill>
                  <a:srgbClr val="000000"/>
                </a:solidFill>
                <a:latin typeface="Courier New" panose="02070309020205020404" pitchFamily="49" charset="0"/>
                <a:cs typeface="Courier New" panose="02070309020205020404" pitchFamily="49" charset="0"/>
              </a:rPr>
              <a:t>getHelloWorldAsString</a:t>
            </a:r>
            <a:r>
              <a:rPr lang="en-US" sz="1600" dirty="0">
                <a:solidFill>
                  <a:srgbClr val="000000"/>
                </a:solidFill>
                <a:latin typeface="Courier New" panose="02070309020205020404" pitchFamily="49" charset="0"/>
                <a:cs typeface="Courier New" panose="02070309020205020404" pitchFamily="49" charset="0"/>
              </a:rPr>
              <a:t>(String name) {  </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return</a:t>
            </a: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00FF"/>
                </a:solidFill>
                <a:latin typeface="Courier New" panose="02070309020205020404" pitchFamily="49" charset="0"/>
                <a:cs typeface="Courier New" panose="02070309020205020404" pitchFamily="49" charset="0"/>
              </a:rPr>
              <a:t>"Hello World JAX-WS "</a:t>
            </a:r>
            <a:r>
              <a:rPr lang="en-US" sz="1600" dirty="0">
                <a:solidFill>
                  <a:srgbClr val="000000"/>
                </a:solidFill>
                <a:latin typeface="Courier New" panose="02070309020205020404" pitchFamily="49" charset="0"/>
                <a:cs typeface="Courier New" panose="02070309020205020404" pitchFamily="49" charset="0"/>
              </a:rPr>
              <a:t> + name;  </a:t>
            </a:r>
          </a:p>
          <a:p>
            <a:r>
              <a:rPr lang="en-US" sz="1600" dirty="0">
                <a:solidFill>
                  <a:srgbClr val="000000"/>
                </a:solidFill>
                <a:latin typeface="Courier New" panose="02070309020205020404" pitchFamily="49" charset="0"/>
                <a:cs typeface="Courier New" panose="02070309020205020404" pitchFamily="49" charset="0"/>
              </a:rPr>
              <a:t>    }  </a:t>
            </a:r>
          </a:p>
          <a:p>
            <a:r>
              <a:rPr lang="en-US" sz="1600" dirty="0">
                <a:solidFill>
                  <a:srgbClr val="000000"/>
                </a:solidFill>
                <a:latin typeface="Courier New" panose="02070309020205020404" pitchFamily="49" charset="0"/>
                <a:cs typeface="Courier New" panose="02070309020205020404" pitchFamily="49" charset="0"/>
              </a:rPr>
              <a:t>}  </a:t>
            </a:r>
            <a:endParaRPr lang="en-US" sz="1600" b="0" i="0" u="none" strike="noStrike" dirty="0">
              <a:solidFill>
                <a:srgbClr val="000000"/>
              </a:solidFill>
              <a:effectLst/>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62C0E6E5-83C9-489F-A535-FCB9BBF67A94}"/>
              </a:ext>
            </a:extLst>
          </p:cNvPr>
          <p:cNvSpPr/>
          <p:nvPr/>
        </p:nvSpPr>
        <p:spPr>
          <a:xfrm>
            <a:off x="1143000" y="2795369"/>
            <a:ext cx="7480300" cy="304800"/>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737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dirty="0"/>
              <a:t>Design and implement a SOAP-based web service</a:t>
            </a:r>
          </a:p>
          <a:p>
            <a:r>
              <a:rPr lang="en-US" dirty="0"/>
              <a:t>Explain SOAP web-services and their key components</a:t>
            </a:r>
          </a:p>
          <a:p>
            <a:r>
              <a:rPr lang="en-US" dirty="0"/>
              <a:t>Explain and Use Web Service Definition (WSDL) files</a:t>
            </a:r>
          </a:p>
        </p:txBody>
      </p:sp>
      <p:sp>
        <p:nvSpPr>
          <p:cNvPr id="6" name="Title 5"/>
          <p:cNvSpPr>
            <a:spLocks noGrp="1"/>
          </p:cNvSpPr>
          <p:nvPr>
            <p:ph type="title"/>
          </p:nvPr>
        </p:nvSpPr>
        <p:spPr/>
        <p:txBody>
          <a:bodyPr/>
          <a:lstStyle/>
          <a:p>
            <a:r>
              <a:rPr lang="en-US" dirty="0"/>
              <a:t>Session Learning Outcomes</a:t>
            </a:r>
          </a:p>
        </p:txBody>
      </p:sp>
    </p:spTree>
    <p:custDataLst>
      <p:tags r:id="rId1"/>
    </p:custDataLst>
    <p:extLst>
      <p:ext uri="{BB962C8B-B14F-4D97-AF65-F5344CB8AC3E}">
        <p14:creationId xmlns:p14="http://schemas.microsoft.com/office/powerpoint/2010/main" val="940206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FDF2EFD-D922-4F1A-8BE8-BDCE174C77E4}"/>
              </a:ext>
            </a:extLst>
          </p:cNvPr>
          <p:cNvSpPr>
            <a:spLocks noGrp="1"/>
          </p:cNvSpPr>
          <p:nvPr>
            <p:ph idx="1"/>
          </p:nvPr>
        </p:nvSpPr>
        <p:spPr/>
        <p:txBody>
          <a:bodyPr>
            <a:normAutofit/>
          </a:bodyPr>
          <a:lstStyle/>
          <a:p>
            <a:r>
              <a:rPr lang="en-US" sz="2800" dirty="0"/>
              <a:t>Using NetBeans, you may choose Add New “Web Service” and follow the wizard to create your web services.</a:t>
            </a:r>
          </a:p>
        </p:txBody>
      </p:sp>
      <p:sp>
        <p:nvSpPr>
          <p:cNvPr id="3" name="Title 2"/>
          <p:cNvSpPr>
            <a:spLocks noGrp="1"/>
          </p:cNvSpPr>
          <p:nvPr>
            <p:ph type="title"/>
          </p:nvPr>
        </p:nvSpPr>
        <p:spPr/>
        <p:txBody>
          <a:bodyPr/>
          <a:lstStyle/>
          <a:p>
            <a:r>
              <a:rPr lang="en-US" dirty="0"/>
              <a:t>Using NetBeans</a:t>
            </a:r>
          </a:p>
        </p:txBody>
      </p:sp>
    </p:spTree>
    <p:extLst>
      <p:ext uri="{BB962C8B-B14F-4D97-AF65-F5344CB8AC3E}">
        <p14:creationId xmlns:p14="http://schemas.microsoft.com/office/powerpoint/2010/main" val="2666227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FDF2EFD-D922-4F1A-8BE8-BDCE174C77E4}"/>
              </a:ext>
            </a:extLst>
          </p:cNvPr>
          <p:cNvSpPr>
            <a:spLocks noGrp="1"/>
          </p:cNvSpPr>
          <p:nvPr>
            <p:ph idx="1"/>
          </p:nvPr>
        </p:nvSpPr>
        <p:spPr/>
        <p:txBody>
          <a:bodyPr>
            <a:normAutofit/>
          </a:bodyPr>
          <a:lstStyle/>
          <a:p>
            <a:r>
              <a:rPr lang="en-US" sz="2800" dirty="0"/>
              <a:t>Apart from hosting the Web service on the web server, web services may also be hosted in console (server) applications using </a:t>
            </a:r>
            <a:r>
              <a:rPr lang="en-US" sz="2800" dirty="0" err="1"/>
              <a:t>EndPoint</a:t>
            </a:r>
            <a:endParaRPr lang="en-US" sz="2800" dirty="0"/>
          </a:p>
        </p:txBody>
      </p:sp>
      <p:sp>
        <p:nvSpPr>
          <p:cNvPr id="3" name="Title 2"/>
          <p:cNvSpPr>
            <a:spLocks noGrp="1"/>
          </p:cNvSpPr>
          <p:nvPr>
            <p:ph type="title"/>
          </p:nvPr>
        </p:nvSpPr>
        <p:spPr/>
        <p:txBody>
          <a:bodyPr/>
          <a:lstStyle/>
          <a:p>
            <a:r>
              <a:rPr lang="en-US" dirty="0"/>
              <a:t>Publishing Hello World</a:t>
            </a:r>
          </a:p>
        </p:txBody>
      </p:sp>
      <p:sp>
        <p:nvSpPr>
          <p:cNvPr id="7" name="Rectangle 6">
            <a:extLst>
              <a:ext uri="{FF2B5EF4-FFF2-40B4-BE49-F238E27FC236}">
                <a16:creationId xmlns:a16="http://schemas.microsoft.com/office/drawing/2014/main" id="{EDC03566-7D53-4AD4-A046-1B7DEDC71E4A}"/>
              </a:ext>
            </a:extLst>
          </p:cNvPr>
          <p:cNvSpPr/>
          <p:nvPr/>
        </p:nvSpPr>
        <p:spPr>
          <a:xfrm>
            <a:off x="1257300" y="2209800"/>
            <a:ext cx="10363200" cy="1815882"/>
          </a:xfrm>
          <a:prstGeom prst="rect">
            <a:avLst/>
          </a:prstGeom>
        </p:spPr>
        <p:txBody>
          <a:bodyPr wrap="square">
            <a:spAutoFit/>
          </a:bodyPr>
          <a:lstStyle/>
          <a:p>
            <a:r>
              <a:rPr lang="en-US" sz="1600" b="1" dirty="0">
                <a:solidFill>
                  <a:srgbClr val="006699"/>
                </a:solidFill>
                <a:latin typeface="Courier New" panose="02070309020205020404" pitchFamily="49" charset="0"/>
                <a:cs typeface="Courier New" panose="02070309020205020404" pitchFamily="49" charset="0"/>
              </a:rPr>
              <a:t>import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javax.xml.ws.Endpoint</a:t>
            </a:r>
            <a:r>
              <a:rPr lang="en-US" sz="1600" dirty="0">
                <a:solidFill>
                  <a:srgbClr val="000000"/>
                </a:solidFill>
                <a:latin typeface="Courier New" panose="02070309020205020404" pitchFamily="49" charset="0"/>
                <a:cs typeface="Courier New" panose="02070309020205020404" pitchFamily="49" charset="0"/>
              </a:rPr>
              <a:t>;  </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b="1" dirty="0">
                <a:solidFill>
                  <a:srgbClr val="006699"/>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class</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HelloWorldPublisher</a:t>
            </a:r>
            <a:r>
              <a:rPr lang="en-US" sz="1600" dirty="0">
                <a:solidFill>
                  <a:srgbClr val="000000"/>
                </a:solidFill>
                <a:latin typeface="Courier New" panose="02070309020205020404" pitchFamily="49" charset="0"/>
                <a:cs typeface="Courier New" panose="02070309020205020404" pitchFamily="49" charset="0"/>
              </a:rPr>
              <a:t>{  </a:t>
            </a:r>
          </a:p>
          <a:p>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public</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static</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void</a:t>
            </a:r>
            <a:r>
              <a:rPr lang="en-US" sz="1600" dirty="0">
                <a:solidFill>
                  <a:srgbClr val="000000"/>
                </a:solidFill>
                <a:latin typeface="Courier New" panose="02070309020205020404" pitchFamily="49" charset="0"/>
                <a:cs typeface="Courier New" panose="02070309020205020404" pitchFamily="49" charset="0"/>
              </a:rPr>
              <a:t> main(String[] </a:t>
            </a:r>
            <a:r>
              <a:rPr lang="en-US" sz="1600" dirty="0" err="1">
                <a:solidFill>
                  <a:srgbClr val="000000"/>
                </a:solidFill>
                <a:latin typeface="Courier New" panose="02070309020205020404" pitchFamily="49" charset="0"/>
                <a:cs typeface="Courier New" panose="02070309020205020404" pitchFamily="49" charset="0"/>
              </a:rPr>
              <a:t>args</a:t>
            </a:r>
            <a:r>
              <a:rPr lang="en-US" sz="1600" dirty="0">
                <a:solidFill>
                  <a:srgbClr val="000000"/>
                </a:solidFill>
                <a:latin typeface="Courier New" panose="02070309020205020404" pitchFamily="49" charset="0"/>
                <a:cs typeface="Courier New" panose="02070309020205020404" pitchFamily="49" charset="0"/>
              </a:rPr>
              <a:t>) {  </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Endpoint.publish</a:t>
            </a:r>
            <a:r>
              <a:rPr lang="en-US" sz="1600" dirty="0">
                <a:solidFill>
                  <a:srgbClr val="000000"/>
                </a:solidFill>
                <a:latin typeface="Courier New" panose="02070309020205020404" pitchFamily="49" charset="0"/>
                <a:cs typeface="Courier New" panose="02070309020205020404" pitchFamily="49" charset="0"/>
              </a:rPr>
              <a:t>(</a:t>
            </a:r>
            <a:r>
              <a:rPr lang="en-US" sz="1600" dirty="0">
                <a:solidFill>
                  <a:srgbClr val="0000FF"/>
                </a:solidFill>
                <a:latin typeface="Courier New" panose="02070309020205020404" pitchFamily="49" charset="0"/>
                <a:cs typeface="Courier New" panose="02070309020205020404" pitchFamily="49" charset="0"/>
              </a:rPr>
              <a:t>"http://localhost:7779/</a:t>
            </a:r>
            <a:r>
              <a:rPr lang="en-US" sz="1600" dirty="0" err="1">
                <a:solidFill>
                  <a:srgbClr val="0000FF"/>
                </a:solidFill>
                <a:latin typeface="Courier New" panose="02070309020205020404" pitchFamily="49" charset="0"/>
                <a:cs typeface="Courier New" panose="02070309020205020404" pitchFamily="49" charset="0"/>
              </a:rPr>
              <a:t>ws</a:t>
            </a:r>
            <a:r>
              <a:rPr lang="en-US" sz="1600" dirty="0">
                <a:solidFill>
                  <a:srgbClr val="0000FF"/>
                </a:solidFill>
                <a:latin typeface="Courier New" panose="02070309020205020404" pitchFamily="49" charset="0"/>
                <a:cs typeface="Courier New" panose="02070309020205020404" pitchFamily="49" charset="0"/>
              </a:rPr>
              <a:t>/hello"</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6699"/>
                </a:solidFill>
                <a:latin typeface="Courier New" panose="02070309020205020404" pitchFamily="49" charset="0"/>
                <a:cs typeface="Courier New" panose="02070309020205020404" pitchFamily="49" charset="0"/>
              </a:rPr>
              <a:t>new</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HelloWorldImpl</a:t>
            </a:r>
            <a:r>
              <a:rPr lang="en-US" sz="1600" dirty="0">
                <a:solidFill>
                  <a:srgbClr val="000000"/>
                </a:solidFill>
                <a:latin typeface="Courier New" panose="02070309020205020404" pitchFamily="49" charset="0"/>
                <a:cs typeface="Courier New" panose="02070309020205020404" pitchFamily="49" charset="0"/>
              </a:rPr>
              <a:t>());  </a:t>
            </a:r>
          </a:p>
          <a:p>
            <a:r>
              <a:rPr lang="en-US" sz="1600" dirty="0">
                <a:solidFill>
                  <a:srgbClr val="000000"/>
                </a:solidFill>
                <a:latin typeface="Courier New" panose="02070309020205020404" pitchFamily="49" charset="0"/>
                <a:cs typeface="Courier New" panose="02070309020205020404" pitchFamily="49" charset="0"/>
              </a:rPr>
              <a:t>        }  </a:t>
            </a:r>
          </a:p>
          <a:p>
            <a:r>
              <a:rPr lang="en-US" sz="1600" dirty="0">
                <a:solidFill>
                  <a:srgbClr val="000000"/>
                </a:solidFill>
                <a:latin typeface="Courier New" panose="02070309020205020404" pitchFamily="49" charset="0"/>
                <a:cs typeface="Courier New" panose="02070309020205020404" pitchFamily="49" charset="0"/>
              </a:rPr>
              <a:t>}  </a:t>
            </a:r>
            <a:endParaRPr lang="en-US" sz="1600" b="0" i="0" u="none" strike="noStrike"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2496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83BD79-A60F-4C3D-9777-F29B25249144}"/>
              </a:ext>
            </a:extLst>
          </p:cNvPr>
          <p:cNvSpPr>
            <a:spLocks noGrp="1"/>
          </p:cNvSpPr>
          <p:nvPr>
            <p:ph idx="1"/>
          </p:nvPr>
        </p:nvSpPr>
        <p:spPr/>
        <p:txBody>
          <a:bodyPr>
            <a:normAutofit/>
          </a:bodyPr>
          <a:lstStyle/>
          <a:p>
            <a:r>
              <a:rPr lang="en-US" sz="2400" dirty="0"/>
              <a:t>The WSDL file is automatically generated by appending “</a:t>
            </a:r>
            <a:r>
              <a:rPr lang="en-US" sz="2400" dirty="0" err="1"/>
              <a:t>wsdl</a:t>
            </a:r>
            <a:r>
              <a:rPr lang="en-US" sz="2400" dirty="0"/>
              <a:t>” as the query string to the end of the web service </a:t>
            </a:r>
            <a:r>
              <a:rPr lang="en-US" sz="2400" dirty="0" err="1"/>
              <a:t>url</a:t>
            </a:r>
            <a:endParaRPr lang="en-US" sz="2400" dirty="0"/>
          </a:p>
          <a:p>
            <a:pPr lvl="1"/>
            <a:r>
              <a:rPr lang="en-US" sz="2000" dirty="0"/>
              <a:t>i.e. </a:t>
            </a:r>
            <a:r>
              <a:rPr lang="en-US" sz="2000" dirty="0">
                <a:hlinkClick r:id="rId3">
                  <a:extLst>
                    <a:ext uri="{A12FA001-AC4F-418D-AE19-62706E023703}">
                      <ahyp:hlinkClr xmlns:ahyp="http://schemas.microsoft.com/office/drawing/2018/hyperlinkcolor" xmlns="" val="tx"/>
                    </a:ext>
                  </a:extLst>
                </a:hlinkClick>
              </a:rPr>
              <a:t>http://localhost:7779/ws/hello</a:t>
            </a:r>
            <a:r>
              <a:rPr lang="en-US" sz="2000" dirty="0">
                <a:solidFill>
                  <a:srgbClr val="FF0000"/>
                </a:solidFill>
                <a:highlight>
                  <a:srgbClr val="FFFF00"/>
                </a:highlight>
                <a:hlinkClick r:id="rId3">
                  <a:extLst>
                    <a:ext uri="{A12FA001-AC4F-418D-AE19-62706E023703}">
                      <ahyp:hlinkClr xmlns:ahyp="http://schemas.microsoft.com/office/drawing/2018/hyperlinkcolor" xmlns="" val="tx"/>
                    </a:ext>
                  </a:extLst>
                </a:hlinkClick>
              </a:rPr>
              <a:t>?wsdl</a:t>
            </a:r>
            <a:endParaRPr lang="en-US" sz="2000" dirty="0">
              <a:solidFill>
                <a:srgbClr val="FF0000"/>
              </a:solidFill>
              <a:highlight>
                <a:srgbClr val="FFFF00"/>
              </a:highlight>
            </a:endParaRPr>
          </a:p>
          <a:p>
            <a:pPr marL="457200" lvl="1" indent="0">
              <a:buNone/>
            </a:pPr>
            <a:endParaRPr lang="en-US" sz="2000" dirty="0"/>
          </a:p>
          <a:p>
            <a:endParaRPr lang="en-US" sz="2400" dirty="0"/>
          </a:p>
        </p:txBody>
      </p:sp>
      <p:sp>
        <p:nvSpPr>
          <p:cNvPr id="3" name="Title 2"/>
          <p:cNvSpPr>
            <a:spLocks noGrp="1"/>
          </p:cNvSpPr>
          <p:nvPr>
            <p:ph type="title"/>
          </p:nvPr>
        </p:nvSpPr>
        <p:spPr/>
        <p:txBody>
          <a:bodyPr/>
          <a:lstStyle/>
          <a:p>
            <a:r>
              <a:rPr lang="en-US" dirty="0"/>
              <a:t>Testing the WSDL file</a:t>
            </a:r>
          </a:p>
        </p:txBody>
      </p:sp>
    </p:spTree>
    <p:extLst>
      <p:ext uri="{BB962C8B-B14F-4D97-AF65-F5344CB8AC3E}">
        <p14:creationId xmlns:p14="http://schemas.microsoft.com/office/powerpoint/2010/main" val="3554643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73033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t>The SOAP Client</a:t>
            </a:r>
            <a:endParaRPr lang="en-US" dirty="0"/>
          </a:p>
        </p:txBody>
      </p:sp>
    </p:spTree>
    <p:extLst>
      <p:ext uri="{BB962C8B-B14F-4D97-AF65-F5344CB8AC3E}">
        <p14:creationId xmlns:p14="http://schemas.microsoft.com/office/powerpoint/2010/main" val="420985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83BD79-A60F-4C3D-9777-F29B25249144}"/>
              </a:ext>
            </a:extLst>
          </p:cNvPr>
          <p:cNvSpPr>
            <a:spLocks noGrp="1"/>
          </p:cNvSpPr>
          <p:nvPr>
            <p:ph idx="1"/>
          </p:nvPr>
        </p:nvSpPr>
        <p:spPr/>
        <p:txBody>
          <a:bodyPr>
            <a:normAutofit/>
          </a:bodyPr>
          <a:lstStyle/>
          <a:p>
            <a:r>
              <a:rPr lang="en-US" sz="2400" dirty="0"/>
              <a:t>In order consume a SOAP service we must send SOAP message to the web service with regards to the WSDL file.</a:t>
            </a:r>
          </a:p>
        </p:txBody>
      </p:sp>
      <p:sp>
        <p:nvSpPr>
          <p:cNvPr id="3" name="Title 2"/>
          <p:cNvSpPr>
            <a:spLocks noGrp="1"/>
          </p:cNvSpPr>
          <p:nvPr>
            <p:ph type="title"/>
          </p:nvPr>
        </p:nvSpPr>
        <p:spPr/>
        <p:txBody>
          <a:bodyPr/>
          <a:lstStyle/>
          <a:p>
            <a:r>
              <a:rPr lang="en-US" dirty="0"/>
              <a:t>The SOAP Client</a:t>
            </a:r>
          </a:p>
        </p:txBody>
      </p:sp>
      <p:pic>
        <p:nvPicPr>
          <p:cNvPr id="1026" name="Picture 2" descr="Diagram showing a client and web service communicating through a SOAP message.">
            <a:extLst>
              <a:ext uri="{FF2B5EF4-FFF2-40B4-BE49-F238E27FC236}">
                <a16:creationId xmlns:a16="http://schemas.microsoft.com/office/drawing/2014/main" id="{A10E7E88-BE54-45CA-9DC7-3E47A2B0E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187" y="2438400"/>
            <a:ext cx="4162425"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41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83BD79-A60F-4C3D-9777-F29B25249144}"/>
              </a:ext>
            </a:extLst>
          </p:cNvPr>
          <p:cNvSpPr>
            <a:spLocks noGrp="1"/>
          </p:cNvSpPr>
          <p:nvPr>
            <p:ph idx="1"/>
          </p:nvPr>
        </p:nvSpPr>
        <p:spPr/>
        <p:txBody>
          <a:bodyPr vert="horz" lIns="91440" tIns="45720" rIns="91440" bIns="45720" rtlCol="0" anchor="t">
            <a:normAutofit/>
          </a:bodyPr>
          <a:lstStyle/>
          <a:p>
            <a:pPr>
              <a:spcAft>
                <a:spcPts val="1400"/>
              </a:spcAft>
            </a:pPr>
            <a:r>
              <a:rPr lang="en-US" sz="2400" dirty="0"/>
              <a:t>Alternatively, a client stub may be created.</a:t>
            </a:r>
            <a:endParaRPr lang="en-US" dirty="0"/>
          </a:p>
          <a:p>
            <a:pPr>
              <a:spcAft>
                <a:spcPts val="1400"/>
              </a:spcAft>
            </a:pPr>
            <a:r>
              <a:rPr lang="en-US" sz="2400" dirty="0"/>
              <a:t>Common practices: </a:t>
            </a:r>
            <a:endParaRPr lang="en-US" sz="2400" dirty="0">
              <a:cs typeface="Calibri"/>
            </a:endParaRPr>
          </a:p>
          <a:p>
            <a:pPr lvl="1"/>
            <a:r>
              <a:rPr lang="en-US" sz="2000" dirty="0"/>
              <a:t>Generic method (using JAX-WS)</a:t>
            </a:r>
            <a:endParaRPr lang="en-US" sz="2000" dirty="0">
              <a:cs typeface="Calibri"/>
            </a:endParaRPr>
          </a:p>
          <a:p>
            <a:pPr lvl="1"/>
            <a:r>
              <a:rPr lang="en-US" sz="2000" dirty="0"/>
              <a:t>Using stub generators</a:t>
            </a:r>
            <a:endParaRPr lang="en-US" sz="2000" dirty="0">
              <a:cs typeface="Calibri"/>
            </a:endParaRPr>
          </a:p>
          <a:p>
            <a:pPr lvl="1"/>
            <a:r>
              <a:rPr lang="en-US" sz="2000" dirty="0"/>
              <a:t>Using IDEs</a:t>
            </a:r>
            <a:endParaRPr lang="en-US" sz="2000" dirty="0">
              <a:cs typeface="Calibri"/>
            </a:endParaRPr>
          </a:p>
        </p:txBody>
      </p:sp>
      <p:sp>
        <p:nvSpPr>
          <p:cNvPr id="3" name="Title 2"/>
          <p:cNvSpPr>
            <a:spLocks noGrp="1"/>
          </p:cNvSpPr>
          <p:nvPr>
            <p:ph type="title"/>
          </p:nvPr>
        </p:nvSpPr>
        <p:spPr/>
        <p:txBody>
          <a:bodyPr/>
          <a:lstStyle/>
          <a:p>
            <a:r>
              <a:rPr lang="en-US" dirty="0"/>
              <a:t>The SOAP Client</a:t>
            </a:r>
          </a:p>
        </p:txBody>
      </p:sp>
    </p:spTree>
    <p:extLst>
      <p:ext uri="{BB962C8B-B14F-4D97-AF65-F5344CB8AC3E}">
        <p14:creationId xmlns:p14="http://schemas.microsoft.com/office/powerpoint/2010/main" val="3445654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SOAP Client</a:t>
            </a:r>
          </a:p>
        </p:txBody>
      </p:sp>
      <p:sp>
        <p:nvSpPr>
          <p:cNvPr id="4" name="Text Placeholder 3"/>
          <p:cNvSpPr>
            <a:spLocks noGrp="1"/>
          </p:cNvSpPr>
          <p:nvPr>
            <p:ph type="body" idx="13"/>
          </p:nvPr>
        </p:nvSpPr>
        <p:spPr/>
        <p:txBody>
          <a:bodyPr/>
          <a:lstStyle/>
          <a:p>
            <a:r>
              <a:rPr lang="en-US" dirty="0"/>
              <a:t>Generic Method</a:t>
            </a:r>
          </a:p>
        </p:txBody>
      </p:sp>
      <p:sp>
        <p:nvSpPr>
          <p:cNvPr id="5" name="Rectangle 4">
            <a:extLst>
              <a:ext uri="{FF2B5EF4-FFF2-40B4-BE49-F238E27FC236}">
                <a16:creationId xmlns:a16="http://schemas.microsoft.com/office/drawing/2014/main" id="{DFA9047F-9CDB-4BD5-A381-C313F9B4F934}"/>
              </a:ext>
            </a:extLst>
          </p:cNvPr>
          <p:cNvSpPr/>
          <p:nvPr/>
        </p:nvSpPr>
        <p:spPr>
          <a:xfrm>
            <a:off x="1447800" y="1752600"/>
            <a:ext cx="9906000" cy="3754874"/>
          </a:xfrm>
          <a:prstGeom prst="rect">
            <a:avLst/>
          </a:prstGeom>
        </p:spPr>
        <p:txBody>
          <a:bodyPr wrap="square">
            <a:spAutoFit/>
          </a:bodyPr>
          <a:lstStyle/>
          <a:p>
            <a:r>
              <a:rPr lang="en-US" sz="1400" b="1" dirty="0">
                <a:solidFill>
                  <a:srgbClr val="006699"/>
                </a:solidFill>
                <a:latin typeface="Courier New" panose="02070309020205020404" pitchFamily="49" charset="0"/>
                <a:cs typeface="Courier New" panose="02070309020205020404" pitchFamily="49" charset="0"/>
              </a:rPr>
              <a:t>import</a:t>
            </a:r>
            <a:r>
              <a:rPr lang="en-US" sz="1400" dirty="0">
                <a:solidFill>
                  <a:srgbClr val="000000"/>
                </a:solidFill>
                <a:latin typeface="Courier New" panose="02070309020205020404" pitchFamily="49" charset="0"/>
                <a:cs typeface="Courier New" panose="02070309020205020404" pitchFamily="49" charset="0"/>
              </a:rPr>
              <a:t> java.net.URL;  </a:t>
            </a:r>
          </a:p>
          <a:p>
            <a:r>
              <a:rPr lang="en-US" sz="1400" b="1" dirty="0">
                <a:solidFill>
                  <a:srgbClr val="006699"/>
                </a:solidFill>
                <a:latin typeface="Courier New" panose="02070309020205020404" pitchFamily="49" charset="0"/>
                <a:cs typeface="Courier New" panose="02070309020205020404" pitchFamily="49" charset="0"/>
              </a:rPr>
              <a:t>import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javax.xml.namespace.QName</a:t>
            </a:r>
            <a:r>
              <a:rPr lang="en-US" sz="1400" dirty="0">
                <a:solidFill>
                  <a:srgbClr val="000000"/>
                </a:solidFill>
                <a:latin typeface="Courier New" panose="02070309020205020404" pitchFamily="49" charset="0"/>
                <a:cs typeface="Courier New" panose="02070309020205020404" pitchFamily="49" charset="0"/>
              </a:rPr>
              <a:t>;  </a:t>
            </a:r>
          </a:p>
          <a:p>
            <a:r>
              <a:rPr lang="en-US" sz="1400" b="1" dirty="0">
                <a:solidFill>
                  <a:srgbClr val="006699"/>
                </a:solidFill>
                <a:latin typeface="Courier New" panose="02070309020205020404" pitchFamily="49" charset="0"/>
                <a:cs typeface="Courier New" panose="02070309020205020404" pitchFamily="49" charset="0"/>
              </a:rPr>
              <a:t>import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javax.xml.ws.Service</a:t>
            </a:r>
            <a:r>
              <a:rPr lang="en-US" sz="1400" dirty="0">
                <a:solidFill>
                  <a:srgbClr val="000000"/>
                </a:solidFill>
                <a:latin typeface="Courier New" panose="02070309020205020404" pitchFamily="49" charset="0"/>
                <a:cs typeface="Courier New" panose="02070309020205020404" pitchFamily="49" charset="0"/>
              </a:rPr>
              <a:t>;  </a:t>
            </a:r>
          </a:p>
          <a:p>
            <a:endParaRPr lang="en-US" sz="1400" b="1" dirty="0">
              <a:solidFill>
                <a:srgbClr val="006699"/>
              </a:solidFill>
              <a:latin typeface="Courier New" panose="02070309020205020404" pitchFamily="49" charset="0"/>
              <a:cs typeface="Courier New" panose="02070309020205020404" pitchFamily="49" charset="0"/>
            </a:endParaRPr>
          </a:p>
          <a:p>
            <a:r>
              <a:rPr lang="en-US" sz="1400" b="1" dirty="0">
                <a:solidFill>
                  <a:srgbClr val="006699"/>
                </a:solidFill>
                <a:latin typeface="Courier New" panose="02070309020205020404" pitchFamily="49" charset="0"/>
                <a:cs typeface="Courier New" panose="02070309020205020404" pitchFamily="49" charset="0"/>
              </a:rPr>
              <a:t>public</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6699"/>
                </a:solidFill>
                <a:latin typeface="Courier New" panose="02070309020205020404" pitchFamily="49" charset="0"/>
                <a:cs typeface="Courier New" panose="02070309020205020404" pitchFamily="49" charset="0"/>
              </a:rPr>
              <a:t>class</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HelloWorldClient</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6699"/>
                </a:solidFill>
                <a:latin typeface="Courier New" panose="02070309020205020404" pitchFamily="49" charset="0"/>
                <a:cs typeface="Courier New" panose="02070309020205020404" pitchFamily="49" charset="0"/>
              </a:rPr>
              <a:t>public</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6699"/>
                </a:solidFill>
                <a:latin typeface="Courier New" panose="02070309020205020404" pitchFamily="49" charset="0"/>
                <a:cs typeface="Courier New" panose="02070309020205020404" pitchFamily="49" charset="0"/>
              </a:rPr>
              <a:t>static</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6699"/>
                </a:solidFill>
                <a:latin typeface="Courier New" panose="02070309020205020404" pitchFamily="49" charset="0"/>
                <a:cs typeface="Courier New" panose="02070309020205020404" pitchFamily="49" charset="0"/>
              </a:rPr>
              <a:t>void</a:t>
            </a:r>
            <a:r>
              <a:rPr lang="en-US" sz="1400" dirty="0">
                <a:solidFill>
                  <a:srgbClr val="000000"/>
                </a:solidFill>
                <a:latin typeface="Courier New" panose="02070309020205020404" pitchFamily="49" charset="0"/>
                <a:cs typeface="Courier New" panose="02070309020205020404" pitchFamily="49" charset="0"/>
              </a:rPr>
              <a:t> main(String[] </a:t>
            </a:r>
            <a:r>
              <a:rPr lang="en-US" sz="1400" dirty="0" err="1">
                <a:solidFill>
                  <a:srgbClr val="000000"/>
                </a:solidFill>
                <a:latin typeface="Courier New" panose="02070309020205020404" pitchFamily="49" charset="0"/>
                <a:cs typeface="Courier New" panose="02070309020205020404" pitchFamily="49" charset="0"/>
              </a:rPr>
              <a:t>args</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6699"/>
                </a:solidFill>
                <a:latin typeface="Courier New" panose="02070309020205020404" pitchFamily="49" charset="0"/>
                <a:cs typeface="Courier New" panose="02070309020205020404" pitchFamily="49" charset="0"/>
              </a:rPr>
              <a:t>throws</a:t>
            </a:r>
            <a:r>
              <a:rPr lang="en-US" sz="1400" dirty="0">
                <a:solidFill>
                  <a:srgbClr val="000000"/>
                </a:solidFill>
                <a:latin typeface="Courier New" panose="02070309020205020404" pitchFamily="49" charset="0"/>
                <a:cs typeface="Courier New" panose="02070309020205020404" pitchFamily="49" charset="0"/>
              </a:rPr>
              <a:t> Exception {  </a:t>
            </a: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URL </a:t>
            </a:r>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 = </a:t>
            </a:r>
            <a:r>
              <a:rPr lang="en-US" sz="1400" b="1" dirty="0">
                <a:solidFill>
                  <a:srgbClr val="006699"/>
                </a:solidFill>
                <a:latin typeface="Courier New" panose="02070309020205020404" pitchFamily="49" charset="0"/>
                <a:cs typeface="Courier New" panose="02070309020205020404" pitchFamily="49" charset="0"/>
              </a:rPr>
              <a:t>new</a:t>
            </a:r>
            <a:r>
              <a:rPr lang="en-US" sz="1400" dirty="0">
                <a:solidFill>
                  <a:srgbClr val="000000"/>
                </a:solidFill>
                <a:latin typeface="Courier New" panose="02070309020205020404" pitchFamily="49" charset="0"/>
                <a:cs typeface="Courier New" panose="02070309020205020404" pitchFamily="49" charset="0"/>
              </a:rPr>
              <a:t> URL(</a:t>
            </a:r>
            <a:r>
              <a:rPr lang="en-US" sz="1400" dirty="0">
                <a:solidFill>
                  <a:srgbClr val="0000FF"/>
                </a:solidFill>
                <a:latin typeface="Courier New" panose="02070309020205020404" pitchFamily="49" charset="0"/>
                <a:cs typeface="Courier New" panose="02070309020205020404" pitchFamily="49" charset="0"/>
              </a:rPr>
              <a:t>"http://localhost:7779/</a:t>
            </a:r>
            <a:r>
              <a:rPr lang="en-US" sz="1400" dirty="0" err="1">
                <a:solidFill>
                  <a:srgbClr val="0000FF"/>
                </a:solidFill>
                <a:latin typeface="Courier New" panose="02070309020205020404" pitchFamily="49" charset="0"/>
                <a:cs typeface="Courier New" panose="02070309020205020404" pitchFamily="49" charset="0"/>
              </a:rPr>
              <a:t>ws</a:t>
            </a:r>
            <a:r>
              <a:rPr lang="en-US" sz="1400" dirty="0">
                <a:solidFill>
                  <a:srgbClr val="0000FF"/>
                </a:solidFill>
                <a:latin typeface="Courier New" panose="02070309020205020404" pitchFamily="49" charset="0"/>
                <a:cs typeface="Courier New" panose="02070309020205020404" pitchFamily="49" charset="0"/>
              </a:rPr>
              <a:t>/</a:t>
            </a:r>
            <a:r>
              <a:rPr lang="en-US" sz="1400" dirty="0" err="1">
                <a:solidFill>
                  <a:srgbClr val="0000FF"/>
                </a:solidFill>
                <a:latin typeface="Courier New" panose="02070309020205020404" pitchFamily="49" charset="0"/>
                <a:cs typeface="Courier New" panose="02070309020205020404" pitchFamily="49" charset="0"/>
              </a:rPr>
              <a:t>hello?wsdl</a:t>
            </a:r>
            <a:r>
              <a:rPr lang="en-US" sz="1400" dirty="0">
                <a:solidFill>
                  <a:srgbClr val="0000FF"/>
                </a:solidFill>
                <a:latin typeface="Courier New" panose="02070309020205020404" pitchFamily="49" charset="0"/>
                <a:cs typeface="Courier New" panose="02070309020205020404" pitchFamily="49" charset="0"/>
              </a:rPr>
              <a:t>"</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8200"/>
                </a:solidFill>
                <a:latin typeface="Courier New" panose="02070309020205020404" pitchFamily="49" charset="0"/>
                <a:cs typeface="Courier New" panose="02070309020205020404" pitchFamily="49" charset="0"/>
              </a:rPr>
              <a:t>//1st argument service URI, refer to </a:t>
            </a:r>
            <a:r>
              <a:rPr lang="en-US" sz="1400" dirty="0" err="1">
                <a:solidFill>
                  <a:srgbClr val="008200"/>
                </a:solidFill>
                <a:latin typeface="Courier New" panose="02070309020205020404" pitchFamily="49" charset="0"/>
                <a:cs typeface="Courier New" panose="02070309020205020404" pitchFamily="49" charset="0"/>
              </a:rPr>
              <a:t>wsdl</a:t>
            </a:r>
            <a:r>
              <a:rPr lang="en-US" sz="1400" dirty="0">
                <a:solidFill>
                  <a:srgbClr val="008200"/>
                </a:solidFill>
                <a:latin typeface="Courier New" panose="02070309020205020404" pitchFamily="49" charset="0"/>
                <a:cs typeface="Courier New" panose="02070309020205020404" pitchFamily="49" charset="0"/>
              </a:rPr>
              <a:t> document above</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8200"/>
                </a:solidFill>
                <a:latin typeface="Courier New" panose="02070309020205020404" pitchFamily="49" charset="0"/>
                <a:cs typeface="Courier New" panose="02070309020205020404" pitchFamily="49" charset="0"/>
              </a:rPr>
              <a:t>//2nd argument is service name, refer to </a:t>
            </a:r>
            <a:r>
              <a:rPr lang="en-US" sz="1400" dirty="0" err="1">
                <a:solidFill>
                  <a:srgbClr val="008200"/>
                </a:solidFill>
                <a:latin typeface="Courier New" panose="02070309020205020404" pitchFamily="49" charset="0"/>
                <a:cs typeface="Courier New" panose="02070309020205020404" pitchFamily="49" charset="0"/>
              </a:rPr>
              <a:t>wsdl</a:t>
            </a:r>
            <a:r>
              <a:rPr lang="en-US" sz="1400" dirty="0">
                <a:solidFill>
                  <a:srgbClr val="008200"/>
                </a:solidFill>
                <a:latin typeface="Courier New" panose="02070309020205020404" pitchFamily="49" charset="0"/>
                <a:cs typeface="Courier New" panose="02070309020205020404" pitchFamily="49" charset="0"/>
              </a:rPr>
              <a:t> document above</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QName</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qname</a:t>
            </a:r>
            <a:r>
              <a:rPr lang="en-US" sz="1400" dirty="0">
                <a:solidFill>
                  <a:srgbClr val="000000"/>
                </a:solidFill>
                <a:latin typeface="Courier New" panose="02070309020205020404" pitchFamily="49" charset="0"/>
                <a:cs typeface="Courier New" panose="02070309020205020404" pitchFamily="49" charset="0"/>
              </a:rPr>
              <a:t> = </a:t>
            </a:r>
            <a:r>
              <a:rPr lang="en-US" sz="1400" b="1" dirty="0">
                <a:solidFill>
                  <a:srgbClr val="006699"/>
                </a:solidFill>
                <a:latin typeface="Courier New" panose="02070309020205020404" pitchFamily="49" charset="0"/>
                <a:cs typeface="Courier New" panose="02070309020205020404" pitchFamily="49" charset="0"/>
              </a:rPr>
              <a:t>new</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QName</a:t>
            </a:r>
            <a:r>
              <a:rPr lang="en-US" sz="1400" dirty="0">
                <a:solidFill>
                  <a:srgbClr val="000000"/>
                </a:solidFill>
                <a:latin typeface="Courier New" panose="02070309020205020404" pitchFamily="49" charset="0"/>
                <a:cs typeface="Courier New" panose="02070309020205020404" pitchFamily="49" charset="0"/>
              </a:rPr>
              <a:t>(</a:t>
            </a:r>
            <a:r>
              <a:rPr lang="en-US" sz="1400" dirty="0">
                <a:solidFill>
                  <a:srgbClr val="0000FF"/>
                </a:solidFill>
                <a:latin typeface="Courier New" panose="02070309020205020404" pitchFamily="49" charset="0"/>
                <a:cs typeface="Courier New" panose="02070309020205020404" pitchFamily="49" charset="0"/>
              </a:rPr>
              <a:t>"http://javatpoint.com/"</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a:t>
            </a:r>
            <a:r>
              <a:rPr lang="en-US" sz="1400" dirty="0" err="1">
                <a:solidFill>
                  <a:srgbClr val="0000FF"/>
                </a:solidFill>
                <a:latin typeface="Courier New" panose="02070309020205020404" pitchFamily="49" charset="0"/>
                <a:cs typeface="Courier New" panose="02070309020205020404" pitchFamily="49" charset="0"/>
              </a:rPr>
              <a:t>HelloWorldImplService</a:t>
            </a:r>
            <a:r>
              <a:rPr lang="en-US" sz="1400" dirty="0">
                <a:solidFill>
                  <a:srgbClr val="0000FF"/>
                </a:solidFill>
                <a:latin typeface="Courier New" panose="02070309020205020404" pitchFamily="49" charset="0"/>
                <a:cs typeface="Courier New" panose="02070309020205020404" pitchFamily="49" charset="0"/>
              </a:rPr>
              <a:t>"</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Service </a:t>
            </a:r>
            <a:r>
              <a:rPr lang="en-US" sz="1400" dirty="0" err="1">
                <a:solidFill>
                  <a:srgbClr val="000000"/>
                </a:solidFill>
                <a:latin typeface="Courier New" panose="02070309020205020404" pitchFamily="49" charset="0"/>
                <a:cs typeface="Courier New" panose="02070309020205020404" pitchFamily="49" charset="0"/>
              </a:rPr>
              <a:t>service</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Service.create</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url</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qname</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HelloWorld hello = </a:t>
            </a:r>
            <a:r>
              <a:rPr lang="en-US" sz="1400" dirty="0" err="1">
                <a:solidFill>
                  <a:srgbClr val="000000"/>
                </a:solidFill>
                <a:latin typeface="Courier New" panose="02070309020205020404" pitchFamily="49" charset="0"/>
                <a:cs typeface="Courier New" panose="02070309020205020404" pitchFamily="49" charset="0"/>
              </a:rPr>
              <a:t>service.getPort</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HelloWorld.</a:t>
            </a:r>
            <a:r>
              <a:rPr lang="en-US" sz="1400" b="1" dirty="0" err="1">
                <a:solidFill>
                  <a:srgbClr val="006699"/>
                </a:solidFill>
                <a:latin typeface="Courier New" panose="02070309020205020404" pitchFamily="49" charset="0"/>
                <a:cs typeface="Courier New" panose="02070309020205020404" pitchFamily="49" charset="0"/>
              </a:rPr>
              <a:t>class</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System.out.println</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hello.getHelloWorldAsString</a:t>
            </a:r>
            <a:r>
              <a:rPr lang="en-US" sz="1400" dirty="0">
                <a:solidFill>
                  <a:srgbClr val="000000"/>
                </a:solidFill>
                <a:latin typeface="Courier New" panose="02070309020205020404" pitchFamily="49" charset="0"/>
                <a:cs typeface="Courier New" panose="02070309020205020404" pitchFamily="49" charset="0"/>
              </a:rPr>
              <a:t>(</a:t>
            </a:r>
            <a:r>
              <a:rPr lang="en-US" sz="1400" dirty="0">
                <a:solidFill>
                  <a:srgbClr val="0000FF"/>
                </a:solidFill>
                <a:latin typeface="Courier New" panose="02070309020205020404" pitchFamily="49" charset="0"/>
                <a:cs typeface="Courier New" panose="02070309020205020404" pitchFamily="49" charset="0"/>
              </a:rPr>
              <a:t>"</a:t>
            </a:r>
            <a:r>
              <a:rPr lang="en-US" sz="1400" dirty="0" err="1">
                <a:solidFill>
                  <a:srgbClr val="0000FF"/>
                </a:solidFill>
                <a:latin typeface="Courier New" panose="02070309020205020404" pitchFamily="49" charset="0"/>
                <a:cs typeface="Courier New" panose="02070309020205020404" pitchFamily="49" charset="0"/>
              </a:rPr>
              <a:t>javatpoint</a:t>
            </a:r>
            <a:r>
              <a:rPr lang="en-US" sz="1400" dirty="0">
                <a:solidFill>
                  <a:srgbClr val="0000FF"/>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rpc</a:t>
            </a:r>
            <a:r>
              <a:rPr lang="en-US" sz="1400" dirty="0">
                <a:solidFill>
                  <a:srgbClr val="0000FF"/>
                </a:solidFill>
                <a:latin typeface="Courier New" panose="02070309020205020404" pitchFamily="49" charset="0"/>
                <a:cs typeface="Courier New" panose="02070309020205020404" pitchFamily="49" charset="0"/>
              </a:rPr>
              <a:t>"</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  </a:t>
            </a:r>
          </a:p>
          <a:p>
            <a:r>
              <a:rPr lang="en-US" sz="1400" dirty="0">
                <a:solidFill>
                  <a:srgbClr val="000000"/>
                </a:solidFill>
                <a:latin typeface="Courier New" panose="02070309020205020404" pitchFamily="49" charset="0"/>
                <a:cs typeface="Courier New" panose="02070309020205020404" pitchFamily="49" charset="0"/>
              </a:rPr>
              <a:t>}  </a:t>
            </a:r>
            <a:endParaRPr lang="en-US" sz="1400" b="0" i="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6626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83BD79-A60F-4C3D-9777-F29B25249144}"/>
              </a:ext>
            </a:extLst>
          </p:cNvPr>
          <p:cNvSpPr>
            <a:spLocks noGrp="1"/>
          </p:cNvSpPr>
          <p:nvPr>
            <p:ph idx="1"/>
          </p:nvPr>
        </p:nvSpPr>
        <p:spPr/>
        <p:txBody>
          <a:bodyPr vert="horz" lIns="91440" tIns="45720" rIns="91440" bIns="45720" rtlCol="0" anchor="t">
            <a:normAutofit/>
          </a:bodyPr>
          <a:lstStyle/>
          <a:p>
            <a:pPr>
              <a:spcAft>
                <a:spcPts val="1400"/>
              </a:spcAft>
            </a:pPr>
            <a:r>
              <a:rPr lang="en-US" sz="2400" dirty="0"/>
              <a:t>In NetBeans, this can be done, very similar to generating REST client, but using WSDL file. Simply right click on the project and add new “Web Service Client…”</a:t>
            </a:r>
            <a:endParaRPr lang="en-US"/>
          </a:p>
          <a:p>
            <a:pPr>
              <a:spcAft>
                <a:spcPts val="1400"/>
              </a:spcAft>
            </a:pPr>
            <a:r>
              <a:rPr lang="en-US" sz="2400" dirty="0"/>
              <a:t>Once the reference is created, simply browse to the Web Service References and drag the method you want to call into the code file and the method call will be generated.</a:t>
            </a:r>
            <a:endParaRPr lang="en-US" sz="2400" dirty="0">
              <a:cs typeface="Calibri"/>
            </a:endParaRPr>
          </a:p>
        </p:txBody>
      </p:sp>
      <p:sp>
        <p:nvSpPr>
          <p:cNvPr id="3" name="Title 2"/>
          <p:cNvSpPr>
            <a:spLocks noGrp="1"/>
          </p:cNvSpPr>
          <p:nvPr>
            <p:ph type="title"/>
          </p:nvPr>
        </p:nvSpPr>
        <p:spPr/>
        <p:txBody>
          <a:bodyPr/>
          <a:lstStyle/>
          <a:p>
            <a:r>
              <a:rPr lang="en-US" dirty="0"/>
              <a:t>The SOAP Client</a:t>
            </a:r>
          </a:p>
        </p:txBody>
      </p:sp>
    </p:spTree>
    <p:extLst>
      <p:ext uri="{BB962C8B-B14F-4D97-AF65-F5344CB8AC3E}">
        <p14:creationId xmlns:p14="http://schemas.microsoft.com/office/powerpoint/2010/main" val="2648633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SOAP Client</a:t>
            </a:r>
          </a:p>
        </p:txBody>
      </p:sp>
      <p:sp>
        <p:nvSpPr>
          <p:cNvPr id="3" name="Text Placeholder 2"/>
          <p:cNvSpPr>
            <a:spLocks noGrp="1"/>
          </p:cNvSpPr>
          <p:nvPr>
            <p:ph type="body" idx="13"/>
          </p:nvPr>
        </p:nvSpPr>
        <p:spPr/>
        <p:txBody>
          <a:bodyPr/>
          <a:lstStyle/>
          <a:p>
            <a:r>
              <a:rPr lang="en-US" dirty="0"/>
              <a:t>Generating Web Client using “New Web Service Client”</a:t>
            </a:r>
          </a:p>
        </p:txBody>
      </p:sp>
      <p:pic>
        <p:nvPicPr>
          <p:cNvPr id="2" name="Picture 1">
            <a:extLst>
              <a:ext uri="{FF2B5EF4-FFF2-40B4-BE49-F238E27FC236}">
                <a16:creationId xmlns:a16="http://schemas.microsoft.com/office/drawing/2014/main" id="{48D24955-FE34-49F0-8CB4-BC903FE3AB42}"/>
              </a:ext>
            </a:extLst>
          </p:cNvPr>
          <p:cNvPicPr>
            <a:picLocks noChangeAspect="1"/>
          </p:cNvPicPr>
          <p:nvPr/>
        </p:nvPicPr>
        <p:blipFill>
          <a:blip r:embed="rId3"/>
          <a:stretch>
            <a:fillRect/>
          </a:stretch>
        </p:blipFill>
        <p:spPr>
          <a:xfrm>
            <a:off x="1269998" y="1417320"/>
            <a:ext cx="3771900" cy="4526280"/>
          </a:xfrm>
          <a:prstGeom prst="rect">
            <a:avLst/>
          </a:prstGeom>
        </p:spPr>
      </p:pic>
      <p:pic>
        <p:nvPicPr>
          <p:cNvPr id="4" name="Picture 3">
            <a:extLst>
              <a:ext uri="{FF2B5EF4-FFF2-40B4-BE49-F238E27FC236}">
                <a16:creationId xmlns:a16="http://schemas.microsoft.com/office/drawing/2014/main" id="{79C77C17-1E55-46B5-9A31-6CDB506D1B8D}"/>
              </a:ext>
            </a:extLst>
          </p:cNvPr>
          <p:cNvPicPr>
            <a:picLocks noChangeAspect="1"/>
          </p:cNvPicPr>
          <p:nvPr/>
        </p:nvPicPr>
        <p:blipFill>
          <a:blip r:embed="rId4"/>
          <a:stretch>
            <a:fillRect/>
          </a:stretch>
        </p:blipFill>
        <p:spPr>
          <a:xfrm>
            <a:off x="5308600" y="1682150"/>
            <a:ext cx="5854698" cy="3996620"/>
          </a:xfrm>
          <a:prstGeom prst="rect">
            <a:avLst/>
          </a:prstGeom>
        </p:spPr>
      </p:pic>
    </p:spTree>
    <p:extLst>
      <p:ext uri="{BB962C8B-B14F-4D97-AF65-F5344CB8AC3E}">
        <p14:creationId xmlns:p14="http://schemas.microsoft.com/office/powerpoint/2010/main" val="421781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400" dirty="0"/>
              <a:t>Introduction to SOAP</a:t>
            </a:r>
          </a:p>
          <a:p>
            <a:r>
              <a:rPr lang="en-US" sz="2400" dirty="0"/>
              <a:t>Web Service Description Language (WSDL)</a:t>
            </a:r>
          </a:p>
          <a:p>
            <a:r>
              <a:rPr lang="en-US" sz="2400" dirty="0"/>
              <a:t>A SOAP Hello World</a:t>
            </a:r>
          </a:p>
          <a:p>
            <a:r>
              <a:rPr lang="en-US" sz="2400" dirty="0"/>
              <a:t>The SOAP Client</a:t>
            </a:r>
          </a:p>
        </p:txBody>
      </p:sp>
      <p:sp>
        <p:nvSpPr>
          <p:cNvPr id="2" name="Title 1"/>
          <p:cNvSpPr>
            <a:spLocks noGrp="1"/>
          </p:cNvSpPr>
          <p:nvPr>
            <p:ph type="title"/>
          </p:nvPr>
        </p:nvSpPr>
        <p:spPr/>
        <p:txBody>
          <a:bodyPr/>
          <a:lstStyle/>
          <a:p>
            <a:r>
              <a:rPr lang="en-US"/>
              <a:t>Session Overview</a:t>
            </a:r>
            <a:endParaRPr lang="en-US" dirty="0"/>
          </a:p>
        </p:txBody>
      </p:sp>
    </p:spTree>
    <p:custDataLst>
      <p:tags r:id="rId1"/>
    </p:custDataLst>
    <p:extLst>
      <p:ext uri="{BB962C8B-B14F-4D97-AF65-F5344CB8AC3E}">
        <p14:creationId xmlns:p14="http://schemas.microsoft.com/office/powerpoint/2010/main" val="4225582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Lab Activity</a:t>
            </a:r>
            <a:endParaRPr lang="en-US" sz="2400" dirty="0"/>
          </a:p>
        </p:txBody>
      </p:sp>
    </p:spTree>
    <p:extLst>
      <p:ext uri="{BB962C8B-B14F-4D97-AF65-F5344CB8AC3E}">
        <p14:creationId xmlns:p14="http://schemas.microsoft.com/office/powerpoint/2010/main" val="126820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vert="horz" lIns="91440" tIns="45720" rIns="91440" bIns="45720" rtlCol="0" anchor="t">
            <a:normAutofit/>
          </a:bodyPr>
          <a:lstStyle/>
          <a:p>
            <a:r>
              <a:rPr lang="en-US" sz="2400" dirty="0">
                <a:solidFill>
                  <a:srgbClr val="3C3C3C"/>
                </a:solidFill>
                <a:effectLst/>
                <a:latin typeface="Calibri"/>
                <a:ea typeface="Times New Roman" panose="02020603050405020304" pitchFamily="18" charset="0"/>
                <a:cs typeface="Arial"/>
              </a:rPr>
              <a:t>Creating a simple SOAP Service</a:t>
            </a:r>
            <a:r>
              <a:rPr lang="en-US" sz="2400" dirty="0">
                <a:solidFill>
                  <a:srgbClr val="3C3C3C"/>
                </a:solidFill>
                <a:latin typeface="Calibri"/>
                <a:ea typeface="Times New Roman" panose="02020603050405020304" pitchFamily="18" charset="0"/>
                <a:cs typeface="Arial"/>
              </a:rPr>
              <a:t> and consuming it using SOAP-UI</a:t>
            </a:r>
            <a:endParaRPr lang="en-US" sz="2400" dirty="0">
              <a:solidFill>
                <a:srgbClr val="3C3C3C"/>
              </a:solidFill>
              <a:effectLst/>
              <a:latin typeface="Calibri"/>
              <a:ea typeface="Times New Roman" panose="02020603050405020304" pitchFamily="18" charset="0"/>
              <a:cs typeface="Arial"/>
            </a:endParaRPr>
          </a:p>
        </p:txBody>
      </p:sp>
      <p:sp>
        <p:nvSpPr>
          <p:cNvPr id="2" name="Title 1"/>
          <p:cNvSpPr>
            <a:spLocks noGrp="1"/>
          </p:cNvSpPr>
          <p:nvPr>
            <p:ph type="title"/>
          </p:nvPr>
        </p:nvSpPr>
        <p:spPr/>
        <p:txBody>
          <a:bodyPr/>
          <a:lstStyle/>
          <a:p>
            <a:r>
              <a:rPr lang="en-US" dirty="0"/>
              <a:t>Lab Activity</a:t>
            </a:r>
          </a:p>
        </p:txBody>
      </p:sp>
    </p:spTree>
    <p:custDataLst>
      <p:tags r:id="rId1"/>
    </p:custDataLst>
    <p:extLst>
      <p:ext uri="{BB962C8B-B14F-4D97-AF65-F5344CB8AC3E}">
        <p14:creationId xmlns:p14="http://schemas.microsoft.com/office/powerpoint/2010/main" val="3366453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800" dirty="0"/>
              <a:t>Simple Object Access Protocol (SOAP)</a:t>
            </a:r>
          </a:p>
          <a:p>
            <a:r>
              <a:rPr lang="en-US" sz="2800" dirty="0"/>
              <a:t>Web Service Definition Language (WSDL)</a:t>
            </a:r>
          </a:p>
          <a:p>
            <a:r>
              <a:rPr lang="en-US" sz="2800" dirty="0"/>
              <a:t>JAX-WS and SOAP</a:t>
            </a:r>
          </a:p>
          <a:p>
            <a:r>
              <a:rPr lang="en-US" sz="2800" dirty="0"/>
              <a:t>JAX-WS and METRO</a:t>
            </a:r>
          </a:p>
          <a:p>
            <a:r>
              <a:rPr lang="en-US" sz="2800" dirty="0"/>
              <a:t>RPC vs Document Style</a:t>
            </a:r>
          </a:p>
          <a:p>
            <a:r>
              <a:rPr lang="en-US" sz="2800" dirty="0"/>
              <a:t>Web Service Hello World</a:t>
            </a:r>
          </a:p>
          <a:p>
            <a:r>
              <a:rPr lang="en-US" sz="2800" dirty="0"/>
              <a:t>The Soap Client</a:t>
            </a:r>
          </a:p>
          <a:p>
            <a:r>
              <a:rPr lang="en-US" sz="2800" dirty="0"/>
              <a:t>SOAP API</a:t>
            </a:r>
          </a:p>
          <a:p>
            <a:r>
              <a:rPr lang="en-US" sz="2800" dirty="0"/>
              <a:t>Publishing using </a:t>
            </a:r>
            <a:r>
              <a:rPr lang="en-US" sz="2800" dirty="0" err="1"/>
              <a:t>EndPoint</a:t>
            </a:r>
            <a:endParaRPr lang="en-US" sz="2800" dirty="0"/>
          </a:p>
          <a:p>
            <a:endParaRPr lang="en-US" sz="2800" dirty="0"/>
          </a:p>
        </p:txBody>
      </p:sp>
      <p:sp>
        <p:nvSpPr>
          <p:cNvPr id="2" name="Title 1"/>
          <p:cNvSpPr>
            <a:spLocks noGrp="1"/>
          </p:cNvSpPr>
          <p:nvPr>
            <p:ph type="title"/>
          </p:nvPr>
        </p:nvSpPr>
        <p:spPr/>
        <p:txBody>
          <a:bodyPr/>
          <a:lstStyle/>
          <a:p>
            <a:r>
              <a:rPr lang="en-US"/>
              <a:t>Session Summary</a:t>
            </a:r>
            <a:endParaRPr lang="en-US" dirty="0"/>
          </a:p>
        </p:txBody>
      </p:sp>
    </p:spTree>
    <p:custDataLst>
      <p:tags r:id="rId1"/>
    </p:custDataLst>
    <p:extLst>
      <p:ext uri="{BB962C8B-B14F-4D97-AF65-F5344CB8AC3E}">
        <p14:creationId xmlns:p14="http://schemas.microsoft.com/office/powerpoint/2010/main" val="970022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nSpc>
                <a:spcPct val="90000"/>
              </a:lnSpc>
              <a:defRPr/>
            </a:pPr>
            <a:r>
              <a:rPr lang="en-US" sz="2000" dirty="0">
                <a:hlinkClick r:id="rId3"/>
              </a:rPr>
              <a:t>https://www.javatpoint.com/soap-web-services</a:t>
            </a:r>
            <a:endParaRPr lang="en-US" sz="2000" dirty="0"/>
          </a:p>
          <a:p>
            <a:pPr>
              <a:lnSpc>
                <a:spcPct val="90000"/>
              </a:lnSpc>
              <a:defRPr/>
            </a:pPr>
            <a:r>
              <a:rPr lang="en-US" sz="2000" dirty="0">
                <a:hlinkClick r:id="rId4"/>
              </a:rPr>
              <a:t>https://en.wikipedia.org/wiki/Java_API_for_XML_Web_Services</a:t>
            </a:r>
            <a:endParaRPr lang="en-US" sz="2000" dirty="0"/>
          </a:p>
          <a:p>
            <a:pPr>
              <a:lnSpc>
                <a:spcPct val="90000"/>
              </a:lnSpc>
              <a:defRPr/>
            </a:pPr>
            <a:r>
              <a:rPr lang="en-US" sz="2000" dirty="0">
                <a:hlinkClick r:id="rId5"/>
              </a:rPr>
              <a:t>https://dzone.com/articles/comprehensive-guide-rest-vs-soap</a:t>
            </a:r>
            <a:endParaRPr lang="en-US" sz="2000" dirty="0"/>
          </a:p>
          <a:p>
            <a:pPr>
              <a:lnSpc>
                <a:spcPct val="90000"/>
              </a:lnSpc>
              <a:defRPr/>
            </a:pPr>
            <a:r>
              <a:rPr lang="en-US" sz="2000" dirty="0">
                <a:hlinkClick r:id="rId6"/>
              </a:rPr>
              <a:t>https://en.wikipedia.org/wiki/Web_Services_Description_Language</a:t>
            </a:r>
            <a:endParaRPr lang="en-US" sz="2000" dirty="0"/>
          </a:p>
          <a:p>
            <a:endParaRPr lang="en-CA" sz="2400" dirty="0"/>
          </a:p>
          <a:p>
            <a:r>
              <a:rPr lang="en-CA" sz="2400" dirty="0"/>
              <a:t>See also:</a:t>
            </a:r>
          </a:p>
          <a:p>
            <a:pPr lvl="1"/>
            <a:r>
              <a:rPr lang="en-US" sz="2000" dirty="0">
                <a:hlinkClick r:id="rId7"/>
              </a:rPr>
              <a:t>https://javaee.github.io/metro/</a:t>
            </a:r>
            <a:endParaRPr lang="en-US" sz="2000" dirty="0"/>
          </a:p>
          <a:p>
            <a:pPr lvl="1"/>
            <a:endParaRPr lang="en-US" altLang="en-US" sz="2000" i="1" dirty="0"/>
          </a:p>
          <a:p>
            <a:endParaRPr lang="en-CA" sz="2400" dirty="0"/>
          </a:p>
          <a:p>
            <a:endParaRPr lang="en-CA" sz="2400" dirty="0"/>
          </a:p>
        </p:txBody>
      </p:sp>
      <p:sp>
        <p:nvSpPr>
          <p:cNvPr id="2" name="Title 1"/>
          <p:cNvSpPr>
            <a:spLocks noGrp="1"/>
          </p:cNvSpPr>
          <p:nvPr>
            <p:ph type="title"/>
          </p:nvPr>
        </p:nvSpPr>
        <p:spPr/>
        <p:txBody>
          <a:bodyPr/>
          <a:lstStyle/>
          <a:p>
            <a:r>
              <a:rPr lang="en-US" dirty="0"/>
              <a:t>Acknowledgements</a:t>
            </a:r>
          </a:p>
        </p:txBody>
      </p:sp>
    </p:spTree>
    <p:custDataLst>
      <p:tags r:id="rId1"/>
    </p:custDataLst>
    <p:extLst>
      <p:ext uri="{BB962C8B-B14F-4D97-AF65-F5344CB8AC3E}">
        <p14:creationId xmlns:p14="http://schemas.microsoft.com/office/powerpoint/2010/main" val="1847354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65" y="1595718"/>
            <a:ext cx="10668000" cy="1411560"/>
          </a:xfrm>
        </p:spPr>
        <p:txBody>
          <a:bodyPr/>
          <a:lstStyle/>
          <a:p>
            <a:r>
              <a:rPr lang="en-CA" dirty="0"/>
              <a:t>Next - </a:t>
            </a:r>
            <a:r>
              <a:rPr lang="en-US"/>
              <a:t>Understanding SOAP Messages</a:t>
            </a:r>
            <a:endParaRPr lang="en-CA" dirty="0"/>
          </a:p>
        </p:txBody>
      </p:sp>
    </p:spTree>
    <p:custDataLst>
      <p:tags r:id="rId1"/>
    </p:custDataLst>
    <p:extLst>
      <p:ext uri="{BB962C8B-B14F-4D97-AF65-F5344CB8AC3E}">
        <p14:creationId xmlns:p14="http://schemas.microsoft.com/office/powerpoint/2010/main" val="91811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Introduction to SOAP</a:t>
            </a:r>
          </a:p>
        </p:txBody>
      </p:sp>
    </p:spTree>
    <p:extLst>
      <p:ext uri="{BB962C8B-B14F-4D97-AF65-F5344CB8AC3E}">
        <p14:creationId xmlns:p14="http://schemas.microsoft.com/office/powerpoint/2010/main" val="367007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09600" y="990600"/>
            <a:ext cx="7543800" cy="5135563"/>
          </a:xfrm>
        </p:spPr>
        <p:txBody>
          <a:bodyPr vert="horz" lIns="91440" tIns="45720" rIns="91440" bIns="45720" rtlCol="0" anchor="t">
            <a:normAutofit/>
          </a:bodyPr>
          <a:lstStyle/>
          <a:p>
            <a:pPr>
              <a:spcAft>
                <a:spcPts val="1400"/>
              </a:spcAft>
            </a:pPr>
            <a:r>
              <a:rPr lang="en-US" sz="2600" dirty="0"/>
              <a:t>SOAP stands for Simple Object Access Protocol. It is a XML-based protocol for accessing web services.</a:t>
            </a:r>
            <a:endParaRPr lang="en-US"/>
          </a:p>
          <a:p>
            <a:pPr>
              <a:spcAft>
                <a:spcPts val="1400"/>
              </a:spcAft>
            </a:pPr>
            <a:r>
              <a:rPr lang="en-US" sz="2600" dirty="0"/>
              <a:t>SOAP is a W3C recommendation for communication between two applications.</a:t>
            </a:r>
            <a:endParaRPr lang="en-US" sz="2600" dirty="0">
              <a:cs typeface="Calibri"/>
            </a:endParaRPr>
          </a:p>
          <a:p>
            <a:pPr>
              <a:spcAft>
                <a:spcPts val="1400"/>
              </a:spcAft>
            </a:pPr>
            <a:r>
              <a:rPr lang="en-US" sz="2600" dirty="0"/>
              <a:t>SOAP is XML based protocol. It is platform independent and language independent. By using SOAP, you will be able to interact with other programming language applications.</a:t>
            </a:r>
            <a:endParaRPr lang="en-US" sz="2600" dirty="0">
              <a:cs typeface="Calibri"/>
            </a:endParaRPr>
          </a:p>
        </p:txBody>
      </p:sp>
      <p:pic>
        <p:nvPicPr>
          <p:cNvPr id="1026" name="Picture 2" descr="The picture shows SOAP as an envelope, carrying data to be processed by the end point.">
            <a:extLst>
              <a:ext uri="{FF2B5EF4-FFF2-40B4-BE49-F238E27FC236}">
                <a16:creationId xmlns:a16="http://schemas.microsoft.com/office/drawing/2014/main" id="{5D86142B-3E3E-4EAE-B02B-786D55A1BF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05799" y="990601"/>
            <a:ext cx="2805237" cy="3243186"/>
          </a:xfrm>
          <a:prstGeom prst="rect">
            <a:avLst/>
          </a:prstGeom>
          <a:solidFill>
            <a:srgbClr val="FFFFFF"/>
          </a:solidFill>
        </p:spPr>
      </p:pic>
      <p:sp>
        <p:nvSpPr>
          <p:cNvPr id="3" name="Title 2"/>
          <p:cNvSpPr>
            <a:spLocks noGrp="1"/>
          </p:cNvSpPr>
          <p:nvPr>
            <p:ph type="title"/>
          </p:nvPr>
        </p:nvSpPr>
        <p:spPr>
          <a:xfrm>
            <a:off x="0" y="0"/>
            <a:ext cx="12192000" cy="684000"/>
          </a:xfrm>
        </p:spPr>
        <p:txBody>
          <a:bodyPr anchor="ctr">
            <a:normAutofit/>
          </a:bodyPr>
          <a:lstStyle/>
          <a:p>
            <a:r>
              <a:rPr lang="en-US" dirty="0"/>
              <a:t>What is SOAP?</a:t>
            </a:r>
          </a:p>
        </p:txBody>
      </p:sp>
    </p:spTree>
    <p:extLst>
      <p:ext uri="{BB962C8B-B14F-4D97-AF65-F5344CB8AC3E}">
        <p14:creationId xmlns:p14="http://schemas.microsoft.com/office/powerpoint/2010/main" val="32738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a:spcAft>
                <a:spcPts val="1400"/>
              </a:spcAft>
            </a:pPr>
            <a:r>
              <a:rPr lang="en-US" sz="2000" dirty="0"/>
              <a:t>SOAP’s standard HTTP protocol makes it easier for it to operate across firewalls and proxies without modifications to the SOAP protocol itself.</a:t>
            </a:r>
            <a:endParaRPr lang="en-US" dirty="0"/>
          </a:p>
          <a:p>
            <a:pPr>
              <a:spcAft>
                <a:spcPts val="1400"/>
              </a:spcAft>
            </a:pPr>
            <a:r>
              <a:rPr lang="en-US" sz="2000" dirty="0"/>
              <a:t>Sometimes designing SOAP services can actually be less complex compared to REST.</a:t>
            </a:r>
            <a:endParaRPr lang="en-US" sz="2000" dirty="0">
              <a:cs typeface="Calibri"/>
            </a:endParaRPr>
          </a:p>
          <a:p>
            <a:pPr>
              <a:spcAft>
                <a:spcPts val="1400"/>
              </a:spcAft>
            </a:pPr>
            <a:r>
              <a:rPr lang="en-US" sz="2000" dirty="0"/>
              <a:t>SOAP is highly extensible through other protocols and technologies.</a:t>
            </a:r>
            <a:endParaRPr lang="en-US" sz="2000" dirty="0">
              <a:cs typeface="Calibri"/>
            </a:endParaRPr>
          </a:p>
          <a:p>
            <a:pPr>
              <a:spcAft>
                <a:spcPts val="1400"/>
              </a:spcAft>
            </a:pPr>
            <a:r>
              <a:rPr lang="en-US" sz="2000" dirty="0"/>
              <a:t>SOAP is slow. SOAP uses XML format that must be parsed to be read. It defines many standards that must be followed while developing the SOAP applications. So it is slow and consumes more bandwidth and resource.</a:t>
            </a:r>
            <a:endParaRPr lang="en-US" sz="2000" dirty="0">
              <a:cs typeface="Calibri"/>
            </a:endParaRPr>
          </a:p>
          <a:p>
            <a:pPr>
              <a:spcAft>
                <a:spcPts val="1400"/>
              </a:spcAft>
            </a:pPr>
            <a:r>
              <a:rPr lang="en-US" sz="2000" dirty="0"/>
              <a:t>WSDL dependency: SOAP uses WSDL and doesn't have any other mechanism to discover the service.</a:t>
            </a:r>
            <a:endParaRPr lang="en-US" sz="2000" dirty="0">
              <a:cs typeface="Calibri"/>
            </a:endParaRPr>
          </a:p>
        </p:txBody>
      </p:sp>
      <p:sp>
        <p:nvSpPr>
          <p:cNvPr id="3" name="Title 2"/>
          <p:cNvSpPr>
            <a:spLocks noGrp="1"/>
          </p:cNvSpPr>
          <p:nvPr>
            <p:ph type="title"/>
          </p:nvPr>
        </p:nvSpPr>
        <p:spPr/>
        <p:txBody>
          <a:bodyPr/>
          <a:lstStyle/>
          <a:p>
            <a:r>
              <a:rPr lang="en-US" dirty="0"/>
              <a:t>Advantages and Disadvantages</a:t>
            </a:r>
          </a:p>
        </p:txBody>
      </p:sp>
    </p:spTree>
    <p:extLst>
      <p:ext uri="{BB962C8B-B14F-4D97-AF65-F5344CB8AC3E}">
        <p14:creationId xmlns:p14="http://schemas.microsoft.com/office/powerpoint/2010/main" val="355474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SOAP vs REST</a:t>
            </a:r>
          </a:p>
        </p:txBody>
      </p:sp>
      <p:graphicFrame>
        <p:nvGraphicFramePr>
          <p:cNvPr id="5" name="Table 4">
            <a:extLst>
              <a:ext uri="{FF2B5EF4-FFF2-40B4-BE49-F238E27FC236}">
                <a16:creationId xmlns:a16="http://schemas.microsoft.com/office/drawing/2014/main" id="{520B51E9-A176-4274-921F-BAF1C086F871}"/>
              </a:ext>
            </a:extLst>
          </p:cNvPr>
          <p:cNvGraphicFramePr>
            <a:graphicFrameLocks noGrp="1"/>
          </p:cNvGraphicFramePr>
          <p:nvPr>
            <p:extLst>
              <p:ext uri="{D42A27DB-BD31-4B8C-83A1-F6EECF244321}">
                <p14:modId xmlns:p14="http://schemas.microsoft.com/office/powerpoint/2010/main" val="2905731279"/>
              </p:ext>
            </p:extLst>
          </p:nvPr>
        </p:nvGraphicFramePr>
        <p:xfrm>
          <a:off x="889317" y="914400"/>
          <a:ext cx="10210166" cy="4787583"/>
        </p:xfrm>
        <a:graphic>
          <a:graphicData uri="http://schemas.openxmlformats.org/drawingml/2006/table">
            <a:tbl>
              <a:tblPr firstRow="1" firstCol="1" bandRow="1">
                <a:tableStyleId>{0660B408-B3CF-4A94-85FC-2B1E0A45F4A2}</a:tableStyleId>
              </a:tblPr>
              <a:tblGrid>
                <a:gridCol w="5105083">
                  <a:extLst>
                    <a:ext uri="{9D8B030D-6E8A-4147-A177-3AD203B41FA5}">
                      <a16:colId xmlns:a16="http://schemas.microsoft.com/office/drawing/2014/main" val="4261391105"/>
                    </a:ext>
                  </a:extLst>
                </a:gridCol>
                <a:gridCol w="5105083">
                  <a:extLst>
                    <a:ext uri="{9D8B030D-6E8A-4147-A177-3AD203B41FA5}">
                      <a16:colId xmlns:a16="http://schemas.microsoft.com/office/drawing/2014/main" val="4193544473"/>
                    </a:ext>
                  </a:extLst>
                </a:gridCol>
              </a:tblGrid>
              <a:tr h="0">
                <a:tc>
                  <a:txBody>
                    <a:bodyPr/>
                    <a:lstStyle/>
                    <a:p>
                      <a:pPr marL="0" marR="0" algn="ctr">
                        <a:lnSpc>
                          <a:spcPct val="107000"/>
                        </a:lnSpc>
                        <a:spcBef>
                          <a:spcPts val="0"/>
                        </a:spcBef>
                        <a:spcAft>
                          <a:spcPts val="0"/>
                        </a:spcAft>
                      </a:pPr>
                      <a:r>
                        <a:rPr lang="en-US" sz="1400" b="1" dirty="0">
                          <a:effectLst/>
                        </a:rPr>
                        <a:t>SOAP</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gn="ctr">
                        <a:lnSpc>
                          <a:spcPct val="107000"/>
                        </a:lnSpc>
                        <a:spcBef>
                          <a:spcPts val="0"/>
                        </a:spcBef>
                        <a:spcAft>
                          <a:spcPts val="0"/>
                        </a:spcAft>
                      </a:pPr>
                      <a:r>
                        <a:rPr lang="en-US" sz="1400" b="1" dirty="0">
                          <a:effectLst/>
                        </a:rPr>
                        <a:t>REST</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2796511242"/>
                  </a:ext>
                </a:extLst>
              </a:tr>
              <a:tr h="0">
                <a:tc>
                  <a:txBody>
                    <a:bodyPr/>
                    <a:lstStyle/>
                    <a:p>
                      <a:pPr marL="190500" marR="0">
                        <a:lnSpc>
                          <a:spcPts val="1725"/>
                        </a:lnSpc>
                        <a:spcBef>
                          <a:spcPts val="0"/>
                        </a:spcBef>
                        <a:spcAft>
                          <a:spcPts val="0"/>
                        </a:spcAft>
                      </a:pPr>
                      <a:r>
                        <a:rPr lang="en-US" sz="1400" b="0" dirty="0">
                          <a:effectLst/>
                        </a:rPr>
                        <a:t>SOAP is a protocol.</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0"/>
                        </a:spcAft>
                      </a:pPr>
                      <a:r>
                        <a:rPr lang="en-US" sz="1400" dirty="0">
                          <a:effectLst/>
                        </a:rPr>
                        <a:t>REST is an architectural style.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252613589"/>
                  </a:ext>
                </a:extLst>
              </a:tr>
              <a:tr h="0">
                <a:tc>
                  <a:txBody>
                    <a:bodyPr/>
                    <a:lstStyle/>
                    <a:p>
                      <a:pPr marL="190500" marR="0">
                        <a:lnSpc>
                          <a:spcPts val="1725"/>
                        </a:lnSpc>
                        <a:spcBef>
                          <a:spcPts val="0"/>
                        </a:spcBef>
                        <a:spcAft>
                          <a:spcPts val="0"/>
                        </a:spcAft>
                      </a:pPr>
                      <a:r>
                        <a:rPr lang="en-US" sz="1400" b="0" dirty="0">
                          <a:effectLst/>
                        </a:rPr>
                        <a:t>SOAP stands for Simple Object Access Protocol.</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0"/>
                        </a:spcAft>
                      </a:pPr>
                      <a:r>
                        <a:rPr lang="en-US" sz="1400">
                          <a:effectLst/>
                        </a:rPr>
                        <a:t>REST stands for REpresentational State Transfer.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69856459"/>
                  </a:ext>
                </a:extLst>
              </a:tr>
              <a:tr h="0">
                <a:tc>
                  <a:txBody>
                    <a:bodyPr/>
                    <a:lstStyle/>
                    <a:p>
                      <a:pPr marL="190500" marR="0">
                        <a:lnSpc>
                          <a:spcPts val="1725"/>
                        </a:lnSpc>
                        <a:spcBef>
                          <a:spcPts val="0"/>
                        </a:spcBef>
                        <a:spcAft>
                          <a:spcPts val="0"/>
                        </a:spcAft>
                      </a:pPr>
                      <a:r>
                        <a:rPr lang="en-US" sz="1400" b="0" dirty="0">
                          <a:effectLst/>
                        </a:rPr>
                        <a:t>SOAP can't use REST because it is a protocol.</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0"/>
                        </a:spcAft>
                      </a:pPr>
                      <a:r>
                        <a:rPr lang="en-US" sz="1400" dirty="0">
                          <a:effectLst/>
                        </a:rPr>
                        <a:t>REST can use SOAP web services because it is a concept and can use any protocol like HTTP, SOAP.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678015238"/>
                  </a:ext>
                </a:extLst>
              </a:tr>
              <a:tr h="0">
                <a:tc>
                  <a:txBody>
                    <a:bodyPr/>
                    <a:lstStyle/>
                    <a:p>
                      <a:pPr marL="190500" marR="0">
                        <a:lnSpc>
                          <a:spcPts val="1725"/>
                        </a:lnSpc>
                        <a:spcBef>
                          <a:spcPts val="0"/>
                        </a:spcBef>
                        <a:spcAft>
                          <a:spcPts val="0"/>
                        </a:spcAft>
                      </a:pPr>
                      <a:r>
                        <a:rPr lang="en-US" sz="1400" b="0">
                          <a:effectLst/>
                        </a:rPr>
                        <a:t>SOAP uses services interfaces to expose the business logic.</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0"/>
                        </a:spcAft>
                      </a:pPr>
                      <a:r>
                        <a:rPr lang="en-US" sz="1400">
                          <a:effectLst/>
                        </a:rPr>
                        <a:t>REST uses URI to expose business logic.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014588898"/>
                  </a:ext>
                </a:extLst>
              </a:tr>
              <a:tr h="0">
                <a:tc>
                  <a:txBody>
                    <a:bodyPr/>
                    <a:lstStyle/>
                    <a:p>
                      <a:pPr marL="190500" marR="0">
                        <a:lnSpc>
                          <a:spcPts val="1725"/>
                        </a:lnSpc>
                        <a:spcBef>
                          <a:spcPts val="0"/>
                        </a:spcBef>
                        <a:spcAft>
                          <a:spcPts val="0"/>
                        </a:spcAft>
                      </a:pPr>
                      <a:r>
                        <a:rPr lang="en-US" sz="1400" b="0" dirty="0">
                          <a:effectLst/>
                        </a:rPr>
                        <a:t>JAX-WS is the java API for SOAP web services.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0"/>
                        </a:spcAft>
                      </a:pPr>
                      <a:r>
                        <a:rPr lang="en-US" sz="1400">
                          <a:effectLst/>
                        </a:rPr>
                        <a:t>JAX-RS is the java API for RESTful web services.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839340907"/>
                  </a:ext>
                </a:extLst>
              </a:tr>
              <a:tr h="0">
                <a:tc>
                  <a:txBody>
                    <a:bodyPr/>
                    <a:lstStyle/>
                    <a:p>
                      <a:pPr marL="190500" marR="0">
                        <a:lnSpc>
                          <a:spcPts val="1725"/>
                        </a:lnSpc>
                        <a:spcBef>
                          <a:spcPts val="0"/>
                        </a:spcBef>
                        <a:spcAft>
                          <a:spcPts val="0"/>
                        </a:spcAft>
                      </a:pPr>
                      <a:r>
                        <a:rPr lang="en-US" sz="1400" b="0">
                          <a:effectLst/>
                        </a:rPr>
                        <a:t>SOAP defines standards to be strictly followed.</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0"/>
                        </a:spcAft>
                      </a:pPr>
                      <a:r>
                        <a:rPr lang="en-US" sz="1400">
                          <a:effectLst/>
                        </a:rPr>
                        <a:t>REST does not define too much standards like SOAP.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83906313"/>
                  </a:ext>
                </a:extLst>
              </a:tr>
              <a:tr h="0">
                <a:tc>
                  <a:txBody>
                    <a:bodyPr/>
                    <a:lstStyle/>
                    <a:p>
                      <a:pPr marL="190500" marR="0">
                        <a:lnSpc>
                          <a:spcPts val="1725"/>
                        </a:lnSpc>
                        <a:spcBef>
                          <a:spcPts val="0"/>
                        </a:spcBef>
                        <a:spcAft>
                          <a:spcPts val="0"/>
                        </a:spcAft>
                      </a:pPr>
                      <a:r>
                        <a:rPr lang="en-US" sz="1400" b="0" dirty="0">
                          <a:effectLst/>
                        </a:rPr>
                        <a:t>SOAP requires more bandwidth and resource than REST.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0"/>
                        </a:spcAft>
                      </a:pPr>
                      <a:r>
                        <a:rPr lang="en-US" sz="1400">
                          <a:effectLst/>
                        </a:rPr>
                        <a:t>REST requires less bandwidth and resource than SOAP.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128402291"/>
                  </a:ext>
                </a:extLst>
              </a:tr>
              <a:tr h="0">
                <a:tc>
                  <a:txBody>
                    <a:bodyPr/>
                    <a:lstStyle/>
                    <a:p>
                      <a:pPr marL="190500" marR="0">
                        <a:lnSpc>
                          <a:spcPts val="1725"/>
                        </a:lnSpc>
                        <a:spcBef>
                          <a:spcPts val="0"/>
                        </a:spcBef>
                        <a:spcAft>
                          <a:spcPts val="0"/>
                        </a:spcAft>
                      </a:pPr>
                      <a:r>
                        <a:rPr lang="en-US" sz="1400" b="0" dirty="0">
                          <a:effectLst/>
                        </a:rPr>
                        <a:t>SOAP defines its own security.</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0"/>
                        </a:spcAft>
                      </a:pPr>
                      <a:r>
                        <a:rPr lang="en-US" sz="1400">
                          <a:effectLst/>
                        </a:rPr>
                        <a:t>RESTful web services inherits security measures from the underlying transport.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755459472"/>
                  </a:ext>
                </a:extLst>
              </a:tr>
              <a:tr h="0">
                <a:tc>
                  <a:txBody>
                    <a:bodyPr/>
                    <a:lstStyle/>
                    <a:p>
                      <a:pPr marL="190500" marR="0">
                        <a:lnSpc>
                          <a:spcPts val="1725"/>
                        </a:lnSpc>
                        <a:spcBef>
                          <a:spcPts val="0"/>
                        </a:spcBef>
                        <a:spcAft>
                          <a:spcPts val="0"/>
                        </a:spcAft>
                      </a:pPr>
                      <a:r>
                        <a:rPr lang="en-US" sz="1400" b="0" dirty="0">
                          <a:effectLst/>
                        </a:rPr>
                        <a:t>SOAP permits XML data format only.</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0"/>
                        </a:spcAft>
                      </a:pPr>
                      <a:r>
                        <a:rPr lang="en-US" sz="1400">
                          <a:effectLst/>
                        </a:rPr>
                        <a:t>REST permits different data format such as Plain text, HTML, XML, JSON etc.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866581170"/>
                  </a:ext>
                </a:extLst>
              </a:tr>
              <a:tr h="0">
                <a:tc>
                  <a:txBody>
                    <a:bodyPr/>
                    <a:lstStyle/>
                    <a:p>
                      <a:pPr marL="190500" marR="0">
                        <a:lnSpc>
                          <a:spcPts val="1725"/>
                        </a:lnSpc>
                        <a:spcBef>
                          <a:spcPts val="0"/>
                        </a:spcBef>
                        <a:spcAft>
                          <a:spcPts val="0"/>
                        </a:spcAft>
                      </a:pPr>
                      <a:r>
                        <a:rPr lang="en-US" sz="1400" b="0" dirty="0">
                          <a:effectLst/>
                        </a:rPr>
                        <a:t>SOAP is less preferred than REST.</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725"/>
                        </a:lnSpc>
                        <a:spcBef>
                          <a:spcPts val="0"/>
                        </a:spcBef>
                        <a:spcAft>
                          <a:spcPts val="0"/>
                        </a:spcAft>
                      </a:pPr>
                      <a:r>
                        <a:rPr lang="en-US" sz="1400" dirty="0">
                          <a:effectLst/>
                        </a:rPr>
                        <a:t>REST more preferred than SOAP.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0042835"/>
                  </a:ext>
                </a:extLst>
              </a:tr>
            </a:tbl>
          </a:graphicData>
        </a:graphic>
      </p:graphicFrame>
    </p:spTree>
    <p:extLst>
      <p:ext uri="{BB962C8B-B14F-4D97-AF65-F5344CB8AC3E}">
        <p14:creationId xmlns:p14="http://schemas.microsoft.com/office/powerpoint/2010/main" val="369250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3FB562-CBE4-41F5-84A6-664D48C871D5}"/>
              </a:ext>
            </a:extLst>
          </p:cNvPr>
          <p:cNvSpPr>
            <a:spLocks noGrp="1"/>
          </p:cNvSpPr>
          <p:nvPr>
            <p:ph idx="1"/>
          </p:nvPr>
        </p:nvSpPr>
        <p:spPr/>
        <p:txBody>
          <a:bodyPr/>
          <a:lstStyle/>
          <a:p>
            <a:r>
              <a:rPr lang="en-US" dirty="0"/>
              <a:t>The Java API for XML Web Services (JAX-WS) is a Java programming language API for creating web services, particularly SOAP services.</a:t>
            </a:r>
          </a:p>
          <a:p>
            <a:r>
              <a:rPr lang="en-US" dirty="0"/>
              <a:t>JAX-WS is one of the Java XML programming APIs. It is part of the Java EE platform. </a:t>
            </a:r>
          </a:p>
        </p:txBody>
      </p:sp>
      <p:sp>
        <p:nvSpPr>
          <p:cNvPr id="3" name="Title 2"/>
          <p:cNvSpPr>
            <a:spLocks noGrp="1"/>
          </p:cNvSpPr>
          <p:nvPr>
            <p:ph type="title"/>
          </p:nvPr>
        </p:nvSpPr>
        <p:spPr/>
        <p:txBody>
          <a:bodyPr/>
          <a:lstStyle/>
          <a:p>
            <a:r>
              <a:rPr lang="en-US" dirty="0"/>
              <a:t>JAX-WS</a:t>
            </a:r>
          </a:p>
        </p:txBody>
      </p:sp>
    </p:spTree>
    <p:extLst>
      <p:ext uri="{BB962C8B-B14F-4D97-AF65-F5344CB8AC3E}">
        <p14:creationId xmlns:p14="http://schemas.microsoft.com/office/powerpoint/2010/main" val="24058998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lNpbGVuY2lhci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8L2NvbmZpZ3VyYXRpb24+DQo="/>
  <p:tag name="MMPROD_UIDATA" val="&lt;database version=&quot;7.0&quot;&gt;&lt;object type=&quot;1&quot; unique_id=&quot;10001&quot;&gt;&lt;property id=&quot;20141&quot; value=&quot;Test&quot;/&gt;&lt;property id=&quot;20144&quot; value=&quot;0&quot;/&gt;&lt;property id=&quot;20146&quot; value=&quot;0&quot;/&gt;&lt;property id=&quot;20147&quot; value=&quot;0&quot;/&gt;&lt;property id=&quot;20148&quot; value=&quot;0&quot;/&gt;&lt;property id=&quot;20180&quot; value=&quot;1&quot;/&gt;&lt;property id=&quot;20181&quot; value=&quot;1祡䘌໴챐ຸᄸ&quot;/&gt;&lt;property id=&quot;20182&quot; value=&quot;0&quot;/&gt;&lt;property id=&quot;20183&quot; value=&quot;1&quot;/&gt;&lt;property id=&quot;20184&quot; value=&quot;7&quot;/&gt;&lt;property id=&quot;20191&quot; value=&quot;McGill&quot;/&gt;&lt;property id=&quot;20192&quot; value=&quot;https://connect.mcgill.ca&quot;/&gt;&lt;property id=&quot;20193&quot; value=&quot;0&quot;/&gt;&lt;property id=&quot;20224&quot; value=&quot;C:\Users\jremil3.CAMPUS\Desktop\Untitled&quot;/&gt;&lt;property id=&quot;20226&quot; value=&quot;C:\Users\jremil3.CAMPUS\Documents\Test.pptx&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1&quot;/&gt;&lt;property id=&quot;20303&quot; value=&quot;-1&quot;/&gt;&lt;property id=&quot;20307&quot; value=&quot;256&quot;/&gt;&lt;property id=&quot;20309&quot; value=&quot;-1&quot;/&gt;&lt;/object&gt;&lt;/object&gt;&lt;object type=&quot;4&quot; unique_id=&quot;10282&quot;&gt;&lt;/object&gt;&lt;object type=&quot;10&quot; unique_id=&quot;10313&quot;&gt;&lt;object type=&quot;11&quot; unique_id=&quot;10314&quot;&gt;&lt;property id=&quot;20180&quot; value=&quot;1&quot;/&gt;&lt;property id=&quot;20181&quot; value=&quot;1祡䘌໴챐ຸᄸ&quot;/&gt;&lt;property id=&quot;20182&quot; value=&quot;0&quot;/&gt;&lt;property id=&quot;20183&quot; value=&quot;1&quot;/&gt;&lt;/object&gt;&lt;object type=&quot;12&quot; unique_id=&quot;10315&quot;&gt;&lt;/object&gt;&lt;/object&gt;&lt;/object&gt;&lt;/database&gt;"/>
  <p:tag name="SECTOMILLISECCONVERTED" val="1"/>
  <p:tag name="ARTICULATE_DESIGN_ID_3_BODY SLIDES" val="KxQTgtwD"/>
  <p:tag name="ARTICULATE_DESIGN_ID_SCS_INSTRUCTOR_TEMPLATE_FINAL_11JUL12" val="WjYDd5jC"/>
  <p:tag name="ARTICULATE_DESIGN_ID_2_COURSE INTRODUCTION SECTION SLIDES" val="2oyRvmTz"/>
  <p:tag name="ARTICULATE_DESIGN_ID_6_END SLIDE" val="e5N5rkiO"/>
  <p:tag name="ARTICULATE_DESIGN_ID_5_SUMMARY SLIDES" val="0yFMtatE"/>
  <p:tag name="ARTICULATE_DESIGN_ID_4_ACTIVITY SLIDES" val="3IO17py5"/>
  <p:tag name="ARTICULATE_SLIDE_COUNT" val="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CS_Instructor_Template_JAN-2016_01.potx" id="{B171CE54-E0B3-48DE-B5A6-CB6B870F1157}" vid="{F7B45810-D9B3-47F4-BC11-88D54CF40ACD}"/>
    </a:ext>
  </a:extLst>
</a:theme>
</file>

<file path=ppt/theme/theme2.xml><?xml version="1.0" encoding="utf-8"?>
<a:theme xmlns:a="http://schemas.openxmlformats.org/drawingml/2006/main" name="8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0E9EE19CBFDD84DAC04549260D89C92" ma:contentTypeVersion="6" ma:contentTypeDescription="Create a new document." ma:contentTypeScope="" ma:versionID="9e260366ffbf759cd1fc7931687e4fe8">
  <xsd:schema xmlns:xsd="http://www.w3.org/2001/XMLSchema" xmlns:xs="http://www.w3.org/2001/XMLSchema" xmlns:p="http://schemas.microsoft.com/office/2006/metadata/properties" xmlns:ns2="b554618e-1638-4550-9e9c-ad1885f0605e" targetNamespace="http://schemas.microsoft.com/office/2006/metadata/properties" ma:root="true" ma:fieldsID="44a004f25d3fa180df8d5efce023ae12" ns2:_="">
    <xsd:import namespace="b554618e-1638-4550-9e9c-ad1885f0605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54618e-1638-4550-9e9c-ad1885f060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C04534-A83D-479B-A773-C2FB7E41A064}">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b554618e-1638-4550-9e9c-ad1885f0605e"/>
    <ds:schemaRef ds:uri="http://www.w3.org/XML/1998/namespace"/>
    <ds:schemaRef ds:uri="http://purl.org/dc/terms/"/>
  </ds:schemaRefs>
</ds:datastoreItem>
</file>

<file path=customXml/itemProps2.xml><?xml version="1.0" encoding="utf-8"?>
<ds:datastoreItem xmlns:ds="http://schemas.openxmlformats.org/officeDocument/2006/customXml" ds:itemID="{B8E3EF9B-59AC-447C-85F7-757DD6B3495B}">
  <ds:schemaRefs>
    <ds:schemaRef ds:uri="http://schemas.microsoft.com/sharepoint/v3/contenttype/forms"/>
  </ds:schemaRefs>
</ds:datastoreItem>
</file>

<file path=customXml/itemProps3.xml><?xml version="1.0" encoding="utf-8"?>
<ds:datastoreItem xmlns:ds="http://schemas.openxmlformats.org/officeDocument/2006/customXml" ds:itemID="{0DB60BD0-BEE4-4BA1-BD95-77C4E8BD8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54618e-1638-4550-9e9c-ad1885f060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SCS_Instructor_Template_JAN-2016_final (002)</Template>
  <TotalTime>355</TotalTime>
  <Words>2606</Words>
  <Application>Microsoft Office PowerPoint</Application>
  <PresentationFormat>Widescreen</PresentationFormat>
  <Paragraphs>317</Paragraphs>
  <Slides>44</Slides>
  <Notes>13</Notes>
  <HiddenSlides>3</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Arial</vt:lpstr>
      <vt:lpstr>Britannic Bold</vt:lpstr>
      <vt:lpstr>Calibri</vt:lpstr>
      <vt:lpstr>Candara</vt:lpstr>
      <vt:lpstr>Century</vt:lpstr>
      <vt:lpstr>Courier New</vt:lpstr>
      <vt:lpstr>Times New Roman</vt:lpstr>
      <vt:lpstr>Verdana</vt:lpstr>
      <vt:lpstr>Wingdings</vt:lpstr>
      <vt:lpstr>3_Body Slides</vt:lpstr>
      <vt:lpstr>8_Office Theme</vt:lpstr>
      <vt:lpstr>CCCS 425 – Web Services  Module 6 – SOAP Web Services </vt:lpstr>
      <vt:lpstr>Acknowledgement</vt:lpstr>
      <vt:lpstr>Session Learning Outcomes</vt:lpstr>
      <vt:lpstr>Session Overview</vt:lpstr>
      <vt:lpstr>Introduction to SOAP</vt:lpstr>
      <vt:lpstr>What is SOAP?</vt:lpstr>
      <vt:lpstr>Advantages and Disadvantages</vt:lpstr>
      <vt:lpstr>SOAP vs REST</vt:lpstr>
      <vt:lpstr>JAX-WS</vt:lpstr>
      <vt:lpstr>JAX-WS Packages</vt:lpstr>
      <vt:lpstr>Acknowledgement and Further Reading</vt:lpstr>
      <vt:lpstr>PowerPoint Presentation</vt:lpstr>
      <vt:lpstr>Web Service Description Language (WSDL)</vt:lpstr>
      <vt:lpstr>Web Service Description Language (WSDL)</vt:lpstr>
      <vt:lpstr>SOAP as a Messaging Protocol / cont.</vt:lpstr>
      <vt:lpstr>Web Service Description Language (WSDL)</vt:lpstr>
      <vt:lpstr>WSDL Example</vt:lpstr>
      <vt:lpstr>RPC Style vs Document Style</vt:lpstr>
      <vt:lpstr>RPC Style vs Document Style</vt:lpstr>
      <vt:lpstr>RPC Style vs Document Style</vt:lpstr>
      <vt:lpstr>JAX-WS, JAX-WS RI, and METRO</vt:lpstr>
      <vt:lpstr>Acknowledgement and Further Reading</vt:lpstr>
      <vt:lpstr>PowerPoint Presentation</vt:lpstr>
      <vt:lpstr>PowerPoint Presentation</vt:lpstr>
      <vt:lpstr>A SOAP Hello World</vt:lpstr>
      <vt:lpstr>A SOAP Hello World</vt:lpstr>
      <vt:lpstr>A SOAP Hello World</vt:lpstr>
      <vt:lpstr>A SOAP Hello World</vt:lpstr>
      <vt:lpstr>A SOAP Hello World</vt:lpstr>
      <vt:lpstr>Using NetBeans</vt:lpstr>
      <vt:lpstr>Publishing Hello World</vt:lpstr>
      <vt:lpstr>Testing the WSDL file</vt:lpstr>
      <vt:lpstr>PowerPoint Presentation</vt:lpstr>
      <vt:lpstr>The SOAP Client</vt:lpstr>
      <vt:lpstr>The SOAP Client</vt:lpstr>
      <vt:lpstr>The SOAP Client</vt:lpstr>
      <vt:lpstr>The SOAP Client</vt:lpstr>
      <vt:lpstr>The SOAP Client</vt:lpstr>
      <vt:lpstr>The SOAP Client</vt:lpstr>
      <vt:lpstr>Lab Activity</vt:lpstr>
      <vt:lpstr>Lab Activity</vt:lpstr>
      <vt:lpstr>Session Summary</vt:lpstr>
      <vt:lpstr>Acknowledgements</vt:lpstr>
      <vt:lpstr>Next - Understanding SOAP Messages</vt:lpstr>
    </vt:vector>
  </TitlesOfParts>
  <Company>McGill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Denise Quildon, Ms.</dc:creator>
  <cp:lastModifiedBy>Jordan Larocque, Mr.</cp:lastModifiedBy>
  <cp:revision>274</cp:revision>
  <dcterms:created xsi:type="dcterms:W3CDTF">2016-01-22T14:51:00Z</dcterms:created>
  <dcterms:modified xsi:type="dcterms:W3CDTF">2021-12-01T16:35:24Z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0x01010090E9EE19CBFDD84DAC04549260D89C92</vt:lpwstr>
  </property>
  <property fmtid="{D5CDD505-2E9C-101B-9397-08002B2CF9AE}" pid="3" name="_dlc_DocIdItemGuid">
    <vt:lpwstr>7854b057-4ebf-435b-8657-63acaf55ccdc</vt:lpwstr>
  </property>
  <property fmtid="{D5CDD505-2E9C-101B-9397-08002B2CF9AE}" pid="4" name="ArticulateGUID">
    <vt:lpwstr>A7BECAEB-F12F-46DD-80CA-4A5D3808AE7C</vt:lpwstr>
  </property>
  <property fmtid="{D5CDD505-2E9C-101B-9397-08002B2CF9AE}" pid="5" name="ArticulatePath">
    <vt:lpwstr>CPD_Template_2019</vt:lpwstr>
  </property>
  <property fmtid="{D5CDD505-2E9C-101B-9397-08002B2CF9AE}" pid="6" name="xd_Signature">
    <vt:bool>false</vt:bool>
  </property>
  <property fmtid="{D5CDD505-2E9C-101B-9397-08002B2CF9AE}" pid="7" name="xd_ProgID">
    <vt:lpwstr/>
  </property>
  <property fmtid="{D5CDD505-2E9C-101B-9397-08002B2CF9AE}" pid="8" name="TemplateUrl">
    <vt:lpwstr/>
  </property>
  <property fmtid="{D5CDD505-2E9C-101B-9397-08002B2CF9AE}" pid="9" name="ComplianceAssetId">
    <vt:lpwstr/>
  </property>
</Properties>
</file>