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  <p:sldMasterId id="2147483884" r:id="rId5"/>
  </p:sldMasterIdLst>
  <p:notesMasterIdLst>
    <p:notesMasterId r:id="rId49"/>
  </p:notesMasterIdLst>
  <p:handoutMasterIdLst>
    <p:handoutMasterId r:id="rId50"/>
  </p:handoutMasterIdLst>
  <p:sldIdLst>
    <p:sldId id="265" r:id="rId6"/>
    <p:sldId id="455" r:id="rId7"/>
    <p:sldId id="260" r:id="rId8"/>
    <p:sldId id="261" r:id="rId9"/>
    <p:sldId id="266" r:id="rId10"/>
    <p:sldId id="580" r:id="rId11"/>
    <p:sldId id="456" r:id="rId12"/>
    <p:sldId id="451" r:id="rId13"/>
    <p:sldId id="453" r:id="rId14"/>
    <p:sldId id="454" r:id="rId15"/>
    <p:sldId id="581" r:id="rId16"/>
    <p:sldId id="589" r:id="rId17"/>
    <p:sldId id="587" r:id="rId18"/>
    <p:sldId id="472" r:id="rId19"/>
    <p:sldId id="473" r:id="rId20"/>
    <p:sldId id="474" r:id="rId21"/>
    <p:sldId id="475" r:id="rId22"/>
    <p:sldId id="476" r:id="rId23"/>
    <p:sldId id="582" r:id="rId24"/>
    <p:sldId id="267" r:id="rId25"/>
    <p:sldId id="583" r:id="rId26"/>
    <p:sldId id="459" r:id="rId27"/>
    <p:sldId id="461" r:id="rId28"/>
    <p:sldId id="462" r:id="rId29"/>
    <p:sldId id="463" r:id="rId30"/>
    <p:sldId id="590" r:id="rId31"/>
    <p:sldId id="591" r:id="rId32"/>
    <p:sldId id="593" r:id="rId33"/>
    <p:sldId id="413" r:id="rId34"/>
    <p:sldId id="450" r:id="rId35"/>
    <p:sldId id="594" r:id="rId36"/>
    <p:sldId id="452" r:id="rId37"/>
    <p:sldId id="595" r:id="rId38"/>
    <p:sldId id="596" r:id="rId39"/>
    <p:sldId id="597" r:id="rId40"/>
    <p:sldId id="598" r:id="rId41"/>
    <p:sldId id="457" r:id="rId42"/>
    <p:sldId id="599" r:id="rId43"/>
    <p:sldId id="304" r:id="rId44"/>
    <p:sldId id="513" r:id="rId45"/>
    <p:sldId id="263" r:id="rId46"/>
    <p:sldId id="302" r:id="rId47"/>
    <p:sldId id="259" r:id="rId48"/>
  </p:sldIdLst>
  <p:sldSz cx="12192000" cy="6858000"/>
  <p:notesSz cx="6934200" cy="92202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80E34-6380-4A89-BBAC-2367FD842A66}" v="13" dt="2021-12-01T14:18:07.735"/>
    <p1510:client id="{DAE00154-43B0-4AE1-A562-81EB565A1015}" v="2" dt="2021-12-03T21:06:56.454"/>
    <p1510:client id="{EE6F1E65-5E46-43FF-8749-2922D252C6B7}" v="4" dt="2021-12-01T14:21:4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0" autoAdjust="0"/>
    <p:restoredTop sz="92977" autoAdjust="0"/>
  </p:normalViewPr>
  <p:slideViewPr>
    <p:cSldViewPr>
      <p:cViewPr varScale="1">
        <p:scale>
          <a:sx n="96" d="100"/>
          <a:sy n="96" d="100"/>
        </p:scale>
        <p:origin x="6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Larocque, Mr." userId="S::jordan.larocque@mcgill.ca::e3682428-de11-4277-9f34-966172cc7c90" providerId="AD" clId="Web-{3F180E34-6380-4A89-BBAC-2367FD842A66}"/>
    <pc:docChg chg="modSld">
      <pc:chgData name="Jordan Larocque, Mr." userId="S::jordan.larocque@mcgill.ca::e3682428-de11-4277-9f34-966172cc7c90" providerId="AD" clId="Web-{3F180E34-6380-4A89-BBAC-2367FD842A66}" dt="2021-12-01T14:18:07.735" v="11" actId="20577"/>
      <pc:docMkLst>
        <pc:docMk/>
      </pc:docMkLst>
      <pc:sldChg chg="modSp">
        <pc:chgData name="Jordan Larocque, Mr." userId="S::jordan.larocque@mcgill.ca::e3682428-de11-4277-9f34-966172cc7c90" providerId="AD" clId="Web-{3F180E34-6380-4A89-BBAC-2367FD842A66}" dt="2021-12-01T14:15:02.999" v="8" actId="20577"/>
        <pc:sldMkLst>
          <pc:docMk/>
          <pc:sldMk cId="2086746270" sldId="265"/>
        </pc:sldMkLst>
        <pc:spChg chg="mod">
          <ac:chgData name="Jordan Larocque, Mr." userId="S::jordan.larocque@mcgill.ca::e3682428-de11-4277-9f34-966172cc7c90" providerId="AD" clId="Web-{3F180E34-6380-4A89-BBAC-2367FD842A66}" dt="2021-12-01T14:15:02.999" v="8" actId="20577"/>
          <ac:spMkLst>
            <pc:docMk/>
            <pc:sldMk cId="2086746270" sldId="265"/>
            <ac:spMk id="2" creationId="{00000000-0000-0000-0000-000000000000}"/>
          </ac:spMkLst>
        </pc:spChg>
      </pc:sldChg>
      <pc:sldChg chg="modSp">
        <pc:chgData name="Jordan Larocque, Mr." userId="S::jordan.larocque@mcgill.ca::e3682428-de11-4277-9f34-966172cc7c90" providerId="AD" clId="Web-{3F180E34-6380-4A89-BBAC-2367FD842A66}" dt="2021-12-01T14:18:07.735" v="11" actId="20577"/>
        <pc:sldMkLst>
          <pc:docMk/>
          <pc:sldMk cId="1929979705" sldId="456"/>
        </pc:sldMkLst>
        <pc:spChg chg="mod">
          <ac:chgData name="Jordan Larocque, Mr." userId="S::jordan.larocque@mcgill.ca::e3682428-de11-4277-9f34-966172cc7c90" providerId="AD" clId="Web-{3F180E34-6380-4A89-BBAC-2367FD842A66}" dt="2021-12-01T14:18:07.735" v="11" actId="20577"/>
          <ac:spMkLst>
            <pc:docMk/>
            <pc:sldMk cId="1929979705" sldId="456"/>
            <ac:spMk id="2" creationId="{EC31580C-8037-4D12-AE76-F7E7C8114B82}"/>
          </ac:spMkLst>
        </pc:spChg>
      </pc:sldChg>
    </pc:docChg>
  </pc:docChgLst>
  <pc:docChgLst>
    <pc:chgData name="Jordan Larocque, Mr." userId="S::jordan.larocque@mcgill.ca::e3682428-de11-4277-9f34-966172cc7c90" providerId="AD" clId="Web-{EE6F1E65-5E46-43FF-8749-2922D252C6B7}"/>
    <pc:docChg chg="modSld">
      <pc:chgData name="Jordan Larocque, Mr." userId="S::jordan.larocque@mcgill.ca::e3682428-de11-4277-9f34-966172cc7c90" providerId="AD" clId="Web-{EE6F1E65-5E46-43FF-8749-2922D252C6B7}" dt="2021-12-01T14:21:43.965" v="3" actId="20577"/>
      <pc:docMkLst>
        <pc:docMk/>
      </pc:docMkLst>
      <pc:sldChg chg="modSp">
        <pc:chgData name="Jordan Larocque, Mr." userId="S::jordan.larocque@mcgill.ca::e3682428-de11-4277-9f34-966172cc7c90" providerId="AD" clId="Web-{EE6F1E65-5E46-43FF-8749-2922D252C6B7}" dt="2021-12-01T14:21:43.965" v="3" actId="20577"/>
        <pc:sldMkLst>
          <pc:docMk/>
          <pc:sldMk cId="1929979705" sldId="456"/>
        </pc:sldMkLst>
        <pc:spChg chg="mod">
          <ac:chgData name="Jordan Larocque, Mr." userId="S::jordan.larocque@mcgill.ca::e3682428-de11-4277-9f34-966172cc7c90" providerId="AD" clId="Web-{EE6F1E65-5E46-43FF-8749-2922D252C6B7}" dt="2021-12-01T14:21:43.965" v="3" actId="20577"/>
          <ac:spMkLst>
            <pc:docMk/>
            <pc:sldMk cId="1929979705" sldId="456"/>
            <ac:spMk id="2" creationId="{EC31580C-8037-4D12-AE76-F7E7C8114B82}"/>
          </ac:spMkLst>
        </pc:spChg>
      </pc:sldChg>
    </pc:docChg>
  </pc:docChgLst>
  <pc:docChgLst>
    <pc:chgData name="Ali Jannatpour" userId="S::seyed.jannatpour@mcgill.ca::53bf46a3-4408-476b-bca2-b2339941ddd9" providerId="AD" clId="Web-{DAE00154-43B0-4AE1-A562-81EB565A1015}"/>
    <pc:docChg chg="modSld">
      <pc:chgData name="Ali Jannatpour" userId="S::seyed.jannatpour@mcgill.ca::53bf46a3-4408-476b-bca2-b2339941ddd9" providerId="AD" clId="Web-{DAE00154-43B0-4AE1-A562-81EB565A1015}" dt="2021-12-03T21:06:56.454" v="1" actId="20577"/>
      <pc:docMkLst>
        <pc:docMk/>
      </pc:docMkLst>
      <pc:sldChg chg="modSp">
        <pc:chgData name="Ali Jannatpour" userId="S::seyed.jannatpour@mcgill.ca::53bf46a3-4408-476b-bca2-b2339941ddd9" providerId="AD" clId="Web-{DAE00154-43B0-4AE1-A562-81EB565A1015}" dt="2021-12-03T21:06:56.454" v="1" actId="20577"/>
        <pc:sldMkLst>
          <pc:docMk/>
          <pc:sldMk cId="970022681" sldId="263"/>
        </pc:sldMkLst>
        <pc:spChg chg="mod">
          <ac:chgData name="Ali Jannatpour" userId="S::seyed.jannatpour@mcgill.ca::53bf46a3-4408-476b-bca2-b2339941ddd9" providerId="AD" clId="Web-{DAE00154-43B0-4AE1-A562-81EB565A1015}" dt="2021-12-03T21:06:56.454" v="1" actId="20577"/>
          <ac:spMkLst>
            <pc:docMk/>
            <pc:sldMk cId="970022681" sldId="26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/>
            </a:lvl1pPr>
          </a:lstStyle>
          <a:p>
            <a:fld id="{87F161E8-846D-4747-B53A-F633A57CCB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C551B-1ADC-4F43-AE3E-59C3155418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34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8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161E8-846D-4747-B53A-F633A57CCB4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</a:rPr>
              <a:t>Break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85D8A-2806-4422-95D7-E98B3C9E838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824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88265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436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034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945" y="3841750"/>
            <a:ext cx="8534400" cy="882650"/>
          </a:xfrm>
        </p:spPr>
        <p:txBody>
          <a:bodyPr/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E638-9FB7-4299-AFEE-F473E41B1A9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9FF26-C05F-458D-AAF4-9A401AE330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283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8E8F9-1B68-4AA8-AEC8-306D104ADB33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1B8F5-55BA-4C67-8922-0A454BD25D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415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/>
          <a:lstStyle>
            <a:lvl1pPr>
              <a:defRPr b="0"/>
            </a:lvl1pPr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09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572000"/>
          </a:xfrm>
        </p:spPr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76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6058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Subtopic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7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8C902-A4A8-4714-8169-E49D043BB080}" type="datetimeFigureOut">
              <a:rPr lang="en-US" smtClean="0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F5AC-7C2C-4493-B73D-72D7B534D50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752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740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sz="54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18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-H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7472" indent="-347472" algn="l">
              <a:spcBef>
                <a:spcPts val="624"/>
              </a:spcBef>
              <a:buFont typeface="Arial" pitchFamily="34" charset="0"/>
              <a:buChar char="•"/>
              <a:defRPr sz="3200" baseline="0">
                <a:solidFill>
                  <a:schemeClr val="tx1"/>
                </a:solidFill>
                <a:latin typeface="Calibri" pitchFamily="34" charset="0"/>
              </a:defRPr>
            </a:lvl1pPr>
            <a:lvl2pPr marL="740664" indent="-740664" algn="l">
              <a:spcBef>
                <a:spcPts val="24"/>
              </a:spcBef>
              <a:buClr>
                <a:srgbClr val="0070C0"/>
              </a:buClr>
              <a:buFont typeface="Candara" pitchFamily="34" charset="0"/>
              <a:buChar char="–"/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20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282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0643D-C6EE-4595-AF2A-A90B55F8C0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0099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228601"/>
            <a:ext cx="7315200" cy="563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283DA-EAEC-4BEE-86C2-11D0CA876F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7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9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2D6576-0BE5-41A7-A9B1-717032FB4769}" type="datetimeFigureOut">
              <a:rPr lang="en-US"/>
              <a:pPr>
                <a:defRPr/>
              </a:pPr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A1EC19-11A4-4465-8025-4C73BE0C1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0" name="Group 13"/>
          <p:cNvGrpSpPr>
            <a:grpSpLocks/>
          </p:cNvGrpSpPr>
          <p:nvPr userDrawn="1"/>
        </p:nvGrpSpPr>
        <p:grpSpPr bwMode="auto">
          <a:xfrm>
            <a:off x="-4233" y="0"/>
            <a:ext cx="12196233" cy="6769100"/>
            <a:chOff x="0" y="0"/>
            <a:chExt cx="9147175" cy="6769100"/>
          </a:xfrm>
        </p:grpSpPr>
        <p:grpSp>
          <p:nvGrpSpPr>
            <p:cNvPr id="1031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9147175" cy="1006475"/>
              <a:chOff x="0" y="0"/>
              <a:chExt cx="9147175" cy="1006475"/>
            </a:xfrm>
          </p:grpSpPr>
          <p:sp>
            <p:nvSpPr>
              <p:cNvPr id="10" name="Rectangle 9"/>
              <p:cNvSpPr>
                <a:spLocks/>
              </p:cNvSpPr>
              <p:nvPr userDrawn="1"/>
            </p:nvSpPr>
            <p:spPr>
              <a:xfrm>
                <a:off x="0" y="0"/>
                <a:ext cx="9147175" cy="1006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sp>
            <p:nvSpPr>
              <p:cNvPr id="1035" name="TextBox 11"/>
              <p:cNvSpPr txBox="1">
                <a:spLocks noChangeArrowheads="1"/>
              </p:cNvSpPr>
              <p:nvPr userDrawn="1"/>
            </p:nvSpPr>
            <p:spPr bwMode="auto">
              <a:xfrm>
                <a:off x="1213834" y="103188"/>
                <a:ext cx="7924800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Mike Meyers’ CompTIA Network+</a:t>
                </a:r>
                <a:r>
                  <a:rPr lang="en-US" altLang="en-US" sz="2200" baseline="300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®</a:t>
                </a:r>
                <a:r>
                  <a:rPr lang="en-US" altLang="en-US" sz="22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 Guide to Managing and Troubleshooting Networks, Fifth Edition (Exam N10-007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Century" panose="02040604050505020304" pitchFamily="18" charset="0"/>
                  </a:rPr>
                  <a:t>)</a:t>
                </a:r>
              </a:p>
            </p:txBody>
          </p:sp>
        </p:grpSp>
        <p:sp>
          <p:nvSpPr>
            <p:cNvPr id="9" name="TextBox 8"/>
            <p:cNvSpPr txBox="1"/>
            <p:nvPr userDrawn="1"/>
          </p:nvSpPr>
          <p:spPr>
            <a:xfrm>
              <a:off x="0" y="6553200"/>
              <a:ext cx="9144000" cy="215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8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Copyright © 2018 by McGraw-Hill Education. All rights reserved.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188617-53FB-476E-81E3-48BD7E50B81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1"/>
            <a:ext cx="1618445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apui.org/downloads/soapui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f.fu-berlin.de/lehre/SS03/19560-P/Docs/JWSDP/tutorial/doc/JAXRPC.html" TargetMode="External"/><Relationship Id="rId3" Type="http://schemas.openxmlformats.org/officeDocument/2006/relationships/hyperlink" Target="http://lia.deis.unibo.it/Courses/TecnologieWeb0708/materiale/laboratorio/guide/j2ee14tutorial7/JAXRPC3.html" TargetMode="External"/><Relationship Id="rId7" Type="http://schemas.openxmlformats.org/officeDocument/2006/relationships/hyperlink" Target="https://docs.oracle.com/cd/E24329_01/web.1211/e24965/fault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hyperlink" Target="https://www.tutorialspoint.com/soap/soap_fault.htm" TargetMode="External"/><Relationship Id="rId5" Type="http://schemas.openxmlformats.org/officeDocument/2006/relationships/hyperlink" Target="https://www.w3schools.com/xml/xml_soap.asp" TargetMode="External"/><Relationship Id="rId4" Type="http://schemas.openxmlformats.org/officeDocument/2006/relationships/hyperlink" Target="https://examples.javacodegeeks.com/enterprise-java/jws/jax-ws-vs-jax-rpc-comparison-differences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CCCS 425 – Web Services</a:t>
            </a:r>
            <a:br>
              <a:rPr lang="en-CA" dirty="0"/>
            </a:br>
            <a:br>
              <a:rPr lang="en-CA" sz="2800" dirty="0"/>
            </a:br>
            <a:r>
              <a:rPr lang="en-CA" sz="3200" b="0" dirty="0"/>
              <a:t>Module7 – Understanding SOAP Messages</a:t>
            </a:r>
            <a:br>
              <a:rPr lang="en-CA" sz="3200" b="0" dirty="0"/>
            </a:br>
            <a:endParaRPr lang="en-CA" sz="2400" b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752600"/>
            <a:ext cx="10972800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SOAP Response: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SOAP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closer look at SOAP protocol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9A33D4-71DB-4615-893E-79489B3E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72" y="2362200"/>
            <a:ext cx="7607061" cy="2462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HTTP/1.1 200 OK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Content-Type: application/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soap+xml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 charset=utf-8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Content-Length: length</a:t>
            </a:r>
          </a:p>
          <a:p>
            <a:pPr lvl="0" eaLnBrk="0" hangingPunct="0"/>
            <a:endParaRPr lang="en-US" altLang="en-US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&lt;?xml version="1.0" encoding="utf-8"?&gt;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S:Envelope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xmlns:S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="http://schemas.xmlsoap.org/soap/envelope/"&gt;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S:Body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&lt;ns2:helloResponse xmlns:ns2="http://com.cccs425.mcgill.soap/"&gt;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   &lt;return&gt;hello me!&lt;/return&gt;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&lt;/ns2:envTestResponse&gt;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&lt;/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S:Body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35827-14D9-4210-BD54-802BD889BBBE}"/>
              </a:ext>
            </a:extLst>
          </p:cNvPr>
          <p:cNvCxnSpPr/>
          <p:nvPr/>
        </p:nvCxnSpPr>
        <p:spPr>
          <a:xfrm>
            <a:off x="1600200" y="25908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D29A7-F024-488D-BD05-A1824CF09FBA}"/>
              </a:ext>
            </a:extLst>
          </p:cNvPr>
          <p:cNvCxnSpPr/>
          <p:nvPr/>
        </p:nvCxnSpPr>
        <p:spPr>
          <a:xfrm>
            <a:off x="1600200" y="2820889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C102F-B407-4F15-ABC9-410CA212AB47}"/>
              </a:ext>
            </a:extLst>
          </p:cNvPr>
          <p:cNvCxnSpPr/>
          <p:nvPr/>
        </p:nvCxnSpPr>
        <p:spPr>
          <a:xfrm>
            <a:off x="1600200" y="3468486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A930B3-7CF7-4756-B8DC-58A92C0B97F2}"/>
              </a:ext>
            </a:extLst>
          </p:cNvPr>
          <p:cNvSpPr txBox="1"/>
          <p:nvPr/>
        </p:nvSpPr>
        <p:spPr>
          <a:xfrm>
            <a:off x="779141" y="238863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89C35-A175-4ACF-987E-7ABA1A4681DD}"/>
              </a:ext>
            </a:extLst>
          </p:cNvPr>
          <p:cNvSpPr txBox="1"/>
          <p:nvPr/>
        </p:nvSpPr>
        <p:spPr>
          <a:xfrm>
            <a:off x="779141" y="2667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BE471-3A10-4F48-97B6-D46D57C19BB0}"/>
              </a:ext>
            </a:extLst>
          </p:cNvPr>
          <p:cNvSpPr txBox="1"/>
          <p:nvPr/>
        </p:nvSpPr>
        <p:spPr>
          <a:xfrm>
            <a:off x="774105" y="32766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E9382-504E-461C-B2EB-CE1C566BC330}"/>
              </a:ext>
            </a:extLst>
          </p:cNvPr>
          <p:cNvSpPr/>
          <p:nvPr/>
        </p:nvSpPr>
        <p:spPr>
          <a:xfrm>
            <a:off x="2309267" y="2404157"/>
            <a:ext cx="1729333" cy="292259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280319"/>
            <a:ext cx="10972800" cy="3840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may also try SOAPUI: </a:t>
            </a:r>
            <a:r>
              <a:rPr lang="en-US" sz="2000" dirty="0">
                <a:hlinkClick r:id="rId2"/>
              </a:rPr>
              <a:t>https://www.soapui.org/downloads/soapui.html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SOAP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Invoking SOAP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9A33D4-71DB-4615-893E-79489B3E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32" y="1920081"/>
            <a:ext cx="967353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curl -H "Content-Type: text/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xml;charset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=UTF-8" 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-H "</a:t>
            </a:r>
            <a:r>
              <a:rPr lang="en-US" alt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SOAPAction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:"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-d @envelope.xml http://localhost:8080/cccs425.web/MyService</a:t>
            </a:r>
            <a:r>
              <a:rPr lang="en-US" alt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?wsdl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8953A97-B0A4-4AD4-88AD-8DE360BC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09220"/>
            <a:ext cx="5344328" cy="17851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&lt;?xml version="1.0" encoding="utf-8"?&gt;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soapenv:Envelope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xmlns:soapenv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="http://schemas.xmlsoap.org/soap/envelope/"&gt;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soapenv:Header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/&gt;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soapenv:Body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&lt;hello 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xmlns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="http://com.mcgill.cccs425.soap/"&gt;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      &lt;name&gt;me&lt;/name&gt;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&lt;/hello&gt;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   &lt;/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soapenv:Body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en-US" sz="11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soapenv:Envelope</a:t>
            </a:r>
            <a:r>
              <a:rPr lang="en-US" altLang="en-US" sz="11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4BA064-8B78-4854-9312-FE22394FA69D}"/>
              </a:ext>
            </a:extLst>
          </p:cNvPr>
          <p:cNvCxnSpPr>
            <a:cxnSpLocks/>
          </p:cNvCxnSpPr>
          <p:nvPr/>
        </p:nvCxnSpPr>
        <p:spPr>
          <a:xfrm>
            <a:off x="2497759" y="3810000"/>
            <a:ext cx="31410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661A3-5357-4215-B713-7D020B887598}"/>
              </a:ext>
            </a:extLst>
          </p:cNvPr>
          <p:cNvSpPr/>
          <p:nvPr/>
        </p:nvSpPr>
        <p:spPr>
          <a:xfrm>
            <a:off x="1750668" y="2173735"/>
            <a:ext cx="1485900" cy="264665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67DE90-ADE8-415F-B084-62A73FEA9B3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493618" y="2438400"/>
            <a:ext cx="4142" cy="137160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6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</p:spTree>
    <p:extLst>
      <p:ext uri="{BB962C8B-B14F-4D97-AF65-F5344CB8AC3E}">
        <p14:creationId xmlns:p14="http://schemas.microsoft.com/office/powerpoint/2010/main" val="46388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35DC23-0233-4C78-B026-81FF3894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SOAP fault is an error in a SOAP communication resulting from various sources of problems</a:t>
            </a:r>
            <a:r>
              <a:rPr lang="en-US" sz="1800" dirty="0"/>
              <a:t> (i.e. incorrect message format, header-processing problems, or incompatibility between applications, etc.)</a:t>
            </a:r>
            <a:endParaRPr lang="en-US" sz="2400" dirty="0"/>
          </a:p>
          <a:p>
            <a:r>
              <a:rPr lang="en-US" sz="2400" dirty="0"/>
              <a:t>When a SOAP fault occurs, a special message is generated</a:t>
            </a:r>
          </a:p>
          <a:p>
            <a:r>
              <a:rPr lang="en-US" sz="2400" dirty="0"/>
              <a:t>The message contains data indicating where the error originated and what caused it. </a:t>
            </a:r>
          </a:p>
          <a:p>
            <a:r>
              <a:rPr lang="en-US" sz="2400" dirty="0"/>
              <a:t>This data is called a </a:t>
            </a:r>
            <a:r>
              <a:rPr lang="en-US" sz="2400" b="1" dirty="0">
                <a:solidFill>
                  <a:srgbClr val="FF0000"/>
                </a:solidFill>
              </a:rPr>
              <a:t>fault</a:t>
            </a:r>
            <a:r>
              <a:rPr lang="en-US" sz="2400" dirty="0"/>
              <a:t> element.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E5F1B-467D-47BE-ADA2-5132BB4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F55C-B20D-4B77-A420-E5DDFC859C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Understanding SOAP Faults</a:t>
            </a:r>
          </a:p>
        </p:txBody>
      </p:sp>
    </p:spTree>
    <p:extLst>
      <p:ext uri="{BB962C8B-B14F-4D97-AF65-F5344CB8AC3E}">
        <p14:creationId xmlns:p14="http://schemas.microsoft.com/office/powerpoint/2010/main" val="571803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E5F1B-467D-47BE-ADA2-5132BB4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F55C-B20D-4B77-A420-E5DDFC859C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SOAP Fault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00EFB-E1D4-4F71-932B-E24DFBF98EF8}"/>
              </a:ext>
            </a:extLst>
          </p:cNvPr>
          <p:cNvSpPr/>
          <p:nvPr/>
        </p:nvSpPr>
        <p:spPr>
          <a:xfrm>
            <a:off x="1752600" y="2057400"/>
            <a:ext cx="8686800" cy="372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 version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'1.0'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encoding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'UTF-8'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SOAP-ENV:Envelope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3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xmlns:SOAP-ENV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"http://schemas.xmlsoap.org/soap/envelope/"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3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xmlns:xsi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"http://www.w3.org/1999/XMLSchema-instance"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3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xmlns:xsd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"http://www.w3.org/1999/XMLSchema"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SOAP-ENV:Body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SOAP-ENV:Fault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faultcode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xsi:type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300" dirty="0" err="1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xsd:string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3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SOAP-ENV:Client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faultcode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faultstring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xsi:type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300" dirty="0" err="1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xsd:string</a:t>
            </a:r>
            <a:r>
              <a:rPr lang="en-US" sz="13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Failed to locate method (</a:t>
            </a:r>
            <a:r>
              <a:rPr lang="en-US" sz="13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ValidateCreditCard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in class (</a:t>
            </a:r>
            <a:r>
              <a:rPr lang="en-US" sz="13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examplesCreditCard</a:t>
            </a: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at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/usr/local/ActivePerl-5.6/lib/site_perl/5.6.0/SOAP/Lite.pm line 1555.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faultstring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SOAP-ENV:Fault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SOAP-ENV:Body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3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SOAP-ENV:Envelope</a:t>
            </a:r>
            <a:r>
              <a:rPr lang="en-US" sz="13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5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E5F1B-467D-47BE-ADA2-5132BB4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F55C-B20D-4B77-A420-E5DDFC859C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and Faults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66EB-63F5-4943-97DB-AAEF31D121A9}"/>
              </a:ext>
            </a:extLst>
          </p:cNvPr>
          <p:cNvSpPr/>
          <p:nvPr/>
        </p:nvSpPr>
        <p:spPr>
          <a:xfrm>
            <a:off x="1828800" y="2133600"/>
            <a:ext cx="8458200" cy="2854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dirty="0" err="1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WebFault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(name=</a:t>
            </a:r>
            <a:r>
              <a:rPr 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MySOAPFault</a:t>
            </a:r>
            <a:r>
              <a:rPr 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"http://www.example.com"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MySOAPFault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MySOAPFault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MySOAPFault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message, 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cause)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(message, cause);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E5F1B-467D-47BE-ADA2-5132BB4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F55C-B20D-4B77-A420-E5DDFC859C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and Faults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A0428-8802-4AE1-9DD7-38A1B597284E}"/>
              </a:ext>
            </a:extLst>
          </p:cNvPr>
          <p:cNvSpPr/>
          <p:nvPr/>
        </p:nvSpPr>
        <p:spPr>
          <a:xfrm>
            <a:off x="1828800" y="2133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WebService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serviceName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FooSvc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lvl="0" eaLnBrk="0" hangingPunct="0"/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FooService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 </a:t>
            </a:r>
          </a:p>
          <a:p>
            <a:pPr lvl="0" eaLnBrk="0" hangingPunct="0"/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public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sayHello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name) 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throws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MySOAPFault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     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name.isEmpty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 {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Throwable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 = 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"Empty name"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throw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MySOAPFault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"There is one error"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t);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"Hello, 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name;    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82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E5F1B-467D-47BE-ADA2-5132BB4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Faults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F55C-B20D-4B77-A420-E5DDFC859C9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Sample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A0428-8802-4AE1-9DD7-38A1B597284E}"/>
              </a:ext>
            </a:extLst>
          </p:cNvPr>
          <p:cNvSpPr/>
          <p:nvPr/>
        </p:nvSpPr>
        <p:spPr>
          <a:xfrm>
            <a:off x="1828800" y="2133600"/>
            <a:ext cx="84582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Envelope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xmlns:S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"http://schemas.xmlsoap.org/soap/envelope/"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&lt;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xmlns:ns4=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"http://www.w3.org/2003/05/soap-envelope"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&lt;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faultcode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faultcode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&lt;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faultstring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There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one error&lt;/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faultstring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&lt;detail&gt;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&lt;ns2: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MySOAPFault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xmlns:ns2=</a:t>
            </a:r>
            <a:r>
              <a:rPr lang="en-US" altLang="en-US" sz="1400" dirty="0">
                <a:solidFill>
                  <a:srgbClr val="7D272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"http://ws.pkg/"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&lt;message&gt;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There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one error&lt;/message&gt;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&lt;/ns2:</a:t>
            </a:r>
            <a:r>
              <a:rPr lang="en-US" alt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MySOAPFault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&lt;/detail&gt;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&lt;/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Fault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&lt;/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altLang="en-US" sz="1400" dirty="0" err="1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S:</a:t>
            </a:r>
            <a:r>
              <a:rPr lang="en-US" altLang="en-US" sz="1400" dirty="0" err="1">
                <a:solidFill>
                  <a:srgbClr val="2B91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Envelope</a:t>
            </a:r>
            <a:r>
              <a:rPr lang="en-US" altLang="en-US" sz="1400" dirty="0">
                <a:solidFill>
                  <a:srgbClr val="30333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hangingPunct="0"/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4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16387" descr="Abstract blurred public library with bookshelves">
            <a:extLst>
              <a:ext uri="{FF2B5EF4-FFF2-40B4-BE49-F238E27FC236}">
                <a16:creationId xmlns:a16="http://schemas.microsoft.com/office/drawing/2014/main" id="{39C9D24C-1D20-455B-9841-9224691A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30" b="30340"/>
          <a:stretch/>
        </p:blipFill>
        <p:spPr>
          <a:xfrm>
            <a:off x="609600" y="2286001"/>
            <a:ext cx="10972800" cy="3840163"/>
          </a:xfrm>
          <a:prstGeom prst="rect">
            <a:avLst/>
          </a:prstGeom>
          <a:noFill/>
        </p:spPr>
      </p:pic>
      <p:sp>
        <p:nvSpPr>
          <p:cNvPr id="16386" name="Rectangle 3"/>
          <p:cNvSpPr>
            <a:spLocks noGrp="1" noChangeArrowheads="1"/>
          </p:cNvSpPr>
          <p:nvPr>
            <p:ph type="body" idx="13"/>
          </p:nvPr>
        </p:nvSpPr>
        <p:spPr>
          <a:xfrm>
            <a:off x="508000" y="914400"/>
            <a:ext cx="10972800" cy="1143000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500" dirty="0"/>
              <a:t>The following materials are produced from various online sources. Links to the original materials have been provided.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7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54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SOAP API</a:t>
            </a:r>
          </a:p>
        </p:txBody>
      </p:sp>
    </p:spTree>
    <p:extLst>
      <p:ext uri="{BB962C8B-B14F-4D97-AF65-F5344CB8AC3E}">
        <p14:creationId xmlns:p14="http://schemas.microsoft.com/office/powerpoint/2010/main" val="418942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82C061-46BA-4409-8A40-8912CC29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Necessary classes may be found under </a:t>
            </a:r>
            <a:r>
              <a:rPr lang="en-US" sz="2000" i="1" dirty="0" err="1"/>
              <a:t>java.xml.soap</a:t>
            </a:r>
            <a:r>
              <a:rPr lang="en-US" sz="2000" i="1" dirty="0"/>
              <a:t> </a:t>
            </a:r>
            <a:r>
              <a:rPr lang="en-US" sz="2000" i="1" dirty="0" err="1"/>
              <a:t>pacakage</a:t>
            </a:r>
            <a:endParaRPr lang="en-US" sz="20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SOAP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Imports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72" y="2971803"/>
            <a:ext cx="7513656" cy="246221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javax.xml.soap.SOAPConnectionFactory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javax.xml.soap.SOAPConnection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javax.xml.soap.SOAPFactory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endParaRPr lang="en-US" altLang="en-US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javax.xml.soap.MessageFactory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javax.xml.soap.SOAPMessage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javax.xml.soap.SOAPHeader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javax.xml.soap.SOAPBody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javax.xml.soap.SOAPBodyElement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javax.xml.soap.SOAPElement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javax.xml.soap.Name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621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SOAP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Constructing the message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2057400"/>
            <a:ext cx="8534400" cy="353943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SOAPConnectionFactory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conFactory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SOAPConnectionFactory.newInstance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SOAPConnection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conn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conFactory.createConnection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SOAPFactory.newInstance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MessageFactory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mfactory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MessageFactory.newInstance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SOAPMessage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</a:rPr>
              <a:t> message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mfactory.createMessage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SOAPBody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body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message.getSOAPBody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();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Name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envTestName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soapFactory.createName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           "hello", "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myns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", "http://com.mcgill.cccs425.soap/");</a:t>
            </a: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SOAPBodyElement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hellomethod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body.addBodyElement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envTestName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SOAPElement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nameparam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hellomethod.addChildElement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("name");</a:t>
            </a:r>
          </a:p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SOAPElement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nameElement.addTextNode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("me");</a:t>
            </a:r>
          </a:p>
          <a:p>
            <a:pPr eaLnBrk="0" hangingPunct="0"/>
            <a:endParaRPr lang="en-US" altLang="en-US" sz="1400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SOAP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Performing the SOAP Call and retrieving the response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30" y="2024270"/>
            <a:ext cx="9753600" cy="523220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URL endpoint = new URL("http://localhost:8080/cccs425.web/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MyService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");</a:t>
            </a:r>
          </a:p>
          <a:p>
            <a:pPr eaLnBrk="0" hangingPunct="0"/>
            <a:r>
              <a:rPr lang="en-US" altLang="en-US" sz="1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SOAPMessage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</a:rPr>
              <a:t> response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conn.call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(message, endpoint);</a:t>
            </a:r>
          </a:p>
        </p:txBody>
      </p:sp>
    </p:spTree>
    <p:extLst>
      <p:ext uri="{BB962C8B-B14F-4D97-AF65-F5344CB8AC3E}">
        <p14:creationId xmlns:p14="http://schemas.microsoft.com/office/powerpoint/2010/main" val="232886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416C4-B05C-45CD-BEE7-01E6A580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SOAP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4FD7-E00C-4D46-B38E-FCF0101215E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Processing the Response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09D72-B6C9-4EC5-9C7F-42012B413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30" y="1808827"/>
            <a:ext cx="9753600" cy="954107"/>
          </a:xfrm>
          <a:prstGeom prst="rect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response.getSOAPBody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().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getChildNodes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().item(0).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getChildNodes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().item(0).</a:t>
            </a:r>
          </a:p>
          <a:p>
            <a:pPr eaLnBrk="0" hangingPunct="0"/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getChildNodes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().item(0).</a:t>
            </a:r>
            <a:r>
              <a:rPr lang="en-US" altLang="en-US" sz="1400" dirty="0" err="1">
                <a:solidFill>
                  <a:schemeClr val="tx2"/>
                </a:solidFill>
                <a:latin typeface="Courier New" panose="02070309020205020404" pitchFamily="49" charset="0"/>
              </a:rPr>
              <a:t>getNodeValue</a:t>
            </a:r>
            <a:r>
              <a:rPr lang="en-US" altLang="en-US" sz="1400" dirty="0">
                <a:solidFill>
                  <a:schemeClr val="tx2"/>
                </a:solidFill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68B991-0D34-4F75-9B8B-1C22AD07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86200"/>
            <a:ext cx="7607061" cy="13849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S:Envelope</a:t>
            </a:r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xmlns:S</a:t>
            </a:r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="http://schemas.xmlsoap.org/soap/envelope/"&gt;</a:t>
            </a:r>
          </a:p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S:Body</a:t>
            </a:r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    &lt;ns2:helloResponse xmlns:ns2="http://com.cccs425.mcgill.soap/"&gt;</a:t>
            </a:r>
          </a:p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       &lt;return&gt;hello me!&lt;/return&gt;</a:t>
            </a:r>
          </a:p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    &lt;/ns2:envTestResponse&gt;</a:t>
            </a:r>
          </a:p>
          <a:p>
            <a:pPr lvl="0" eaLnBrk="0" hangingPunct="0"/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   &lt;/</a:t>
            </a:r>
            <a:r>
              <a:rPr lang="en-US" altLang="en-US" sz="1400" dirty="0" err="1">
                <a:solidFill>
                  <a:schemeClr val="bg1"/>
                </a:solidFill>
                <a:latin typeface="Courier New" panose="02070309020205020404" pitchFamily="49" charset="0"/>
              </a:rPr>
              <a:t>S:Body</a:t>
            </a:r>
            <a:r>
              <a:rPr lang="en-US" altLang="en-US" sz="1400" dirty="0">
                <a:solidFill>
                  <a:schemeClr val="bg1"/>
                </a:solidFill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6849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964537-4929-430C-9561-274ECDA0806E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7FA871-E3DF-421B-A35F-5E2CCBA8F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EFDFEA-55A0-4050-AF20-134806C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</p:spTree>
    <p:extLst>
      <p:ext uri="{BB962C8B-B14F-4D97-AF65-F5344CB8AC3E}">
        <p14:creationId xmlns:p14="http://schemas.microsoft.com/office/powerpoint/2010/main" val="149869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JAX-RPC stands for Java API for XML-based RPC.</a:t>
            </a:r>
          </a:p>
          <a:p>
            <a:r>
              <a:rPr lang="en-US" dirty="0"/>
              <a:t>It's an API for building Web services and clients that used remote procedure calls (RPC) and XML.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What is JAX RPC</a:t>
            </a:r>
          </a:p>
        </p:txBody>
      </p:sp>
    </p:spTree>
    <p:extLst>
      <p:ext uri="{BB962C8B-B14F-4D97-AF65-F5344CB8AC3E}">
        <p14:creationId xmlns:p14="http://schemas.microsoft.com/office/powerpoint/2010/main" val="1672211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JAX-RPC is an older version of SOAP implementation which is now replaced by JAX-WS and is deprecated.</a:t>
            </a:r>
          </a:p>
          <a:p>
            <a:r>
              <a:rPr lang="en-US" sz="2200" dirty="0"/>
              <a:t>It is based on java 1.4 and do not support new standards. Therefore, it is no longer supported.</a:t>
            </a:r>
          </a:p>
          <a:p>
            <a:r>
              <a:rPr lang="en-US" sz="2200" dirty="0"/>
              <a:t>It is based on java Remote Method Invocation (RMI) framework.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 RPC is now obsolete</a:t>
            </a:r>
          </a:p>
        </p:txBody>
      </p:sp>
    </p:spTree>
    <p:extLst>
      <p:ext uri="{BB962C8B-B14F-4D97-AF65-F5344CB8AC3E}">
        <p14:creationId xmlns:p14="http://schemas.microsoft.com/office/powerpoint/2010/main" val="55998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SOAP messages</a:t>
            </a:r>
          </a:p>
          <a:p>
            <a:r>
              <a:rPr lang="en-US" dirty="0"/>
              <a:t>Use Java API to send SOAP messages</a:t>
            </a:r>
          </a:p>
          <a:p>
            <a:r>
              <a:rPr lang="en-US" dirty="0"/>
              <a:t>Explain SOAP Faults</a:t>
            </a:r>
          </a:p>
          <a:p>
            <a:r>
              <a:rPr lang="en-US" dirty="0"/>
              <a:t>Handle Exceptions using SOAP Faults</a:t>
            </a:r>
          </a:p>
          <a:p>
            <a:r>
              <a:rPr lang="en-US" dirty="0"/>
              <a:t>Explain the difference between HTTP Exceptions and SOAP Faults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Learning Outcomes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020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Similarities:</a:t>
            </a:r>
          </a:p>
          <a:p>
            <a:r>
              <a:rPr lang="en-US" sz="2200" dirty="0"/>
              <a:t>Both support SOAP 1.1 and HTTP 1.1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Differences:</a:t>
            </a:r>
          </a:p>
          <a:p>
            <a:r>
              <a:rPr lang="en-US" sz="2200" dirty="0"/>
              <a:t>JAX-WS support SOAP 1.2</a:t>
            </a:r>
          </a:p>
          <a:p>
            <a:r>
              <a:rPr lang="en-US" sz="2200"/>
              <a:t>JAX-RPC </a:t>
            </a:r>
            <a:r>
              <a:rPr lang="en-US" sz="2200" dirty="0"/>
              <a:t>is based on java 1.4 while JAX-WS uses java 5</a:t>
            </a:r>
          </a:p>
          <a:p>
            <a:r>
              <a:rPr lang="en-US" sz="2200" dirty="0"/>
              <a:t>JAX-RPC uses its own object model and supports certain java data types</a:t>
            </a:r>
          </a:p>
          <a:p>
            <a:r>
              <a:rPr lang="en-US" sz="2200" dirty="0"/>
              <a:t>JAX-WS uses JAXB</a:t>
            </a:r>
          </a:p>
          <a:p>
            <a:r>
              <a:rPr lang="en-US" sz="2200" dirty="0"/>
              <a:t>JAX-WS support new features such i.e. async functionality</a:t>
            </a:r>
          </a:p>
          <a:p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JAX-WS vs JAX-RPC</a:t>
            </a:r>
          </a:p>
        </p:txBody>
      </p:sp>
    </p:spTree>
    <p:extLst>
      <p:ext uri="{BB962C8B-B14F-4D97-AF65-F5344CB8AC3E}">
        <p14:creationId xmlns:p14="http://schemas.microsoft.com/office/powerpoint/2010/main" val="3103717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JAX-RPC supported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7A231-9433-445E-9A50-45A5A037A20E}"/>
              </a:ext>
            </a:extLst>
          </p:cNvPr>
          <p:cNvSpPr/>
          <p:nvPr/>
        </p:nvSpPr>
        <p:spPr>
          <a:xfrm>
            <a:off x="6172200" y="25019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java.math.BigDecimal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java.math.BigInteger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java.util.Calendar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20801-E1D5-4D94-96C1-19DD0656C4D2}"/>
              </a:ext>
            </a:extLst>
          </p:cNvPr>
          <p:cNvSpPr/>
          <p:nvPr/>
        </p:nvSpPr>
        <p:spPr>
          <a:xfrm>
            <a:off x="2438400" y="25146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java.lang.Boolean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java.lang.Byte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java.lang.Long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java.lang.Short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22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99D422-3DA0-4EFD-A278-3E9A95F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55E18-465A-478A-A77E-F0ECECF783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RPC Model</a:t>
            </a:r>
          </a:p>
        </p:txBody>
      </p:sp>
      <p:pic>
        <p:nvPicPr>
          <p:cNvPr id="1026" name="Picture 2" descr="The picture illustrates the JAX-PRC model, the client and the service interaction using JAX-RPC runtime.">
            <a:extLst>
              <a:ext uri="{FF2B5EF4-FFF2-40B4-BE49-F238E27FC236}">
                <a16:creationId xmlns:a16="http://schemas.microsoft.com/office/drawing/2014/main" id="{4108A487-FC22-4F70-89B1-E1A3764A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57400"/>
            <a:ext cx="62579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1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5DA2C-A7F3-4A6B-8792-0A53398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C39F-52EC-4726-862F-35DCE401F5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JAX RPC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8FB057-0D37-4AD2-B7A9-FBD0E5EEB9A3}"/>
              </a:ext>
            </a:extLst>
          </p:cNvPr>
          <p:cNvGraphicFramePr>
            <a:graphicFrameLocks noGrp="1"/>
          </p:cNvGraphicFramePr>
          <p:nvPr/>
        </p:nvGraphicFramePr>
        <p:xfrm>
          <a:off x="1085850" y="2057400"/>
          <a:ext cx="9817100" cy="3469242"/>
        </p:xfrm>
        <a:graphic>
          <a:graphicData uri="http://schemas.openxmlformats.org/drawingml/2006/table">
            <a:tbl>
              <a:tblPr/>
              <a:tblGrid>
                <a:gridCol w="3761823">
                  <a:extLst>
                    <a:ext uri="{9D8B030D-6E8A-4147-A177-3AD203B41FA5}">
                      <a16:colId xmlns:a16="http://schemas.microsoft.com/office/drawing/2014/main" val="1027044273"/>
                    </a:ext>
                  </a:extLst>
                </a:gridCol>
                <a:gridCol w="6055277">
                  <a:extLst>
                    <a:ext uri="{9D8B030D-6E8A-4147-A177-3AD203B41FA5}">
                      <a16:colId xmlns:a16="http://schemas.microsoft.com/office/drawing/2014/main" val="495127629"/>
                    </a:ext>
                  </a:extLst>
                </a:gridCol>
              </a:tblGrid>
              <a:tr h="5506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88579"/>
                  </a:ext>
                </a:extLst>
              </a:tr>
              <a:tr h="853605">
                <a:tc>
                  <a:txBody>
                    <a:bodyPr/>
                    <a:lstStyle/>
                    <a:p>
                      <a:r>
                        <a:rPr lang="en-US" sz="1400" dirty="0"/>
                        <a:t>Client</a:t>
                      </a:r>
                    </a:p>
                    <a:p>
                      <a:r>
                        <a:rPr lang="en-US" sz="1400" dirty="0"/>
                        <a:t>Service (interface and implementation class)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Provided by the application developer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68767"/>
                  </a:ext>
                </a:extLst>
              </a:tr>
              <a:tr h="657249">
                <a:tc>
                  <a:txBody>
                    <a:bodyPr/>
                    <a:lstStyle/>
                    <a:p>
                      <a:r>
                        <a:rPr lang="en-US" sz="1400" dirty="0"/>
                        <a:t>Stubs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Generated by the </a:t>
                      </a:r>
                      <a:r>
                        <a:rPr lang="en-US" sz="1400" b="1" dirty="0" err="1"/>
                        <a:t>wscompile</a:t>
                      </a:r>
                      <a:r>
                        <a:rPr lang="en-US" sz="1400" dirty="0"/>
                        <a:t> tool, which is run by the application developer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21089"/>
                  </a:ext>
                </a:extLst>
              </a:tr>
              <a:tr h="657249">
                <a:tc>
                  <a:txBody>
                    <a:bodyPr/>
                    <a:lstStyle/>
                    <a:p>
                      <a:r>
                        <a:rPr lang="en-US" sz="1400"/>
                        <a:t>Ties</a:t>
                      </a:r>
                      <a:br>
                        <a:rPr lang="en-US" sz="1400"/>
                      </a:br>
                      <a:endParaRPr lang="en-US" sz="140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Generated by the </a:t>
                      </a:r>
                      <a:r>
                        <a:rPr lang="en-US" sz="1400" b="1" dirty="0" err="1"/>
                        <a:t>wsdeploy</a:t>
                      </a:r>
                      <a:r>
                        <a:rPr lang="en-US" sz="1400" dirty="0"/>
                        <a:t> tool, which is run by the application developer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72199"/>
                  </a:ext>
                </a:extLst>
              </a:tr>
              <a:tr h="657249">
                <a:tc>
                  <a:txBody>
                    <a:bodyPr/>
                    <a:lstStyle/>
                    <a:p>
                      <a:r>
                        <a:rPr lang="en-US" sz="1400" dirty="0"/>
                        <a:t>JAX-RPC Runtime System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Included with the Java WSDP (Java Web Services Development Pack)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91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346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6E4AF-6255-4A85-994D-233B590F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63DEC-BF8F-4A57-8B15-AE14AA921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Service Interface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29DC9-F4FD-4EBA-8269-A0A231D29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7568"/>
            <a:ext cx="6367449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package hello;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java.rmi.Remote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java.rmi.RemoteException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extends Remote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sayHello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(String s)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throws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RemoteException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45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6E4AF-6255-4A85-994D-233B590F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63DEC-BF8F-4A57-8B15-AE14AA9211F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Implementation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92619-DD54-47B6-A000-3179915F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74838"/>
            <a:ext cx="415690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package hello;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implements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String message ="Hello";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public 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sayHello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(String s)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return message + 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0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A6E4AF-6255-4A85-994D-233B590F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C1DC30-D8D6-4CD5-87D3-AD5480A40F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jaxrpc-ri.xml file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ECF618-77E8-4DF7-B068-D08ADC19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7508787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xmlns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="http://java.sun.com/xml/ns/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jax-rpc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/dd" version="1.0"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targetNamespaceBase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="http://com.test/wsdl"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typeNamespaceBase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="http://com.test/types"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urlPatternBase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&lt;endpoint name="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displayName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="HelloWorld Service"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description="A simple web service"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interface="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hello.HelloIF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 implementation="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hello.HelloImpl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"/&gt;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endpointMapping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endpointName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="/hello"/&gt;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webServices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42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3D6ECD-9E03-4622-957F-F590F91B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4968-CA4A-4210-B99C-37FE11F42B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Client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62AFEE-2447-4377-AD35-F70052D2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16995"/>
            <a:ext cx="643637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package hello;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javax.xml.rpc.Stub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Stub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stub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createProxy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hello =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)stub;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hello.sayHello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("Duke!"));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catch (Exception ex)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ex.printStackTrace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private static Stub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// Note: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MyHello_Impl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is implementation-specific.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return (Stub)(new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MyHello_Impl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getHelloIFPort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1E64C-F058-4780-B2AB-D9CBDCE2E94D}"/>
              </a:ext>
            </a:extLst>
          </p:cNvPr>
          <p:cNvSpPr/>
          <p:nvPr/>
        </p:nvSpPr>
        <p:spPr>
          <a:xfrm>
            <a:off x="4495800" y="5196681"/>
            <a:ext cx="4191000" cy="289719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3D6ECD-9E03-4622-957F-F590F91B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 RPC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4968-CA4A-4210-B99C-37FE11F42B1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The Dynamic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2E55A-AD77-4E30-B858-EC2093F1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642049"/>
            <a:ext cx="1040861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HelloClient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public static void 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"http://localhost:8080/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ProxyHelloWorld.wsdl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        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nameSpaceUri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"http://proxy.org/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wsdl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"HelloWorld";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portName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helloWsdlUrl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new URL(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UrlString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ServiceFactory.newInstance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serviceFactory.createService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helloWsdlUrl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QName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nameSpaceUri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serviceName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myProxy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helloService.getPort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QName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nameSpaceUri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portName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proxy.HelloIF.class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myProxy.sayHello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("Buzz"));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catch (Exception ex)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ex.printStackTrace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7122B-51CE-41A0-904E-81560226DDED}"/>
              </a:ext>
            </a:extLst>
          </p:cNvPr>
          <p:cNvSpPr/>
          <p:nvPr/>
        </p:nvSpPr>
        <p:spPr>
          <a:xfrm>
            <a:off x="7703519" y="1757391"/>
            <a:ext cx="3619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import java.net.URL;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import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javax.xml.rpc.Service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import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javax.xml.rpc.JAXRPCException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import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javax.xml.namespace.QName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 </a:t>
            </a:r>
          </a:p>
          <a:p>
            <a:pPr lvl="0" eaLnBrk="0" hangingPunct="0"/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import </a:t>
            </a:r>
            <a:r>
              <a:rPr lang="en-US" altLang="en-US" sz="14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javax.xml.rpc.ServiceFactory</a:t>
            </a:r>
            <a:r>
              <a:rPr lang="en-US" altLang="en-US" sz="1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; </a:t>
            </a:r>
          </a:p>
          <a:p>
            <a:pPr lvl="0" eaLnBrk="0" hangingPunct="0"/>
            <a:endParaRPr lang="en-US" altLang="en-US" sz="1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15B9-F921-4DE0-A660-FE52F33A97D5}"/>
              </a:ext>
            </a:extLst>
          </p:cNvPr>
          <p:cNvSpPr/>
          <p:nvPr/>
        </p:nvSpPr>
        <p:spPr>
          <a:xfrm>
            <a:off x="7708900" y="1714500"/>
            <a:ext cx="3263900" cy="1257300"/>
          </a:xfrm>
          <a:prstGeom prst="rect">
            <a:avLst/>
          </a:prstGeom>
          <a:solidFill>
            <a:srgbClr val="DFF1CB">
              <a:alpha val="30000"/>
            </a:srgbClr>
          </a:solidFill>
          <a:ln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1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SOAP Messaging</a:t>
            </a:r>
          </a:p>
          <a:p>
            <a:r>
              <a:rPr lang="en-US" sz="2800" dirty="0"/>
              <a:t>SOAP Faults</a:t>
            </a:r>
          </a:p>
          <a:p>
            <a:r>
              <a:rPr lang="en-US" sz="2800" dirty="0"/>
              <a:t>Using SOAP API</a:t>
            </a:r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Overview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582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3C3C3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Generating SOAP Faults, Consuming Services that may generate Faults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453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SOAP API</a:t>
            </a:r>
          </a:p>
          <a:p>
            <a:r>
              <a:rPr lang="en-US" sz="2800" dirty="0"/>
              <a:t>SOAP Faults</a:t>
            </a:r>
          </a:p>
          <a:p>
            <a:r>
              <a:rPr lang="en-US" sz="2800" dirty="0"/>
              <a:t>HTTP Exceptions</a:t>
            </a:r>
          </a:p>
          <a:p>
            <a:r>
              <a:rPr lang="en-US" sz="2800" dirty="0"/>
              <a:t>JAX-RPC features and concepts</a:t>
            </a:r>
          </a:p>
          <a:p>
            <a:r>
              <a:rPr lang="en-US" sz="2800" dirty="0"/>
              <a:t>JAX-RPC vs. JAX-WS</a:t>
            </a:r>
          </a:p>
          <a:p>
            <a:r>
              <a:rPr lang="en-US" sz="2800" dirty="0"/>
              <a:t>JAX-RPC client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Summary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022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http://lia.deis.unibo.it/Courses/TecnologieWeb0708/materiale/laboratorio/guide/j2ee14tutorial7/JAXRPC3.html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https://examples.javacodegeeks.com/enterprise-java/jws/jax-ws-vs-jax-rpc-comparison-differences/</a:t>
            </a:r>
            <a:endParaRPr lang="en-US" sz="2000" dirty="0"/>
          </a:p>
          <a:p>
            <a:endParaRPr lang="en-US" sz="2000" dirty="0"/>
          </a:p>
          <a:p>
            <a:r>
              <a:rPr lang="en-CA" sz="2400" dirty="0"/>
              <a:t>See also:</a:t>
            </a:r>
          </a:p>
          <a:p>
            <a:pPr lvl="1"/>
            <a:r>
              <a:rPr lang="en-US" sz="2000" dirty="0">
                <a:hlinkClick r:id="rId5"/>
              </a:rPr>
              <a:t>https://www.w3schools.com/xml/xml_soap.asp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https://www.tutorialspoint.com/soap/soap_fault.htm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https://docs.oracle.com/cd/E24329_01/web.1211/e24965/faults.htm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https://www.w3schools.com/xml/xml_soap.asp</a:t>
            </a:r>
            <a:endParaRPr lang="en-US" sz="2000" dirty="0">
              <a:hlinkClick r:id="rId8"/>
            </a:endParaRPr>
          </a:p>
          <a:p>
            <a:pPr lvl="1"/>
            <a:r>
              <a:rPr lang="en-US" sz="2000" dirty="0">
                <a:hlinkClick r:id="rId8"/>
              </a:rPr>
              <a:t>http://www.inf.fu-berlin.de/lehre/SS03/19560-P/Docs/JWSDP/tutorial/doc/JAXRPC.html</a:t>
            </a:r>
            <a:endParaRPr lang="en-US" sz="2000" dirty="0"/>
          </a:p>
          <a:p>
            <a:pPr lvl="1"/>
            <a:endParaRPr lang="en-US" sz="20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354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- </a:t>
            </a:r>
            <a:r>
              <a:rPr lang="en-US"/>
              <a:t>SOAP Attachments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6D80A2-6D17-430A-996E-2A0A1AF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Messaging</a:t>
            </a:r>
          </a:p>
        </p:txBody>
      </p:sp>
    </p:spTree>
    <p:extLst>
      <p:ext uri="{BB962C8B-B14F-4D97-AF65-F5344CB8AC3E}">
        <p14:creationId xmlns:p14="http://schemas.microsoft.com/office/powerpoint/2010/main" val="36700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SOAP as a Messaging Protocol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282A5-CD8C-4429-9BF1-C033DF64C2C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3" descr="This picture illustrates distributed messaging using SOAP. This particular example shows how such a messaging system may be used to invoke the service and return the result to the client.&#10;">
            <a:extLst>
              <a:ext uri="{FF2B5EF4-FFF2-40B4-BE49-F238E27FC236}">
                <a16:creationId xmlns:a16="http://schemas.microsoft.com/office/drawing/2014/main" id="{21F30B61-82A6-460F-91DF-4BE02646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789058"/>
            <a:ext cx="7924800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E6F0BE-C0C7-471D-9D00-DDBB52AB6C8A}"/>
              </a:ext>
            </a:extLst>
          </p:cNvPr>
          <p:cNvSpPr/>
          <p:nvPr/>
        </p:nvSpPr>
        <p:spPr>
          <a:xfrm>
            <a:off x="4114800" y="5943600"/>
            <a:ext cx="61950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Web Services &amp; SOA: Principles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37601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1"/>
            <a:ext cx="8001000" cy="3840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 SOAP XML document has a hierarchical structure made up of elements, </a:t>
            </a:r>
            <a:r>
              <a:rPr lang="en-US" sz="2800" dirty="0" err="1"/>
              <a:t>subelements</a:t>
            </a:r>
            <a:r>
              <a:rPr lang="en-US" sz="2800" dirty="0"/>
              <a:t>, </a:t>
            </a:r>
            <a:r>
              <a:rPr lang="en-US" sz="2800" dirty="0" err="1"/>
              <a:t>subsubelements</a:t>
            </a:r>
            <a:r>
              <a:rPr lang="en-US" sz="2800" dirty="0"/>
              <a:t>, and so 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SOAP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Structure of a SOAP message</a:t>
            </a:r>
          </a:p>
        </p:txBody>
      </p:sp>
      <p:pic>
        <p:nvPicPr>
          <p:cNvPr id="1026" name="Picture 2" descr="Diagram of SOAPMessage Object with SOAPPart, SOAPEnvelope, SOAPHeader, and SOAPBody">
            <a:extLst>
              <a:ext uri="{FF2B5EF4-FFF2-40B4-BE49-F238E27FC236}">
                <a16:creationId xmlns:a16="http://schemas.microsoft.com/office/drawing/2014/main" id="{582EE981-A5BD-4FFC-91D5-81B6B9DC7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264259"/>
            <a:ext cx="22764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7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 the following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SOAP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closer look at SOAP protocol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9A33D4-71DB-4615-893E-79489B3E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44" y="3225680"/>
            <a:ext cx="10688655" cy="24622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package com.mcgill.cccs425.soap;</a:t>
            </a:r>
          </a:p>
          <a:p>
            <a:pPr lvl="0" eaLnBrk="0" hangingPunct="0"/>
            <a:endParaRPr lang="en-US" altLang="en-US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WebService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serviceName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= "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MyService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")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MyService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{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@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WebMethod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operationName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= "hello")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public String hello(@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WebParam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(name = "name") String name)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{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  return "hello " + name + "!";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}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90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31580C-8037-4D12-AE76-F7E7C811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752600"/>
            <a:ext cx="10972800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SOAP Request over HTTP: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A770D-1876-469E-943B-4C0506EF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SOAP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79E36-5A76-41CD-A5CC-91EACDF56DB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closer look at SOAP protocol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9A33D4-71DB-4615-893E-79489B3E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672" y="2404170"/>
            <a:ext cx="7513656" cy="35394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POST /cccs425.web/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MyService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HTTP/1.1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Host: localhost:8080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Content-Type: Content-Type: text/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xml;charset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=UTF-8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Content-Length: length</a:t>
            </a:r>
          </a:p>
          <a:p>
            <a:pPr lvl="0" eaLnBrk="0" hangingPunct="0"/>
            <a:endParaRPr lang="en-US" altLang="en-US" sz="1400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&lt;?xml version="1.0" encoding="utf-8"?&gt;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soapenv:Envelope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xmlns:soapenv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="http://schemas.xmlsoap.org/soap/envelope/" 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xmlns:att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="http://com.mcgill.cccs425.soap/"&gt;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soapenv:Header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/&gt;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soapenv:Body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att:hello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   &lt;name&gt;me&lt;/name&gt;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   &lt;/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att:hello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   &lt;/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soapenv:Body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&lt;/</a:t>
            </a:r>
            <a:r>
              <a:rPr lang="en-US" altLang="en-US" sz="1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soapenv:Envelope</a:t>
            </a:r>
            <a:r>
              <a:rPr lang="en-US" altLang="en-US" sz="1400" dirty="0">
                <a:solidFill>
                  <a:srgbClr val="FFFFFF"/>
                </a:solidFill>
                <a:latin typeface="Courier New" panose="02070309020205020404" pitchFamily="49" charset="0"/>
              </a:rPr>
              <a:t>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435827-14D9-4210-BD54-802BD889BBBE}"/>
              </a:ext>
            </a:extLst>
          </p:cNvPr>
          <p:cNvCxnSpPr/>
          <p:nvPr/>
        </p:nvCxnSpPr>
        <p:spPr>
          <a:xfrm>
            <a:off x="1600200" y="2590800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8D29A7-F024-488D-BD05-A1824CF09FBA}"/>
              </a:ext>
            </a:extLst>
          </p:cNvPr>
          <p:cNvCxnSpPr/>
          <p:nvPr/>
        </p:nvCxnSpPr>
        <p:spPr>
          <a:xfrm>
            <a:off x="1600200" y="2973289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C102F-B407-4F15-ABC9-410CA212AB47}"/>
              </a:ext>
            </a:extLst>
          </p:cNvPr>
          <p:cNvCxnSpPr/>
          <p:nvPr/>
        </p:nvCxnSpPr>
        <p:spPr>
          <a:xfrm>
            <a:off x="1600200" y="3659429"/>
            <a:ext cx="533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A930B3-7CF7-4756-B8DC-58A92C0B97F2}"/>
              </a:ext>
            </a:extLst>
          </p:cNvPr>
          <p:cNvSpPr txBox="1"/>
          <p:nvPr/>
        </p:nvSpPr>
        <p:spPr>
          <a:xfrm>
            <a:off x="779141" y="238863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protocol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89C35-A175-4ACF-987E-7ABA1A4681DD}"/>
              </a:ext>
            </a:extLst>
          </p:cNvPr>
          <p:cNvSpPr txBox="1"/>
          <p:nvPr/>
        </p:nvSpPr>
        <p:spPr>
          <a:xfrm>
            <a:off x="779141" y="28194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BE471-3A10-4F48-97B6-D46D57C19BB0}"/>
              </a:ext>
            </a:extLst>
          </p:cNvPr>
          <p:cNvSpPr txBox="1"/>
          <p:nvPr/>
        </p:nvSpPr>
        <p:spPr>
          <a:xfrm>
            <a:off x="774105" y="346754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E9382-504E-461C-B2EB-CE1C566BC330}"/>
              </a:ext>
            </a:extLst>
          </p:cNvPr>
          <p:cNvSpPr/>
          <p:nvPr/>
        </p:nvSpPr>
        <p:spPr>
          <a:xfrm>
            <a:off x="2309267" y="2404157"/>
            <a:ext cx="510133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ED1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96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8_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9EE19CBFDD84DAC04549260D89C92" ma:contentTypeVersion="6" ma:contentTypeDescription="Create a new document." ma:contentTypeScope="" ma:versionID="9e260366ffbf759cd1fc7931687e4fe8">
  <xsd:schema xmlns:xsd="http://www.w3.org/2001/XMLSchema" xmlns:xs="http://www.w3.org/2001/XMLSchema" xmlns:p="http://schemas.microsoft.com/office/2006/metadata/properties" xmlns:ns2="b554618e-1638-4550-9e9c-ad1885f0605e" targetNamespace="http://schemas.microsoft.com/office/2006/metadata/properties" ma:root="true" ma:fieldsID="44a004f25d3fa180df8d5efce023ae12" ns2:_="">
    <xsd:import namespace="b554618e-1638-4550-9e9c-ad1885f060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4618e-1638-4550-9e9c-ad1885f06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04534-A83D-479B-A773-C2FB7E41A064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b554618e-1638-4550-9e9c-ad1885f0605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950C79-EDF1-4338-9B49-C37567674F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54618e-1638-4550-9e9c-ad1885f06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SCS_Instructor_Template_JAN-2016_final (002)</Template>
  <TotalTime>423</TotalTime>
  <Words>1740</Words>
  <Application>Microsoft Office PowerPoint</Application>
  <PresentationFormat>Widescreen</PresentationFormat>
  <Paragraphs>383</Paragraphs>
  <Slides>43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3_Body Slides</vt:lpstr>
      <vt:lpstr>8_Office Theme</vt:lpstr>
      <vt:lpstr>CCCS 425 – Web Services  Module7 – Understanding SOAP Messages </vt:lpstr>
      <vt:lpstr>Acknowledgement</vt:lpstr>
      <vt:lpstr>Session Learning Outcomes</vt:lpstr>
      <vt:lpstr>Session Overview</vt:lpstr>
      <vt:lpstr>SOAP Messaging</vt:lpstr>
      <vt:lpstr>SOAP as a Messaging Protocol</vt:lpstr>
      <vt:lpstr>Understanding SOAP Messages</vt:lpstr>
      <vt:lpstr>Understanding SOAP Messages</vt:lpstr>
      <vt:lpstr>Understanding SOAP Messages</vt:lpstr>
      <vt:lpstr>Understanding SOAP Messages</vt:lpstr>
      <vt:lpstr>Understanding SOAP Messages</vt:lpstr>
      <vt:lpstr>PowerPoint Presentation</vt:lpstr>
      <vt:lpstr>SOAP Faults</vt:lpstr>
      <vt:lpstr>SOAP Faults</vt:lpstr>
      <vt:lpstr>SOAP Faults</vt:lpstr>
      <vt:lpstr>SOAP Faults</vt:lpstr>
      <vt:lpstr>SOAP Faults</vt:lpstr>
      <vt:lpstr>SOAP Faults</vt:lpstr>
      <vt:lpstr>PowerPoint Presentation</vt:lpstr>
      <vt:lpstr>PowerPoint Presentation</vt:lpstr>
      <vt:lpstr>Using SOAP API</vt:lpstr>
      <vt:lpstr>Using SOAP API</vt:lpstr>
      <vt:lpstr>Using SOAP API</vt:lpstr>
      <vt:lpstr>Using SOAP API</vt:lpstr>
      <vt:lpstr>Using SOAP API</vt:lpstr>
      <vt:lpstr>PowerPoint Presentation</vt:lpstr>
      <vt:lpstr>JAX RPC</vt:lpstr>
      <vt:lpstr>JAX RPC</vt:lpstr>
      <vt:lpstr>JAX RPC</vt:lpstr>
      <vt:lpstr>JAX RPC</vt:lpstr>
      <vt:lpstr>JAX RPC</vt:lpstr>
      <vt:lpstr>JAX RPC</vt:lpstr>
      <vt:lpstr>JAX RPC</vt:lpstr>
      <vt:lpstr>JAX RPC</vt:lpstr>
      <vt:lpstr>JAX RPC</vt:lpstr>
      <vt:lpstr>JAX RPC</vt:lpstr>
      <vt:lpstr>JAX RPC</vt:lpstr>
      <vt:lpstr>JAX RPC</vt:lpstr>
      <vt:lpstr>Lab Activity</vt:lpstr>
      <vt:lpstr>Lab Activity</vt:lpstr>
      <vt:lpstr>Session Summary</vt:lpstr>
      <vt:lpstr>Acknowledgements</vt:lpstr>
      <vt:lpstr>Next - SOAP Attachments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Jordan Larocque, Mr.</cp:lastModifiedBy>
  <cp:revision>267</cp:revision>
  <dcterms:created xsi:type="dcterms:W3CDTF">2016-01-22T14:51:00Z</dcterms:created>
  <dcterms:modified xsi:type="dcterms:W3CDTF">2021-12-03T21:07:14Z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0x01010090E9EE19CBFDD84DAC04549260D89C92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