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4"/>
    <p:sldMasterId id="2147483884" r:id="rId5"/>
  </p:sldMasterIdLst>
  <p:notesMasterIdLst>
    <p:notesMasterId r:id="rId51"/>
  </p:notesMasterIdLst>
  <p:handoutMasterIdLst>
    <p:handoutMasterId r:id="rId52"/>
  </p:handoutMasterIdLst>
  <p:sldIdLst>
    <p:sldId id="265" r:id="rId6"/>
    <p:sldId id="455" r:id="rId7"/>
    <p:sldId id="260" r:id="rId8"/>
    <p:sldId id="261" r:id="rId9"/>
    <p:sldId id="266" r:id="rId10"/>
    <p:sldId id="458" r:id="rId11"/>
    <p:sldId id="464" r:id="rId12"/>
    <p:sldId id="465" r:id="rId13"/>
    <p:sldId id="466" r:id="rId14"/>
    <p:sldId id="585" r:id="rId15"/>
    <p:sldId id="467" r:id="rId16"/>
    <p:sldId id="468" r:id="rId17"/>
    <p:sldId id="469" r:id="rId18"/>
    <p:sldId id="470" r:id="rId19"/>
    <p:sldId id="477" r:id="rId20"/>
    <p:sldId id="280" r:id="rId21"/>
    <p:sldId id="267" r:id="rId22"/>
    <p:sldId id="592" r:id="rId23"/>
    <p:sldId id="535" r:id="rId24"/>
    <p:sldId id="551" r:id="rId25"/>
    <p:sldId id="552" r:id="rId26"/>
    <p:sldId id="553" r:id="rId27"/>
    <p:sldId id="554" r:id="rId28"/>
    <p:sldId id="589" r:id="rId29"/>
    <p:sldId id="598" r:id="rId30"/>
    <p:sldId id="563" r:id="rId31"/>
    <p:sldId id="566" r:id="rId32"/>
    <p:sldId id="568" r:id="rId33"/>
    <p:sldId id="565" r:id="rId34"/>
    <p:sldId id="567" r:id="rId35"/>
    <p:sldId id="569" r:id="rId36"/>
    <p:sldId id="594" r:id="rId37"/>
    <p:sldId id="596" r:id="rId38"/>
    <p:sldId id="555" r:id="rId39"/>
    <p:sldId id="560" r:id="rId40"/>
    <p:sldId id="556" r:id="rId41"/>
    <p:sldId id="557" r:id="rId42"/>
    <p:sldId id="558" r:id="rId43"/>
    <p:sldId id="559" r:id="rId44"/>
    <p:sldId id="600" r:id="rId45"/>
    <p:sldId id="304" r:id="rId46"/>
    <p:sldId id="513" r:id="rId47"/>
    <p:sldId id="263" r:id="rId48"/>
    <p:sldId id="302" r:id="rId49"/>
    <p:sldId id="259" r:id="rId50"/>
  </p:sldIdLst>
  <p:sldSz cx="12192000" cy="6858000"/>
  <p:notesSz cx="6934200" cy="92202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demic Tablet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C8D7"/>
    <a:srgbClr val="ED1B2F"/>
    <a:srgbClr val="8C8C8C"/>
    <a:srgbClr val="E43029"/>
    <a:srgbClr val="FF0000"/>
    <a:srgbClr val="698335"/>
    <a:srgbClr val="DFF1CB"/>
    <a:srgbClr val="EF5F5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BA008-AA7E-446C-AF29-6785BB672E14}" v="23" dt="2021-12-01T14:32:13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0" autoAdjust="0"/>
    <p:restoredTop sz="44143" autoAdjust="0"/>
  </p:normalViewPr>
  <p:slideViewPr>
    <p:cSldViewPr>
      <p:cViewPr varScale="1">
        <p:scale>
          <a:sx n="45" d="100"/>
          <a:sy n="45" d="100"/>
        </p:scale>
        <p:origin x="261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A4BA008-AA7E-446C-AF29-6785BB672E14}"/>
    <pc:docChg chg="modSld">
      <pc:chgData name="" userId="" providerId="" clId="Web-{5A4BA008-AA7E-446C-AF29-6785BB672E14}" dt="2021-12-01T14:24:23.098" v="1" actId="20577"/>
      <pc:docMkLst>
        <pc:docMk/>
      </pc:docMkLst>
      <pc:sldChg chg="modSp">
        <pc:chgData name="" userId="" providerId="" clId="Web-{5A4BA008-AA7E-446C-AF29-6785BB672E14}" dt="2021-12-01T14:24:23.098" v="1" actId="20577"/>
        <pc:sldMkLst>
          <pc:docMk/>
          <pc:sldMk cId="2086746270" sldId="265"/>
        </pc:sldMkLst>
        <pc:spChg chg="mod">
          <ac:chgData name="" userId="" providerId="" clId="Web-{5A4BA008-AA7E-446C-AF29-6785BB672E14}" dt="2021-12-01T14:24:23.098" v="1" actId="20577"/>
          <ac:spMkLst>
            <pc:docMk/>
            <pc:sldMk cId="2086746270" sldId="265"/>
            <ac:spMk id="2" creationId="{00000000-0000-0000-0000-000000000000}"/>
          </ac:spMkLst>
        </pc:spChg>
      </pc:sldChg>
    </pc:docChg>
  </pc:docChgLst>
  <pc:docChgLst>
    <pc:chgData name="Jordan Larocque, Mr." userId="S::jordan.larocque@mcgill.ca::e3682428-de11-4277-9f34-966172cc7c90" providerId="AD" clId="Web-{5A4BA008-AA7E-446C-AF29-6785BB672E14}"/>
    <pc:docChg chg="modSld">
      <pc:chgData name="Jordan Larocque, Mr." userId="S::jordan.larocque@mcgill.ca::e3682428-de11-4277-9f34-966172cc7c90" providerId="AD" clId="Web-{5A4BA008-AA7E-446C-AF29-6785BB672E14}" dt="2021-12-01T14:32:13.448" v="20" actId="20577"/>
      <pc:docMkLst>
        <pc:docMk/>
      </pc:docMkLst>
      <pc:sldChg chg="modSp">
        <pc:chgData name="Jordan Larocque, Mr." userId="S::jordan.larocque@mcgill.ca::e3682428-de11-4277-9f34-966172cc7c90" providerId="AD" clId="Web-{5A4BA008-AA7E-446C-AF29-6785BB672E14}" dt="2021-12-01T14:27:09.866" v="18" actId="20577"/>
        <pc:sldMkLst>
          <pc:docMk/>
          <pc:sldMk cId="940206824" sldId="260"/>
        </pc:sldMkLst>
        <pc:spChg chg="mod">
          <ac:chgData name="Jordan Larocque, Mr." userId="S::jordan.larocque@mcgill.ca::e3682428-de11-4277-9f34-966172cc7c90" providerId="AD" clId="Web-{5A4BA008-AA7E-446C-AF29-6785BB672E14}" dt="2021-12-01T14:27:09.866" v="18" actId="20577"/>
          <ac:spMkLst>
            <pc:docMk/>
            <pc:sldMk cId="940206824" sldId="260"/>
            <ac:spMk id="3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5A4BA008-AA7E-446C-AF29-6785BB672E14}" dt="2021-12-01T14:25:20.536" v="15" actId="20577"/>
        <pc:sldMkLst>
          <pc:docMk/>
          <pc:sldMk cId="2086746270" sldId="265"/>
        </pc:sldMkLst>
        <pc:spChg chg="mod">
          <ac:chgData name="Jordan Larocque, Mr." userId="S::jordan.larocque@mcgill.ca::e3682428-de11-4277-9f34-966172cc7c90" providerId="AD" clId="Web-{5A4BA008-AA7E-446C-AF29-6785BB672E14}" dt="2021-12-01T14:25:20.536" v="15" actId="20577"/>
          <ac:spMkLst>
            <pc:docMk/>
            <pc:sldMk cId="2086746270" sldId="265"/>
            <ac:spMk id="2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5A4BA008-AA7E-446C-AF29-6785BB672E14}" dt="2021-12-01T14:32:13.448" v="20" actId="20577"/>
        <pc:sldMkLst>
          <pc:docMk/>
          <pc:sldMk cId="960182349" sldId="555"/>
        </pc:sldMkLst>
        <pc:spChg chg="mod">
          <ac:chgData name="Jordan Larocque, Mr." userId="S::jordan.larocque@mcgill.ca::e3682428-de11-4277-9f34-966172cc7c90" providerId="AD" clId="Web-{5A4BA008-AA7E-446C-AF29-6785BB672E14}" dt="2021-12-01T14:32:13.448" v="20" actId="20577"/>
          <ac:spMkLst>
            <pc:docMk/>
            <pc:sldMk cId="960182349" sldId="555"/>
            <ac:spMk id="2" creationId="{ED70E7BA-51B1-410D-9987-AB2582D01D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D28354E-E48C-49CC-8370-7D0383454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7F161E8-846D-4747-B53A-F633A57CC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C551B-1ADC-4F43-AE3E-59C3155418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34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49000" y="640080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4384"/>
            <a:ext cx="9372600" cy="5053584"/>
          </a:xfrm>
          <a:noFill/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sz="3600" b="1" dirty="0" err="1">
                <a:solidFill>
                  <a:schemeClr val="tx1"/>
                </a:solidFill>
                <a:latin typeface="+mj-lt"/>
              </a:rPr>
              <a:t>Click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 and type the Course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Course Number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Session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Instructor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91440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52601"/>
            <a:ext cx="5386917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91440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752601"/>
            <a:ext cx="5389033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68000" cy="1411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24F6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7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scussion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Discussion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 userDrawn="1"/>
        </p:nvSpPr>
        <p:spPr>
          <a:xfrm>
            <a:off x="3009900" y="3273595"/>
            <a:ext cx="8026400" cy="1600200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9900" y="3133217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814109" y="3407226"/>
            <a:ext cx="7057092" cy="124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88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example text and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0"/>
            <a:ext cx="110744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Case Example text</a:t>
            </a:r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609600" y="4572000"/>
            <a:ext cx="8026400" cy="1359578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4495801"/>
            <a:ext cx="1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219201" y="4652664"/>
            <a:ext cx="7251700" cy="113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73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2" name="Rounded Rectangular Callout 11"/>
          <p:cNvSpPr/>
          <p:nvPr userDrawn="1"/>
        </p:nvSpPr>
        <p:spPr>
          <a:xfrm>
            <a:off x="1237129" y="1519536"/>
            <a:ext cx="9144000" cy="2819382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0800" y="144780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032000" y="1696286"/>
            <a:ext cx="8026400" cy="24185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59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Respo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 userDrawn="1"/>
        </p:nvSpPr>
        <p:spPr>
          <a:xfrm>
            <a:off x="505288" y="916594"/>
            <a:ext cx="7825913" cy="2128813"/>
          </a:xfrm>
          <a:prstGeom prst="wedgeRoundRectCallout">
            <a:avLst>
              <a:gd name="adj1" fmla="val -3023"/>
              <a:gd name="adj2" fmla="val 84693"/>
              <a:gd name="adj3" fmla="val 16667"/>
            </a:avLst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322027"/>
            <a:ext cx="6515100" cy="3228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83820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2743201" y="2200669"/>
            <a:ext cx="8872071" cy="2676692"/>
          </a:xfrm>
          <a:prstGeom prst="wedgeRoundRectCallout">
            <a:avLst/>
          </a:prstGeom>
          <a:gradFill>
            <a:gsLst>
              <a:gs pos="0">
                <a:srgbClr val="DFF1CB"/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rgbClr val="69833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44800" y="212467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588871" y="2438400"/>
            <a:ext cx="758712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correct response.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05648" y="1004651"/>
            <a:ext cx="7022353" cy="1196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original question text.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1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7620000" cy="3921919"/>
          </a:xfrm>
          <a:prstGeom prst="rect">
            <a:avLst/>
          </a:prstGeom>
        </p:spPr>
      </p:pic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lang="en-US" sz="37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Verdan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</a:rPr>
              <a:t>Break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824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8826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4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58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034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945" y="3841750"/>
            <a:ext cx="8534400" cy="882650"/>
          </a:xfrm>
        </p:spPr>
        <p:txBody>
          <a:bodyPr/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283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E8F9-1B68-4AA8-AEC8-306D104ADB33}" type="datetimeFigureOut">
              <a:rPr lang="en-US"/>
              <a:pPr>
                <a:defRPr/>
              </a:pPr>
              <a:t>12/1/2021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1B8F5-55BA-4C67-8922-0A454BD25D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58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>
            <a:lvl1pPr>
              <a:defRPr b="0"/>
            </a:lvl1pPr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09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572000"/>
          </a:xfrm>
        </p:spPr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058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7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8C902-A4A8-4714-8169-E49D043BB080}" type="datetimeFigureOut">
              <a:rPr lang="en-US" smtClean="0"/>
              <a:pPr>
                <a:defRPr/>
              </a:pPr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F5AC-7C2C-4493-B73D-72D7B534D50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752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740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34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2076451"/>
          </a:xfrm>
          <a:prstGeom prst="rect">
            <a:avLst/>
          </a:prstGeom>
        </p:spPr>
        <p:txBody>
          <a:bodyPr/>
          <a:lstStyle>
            <a:lvl1pPr>
              <a:defRPr sz="5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813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-H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7472" indent="-347472" algn="l">
              <a:spcBef>
                <a:spcPts val="624"/>
              </a:spcBef>
              <a:buFont typeface="Arial" pitchFamily="34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</a:defRPr>
            </a:lvl1pPr>
            <a:lvl2pPr marL="740664" indent="-740664" algn="l">
              <a:spcBef>
                <a:spcPts val="24"/>
              </a:spcBef>
              <a:buClr>
                <a:srgbClr val="0070C0"/>
              </a:buClr>
              <a:buFont typeface="Candara" pitchFamily="34" charset="0"/>
              <a:buChar char="–"/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20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86001"/>
            <a:ext cx="10972800" cy="38401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824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0643D-C6EE-4595-AF2A-A90B55F8C0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099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283DA-EAEC-4BEE-86C2-11D0CA876F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7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990600"/>
            <a:ext cx="4011084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362201"/>
            <a:ext cx="6815667" cy="37639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362201"/>
            <a:ext cx="4011084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5367338"/>
            <a:ext cx="106680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E430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21336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3505200"/>
            <a:ext cx="5283200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and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394770" y="936056"/>
            <a:ext cx="11402460" cy="515724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0" y="6316809"/>
            <a:ext cx="12192000" cy="540000"/>
          </a:xfrm>
          <a:prstGeom prst="rect">
            <a:avLst/>
          </a:prstGeom>
          <a:solidFill>
            <a:srgbClr val="F0F0F0"/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3600" b="1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6453336"/>
            <a:ext cx="3298816" cy="306637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F0F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424592" y="6351711"/>
            <a:ext cx="8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B1D6B-A3F5-4E70-95BC-32D49588B2FD}" type="slidenum"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1280576" y="6427886"/>
            <a:ext cx="0" cy="317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0"/>
    </p:custDataLst>
    <p:extLst>
      <p:ext uri="{BB962C8B-B14F-4D97-AF65-F5344CB8AC3E}">
        <p14:creationId xmlns:p14="http://schemas.microsoft.com/office/powerpoint/2010/main" val="3195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14" r:id="rId2"/>
    <p:sldLayoutId id="2147483857" r:id="rId3"/>
    <p:sldLayoutId id="2147483855" r:id="rId4"/>
    <p:sldLayoutId id="2147483858" r:id="rId5"/>
    <p:sldLayoutId id="2147483856" r:id="rId6"/>
    <p:sldLayoutId id="2147483859" r:id="rId7"/>
    <p:sldLayoutId id="2147483840" r:id="rId8"/>
    <p:sldLayoutId id="2147483815" r:id="rId9"/>
    <p:sldLayoutId id="2147483818" r:id="rId10"/>
    <p:sldLayoutId id="2147483816" r:id="rId11"/>
    <p:sldLayoutId id="2147483876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2D6576-0BE5-41A7-A9B1-717032FB4769}" type="datetimeFigureOut">
              <a:rPr lang="en-US"/>
              <a:pPr>
                <a:defRPr/>
              </a:pPr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A1EC19-11A4-4465-8025-4C73BE0C1F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0" name="Group 13"/>
          <p:cNvGrpSpPr>
            <a:grpSpLocks/>
          </p:cNvGrpSpPr>
          <p:nvPr userDrawn="1"/>
        </p:nvGrpSpPr>
        <p:grpSpPr bwMode="auto">
          <a:xfrm>
            <a:off x="-4233" y="0"/>
            <a:ext cx="12196233" cy="6769100"/>
            <a:chOff x="0" y="0"/>
            <a:chExt cx="9147175" cy="6769100"/>
          </a:xfrm>
        </p:grpSpPr>
        <p:grpSp>
          <p:nvGrpSpPr>
            <p:cNvPr id="1031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9147175" cy="1006475"/>
              <a:chOff x="0" y="0"/>
              <a:chExt cx="9147175" cy="1006475"/>
            </a:xfrm>
          </p:grpSpPr>
          <p:sp>
            <p:nvSpPr>
              <p:cNvPr id="10" name="Rectangle 9"/>
              <p:cNvSpPr>
                <a:spLocks/>
              </p:cNvSpPr>
              <p:nvPr userDrawn="1"/>
            </p:nvSpPr>
            <p:spPr>
              <a:xfrm>
                <a:off x="0" y="0"/>
                <a:ext cx="9147175" cy="10064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1035" name="TextBox 11"/>
              <p:cNvSpPr txBox="1">
                <a:spLocks noChangeArrowheads="1"/>
              </p:cNvSpPr>
              <p:nvPr userDrawn="1"/>
            </p:nvSpPr>
            <p:spPr bwMode="auto">
              <a:xfrm>
                <a:off x="1213834" y="103188"/>
                <a:ext cx="792480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Mike Meyers’ CompTIA Network+</a:t>
                </a:r>
                <a:r>
                  <a:rPr lang="en-US" altLang="en-US" sz="2200" baseline="300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®</a:t>
                </a:r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 Guide to Managing and Troubleshooting Networks, Fifth Edition (Exam N10-007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)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>
              <a:off x="0" y="6553200"/>
              <a:ext cx="9144000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Copyright © 2018 by McGraw-Hill Education. All rights reserved.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188617-53FB-476E-81E3-48BD7E50B81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1"/>
            <a:ext cx="1618445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properties_class" TargetMode="External"/><Relationship Id="rId3" Type="http://schemas.openxmlformats.org/officeDocument/2006/relationships/hyperlink" Target="https://www.javaworld.com/article/2073735/soa-saaj-no-strings-attached.html" TargetMode="External"/><Relationship Id="rId7" Type="http://schemas.openxmlformats.org/officeDocument/2006/relationships/hyperlink" Target="https://www.mkyong.com/java/java-properties-file-examples/" TargetMode="External"/><Relationship Id="rId12" Type="http://schemas.openxmlformats.org/officeDocument/2006/relationships/hyperlink" Target="https://docs.oracle.com/javaee/5/tutorial/doc/bnbhr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hyperlink" Target="https://dennis-xlc.gitbooks.io/restful-java-with-jax-rs-2-0-en/cn/part1/chapter6/built_in_content_marshalling.html" TargetMode="External"/><Relationship Id="rId11" Type="http://schemas.openxmlformats.org/officeDocument/2006/relationships/hyperlink" Target="https://en.wikipedia.org/wiki/Hexadecimal" TargetMode="External"/><Relationship Id="rId5" Type="http://schemas.openxmlformats.org/officeDocument/2006/relationships/hyperlink" Target="https://www.concretepage.com/webservices/download-file-using-jax-ws-web-service-in-java" TargetMode="External"/><Relationship Id="rId10" Type="http://schemas.openxmlformats.org/officeDocument/2006/relationships/hyperlink" Target="https://www.geeksforgeeks.org/java-util-properties-class-java/" TargetMode="External"/><Relationship Id="rId4" Type="http://schemas.openxmlformats.org/officeDocument/2006/relationships/hyperlink" Target="https://examples.javacodegeeks.com/enterprise-java/jws/jax-ws-attachment-example/" TargetMode="External"/><Relationship Id="rId9" Type="http://schemas.openxmlformats.org/officeDocument/2006/relationships/hyperlink" Target="https://docs.oracle.com/javase/tutorial/essential/environment/properties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CCCS 425 – Web Services</a:t>
            </a:r>
            <a:br>
              <a:rPr lang="en-CA" dirty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3200" b="0" dirty="0"/>
              <a:t>Module 8 – SOAP Attachments</a:t>
            </a:r>
            <a:br>
              <a:rPr lang="en-CA" sz="3200" b="0" dirty="0"/>
            </a:br>
            <a:endParaRPr lang="en-CA" sz="2400" b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SAAJ</a:t>
            </a:r>
          </a:p>
        </p:txBody>
      </p:sp>
    </p:spTree>
    <p:extLst>
      <p:ext uri="{BB962C8B-B14F-4D97-AF65-F5344CB8AC3E}">
        <p14:creationId xmlns:p14="http://schemas.microsoft.com/office/powerpoint/2010/main" val="118955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SAAJ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JAX-WS and attachments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09D72-B6C9-4EC5-9C7F-42012B4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480317"/>
            <a:ext cx="8534400" cy="4693593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import java.io.*;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javax.activation.DataHandler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/>
            <a:endParaRPr lang="en-US" altLang="en-US" sz="13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WebService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serviceName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= "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FileWebService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")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FileWebService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@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WebMethod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operationName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= "hello")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public String hello(@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WebParam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(name = "name") String txt, 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    @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WebParam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(name = "file") </a:t>
            </a:r>
            <a:r>
              <a:rPr lang="en-U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DataHandler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file) {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    int total = 0;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    try (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InputStream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input = 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file.getInputStream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()) {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	      byte[] b = new byte[100000];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                int 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bytesRead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= 0;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	      while ((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bytesRead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input.read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(b)) != -1) {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	          // TODO process data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	          total += 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bytesRead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}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    } catch (Exception e) {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	      return </a:t>
            </a:r>
            <a:r>
              <a:rPr lang="en-US" altLang="en-US" sz="1300" dirty="0" err="1">
                <a:solidFill>
                  <a:schemeClr val="tx2"/>
                </a:solidFill>
                <a:latin typeface="Courier New" panose="02070309020205020404" pitchFamily="49" charset="0"/>
              </a:rPr>
              <a:t>e.getMessage</a:t>
            </a:r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}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return "Total " + total + " bytes received";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n-US" altLang="en-US" sz="13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5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SAAJ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JAX-WS and returning files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09D72-B6C9-4EC5-9C7F-42012B4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272843"/>
            <a:ext cx="8534400" cy="3108543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import java.io.*;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javax.activation.DataHandler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WebService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serviceName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"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FileWebService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")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FileWebService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@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WebMethod</a:t>
            </a:r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public @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XmlMimeType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("application/octet-stream")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downloadFile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 {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FileDataSource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(new File("... ");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return new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758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SAAJ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Using SOAP UI</a:t>
            </a:r>
          </a:p>
        </p:txBody>
      </p:sp>
      <p:pic>
        <p:nvPicPr>
          <p:cNvPr id="7" name="Picture 6" descr="The picture shows consuming a web service that returns a soap response with a file attachment.">
            <a:extLst>
              <a:ext uri="{FF2B5EF4-FFF2-40B4-BE49-F238E27FC236}">
                <a16:creationId xmlns:a16="http://schemas.microsoft.com/office/drawing/2014/main" id="{AA20764D-650D-484D-8BD8-4C37E875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81568"/>
            <a:ext cx="5429250" cy="3537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4E4A8-18A3-4C68-974C-16FA3A19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910785"/>
            <a:ext cx="5429250" cy="22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7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SAAJ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Using SAAJ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AA645D-E595-48F5-9CA0-AE46395B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888123"/>
            <a:ext cx="8534400" cy="2462213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import java.io.*;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javax.activation.DataHandler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javax.xml.soap.AttachmentPart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URL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url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new URL("file:///export/files/pic1.jpg");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url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AttachmentPart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att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message.createAttachmentPart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dataHandler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att.setContentId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("cid:....");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message.addAttachmentPart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att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606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SAAJ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Client Side and Downloading Files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09D72-B6C9-4EC5-9C7F-42012B4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841957"/>
            <a:ext cx="9474200" cy="3970318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FileOutputStream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FileClient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0" eaLnBrk="0" hangingPunct="0"/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0" eaLnBrk="0" hangingPunct="0"/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FileWebService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service 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FileWebService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FileDownload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server 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service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getFileWebServicePort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eaLnBrk="0" hangingPunct="0"/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bytes 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downloadFile</a:t>
            </a:r>
            <a:r>
              <a:rPr lang="en-US" altLang="en-US" sz="140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FileOutputStream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</a:p>
          <a:p>
            <a:pPr lvl="0" eaLnBrk="0" hangingPunct="0"/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FileOutputStream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"D:/DownloadTest/save/downloadTest.docx"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fos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bytes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fos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flush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fos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en-US" sz="1400" dirty="0" err="1">
                <a:solidFill>
                  <a:srgbClr val="A604B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altLang="en-US" sz="140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"Download Completed"</a:t>
            </a: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eaLnBrk="0" hangingPunct="0"/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lvl="0" eaLnBrk="0" hangingPunct="0"/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424EA-BEE5-463D-B6B6-6A2118E4B098}"/>
              </a:ext>
            </a:extLst>
          </p:cNvPr>
          <p:cNvSpPr/>
          <p:nvPr/>
        </p:nvSpPr>
        <p:spPr>
          <a:xfrm>
            <a:off x="3041072" y="3554938"/>
            <a:ext cx="1524001" cy="331262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70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Optimization Mechanism</a:t>
            </a:r>
            <a:r>
              <a:rPr lang="en-US" sz="3200" dirty="0"/>
              <a:t> (MTOM)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MTOM?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0E7BA-51B1-410D-9987-AB2582D01D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MTOM is the W3C Message Transmission Optimization Mechanism, a method of </a:t>
            </a:r>
            <a:r>
              <a:rPr lang="en-US" sz="2000" b="1" dirty="0"/>
              <a:t>efficiently sending binary data</a:t>
            </a:r>
            <a:r>
              <a:rPr lang="en-US" sz="2000" dirty="0"/>
              <a:t> to and from Web services.</a:t>
            </a:r>
          </a:p>
          <a:p>
            <a:r>
              <a:rPr lang="en-US" sz="2000" b="1" dirty="0"/>
              <a:t>MTOM</a:t>
            </a:r>
            <a:r>
              <a:rPr lang="en-US" sz="2000" dirty="0"/>
              <a:t> is usually used with the </a:t>
            </a:r>
            <a:r>
              <a:rPr lang="en-US" sz="2000" b="1" dirty="0"/>
              <a:t>XOP</a:t>
            </a:r>
            <a:r>
              <a:rPr lang="en-US" sz="2000" dirty="0"/>
              <a:t> (XML-binary Optimized Packaging).</a:t>
            </a:r>
          </a:p>
          <a:p>
            <a:r>
              <a:rPr lang="en-US" sz="2000" dirty="0"/>
              <a:t>XML-binary Optimized Packaging (XOP) is a mechanism defined for the </a:t>
            </a:r>
            <a:r>
              <a:rPr lang="en-US" sz="2000" b="1" dirty="0"/>
              <a:t>serialization</a:t>
            </a:r>
            <a:r>
              <a:rPr lang="en-US" sz="2000" dirty="0"/>
              <a:t> of XML Information Sets (</a:t>
            </a:r>
            <a:r>
              <a:rPr lang="en-US" sz="2000" dirty="0" err="1"/>
              <a:t>infosets</a:t>
            </a:r>
            <a:r>
              <a:rPr lang="en-US" sz="2000" dirty="0"/>
              <a:t>) that contain binary data, as well as </a:t>
            </a:r>
            <a:r>
              <a:rPr lang="en-US" sz="2000" b="1" dirty="0"/>
              <a:t>deserialization</a:t>
            </a:r>
            <a:r>
              <a:rPr lang="en-US" sz="2000" dirty="0"/>
              <a:t> back into the XML Information Set.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Optimization Mechanism</a:t>
            </a:r>
            <a:r>
              <a:rPr lang="en-US" sz="3200" dirty="0"/>
              <a:t> (MTOM)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B23D2-E2F3-4E82-868B-A47050986769}"/>
              </a:ext>
            </a:extLst>
          </p:cNvPr>
          <p:cNvSpPr/>
          <p:nvPr/>
        </p:nvSpPr>
        <p:spPr>
          <a:xfrm>
            <a:off x="6096000" y="1747770"/>
            <a:ext cx="5685971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MIME-Version: 1.0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Content-Type: Multipart/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Related;boundary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Content-Type: application/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xop+xml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soap:Envelope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soap:Body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m:photo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7D90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xmlmime:contentType</a:t>
            </a:r>
            <a:r>
              <a:rPr lang="en-US" sz="1000" dirty="0">
                <a:solidFill>
                  <a:srgbClr val="7D90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"image/</a:t>
            </a:r>
            <a:r>
              <a:rPr lang="en-US" sz="1000" dirty="0" err="1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0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xop:Include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7D90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xmlns:xop</a:t>
            </a:r>
            <a:r>
              <a:rPr lang="en-US" sz="1000" dirty="0">
                <a:solidFill>
                  <a:srgbClr val="7D90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"http://www.w3.org/2004/08/xop/include"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000" dirty="0" err="1">
                <a:solidFill>
                  <a:srgbClr val="7D90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000" dirty="0">
                <a:solidFill>
                  <a:srgbClr val="7D90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"cid:http://example.org/me.png"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/&gt;&lt;/m:photo&gt;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Content-Type: image/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Content-Transfer-Encoding: binary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Content-ID: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&lt;http: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//example.org/me.png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C82EC-5300-43F2-829A-BC7F0F27C415}"/>
              </a:ext>
            </a:extLst>
          </p:cNvPr>
          <p:cNvSpPr/>
          <p:nvPr/>
        </p:nvSpPr>
        <p:spPr>
          <a:xfrm>
            <a:off x="6477000" y="3649663"/>
            <a:ext cx="5105400" cy="388937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16387" descr="Abstract blurred public library with bookshelves">
            <a:extLst>
              <a:ext uri="{FF2B5EF4-FFF2-40B4-BE49-F238E27FC236}">
                <a16:creationId xmlns:a16="http://schemas.microsoft.com/office/drawing/2014/main" id="{39C9D24C-1D20-455B-9841-9224691A4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0" b="30340"/>
          <a:stretch/>
        </p:blipFill>
        <p:spPr>
          <a:xfrm>
            <a:off x="609600" y="2286001"/>
            <a:ext cx="10972800" cy="3840163"/>
          </a:xfrm>
          <a:prstGeom prst="rect">
            <a:avLst/>
          </a:prstGeom>
          <a:noFill/>
        </p:spPr>
      </p:pic>
      <p:sp>
        <p:nvSpPr>
          <p:cNvPr id="16386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508000" y="914400"/>
            <a:ext cx="10972800" cy="1143000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500" dirty="0"/>
              <a:t>The following materials are produced from various online sources. Links to the original materials have been provided.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Optimization Mechanism</a:t>
            </a:r>
            <a:r>
              <a:rPr lang="en-US" sz="3200" dirty="0"/>
              <a:t> (MTOM)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Web Service returning binary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AA0EA-B7E7-430A-B6EE-7495F3BC4A51}"/>
              </a:ext>
            </a:extLst>
          </p:cNvPr>
          <p:cNvSpPr/>
          <p:nvPr/>
        </p:nvSpPr>
        <p:spPr>
          <a:xfrm>
            <a:off x="1295400" y="177410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java.awt.Image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javax.jws.WebMethod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javax.jws.WebService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javax.jws.soap.SOAPBinding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javax.jws.soap.SOAPBinding.Style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WebService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SOAPBinding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3399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6633"/>
                </a:solidFill>
                <a:latin typeface="Consolas" panose="020B0609020204030204" pitchFamily="49" charset="0"/>
              </a:rPr>
              <a:t>RPC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1600" i="1" dirty="0">
                <a:solidFill>
                  <a:srgbClr val="666666"/>
                </a:solidFill>
                <a:latin typeface="Consolas" panose="020B0609020204030204" pitchFamily="49" charset="0"/>
              </a:rPr>
              <a:t>//Download image from server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sz="1600" dirty="0">
                <a:solidFill>
                  <a:srgbClr val="003399"/>
                </a:solidFill>
                <a:latin typeface="Consolas" panose="020B0609020204030204" pitchFamily="49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downloadImage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33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imageName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3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Optimization Mechanism</a:t>
            </a:r>
            <a:r>
              <a:rPr lang="en-US" sz="3200" dirty="0"/>
              <a:t> (MTOM)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Web Service returning binary data</a:t>
            </a:r>
          </a:p>
        </p:txBody>
      </p:sp>
      <p:pic>
        <p:nvPicPr>
          <p:cNvPr id="15362" name="Picture 2" descr="The picture shows consuming a web service that returns a binary data in a soap response WITHOUT using attachment.">
            <a:extLst>
              <a:ext uri="{FF2B5EF4-FFF2-40B4-BE49-F238E27FC236}">
                <a16:creationId xmlns:a16="http://schemas.microsoft.com/office/drawing/2014/main" id="{4D24A25A-BA2C-4DCC-B30F-13C8B886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90407"/>
            <a:ext cx="7748588" cy="41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1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Optimization Mechanism</a:t>
            </a:r>
            <a:r>
              <a:rPr lang="en-US" sz="3200" dirty="0"/>
              <a:t> (MTOM)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Enabling MTOM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AEC510-84A7-4614-B416-25E5336E7E46}"/>
              </a:ext>
            </a:extLst>
          </p:cNvPr>
          <p:cNvSpPr/>
          <p:nvPr/>
        </p:nvSpPr>
        <p:spPr>
          <a:xfrm>
            <a:off x="1447800" y="1828800"/>
            <a:ext cx="8305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WebService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endpointInterface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com.kb.ws.MtomImageService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@MTOM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threshold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66CC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MtomImageServiceImpl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MtomImageService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@Override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3399"/>
                </a:solidFill>
                <a:latin typeface="Consolas" panose="020B0609020204030204" pitchFamily="49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downloadImage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33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imageName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sz="1600" dirty="0">
                <a:solidFill>
                  <a:srgbClr val="003399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image 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3399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"..."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ImageIO.</a:t>
            </a:r>
            <a:r>
              <a:rPr lang="en-US" sz="1600" dirty="0" err="1">
                <a:solidFill>
                  <a:srgbClr val="006633"/>
                </a:solidFill>
                <a:latin typeface="Consolas" panose="020B0609020204030204" pitchFamily="49" charset="0"/>
              </a:rPr>
              <a:t>read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3399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</a:t>
            </a:r>
            <a:r>
              <a:rPr lang="en-US" sz="1600" dirty="0" err="1">
                <a:solidFill>
                  <a:srgbClr val="006633"/>
                </a:solidFill>
                <a:latin typeface="Consolas" panose="020B0609020204030204" pitchFamily="49" charset="0"/>
              </a:rPr>
              <a:t>printStackTrace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C11E9-76C9-4F3D-9101-9BB49F21372F}"/>
              </a:ext>
            </a:extLst>
          </p:cNvPr>
          <p:cNvSpPr/>
          <p:nvPr/>
        </p:nvSpPr>
        <p:spPr>
          <a:xfrm>
            <a:off x="1447800" y="2133600"/>
            <a:ext cx="2286000" cy="263381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B2896-022A-4CAE-B584-B8190BCD4E46}"/>
              </a:ext>
            </a:extLst>
          </p:cNvPr>
          <p:cNvSpPr/>
          <p:nvPr/>
        </p:nvSpPr>
        <p:spPr>
          <a:xfrm>
            <a:off x="5600700" y="49585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MTOM is enabled, binary data above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threshold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size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 bytes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will be XOP encoded or sent as attachment. The value of this property MUST always be &gt;= 0. Default value is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8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Optimization Mechanism</a:t>
            </a:r>
            <a:r>
              <a:rPr lang="en-US" sz="3200" dirty="0"/>
              <a:t> (MTOM)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Web Service output with MTOM enabled</a:t>
            </a:r>
          </a:p>
        </p:txBody>
      </p:sp>
      <p:pic>
        <p:nvPicPr>
          <p:cNvPr id="17410" name="Picture 2" descr="The picture demonstrates using MTOM in consuming a web service that returns a binary data in a soap response with and without using attachments, depending on the size of the binary data.">
            <a:extLst>
              <a:ext uri="{FF2B5EF4-FFF2-40B4-BE49-F238E27FC236}">
                <a16:creationId xmlns:a16="http://schemas.microsoft.com/office/drawing/2014/main" id="{BA4EFD78-B820-4B07-B093-9027C3C1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61799"/>
            <a:ext cx="8382000" cy="41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9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Marshaling</a:t>
            </a:r>
          </a:p>
        </p:txBody>
      </p:sp>
    </p:spTree>
    <p:extLst>
      <p:ext uri="{BB962C8B-B14F-4D97-AF65-F5344CB8AC3E}">
        <p14:creationId xmlns:p14="http://schemas.microsoft.com/office/powerpoint/2010/main" val="1656335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0E7BA-51B1-410D-9987-AB2582D0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JAX-RS has a bunch of built-in handlers that can marshal to and from a few different specific Java types. While most are low-level conversions, they can still be useful to your JAX-RS classes.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Jax-RS and Marshaling</a:t>
            </a:r>
          </a:p>
        </p:txBody>
      </p:sp>
    </p:spTree>
    <p:extLst>
      <p:ext uri="{BB962C8B-B14F-4D97-AF65-F5344CB8AC3E}">
        <p14:creationId xmlns:p14="http://schemas.microsoft.com/office/powerpoint/2010/main" val="392569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09762-E452-4AE8-BEA6-DE56BFD0D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82800"/>
            <a:ext cx="4074833" cy="15081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@Path(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@Path(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"/stuff"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putStuff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.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13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Byte[]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BDA9E6-FB5F-4719-A596-909CECEC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33600"/>
            <a:ext cx="4372992" cy="301621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@Path(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@Produces(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"text/plain"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get()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@Consumes(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"text/plain"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bytes)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String(bytes));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887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2B3DD3D-3BDF-49C1-AFC6-65D798C5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5453"/>
            <a:ext cx="10158865" cy="25853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@Path(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@Produces(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"text/plain"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StreamingOutput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StreamingOutput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WebApplicationException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9894F21-E1A0-4218-9B84-4BA1B2CE1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34234"/>
            <a:ext cx="6120265" cy="64633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javax.ws.rs.core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StreamingOutput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WebApplicationException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1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Explain SOAP attachment</a:t>
            </a:r>
            <a:endParaRPr lang="en-US" dirty="0">
              <a:cs typeface="Calibri"/>
            </a:endParaRPr>
          </a:p>
          <a:p>
            <a:r>
              <a:rPr lang="en-US" dirty="0"/>
              <a:t>Upload files onto a server using SOAP</a:t>
            </a:r>
          </a:p>
          <a:p>
            <a:r>
              <a:rPr lang="en-US" dirty="0"/>
              <a:t>Download a file from a SOAP web service</a:t>
            </a:r>
            <a:endParaRPr lang="en-US" dirty="0">
              <a:cs typeface="Calibri"/>
            </a:endParaRPr>
          </a:p>
          <a:p>
            <a:r>
              <a:rPr lang="en-US" dirty="0"/>
              <a:t>Explain and Activate MTOM (Message Transmission Optimization Mechanism)</a:t>
            </a:r>
          </a:p>
          <a:p>
            <a:r>
              <a:rPr lang="en-US" dirty="0"/>
              <a:t>Explain and Use Content Marshaling</a:t>
            </a:r>
          </a:p>
          <a:p>
            <a:r>
              <a:rPr lang="en-US" dirty="0"/>
              <a:t>Use Java Properties</a:t>
            </a:r>
            <a:endParaRPr lang="en-US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Outcomes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20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36B35-E19C-4002-80AB-BB01A19D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5963171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@Path(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"/file"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"..."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@Path(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.*}"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@Produces(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"text/plain"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PathParam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path)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path);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1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MultivaluedMap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B3430D-D46B-42FB-8D24-0E1300A1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7400"/>
            <a:ext cx="6758260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@Path(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@Consumes(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"application/x-www-form-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urlencoded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@Produces(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"application/x-www-form-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urlencoded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MultivaluedMap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String,String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post(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MultivaluedMap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&lt;String, String&gt; form)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form;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71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Properties</a:t>
            </a:r>
          </a:p>
        </p:txBody>
      </p:sp>
    </p:spTree>
    <p:extLst>
      <p:ext uri="{BB962C8B-B14F-4D97-AF65-F5344CB8AC3E}">
        <p14:creationId xmlns:p14="http://schemas.microsoft.com/office/powerpoint/2010/main" val="1506934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0E7BA-51B1-410D-9987-AB2582D0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/>
              <a:t>The Properties class represents a persistent set of properties. The Properties can be saved to a stream or loaded from a stream</a:t>
            </a:r>
            <a:endParaRPr lang="en-US" sz="2600" dirty="0">
              <a:cs typeface="Calibri"/>
            </a:endParaRPr>
          </a:p>
          <a:p>
            <a:r>
              <a:rPr lang="en-US" sz="2600" dirty="0"/>
              <a:t>Properties are configuration values managed as key/value pairs.</a:t>
            </a:r>
          </a:p>
          <a:p>
            <a:r>
              <a:rPr lang="en-US" sz="2600" dirty="0"/>
              <a:t>Properties is a subclass of </a:t>
            </a:r>
            <a:r>
              <a:rPr lang="en-US" sz="2600" dirty="0" err="1"/>
              <a:t>Hashtable</a:t>
            </a:r>
            <a:r>
              <a:rPr lang="en-US" sz="2600" dirty="0"/>
              <a:t>.</a:t>
            </a:r>
          </a:p>
          <a:p>
            <a:r>
              <a:rPr lang="en-US" sz="2600" dirty="0"/>
              <a:t>The key and value are both String values.</a:t>
            </a:r>
          </a:p>
          <a:p>
            <a:r>
              <a:rPr lang="en-US" sz="2600" dirty="0"/>
              <a:t>One may specify a default property that will be returned if no value is associated with a certain key.</a:t>
            </a:r>
          </a:p>
          <a:p>
            <a:r>
              <a:rPr lang="en-US" sz="2600" dirty="0"/>
              <a:t>Multiple thread can share a single properties object without the need of external synchronization.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Properties class in Java</a:t>
            </a:r>
          </a:p>
        </p:txBody>
      </p:sp>
    </p:spTree>
    <p:extLst>
      <p:ext uri="{BB962C8B-B14F-4D97-AF65-F5344CB8AC3E}">
        <p14:creationId xmlns:p14="http://schemas.microsoft.com/office/powerpoint/2010/main" val="960182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Properties life cycle</a:t>
            </a:r>
          </a:p>
        </p:txBody>
      </p:sp>
      <p:pic>
        <p:nvPicPr>
          <p:cNvPr id="24578" name="Picture 2" descr="Possible lifecycle of a Properties object">
            <a:extLst>
              <a:ext uri="{FF2B5EF4-FFF2-40B4-BE49-F238E27FC236}">
                <a16:creationId xmlns:a16="http://schemas.microsoft.com/office/drawing/2014/main" id="{11E464E0-68A8-47FD-BC15-9C4913BB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99616"/>
            <a:ext cx="4343400" cy="390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7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9EF964-30FB-4C4E-BBAB-CE3A43E2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57" y="1546461"/>
            <a:ext cx="10584543" cy="46166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PropDemo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capitals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"Illinois"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"Springfield"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"Missouri"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"Jefferson City"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"Washington"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"Olympia"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"California"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"Sacramento"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"Indiana"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"Indianapolis"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6666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Show all states and capitals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hashtable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states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get set-view of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str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capital of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is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getProperty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look for state not in list -- specify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str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capitals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getProperty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"Florida"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"Not Found"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capital of Florida is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A9A3162-7A44-44E1-B587-DEABE22F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722121"/>
            <a:ext cx="3097002" cy="96949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capital of Missouri is Jefferson 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capital of Illinois is Springfield.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capital of Indiana is Indianapolis.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capital of California is Sacramento.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capital of Washington is Olympia.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capital of Florida is Not Found.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14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C0D06-1395-4BDB-B314-8E0C9B39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4449-358B-4617-AEA4-A187BB99C12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Loading from properties file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F8429BD-205E-4B6C-9DF3-8B628A3D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62157"/>
            <a:ext cx="8348439" cy="430887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util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App2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"path/to/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config.properties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Properties prop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load a properties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get the property value and print it 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"db.url"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printStackTrace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03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C0D06-1395-4BDB-B314-8E0C9B39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4449-358B-4617-AEA4-A187BB99C12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Loading from properties file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86BDA8-CECA-46DB-8BC3-09A8C1CC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85900"/>
            <a:ext cx="8646598" cy="4524315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util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999999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App1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"path/to/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config.properties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Properties prop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set the properties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"db.url"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"localhost"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mkyong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save properties to project root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printStackTrace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1659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C0D06-1395-4BDB-B314-8E0C9B39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4449-358B-4617-AEA4-A187BB99C12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Load a properties file from </a:t>
            </a:r>
            <a:r>
              <a:rPr lang="en-US" dirty="0" err="1"/>
              <a:t>classpath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D085E6-1294-4E39-9A3A-51018305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28800"/>
            <a:ext cx="9600385" cy="2400657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MyApplication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getClassLoader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getResourceAsStream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config.properties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Properties prop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Properties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"Sorry, unable to find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config.properties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//load a properties file from class path, inside static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9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SOAP with Attachments API for Java</a:t>
            </a:r>
          </a:p>
          <a:p>
            <a:r>
              <a:rPr lang="en-US" sz="2800" dirty="0"/>
              <a:t>Using SAAJ</a:t>
            </a:r>
          </a:p>
          <a:p>
            <a:r>
              <a:rPr lang="en-US" sz="2800" dirty="0"/>
              <a:t>Message Transmission Optimization Mechanism (MTOM)</a:t>
            </a:r>
          </a:p>
          <a:p>
            <a:r>
              <a:rPr lang="en-US" sz="2800" dirty="0"/>
              <a:t>Content Marshalling</a:t>
            </a:r>
          </a:p>
          <a:p>
            <a:endParaRPr lang="en-CA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Overview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58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20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File Download / Upload using SOAP and using MTOM.</a:t>
            </a:r>
          </a:p>
          <a:p>
            <a:r>
              <a:rPr lang="en-US" sz="1800" dirty="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 Marshalling using JAX-RS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45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SOAP Attachments</a:t>
            </a:r>
          </a:p>
          <a:p>
            <a:r>
              <a:rPr lang="en-US" sz="2800" dirty="0"/>
              <a:t>SOAP with Attachments API for Java (SAAJ)</a:t>
            </a:r>
          </a:p>
          <a:p>
            <a:r>
              <a:rPr lang="en-US" sz="2800" dirty="0"/>
              <a:t>Message Transmission Optimization Mechanism (MTOM)</a:t>
            </a:r>
          </a:p>
          <a:p>
            <a:r>
              <a:rPr lang="en-US" sz="2800" dirty="0"/>
              <a:t>Content Marshaling</a:t>
            </a:r>
          </a:p>
          <a:p>
            <a:r>
              <a:rPr lang="en-US" sz="2800" dirty="0"/>
              <a:t>Java Properties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Summary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022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https://www.javaworld.com/article/2073735/soa-saaj-no-strings-attached.html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https://examples.javacodegeeks.com/enterprise-java/jws/jax-ws-attachment-example/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https://www.concretepage.com/webservices/download-file-using-jax-ws-web-service-in-java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https://dennis-xlc.gitbooks.io/restful-java-with-jax-rs-2-0-en/cn/part1/chapter6/built_in_content_marshalling.html</a:t>
            </a:r>
            <a:endParaRPr lang="en-US" sz="2000" dirty="0"/>
          </a:p>
          <a:p>
            <a:endParaRPr lang="en-US" altLang="en-US" sz="2000" i="1" dirty="0"/>
          </a:p>
          <a:p>
            <a:r>
              <a:rPr lang="en-US" sz="2000" dirty="0">
                <a:hlinkClick r:id="rId7"/>
              </a:rPr>
              <a:t>https://www.mkyong.com/java/java-properties-file-examples/ </a:t>
            </a:r>
            <a:r>
              <a:rPr lang="en-US" sz="2000" dirty="0">
                <a:hlinkClick r:id="rId8"/>
              </a:rPr>
              <a:t>https://www.tutorialspoint.com/java/java_properties_class</a:t>
            </a:r>
            <a:endParaRPr lang="en-US" sz="2000" dirty="0"/>
          </a:p>
          <a:p>
            <a:r>
              <a:rPr lang="en-US" sz="2000" dirty="0">
                <a:hlinkClick r:id="rId9"/>
              </a:rPr>
              <a:t>https://docs.oracle.com/javase/tutorial/essential/environment/properties.html</a:t>
            </a:r>
            <a:endParaRPr lang="en-US" sz="2000" dirty="0"/>
          </a:p>
          <a:p>
            <a:r>
              <a:rPr lang="en-US" sz="2000" dirty="0">
                <a:hlinkClick r:id="rId10"/>
              </a:rPr>
              <a:t>https://www.geeksforgeeks.org/java-util-properties-class-java/</a:t>
            </a:r>
            <a:endParaRPr lang="en-US" sz="2000" dirty="0"/>
          </a:p>
          <a:p>
            <a:endParaRPr lang="en-US" altLang="en-US" sz="2000" i="1" dirty="0">
              <a:hlinkClick r:id="rId11"/>
            </a:endParaRPr>
          </a:p>
          <a:p>
            <a:r>
              <a:rPr lang="en-CA" sz="2400" dirty="0"/>
              <a:t>See also:</a:t>
            </a:r>
          </a:p>
          <a:p>
            <a:pPr lvl="1"/>
            <a:r>
              <a:rPr lang="en-US" sz="2000" dirty="0">
                <a:hlinkClick r:id="rId12"/>
              </a:rPr>
              <a:t>https://docs.oracle.com/javaee/5/tutorial/doc/bnbhr.html</a:t>
            </a:r>
            <a:endParaRPr lang="en-US" sz="20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54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- </a:t>
            </a:r>
            <a:r>
              <a:rPr lang="en-US"/>
              <a:t>Micro-services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1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with Attachments API for Java (SAAJ)</a:t>
            </a:r>
          </a:p>
        </p:txBody>
      </p:sp>
    </p:spTree>
    <p:extLst>
      <p:ext uri="{BB962C8B-B14F-4D97-AF65-F5344CB8AC3E}">
        <p14:creationId xmlns:p14="http://schemas.microsoft.com/office/powerpoint/2010/main" val="367007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1"/>
            <a:ext cx="8001000" cy="3840163"/>
          </a:xfrm>
        </p:spPr>
        <p:txBody>
          <a:bodyPr>
            <a:normAutofit/>
          </a:bodyPr>
          <a:lstStyle/>
          <a:p>
            <a:r>
              <a:rPr lang="en-US" sz="2800" dirty="0"/>
              <a:t>SOAP with attachment is very similar to a regular SOAP message and consists of multi-parts. In other words, it is a “multipart” massage.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with Attachments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9E36-5A76-41CD-A5CC-91EACDF56DB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SOAP with Attachments API for Java (SAAJ)</a:t>
            </a:r>
          </a:p>
        </p:txBody>
      </p:sp>
      <p:pic>
        <p:nvPicPr>
          <p:cNvPr id="2050" name="Picture 2" descr="Diagram of SOAPMessage Object with SOAPPart, SOAPEnvelope, SOAPHeader, SOAPBody, and two AttachmentParts">
            <a:extLst>
              <a:ext uri="{FF2B5EF4-FFF2-40B4-BE49-F238E27FC236}">
                <a16:creationId xmlns:a16="http://schemas.microsoft.com/office/drawing/2014/main" id="{DE334668-D74F-4F21-899C-8F8DA12C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1152525"/>
            <a:ext cx="22764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49619-A31A-4632-AD3D-A458948F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with Attachments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5671B-7C30-4068-B862-EE7830B9DBD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multipart SOAP Message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7A0CB6-CFEE-4F96-844E-1EC674CC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884" y="2005499"/>
            <a:ext cx="8921032" cy="3719736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propertyListing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www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realproperties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Multipart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boundary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"&lt;property1234@realhouses.com&gt;"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NNNN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charset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8bit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property1234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xml@realhouses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 version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'1.0'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b="1" dirty="0" err="1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"http://schemas.xmlsoap.org/soap/envelope/"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b="1" dirty="0" err="1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realProperty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propertyListing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"property_432"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050" dirty="0" err="1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realProperty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"http://schemas.realhouses.com/</a:t>
            </a:r>
            <a:r>
              <a:rPr lang="en-US" sz="1050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listingSubmission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listingAgency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listingAgency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listingType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listingType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propertyAddress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&lt;street&gt;</a:t>
            </a:r>
            <a:r>
              <a:rPr lang="en-US" sz="1050" dirty="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&lt;city&gt;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Pleasantville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&lt;/city&gt;</a:t>
            </a:r>
            <a:endParaRPr lang="en-US" sz="1050" dirty="0">
              <a:solidFill>
                <a:srgbClr val="6666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&lt;state&gt;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&lt;/state&gt;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&lt;zip&gt;</a:t>
            </a:r>
            <a:r>
              <a:rPr lang="en-US" sz="1050" dirty="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94323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&lt;/zip&gt;</a:t>
            </a:r>
            <a:endParaRPr lang="en-US" sz="1050" dirty="0">
              <a:solidFill>
                <a:srgbClr val="6666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sz="1050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propertyAddress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solidFill>
                <a:srgbClr val="6666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55872F-DFC9-4D06-8483-64704270CCC3}"/>
              </a:ext>
            </a:extLst>
          </p:cNvPr>
          <p:cNvCxnSpPr/>
          <p:nvPr/>
        </p:nvCxnSpPr>
        <p:spPr>
          <a:xfrm>
            <a:off x="762000" y="25146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4AB43C-7FA4-4689-8D09-7C129A783CA2}"/>
              </a:ext>
            </a:extLst>
          </p:cNvPr>
          <p:cNvCxnSpPr/>
          <p:nvPr/>
        </p:nvCxnSpPr>
        <p:spPr>
          <a:xfrm>
            <a:off x="762000" y="28956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9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49619-A31A-4632-AD3D-A458948F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with Attachments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5671B-7C30-4068-B862-EE7830B9DBD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multipart SOAP Message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860337-A60F-490B-82A6-5FE313D5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884" y="2011901"/>
            <a:ext cx="8921032" cy="3365537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050" dirty="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250000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frontImage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"property1234_front.jpeg@realhouses.com"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interiorImage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"property1234_interior.jpeg@realhouses.com"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realProperty:propertyListing</a:t>
            </a:r>
            <a:r>
              <a:rPr lang="en-US" sz="1050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property1234_front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jpeg@realhouses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JPEG DATA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b="1" dirty="0">
                <a:solidFill>
                  <a:srgbClr val="66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property1234_interior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jpeg@realhouses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JPEG DATA 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MIME_boundary</a:t>
            </a:r>
            <a:r>
              <a:rPr lang="en-US" sz="105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E743F-6C57-43CD-8AD8-6A77705A552D}"/>
              </a:ext>
            </a:extLst>
          </p:cNvPr>
          <p:cNvCxnSpPr/>
          <p:nvPr/>
        </p:nvCxnSpPr>
        <p:spPr>
          <a:xfrm>
            <a:off x="762000" y="37338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3796E5-A497-4533-A18C-1CBD97B39667}"/>
              </a:ext>
            </a:extLst>
          </p:cNvPr>
          <p:cNvCxnSpPr/>
          <p:nvPr/>
        </p:nvCxnSpPr>
        <p:spPr>
          <a:xfrm>
            <a:off x="762000" y="44196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5ECAE-4511-4823-AD6F-D9B3B56BE9AC}"/>
              </a:ext>
            </a:extLst>
          </p:cNvPr>
          <p:cNvCxnSpPr/>
          <p:nvPr/>
        </p:nvCxnSpPr>
        <p:spPr>
          <a:xfrm>
            <a:off x="762000" y="51054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F7D71B-D139-4F6B-8728-8F9DE0EB30A5}"/>
              </a:ext>
            </a:extLst>
          </p:cNvPr>
          <p:cNvSpPr/>
          <p:nvPr/>
        </p:nvSpPr>
        <p:spPr>
          <a:xfrm>
            <a:off x="1600200" y="4973067"/>
            <a:ext cx="1447800" cy="284733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st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1&quot;/&gt;&lt;property id=&quot;20181&quot; value=&quot;1祡䘌໴챐ຸᄸ&quot;/&gt;&lt;property id=&quot;20182&quot; value=&quot;0&quot;/&gt;&lt;property id=&quot;20183&quot; value=&quot;1&quot;/&gt;&lt;property id=&quot;20184&quot; value=&quot;7&quot;/&gt;&lt;property id=&quot;20191&quot; value=&quot;McGill&quot;/&gt;&lt;property id=&quot;20192&quot; value=&quot;https://connect.mcgill.ca&quot;/&gt;&lt;property id=&quot;20193&quot; value=&quot;0&quot;/&gt;&lt;property id=&quot;20224&quot; value=&quot;C:\Users\jremil3.CAMPUS\Desktop\Untitled&quot;/&gt;&lt;property id=&quot;20226&quot; value=&quot;C:\Users\jremil3.CAMPUS\Documents\Test.pptx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56&quot;/&gt;&lt;property id=&quot;20309&quot; value=&quot;-1&quot;/&gt;&lt;/object&gt;&lt;/object&gt;&lt;object type=&quot;4&quot; unique_id=&quot;10282&quot;&gt;&lt;/object&gt;&lt;object type=&quot;10&quot; unique_id=&quot;10313&quot;&gt;&lt;object type=&quot;11&quot; unique_id=&quot;10314&quot;&gt;&lt;property id=&quot;20180&quot; value=&quot;1&quot;/&gt;&lt;property id=&quot;20181&quot; value=&quot;1祡䘌໴챐ຸᄸ&quot;/&gt;&lt;property id=&quot;20182&quot; value=&quot;0&quot;/&gt;&lt;property id=&quot;20183&quot; value=&quot;1&quot;/&gt;&lt;/object&gt;&lt;object type=&quot;12&quot; unique_id=&quot;10315&quot;&gt;&lt;/object&gt;&lt;/object&gt;&lt;/object&gt;&lt;/database&gt;"/>
  <p:tag name="SECTOMILLISECCONVERTED" val="1"/>
  <p:tag name="ARTICULATE_DESIGN_ID_3_BODY SLIDES" val="KxQTgtwD"/>
  <p:tag name="ARTICULATE_DESIGN_ID_SCS_INSTRUCTOR_TEMPLATE_FINAL_11JUL12" val="WjYDd5jC"/>
  <p:tag name="ARTICULATE_DESIGN_ID_2_COURSE INTRODUCTION SECTION SLIDES" val="2oyRvmTz"/>
  <p:tag name="ARTICULATE_DESIGN_ID_6_END SLIDE" val="e5N5rkiO"/>
  <p:tag name="ARTICULATE_DESIGN_ID_5_SUMMARY SLIDES" val="0yFMtatE"/>
  <p:tag name="ARTICULATE_DESIGN_ID_4_ACTIVITY SLIDES" val="3IO17py5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Instructor_Template_JAN-2016_01.potx" id="{B171CE54-E0B3-48DE-B5A6-CB6B870F1157}" vid="{F7B45810-D9B3-47F4-BC11-88D54CF40ACD}"/>
    </a:ext>
  </a:extLst>
</a:theme>
</file>

<file path=ppt/theme/theme2.xml><?xml version="1.0" encoding="utf-8"?>
<a:theme xmlns:a="http://schemas.openxmlformats.org/drawingml/2006/main" name="8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9EE19CBFDD84DAC04549260D89C92" ma:contentTypeVersion="6" ma:contentTypeDescription="Create a new document." ma:contentTypeScope="" ma:versionID="9e260366ffbf759cd1fc7931687e4fe8">
  <xsd:schema xmlns:xsd="http://www.w3.org/2001/XMLSchema" xmlns:xs="http://www.w3.org/2001/XMLSchema" xmlns:p="http://schemas.microsoft.com/office/2006/metadata/properties" xmlns:ns2="b554618e-1638-4550-9e9c-ad1885f0605e" targetNamespace="http://schemas.microsoft.com/office/2006/metadata/properties" ma:root="true" ma:fieldsID="44a004f25d3fa180df8d5efce023ae12" ns2:_="">
    <xsd:import namespace="b554618e-1638-4550-9e9c-ad1885f060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4618e-1638-4550-9e9c-ad1885f06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3EF9B-59AC-447C-85F7-757DD6B34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04534-A83D-479B-A773-C2FB7E41A06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554618e-1638-4550-9e9c-ad1885f0605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8CA5FC-DF6F-4D9C-845B-F23B3369D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54618e-1638-4550-9e9c-ad1885f060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SCS_Instructor_Template_JAN-2016_final (002)</Template>
  <TotalTime>370</TotalTime>
  <Words>2157</Words>
  <Application>Microsoft Office PowerPoint</Application>
  <PresentationFormat>Widescreen</PresentationFormat>
  <Paragraphs>408</Paragraphs>
  <Slides>45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Arial Unicode MS</vt:lpstr>
      <vt:lpstr>Britannic Bold</vt:lpstr>
      <vt:lpstr>Calibri</vt:lpstr>
      <vt:lpstr>Candara</vt:lpstr>
      <vt:lpstr>Century</vt:lpstr>
      <vt:lpstr>Consolas</vt:lpstr>
      <vt:lpstr>Courier New</vt:lpstr>
      <vt:lpstr>Times New Roman</vt:lpstr>
      <vt:lpstr>Verdana</vt:lpstr>
      <vt:lpstr>Wingdings</vt:lpstr>
      <vt:lpstr>3_Body Slides</vt:lpstr>
      <vt:lpstr>8_Office Theme</vt:lpstr>
      <vt:lpstr>CCCS 425 – Web Services  Module 8 – SOAP Attachments </vt:lpstr>
      <vt:lpstr>Acknowledgement</vt:lpstr>
      <vt:lpstr>Session Learning Outcomes</vt:lpstr>
      <vt:lpstr>Session Overview</vt:lpstr>
      <vt:lpstr>SOAP with Attachments API for Java (SAAJ)</vt:lpstr>
      <vt:lpstr>SOAP with Attachments</vt:lpstr>
      <vt:lpstr>SOAP with Attachments</vt:lpstr>
      <vt:lpstr>SOAP with Attachments</vt:lpstr>
      <vt:lpstr>PowerPoint Presentation</vt:lpstr>
      <vt:lpstr>Using SAAJ</vt:lpstr>
      <vt:lpstr>Using SAAJ</vt:lpstr>
      <vt:lpstr>Using SAAJ</vt:lpstr>
      <vt:lpstr>Using SAAJ</vt:lpstr>
      <vt:lpstr>Using SAAJ</vt:lpstr>
      <vt:lpstr>Using SAAJ</vt:lpstr>
      <vt:lpstr>PowerPoint Presentation</vt:lpstr>
      <vt:lpstr>PowerPoint Presentation</vt:lpstr>
      <vt:lpstr>Message Transmission Optimization Mechanism (MTOM)</vt:lpstr>
      <vt:lpstr>Message Transmission Optimization Mechanism (MTOM)</vt:lpstr>
      <vt:lpstr>Message Transmission Optimization Mechanism (MTOM)</vt:lpstr>
      <vt:lpstr>Message Transmission Optimization Mechanism (MTOM)</vt:lpstr>
      <vt:lpstr>Message Transmission Optimization Mechanism (MTOM)</vt:lpstr>
      <vt:lpstr>Message Transmission Optimization Mechanism (MTOM)</vt:lpstr>
      <vt:lpstr>PowerPoint Presentation</vt:lpstr>
      <vt:lpstr>Content Marshaling</vt:lpstr>
      <vt:lpstr>Content Marshaling</vt:lpstr>
      <vt:lpstr>Content Marshaling</vt:lpstr>
      <vt:lpstr>Content Marshaling</vt:lpstr>
      <vt:lpstr>Content Marshaling</vt:lpstr>
      <vt:lpstr>Content Marshaling</vt:lpstr>
      <vt:lpstr>Content Marshaling</vt:lpstr>
      <vt:lpstr>PowerPoint Presentation</vt:lpstr>
      <vt:lpstr>Java Properties</vt:lpstr>
      <vt:lpstr>Java Properties</vt:lpstr>
      <vt:lpstr>Java Properties</vt:lpstr>
      <vt:lpstr>Java Properties</vt:lpstr>
      <vt:lpstr>Java Properties</vt:lpstr>
      <vt:lpstr>Java Properties</vt:lpstr>
      <vt:lpstr>Java Properties</vt:lpstr>
      <vt:lpstr>PowerPoint Presentation</vt:lpstr>
      <vt:lpstr>Lab Activity</vt:lpstr>
      <vt:lpstr>Lab Activity</vt:lpstr>
      <vt:lpstr>Session Summary</vt:lpstr>
      <vt:lpstr>Acknowledgements</vt:lpstr>
      <vt:lpstr>Next - Micro-services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Quildon, Ms.</dc:creator>
  <cp:lastModifiedBy>Jordan Larocque, Mr.</cp:lastModifiedBy>
  <cp:revision>264</cp:revision>
  <dcterms:created xsi:type="dcterms:W3CDTF">2016-01-22T14:51:00Z</dcterms:created>
  <dcterms:modified xsi:type="dcterms:W3CDTF">2021-12-01T16:34:01Z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0x01010090E9EE19CBFDD84DAC04549260D89C92</vt:lpwstr>
  </property>
  <property fmtid="{D5CDD505-2E9C-101B-9397-08002B2CF9AE}" pid="3" name="_dlc_DocIdItemGuid">
    <vt:lpwstr>7854b057-4ebf-435b-8657-63acaf55ccdc</vt:lpwstr>
  </property>
  <property fmtid="{D5CDD505-2E9C-101B-9397-08002B2CF9AE}" pid="4" name="ArticulateGUID">
    <vt:lpwstr>A7BECAEB-F12F-46DD-80CA-4A5D3808AE7C</vt:lpwstr>
  </property>
  <property fmtid="{D5CDD505-2E9C-101B-9397-08002B2CF9AE}" pid="5" name="ArticulatePath">
    <vt:lpwstr>CPD_Template_2019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