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  <p:sldMasterId id="2147483884" r:id="rId5"/>
  </p:sldMasterIdLst>
  <p:notesMasterIdLst>
    <p:notesMasterId r:id="rId56"/>
  </p:notesMasterIdLst>
  <p:handoutMasterIdLst>
    <p:handoutMasterId r:id="rId57"/>
  </p:handoutMasterIdLst>
  <p:sldIdLst>
    <p:sldId id="265" r:id="rId6"/>
    <p:sldId id="455" r:id="rId7"/>
    <p:sldId id="260" r:id="rId8"/>
    <p:sldId id="261" r:id="rId9"/>
    <p:sldId id="563" r:id="rId10"/>
    <p:sldId id="540" r:id="rId11"/>
    <p:sldId id="686" r:id="rId12"/>
    <p:sldId id="754" r:id="rId13"/>
    <p:sldId id="555" r:id="rId14"/>
    <p:sldId id="556" r:id="rId15"/>
    <p:sldId id="557" r:id="rId16"/>
    <p:sldId id="558" r:id="rId17"/>
    <p:sldId id="758" r:id="rId18"/>
    <p:sldId id="739" r:id="rId19"/>
    <p:sldId id="740" r:id="rId20"/>
    <p:sldId id="567" r:id="rId21"/>
    <p:sldId id="266" r:id="rId22"/>
    <p:sldId id="529" r:id="rId23"/>
    <p:sldId id="688" r:id="rId24"/>
    <p:sldId id="689" r:id="rId25"/>
    <p:sldId id="690" r:id="rId26"/>
    <p:sldId id="693" r:id="rId27"/>
    <p:sldId id="692" r:id="rId28"/>
    <p:sldId id="691" r:id="rId29"/>
    <p:sldId id="694" r:id="rId30"/>
    <p:sldId id="695" r:id="rId31"/>
    <p:sldId id="568" r:id="rId32"/>
    <p:sldId id="267" r:id="rId33"/>
    <p:sldId id="565" r:id="rId34"/>
    <p:sldId id="566" r:id="rId35"/>
    <p:sldId id="759" r:id="rId36"/>
    <p:sldId id="760" r:id="rId37"/>
    <p:sldId id="761" r:id="rId38"/>
    <p:sldId id="763" r:id="rId39"/>
    <p:sldId id="762" r:id="rId40"/>
    <p:sldId id="280" r:id="rId41"/>
    <p:sldId id="765" r:id="rId42"/>
    <p:sldId id="532" r:id="rId43"/>
    <p:sldId id="526" r:id="rId44"/>
    <p:sldId id="527" r:id="rId45"/>
    <p:sldId id="528" r:id="rId46"/>
    <p:sldId id="769" r:id="rId47"/>
    <p:sldId id="768" r:id="rId48"/>
    <p:sldId id="577" r:id="rId49"/>
    <p:sldId id="764" r:id="rId50"/>
    <p:sldId id="304" r:id="rId51"/>
    <p:sldId id="513" r:id="rId52"/>
    <p:sldId id="263" r:id="rId53"/>
    <p:sldId id="302" r:id="rId54"/>
    <p:sldId id="259" r:id="rId55"/>
  </p:sldIdLst>
  <p:sldSz cx="12192000" cy="6858000"/>
  <p:notesSz cx="6934200" cy="9220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D19AC-531A-4A90-9160-232F7D0A28B2}" v="51" dt="2021-12-06T14:48:04.462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2977" autoAdjust="0"/>
  </p:normalViewPr>
  <p:slideViewPr>
    <p:cSldViewPr>
      <p:cViewPr varScale="1">
        <p:scale>
          <a:sx n="96" d="100"/>
          <a:sy n="96" d="100"/>
        </p:scale>
        <p:origin x="6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arocque, Mr." userId="S::jordan.larocque@mcgill.ca::e3682428-de11-4277-9f34-966172cc7c90" providerId="AD" clId="Web-{A70D19AC-531A-4A90-9160-232F7D0A28B2}"/>
    <pc:docChg chg="modSld">
      <pc:chgData name="Jordan Larocque, Mr." userId="S::jordan.larocque@mcgill.ca::e3682428-de11-4277-9f34-966172cc7c90" providerId="AD" clId="Web-{A70D19AC-531A-4A90-9160-232F7D0A28B2}" dt="2021-12-06T14:48:04.462" v="48" actId="20577"/>
      <pc:docMkLst>
        <pc:docMk/>
      </pc:docMkLst>
      <pc:sldChg chg="modSp">
        <pc:chgData name="Jordan Larocque, Mr." userId="S::jordan.larocque@mcgill.ca::e3682428-de11-4277-9f34-966172cc7c90" providerId="AD" clId="Web-{A70D19AC-531A-4A90-9160-232F7D0A28B2}" dt="2021-12-06T14:18:47.511" v="2" actId="20577"/>
        <pc:sldMkLst>
          <pc:docMk/>
          <pc:sldMk cId="2086746270" sldId="265"/>
        </pc:sldMkLst>
        <pc:spChg chg="mod">
          <ac:chgData name="Jordan Larocque, Mr." userId="S::jordan.larocque@mcgill.ca::e3682428-de11-4277-9f34-966172cc7c90" providerId="AD" clId="Web-{A70D19AC-531A-4A90-9160-232F7D0A28B2}" dt="2021-12-06T14:18:47.511" v="2" actId="20577"/>
          <ac:spMkLst>
            <pc:docMk/>
            <pc:sldMk cId="2086746270" sldId="265"/>
            <ac:spMk id="2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A70D19AC-531A-4A90-9160-232F7D0A28B2}" dt="2021-12-06T14:48:04.462" v="48" actId="20577"/>
        <pc:sldMkLst>
          <pc:docMk/>
          <pc:sldMk cId="149921549" sldId="528"/>
        </pc:sldMkLst>
        <pc:spChg chg="mod">
          <ac:chgData name="Jordan Larocque, Mr." userId="S::jordan.larocque@mcgill.ca::e3682428-de11-4277-9f34-966172cc7c90" providerId="AD" clId="Web-{A70D19AC-531A-4A90-9160-232F7D0A28B2}" dt="2021-12-06T14:48:04.462" v="48" actId="20577"/>
          <ac:spMkLst>
            <pc:docMk/>
            <pc:sldMk cId="149921549" sldId="528"/>
            <ac:spMk id="2" creationId="{5D4AE0B0-13D3-475D-A756-7BF8B98BC4FC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0:07.272" v="28"/>
        <pc:sldMkLst>
          <pc:docMk/>
          <pc:sldMk cId="250041841" sldId="529"/>
        </pc:sldMkLst>
        <pc:spChg chg="del">
          <ac:chgData name="Jordan Larocque, Mr." userId="S::jordan.larocque@mcgill.ca::e3682428-de11-4277-9f34-966172cc7c90" providerId="AD" clId="Web-{A70D19AC-531A-4A90-9160-232F7D0A28B2}" dt="2021-12-06T14:30:07.272" v="28"/>
          <ac:spMkLst>
            <pc:docMk/>
            <pc:sldMk cId="250041841" sldId="52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2:34.874" v="4"/>
        <pc:sldMkLst>
          <pc:docMk/>
          <pc:sldMk cId="2376652413" sldId="540"/>
        </pc:sldMkLst>
        <pc:spChg chg="del">
          <ac:chgData name="Jordan Larocque, Mr." userId="S::jordan.larocque@mcgill.ca::e3682428-de11-4277-9f34-966172cc7c90" providerId="AD" clId="Web-{A70D19AC-531A-4A90-9160-232F7D0A28B2}" dt="2021-12-06T14:22:34.874" v="4"/>
          <ac:spMkLst>
            <pc:docMk/>
            <pc:sldMk cId="2376652413" sldId="540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A70D19AC-531A-4A90-9160-232F7D0A28B2}" dt="2021-12-06T14:26:36.191" v="17" actId="20577"/>
        <pc:sldMkLst>
          <pc:docMk/>
          <pc:sldMk cId="51293633" sldId="555"/>
        </pc:sldMkLst>
        <pc:spChg chg="mod">
          <ac:chgData name="Jordan Larocque, Mr." userId="S::jordan.larocque@mcgill.ca::e3682428-de11-4277-9f34-966172cc7c90" providerId="AD" clId="Web-{A70D19AC-531A-4A90-9160-232F7D0A28B2}" dt="2021-12-06T14:26:36.191" v="17" actId="20577"/>
          <ac:spMkLst>
            <pc:docMk/>
            <pc:sldMk cId="51293633" sldId="555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A70D19AC-531A-4A90-9160-232F7D0A28B2}" dt="2021-12-06T14:25:44.659" v="9"/>
          <ac:spMkLst>
            <pc:docMk/>
            <pc:sldMk cId="51293633" sldId="555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5:49.534" v="10"/>
        <pc:sldMkLst>
          <pc:docMk/>
          <pc:sldMk cId="1362344446" sldId="556"/>
        </pc:sldMkLst>
        <pc:spChg chg="del">
          <ac:chgData name="Jordan Larocque, Mr." userId="S::jordan.larocque@mcgill.ca::e3682428-de11-4277-9f34-966172cc7c90" providerId="AD" clId="Web-{A70D19AC-531A-4A90-9160-232F7D0A28B2}" dt="2021-12-06T14:25:49.534" v="10"/>
          <ac:spMkLst>
            <pc:docMk/>
            <pc:sldMk cId="1362344446" sldId="556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A70D19AC-531A-4A90-9160-232F7D0A28B2}" dt="2021-12-06T14:27:42.754" v="23" actId="20577"/>
        <pc:sldMkLst>
          <pc:docMk/>
          <pc:sldMk cId="1507433862" sldId="557"/>
        </pc:sldMkLst>
        <pc:spChg chg="mod">
          <ac:chgData name="Jordan Larocque, Mr." userId="S::jordan.larocque@mcgill.ca::e3682428-de11-4277-9f34-966172cc7c90" providerId="AD" clId="Web-{A70D19AC-531A-4A90-9160-232F7D0A28B2}" dt="2021-12-06T14:27:42.754" v="23" actId="20577"/>
          <ac:spMkLst>
            <pc:docMk/>
            <pc:sldMk cId="1507433862" sldId="557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A70D19AC-531A-4A90-9160-232F7D0A28B2}" dt="2021-12-06T14:25:53.815" v="11"/>
          <ac:spMkLst>
            <pc:docMk/>
            <pc:sldMk cId="1507433862" sldId="557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7:56.598" v="24"/>
        <pc:sldMkLst>
          <pc:docMk/>
          <pc:sldMk cId="3394459979" sldId="558"/>
        </pc:sldMkLst>
        <pc:spChg chg="del">
          <ac:chgData name="Jordan Larocque, Mr." userId="S::jordan.larocque@mcgill.ca::e3682428-de11-4277-9f34-966172cc7c90" providerId="AD" clId="Web-{A70D19AC-531A-4A90-9160-232F7D0A28B2}" dt="2021-12-06T14:27:56.598" v="24"/>
          <ac:spMkLst>
            <pc:docMk/>
            <pc:sldMk cId="3394459979" sldId="558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2:22.030" v="3"/>
        <pc:sldMkLst>
          <pc:docMk/>
          <pc:sldMk cId="2656326071" sldId="686"/>
        </pc:sldMkLst>
        <pc:spChg chg="del">
          <ac:chgData name="Jordan Larocque, Mr." userId="S::jordan.larocque@mcgill.ca::e3682428-de11-4277-9f34-966172cc7c90" providerId="AD" clId="Web-{A70D19AC-531A-4A90-9160-232F7D0A28B2}" dt="2021-12-06T14:22:22.030" v="3"/>
          <ac:spMkLst>
            <pc:docMk/>
            <pc:sldMk cId="2656326071" sldId="686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0:50.382" v="29"/>
        <pc:sldMkLst>
          <pc:docMk/>
          <pc:sldMk cId="4141404211" sldId="688"/>
        </pc:sldMkLst>
        <pc:spChg chg="del">
          <ac:chgData name="Jordan Larocque, Mr." userId="S::jordan.larocque@mcgill.ca::e3682428-de11-4277-9f34-966172cc7c90" providerId="AD" clId="Web-{A70D19AC-531A-4A90-9160-232F7D0A28B2}" dt="2021-12-06T14:30:50.382" v="29"/>
          <ac:spMkLst>
            <pc:docMk/>
            <pc:sldMk cId="4141404211" sldId="688"/>
            <ac:spMk id="46083" creationId="{00000000-0000-0000-0000-000000000000}"/>
          </ac:spMkLst>
        </pc:spChg>
      </pc:sldChg>
      <pc:sldChg chg="delSp modSp">
        <pc:chgData name="Jordan Larocque, Mr." userId="S::jordan.larocque@mcgill.ca::e3682428-de11-4277-9f34-966172cc7c90" providerId="AD" clId="Web-{A70D19AC-531A-4A90-9160-232F7D0A28B2}" dt="2021-12-06T14:31:41.555" v="35" actId="20577"/>
        <pc:sldMkLst>
          <pc:docMk/>
          <pc:sldMk cId="2375623203" sldId="689"/>
        </pc:sldMkLst>
        <pc:spChg chg="mod">
          <ac:chgData name="Jordan Larocque, Mr." userId="S::jordan.larocque@mcgill.ca::e3682428-de11-4277-9f34-966172cc7c90" providerId="AD" clId="Web-{A70D19AC-531A-4A90-9160-232F7D0A28B2}" dt="2021-12-06T14:31:41.555" v="35" actId="20577"/>
          <ac:spMkLst>
            <pc:docMk/>
            <pc:sldMk cId="2375623203" sldId="689"/>
            <ac:spMk id="3" creationId="{00000000-0000-0000-0000-000000000000}"/>
          </ac:spMkLst>
        </pc:spChg>
        <pc:spChg chg="del">
          <ac:chgData name="Jordan Larocque, Mr." userId="S::jordan.larocque@mcgill.ca::e3682428-de11-4277-9f34-966172cc7c90" providerId="AD" clId="Web-{A70D19AC-531A-4A90-9160-232F7D0A28B2}" dt="2021-12-06T14:30:56.851" v="30"/>
          <ac:spMkLst>
            <pc:docMk/>
            <pc:sldMk cId="2375623203" sldId="68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1:47.462" v="36"/>
        <pc:sldMkLst>
          <pc:docMk/>
          <pc:sldMk cId="653009203" sldId="690"/>
        </pc:sldMkLst>
        <pc:spChg chg="del">
          <ac:chgData name="Jordan Larocque, Mr." userId="S::jordan.larocque@mcgill.ca::e3682428-de11-4277-9f34-966172cc7c90" providerId="AD" clId="Web-{A70D19AC-531A-4A90-9160-232F7D0A28B2}" dt="2021-12-06T14:31:47.462" v="36"/>
          <ac:spMkLst>
            <pc:docMk/>
            <pc:sldMk cId="653009203" sldId="690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3:58.901" v="40"/>
        <pc:sldMkLst>
          <pc:docMk/>
          <pc:sldMk cId="290147452" sldId="691"/>
        </pc:sldMkLst>
        <pc:spChg chg="del">
          <ac:chgData name="Jordan Larocque, Mr." userId="S::jordan.larocque@mcgill.ca::e3682428-de11-4277-9f34-966172cc7c90" providerId="AD" clId="Web-{A70D19AC-531A-4A90-9160-232F7D0A28B2}" dt="2021-12-06T14:33:58.901" v="40"/>
          <ac:spMkLst>
            <pc:docMk/>
            <pc:sldMk cId="290147452" sldId="691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2:58.275" v="38"/>
        <pc:sldMkLst>
          <pc:docMk/>
          <pc:sldMk cId="1190579717" sldId="692"/>
        </pc:sldMkLst>
        <pc:spChg chg="del">
          <ac:chgData name="Jordan Larocque, Mr." userId="S::jordan.larocque@mcgill.ca::e3682428-de11-4277-9f34-966172cc7c90" providerId="AD" clId="Web-{A70D19AC-531A-4A90-9160-232F7D0A28B2}" dt="2021-12-06T14:32:58.275" v="38"/>
          <ac:spMkLst>
            <pc:docMk/>
            <pc:sldMk cId="1190579717" sldId="692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1:55.415" v="37"/>
        <pc:sldMkLst>
          <pc:docMk/>
          <pc:sldMk cId="3351500924" sldId="693"/>
        </pc:sldMkLst>
        <pc:spChg chg="del">
          <ac:chgData name="Jordan Larocque, Mr." userId="S::jordan.larocque@mcgill.ca::e3682428-de11-4277-9f34-966172cc7c90" providerId="AD" clId="Web-{A70D19AC-531A-4A90-9160-232F7D0A28B2}" dt="2021-12-06T14:31:55.415" v="37"/>
          <ac:spMkLst>
            <pc:docMk/>
            <pc:sldMk cId="3351500924" sldId="693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3:19.166" v="39"/>
        <pc:sldMkLst>
          <pc:docMk/>
          <pc:sldMk cId="2076433618" sldId="694"/>
        </pc:sldMkLst>
        <pc:spChg chg="del">
          <ac:chgData name="Jordan Larocque, Mr." userId="S::jordan.larocque@mcgill.ca::e3682428-de11-4277-9f34-966172cc7c90" providerId="AD" clId="Web-{A70D19AC-531A-4A90-9160-232F7D0A28B2}" dt="2021-12-06T14:33:19.166" v="39"/>
          <ac:spMkLst>
            <pc:docMk/>
            <pc:sldMk cId="2076433618" sldId="694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34:10.214" v="41"/>
        <pc:sldMkLst>
          <pc:docMk/>
          <pc:sldMk cId="4225651453" sldId="695"/>
        </pc:sldMkLst>
        <pc:spChg chg="del">
          <ac:chgData name="Jordan Larocque, Mr." userId="S::jordan.larocque@mcgill.ca::e3682428-de11-4277-9f34-966172cc7c90" providerId="AD" clId="Web-{A70D19AC-531A-4A90-9160-232F7D0A28B2}" dt="2021-12-06T14:34:10.214" v="41"/>
          <ac:spMkLst>
            <pc:docMk/>
            <pc:sldMk cId="4225651453" sldId="695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9:02.849" v="26"/>
        <pc:sldMkLst>
          <pc:docMk/>
          <pc:sldMk cId="1554836314" sldId="739"/>
        </pc:sldMkLst>
        <pc:spChg chg="del">
          <ac:chgData name="Jordan Larocque, Mr." userId="S::jordan.larocque@mcgill.ca::e3682428-de11-4277-9f34-966172cc7c90" providerId="AD" clId="Web-{A70D19AC-531A-4A90-9160-232F7D0A28B2}" dt="2021-12-06T14:29:02.849" v="26"/>
          <ac:spMkLst>
            <pc:docMk/>
            <pc:sldMk cId="1554836314" sldId="739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9:15.631" v="27"/>
        <pc:sldMkLst>
          <pc:docMk/>
          <pc:sldMk cId="1826114173" sldId="740"/>
        </pc:sldMkLst>
        <pc:spChg chg="del">
          <ac:chgData name="Jordan Larocque, Mr." userId="S::jordan.larocque@mcgill.ca::e3682428-de11-4277-9f34-966172cc7c90" providerId="AD" clId="Web-{A70D19AC-531A-4A90-9160-232F7D0A28B2}" dt="2021-12-06T14:29:15.631" v="27"/>
          <ac:spMkLst>
            <pc:docMk/>
            <pc:sldMk cId="1826114173" sldId="740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3:28.203" v="5"/>
        <pc:sldMkLst>
          <pc:docMk/>
          <pc:sldMk cId="3878185162" sldId="754"/>
        </pc:sldMkLst>
        <pc:spChg chg="del">
          <ac:chgData name="Jordan Larocque, Mr." userId="S::jordan.larocque@mcgill.ca::e3682428-de11-4277-9f34-966172cc7c90" providerId="AD" clId="Web-{A70D19AC-531A-4A90-9160-232F7D0A28B2}" dt="2021-12-06T14:23:28.203" v="5"/>
          <ac:spMkLst>
            <pc:docMk/>
            <pc:sldMk cId="3878185162" sldId="754"/>
            <ac:spMk id="46083" creationId="{00000000-0000-0000-0000-000000000000}"/>
          </ac:spMkLst>
        </pc:spChg>
      </pc:sldChg>
      <pc:sldChg chg="delSp">
        <pc:chgData name="Jordan Larocque, Mr." userId="S::jordan.larocque@mcgill.ca::e3682428-de11-4277-9f34-966172cc7c90" providerId="AD" clId="Web-{A70D19AC-531A-4A90-9160-232F7D0A28B2}" dt="2021-12-06T14:28:44.724" v="25"/>
        <pc:sldMkLst>
          <pc:docMk/>
          <pc:sldMk cId="3467629061" sldId="758"/>
        </pc:sldMkLst>
        <pc:spChg chg="del">
          <ac:chgData name="Jordan Larocque, Mr." userId="S::jordan.larocque@mcgill.ca::e3682428-de11-4277-9f34-966172cc7c90" providerId="AD" clId="Web-{A70D19AC-531A-4A90-9160-232F7D0A28B2}" dt="2021-12-06T14:28:44.724" v="25"/>
          <ac:spMkLst>
            <pc:docMk/>
            <pc:sldMk cId="3467629061" sldId="758"/>
            <ac:spMk id="460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7F161E8-846D-4747-B53A-F633A57CC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C551B-1ADC-4F43-AE3E-59C3155418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3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sz="3600" b="1" dirty="0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</a:rPr>
              <a:t>Break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85D8A-2806-4422-95D7-E98B3C9E83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24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8826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436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34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45" y="3841750"/>
            <a:ext cx="8534400" cy="88265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28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E8F9-1B68-4AA8-AEC8-306D104ADB33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1B8F5-55BA-4C67-8922-0A454BD25D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5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>
            <a:lvl1pPr>
              <a:defRPr b="0"/>
            </a:lvl1pPr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09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572000"/>
          </a:xfrm>
        </p:spPr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58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7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8C902-A4A8-4714-8169-E49D043BB080}" type="datetimeFigureOut">
              <a:rPr lang="en-US" smtClean="0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F5AC-7C2C-4493-B73D-72D7B534D50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752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74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sz="5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-H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7472" indent="-347472" algn="l">
              <a:spcBef>
                <a:spcPts val="624"/>
              </a:spcBef>
              <a:buFont typeface="Arial" pitchFamily="34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</a:defRPr>
            </a:lvl1pPr>
            <a:lvl2pPr marL="740664" indent="-740664" algn="l">
              <a:spcBef>
                <a:spcPts val="24"/>
              </a:spcBef>
              <a:buClr>
                <a:srgbClr val="0070C0"/>
              </a:buClr>
              <a:buFont typeface="Candara" pitchFamily="34" charset="0"/>
              <a:buChar char="–"/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20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824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0643D-C6EE-4595-AF2A-A90B55F8C0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099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283DA-EAEC-4BEE-86C2-11D0CA876F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7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99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2D6576-0BE5-41A7-A9B1-717032FB4769}" type="datetimeFigureOut">
              <a:rPr lang="en-US"/>
              <a:pPr>
                <a:defRPr/>
              </a:pPr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A1EC19-11A4-4465-8025-4C73BE0C1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0" name="Group 13"/>
          <p:cNvGrpSpPr>
            <a:grpSpLocks/>
          </p:cNvGrpSpPr>
          <p:nvPr userDrawn="1"/>
        </p:nvGrpSpPr>
        <p:grpSpPr bwMode="auto">
          <a:xfrm>
            <a:off x="-4233" y="0"/>
            <a:ext cx="12196233" cy="6769100"/>
            <a:chOff x="0" y="0"/>
            <a:chExt cx="9147175" cy="6769100"/>
          </a:xfrm>
        </p:grpSpPr>
        <p:grpSp>
          <p:nvGrpSpPr>
            <p:cNvPr id="1031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9147175" cy="1006475"/>
              <a:chOff x="0" y="0"/>
              <a:chExt cx="9147175" cy="1006475"/>
            </a:xfrm>
          </p:grpSpPr>
          <p:sp>
            <p:nvSpPr>
              <p:cNvPr id="10" name="Rectangle 9"/>
              <p:cNvSpPr>
                <a:spLocks/>
              </p:cNvSpPr>
              <p:nvPr userDrawn="1"/>
            </p:nvSpPr>
            <p:spPr>
              <a:xfrm>
                <a:off x="0" y="0"/>
                <a:ext cx="9147175" cy="1006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103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1213834" y="103188"/>
                <a:ext cx="79248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Mike Meyers’ CompTIA Network+</a:t>
                </a:r>
                <a:r>
                  <a:rPr lang="en-US" altLang="en-US" sz="2200" baseline="300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®</a:t>
                </a:r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 Guide to Managing and Troubleshooting Networks, Fifth Edition (Exam N10-007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)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0" y="6553200"/>
              <a:ext cx="9144000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Copyright © 2018 by McGraw-Hill Education. All rights reserved.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88617-53FB-476E-81E3-48BD7E50B8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1"/>
            <a:ext cx="1618445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pring_boot/spring_boot_introducti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icroservice_architecture/" TargetMode="External"/><Relationship Id="rId7" Type="http://schemas.openxmlformats.org/officeDocument/2006/relationships/hyperlink" Target="https://microservices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hyperlink" Target="https://stackify.com/what-are-microservices/" TargetMode="External"/><Relationship Id="rId5" Type="http://schemas.openxmlformats.org/officeDocument/2006/relationships/hyperlink" Target="https://www.scalyr.com/blog/api-vs-microservices" TargetMode="External"/><Relationship Id="rId4" Type="http://schemas.openxmlformats.org/officeDocument/2006/relationships/hyperlink" Target="https://www.guru99.com/microservices-tutori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CCCS 425 – Web Services</a:t>
            </a:r>
            <a:br>
              <a:rPr lang="en-CA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3200" b="0" dirty="0"/>
              <a:t>Lecture 9 – Micro-Services</a:t>
            </a:r>
            <a:br>
              <a:rPr lang="en-CA" sz="3200" b="0" dirty="0"/>
            </a:br>
            <a:endParaRPr lang="en-CA" sz="2400" b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Operations in SOA</a:t>
            </a:r>
          </a:p>
        </p:txBody>
      </p:sp>
      <p:pic>
        <p:nvPicPr>
          <p:cNvPr id="4" name="Picture 3" descr="This picture shows the three operations in SOA: Publish, Find, and Bind ">
            <a:extLst>
              <a:ext uri="{FF2B5EF4-FFF2-40B4-BE49-F238E27FC236}">
                <a16:creationId xmlns:a16="http://schemas.microsoft.com/office/drawing/2014/main" id="{D1F71CAA-4F43-4A82-BF15-96FB86FE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51761"/>
            <a:ext cx="8001406" cy="44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Publishing</a:t>
            </a:r>
            <a:r>
              <a:rPr lang="en-US" sz="2400" dirty="0"/>
              <a:t> a Web service, so that other users or applications can find it, actually consists of two important operations. </a:t>
            </a:r>
          </a:p>
          <a:p>
            <a:pPr lvl="1"/>
            <a:r>
              <a:rPr lang="en-US" sz="2000" dirty="0"/>
              <a:t>The first operation is </a:t>
            </a:r>
            <a:r>
              <a:rPr lang="en-US" sz="2000" dirty="0">
                <a:solidFill>
                  <a:srgbClr val="0000FF"/>
                </a:solidFill>
              </a:rPr>
              <a:t>describing</a:t>
            </a:r>
            <a:r>
              <a:rPr lang="en-US" sz="2000" dirty="0"/>
              <a:t> the Web service itself;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/>
              <a:t>The other is the actual </a:t>
            </a:r>
            <a:r>
              <a:rPr lang="en-US" sz="2000" dirty="0">
                <a:solidFill>
                  <a:srgbClr val="0000FF"/>
                </a:solidFill>
              </a:rPr>
              <a:t>registration</a:t>
            </a:r>
            <a:r>
              <a:rPr lang="en-US" sz="2000" dirty="0"/>
              <a:t> of the Web service.</a:t>
            </a:r>
            <a:endParaRPr lang="en-US" sz="2000" dirty="0">
              <a:cs typeface="Calibri"/>
            </a:endParaRP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C00000"/>
                </a:solidFill>
              </a:rPr>
              <a:t>Finding</a:t>
            </a:r>
            <a:r>
              <a:rPr lang="en-US" sz="2400" dirty="0"/>
              <a:t> Web services is also a two-fold operation:</a:t>
            </a:r>
          </a:p>
          <a:p>
            <a:pPr lvl="1"/>
            <a:r>
              <a:rPr lang="en-US" sz="2000" dirty="0"/>
              <a:t>First </a:t>
            </a:r>
            <a:r>
              <a:rPr lang="en-US" sz="2000" dirty="0">
                <a:solidFill>
                  <a:srgbClr val="0000FF"/>
                </a:solidFill>
              </a:rPr>
              <a:t>discovering</a:t>
            </a:r>
            <a:r>
              <a:rPr lang="en-US" sz="2000" dirty="0"/>
              <a:t> the services in the registry of the discovery agency and then; 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Selecting</a:t>
            </a:r>
            <a:r>
              <a:rPr lang="en-US" sz="2000" dirty="0"/>
              <a:t> the desired Web service(s) from the search results.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Operations in SOA /cont.</a:t>
            </a:r>
          </a:p>
        </p:txBody>
      </p:sp>
    </p:spTree>
    <p:extLst>
      <p:ext uri="{BB962C8B-B14F-4D97-AF65-F5344CB8AC3E}">
        <p14:creationId xmlns:p14="http://schemas.microsoft.com/office/powerpoint/2010/main" val="150743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Invocating</a:t>
            </a:r>
            <a:r>
              <a:rPr lang="en-US" sz="2400" dirty="0"/>
              <a:t> the Web service is the final operation in the Web services architecture. </a:t>
            </a:r>
          </a:p>
          <a:p>
            <a:pPr lvl="1"/>
            <a:r>
              <a:rPr lang="en-US" sz="2000" dirty="0"/>
              <a:t>During the </a:t>
            </a:r>
            <a:r>
              <a:rPr lang="en-US" sz="2000" dirty="0">
                <a:solidFill>
                  <a:srgbClr val="0000FF"/>
                </a:solidFill>
              </a:rPr>
              <a:t>binding operation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C00000"/>
                </a:solidFill>
              </a:rPr>
              <a:t>service requestor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invokes</a:t>
            </a:r>
            <a:r>
              <a:rPr lang="en-US" sz="2000" dirty="0"/>
              <a:t> or initiates an interaction at run-time using the </a:t>
            </a:r>
            <a:r>
              <a:rPr lang="en-US" sz="2000" dirty="0">
                <a:solidFill>
                  <a:srgbClr val="0000FF"/>
                </a:solidFill>
              </a:rPr>
              <a:t>binding details</a:t>
            </a:r>
            <a:r>
              <a:rPr lang="en-US" sz="2000" dirty="0"/>
              <a:t> in the </a:t>
            </a:r>
            <a:r>
              <a:rPr lang="en-US" sz="2000" dirty="0">
                <a:solidFill>
                  <a:srgbClr val="C00000"/>
                </a:solidFill>
              </a:rPr>
              <a:t>service description</a:t>
            </a:r>
            <a:r>
              <a:rPr lang="en-US" sz="2000" dirty="0"/>
              <a:t> to locate and </a:t>
            </a:r>
            <a:r>
              <a:rPr lang="en-US" sz="2000" dirty="0">
                <a:solidFill>
                  <a:srgbClr val="0000FF"/>
                </a:solidFill>
              </a:rPr>
              <a:t>contract</a:t>
            </a:r>
            <a:r>
              <a:rPr lang="en-US" sz="2000" dirty="0"/>
              <a:t> to the service. </a:t>
            </a:r>
          </a:p>
          <a:p>
            <a:pPr lvl="1"/>
            <a:r>
              <a:rPr lang="en-US" sz="2000" dirty="0"/>
              <a:t>It uses the </a:t>
            </a:r>
            <a:r>
              <a:rPr lang="en-US" sz="2000" dirty="0">
                <a:solidFill>
                  <a:srgbClr val="0000FF"/>
                </a:solidFill>
              </a:rPr>
              <a:t>technical information</a:t>
            </a:r>
            <a:r>
              <a:rPr lang="en-US" sz="2000" dirty="0"/>
              <a:t> entered in the </a:t>
            </a:r>
            <a:r>
              <a:rPr lang="en-US" sz="2000" dirty="0">
                <a:solidFill>
                  <a:srgbClr val="C00000"/>
                </a:solidFill>
              </a:rPr>
              <a:t>registry</a:t>
            </a:r>
            <a:r>
              <a:rPr lang="en-US" sz="2000" dirty="0"/>
              <a:t> by the Web services provider.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Operations in SOA /cont.</a:t>
            </a:r>
          </a:p>
        </p:txBody>
      </p:sp>
    </p:spTree>
    <p:extLst>
      <p:ext uri="{BB962C8B-B14F-4D97-AF65-F5344CB8AC3E}">
        <p14:creationId xmlns:p14="http://schemas.microsoft.com/office/powerpoint/2010/main" val="339445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service container</a:t>
            </a:r>
            <a:r>
              <a:rPr lang="en-US" sz="2400" dirty="0"/>
              <a:t> provides deployment and a run-time support environment that makes a web service highly </a:t>
            </a:r>
            <a:r>
              <a:rPr lang="en-US" sz="2400" dirty="0">
                <a:solidFill>
                  <a:srgbClr val="0000FF"/>
                </a:solidFill>
              </a:rPr>
              <a:t>distributed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 service container is the </a:t>
            </a:r>
            <a:r>
              <a:rPr lang="en-US" sz="2400" dirty="0">
                <a:solidFill>
                  <a:srgbClr val="0000FF"/>
                </a:solidFill>
              </a:rPr>
              <a:t>physical manifestation</a:t>
            </a:r>
            <a:r>
              <a:rPr lang="en-US" sz="2400" dirty="0"/>
              <a:t> of the abstract service endpoint and provides the implementation of the service interface.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Roles in SOA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D54B4-B274-4B50-B885-1A01D16A0447}"/>
              </a:ext>
            </a:extLst>
          </p:cNvPr>
          <p:cNvSpPr/>
          <p:nvPr/>
        </p:nvSpPr>
        <p:spPr>
          <a:xfrm>
            <a:off x="4236397" y="6335742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Web Services &amp; SOA: Principles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46762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 Composite service example is illustrated in the following diagram: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service aggregator</a:t>
            </a:r>
            <a:r>
              <a:rPr lang="en-US" sz="2400" dirty="0"/>
              <a:t> performs a dual role:</a:t>
            </a:r>
          </a:p>
          <a:p>
            <a:pPr lvl="1"/>
            <a:r>
              <a:rPr lang="en-US" sz="2000" dirty="0"/>
              <a:t>acts as an </a:t>
            </a:r>
            <a:r>
              <a:rPr lang="en-US" sz="2000" dirty="0">
                <a:solidFill>
                  <a:srgbClr val="0000FF"/>
                </a:solidFill>
              </a:rPr>
              <a:t>application service provider</a:t>
            </a:r>
          </a:p>
          <a:p>
            <a:pPr lvl="1"/>
            <a:r>
              <a:rPr lang="en-US" sz="2000" dirty="0"/>
              <a:t>acts as a </a:t>
            </a:r>
            <a:r>
              <a:rPr lang="en-US" sz="2000" dirty="0">
                <a:solidFill>
                  <a:srgbClr val="0000FF"/>
                </a:solidFill>
              </a:rPr>
              <a:t>service requestor</a:t>
            </a:r>
            <a:r>
              <a:rPr lang="en-US" sz="2000" dirty="0"/>
              <a:t> as it may need to request and reserve services from </a:t>
            </a:r>
            <a:r>
              <a:rPr lang="en-US" sz="2000" dirty="0">
                <a:solidFill>
                  <a:srgbClr val="0000FF"/>
                </a:solidFill>
              </a:rPr>
              <a:t>other service providers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Roles in SOA / cont.</a:t>
            </a:r>
          </a:p>
        </p:txBody>
      </p:sp>
      <p:pic>
        <p:nvPicPr>
          <p:cNvPr id="7" name="Picture 4" descr="This picture depicts the role of service aggregator in distributed services. ">
            <a:extLst>
              <a:ext uri="{FF2B5EF4-FFF2-40B4-BE49-F238E27FC236}">
                <a16:creationId xmlns:a16="http://schemas.microsoft.com/office/drawing/2014/main" id="{D43163F0-D016-4873-A7E9-86FD74B4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54" y="3559597"/>
            <a:ext cx="3871744" cy="2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83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Service brokers</a:t>
            </a:r>
            <a:r>
              <a:rPr lang="en-US" sz="2400" dirty="0"/>
              <a:t> (also known as </a:t>
            </a:r>
            <a:r>
              <a:rPr lang="en-US" sz="2400" dirty="0">
                <a:solidFill>
                  <a:srgbClr val="0000FF"/>
                </a:solidFill>
              </a:rPr>
              <a:t>certification authorities</a:t>
            </a:r>
            <a:r>
              <a:rPr lang="en-US" sz="2400" dirty="0"/>
              <a:t>) are </a:t>
            </a:r>
            <a:r>
              <a:rPr lang="en-US" sz="2400" dirty="0">
                <a:solidFill>
                  <a:srgbClr val="0000FF"/>
                </a:solidFill>
              </a:rPr>
              <a:t>trusted parties</a:t>
            </a:r>
            <a:r>
              <a:rPr lang="en-US" sz="2400" dirty="0"/>
              <a:t> that force service providers to adhere to information practices that comply with privacy laws and regulations, or, in the absence of such laws, </a:t>
            </a:r>
            <a:r>
              <a:rPr lang="en-US" sz="2400" dirty="0">
                <a:solidFill>
                  <a:srgbClr val="0000FF"/>
                </a:solidFill>
              </a:rPr>
              <a:t>industry best practices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Roles in SOA / cont.</a:t>
            </a:r>
          </a:p>
        </p:txBody>
      </p:sp>
      <p:pic>
        <p:nvPicPr>
          <p:cNvPr id="7" name="Picture 3" descr="This picture illustrates the role of service broker that enables clients find service provides.">
            <a:extLst>
              <a:ext uri="{FF2B5EF4-FFF2-40B4-BE49-F238E27FC236}">
                <a16:creationId xmlns:a16="http://schemas.microsoft.com/office/drawing/2014/main" id="{47DC05B0-4C09-44C2-8CEE-B61CEBDEF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2" y="2600534"/>
            <a:ext cx="4177523" cy="32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7007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Microservices</a:t>
            </a:r>
            <a:r>
              <a:rPr lang="en-US" sz="2400" dirty="0"/>
              <a:t> are a modern interpretation of </a:t>
            </a:r>
            <a:r>
              <a:rPr lang="en-US" sz="2400" dirty="0">
                <a:solidFill>
                  <a:srgbClr val="0000FF"/>
                </a:solidFill>
              </a:rPr>
              <a:t>service-oriented architectures</a:t>
            </a:r>
            <a:r>
              <a:rPr lang="en-US" sz="2400" dirty="0"/>
              <a:t> used to build distributed software systems. </a:t>
            </a:r>
          </a:p>
          <a:p>
            <a:endParaRPr lang="en-US" sz="2400" dirty="0"/>
          </a:p>
          <a:p>
            <a:r>
              <a:rPr lang="en-US" sz="2400" dirty="0"/>
              <a:t>Services in a microservice architecture are </a:t>
            </a:r>
            <a:r>
              <a:rPr lang="en-US" sz="2400" dirty="0">
                <a:solidFill>
                  <a:srgbClr val="0000FF"/>
                </a:solidFill>
              </a:rPr>
              <a:t>processes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0000FF"/>
                </a:solidFill>
              </a:rPr>
              <a:t>communicate</a:t>
            </a:r>
            <a:r>
              <a:rPr lang="en-US" sz="2400" dirty="0"/>
              <a:t> with each other over the </a:t>
            </a:r>
            <a:r>
              <a:rPr lang="en-US" sz="2400" dirty="0">
                <a:solidFill>
                  <a:srgbClr val="0000FF"/>
                </a:solidFill>
              </a:rPr>
              <a:t>network</a:t>
            </a:r>
            <a:r>
              <a:rPr lang="en-US" sz="2400" dirty="0"/>
              <a:t> in order to fulfill a goal.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004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Microservice Architecture</a:t>
            </a:r>
            <a:r>
              <a:rPr lang="en-US" sz="2400" dirty="0"/>
              <a:t> is a special </a:t>
            </a:r>
            <a:r>
              <a:rPr lang="en-US" sz="2400" dirty="0">
                <a:solidFill>
                  <a:srgbClr val="0000FF"/>
                </a:solidFill>
              </a:rPr>
              <a:t>design pattern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Service-Oriented Architecture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this type of service architecture, all the processes will communicate with each other with the </a:t>
            </a:r>
            <a:r>
              <a:rPr lang="en-US" sz="2400" dirty="0">
                <a:solidFill>
                  <a:srgbClr val="FF0000"/>
                </a:solidFill>
              </a:rPr>
              <a:t>smallest granularity</a:t>
            </a:r>
            <a:r>
              <a:rPr lang="en-US" sz="2400" dirty="0"/>
              <a:t> </a:t>
            </a:r>
            <a:r>
              <a:rPr lang="en-US" sz="2400" u="sng" dirty="0"/>
              <a:t>to implement a big system or service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1414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16387" descr="Abstract blurred public library with bookshelves">
            <a:extLst>
              <a:ext uri="{FF2B5EF4-FFF2-40B4-BE49-F238E27FC236}">
                <a16:creationId xmlns:a16="http://schemas.microsoft.com/office/drawing/2014/main" id="{39C9D24C-1D20-455B-9841-9224691A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0" b="30340"/>
          <a:stretch/>
        </p:blipFill>
        <p:spPr>
          <a:xfrm>
            <a:off x="609600" y="2286001"/>
            <a:ext cx="10972800" cy="3840163"/>
          </a:xfrm>
          <a:prstGeom prst="rect">
            <a:avLst/>
          </a:prstGeom>
          <a:noFill/>
        </p:spPr>
      </p:pic>
      <p:sp>
        <p:nvSpPr>
          <p:cNvPr id="16386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508000" y="914400"/>
            <a:ext cx="10972800" cy="11430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500" dirty="0"/>
              <a:t>The following materials are produced from various online sources. Links to the original materials have been provided.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162800" cy="513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Independent</a:t>
            </a:r>
            <a:r>
              <a:rPr lang="en-US" sz="2400" dirty="0"/>
              <a:t> − Each microservice should be </a:t>
            </a:r>
            <a:r>
              <a:rPr lang="en-US" sz="2400" dirty="0">
                <a:solidFill>
                  <a:srgbClr val="0000FF"/>
                </a:solidFill>
              </a:rPr>
              <a:t>independently deployable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Coupling</a:t>
            </a:r>
            <a:r>
              <a:rPr lang="en-US" sz="2400" dirty="0"/>
              <a:t> − All microservices should be </a:t>
            </a:r>
            <a:r>
              <a:rPr lang="en-US" sz="2400" dirty="0">
                <a:solidFill>
                  <a:srgbClr val="0000FF"/>
                </a:solidFill>
              </a:rPr>
              <a:t>loosely coupled</a:t>
            </a:r>
            <a:r>
              <a:rPr lang="en-US" sz="2400" dirty="0"/>
              <a:t> with one another so that changes in one will not affect the other.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Business Goal</a:t>
            </a:r>
            <a:r>
              <a:rPr lang="en-US" sz="2400" dirty="0"/>
              <a:t> − Each service unit of the entire application should be the </a:t>
            </a:r>
            <a:r>
              <a:rPr lang="en-US" sz="2400" dirty="0">
                <a:solidFill>
                  <a:srgbClr val="0000FF"/>
                </a:solidFill>
              </a:rPr>
              <a:t>smallest</a:t>
            </a:r>
            <a:r>
              <a:rPr lang="en-US" sz="2400" dirty="0"/>
              <a:t> and capable of delivering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specific business goal</a:t>
            </a:r>
            <a:r>
              <a:rPr lang="en-US" sz="2400" dirty="0"/>
              <a:t>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Microservices Characteristics</a:t>
            </a:r>
          </a:p>
        </p:txBody>
      </p:sp>
      <p:pic>
        <p:nvPicPr>
          <p:cNvPr id="5" name="Picture 2" descr="this picture shows how microservice may be used in creating a application.">
            <a:extLst>
              <a:ext uri="{FF2B5EF4-FFF2-40B4-BE49-F238E27FC236}">
                <a16:creationId xmlns:a16="http://schemas.microsoft.com/office/drawing/2014/main" id="{81245154-C746-4A8C-A7B1-D2FF8394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749" y="1219200"/>
            <a:ext cx="3694651" cy="29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2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figure shows how an Electronic Commerce Solutions System may be implemented using a micro-service architecture: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Microservice Implementation Example</a:t>
            </a:r>
          </a:p>
        </p:txBody>
      </p:sp>
      <p:pic>
        <p:nvPicPr>
          <p:cNvPr id="5" name="Picture 2" descr="A sample Electronic Commerce Solutions">
            <a:extLst>
              <a:ext uri="{FF2B5EF4-FFF2-40B4-BE49-F238E27FC236}">
                <a16:creationId xmlns:a16="http://schemas.microsoft.com/office/drawing/2014/main" id="{6615AF0F-3DD9-46D2-BFC6-4251A48BE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81" y="2140345"/>
            <a:ext cx="44291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00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diagrams illustrate the architectural difference between a monolith and a microservice: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Microservice vs. Monolith</a:t>
            </a:r>
          </a:p>
        </p:txBody>
      </p:sp>
      <p:pic>
        <p:nvPicPr>
          <p:cNvPr id="5" name="Picture 2" descr="A Monolith System vs. Micro-service.">
            <a:extLst>
              <a:ext uri="{FF2B5EF4-FFF2-40B4-BE49-F238E27FC236}">
                <a16:creationId xmlns:a16="http://schemas.microsoft.com/office/drawing/2014/main" id="{5175EED7-4784-442D-B5F5-FC99563A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51" y="2118031"/>
            <a:ext cx="3240091" cy="35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 Monolith System vs. Micro-service.">
            <a:extLst>
              <a:ext uri="{FF2B5EF4-FFF2-40B4-BE49-F238E27FC236}">
                <a16:creationId xmlns:a16="http://schemas.microsoft.com/office/drawing/2014/main" id="{A417C7D1-DAB8-4899-AC60-956FE296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29" y="2179803"/>
            <a:ext cx="5482772" cy="31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0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advantages and disadvantages of using microservices architecture are summarized in the following: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and Disadvantages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9AF2F2-21A6-4BDD-96B3-C1A2ECAAE534}"/>
              </a:ext>
            </a:extLst>
          </p:cNvPr>
          <p:cNvGraphicFramePr>
            <a:graphicFrameLocks noGrp="1"/>
          </p:cNvGraphicFramePr>
          <p:nvPr/>
        </p:nvGraphicFramePr>
        <p:xfrm>
          <a:off x="2344366" y="2102254"/>
          <a:ext cx="7582712" cy="3479800"/>
        </p:xfrm>
        <a:graphic>
          <a:graphicData uri="http://schemas.openxmlformats.org/drawingml/2006/table">
            <a:tbl>
              <a:tblPr firstRow="1" bandRow="1"/>
              <a:tblGrid>
                <a:gridCol w="3613825">
                  <a:extLst>
                    <a:ext uri="{9D8B030D-6E8A-4147-A177-3AD203B41FA5}">
                      <a16:colId xmlns:a16="http://schemas.microsoft.com/office/drawing/2014/main" val="3112193867"/>
                    </a:ext>
                  </a:extLst>
                </a:gridCol>
                <a:gridCol w="3968887">
                  <a:extLst>
                    <a:ext uri="{9D8B030D-6E8A-4147-A177-3AD203B41FA5}">
                      <a16:colId xmlns:a16="http://schemas.microsoft.com/office/drawing/2014/main" val="24380012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8F6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8F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2956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Small in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Autonomous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Technology heterogeneity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Resilience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Ease of deployment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8F6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Distributed system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different technologies are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possibly maintaining different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Enterprise readiness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8F6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5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7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SOA and Microservices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B604E8-1079-4032-B2C9-10B1A8AE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203"/>
              </p:ext>
            </p:extLst>
          </p:nvPr>
        </p:nvGraphicFramePr>
        <p:xfrm>
          <a:off x="1774825" y="732164"/>
          <a:ext cx="8642350" cy="55162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04573643"/>
                    </a:ext>
                  </a:extLst>
                </a:gridCol>
                <a:gridCol w="3046624">
                  <a:extLst>
                    <a:ext uri="{9D8B030D-6E8A-4147-A177-3AD203B41FA5}">
                      <a16:colId xmlns:a16="http://schemas.microsoft.com/office/drawing/2014/main" val="3131043083"/>
                    </a:ext>
                  </a:extLst>
                </a:gridCol>
                <a:gridCol w="4224584">
                  <a:extLst>
                    <a:ext uri="{9D8B030D-6E8A-4147-A177-3AD203B41FA5}">
                      <a16:colId xmlns:a16="http://schemas.microsoft.com/office/drawing/2014/main" val="1838168691"/>
                    </a:ext>
                  </a:extLst>
                </a:gridCol>
              </a:tblGrid>
              <a:tr h="261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Parameter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SOA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Microservices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2154726163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Design type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In SOA, software components are exposed to the outer world for usage in the form of services.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Micro Service is a part of SOA. It is an implementation of SOA.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1067457583"/>
                  </a:ext>
                </a:extLst>
              </a:tr>
              <a:tr h="211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Dependency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Business units are dependent.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They are independent of each other.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225668291"/>
                  </a:ext>
                </a:extLst>
              </a:tr>
              <a:tr h="42804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Size of the Software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Software size is larger than any conventional software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size of the Software is always small in Microservices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4023911150"/>
                  </a:ext>
                </a:extLst>
              </a:tr>
              <a:tr h="42804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Technology Stack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technology stack is lower compared to Microservice.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Microservice technology stack could be very large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3181427411"/>
                  </a:ext>
                </a:extLst>
              </a:tr>
              <a:tr h="261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Nature of the application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Monolithic in nature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Full stack in nature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1401670753"/>
                  </a:ext>
                </a:extLst>
              </a:tr>
              <a:tr h="42804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Independent and Focus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SOA applications are built to perform multiple business tasks.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They are built to perform a single business task.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2318122303"/>
                  </a:ext>
                </a:extLst>
              </a:tr>
              <a:tr h="42804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Deployment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deployment process is time- consuming.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Deployment is straightforward and less time-consuming.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3108789263"/>
                  </a:ext>
                </a:extLst>
              </a:tr>
              <a:tr h="261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Cost - effectiveness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More cost-effective.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cost-effective.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1984456286"/>
                  </a:ext>
                </a:extLst>
              </a:tr>
              <a:tr h="261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Scalability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compared to Microservices.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Highly scalable.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3419743026"/>
                  </a:ext>
                </a:extLst>
              </a:tr>
              <a:tr h="786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Business logic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Business logic components are stored inside of single service domain Simple wire protocols(HTTP with XML JSON)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API is driven with SDKs/Clients</a:t>
                      </a:r>
                    </a:p>
                  </a:txBody>
                  <a:tcPr marL="52618" marR="52618" marT="52618" marB="526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Business logic can live across domains enterprise Service Bus like layers between services Middleware</a:t>
                      </a:r>
                    </a:p>
                  </a:txBody>
                  <a:tcPr marL="52618" marR="52618" marT="52618" marB="52618"/>
                </a:tc>
                <a:extLst>
                  <a:ext uri="{0D108BD9-81ED-4DB2-BD59-A6C34878D82A}">
                    <a16:rowId xmlns:a16="http://schemas.microsoft.com/office/drawing/2014/main" val="336434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important to not confuse a microservice with an API.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API (Application Programming Interface)</a:t>
            </a:r>
            <a:r>
              <a:rPr lang="en-US" sz="2000" dirty="0"/>
              <a:t>: A set of </a:t>
            </a:r>
            <a:r>
              <a:rPr lang="en-US" sz="2000" dirty="0">
                <a:solidFill>
                  <a:srgbClr val="0000FF"/>
                </a:solidFill>
              </a:rPr>
              <a:t>subroutine definitions</a:t>
            </a:r>
            <a:r>
              <a:rPr lang="en-US" sz="2000" dirty="0"/>
              <a:t>, communication </a:t>
            </a:r>
            <a:r>
              <a:rPr lang="en-US" sz="2000" dirty="0">
                <a:solidFill>
                  <a:srgbClr val="0000FF"/>
                </a:solidFill>
              </a:rPr>
              <a:t>protocols</a:t>
            </a:r>
            <a:r>
              <a:rPr lang="en-US" sz="2000" dirty="0"/>
              <a:t>, and tools for building software. In general terms, it is a set of clearly defined </a:t>
            </a:r>
            <a:r>
              <a:rPr lang="en-US" sz="2000" dirty="0">
                <a:solidFill>
                  <a:srgbClr val="0000FF"/>
                </a:solidFill>
              </a:rPr>
              <a:t>methods of communication</a:t>
            </a:r>
            <a:r>
              <a:rPr lang="en-US" sz="2000" dirty="0"/>
              <a:t> between various components.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Microservice:</a:t>
            </a:r>
            <a:r>
              <a:rPr lang="en-US" sz="2000" dirty="0"/>
              <a:t> a software development technique — a </a:t>
            </a:r>
            <a:r>
              <a:rPr lang="en-US" sz="2000" dirty="0">
                <a:solidFill>
                  <a:srgbClr val="0000FF"/>
                </a:solidFill>
              </a:rPr>
              <a:t>variant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C00000"/>
                </a:solidFill>
              </a:rPr>
              <a:t>service-oriented architecture (SOA)</a:t>
            </a:r>
            <a:r>
              <a:rPr lang="en-US" sz="2000" dirty="0"/>
              <a:t> architectural style that structures an application as a collection of </a:t>
            </a:r>
            <a:r>
              <a:rPr lang="en-US" sz="2000" dirty="0">
                <a:solidFill>
                  <a:srgbClr val="0000FF"/>
                </a:solidFill>
              </a:rPr>
              <a:t>loosely coupled services</a:t>
            </a:r>
            <a:r>
              <a:rPr lang="en-US" sz="2000" dirty="0"/>
              <a:t>. In a microservices architecture, </a:t>
            </a:r>
            <a:r>
              <a:rPr lang="en-US" sz="2000" dirty="0">
                <a:solidFill>
                  <a:srgbClr val="0000FF"/>
                </a:solidFill>
              </a:rPr>
              <a:t>services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FF0000"/>
                </a:solidFill>
              </a:rPr>
              <a:t>fine-grained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0000FF"/>
                </a:solidFill>
              </a:rPr>
              <a:t>protocols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FF0000"/>
                </a:solidFill>
              </a:rPr>
              <a:t>lightweight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400" dirty="0"/>
              <a:t>One can say that an </a:t>
            </a:r>
            <a:r>
              <a:rPr lang="en-US" sz="2400" dirty="0">
                <a:solidFill>
                  <a:srgbClr val="C00000"/>
                </a:solidFill>
              </a:rPr>
              <a:t>API</a:t>
            </a:r>
            <a:r>
              <a:rPr lang="en-US" sz="2400" dirty="0"/>
              <a:t> is usually a </a:t>
            </a:r>
            <a:r>
              <a:rPr lang="en-US" sz="2400" dirty="0">
                <a:solidFill>
                  <a:srgbClr val="FF0000"/>
                </a:solidFill>
              </a:rPr>
              <a:t>portion</a:t>
            </a:r>
            <a:r>
              <a:rPr lang="en-US" sz="2400" dirty="0"/>
              <a:t> of a </a:t>
            </a:r>
            <a:r>
              <a:rPr lang="en-US" sz="2400" dirty="0">
                <a:solidFill>
                  <a:srgbClr val="C00000"/>
                </a:solidFill>
              </a:rPr>
              <a:t>microservice</a:t>
            </a:r>
            <a:r>
              <a:rPr lang="en-US" sz="2400" dirty="0"/>
              <a:t>, allowing for interaction with the microservice itself.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APIs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076433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microservice architecture, the APIs in microservices provide the access to </a:t>
            </a:r>
            <a:r>
              <a:rPr lang="en-US" sz="2400"/>
              <a:t>the micro-“businesses</a:t>
            </a:r>
            <a:r>
              <a:rPr lang="en-US" sz="2400" dirty="0"/>
              <a:t>” to the UI.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APIs and Microservices / cont.</a:t>
            </a:r>
          </a:p>
        </p:txBody>
      </p:sp>
      <p:pic>
        <p:nvPicPr>
          <p:cNvPr id="5" name="Picture 2" descr="The pictures show monolith vs Microservice architecture with regards to API.">
            <a:extLst>
              <a:ext uri="{FF2B5EF4-FFF2-40B4-BE49-F238E27FC236}">
                <a16:creationId xmlns:a16="http://schemas.microsoft.com/office/drawing/2014/main" id="{65F3A36C-7549-420B-8853-7B3091522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84" y="1949059"/>
            <a:ext cx="3429000" cy="358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e pictures show monolith vs Microservice architecture with regards to API.">
            <a:extLst>
              <a:ext uri="{FF2B5EF4-FFF2-40B4-BE49-F238E27FC236}">
                <a16:creationId xmlns:a16="http://schemas.microsoft.com/office/drawing/2014/main" id="{5A7C874D-74BA-48F7-80E6-7A4BB6E5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23" y="1904526"/>
            <a:ext cx="4114800" cy="36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D47C4-CA60-4AAA-9AE5-C6A13E3D944F}"/>
              </a:ext>
            </a:extLst>
          </p:cNvPr>
          <p:cNvSpPr txBox="1"/>
          <p:nvPr/>
        </p:nvSpPr>
        <p:spPr>
          <a:xfrm>
            <a:off x="2946265" y="5530332"/>
            <a:ext cx="1411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Monolith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7D1A1-0A4D-4440-B2F1-87AE093CDA67}"/>
              </a:ext>
            </a:extLst>
          </p:cNvPr>
          <p:cNvSpPr txBox="1"/>
          <p:nvPr/>
        </p:nvSpPr>
        <p:spPr>
          <a:xfrm>
            <a:off x="7257360" y="5530332"/>
            <a:ext cx="183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5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70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Micro-Service Example</a:t>
            </a:r>
          </a:p>
        </p:txBody>
      </p:sp>
    </p:spTree>
    <p:extLst>
      <p:ext uri="{BB962C8B-B14F-4D97-AF65-F5344CB8AC3E}">
        <p14:creationId xmlns:p14="http://schemas.microsoft.com/office/powerpoint/2010/main" val="40078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Service Oriented Architecture</a:t>
            </a:r>
          </a:p>
          <a:p>
            <a:r>
              <a:rPr lang="en-US" dirty="0"/>
              <a:t>Explain Micro Services Architecture</a:t>
            </a:r>
          </a:p>
          <a:p>
            <a:r>
              <a:rPr lang="en-US" dirty="0"/>
              <a:t>Create and Deploy Micro Services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20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358B2-12A9-4ACB-9AF3-1C2B4A92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an open-source Java-based framework used to create a Micro-Service.</a:t>
            </a:r>
          </a:p>
          <a:p>
            <a:endParaRPr lang="en-US" dirty="0"/>
          </a:p>
          <a:p>
            <a:r>
              <a:rPr lang="en-US" dirty="0"/>
              <a:t>Why using Spring Boot?</a:t>
            </a:r>
          </a:p>
          <a:p>
            <a:pPr lvl="1"/>
            <a:r>
              <a:rPr lang="en-US" dirty="0"/>
              <a:t>Spring boot has gained popularity over years. </a:t>
            </a:r>
          </a:p>
          <a:p>
            <a:pPr lvl="1"/>
            <a:r>
              <a:rPr lang="en-US" dirty="0"/>
              <a:t>Many registry services are implemented using spring boot.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A quick tutorial on spring boot may be found here:</a:t>
            </a:r>
          </a:p>
          <a:p>
            <a:pPr lvl="2"/>
            <a:r>
              <a:rPr lang="en-US" sz="1600" dirty="0">
                <a:hlinkClick r:id="rId3"/>
              </a:rPr>
              <a:t>https://www.tutorialspoint.com/spring_boot/spring_boot_introduction.htm</a:t>
            </a:r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F95FE-BD00-4CCC-9766-DA51871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04737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358B2-12A9-4ACB-9AF3-1C2B4A92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shows an entity class (in JPA):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F95FE-BD00-4CCC-9766-DA51871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Entity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A3BDD-3ACF-4B94-A688-C42ED344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1112"/>
            <a:ext cx="40032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@GeneratedValue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Monac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 . . 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358B2-12A9-4ACB-9AF3-1C2B4A92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Spring boot application is implemented by executing a run() method: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F95FE-BD00-4CCC-9766-DA51871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Boot Application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DFF14D-6587-4D1E-84EA-6EADF2BE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55818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@SpringBootApplication</a:t>
            </a:r>
            <a:endParaRPr lang="en-US" altLang="en-US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PayrollApplication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Monac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SpringApplication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PayrollApplication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  <a:endParaRPr lang="en-US" altLang="en-US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5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358B2-12A9-4ACB-9AF3-1C2B4A92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Rest Controller may be implemented as in the following: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F95FE-BD00-4CCC-9766-DA51871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175F84-061A-4161-9F37-97E69896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52233"/>
            <a:ext cx="48880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6666"/>
                </a:solidFill>
                <a:latin typeface="Monac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@GetMapping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"/employees"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89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CF95FE-BD00-4CCC-9766-DA51871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Controllers / cont.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175F84-061A-4161-9F37-97E69896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821244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@PostMapping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"/employees"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@RequestBody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@GetMapping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"/employees/{id}"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orElseThrow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@PutMapping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onaco"/>
              </a:rPr>
              <a:t>"/employees/{id}"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replaceEmployee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@RequestBody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. . 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  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   . .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41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358B2-12A9-4ACB-9AF3-1C2B4A92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Clients of a service use either Client-side discovery or Server-side discovery to determine the location of a service instance to which to send requests.</a:t>
            </a:r>
          </a:p>
          <a:p>
            <a:r>
              <a:rPr lang="en-US" sz="2800" dirty="0"/>
              <a:t>Netflix Eureka is an example of a service registry that is implemented as Spring Boot Application.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service Registry and Discovery will be covered in the next module.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F95FE-BD00-4CCC-9766-DA51871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Services and Service Registry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EC359-F229-4967-BCB0-A5AD608B4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6001"/>
            <a:ext cx="6559809" cy="17555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@SpringBootApplication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@EnableEurekaServer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EurekaServer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main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SpringApplicationBuilder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EurekaServer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web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run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5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Deployment</a:t>
            </a:r>
          </a:p>
        </p:txBody>
      </p:sp>
    </p:spTree>
    <p:extLst>
      <p:ext uri="{BB962C8B-B14F-4D97-AF65-F5344CB8AC3E}">
        <p14:creationId xmlns:p14="http://schemas.microsoft.com/office/powerpoint/2010/main" val="3291613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/>
              <a:t>Web applications are deployed within a standalone </a:t>
            </a:r>
            <a:r>
              <a:rPr lang="en-US" sz="1900" b="1" dirty="0">
                <a:solidFill>
                  <a:srgbClr val="FF0000"/>
                </a:solidFill>
              </a:rPr>
              <a:t>servlet container</a:t>
            </a:r>
            <a:r>
              <a:rPr lang="en-US" sz="1900" dirty="0"/>
              <a:t>, like </a:t>
            </a:r>
            <a:r>
              <a:rPr lang="en-US" sz="1900" b="1" dirty="0"/>
              <a:t>Apache Tomcat</a:t>
            </a:r>
            <a:r>
              <a:rPr lang="en-US" sz="1900" dirty="0"/>
              <a:t>, Jetty, </a:t>
            </a:r>
            <a:r>
              <a:rPr lang="en-US" sz="1900" dirty="0" err="1"/>
              <a:t>JBossWeb</a:t>
            </a:r>
            <a:r>
              <a:rPr lang="en-US" sz="1900" dirty="0"/>
              <a:t>, or the servlet container of your favorite application server, like JBoss, </a:t>
            </a:r>
            <a:r>
              <a:rPr lang="en-US" sz="1900" dirty="0" err="1"/>
              <a:t>Wildfly</a:t>
            </a:r>
            <a:r>
              <a:rPr lang="en-US" sz="1900" dirty="0"/>
              <a:t>, </a:t>
            </a:r>
            <a:r>
              <a:rPr lang="en-US" sz="1900" dirty="0" err="1"/>
              <a:t>Weblogic</a:t>
            </a:r>
            <a:r>
              <a:rPr lang="en-US" sz="1900" dirty="0"/>
              <a:t>, </a:t>
            </a:r>
            <a:r>
              <a:rPr lang="en-US" sz="1900" dirty="0" err="1"/>
              <a:t>Websphere</a:t>
            </a:r>
            <a:r>
              <a:rPr lang="en-US" sz="1900" dirty="0"/>
              <a:t>, or Glassfish.</a:t>
            </a:r>
          </a:p>
          <a:p>
            <a:r>
              <a:rPr lang="en-US" sz="1900" dirty="0"/>
              <a:t>Servlet-based applications are organized in deployment units called </a:t>
            </a:r>
            <a:r>
              <a:rPr lang="en-US" sz="1900" b="1" dirty="0">
                <a:solidFill>
                  <a:srgbClr val="FF0000"/>
                </a:solidFill>
              </a:rPr>
              <a:t>Web </a:t>
            </a:r>
            <a:r>
              <a:rPr lang="en-US" sz="1900" b="1" dirty="0" err="1">
                <a:solidFill>
                  <a:srgbClr val="FF0000"/>
                </a:solidFill>
              </a:rPr>
              <a:t>ARchives</a:t>
            </a:r>
            <a:r>
              <a:rPr lang="en-US" sz="1900" b="1" dirty="0">
                <a:solidFill>
                  <a:srgbClr val="FF0000"/>
                </a:solidFill>
              </a:rPr>
              <a:t> (WAR)</a:t>
            </a:r>
            <a:r>
              <a:rPr lang="en-US" sz="1900" dirty="0"/>
              <a:t>. A WAR is a </a:t>
            </a:r>
            <a:r>
              <a:rPr lang="en-US" sz="1900" b="1" dirty="0"/>
              <a:t>JAR-based</a:t>
            </a:r>
            <a:r>
              <a:rPr lang="en-US" sz="1900" dirty="0"/>
              <a:t> packaging format that contains the Java classes and libraries used by the deployment as well as static content like images and HTML files that the web server will publish.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00050" lvl="1" indent="0">
              <a:buNone/>
            </a:pPr>
            <a:r>
              <a:rPr lang="en-US" sz="1900" b="1" dirty="0"/>
              <a:t>IMPORTANT: </a:t>
            </a:r>
            <a:r>
              <a:rPr lang="en-US" sz="1900" dirty="0"/>
              <a:t>Any files outside and above the </a:t>
            </a:r>
            <a:r>
              <a:rPr lang="en-US" sz="1900" i="1" dirty="0"/>
              <a:t>WEB-INF/</a:t>
            </a:r>
            <a:r>
              <a:rPr lang="en-US" sz="1900" dirty="0"/>
              <a:t> directory of the archive are published and available directly through HTTP.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Archives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755F76-C9F3-4F0F-B9AD-BEF6F236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37582"/>
            <a:ext cx="3886200" cy="10772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&lt;any static content&gt;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WEB-INF/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web.xml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classes/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lib/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61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B725-34DA-4FE8-89B8-44266067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Upon Build, the war archive will be created under the </a:t>
            </a:r>
            <a:r>
              <a:rPr lang="en-US" sz="2800" dirty="0" err="1"/>
              <a:t>dist</a:t>
            </a:r>
            <a:r>
              <a:rPr lang="en-US" sz="2800" dirty="0"/>
              <a:t> folder.</a:t>
            </a:r>
          </a:p>
          <a:p>
            <a:r>
              <a:rPr lang="en-US" sz="2800" dirty="0"/>
              <a:t>In case of using Maven, the war file may be created by right-clicking on the pom.xml and running the maven goal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compile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war:war</a:t>
            </a:r>
            <a:r>
              <a:rPr lang="en-US" sz="28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 Archives in NetBeans</a:t>
            </a:r>
          </a:p>
        </p:txBody>
      </p:sp>
      <p:pic>
        <p:nvPicPr>
          <p:cNvPr id="2050" name="Picture 2" descr="This picture shows using maven to generate the war file.">
            <a:extLst>
              <a:ext uri="{FF2B5EF4-FFF2-40B4-BE49-F238E27FC236}">
                <a16:creationId xmlns:a16="http://schemas.microsoft.com/office/drawing/2014/main" id="{3AC36088-07D6-4D81-BDBE-EB9B2DCA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50" y="2971801"/>
            <a:ext cx="3590925" cy="254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is picture shows using maven to generate the war file.">
            <a:extLst>
              <a:ext uri="{FF2B5EF4-FFF2-40B4-BE49-F238E27FC236}">
                <a16:creationId xmlns:a16="http://schemas.microsoft.com/office/drawing/2014/main" id="{CD71CC8B-F14B-4F52-A7B4-68BFA638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3113351" cy="254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4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Service Oriented Architecture</a:t>
            </a:r>
          </a:p>
          <a:p>
            <a:r>
              <a:rPr lang="en-US" sz="2400" dirty="0"/>
              <a:t>Micro-Service Architecture</a:t>
            </a:r>
          </a:p>
          <a:p>
            <a:r>
              <a:rPr lang="en-CA" sz="2400" dirty="0"/>
              <a:t>A Micro-Service Example</a:t>
            </a:r>
          </a:p>
          <a:p>
            <a:r>
              <a:rPr lang="en-CA" sz="2400" dirty="0"/>
              <a:t>Service Deployment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58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4628D4-B49E-4485-8C03-11F6F714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Deployment via IDE:</a:t>
            </a:r>
          </a:p>
          <a:p>
            <a:pPr marL="400050" lvl="1" indent="0">
              <a:buNone/>
            </a:pPr>
            <a:r>
              <a:rPr lang="en-US" dirty="0"/>
              <a:t>The deploy option is available through the IDE (NetBeans, IntelliJ IDEA, Eclipse, …)</a:t>
            </a:r>
          </a:p>
          <a:p>
            <a:r>
              <a:rPr lang="en-US" sz="2800" dirty="0"/>
              <a:t>Deployment via Web Server Manager / Dashboard</a:t>
            </a:r>
          </a:p>
          <a:p>
            <a:pPr marL="400050" lvl="1" indent="0">
              <a:buNone/>
            </a:pPr>
            <a:r>
              <a:rPr lang="en-US" dirty="0"/>
              <a:t>i.e. using the dashboard, provide full </a:t>
            </a:r>
            <a:r>
              <a:rPr lang="en-US" dirty="0" err="1"/>
              <a:t>url</a:t>
            </a:r>
            <a:r>
              <a:rPr lang="en-US" dirty="0"/>
              <a:t> to the war file.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10653-A686-49BB-BEAB-616F185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WAR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7DA13-62F5-4D97-9475-1FBF42E61F47}"/>
              </a:ext>
            </a:extLst>
          </p:cNvPr>
          <p:cNvSpPr/>
          <p:nvPr/>
        </p:nvSpPr>
        <p:spPr>
          <a:xfrm>
            <a:off x="1447800" y="39624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ource code pro"/>
              </a:rPr>
              <a:t>OK - Deployed application at context path /</a:t>
            </a:r>
            <a:r>
              <a:rPr lang="en-US" sz="1400" dirty="0" err="1">
                <a:solidFill>
                  <a:srgbClr val="000000"/>
                </a:solidFill>
                <a:latin typeface="source code pro"/>
              </a:rPr>
              <a:t>myapp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8C703-073D-4EF5-AFEA-54FA51443B2F}"/>
              </a:ext>
            </a:extLst>
          </p:cNvPr>
          <p:cNvSpPr/>
          <p:nvPr/>
        </p:nvSpPr>
        <p:spPr>
          <a:xfrm>
            <a:off x="1447800" y="4264223"/>
            <a:ext cx="975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ource code pro"/>
              </a:rPr>
              <a:t>INFO: Deployment of web application archive \path\to\</a:t>
            </a:r>
            <a:r>
              <a:rPr lang="en-US" sz="1400" dirty="0" err="1">
                <a:solidFill>
                  <a:srgbClr val="000000"/>
                </a:solidFill>
                <a:latin typeface="source code pro"/>
              </a:rPr>
              <a:t>deployed_war</a:t>
            </a:r>
            <a:r>
              <a:rPr lang="en-US" sz="1400" dirty="0">
                <a:solidFill>
                  <a:srgbClr val="000000"/>
                </a:solidFill>
                <a:latin typeface="source code pro"/>
              </a:rPr>
              <a:t> has finished in 4,833 </a:t>
            </a:r>
            <a:r>
              <a:rPr lang="en-US" sz="1400" dirty="0" err="1">
                <a:solidFill>
                  <a:srgbClr val="000000"/>
                </a:solidFill>
                <a:latin typeface="source code pro"/>
              </a:rPr>
              <a:t>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8559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AE0B0-13D3-475D-A756-7BF8B98B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Self-Containing Web Applications may be released as </a:t>
            </a:r>
            <a:r>
              <a:rPr lang="en-US" sz="2800" dirty="0">
                <a:solidFill>
                  <a:srgbClr val="FF0000"/>
                </a:solidFill>
              </a:rPr>
              <a:t>JARs</a:t>
            </a:r>
            <a:r>
              <a:rPr lang="en-US" sz="2800" dirty="0"/>
              <a:t>.</a:t>
            </a:r>
            <a:endParaRPr lang="en-US" sz="2800" dirty="0">
              <a:cs typeface="Calibri"/>
            </a:endParaRPr>
          </a:p>
          <a:p>
            <a:r>
              <a:rPr lang="en-US" sz="2800" dirty="0"/>
              <a:t>A JAR (</a:t>
            </a:r>
            <a:r>
              <a:rPr lang="en-US" sz="2800" b="1" dirty="0"/>
              <a:t>Java Archive</a:t>
            </a:r>
            <a:r>
              <a:rPr lang="en-US" sz="2800" dirty="0"/>
              <a:t>) is a package file format typically used to aggregate many Java </a:t>
            </a:r>
            <a:r>
              <a:rPr lang="en-US" sz="2800" b="1" dirty="0"/>
              <a:t>class</a:t>
            </a:r>
            <a:r>
              <a:rPr lang="en-US" sz="2800" dirty="0"/>
              <a:t> files and associated </a:t>
            </a:r>
            <a:r>
              <a:rPr lang="en-US" sz="2800" b="1" dirty="0"/>
              <a:t>metadata</a:t>
            </a:r>
            <a:r>
              <a:rPr lang="en-US" sz="2800" dirty="0"/>
              <a:t> and </a:t>
            </a:r>
            <a:r>
              <a:rPr lang="en-US" sz="2800" b="1" dirty="0"/>
              <a:t>resources</a:t>
            </a:r>
            <a:r>
              <a:rPr lang="en-US" sz="2800" dirty="0"/>
              <a:t> (text, images, etc.) into </a:t>
            </a:r>
            <a:r>
              <a:rPr lang="en-US" sz="2800" u="sng" dirty="0"/>
              <a:t>one file</a:t>
            </a:r>
            <a:r>
              <a:rPr lang="en-US" sz="2800" dirty="0"/>
              <a:t> for distribution.</a:t>
            </a:r>
          </a:p>
          <a:p>
            <a:r>
              <a:rPr lang="en-US" sz="2800" dirty="0"/>
              <a:t>Java Applications containing self-hosted web servers</a:t>
            </a:r>
          </a:p>
          <a:p>
            <a:pPr lvl="1"/>
            <a:r>
              <a:rPr lang="en-US" sz="2400" dirty="0"/>
              <a:t>i.e. JAX-RS services using Java </a:t>
            </a:r>
            <a:r>
              <a:rPr lang="en-US" sz="2400" dirty="0" err="1"/>
              <a:t>HttpServer</a:t>
            </a:r>
            <a:endParaRPr lang="en-US" sz="2400" dirty="0"/>
          </a:p>
          <a:p>
            <a:pPr lvl="1"/>
            <a:r>
              <a:rPr lang="en-US" sz="2400" dirty="0"/>
              <a:t>or JAX-WS services using </a:t>
            </a:r>
            <a:r>
              <a:rPr lang="en-US" sz="2400" dirty="0" err="1"/>
              <a:t>EndPoint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D9726D-6F5C-4EBD-AEB8-07FA1CF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Containing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9921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5E27C-CD81-409D-A9D3-9DDCA4CB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8A7A8-BFB6-4FAA-85C3-33E7CFC288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JAX-RS using Java </a:t>
            </a:r>
            <a:r>
              <a:rPr lang="en-US" dirty="0" err="1"/>
              <a:t>HttpServer</a:t>
            </a:r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E33414F-1C78-4E6E-AF34-DEDFE70F9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565970"/>
            <a:ext cx="98679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java.net.InetSocketAddress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javax.ws.rs.ext.RuntimeDelegate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com.sun.net.httpserver.HttpHandler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com.sun.net.httpserver.HttpServer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	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rgbClr val="007788"/>
                </a:solidFill>
                <a:ea typeface="Calibri" panose="020F0502020204030204" pitchFamily="34" charset="0"/>
              </a:rPr>
              <a:t>int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port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FF6600"/>
                </a:solidFill>
                <a:ea typeface="Calibri" panose="020F0502020204030204" pitchFamily="34" charset="0"/>
              </a:rPr>
              <a:t>8080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181717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String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uri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"/</a:t>
            </a:r>
            <a:r>
              <a:rPr lang="en-US" altLang="en-US" sz="1400" dirty="0" err="1">
                <a:solidFill>
                  <a:srgbClr val="CC3300"/>
                </a:solidFill>
                <a:ea typeface="Calibri" panose="020F0502020204030204" pitchFamily="34" charset="0"/>
              </a:rPr>
              <a:t>rs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-resource-path"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181717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String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"http://localhost:"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+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port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+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uri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</a:p>
          <a:p>
            <a:pPr lvl="0"/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	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rgbClr val="007788"/>
                </a:solidFill>
                <a:ea typeface="Calibri" panose="020F0502020204030204" pitchFamily="34" charset="0"/>
              </a:rPr>
              <a:t>int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backlog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FF6600"/>
                </a:solidFill>
                <a:ea typeface="Calibri" panose="020F0502020204030204" pitchFamily="34" charset="0"/>
              </a:rPr>
              <a:t>8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/>
          </a:p>
          <a:p>
            <a:pPr lvl="0"/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HttpServer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server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HttpServer</a:t>
            </a:r>
            <a:r>
              <a:rPr lang="en-US" altLang="en-US" sz="1400" dirty="0" err="1">
                <a:solidFill>
                  <a:srgbClr val="555555"/>
                </a:solidFill>
                <a:ea typeface="Calibri" panose="020F0502020204030204" pitchFamily="34" charset="0"/>
              </a:rPr>
              <a:t>.</a:t>
            </a:r>
            <a:r>
              <a:rPr lang="en-US" altLang="en-US" sz="1400" dirty="0" err="1">
                <a:solidFill>
                  <a:srgbClr val="330099"/>
                </a:solidFill>
                <a:ea typeface="Calibri" panose="020F0502020204030204" pitchFamily="34" charset="0"/>
              </a:rPr>
              <a:t>create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new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InetSocketAddress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"localhost"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,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port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),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backlog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);</a:t>
            </a:r>
          </a:p>
          <a:p>
            <a:pPr lvl="0"/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HttpHandler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handler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RuntimeDelegate</a:t>
            </a:r>
            <a:r>
              <a:rPr lang="en-US" altLang="en-US" sz="1400" dirty="0" err="1">
                <a:solidFill>
                  <a:srgbClr val="555555"/>
                </a:solidFill>
                <a:ea typeface="Calibri" panose="020F0502020204030204" pitchFamily="34" charset="0"/>
              </a:rPr>
              <a:t>.</a:t>
            </a:r>
            <a:r>
              <a:rPr lang="en-US" altLang="en-US" sz="1400" dirty="0" err="1">
                <a:solidFill>
                  <a:srgbClr val="330099"/>
                </a:solidFill>
                <a:ea typeface="Calibri" panose="020F0502020204030204" pitchFamily="34" charset="0"/>
              </a:rPr>
              <a:t>getInstance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().</a:t>
            </a:r>
            <a:r>
              <a:rPr lang="en-US" altLang="en-US" sz="1400" dirty="0" err="1">
                <a:solidFill>
                  <a:srgbClr val="330099"/>
                </a:solidFill>
                <a:ea typeface="Calibri" panose="020F0502020204030204" pitchFamily="34" charset="0"/>
              </a:rPr>
              <a:t>createEndpoint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new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ea typeface="Calibri" panose="020F0502020204030204" pitchFamily="34" charset="0"/>
              </a:rPr>
              <a:t>RestfulClass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(), 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HttpHandler</a:t>
            </a:r>
            <a:r>
              <a:rPr lang="en-US" altLang="en-US" sz="1400" dirty="0" err="1">
                <a:solidFill>
                  <a:srgbClr val="555555"/>
                </a:solidFill>
                <a:ea typeface="Calibri" panose="020F0502020204030204" pitchFamily="34" charset="0"/>
              </a:rPr>
              <a:t>.</a:t>
            </a:r>
            <a:r>
              <a:rPr lang="en-US" altLang="en-US" sz="1400" dirty="0" err="1">
                <a:solidFill>
                  <a:srgbClr val="330099"/>
                </a:solidFill>
                <a:ea typeface="Calibri" panose="020F0502020204030204" pitchFamily="34" charset="0"/>
              </a:rPr>
              <a:t>class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);</a:t>
            </a:r>
            <a:endParaRPr lang="en-US" altLang="en-US" sz="1400" dirty="0"/>
          </a:p>
          <a:p>
            <a:pPr lvl="0"/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server</a:t>
            </a:r>
            <a:r>
              <a:rPr lang="en-US" altLang="en-US" sz="1400" dirty="0" err="1">
                <a:solidFill>
                  <a:srgbClr val="555555"/>
                </a:solidFill>
                <a:ea typeface="Calibri" panose="020F0502020204030204" pitchFamily="34" charset="0"/>
              </a:rPr>
              <a:t>.</a:t>
            </a:r>
            <a:r>
              <a:rPr lang="en-US" altLang="en-US" sz="1400" dirty="0" err="1">
                <a:solidFill>
                  <a:srgbClr val="330099"/>
                </a:solidFill>
                <a:ea typeface="Calibri" panose="020F0502020204030204" pitchFamily="34" charset="0"/>
              </a:rPr>
              <a:t>createContext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uri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,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handler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);</a:t>
            </a:r>
            <a:endParaRPr lang="en-US" altLang="en-US" sz="1400" dirty="0"/>
          </a:p>
          <a:p>
            <a:pPr lvl="0"/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server</a:t>
            </a:r>
            <a:r>
              <a:rPr lang="en-US" altLang="en-US" sz="1400" dirty="0" err="1">
                <a:solidFill>
                  <a:srgbClr val="555555"/>
                </a:solidFill>
                <a:ea typeface="Calibri" panose="020F0502020204030204" pitchFamily="34" charset="0"/>
              </a:rPr>
              <a:t>.</a:t>
            </a:r>
            <a:r>
              <a:rPr lang="en-US" altLang="en-US" sz="1400" dirty="0" err="1">
                <a:solidFill>
                  <a:srgbClr val="330099"/>
                </a:solidFill>
                <a:ea typeface="Calibri" panose="020F0502020204030204" pitchFamily="34" charset="0"/>
              </a:rPr>
              <a:t>start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(); </a:t>
            </a:r>
          </a:p>
          <a:p>
            <a:pPr lvl="0"/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	. . .</a:t>
            </a:r>
          </a:p>
          <a:p>
            <a:pPr lvl="0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9950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5E27C-CD81-409D-A9D3-9DDCA4CB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8A7A8-BFB6-4FAA-85C3-33E7CFC288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JAX-WS using Java WS </a:t>
            </a:r>
            <a:r>
              <a:rPr lang="en-US" dirty="0" err="1"/>
              <a:t>EndPoint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61516C-4BAB-4A33-9F88-54066DC3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90678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import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b="1" dirty="0" err="1">
                <a:solidFill>
                  <a:srgbClr val="00CCFF"/>
                </a:solidFill>
                <a:ea typeface="Calibri" panose="020F0502020204030204" pitchFamily="34" charset="0"/>
              </a:rPr>
              <a:t>javax.xml.ws.Endpoint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</a:p>
          <a:p>
            <a:pPr lvl="0"/>
            <a:endParaRPr lang="en-US" altLang="en-US" sz="1400" dirty="0"/>
          </a:p>
          <a:p>
            <a:pPr lvl="0"/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	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rgbClr val="007788"/>
                </a:solidFill>
                <a:ea typeface="Calibri" panose="020F0502020204030204" pitchFamily="34" charset="0"/>
              </a:rPr>
              <a:t>int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port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FF6600"/>
                </a:solidFill>
                <a:ea typeface="Calibri" panose="020F0502020204030204" pitchFamily="34" charset="0"/>
              </a:rPr>
              <a:t>8080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</a:p>
          <a:p>
            <a:pPr lvl="0"/>
            <a:r>
              <a:rPr lang="en-US" altLang="en-US" sz="1400" b="1" dirty="0">
                <a:solidFill>
                  <a:srgbClr val="181717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String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uri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"/</a:t>
            </a:r>
            <a:r>
              <a:rPr lang="en-US" altLang="en-US" sz="1400" dirty="0" err="1">
                <a:solidFill>
                  <a:srgbClr val="CC3300"/>
                </a:solidFill>
                <a:ea typeface="Calibri" panose="020F0502020204030204" pitchFamily="34" charset="0"/>
              </a:rPr>
              <a:t>ws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-service-path"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</a:p>
          <a:p>
            <a:pPr lvl="0"/>
            <a:r>
              <a:rPr lang="en-US" altLang="en-US" sz="1400" b="1" dirty="0">
                <a:solidFill>
                  <a:srgbClr val="181717"/>
                </a:solidFill>
                <a:ea typeface="Calibri" panose="020F0502020204030204" pitchFamily="34" charset="0"/>
              </a:rPr>
              <a:t>	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final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String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url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CC3300"/>
                </a:solidFill>
                <a:ea typeface="Calibri" panose="020F0502020204030204" pitchFamily="34" charset="0"/>
              </a:rPr>
              <a:t>"http://localhost:"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+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port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+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uri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;</a:t>
            </a:r>
          </a:p>
          <a:p>
            <a:pPr lvl="0"/>
            <a:endParaRPr lang="en-US" altLang="en-US" sz="1400" dirty="0"/>
          </a:p>
          <a:p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	Endpoint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000088"/>
                </a:solidFill>
                <a:ea typeface="Calibri" panose="020F0502020204030204" pitchFamily="34" charset="0"/>
              </a:rPr>
              <a:t>ep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=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Endpoint.publish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</a:t>
            </a:r>
            <a:r>
              <a:rPr lang="en-US" altLang="en-US" sz="1400" dirty="0" err="1">
                <a:solidFill>
                  <a:srgbClr val="000088"/>
                </a:solidFill>
                <a:ea typeface="Calibri" panose="020F0502020204030204" pitchFamily="34" charset="0"/>
              </a:rPr>
              <a:t>url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rgbClr val="006699"/>
                </a:solidFill>
                <a:ea typeface="Calibri" panose="020F0502020204030204" pitchFamily="34" charset="0"/>
              </a:rPr>
              <a:t>new</a:t>
            </a:r>
            <a:r>
              <a:rPr lang="en-US" altLang="en-US" sz="1400" dirty="0">
                <a:solidFill>
                  <a:srgbClr val="181717"/>
                </a:solidFill>
                <a:ea typeface="Calibri" panose="020F0502020204030204" pitchFamily="34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ea typeface="Calibri" panose="020F0502020204030204" pitchFamily="34" charset="0"/>
              </a:rPr>
              <a:t>ServiceImpClass</a:t>
            </a:r>
            <a:r>
              <a:rPr lang="en-US" altLang="en-US" sz="1400" dirty="0">
                <a:solidFill>
                  <a:srgbClr val="555555"/>
                </a:solidFill>
                <a:ea typeface="Calibri" panose="020F0502020204030204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8187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5E27C-CD81-409D-A9D3-9DDCA4CB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8A7A8-BFB6-4FAA-85C3-33E7CFC288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Jersey </a:t>
            </a:r>
            <a:r>
              <a:rPr lang="en-US" dirty="0" err="1"/>
              <a:t>ServletContainer</a:t>
            </a:r>
            <a:r>
              <a:rPr lang="en-US" dirty="0"/>
              <a:t> and web.xml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85E1EF-3ABB-453F-9EEF-471788746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80" y="1828800"/>
            <a:ext cx="8348439" cy="36625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&lt;web-app&gt;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&lt;display-name&gt;Archetype Created Web Application&lt;/display-name&gt;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&lt;servlet&gt;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&lt;servlet-name&gt;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jersey-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serlvet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&lt;/servlet-name&gt;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&lt;servlet-class&gt;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org.glassfish.jersey.servlet.ServletContainer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&lt;/servlet-class&gt;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-param&gt;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&lt;param-name&gt;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javax.ws.rs.Application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&lt;/param-name&gt;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&lt;param-value&gt;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com.myapp.jersey.MyApplication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&lt;/param-value&gt;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-param&gt;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&lt;load-on-startup&gt;1&lt;/load-on-startup&gt;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&lt;/servlet&gt;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&lt;servlet-mapping&gt;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&lt;servlet-name&gt;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jersey-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serlvet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&lt;/servlet-name&gt;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-pattern&gt;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/my-app-rest/*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-pattern&gt;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&lt;/servlet-mapping&gt;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&lt;/web-app&gt;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91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20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sample micro service in Spring Boot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53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 Oriented Architecture (SOA)</a:t>
            </a:r>
          </a:p>
          <a:p>
            <a:r>
              <a:rPr lang="en-US" sz="2800" dirty="0"/>
              <a:t>Micro Service Architecture</a:t>
            </a:r>
          </a:p>
          <a:p>
            <a:r>
              <a:rPr lang="en-US" sz="2800" dirty="0"/>
              <a:t>Microservices vs. SOA vs. Monolithic</a:t>
            </a:r>
          </a:p>
          <a:p>
            <a:r>
              <a:rPr lang="en-US" sz="2800" dirty="0"/>
              <a:t>Building RESTful Services using Spring Boot</a:t>
            </a:r>
          </a:p>
          <a:p>
            <a:r>
              <a:rPr lang="en-US" sz="2800" dirty="0"/>
              <a:t>Building Micro-services</a:t>
            </a:r>
          </a:p>
          <a:p>
            <a:r>
              <a:rPr lang="en-US" sz="2800" dirty="0"/>
              <a:t>Service Deployment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022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https://www.tutorialspoint.com/microservice_architecture/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https://www.guru99.com/microservices-tutorial.html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https://www.scalyr.com/blog/api-vs-microservices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https://stackify.com/what-are-microservices/</a:t>
            </a:r>
            <a:endParaRPr lang="en-US" sz="2000" dirty="0"/>
          </a:p>
          <a:p>
            <a:endParaRPr lang="en-CA" sz="2400" dirty="0"/>
          </a:p>
          <a:p>
            <a:r>
              <a:rPr lang="en-CA" sz="2400" dirty="0"/>
              <a:t>See also:</a:t>
            </a:r>
          </a:p>
          <a:p>
            <a:pPr lvl="1"/>
            <a:r>
              <a:rPr lang="en-US" sz="2000">
                <a:hlinkClick r:id="rId7"/>
              </a:rPr>
              <a:t>https://microservices.io/</a:t>
            </a:r>
            <a:endParaRPr lang="en-US" altLang="en-US" sz="2000" i="1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2445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- </a:t>
            </a:r>
            <a:r>
              <a:rPr lang="en-US"/>
              <a:t>Service Discovery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Recall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Service-oriented architecture (SOA)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FF"/>
                </a:solidFill>
              </a:rPr>
              <a:t>style</a:t>
            </a:r>
            <a:r>
              <a:rPr lang="en-US" sz="2400" dirty="0"/>
              <a:t> of software </a:t>
            </a:r>
            <a:r>
              <a:rPr lang="en-US" sz="2400" dirty="0">
                <a:solidFill>
                  <a:srgbClr val="0000FF"/>
                </a:solidFill>
              </a:rPr>
              <a:t>design</a:t>
            </a:r>
            <a:r>
              <a:rPr lang="en-US" sz="2400" dirty="0"/>
              <a:t> where </a:t>
            </a:r>
            <a:r>
              <a:rPr lang="en-US" sz="2400" dirty="0">
                <a:solidFill>
                  <a:srgbClr val="0000FF"/>
                </a:solidFill>
              </a:rPr>
              <a:t>services</a:t>
            </a:r>
            <a:r>
              <a:rPr lang="en-US" sz="2400" dirty="0"/>
              <a:t> are provided to the other components by application components, through a </a:t>
            </a:r>
            <a:r>
              <a:rPr lang="en-US" sz="2400" dirty="0">
                <a:solidFill>
                  <a:srgbClr val="0000FF"/>
                </a:solidFill>
              </a:rPr>
              <a:t>communication protocol</a:t>
            </a:r>
            <a:r>
              <a:rPr lang="en-US" sz="2400" dirty="0"/>
              <a:t> over a network. </a:t>
            </a:r>
          </a:p>
          <a:p>
            <a:endParaRPr lang="en-US" sz="2400" dirty="0"/>
          </a:p>
          <a:p>
            <a:r>
              <a:rPr lang="en-US" sz="2400" dirty="0"/>
              <a:t>The basic principles of service-oriented architecture are </a:t>
            </a:r>
            <a:r>
              <a:rPr lang="en-US" sz="2400" dirty="0">
                <a:solidFill>
                  <a:srgbClr val="FF0000"/>
                </a:solidFill>
              </a:rPr>
              <a:t>independent</a:t>
            </a:r>
            <a:r>
              <a:rPr lang="en-US" sz="2400" dirty="0"/>
              <a:t> of </a:t>
            </a:r>
            <a:r>
              <a:rPr lang="en-US" sz="2400" b="1" dirty="0"/>
              <a:t>vendors</a:t>
            </a:r>
            <a:r>
              <a:rPr lang="en-US" sz="2400" dirty="0"/>
              <a:t>, </a:t>
            </a:r>
            <a:r>
              <a:rPr lang="en-US" sz="2400" b="1" dirty="0"/>
              <a:t>products</a:t>
            </a:r>
            <a:r>
              <a:rPr lang="en-US" sz="2400" dirty="0"/>
              <a:t> and </a:t>
            </a:r>
            <a:r>
              <a:rPr lang="en-US" sz="2400" b="1" dirty="0"/>
              <a:t>technologies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service</a:t>
            </a:r>
            <a:r>
              <a:rPr lang="en-US" sz="2400" dirty="0"/>
              <a:t> is a discrete </a:t>
            </a:r>
            <a:r>
              <a:rPr lang="en-US" sz="2400" dirty="0">
                <a:solidFill>
                  <a:srgbClr val="0000FF"/>
                </a:solidFill>
              </a:rPr>
              <a:t>unit of functionality</a:t>
            </a:r>
            <a:r>
              <a:rPr lang="en-US" sz="2400" dirty="0"/>
              <a:t> that can be accessed </a:t>
            </a:r>
            <a:r>
              <a:rPr lang="en-US" sz="2400" dirty="0">
                <a:solidFill>
                  <a:srgbClr val="0000FF"/>
                </a:solidFill>
              </a:rPr>
              <a:t>remotely</a:t>
            </a:r>
            <a:r>
              <a:rPr lang="en-US" sz="2400" dirty="0"/>
              <a:t> and acted upon and updated independently, such as retrieving a credit card statement online.</a:t>
            </a: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Service Oriented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3766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SOA services</a:t>
            </a:r>
            <a:r>
              <a:rPr lang="en-US" sz="2400" dirty="0"/>
              <a:t> are maintained in the organization by a </a:t>
            </a:r>
            <a:r>
              <a:rPr lang="en-US" sz="2400" dirty="0">
                <a:solidFill>
                  <a:srgbClr val="0000FF"/>
                </a:solidFill>
              </a:rPr>
              <a:t>registry</a:t>
            </a:r>
            <a:r>
              <a:rPr lang="en-US" sz="2400" dirty="0"/>
              <a:t> which acts as a directory listing. Applications need to </a:t>
            </a:r>
            <a:r>
              <a:rPr lang="en-US" sz="2400" dirty="0">
                <a:solidFill>
                  <a:srgbClr val="0000FF"/>
                </a:solidFill>
              </a:rPr>
              <a:t>look up</a:t>
            </a:r>
            <a:r>
              <a:rPr lang="en-US" sz="2400" dirty="0"/>
              <a:t> the services in the registry and invoke the service.</a:t>
            </a:r>
          </a:p>
          <a:p>
            <a:endParaRPr lang="en-US" sz="2400" dirty="0"/>
          </a:p>
          <a:p>
            <a:r>
              <a:rPr lang="en-US" sz="2400" dirty="0"/>
              <a:t>SOA is just like an </a:t>
            </a:r>
            <a:r>
              <a:rPr lang="en-US" sz="2400" b="1" dirty="0"/>
              <a:t>orchestra</a:t>
            </a:r>
            <a:r>
              <a:rPr lang="en-US" sz="2400" dirty="0"/>
              <a:t> where each </a:t>
            </a:r>
            <a:r>
              <a:rPr lang="en-US" sz="2400" b="1" dirty="0"/>
              <a:t>artist</a:t>
            </a:r>
            <a:r>
              <a:rPr lang="en-US" sz="2400" dirty="0"/>
              <a:t> is performing with their </a:t>
            </a:r>
            <a:r>
              <a:rPr lang="en-US" sz="2400" b="1" dirty="0"/>
              <a:t>instrument</a:t>
            </a:r>
            <a:r>
              <a:rPr lang="en-US" sz="2400" dirty="0"/>
              <a:t> while the </a:t>
            </a:r>
            <a:r>
              <a:rPr lang="en-US" sz="2400" b="1" dirty="0"/>
              <a:t>music director</a:t>
            </a:r>
            <a:r>
              <a:rPr lang="en-US" sz="2400" dirty="0"/>
              <a:t> gives </a:t>
            </a:r>
            <a:r>
              <a:rPr lang="en-US" sz="2400" b="1" dirty="0"/>
              <a:t>instructions</a:t>
            </a:r>
            <a:r>
              <a:rPr lang="en-US" sz="2400" dirty="0"/>
              <a:t> to all.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Service-Oriented Architecture (SOA)</a:t>
            </a:r>
          </a:p>
        </p:txBody>
      </p:sp>
    </p:spTree>
    <p:extLst>
      <p:ext uri="{BB962C8B-B14F-4D97-AF65-F5344CB8AC3E}">
        <p14:creationId xmlns:p14="http://schemas.microsoft.com/office/powerpoint/2010/main" val="26563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Building </a:t>
            </a:r>
            <a:r>
              <a:rPr lang="en-US" sz="2400" dirty="0">
                <a:solidFill>
                  <a:srgbClr val="C00000"/>
                </a:solidFill>
              </a:rPr>
              <a:t>distributed software systems</a:t>
            </a:r>
            <a:r>
              <a:rPr lang="en-US" sz="2400" dirty="0"/>
              <a:t> involves fitting together </a:t>
            </a:r>
            <a:r>
              <a:rPr lang="en-US" sz="2400" dirty="0">
                <a:solidFill>
                  <a:srgbClr val="0000FF"/>
                </a:solidFill>
              </a:rPr>
              <a:t>resources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systems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FF"/>
                </a:solidFill>
              </a:rPr>
              <a:t>diverse organizations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other words: </a:t>
            </a:r>
            <a:r>
              <a:rPr lang="en-US" sz="2400" dirty="0">
                <a:solidFill>
                  <a:srgbClr val="C00000"/>
                </a:solidFill>
              </a:rPr>
              <a:t>“business functions”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FF"/>
                </a:solidFill>
              </a:rPr>
              <a:t>enumerated</a:t>
            </a:r>
            <a:r>
              <a:rPr lang="en-US" sz="2400" dirty="0"/>
              <a:t> as services, </a:t>
            </a:r>
            <a:r>
              <a:rPr lang="en-US" sz="2400" dirty="0">
                <a:solidFill>
                  <a:srgbClr val="0000FF"/>
                </a:solidFill>
              </a:rPr>
              <a:t>organized</a:t>
            </a:r>
            <a:r>
              <a:rPr lang="en-US" sz="2400" dirty="0"/>
              <a:t> into logical domains, and somehow </a:t>
            </a:r>
            <a:r>
              <a:rPr lang="en-US" sz="2400" dirty="0">
                <a:solidFill>
                  <a:srgbClr val="0000FF"/>
                </a:solidFill>
              </a:rPr>
              <a:t>managed</a:t>
            </a:r>
            <a:r>
              <a:rPr lang="en-US" sz="2400" dirty="0"/>
              <a:t> over their lifetimes.</a:t>
            </a:r>
          </a:p>
          <a:p>
            <a:endParaRPr lang="en-US" sz="2400" dirty="0"/>
          </a:p>
          <a:p>
            <a:pPr lvl="1"/>
            <a:r>
              <a:rPr lang="en-US" sz="2000" dirty="0"/>
              <a:t>All </a:t>
            </a:r>
            <a:r>
              <a:rPr lang="en-US" sz="2000" dirty="0">
                <a:solidFill>
                  <a:srgbClr val="0000FF"/>
                </a:solidFill>
              </a:rPr>
              <a:t>functions</a:t>
            </a:r>
            <a:r>
              <a:rPr lang="en-US" sz="2000" dirty="0"/>
              <a:t> in an SOA are defined as </a:t>
            </a:r>
            <a:r>
              <a:rPr lang="en-US" sz="2000" dirty="0">
                <a:solidFill>
                  <a:srgbClr val="0000FF"/>
                </a:solidFill>
              </a:rPr>
              <a:t>services</a:t>
            </a:r>
          </a:p>
          <a:p>
            <a:pPr lvl="1"/>
            <a:r>
              <a:rPr lang="en-US" sz="2000" dirty="0"/>
              <a:t>All services are </a:t>
            </a:r>
            <a:r>
              <a:rPr lang="en-US" sz="2000" dirty="0">
                <a:solidFill>
                  <a:srgbClr val="0000FF"/>
                </a:solidFill>
              </a:rPr>
              <a:t>independent</a:t>
            </a:r>
            <a:r>
              <a:rPr lang="en-US" sz="2000" dirty="0"/>
              <a:t> of each other</a:t>
            </a:r>
          </a:p>
          <a:p>
            <a:pPr lvl="1"/>
            <a:r>
              <a:rPr lang="en-US" sz="2000" dirty="0"/>
              <a:t>Service interfaces are </a:t>
            </a:r>
            <a:r>
              <a:rPr lang="en-US" sz="2000" dirty="0">
                <a:solidFill>
                  <a:srgbClr val="0000FF"/>
                </a:solidFill>
              </a:rPr>
              <a:t>invokable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SOA and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387818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Topologically, Web services can come in two flavors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Type I:</a:t>
            </a:r>
            <a:r>
              <a:rPr lang="en-US" sz="2000" dirty="0"/>
              <a:t> support only </a:t>
            </a:r>
            <a:r>
              <a:rPr lang="en-US" sz="2000" dirty="0">
                <a:solidFill>
                  <a:srgbClr val="0000FF"/>
                </a:solidFill>
              </a:rPr>
              <a:t>simple request / response</a:t>
            </a:r>
            <a:r>
              <a:rPr lang="en-US" sz="2000" dirty="0"/>
              <a:t> operations; they wait for a request; process it and respond.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Complex, or type II:</a:t>
            </a:r>
            <a:r>
              <a:rPr lang="en-US" sz="2000" dirty="0"/>
              <a:t> implement some form of </a:t>
            </a:r>
            <a:r>
              <a:rPr lang="en-US" sz="2000" dirty="0">
                <a:solidFill>
                  <a:srgbClr val="0000FF"/>
                </a:solidFill>
              </a:rPr>
              <a:t>coordination</a:t>
            </a:r>
            <a:r>
              <a:rPr lang="en-US" sz="2000" dirty="0"/>
              <a:t> between </a:t>
            </a:r>
            <a:r>
              <a:rPr lang="en-US" sz="2000" dirty="0">
                <a:solidFill>
                  <a:srgbClr val="0000FF"/>
                </a:solidFill>
              </a:rPr>
              <a:t>inbound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outbound</a:t>
            </a:r>
            <a:r>
              <a:rPr lang="en-US" sz="2000" dirty="0"/>
              <a:t> operations</a:t>
            </a:r>
            <a:endParaRPr lang="en-US" sz="2000">
              <a:cs typeface="Calibri"/>
            </a:endParaRPr>
          </a:p>
        </p:txBody>
      </p:sp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(Topologically) Types of Web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36386-14CB-44E7-A278-B4F0DB12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0" y="2667000"/>
            <a:ext cx="5516955" cy="35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3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8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9EE19CBFDD84DAC04549260D89C92" ma:contentTypeVersion="6" ma:contentTypeDescription="Create a new document." ma:contentTypeScope="" ma:versionID="9e260366ffbf759cd1fc7931687e4fe8">
  <xsd:schema xmlns:xsd="http://www.w3.org/2001/XMLSchema" xmlns:xs="http://www.w3.org/2001/XMLSchema" xmlns:p="http://schemas.microsoft.com/office/2006/metadata/properties" xmlns:ns2="b554618e-1638-4550-9e9c-ad1885f0605e" targetNamespace="http://schemas.microsoft.com/office/2006/metadata/properties" ma:root="true" ma:fieldsID="44a004f25d3fa180df8d5efce023ae12" ns2:_="">
    <xsd:import namespace="b554618e-1638-4550-9e9c-ad1885f060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4618e-1638-4550-9e9c-ad1885f06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3C2F3-E8D0-4408-9E88-D27202190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54618e-1638-4550-9e9c-ad1885f06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04534-A83D-479B-A773-C2FB7E41A06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554618e-1638-4550-9e9c-ad1885f0605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SCS_Instructor_Template_JAN-2016_final (002)</Template>
  <TotalTime>384</TotalTime>
  <Words>2207</Words>
  <Application>Microsoft Office PowerPoint</Application>
  <PresentationFormat>Widescreen</PresentationFormat>
  <Paragraphs>318</Paragraphs>
  <Slides>50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</vt:lpstr>
      <vt:lpstr>Britannic Bold</vt:lpstr>
      <vt:lpstr>Calibri</vt:lpstr>
      <vt:lpstr>Candara</vt:lpstr>
      <vt:lpstr>Century</vt:lpstr>
      <vt:lpstr>Consolas</vt:lpstr>
      <vt:lpstr>Courier New</vt:lpstr>
      <vt:lpstr>Menlo</vt:lpstr>
      <vt:lpstr>Monaco</vt:lpstr>
      <vt:lpstr>source code pro</vt:lpstr>
      <vt:lpstr>Times New Roman</vt:lpstr>
      <vt:lpstr>Verdana</vt:lpstr>
      <vt:lpstr>Wingdings</vt:lpstr>
      <vt:lpstr>3_Body Slides</vt:lpstr>
      <vt:lpstr>8_Office Theme</vt:lpstr>
      <vt:lpstr>CCCS 425 – Web Services  Lecture 9 – Micro-Services </vt:lpstr>
      <vt:lpstr>Acknowledgement</vt:lpstr>
      <vt:lpstr>Session Learning Outcomes</vt:lpstr>
      <vt:lpstr>Session Overview</vt:lpstr>
      <vt:lpstr>Service Oriented Architecture</vt:lpstr>
      <vt:lpstr>What is Service Oriented Architecture?</vt:lpstr>
      <vt:lpstr>Service-Oriented Architecture (SOA)</vt:lpstr>
      <vt:lpstr>SOA and Enterprise Systems</vt:lpstr>
      <vt:lpstr> (Topologically) Types of Web Services</vt:lpstr>
      <vt:lpstr>Operations in SOA</vt:lpstr>
      <vt:lpstr>Operations in SOA /cont.</vt:lpstr>
      <vt:lpstr>Operations in SOA /cont.</vt:lpstr>
      <vt:lpstr>Service Roles in SOA</vt:lpstr>
      <vt:lpstr>Service Roles in SOA / cont.</vt:lpstr>
      <vt:lpstr>Service Roles in SOA / cont.</vt:lpstr>
      <vt:lpstr>PowerPoint Presentation</vt:lpstr>
      <vt:lpstr>Micro-Service Architecture</vt:lpstr>
      <vt:lpstr>Microservices</vt:lpstr>
      <vt:lpstr>Microservices</vt:lpstr>
      <vt:lpstr>Microservices Characteristics</vt:lpstr>
      <vt:lpstr>A Microservice Implementation Example</vt:lpstr>
      <vt:lpstr>Microservice vs. Monolith</vt:lpstr>
      <vt:lpstr>Advantages and Disadvantages</vt:lpstr>
      <vt:lpstr>SOA and Microservices</vt:lpstr>
      <vt:lpstr>APIs and Microservices</vt:lpstr>
      <vt:lpstr>APIs and Microservices / cont.</vt:lpstr>
      <vt:lpstr>PowerPoint Presentation</vt:lpstr>
      <vt:lpstr>PowerPoint Presentation</vt:lpstr>
      <vt:lpstr>A Micro-Service Example</vt:lpstr>
      <vt:lpstr>Spring Boot</vt:lpstr>
      <vt:lpstr>An Entity Class</vt:lpstr>
      <vt:lpstr>The Spring Boot Application</vt:lpstr>
      <vt:lpstr>REST Controllers</vt:lpstr>
      <vt:lpstr>REST Controllers / cont.</vt:lpstr>
      <vt:lpstr>Micro Services and Service Registry</vt:lpstr>
      <vt:lpstr>PowerPoint Presentation</vt:lpstr>
      <vt:lpstr>Service Deployment</vt:lpstr>
      <vt:lpstr>Web Archives</vt:lpstr>
      <vt:lpstr>Creating Web Archives in NetBeans</vt:lpstr>
      <vt:lpstr>Deploying WAR files</vt:lpstr>
      <vt:lpstr>Self Containing Web Applications</vt:lpstr>
      <vt:lpstr>Web Services Deployment</vt:lpstr>
      <vt:lpstr>Web Services Deployment</vt:lpstr>
      <vt:lpstr>Web Services Deployment</vt:lpstr>
      <vt:lpstr>PowerPoint Presentation</vt:lpstr>
      <vt:lpstr>Lab Activity</vt:lpstr>
      <vt:lpstr>Lab Activity</vt:lpstr>
      <vt:lpstr>Session Summary</vt:lpstr>
      <vt:lpstr>Acknowledgements</vt:lpstr>
      <vt:lpstr>Next - Service Discovery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Jordan Larocque, Mr.</cp:lastModifiedBy>
  <cp:revision>342</cp:revision>
  <dcterms:created xsi:type="dcterms:W3CDTF">2016-01-22T14:51:00Z</dcterms:created>
  <dcterms:modified xsi:type="dcterms:W3CDTF">2021-12-06T19:03:41Z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0x01010090E9EE19CBFDD84DAC04549260D89C92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