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  <p:sldMasterId id="2147483884" r:id="rId5"/>
  </p:sldMasterIdLst>
  <p:notesMasterIdLst>
    <p:notesMasterId r:id="rId61"/>
  </p:notesMasterIdLst>
  <p:handoutMasterIdLst>
    <p:handoutMasterId r:id="rId62"/>
  </p:handoutMasterIdLst>
  <p:sldIdLst>
    <p:sldId id="265" r:id="rId6"/>
    <p:sldId id="455" r:id="rId7"/>
    <p:sldId id="260" r:id="rId8"/>
    <p:sldId id="261" r:id="rId9"/>
    <p:sldId id="266" r:id="rId10"/>
    <p:sldId id="680" r:id="rId11"/>
    <p:sldId id="668" r:id="rId12"/>
    <p:sldId id="681" r:id="rId13"/>
    <p:sldId id="677" r:id="rId14"/>
    <p:sldId id="683" r:id="rId15"/>
    <p:sldId id="682" r:id="rId16"/>
    <p:sldId id="678" r:id="rId17"/>
    <p:sldId id="688" r:id="rId18"/>
    <p:sldId id="689" r:id="rId19"/>
    <p:sldId id="679" r:id="rId20"/>
    <p:sldId id="699" r:id="rId21"/>
    <p:sldId id="700" r:id="rId22"/>
    <p:sldId id="457" r:id="rId23"/>
    <p:sldId id="701" r:id="rId24"/>
    <p:sldId id="690" r:id="rId25"/>
    <p:sldId id="691" r:id="rId26"/>
    <p:sldId id="692" r:id="rId27"/>
    <p:sldId id="693" r:id="rId28"/>
    <p:sldId id="694" r:id="rId29"/>
    <p:sldId id="657" r:id="rId30"/>
    <p:sldId id="695" r:id="rId31"/>
    <p:sldId id="703" r:id="rId32"/>
    <p:sldId id="685" r:id="rId33"/>
    <p:sldId id="280" r:id="rId34"/>
    <p:sldId id="267" r:id="rId35"/>
    <p:sldId id="709" r:id="rId36"/>
    <p:sldId id="697" r:id="rId37"/>
    <p:sldId id="698" r:id="rId38"/>
    <p:sldId id="687" r:id="rId39"/>
    <p:sldId id="711" r:id="rId40"/>
    <p:sldId id="713" r:id="rId41"/>
    <p:sldId id="712" r:id="rId42"/>
    <p:sldId id="726" r:id="rId43"/>
    <p:sldId id="720" r:id="rId44"/>
    <p:sldId id="719" r:id="rId45"/>
    <p:sldId id="721" r:id="rId46"/>
    <p:sldId id="722" r:id="rId47"/>
    <p:sldId id="717" r:id="rId48"/>
    <p:sldId id="724" r:id="rId49"/>
    <p:sldId id="725" r:id="rId50"/>
    <p:sldId id="723" r:id="rId51"/>
    <p:sldId id="718" r:id="rId52"/>
    <p:sldId id="715" r:id="rId53"/>
    <p:sldId id="716" r:id="rId54"/>
    <p:sldId id="714" r:id="rId55"/>
    <p:sldId id="304" r:id="rId56"/>
    <p:sldId id="513" r:id="rId57"/>
    <p:sldId id="263" r:id="rId58"/>
    <p:sldId id="302" r:id="rId59"/>
    <p:sldId id="259" r:id="rId60"/>
  </p:sldIdLst>
  <p:sldSz cx="12192000" cy="6858000"/>
  <p:notesSz cx="6934200" cy="92202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DD197-54C1-4E35-BC61-49601FA142EF}" v="56" dt="2021-12-06T15:08:2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2977" autoAdjust="0"/>
  </p:normalViewPr>
  <p:slideViewPr>
    <p:cSldViewPr>
      <p:cViewPr varScale="1">
        <p:scale>
          <a:sx n="96" d="100"/>
          <a:sy n="96" d="100"/>
        </p:scale>
        <p:origin x="6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arocque, Mr." userId="S::jordan.larocque@mcgill.ca::e3682428-de11-4277-9f34-966172cc7c90" providerId="AD" clId="Web-{B1ADD197-54C1-4E35-BC61-49601FA142EF}"/>
    <pc:docChg chg="addSld delSld modSld">
      <pc:chgData name="Jordan Larocque, Mr." userId="S::jordan.larocque@mcgill.ca::e3682428-de11-4277-9f34-966172cc7c90" providerId="AD" clId="Web-{B1ADD197-54C1-4E35-BC61-49601FA142EF}" dt="2021-12-06T15:08:26.090" v="53"/>
      <pc:docMkLst>
        <pc:docMk/>
      </pc:docMkLst>
      <pc:sldChg chg="modSp">
        <pc:chgData name="Jordan Larocque, Mr." userId="S::jordan.larocque@mcgill.ca::e3682428-de11-4277-9f34-966172cc7c90" providerId="AD" clId="Web-{B1ADD197-54C1-4E35-BC61-49601FA142EF}" dt="2021-12-06T14:49:31.073" v="1" actId="20577"/>
        <pc:sldMkLst>
          <pc:docMk/>
          <pc:sldMk cId="2086746270" sldId="265"/>
        </pc:sldMkLst>
        <pc:spChg chg="mod">
          <ac:chgData name="Jordan Larocque, Mr." userId="S::jordan.larocque@mcgill.ca::e3682428-de11-4277-9f34-966172cc7c90" providerId="AD" clId="Web-{B1ADD197-54C1-4E35-BC61-49601FA142EF}" dt="2021-12-06T14:49:31.073" v="1" actId="20577"/>
          <ac:spMkLst>
            <pc:docMk/>
            <pc:sldMk cId="2086746270" sldId="265"/>
            <ac:spMk id="2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3:13.054" v="32"/>
        <pc:sldMkLst>
          <pc:docMk/>
          <pc:sldMk cId="347040697" sldId="657"/>
        </pc:sldMkLst>
        <pc:spChg chg="del">
          <ac:chgData name="Jordan Larocque, Mr." userId="S::jordan.larocque@mcgill.ca::e3682428-de11-4277-9f34-966172cc7c90" providerId="AD" clId="Web-{B1ADD197-54C1-4E35-BC61-49601FA142EF}" dt="2021-12-06T15:03:13.054" v="32"/>
          <ac:spMkLst>
            <pc:docMk/>
            <pc:sldMk cId="347040697" sldId="657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4:09.233" v="3"/>
        <pc:sldMkLst>
          <pc:docMk/>
          <pc:sldMk cId="3045298351" sldId="668"/>
        </pc:sldMkLst>
        <pc:spChg chg="del">
          <ac:chgData name="Jordan Larocque, Mr." userId="S::jordan.larocque@mcgill.ca::e3682428-de11-4277-9f34-966172cc7c90" providerId="AD" clId="Web-{B1ADD197-54C1-4E35-BC61-49601FA142EF}" dt="2021-12-06T14:54:09.233" v="3"/>
          <ac:spMkLst>
            <pc:docMk/>
            <pc:sldMk cId="3045298351" sldId="668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B1ADD197-54C1-4E35-BC61-49601FA142EF}" dt="2021-12-06T14:55:55.751" v="11" actId="20577"/>
        <pc:sldMkLst>
          <pc:docMk/>
          <pc:sldMk cId="2465711860" sldId="677"/>
        </pc:sldMkLst>
        <pc:spChg chg="mod">
          <ac:chgData name="Jordan Larocque, Mr." userId="S::jordan.larocque@mcgill.ca::e3682428-de11-4277-9f34-966172cc7c90" providerId="AD" clId="Web-{B1ADD197-54C1-4E35-BC61-49601FA142EF}" dt="2021-12-06T14:55:55.751" v="11" actId="20577"/>
          <ac:spMkLst>
            <pc:docMk/>
            <pc:sldMk cId="2465711860" sldId="677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B1ADD197-54C1-4E35-BC61-49601FA142EF}" dt="2021-12-06T14:55:15.359" v="6"/>
          <ac:spMkLst>
            <pc:docMk/>
            <pc:sldMk cId="2465711860" sldId="677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7:28.502" v="17"/>
        <pc:sldMkLst>
          <pc:docMk/>
          <pc:sldMk cId="3518152506" sldId="678"/>
        </pc:sldMkLst>
        <pc:spChg chg="del">
          <ac:chgData name="Jordan Larocque, Mr." userId="S::jordan.larocque@mcgill.ca::e3682428-de11-4277-9f34-966172cc7c90" providerId="AD" clId="Web-{B1ADD197-54C1-4E35-BC61-49601FA142EF}" dt="2021-12-06T14:57:28.502" v="17"/>
          <ac:spMkLst>
            <pc:docMk/>
            <pc:sldMk cId="3518152506" sldId="678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8:34.191" v="22"/>
        <pc:sldMkLst>
          <pc:docMk/>
          <pc:sldMk cId="3925091723" sldId="679"/>
        </pc:sldMkLst>
        <pc:spChg chg="del">
          <ac:chgData name="Jordan Larocque, Mr." userId="S::jordan.larocque@mcgill.ca::e3682428-de11-4277-9f34-966172cc7c90" providerId="AD" clId="Web-{B1ADD197-54C1-4E35-BC61-49601FA142EF}" dt="2021-12-06T14:58:34.191" v="22"/>
          <ac:spMkLst>
            <pc:docMk/>
            <pc:sldMk cId="3925091723" sldId="67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3:02.373" v="2"/>
        <pc:sldMkLst>
          <pc:docMk/>
          <pc:sldMk cId="139828149" sldId="680"/>
        </pc:sldMkLst>
        <pc:spChg chg="del">
          <ac:chgData name="Jordan Larocque, Mr." userId="S::jordan.larocque@mcgill.ca::e3682428-de11-4277-9f34-966172cc7c90" providerId="AD" clId="Web-{B1ADD197-54C1-4E35-BC61-49601FA142EF}" dt="2021-12-06T14:53:02.373" v="2"/>
          <ac:spMkLst>
            <pc:docMk/>
            <pc:sldMk cId="139828149" sldId="680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B1ADD197-54C1-4E35-BC61-49601FA142EF}" dt="2021-12-06T14:55:01.250" v="5"/>
        <pc:sldMkLst>
          <pc:docMk/>
          <pc:sldMk cId="440989373" sldId="681"/>
        </pc:sldMkLst>
        <pc:spChg chg="del mod">
          <ac:chgData name="Jordan Larocque, Mr." userId="S::jordan.larocque@mcgill.ca::e3682428-de11-4277-9f34-966172cc7c90" providerId="AD" clId="Web-{B1ADD197-54C1-4E35-BC61-49601FA142EF}" dt="2021-12-06T14:55:01.250" v="5"/>
          <ac:spMkLst>
            <pc:docMk/>
            <pc:sldMk cId="440989373" sldId="681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7:11.799" v="16"/>
        <pc:sldMkLst>
          <pc:docMk/>
          <pc:sldMk cId="4250541884" sldId="682"/>
        </pc:sldMkLst>
        <pc:spChg chg="del">
          <ac:chgData name="Jordan Larocque, Mr." userId="S::jordan.larocque@mcgill.ca::e3682428-de11-4277-9f34-966172cc7c90" providerId="AD" clId="Web-{B1ADD197-54C1-4E35-BC61-49601FA142EF}" dt="2021-12-06T14:57:11.799" v="16"/>
          <ac:spMkLst>
            <pc:docMk/>
            <pc:sldMk cId="4250541884" sldId="682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B1ADD197-54C1-4E35-BC61-49601FA142EF}" dt="2021-12-06T14:57:06.814" v="15" actId="20577"/>
        <pc:sldMkLst>
          <pc:docMk/>
          <pc:sldMk cId="3202881497" sldId="683"/>
        </pc:sldMkLst>
        <pc:spChg chg="mod">
          <ac:chgData name="Jordan Larocque, Mr." userId="S::jordan.larocque@mcgill.ca::e3682428-de11-4277-9f34-966172cc7c90" providerId="AD" clId="Web-{B1ADD197-54C1-4E35-BC61-49601FA142EF}" dt="2021-12-06T14:57:06.814" v="15" actId="20577"/>
          <ac:spMkLst>
            <pc:docMk/>
            <pc:sldMk cId="3202881497" sldId="683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B1ADD197-54C1-4E35-BC61-49601FA142EF}" dt="2021-12-06T14:56:00.173" v="12"/>
          <ac:spMkLst>
            <pc:docMk/>
            <pc:sldMk cId="3202881497" sldId="683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4:57.884" v="35"/>
        <pc:sldMkLst>
          <pc:docMk/>
          <pc:sldMk cId="3691096371" sldId="685"/>
        </pc:sldMkLst>
        <pc:spChg chg="del">
          <ac:chgData name="Jordan Larocque, Mr." userId="S::jordan.larocque@mcgill.ca::e3682428-de11-4277-9f34-966172cc7c90" providerId="AD" clId="Web-{B1ADD197-54C1-4E35-BC61-49601FA142EF}" dt="2021-12-06T15:04:57.884" v="35"/>
          <ac:spMkLst>
            <pc:docMk/>
            <pc:sldMk cId="3691096371" sldId="685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5:42.572" v="38"/>
        <pc:sldMkLst>
          <pc:docMk/>
          <pc:sldMk cId="3160524605" sldId="687"/>
        </pc:sldMkLst>
        <pc:spChg chg="del">
          <ac:chgData name="Jordan Larocque, Mr." userId="S::jordan.larocque@mcgill.ca::e3682428-de11-4277-9f34-966172cc7c90" providerId="AD" clId="Web-{B1ADD197-54C1-4E35-BC61-49601FA142EF}" dt="2021-12-06T15:05:42.572" v="38"/>
          <ac:spMkLst>
            <pc:docMk/>
            <pc:sldMk cId="3160524605" sldId="687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7:49.534" v="18"/>
        <pc:sldMkLst>
          <pc:docMk/>
          <pc:sldMk cId="3839418831" sldId="688"/>
        </pc:sldMkLst>
        <pc:spChg chg="del">
          <ac:chgData name="Jordan Larocque, Mr." userId="S::jordan.larocque@mcgill.ca::e3682428-de11-4277-9f34-966172cc7c90" providerId="AD" clId="Web-{B1ADD197-54C1-4E35-BC61-49601FA142EF}" dt="2021-12-06T14:57:49.534" v="18"/>
          <ac:spMkLst>
            <pc:docMk/>
            <pc:sldMk cId="3839418831" sldId="688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8:09.534" v="19"/>
        <pc:sldMkLst>
          <pc:docMk/>
          <pc:sldMk cId="1203209236" sldId="689"/>
        </pc:sldMkLst>
        <pc:spChg chg="del">
          <ac:chgData name="Jordan Larocque, Mr." userId="S::jordan.larocque@mcgill.ca::e3682428-de11-4277-9f34-966172cc7c90" providerId="AD" clId="Web-{B1ADD197-54C1-4E35-BC61-49601FA142EF}" dt="2021-12-06T14:58:09.534" v="19"/>
          <ac:spMkLst>
            <pc:docMk/>
            <pc:sldMk cId="1203209236" sldId="68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0:46.802" v="25"/>
        <pc:sldMkLst>
          <pc:docMk/>
          <pc:sldMk cId="3394358089" sldId="690"/>
        </pc:sldMkLst>
        <pc:spChg chg="del">
          <ac:chgData name="Jordan Larocque, Mr." userId="S::jordan.larocque@mcgill.ca::e3682428-de11-4277-9f34-966172cc7c90" providerId="AD" clId="Web-{B1ADD197-54C1-4E35-BC61-49601FA142EF}" dt="2021-12-06T15:00:46.802" v="25"/>
          <ac:spMkLst>
            <pc:docMk/>
            <pc:sldMk cId="3394358089" sldId="690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B1ADD197-54C1-4E35-BC61-49601FA142EF}" dt="2021-12-06T15:01:46.006" v="28" actId="20577"/>
        <pc:sldMkLst>
          <pc:docMk/>
          <pc:sldMk cId="3629157150" sldId="691"/>
        </pc:sldMkLst>
        <pc:spChg chg="mod">
          <ac:chgData name="Jordan Larocque, Mr." userId="S::jordan.larocque@mcgill.ca::e3682428-de11-4277-9f34-966172cc7c90" providerId="AD" clId="Web-{B1ADD197-54C1-4E35-BC61-49601FA142EF}" dt="2021-12-06T15:01:46.006" v="28" actId="20577"/>
          <ac:spMkLst>
            <pc:docMk/>
            <pc:sldMk cId="3629157150" sldId="691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B1ADD197-54C1-4E35-BC61-49601FA142EF}" dt="2021-12-06T15:01:03.490" v="26"/>
          <ac:spMkLst>
            <pc:docMk/>
            <pc:sldMk cId="3629157150" sldId="691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2:06.225" v="29"/>
        <pc:sldMkLst>
          <pc:docMk/>
          <pc:sldMk cId="456518260" sldId="692"/>
        </pc:sldMkLst>
        <pc:spChg chg="del">
          <ac:chgData name="Jordan Larocque, Mr." userId="S::jordan.larocque@mcgill.ca::e3682428-de11-4277-9f34-966172cc7c90" providerId="AD" clId="Web-{B1ADD197-54C1-4E35-BC61-49601FA142EF}" dt="2021-12-06T15:02:06.225" v="29"/>
          <ac:spMkLst>
            <pc:docMk/>
            <pc:sldMk cId="456518260" sldId="692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2:22.741" v="30"/>
        <pc:sldMkLst>
          <pc:docMk/>
          <pc:sldMk cId="587921243" sldId="693"/>
        </pc:sldMkLst>
        <pc:spChg chg="del">
          <ac:chgData name="Jordan Larocque, Mr." userId="S::jordan.larocque@mcgill.ca::e3682428-de11-4277-9f34-966172cc7c90" providerId="AD" clId="Web-{B1ADD197-54C1-4E35-BC61-49601FA142EF}" dt="2021-12-06T15:02:22.741" v="30"/>
          <ac:spMkLst>
            <pc:docMk/>
            <pc:sldMk cId="587921243" sldId="693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2:56.132" v="31"/>
        <pc:sldMkLst>
          <pc:docMk/>
          <pc:sldMk cId="2799533532" sldId="694"/>
        </pc:sldMkLst>
        <pc:spChg chg="del">
          <ac:chgData name="Jordan Larocque, Mr." userId="S::jordan.larocque@mcgill.ca::e3682428-de11-4277-9f34-966172cc7c90" providerId="AD" clId="Web-{B1ADD197-54C1-4E35-BC61-49601FA142EF}" dt="2021-12-06T15:02:56.132" v="31"/>
          <ac:spMkLst>
            <pc:docMk/>
            <pc:sldMk cId="2799533532" sldId="694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3:28.039" v="33"/>
        <pc:sldMkLst>
          <pc:docMk/>
          <pc:sldMk cId="2844259630" sldId="695"/>
        </pc:sldMkLst>
        <pc:spChg chg="del">
          <ac:chgData name="Jordan Larocque, Mr." userId="S::jordan.larocque@mcgill.ca::e3682428-de11-4277-9f34-966172cc7c90" providerId="AD" clId="Web-{B1ADD197-54C1-4E35-BC61-49601FA142EF}" dt="2021-12-06T15:03:28.039" v="33"/>
          <ac:spMkLst>
            <pc:docMk/>
            <pc:sldMk cId="2844259630" sldId="695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5:13.040" v="36"/>
        <pc:sldMkLst>
          <pc:docMk/>
          <pc:sldMk cId="1903037519" sldId="697"/>
        </pc:sldMkLst>
        <pc:spChg chg="del">
          <ac:chgData name="Jordan Larocque, Mr." userId="S::jordan.larocque@mcgill.ca::e3682428-de11-4277-9f34-966172cc7c90" providerId="AD" clId="Web-{B1ADD197-54C1-4E35-BC61-49601FA142EF}" dt="2021-12-06T15:05:13.040" v="36"/>
          <ac:spMkLst>
            <pc:docMk/>
            <pc:sldMk cId="1903037519" sldId="697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5:30.712" v="37"/>
        <pc:sldMkLst>
          <pc:docMk/>
          <pc:sldMk cId="2679275076" sldId="698"/>
        </pc:sldMkLst>
        <pc:spChg chg="del">
          <ac:chgData name="Jordan Larocque, Mr." userId="S::jordan.larocque@mcgill.ca::e3682428-de11-4277-9f34-966172cc7c90" providerId="AD" clId="Web-{B1ADD197-54C1-4E35-BC61-49601FA142EF}" dt="2021-12-06T15:05:30.712" v="37"/>
          <ac:spMkLst>
            <pc:docMk/>
            <pc:sldMk cId="2679275076" sldId="698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4:59:57.692" v="23"/>
        <pc:sldMkLst>
          <pc:docMk/>
          <pc:sldMk cId="845609152" sldId="699"/>
        </pc:sldMkLst>
        <pc:spChg chg="del">
          <ac:chgData name="Jordan Larocque, Mr." userId="S::jordan.larocque@mcgill.ca::e3682428-de11-4277-9f34-966172cc7c90" providerId="AD" clId="Web-{B1ADD197-54C1-4E35-BC61-49601FA142EF}" dt="2021-12-06T14:59:57.692" v="23"/>
          <ac:spMkLst>
            <pc:docMk/>
            <pc:sldMk cId="845609152" sldId="69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0:23.833" v="24"/>
        <pc:sldMkLst>
          <pc:docMk/>
          <pc:sldMk cId="4257666625" sldId="700"/>
        </pc:sldMkLst>
        <pc:spChg chg="del">
          <ac:chgData name="Jordan Larocque, Mr." userId="S::jordan.larocque@mcgill.ca::e3682428-de11-4277-9f34-966172cc7c90" providerId="AD" clId="Web-{B1ADD197-54C1-4E35-BC61-49601FA142EF}" dt="2021-12-06T15:00:23.833" v="24"/>
          <ac:spMkLst>
            <pc:docMk/>
            <pc:sldMk cId="4257666625" sldId="700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4:26.758" v="34"/>
        <pc:sldMkLst>
          <pc:docMk/>
          <pc:sldMk cId="3120044573" sldId="703"/>
        </pc:sldMkLst>
        <pc:spChg chg="del">
          <ac:chgData name="Jordan Larocque, Mr." userId="S::jordan.larocque@mcgill.ca::e3682428-de11-4277-9f34-966172cc7c90" providerId="AD" clId="Web-{B1ADD197-54C1-4E35-BC61-49601FA142EF}" dt="2021-12-06T15:04:26.758" v="34"/>
          <ac:spMkLst>
            <pc:docMk/>
            <pc:sldMk cId="3120044573" sldId="703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5:59.885" v="39"/>
        <pc:sldMkLst>
          <pc:docMk/>
          <pc:sldMk cId="2201741222" sldId="711"/>
        </pc:sldMkLst>
        <pc:spChg chg="del">
          <ac:chgData name="Jordan Larocque, Mr." userId="S::jordan.larocque@mcgill.ca::e3682428-de11-4277-9f34-966172cc7c90" providerId="AD" clId="Web-{B1ADD197-54C1-4E35-BC61-49601FA142EF}" dt="2021-12-06T15:05:59.885" v="39"/>
          <ac:spMkLst>
            <pc:docMk/>
            <pc:sldMk cId="2201741222" sldId="711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8:19.512" v="52"/>
        <pc:sldMkLst>
          <pc:docMk/>
          <pc:sldMk cId="4264900521" sldId="715"/>
        </pc:sldMkLst>
        <pc:spChg chg="del">
          <ac:chgData name="Jordan Larocque, Mr." userId="S::jordan.larocque@mcgill.ca::e3682428-de11-4277-9f34-966172cc7c90" providerId="AD" clId="Web-{B1ADD197-54C1-4E35-BC61-49601FA142EF}" dt="2021-12-06T15:08:19.512" v="52"/>
          <ac:spMkLst>
            <pc:docMk/>
            <pc:sldMk cId="4264900521" sldId="715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8:26.090" v="53"/>
        <pc:sldMkLst>
          <pc:docMk/>
          <pc:sldMk cId="4289886795" sldId="716"/>
        </pc:sldMkLst>
        <pc:spChg chg="del">
          <ac:chgData name="Jordan Larocque, Mr." userId="S::jordan.larocque@mcgill.ca::e3682428-de11-4277-9f34-966172cc7c90" providerId="AD" clId="Web-{B1ADD197-54C1-4E35-BC61-49601FA142EF}" dt="2021-12-06T15:08:26.090" v="53"/>
          <ac:spMkLst>
            <pc:docMk/>
            <pc:sldMk cId="4289886795" sldId="716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7:33.480" v="46"/>
        <pc:sldMkLst>
          <pc:docMk/>
          <pc:sldMk cId="2409625830" sldId="717"/>
        </pc:sldMkLst>
        <pc:spChg chg="del">
          <ac:chgData name="Jordan Larocque, Mr." userId="S::jordan.larocque@mcgill.ca::e3682428-de11-4277-9f34-966172cc7c90" providerId="AD" clId="Web-{B1ADD197-54C1-4E35-BC61-49601FA142EF}" dt="2021-12-06T15:07:33.480" v="46"/>
          <ac:spMkLst>
            <pc:docMk/>
            <pc:sldMk cId="2409625830" sldId="717"/>
            <ac:spMk id="46083" creationId="{00000000-0000-0000-0000-000000000000}"/>
          </ac:spMkLst>
        </pc:spChg>
      </pc:sldChg>
      <pc:sldChg chg="addSp delSp modSp">
        <pc:chgData name="Jordan Larocque, Mr." userId="S::jordan.larocque@mcgill.ca::e3682428-de11-4277-9f34-966172cc7c90" providerId="AD" clId="Web-{B1ADD197-54C1-4E35-BC61-49601FA142EF}" dt="2021-12-06T15:08:05.621" v="51"/>
        <pc:sldMkLst>
          <pc:docMk/>
          <pc:sldMk cId="1018986660" sldId="718"/>
        </pc:sldMkLst>
        <pc:spChg chg="add del mod">
          <ac:chgData name="Jordan Larocque, Mr." userId="S::jordan.larocque@mcgill.ca::e3682428-de11-4277-9f34-966172cc7c90" providerId="AD" clId="Web-{B1ADD197-54C1-4E35-BC61-49601FA142EF}" dt="2021-12-06T15:07:59.558" v="50"/>
          <ac:spMkLst>
            <pc:docMk/>
            <pc:sldMk cId="1018986660" sldId="718"/>
            <ac:spMk id="4" creationId="{190845B2-DE83-4B8F-8116-C8612F796ADF}"/>
          </ac:spMkLst>
        </pc:spChg>
        <pc:spChg chg="del">
          <ac:chgData name="Jordan Larocque, Mr." userId="S::jordan.larocque@mcgill.ca::e3682428-de11-4277-9f34-966172cc7c90" providerId="AD" clId="Web-{B1ADD197-54C1-4E35-BC61-49601FA142EF}" dt="2021-12-06T15:08:05.621" v="51"/>
          <ac:spMkLst>
            <pc:docMk/>
            <pc:sldMk cId="1018986660" sldId="718"/>
            <ac:spMk id="46083" creationId="{00000000-0000-0000-0000-000000000000}"/>
          </ac:spMkLst>
        </pc:spChg>
        <pc:spChg chg="add del">
          <ac:chgData name="Jordan Larocque, Mr." userId="S::jordan.larocque@mcgill.ca::e3682428-de11-4277-9f34-966172cc7c90" providerId="AD" clId="Web-{B1ADD197-54C1-4E35-BC61-49601FA142EF}" dt="2021-12-06T15:07:59.558" v="50"/>
          <ac:spMkLst>
            <pc:docMk/>
            <pc:sldMk cId="1018986660" sldId="718"/>
            <ac:spMk id="46084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7:08.433" v="43"/>
        <pc:sldMkLst>
          <pc:docMk/>
          <pc:sldMk cId="1048873223" sldId="719"/>
        </pc:sldMkLst>
        <pc:spChg chg="del">
          <ac:chgData name="Jordan Larocque, Mr." userId="S::jordan.larocque@mcgill.ca::e3682428-de11-4277-9f34-966172cc7c90" providerId="AD" clId="Web-{B1ADD197-54C1-4E35-BC61-49601FA142EF}" dt="2021-12-06T15:07:08.433" v="43"/>
          <ac:spMkLst>
            <pc:docMk/>
            <pc:sldMk cId="1048873223" sldId="71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6:58.151" v="42"/>
        <pc:sldMkLst>
          <pc:docMk/>
          <pc:sldMk cId="1922435658" sldId="720"/>
        </pc:sldMkLst>
        <pc:spChg chg="del">
          <ac:chgData name="Jordan Larocque, Mr." userId="S::jordan.larocque@mcgill.ca::e3682428-de11-4277-9f34-966172cc7c90" providerId="AD" clId="Web-{B1ADD197-54C1-4E35-BC61-49601FA142EF}" dt="2021-12-06T15:06:58.151" v="42"/>
          <ac:spMkLst>
            <pc:docMk/>
            <pc:sldMk cId="1922435658" sldId="720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7:15.214" v="44"/>
        <pc:sldMkLst>
          <pc:docMk/>
          <pc:sldMk cId="3453287520" sldId="721"/>
        </pc:sldMkLst>
        <pc:spChg chg="del">
          <ac:chgData name="Jordan Larocque, Mr." userId="S::jordan.larocque@mcgill.ca::e3682428-de11-4277-9f34-966172cc7c90" providerId="AD" clId="Web-{B1ADD197-54C1-4E35-BC61-49601FA142EF}" dt="2021-12-06T15:07:15.214" v="44"/>
          <ac:spMkLst>
            <pc:docMk/>
            <pc:sldMk cId="3453287520" sldId="721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7:25.308" v="45"/>
        <pc:sldMkLst>
          <pc:docMk/>
          <pc:sldMk cId="3803462774" sldId="722"/>
        </pc:sldMkLst>
        <pc:spChg chg="del">
          <ac:chgData name="Jordan Larocque, Mr." userId="S::jordan.larocque@mcgill.ca::e3682428-de11-4277-9f34-966172cc7c90" providerId="AD" clId="Web-{B1ADD197-54C1-4E35-BC61-49601FA142EF}" dt="2021-12-06T15:07:25.308" v="45"/>
          <ac:spMkLst>
            <pc:docMk/>
            <pc:sldMk cId="3803462774" sldId="722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7:39.089" v="47"/>
        <pc:sldMkLst>
          <pc:docMk/>
          <pc:sldMk cId="3712840338" sldId="724"/>
        </pc:sldMkLst>
        <pc:spChg chg="del">
          <ac:chgData name="Jordan Larocque, Mr." userId="S::jordan.larocque@mcgill.ca::e3682428-de11-4277-9f34-966172cc7c90" providerId="AD" clId="Web-{B1ADD197-54C1-4E35-BC61-49601FA142EF}" dt="2021-12-06T15:07:39.089" v="47"/>
          <ac:spMkLst>
            <pc:docMk/>
            <pc:sldMk cId="3712840338" sldId="724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B1ADD197-54C1-4E35-BC61-49601FA142EF}" dt="2021-12-06T15:07:46.730" v="48"/>
        <pc:sldMkLst>
          <pc:docMk/>
          <pc:sldMk cId="462678229" sldId="725"/>
        </pc:sldMkLst>
        <pc:spChg chg="del">
          <ac:chgData name="Jordan Larocque, Mr." userId="S::jordan.larocque@mcgill.ca::e3682428-de11-4277-9f34-966172cc7c90" providerId="AD" clId="Web-{B1ADD197-54C1-4E35-BC61-49601FA142EF}" dt="2021-12-06T15:07:46.730" v="48"/>
          <ac:spMkLst>
            <pc:docMk/>
            <pc:sldMk cId="462678229" sldId="725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B1ADD197-54C1-4E35-BC61-49601FA142EF}" dt="2021-12-06T15:06:50.620" v="41" actId="20577"/>
        <pc:sldMkLst>
          <pc:docMk/>
          <pc:sldMk cId="2847133499" sldId="726"/>
        </pc:sldMkLst>
        <pc:spChg chg="mod">
          <ac:chgData name="Jordan Larocque, Mr." userId="S::jordan.larocque@mcgill.ca::e3682428-de11-4277-9f34-966172cc7c90" providerId="AD" clId="Web-{B1ADD197-54C1-4E35-BC61-49601FA142EF}" dt="2021-12-06T15:06:50.620" v="41" actId="20577"/>
          <ac:spMkLst>
            <pc:docMk/>
            <pc:sldMk cId="2847133499" sldId="726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B1ADD197-54C1-4E35-BC61-49601FA142EF}" dt="2021-12-06T15:06:32.120" v="40"/>
          <ac:spMkLst>
            <pc:docMk/>
            <pc:sldMk cId="2847133499" sldId="726"/>
            <ac:spMk id="46083" creationId="{00000000-0000-0000-0000-000000000000}"/>
          </ac:spMkLst>
        </pc:spChg>
      </pc:sldChg>
      <pc:sldChg chg="new del">
        <pc:chgData name="Jordan Larocque, Mr." userId="S::jordan.larocque@mcgill.ca::e3682428-de11-4277-9f34-966172cc7c90" providerId="AD" clId="Web-{B1ADD197-54C1-4E35-BC61-49601FA142EF}" dt="2021-12-06T14:58:28.815" v="21"/>
        <pc:sldMkLst>
          <pc:docMk/>
          <pc:sldMk cId="974287894" sldId="7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7F161E8-846D-4747-B53A-F633A57CC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C551B-1ADC-4F43-AE3E-59C3155418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3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sz="3600" b="1" dirty="0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</a:rPr>
              <a:t>Break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85D8A-2806-4422-95D7-E98B3C9E83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6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24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8826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436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34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45" y="3841750"/>
            <a:ext cx="8534400" cy="88265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28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E8F9-1B68-4AA8-AEC8-306D104ADB33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1B8F5-55BA-4C67-8922-0A454BD25D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5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>
            <a:lvl1pPr>
              <a:defRPr b="0"/>
            </a:lvl1pPr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09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572000"/>
          </a:xfrm>
        </p:spPr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58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7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8C902-A4A8-4714-8169-E49D043BB080}" type="datetimeFigureOut">
              <a:rPr lang="en-US" smtClean="0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F5AC-7C2C-4493-B73D-72D7B534D50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752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74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sz="5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-H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7472" indent="-347472" algn="l">
              <a:spcBef>
                <a:spcPts val="624"/>
              </a:spcBef>
              <a:buFont typeface="Arial" pitchFamily="34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</a:defRPr>
            </a:lvl1pPr>
            <a:lvl2pPr marL="740664" indent="-740664" algn="l">
              <a:spcBef>
                <a:spcPts val="24"/>
              </a:spcBef>
              <a:buClr>
                <a:srgbClr val="0070C0"/>
              </a:buClr>
              <a:buFont typeface="Candara" pitchFamily="34" charset="0"/>
              <a:buChar char="–"/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20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824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0643D-C6EE-4595-AF2A-A90B55F8C0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099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283DA-EAEC-4BEE-86C2-11D0CA876F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7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99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2D6576-0BE5-41A7-A9B1-717032FB4769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A1EC19-11A4-4465-8025-4C73BE0C1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0" name="Group 13"/>
          <p:cNvGrpSpPr>
            <a:grpSpLocks/>
          </p:cNvGrpSpPr>
          <p:nvPr userDrawn="1"/>
        </p:nvGrpSpPr>
        <p:grpSpPr bwMode="auto">
          <a:xfrm>
            <a:off x="-4233" y="0"/>
            <a:ext cx="12196233" cy="6769100"/>
            <a:chOff x="0" y="0"/>
            <a:chExt cx="9147175" cy="6769100"/>
          </a:xfrm>
        </p:grpSpPr>
        <p:grpSp>
          <p:nvGrpSpPr>
            <p:cNvPr id="1031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9147175" cy="1006475"/>
              <a:chOff x="0" y="0"/>
              <a:chExt cx="9147175" cy="1006475"/>
            </a:xfrm>
          </p:grpSpPr>
          <p:sp>
            <p:nvSpPr>
              <p:cNvPr id="10" name="Rectangle 9"/>
              <p:cNvSpPr>
                <a:spLocks/>
              </p:cNvSpPr>
              <p:nvPr userDrawn="1"/>
            </p:nvSpPr>
            <p:spPr>
              <a:xfrm>
                <a:off x="0" y="0"/>
                <a:ext cx="9147175" cy="1006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103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1213834" y="103188"/>
                <a:ext cx="79248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Mike Meyers’ CompTIA Network+</a:t>
                </a:r>
                <a:r>
                  <a:rPr lang="en-US" altLang="en-US" sz="2200" baseline="300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®</a:t>
                </a:r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 Guide to Managing and Troubleshooting Networks, Fifth Edition (Exam N10-007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)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0" y="6553200"/>
              <a:ext cx="9144000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Copyright © 2018 by McGraw-Hill Education. All rights reserved.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88617-53FB-476E-81E3-48BD7E50B8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1"/>
            <a:ext cx="1618445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zookeeper/index.htm" TargetMode="External"/><Relationship Id="rId2" Type="http://schemas.openxmlformats.org/officeDocument/2006/relationships/hyperlink" Target="https://zookeeper.apache.org/doc/r3.3.3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ava-zookeepe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cloud-netflix-eureka" TargetMode="External"/><Relationship Id="rId2" Type="http://schemas.openxmlformats.org/officeDocument/2006/relationships/hyperlink" Target="https://github.com/Netflix/eureka/wiki/Eureka-at-a-glanc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tflix/eureka/wiki/Eureka-at-a-glance" TargetMode="External"/><Relationship Id="rId13" Type="http://schemas.openxmlformats.org/officeDocument/2006/relationships/hyperlink" Target="https://spring.io/guides/gs/service-registration-and-discovery/" TargetMode="External"/><Relationship Id="rId3" Type="http://schemas.openxmlformats.org/officeDocument/2006/relationships/hyperlink" Target="https://en.wikipedia.org/wiki/Web_Services_Discovery" TargetMode="External"/><Relationship Id="rId7" Type="http://schemas.openxmlformats.org/officeDocument/2006/relationships/hyperlink" Target="https://docs.oracle.com/cd/E13214_01/wli/docs70/b2bsampl/ebxml.htm" TargetMode="External"/><Relationship Id="rId12" Type="http://schemas.openxmlformats.org/officeDocument/2006/relationships/hyperlink" Target="https://www.baeldung.com/spring-cloud-netflix-eurek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hyperlink" Target="https://en.wikipedia.org/wiki/EbXML" TargetMode="External"/><Relationship Id="rId11" Type="http://schemas.openxmlformats.org/officeDocument/2006/relationships/hyperlink" Target="https://en.wikipedia.org/wiki/Failover" TargetMode="External"/><Relationship Id="rId5" Type="http://schemas.openxmlformats.org/officeDocument/2006/relationships/hyperlink" Target="https://en.wikipedia.org/wiki/Jakarta_XML_Registries" TargetMode="External"/><Relationship Id="rId10" Type="http://schemas.openxmlformats.org/officeDocument/2006/relationships/hyperlink" Target="https://docs.oracle.com/cd/E17802_01/webservices/webservices/docs/1.6/tutorial/doc/JAXR-ebXML2.html" TargetMode="External"/><Relationship Id="rId4" Type="http://schemas.openxmlformats.org/officeDocument/2006/relationships/hyperlink" Target="https://en.wikipedia.org/wiki/Microservices" TargetMode="External"/><Relationship Id="rId9" Type="http://schemas.openxmlformats.org/officeDocument/2006/relationships/hyperlink" Target="https://zookeeper.apache.org/doc/r3.3.3/index.html" TargetMode="External"/><Relationship Id="rId14" Type="http://schemas.openxmlformats.org/officeDocument/2006/relationships/hyperlink" Target="https://medium.com/swlh/spring-cloud-service-discovery-with-eureka-16f32068e5c7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CCCS 425 – Web Services</a:t>
            </a:r>
            <a:br>
              <a:rPr lang="en-CA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3200" b="0" dirty="0"/>
              <a:t>Lecture 10 – Service Discovery</a:t>
            </a:r>
            <a:br>
              <a:rPr lang="en-CA" sz="3200" b="0" dirty="0"/>
            </a:br>
            <a:endParaRPr lang="en-CA" sz="2400" b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Maximizes</a:t>
            </a:r>
            <a:r>
              <a:rPr lang="en-US" sz="2400" dirty="0"/>
              <a:t> web services </a:t>
            </a:r>
            <a:r>
              <a:rPr lang="en-US" sz="2400" dirty="0">
                <a:solidFill>
                  <a:srgbClr val="0000FF"/>
                </a:solidFill>
              </a:rPr>
              <a:t>reuse</a:t>
            </a:r>
            <a:r>
              <a:rPr lang="en-US" sz="2400" dirty="0"/>
              <a:t> and encourages broad usage by all potential users in an SOA solution.</a:t>
            </a:r>
          </a:p>
          <a:p>
            <a:r>
              <a:rPr lang="en-US" sz="2400" dirty="0"/>
              <a:t>Creates a </a:t>
            </a:r>
            <a:r>
              <a:rPr lang="en-US" sz="2400" dirty="0">
                <a:solidFill>
                  <a:srgbClr val="0000FF"/>
                </a:solidFill>
              </a:rPr>
              <a:t>management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governance structure</a:t>
            </a:r>
            <a:r>
              <a:rPr lang="en-US" sz="2400" dirty="0"/>
              <a:t> to grow and sustain a successful SOA implementation.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Contains</a:t>
            </a:r>
            <a:r>
              <a:rPr lang="en-US" sz="2400" dirty="0"/>
              <a:t> all the </a:t>
            </a:r>
            <a:r>
              <a:rPr lang="en-US" sz="2400" dirty="0">
                <a:solidFill>
                  <a:srgbClr val="0000FF"/>
                </a:solidFill>
              </a:rPr>
              <a:t>metadata</a:t>
            </a:r>
            <a:r>
              <a:rPr lang="en-US" sz="2400" dirty="0"/>
              <a:t> about web services and their </a:t>
            </a:r>
            <a:r>
              <a:rPr lang="en-US" sz="2400" dirty="0">
                <a:solidFill>
                  <a:srgbClr val="0000FF"/>
                </a:solidFill>
              </a:rPr>
              <a:t>associated objects</a:t>
            </a:r>
            <a:r>
              <a:rPr lang="en-US" sz="2400" dirty="0"/>
              <a:t>. It also contains information about service </a:t>
            </a:r>
            <a:r>
              <a:rPr lang="en-US" sz="2400" dirty="0">
                <a:solidFill>
                  <a:srgbClr val="0000FF"/>
                </a:solidFill>
              </a:rPr>
              <a:t>providers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consumers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000FF"/>
                </a:solidFill>
              </a:rPr>
              <a:t>relationships</a:t>
            </a:r>
            <a:r>
              <a:rPr lang="en-US" sz="2400" dirty="0"/>
              <a:t>.</a:t>
            </a:r>
          </a:p>
          <a:p>
            <a:r>
              <a:rPr lang="en-US" sz="2400" dirty="0"/>
              <a:t>Provides </a:t>
            </a:r>
            <a:r>
              <a:rPr lang="en-US" sz="2400" dirty="0">
                <a:solidFill>
                  <a:srgbClr val="0000FF"/>
                </a:solidFill>
              </a:rPr>
              <a:t>general-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special-purpose interfaces</a:t>
            </a:r>
            <a:r>
              <a:rPr lang="en-US" sz="2400" dirty="0"/>
              <a:t> that address the needs of </a:t>
            </a:r>
            <a:r>
              <a:rPr lang="en-US" sz="2400" b="1" dirty="0"/>
              <a:t>providers</a:t>
            </a:r>
            <a:r>
              <a:rPr lang="en-US" sz="2400" dirty="0"/>
              <a:t>, </a:t>
            </a:r>
            <a:r>
              <a:rPr lang="en-US" sz="2400" b="1" dirty="0"/>
              <a:t>consumers</a:t>
            </a:r>
            <a:r>
              <a:rPr lang="en-US" sz="2400" dirty="0"/>
              <a:t>, </a:t>
            </a:r>
            <a:r>
              <a:rPr lang="en-US" sz="2400" b="1" dirty="0"/>
              <a:t>administrators</a:t>
            </a:r>
            <a:r>
              <a:rPr lang="en-US" sz="2400" dirty="0"/>
              <a:t>, and </a:t>
            </a:r>
            <a:r>
              <a:rPr lang="en-US" sz="2400" b="1" dirty="0"/>
              <a:t>operators</a:t>
            </a:r>
            <a:r>
              <a:rPr lang="en-US" sz="2400" dirty="0"/>
              <a:t>.</a:t>
            </a:r>
          </a:p>
          <a:p>
            <a:r>
              <a:rPr lang="en-US" sz="2400" dirty="0"/>
              <a:t>Ensures that the evolving SOA can handle the growing number of services and service consumers and quickly adapt to changing business requirements.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Benefits of Service Registries / cont.</a:t>
            </a:r>
          </a:p>
        </p:txBody>
      </p:sp>
    </p:spTree>
    <p:extLst>
      <p:ext uri="{BB962C8B-B14F-4D97-AF65-F5344CB8AC3E}">
        <p14:creationId xmlns:p14="http://schemas.microsoft.com/office/powerpoint/2010/main" val="320288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document-based</a:t>
            </a:r>
            <a:r>
              <a:rPr lang="en-US" sz="2400" dirty="0"/>
              <a:t> registry: enables its clients to publish information, i.e. by storing </a:t>
            </a:r>
            <a:r>
              <a:rPr lang="en-US" sz="2400" dirty="0">
                <a:solidFill>
                  <a:srgbClr val="0000FF"/>
                </a:solidFill>
              </a:rPr>
              <a:t>XML-based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service documents</a:t>
            </a:r>
            <a:r>
              <a:rPr lang="en-US" sz="2400" dirty="0"/>
              <a:t> such as business profiles or technical specifications (including WSDL descriptions of the service).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metadata-based</a:t>
            </a:r>
            <a:r>
              <a:rPr lang="en-US" sz="2400" dirty="0"/>
              <a:t> service registry: captures the </a:t>
            </a:r>
            <a:r>
              <a:rPr lang="en-US" sz="2400" dirty="0">
                <a:solidFill>
                  <a:srgbClr val="0000FF"/>
                </a:solidFill>
              </a:rPr>
              <a:t>essence</a:t>
            </a:r>
            <a:r>
              <a:rPr lang="en-US" sz="2400" dirty="0"/>
              <a:t> of the submitted document.</a:t>
            </a:r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Types of 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425054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Service discovery</a:t>
            </a:r>
            <a:r>
              <a:rPr lang="en-US" sz="2400" dirty="0"/>
              <a:t> is the process of </a:t>
            </a:r>
            <a:r>
              <a:rPr lang="en-US" sz="2400" dirty="0">
                <a:solidFill>
                  <a:srgbClr val="0000FF"/>
                </a:solidFill>
              </a:rPr>
              <a:t>locating</a:t>
            </a:r>
            <a:r>
              <a:rPr lang="en-US" sz="2400" dirty="0"/>
              <a:t> web service providers, and </a:t>
            </a:r>
            <a:r>
              <a:rPr lang="en-US" sz="2400" dirty="0">
                <a:solidFill>
                  <a:srgbClr val="0000FF"/>
                </a:solidFill>
              </a:rPr>
              <a:t>retrieving</a:t>
            </a:r>
            <a:r>
              <a:rPr lang="en-US" sz="2400" dirty="0"/>
              <a:t> web service </a:t>
            </a:r>
            <a:r>
              <a:rPr lang="en-US" sz="2400" dirty="0">
                <a:solidFill>
                  <a:srgbClr val="0000FF"/>
                </a:solidFill>
              </a:rPr>
              <a:t>descriptions</a:t>
            </a:r>
            <a:r>
              <a:rPr lang="en-US" sz="2400" dirty="0"/>
              <a:t> that have been previously </a:t>
            </a:r>
            <a:r>
              <a:rPr lang="en-US" sz="2400" dirty="0">
                <a:solidFill>
                  <a:srgbClr val="0000FF"/>
                </a:solidFill>
              </a:rPr>
              <a:t>published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Service discovery is an important element of an </a:t>
            </a:r>
            <a:r>
              <a:rPr lang="en-US" sz="2400" dirty="0">
                <a:solidFill>
                  <a:srgbClr val="0000FF"/>
                </a:solidFill>
              </a:rPr>
              <a:t>SOA</a:t>
            </a:r>
            <a:r>
              <a:rPr lang="en-US" sz="2400" dirty="0"/>
              <a:t>. 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Service Discovery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1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Interrogating services involve </a:t>
            </a:r>
            <a:r>
              <a:rPr lang="en-US" sz="2400" dirty="0">
                <a:solidFill>
                  <a:srgbClr val="0000FF"/>
                </a:solidFill>
              </a:rPr>
              <a:t>querying</a:t>
            </a:r>
            <a:r>
              <a:rPr lang="en-US" sz="2400" dirty="0"/>
              <a:t> the service registry for web services </a:t>
            </a:r>
            <a:r>
              <a:rPr lang="en-US" sz="2400" dirty="0">
                <a:solidFill>
                  <a:srgbClr val="0000FF"/>
                </a:solidFill>
              </a:rPr>
              <a:t>matching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FF"/>
                </a:solidFill>
              </a:rPr>
              <a:t>needs</a:t>
            </a:r>
            <a:r>
              <a:rPr lang="en-US" sz="2400" dirty="0"/>
              <a:t> of a service requestor. </a:t>
            </a:r>
          </a:p>
          <a:p>
            <a:endParaRPr lang="en-US" sz="2400" dirty="0"/>
          </a:p>
          <a:p>
            <a:r>
              <a:rPr lang="en-US" sz="2400" dirty="0"/>
              <a:t>A query consists of search criteria such as: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type</a:t>
            </a:r>
            <a:r>
              <a:rPr lang="en-US" sz="2000" dirty="0"/>
              <a:t> of the desired service, </a:t>
            </a:r>
            <a:r>
              <a:rPr lang="en-US" sz="2000" dirty="0">
                <a:solidFill>
                  <a:srgbClr val="0000FF"/>
                </a:solidFill>
              </a:rPr>
              <a:t>preferred price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maximum number</a:t>
            </a:r>
            <a:r>
              <a:rPr lang="en-US" sz="2000" dirty="0"/>
              <a:t> of returned results, </a:t>
            </a:r>
          </a:p>
          <a:p>
            <a:pPr marL="400050" lvl="1" indent="0">
              <a:buNone/>
            </a:pPr>
            <a:r>
              <a:rPr lang="en-US" sz="2400" dirty="0"/>
              <a:t>and is executed against service information </a:t>
            </a:r>
            <a:r>
              <a:rPr lang="en-US" sz="2400" dirty="0">
                <a:solidFill>
                  <a:srgbClr val="0000FF"/>
                </a:solidFill>
              </a:rPr>
              <a:t>published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0000FF"/>
                </a:solidFill>
              </a:rPr>
              <a:t>service </a:t>
            </a:r>
            <a:r>
              <a:rPr lang="en-US" sz="2400" dirty="0"/>
              <a:t>provider.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Discovery / cont.</a:t>
            </a:r>
          </a:p>
        </p:txBody>
      </p:sp>
    </p:spTree>
    <p:extLst>
      <p:ext uri="{BB962C8B-B14F-4D97-AF65-F5344CB8AC3E}">
        <p14:creationId xmlns:p14="http://schemas.microsoft.com/office/powerpoint/2010/main" val="383941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Discovering Web services is a process that is also dependent on the </a:t>
            </a:r>
            <a:r>
              <a:rPr lang="en-US" sz="2400" dirty="0">
                <a:solidFill>
                  <a:srgbClr val="0000FF"/>
                </a:solidFill>
              </a:rPr>
              <a:t>architecture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FF"/>
                </a:solidFill>
              </a:rPr>
              <a:t>service registry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After the discovery process is complete, the service developer or client application should know the </a:t>
            </a:r>
            <a:r>
              <a:rPr lang="en-US" sz="2400" dirty="0">
                <a:solidFill>
                  <a:srgbClr val="0000FF"/>
                </a:solidFill>
              </a:rPr>
              <a:t>exact location</a:t>
            </a:r>
            <a:r>
              <a:rPr lang="en-US" sz="2400" dirty="0"/>
              <a:t> of a web service (</a:t>
            </a:r>
            <a:r>
              <a:rPr lang="en-US" sz="2400" dirty="0">
                <a:solidFill>
                  <a:srgbClr val="0000FF"/>
                </a:solidFill>
              </a:rPr>
              <a:t>URI</a:t>
            </a:r>
            <a:r>
              <a:rPr lang="en-US" sz="2400" dirty="0"/>
              <a:t>), its </a:t>
            </a:r>
            <a:r>
              <a:rPr lang="en-US" sz="2400" dirty="0">
                <a:solidFill>
                  <a:srgbClr val="0000FF"/>
                </a:solidFill>
              </a:rPr>
              <a:t>capabilities</a:t>
            </a:r>
            <a:r>
              <a:rPr lang="en-US" sz="2400" dirty="0"/>
              <a:t>, and how to </a:t>
            </a:r>
            <a:r>
              <a:rPr lang="en-US" sz="2400" dirty="0">
                <a:solidFill>
                  <a:srgbClr val="0000FF"/>
                </a:solidFill>
              </a:rPr>
              <a:t>interface</a:t>
            </a:r>
            <a:r>
              <a:rPr lang="en-US" sz="2400" dirty="0"/>
              <a:t> with it.</a:t>
            </a:r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</a:t>
            </a:r>
            <a:r>
              <a:rPr lang="en-US" sz="3200"/>
              <a:t>Discovery / cont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20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Static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service implementation</a:t>
            </a:r>
            <a:r>
              <a:rPr lang="en-US" sz="2000" dirty="0"/>
              <a:t> details are bound at </a:t>
            </a:r>
            <a:r>
              <a:rPr lang="en-US" sz="2000" dirty="0">
                <a:solidFill>
                  <a:srgbClr val="0000FF"/>
                </a:solidFill>
              </a:rPr>
              <a:t>design time</a:t>
            </a:r>
            <a:r>
              <a:rPr lang="en-US" sz="2000" dirty="0"/>
              <a:t> and a service retrieval is performed on a service registry.</a:t>
            </a:r>
          </a:p>
          <a:p>
            <a:pPr lvl="1"/>
            <a:r>
              <a:rPr lang="en-US" sz="2000" dirty="0"/>
              <a:t>The results of the retrieval operation are examined usually by a </a:t>
            </a:r>
            <a:r>
              <a:rPr lang="en-US" sz="2000" dirty="0">
                <a:solidFill>
                  <a:srgbClr val="0000FF"/>
                </a:solidFill>
              </a:rPr>
              <a:t>human designer</a:t>
            </a:r>
            <a:r>
              <a:rPr lang="en-US" sz="2000" dirty="0"/>
              <a:t> and the service description returned by the retrieval.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Dynamic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service implementation</a:t>
            </a:r>
            <a:r>
              <a:rPr lang="en-US" sz="2000" dirty="0"/>
              <a:t> details are left </a:t>
            </a:r>
            <a:r>
              <a:rPr lang="en-US" sz="2000" dirty="0">
                <a:solidFill>
                  <a:srgbClr val="0000FF"/>
                </a:solidFill>
              </a:rPr>
              <a:t>unbound</a:t>
            </a:r>
            <a:r>
              <a:rPr lang="en-US" sz="2000" dirty="0"/>
              <a:t> at design time so that they can be determined at </a:t>
            </a:r>
            <a:r>
              <a:rPr lang="en-US" sz="2000" dirty="0">
                <a:solidFill>
                  <a:srgbClr val="0000FF"/>
                </a:solidFill>
              </a:rPr>
              <a:t>run-time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web service </a:t>
            </a:r>
            <a:r>
              <a:rPr lang="en-US" sz="2000" dirty="0">
                <a:solidFill>
                  <a:srgbClr val="0000FF"/>
                </a:solidFill>
              </a:rPr>
              <a:t>requestor</a:t>
            </a:r>
            <a:r>
              <a:rPr lang="en-US" sz="2000" dirty="0"/>
              <a:t> has to </a:t>
            </a:r>
            <a:r>
              <a:rPr lang="en-US" sz="2000" dirty="0">
                <a:solidFill>
                  <a:srgbClr val="0000FF"/>
                </a:solidFill>
              </a:rPr>
              <a:t>specify preferences</a:t>
            </a:r>
            <a:r>
              <a:rPr lang="en-US" sz="2000" dirty="0"/>
              <a:t> to enable the application to infer/reason which web service(s) the requester is most likely to want to invoke.</a:t>
            </a:r>
          </a:p>
          <a:p>
            <a:pPr lvl="1"/>
            <a:r>
              <a:rPr lang="en-US" sz="2000" dirty="0"/>
              <a:t>Based on application logic </a:t>
            </a:r>
            <a:r>
              <a:rPr lang="en-US" sz="2000" dirty="0">
                <a:solidFill>
                  <a:srgbClr val="0000FF"/>
                </a:solidFill>
              </a:rPr>
              <a:t>quality of service</a:t>
            </a:r>
            <a:r>
              <a:rPr lang="en-US" sz="2000" dirty="0"/>
              <a:t> considerations such as best price, performance, security certificates, and so on, the application </a:t>
            </a:r>
            <a:r>
              <a:rPr lang="en-US" sz="2000" dirty="0">
                <a:solidFill>
                  <a:srgbClr val="0000FF"/>
                </a:solidFill>
              </a:rPr>
              <a:t>chooses</a:t>
            </a:r>
            <a:r>
              <a:rPr lang="en-US" sz="2000" dirty="0"/>
              <a:t> the most </a:t>
            </a:r>
            <a:r>
              <a:rPr lang="en-US" sz="2000" dirty="0">
                <a:solidFill>
                  <a:srgbClr val="0000FF"/>
                </a:solidFill>
              </a:rPr>
              <a:t>appropriate service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binds</a:t>
            </a:r>
            <a:r>
              <a:rPr lang="en-US" sz="2000" dirty="0"/>
              <a:t> to it, and </a:t>
            </a:r>
            <a:r>
              <a:rPr lang="en-US" sz="2000" dirty="0">
                <a:solidFill>
                  <a:srgbClr val="0000FF"/>
                </a:solidFill>
              </a:rPr>
              <a:t>invokes</a:t>
            </a:r>
            <a:r>
              <a:rPr lang="en-US" sz="2000" dirty="0"/>
              <a:t> it.</a:t>
            </a:r>
          </a:p>
          <a:p>
            <a:endParaRPr lang="en-US" sz="2400" dirty="0" err="1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Types of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92509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network computing, </a:t>
            </a:r>
            <a:r>
              <a:rPr lang="en-US" sz="2400" dirty="0">
                <a:solidFill>
                  <a:srgbClr val="C00000"/>
                </a:solidFill>
              </a:rPr>
              <a:t>failover</a:t>
            </a:r>
            <a:r>
              <a:rPr lang="en-US" sz="2400" dirty="0"/>
              <a:t> is referred to </a:t>
            </a:r>
            <a:r>
              <a:rPr lang="en-US" sz="2400" dirty="0">
                <a:solidFill>
                  <a:srgbClr val="0000FF"/>
                </a:solidFill>
              </a:rPr>
              <a:t>switching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0000FF"/>
                </a:solidFill>
              </a:rPr>
              <a:t>redundant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FF"/>
                </a:solidFill>
              </a:rPr>
              <a:t>standby</a:t>
            </a:r>
            <a:r>
              <a:rPr lang="en-US" sz="2400" dirty="0"/>
              <a:t> computer server, system, hardware component or network upon the </a:t>
            </a:r>
            <a:r>
              <a:rPr lang="en-US" sz="2400" dirty="0">
                <a:solidFill>
                  <a:srgbClr val="0000FF"/>
                </a:solidFill>
              </a:rPr>
              <a:t>failure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FF"/>
                </a:solidFill>
              </a:rPr>
              <a:t>abnormal termination</a:t>
            </a:r>
            <a:r>
              <a:rPr lang="en-US" sz="2400" dirty="0"/>
              <a:t> of the previously </a:t>
            </a:r>
            <a:r>
              <a:rPr lang="en-US" sz="2400" dirty="0">
                <a:solidFill>
                  <a:srgbClr val="0000FF"/>
                </a:solidFill>
              </a:rPr>
              <a:t>active application</a:t>
            </a:r>
            <a:r>
              <a:rPr lang="en-US" sz="2400" dirty="0"/>
              <a:t>, server, system, hardware component, or network.</a:t>
            </a:r>
          </a:p>
          <a:p>
            <a:endParaRPr lang="en-US" sz="2400" dirty="0"/>
          </a:p>
          <a:p>
            <a:r>
              <a:rPr lang="en-US" sz="2400" dirty="0"/>
              <a:t>Failover and </a:t>
            </a:r>
            <a:r>
              <a:rPr lang="en-US" sz="2400" dirty="0">
                <a:solidFill>
                  <a:srgbClr val="0000FF"/>
                </a:solidFill>
              </a:rPr>
              <a:t>switchover</a:t>
            </a:r>
            <a:r>
              <a:rPr lang="en-US" sz="2400" dirty="0"/>
              <a:t> are essentially the same operations, except that </a:t>
            </a:r>
            <a:r>
              <a:rPr lang="en-US" sz="2400" dirty="0">
                <a:solidFill>
                  <a:srgbClr val="C00000"/>
                </a:solidFill>
              </a:rPr>
              <a:t>failover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FF"/>
                </a:solidFill>
              </a:rPr>
              <a:t>automatic</a:t>
            </a:r>
            <a:r>
              <a:rPr lang="en-US" sz="2400" dirty="0"/>
              <a:t> and usually operates </a:t>
            </a:r>
            <a:r>
              <a:rPr lang="en-US" sz="2400" dirty="0">
                <a:solidFill>
                  <a:srgbClr val="FF0000"/>
                </a:solidFill>
              </a:rPr>
              <a:t>without warning</a:t>
            </a:r>
            <a:r>
              <a:rPr lang="en-US" sz="2400" dirty="0"/>
              <a:t>, while </a:t>
            </a:r>
            <a:r>
              <a:rPr lang="en-US" sz="2400" dirty="0">
                <a:solidFill>
                  <a:srgbClr val="C00000"/>
                </a:solidFill>
              </a:rPr>
              <a:t>switchover</a:t>
            </a:r>
            <a:r>
              <a:rPr lang="en-US" sz="2400" dirty="0"/>
              <a:t> requires </a:t>
            </a:r>
            <a:r>
              <a:rPr lang="en-US" sz="2400" dirty="0">
                <a:solidFill>
                  <a:srgbClr val="0000FF"/>
                </a:solidFill>
              </a:rPr>
              <a:t>human intervention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Failover Systems</a:t>
            </a:r>
          </a:p>
        </p:txBody>
      </p:sp>
    </p:spTree>
    <p:extLst>
      <p:ext uri="{BB962C8B-B14F-4D97-AF65-F5344CB8AC3E}">
        <p14:creationId xmlns:p14="http://schemas.microsoft.com/office/powerpoint/2010/main" val="84560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Systems designers usually provide failover capability in servers, systems or networks requiring </a:t>
            </a:r>
            <a:r>
              <a:rPr lang="en-US" sz="2400" dirty="0">
                <a:solidFill>
                  <a:srgbClr val="0000FF"/>
                </a:solidFill>
              </a:rPr>
              <a:t>near-continuous availability</a:t>
            </a:r>
            <a:r>
              <a:rPr lang="en-US" sz="2400" dirty="0"/>
              <a:t> and a </a:t>
            </a:r>
            <a:r>
              <a:rPr lang="en-US" sz="2400" dirty="0">
                <a:solidFill>
                  <a:srgbClr val="0000FF"/>
                </a:solidFill>
              </a:rPr>
              <a:t>high degree of reliability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Failover automation</a:t>
            </a:r>
            <a:r>
              <a:rPr lang="en-US" sz="2400" dirty="0"/>
              <a:t> usually uses a </a:t>
            </a:r>
            <a:r>
              <a:rPr lang="en-US" sz="2400" dirty="0">
                <a:solidFill>
                  <a:srgbClr val="0000FF"/>
                </a:solidFill>
              </a:rPr>
              <a:t>"heartbeat"</a:t>
            </a:r>
            <a:r>
              <a:rPr lang="en-US" sz="2400" dirty="0"/>
              <a:t> system that connects two servers. As long as a regular "pulse" or "heartbeat" continues between the two servers, the second server will not bring its systems online. </a:t>
            </a:r>
          </a:p>
          <a:p>
            <a:endParaRPr lang="en-US" sz="2400" dirty="0"/>
          </a:p>
          <a:p>
            <a:r>
              <a:rPr lang="en-US" sz="2400" dirty="0"/>
              <a:t>The use of </a:t>
            </a:r>
            <a:r>
              <a:rPr lang="en-US" sz="2400" dirty="0">
                <a:solidFill>
                  <a:srgbClr val="0000FF"/>
                </a:solidFill>
              </a:rPr>
              <a:t>virtualization</a:t>
            </a:r>
            <a:r>
              <a:rPr lang="en-US" sz="2400" dirty="0"/>
              <a:t> software has allowed failover practices to become </a:t>
            </a:r>
            <a:r>
              <a:rPr lang="en-US" sz="2400" dirty="0">
                <a:solidFill>
                  <a:srgbClr val="FF0000"/>
                </a:solidFill>
              </a:rPr>
              <a:t>less reliant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FF"/>
                </a:solidFill>
              </a:rPr>
              <a:t>physical hardware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Failover Automation</a:t>
            </a:r>
          </a:p>
        </p:txBody>
      </p:sp>
    </p:spTree>
    <p:extLst>
      <p:ext uri="{BB962C8B-B14F-4D97-AF65-F5344CB8AC3E}">
        <p14:creationId xmlns:p14="http://schemas.microsoft.com/office/powerpoint/2010/main" val="425766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Description, Discovery, and Integration (UDDI)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476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16387" descr="Abstract blurred public library with bookshelves">
            <a:extLst>
              <a:ext uri="{FF2B5EF4-FFF2-40B4-BE49-F238E27FC236}">
                <a16:creationId xmlns:a16="http://schemas.microsoft.com/office/drawing/2014/main" id="{39C9D24C-1D20-455B-9841-9224691A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0" b="30340"/>
          <a:stretch/>
        </p:blipFill>
        <p:spPr>
          <a:xfrm>
            <a:off x="609600" y="2286001"/>
            <a:ext cx="10972800" cy="3840163"/>
          </a:xfrm>
          <a:prstGeom prst="rect">
            <a:avLst/>
          </a:prstGeom>
          <a:noFill/>
        </p:spPr>
      </p:pic>
      <p:sp>
        <p:nvSpPr>
          <p:cNvPr id="16386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508000" y="914400"/>
            <a:ext cx="10972800" cy="11430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500" dirty="0"/>
              <a:t>The following materials are produced from various online sources. Links to the original materials have been provided.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Universal Description, Discovery, and Integration (UDDI)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FF"/>
                </a:solidFill>
              </a:rPr>
              <a:t>cross-industry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initiative</a:t>
            </a:r>
            <a:r>
              <a:rPr lang="en-US" sz="2400" dirty="0"/>
              <a:t> to create a </a:t>
            </a:r>
            <a:r>
              <a:rPr lang="en-US" sz="2400" dirty="0">
                <a:solidFill>
                  <a:srgbClr val="0000FF"/>
                </a:solidFill>
              </a:rPr>
              <a:t>registry standard</a:t>
            </a:r>
            <a:r>
              <a:rPr lang="en-US" sz="2400" dirty="0"/>
              <a:t> for web service </a:t>
            </a:r>
            <a:r>
              <a:rPr lang="en-US" sz="2400" dirty="0">
                <a:solidFill>
                  <a:srgbClr val="0000FF"/>
                </a:solidFill>
              </a:rPr>
              <a:t>description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discovery</a:t>
            </a:r>
            <a:r>
              <a:rPr lang="en-US" sz="2400" dirty="0"/>
              <a:t> together with a registry facility that supports the </a:t>
            </a:r>
            <a:r>
              <a:rPr lang="en-US" sz="2400" dirty="0">
                <a:solidFill>
                  <a:srgbClr val="0000FF"/>
                </a:solidFill>
              </a:rPr>
              <a:t>publishing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discovery</a:t>
            </a:r>
            <a:r>
              <a:rPr lang="en-US" sz="2400" dirty="0"/>
              <a:t> processes. </a:t>
            </a:r>
          </a:p>
          <a:p>
            <a:endParaRPr lang="en-US" sz="2400" dirty="0"/>
          </a:p>
          <a:p>
            <a:r>
              <a:rPr lang="en-US" sz="2400" dirty="0"/>
              <a:t>The UDDI specifications take advantage of World Wide Web Consortium (</a:t>
            </a:r>
            <a:r>
              <a:rPr lang="en-US" sz="2400" dirty="0">
                <a:solidFill>
                  <a:srgbClr val="0000FF"/>
                </a:solidFill>
              </a:rPr>
              <a:t>W3C</a:t>
            </a:r>
            <a:r>
              <a:rPr lang="en-US" sz="2400" dirty="0"/>
              <a:t>) and Internet Engineering Task Force (</a:t>
            </a:r>
            <a:r>
              <a:rPr lang="en-US" sz="2400" dirty="0">
                <a:solidFill>
                  <a:srgbClr val="0000FF"/>
                </a:solidFill>
              </a:rPr>
              <a:t>IETF</a:t>
            </a:r>
            <a:r>
              <a:rPr lang="en-US" sz="2400" dirty="0"/>
              <a:t>) standards such as </a:t>
            </a:r>
            <a:r>
              <a:rPr lang="en-US" sz="2400" dirty="0">
                <a:solidFill>
                  <a:srgbClr val="0000FF"/>
                </a:solidFill>
              </a:rPr>
              <a:t>XML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HTTP</a:t>
            </a:r>
            <a:r>
              <a:rPr lang="en-US" sz="2400" dirty="0"/>
              <a:t>, and Domain Name System (</a:t>
            </a:r>
            <a:r>
              <a:rPr lang="en-US" sz="2400" dirty="0">
                <a:solidFill>
                  <a:srgbClr val="0000FF"/>
                </a:solidFill>
              </a:rPr>
              <a:t>DNS</a:t>
            </a:r>
            <a:r>
              <a:rPr lang="en-US" sz="2400" dirty="0"/>
              <a:t>) protocols.</a:t>
            </a:r>
          </a:p>
          <a:p>
            <a:endParaRPr lang="en-US" sz="2400" dirty="0"/>
          </a:p>
          <a:p>
            <a:r>
              <a:rPr lang="en-US" sz="2400" dirty="0"/>
              <a:t>UDDI is </a:t>
            </a:r>
            <a:r>
              <a:rPr lang="en-US" sz="2400" dirty="0">
                <a:solidFill>
                  <a:srgbClr val="FF0000"/>
                </a:solidFill>
              </a:rPr>
              <a:t>deprecated</a:t>
            </a:r>
            <a:r>
              <a:rPr lang="en-US" sz="2400" dirty="0"/>
              <a:t>!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Universal Description, Discovery,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339435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UDDI was written in 2000, with a </a:t>
            </a:r>
            <a:r>
              <a:rPr lang="en-US" sz="2400" dirty="0">
                <a:solidFill>
                  <a:srgbClr val="0000FF"/>
                </a:solidFill>
              </a:rPr>
              <a:t>vision</a:t>
            </a:r>
            <a:r>
              <a:rPr lang="en-US" sz="2400" dirty="0"/>
              <a:t> of a world in which consumers of web services would be linked up with providers through a </a:t>
            </a:r>
            <a:r>
              <a:rPr lang="en-US" sz="2400" dirty="0">
                <a:solidFill>
                  <a:srgbClr val="0000FF"/>
                </a:solidFill>
              </a:rPr>
              <a:t>public or private dynamic brokerage system</a:t>
            </a:r>
            <a:r>
              <a:rPr lang="en-US" sz="2400" dirty="0"/>
              <a:t>, with publicly operated UDDI nodes. </a:t>
            </a:r>
          </a:p>
          <a:p>
            <a:endParaRPr lang="en-US" sz="2400" dirty="0"/>
          </a:p>
          <a:p>
            <a:r>
              <a:rPr lang="en-US" sz="2400" dirty="0"/>
              <a:t>UDDI was included in the </a:t>
            </a:r>
            <a:r>
              <a:rPr lang="en-US" sz="2400" dirty="0">
                <a:solidFill>
                  <a:srgbClr val="0000FF"/>
                </a:solidFill>
              </a:rPr>
              <a:t>Web Services Interoperability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(WS-I)</a:t>
            </a:r>
            <a:r>
              <a:rPr lang="en-US" sz="2400" dirty="0"/>
              <a:t> standard as a central pillar of Web services infrastructure, and the UDDI specifications supported a </a:t>
            </a:r>
            <a:r>
              <a:rPr lang="en-US" sz="2400" dirty="0">
                <a:solidFill>
                  <a:srgbClr val="0000FF"/>
                </a:solidFill>
              </a:rPr>
              <a:t>publicly accessible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Universal Business Registry</a:t>
            </a:r>
            <a:r>
              <a:rPr lang="en-US" sz="2400" dirty="0"/>
              <a:t> in which a naming system was built around the UDDI-driven service broker.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History of UDDI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11008-5E61-432A-8A7C-A3C1187FCF81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https://en.wikipedia.org/wiki/Web_Services_Discovery#History_of_UDDI</a:t>
            </a:r>
          </a:p>
        </p:txBody>
      </p:sp>
    </p:spTree>
    <p:extLst>
      <p:ext uri="{BB962C8B-B14F-4D97-AF65-F5344CB8AC3E}">
        <p14:creationId xmlns:p14="http://schemas.microsoft.com/office/powerpoint/2010/main" val="362915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UDDI has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been as </a:t>
            </a:r>
            <a:r>
              <a:rPr lang="en-US" sz="2400" dirty="0">
                <a:solidFill>
                  <a:srgbClr val="0000FF"/>
                </a:solidFill>
              </a:rPr>
              <a:t>widely adopted</a:t>
            </a:r>
            <a:r>
              <a:rPr lang="en-US" sz="2400" dirty="0"/>
              <a:t> as its designers had hoped. IBM, Microsoft, and SAP announced they were closing their public UDDI nodes in 2006.</a:t>
            </a:r>
          </a:p>
          <a:p>
            <a:endParaRPr lang="en-US" sz="2400" dirty="0"/>
          </a:p>
          <a:p>
            <a:r>
              <a:rPr lang="en-US" sz="2400" dirty="0"/>
              <a:t>The group defining UDDI, the OASIS Universal Description, Discovery, and Integration (UDDI) Specification Technical Committee voted to complete its work in late 2007 and has been </a:t>
            </a:r>
            <a:r>
              <a:rPr lang="en-US" sz="2400" dirty="0">
                <a:solidFill>
                  <a:srgbClr val="FF0000"/>
                </a:solidFill>
              </a:rPr>
              <a:t>closed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September 2010, Microsoft announced they were removing UDDI services from future versions of the Windows Server operating system. Instead, this capability would be moved to </a:t>
            </a:r>
            <a:r>
              <a:rPr lang="en-US" sz="2400" dirty="0">
                <a:solidFill>
                  <a:srgbClr val="0000FF"/>
                </a:solidFill>
              </a:rPr>
              <a:t>BizTalk Server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History of UDDI / cont.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CB830-815A-4297-AC54-3656156BFBA1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https://en.wikipedia.org/wiki/Web_Services_Discovery#History_of_UDDI</a:t>
            </a:r>
          </a:p>
        </p:txBody>
      </p:sp>
    </p:spTree>
    <p:extLst>
      <p:ext uri="{BB962C8B-B14F-4D97-AF65-F5344CB8AC3E}">
        <p14:creationId xmlns:p14="http://schemas.microsoft.com/office/powerpoint/2010/main" val="45651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2013, Microsoft further announced the </a:t>
            </a:r>
            <a:r>
              <a:rPr lang="en-US" sz="2400" dirty="0">
                <a:solidFill>
                  <a:srgbClr val="FF0000"/>
                </a:solidFill>
              </a:rPr>
              <a:t>deprecation</a:t>
            </a:r>
            <a:r>
              <a:rPr lang="en-US" sz="2400" dirty="0"/>
              <a:t> of UDDI Services in BizTalk Server and in 2016, removed UDDI Services from BizTalk Server.</a:t>
            </a:r>
          </a:p>
          <a:p>
            <a:endParaRPr lang="en-US" sz="2400" dirty="0"/>
          </a:p>
          <a:p>
            <a:r>
              <a:rPr lang="en-US" sz="2400" dirty="0"/>
              <a:t>UDDI systems are most commonly found inside companies, where they are used to dynamically bind client systems to implementations. However, much of the search metadata permitted in UDDI is </a:t>
            </a:r>
            <a:r>
              <a:rPr lang="en-US" sz="2400" dirty="0">
                <a:solidFill>
                  <a:srgbClr val="FF0000"/>
                </a:solidFill>
              </a:rPr>
              <a:t>not used</a:t>
            </a:r>
            <a:r>
              <a:rPr lang="en-US" sz="2400" dirty="0"/>
              <a:t> for this relatively simple role.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History of UDDI / cont.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FBECF-23FD-4E17-BFE3-26E7EC88DD7E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https://en.wikipedia.org/wiki/Web_Services_Discovery#History_of_UDDI</a:t>
            </a:r>
          </a:p>
        </p:txBody>
      </p:sp>
    </p:spTree>
    <p:extLst>
      <p:ext uri="{BB962C8B-B14F-4D97-AF65-F5344CB8AC3E}">
        <p14:creationId xmlns:p14="http://schemas.microsoft.com/office/powerpoint/2010/main" val="58792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UDDI enables a business to: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describe</a:t>
            </a:r>
            <a:r>
              <a:rPr lang="en-US" sz="2000" dirty="0"/>
              <a:t> its business and its services;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discover</a:t>
            </a:r>
            <a:r>
              <a:rPr lang="en-US" sz="2000" dirty="0"/>
              <a:t> other businesses that offer desired services;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integrate</a:t>
            </a:r>
            <a:r>
              <a:rPr lang="en-US" sz="2000" dirty="0"/>
              <a:t> (interoperate) with these other businesses.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UDDI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79953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UDDI model has been illustrated in the following: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UDDI Business Model / cont.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96D99-1FCB-46E5-BF14-7826BD8B6EE1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Web Services &amp; SOA: Principles and Technology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20CB61-8F39-4B46-8BD2-3DEEC4AF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611" y="5880916"/>
            <a:ext cx="6114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200" dirty="0">
                <a:cs typeface="Arial" panose="020B0604020202020204" pitchFamily="34" charset="0"/>
              </a:rPr>
              <a:t>Figure 6.1 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/>
              <a:t>The UDDI usage model</a:t>
            </a:r>
          </a:p>
        </p:txBody>
      </p:sp>
      <p:pic>
        <p:nvPicPr>
          <p:cNvPr id="10" name="Picture 7" descr="This picture shows the UDDI Registry in SOAP services.">
            <a:extLst>
              <a:ext uri="{FF2B5EF4-FFF2-40B4-BE49-F238E27FC236}">
                <a16:creationId xmlns:a16="http://schemas.microsoft.com/office/drawing/2014/main" id="{B9E00580-041A-4051-A63D-AA447B96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11" y="1568297"/>
            <a:ext cx="6114475" cy="43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enterprise may set up multiple </a:t>
            </a:r>
            <a:r>
              <a:rPr lang="en-US" sz="2400" dirty="0">
                <a:solidFill>
                  <a:srgbClr val="0000FF"/>
                </a:solidFill>
              </a:rPr>
              <a:t>private UDDI registries</a:t>
            </a:r>
            <a:r>
              <a:rPr lang="en-US" sz="2400" dirty="0"/>
              <a:t> in-house to support </a:t>
            </a:r>
            <a:r>
              <a:rPr lang="en-US" sz="2400" dirty="0">
                <a:solidFill>
                  <a:srgbClr val="0000FF"/>
                </a:solidFill>
              </a:rPr>
              <a:t>intranet</a:t>
            </a:r>
            <a:r>
              <a:rPr lang="en-US" sz="2400" dirty="0"/>
              <a:t> and eBusiness operations.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Public UDDI registries</a:t>
            </a:r>
            <a:r>
              <a:rPr lang="en-US" sz="2400" dirty="0"/>
              <a:t> can be set up by </a:t>
            </a:r>
            <a:r>
              <a:rPr lang="en-US" sz="2400" dirty="0">
                <a:solidFill>
                  <a:srgbClr val="0000FF"/>
                </a:solidFill>
              </a:rPr>
              <a:t>customers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business partners</a:t>
            </a:r>
            <a:r>
              <a:rPr lang="en-US" sz="2400" dirty="0"/>
              <a:t> of an enterprise.</a:t>
            </a:r>
          </a:p>
          <a:p>
            <a:endParaRPr lang="en-US" sz="2400" dirty="0"/>
          </a:p>
          <a:p>
            <a:r>
              <a:rPr lang="en-US" sz="2400" dirty="0"/>
              <a:t>Services must be published in a public UDDI registry so that </a:t>
            </a:r>
            <a:r>
              <a:rPr lang="en-US" sz="2400" dirty="0">
                <a:solidFill>
                  <a:srgbClr val="0000FF"/>
                </a:solidFill>
              </a:rPr>
              <a:t>potential clients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service developers</a:t>
            </a:r>
            <a:r>
              <a:rPr lang="en-US" sz="2400" dirty="0"/>
              <a:t> can </a:t>
            </a:r>
            <a:r>
              <a:rPr lang="en-US" sz="2400" dirty="0">
                <a:solidFill>
                  <a:srgbClr val="0000FF"/>
                </a:solidFill>
              </a:rPr>
              <a:t>discover</a:t>
            </a:r>
            <a:r>
              <a:rPr lang="en-US" sz="2400" dirty="0"/>
              <a:t> them.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UDDI Business Model / cont.</a:t>
            </a:r>
          </a:p>
        </p:txBody>
      </p:sp>
    </p:spTree>
    <p:extLst>
      <p:ext uri="{BB962C8B-B14F-4D97-AF65-F5344CB8AC3E}">
        <p14:creationId xmlns:p14="http://schemas.microsoft.com/office/powerpoint/2010/main" val="284425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Find</a:t>
            </a:r>
            <a:r>
              <a:rPr lang="en-US" sz="2400" dirty="0"/>
              <a:t> web </a:t>
            </a:r>
            <a:r>
              <a:rPr lang="en-US" sz="2400" dirty="0">
                <a:solidFill>
                  <a:srgbClr val="0000FF"/>
                </a:solidFill>
              </a:rPr>
              <a:t>services</a:t>
            </a:r>
            <a:r>
              <a:rPr lang="en-US" sz="2400" dirty="0"/>
              <a:t> implementations that are </a:t>
            </a:r>
            <a:r>
              <a:rPr lang="en-US" sz="2400" dirty="0">
                <a:solidFill>
                  <a:srgbClr val="FF0000"/>
                </a:solidFill>
              </a:rPr>
              <a:t>based on</a:t>
            </a:r>
            <a:r>
              <a:rPr lang="en-US" sz="2400" dirty="0"/>
              <a:t> a common </a:t>
            </a:r>
            <a:r>
              <a:rPr lang="en-US" sz="2400" dirty="0">
                <a:solidFill>
                  <a:srgbClr val="0000FF"/>
                </a:solidFill>
              </a:rPr>
              <a:t>abstract interface definition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Find</a:t>
            </a:r>
            <a:r>
              <a:rPr lang="en-US" sz="2400" dirty="0"/>
              <a:t> web </a:t>
            </a:r>
            <a:r>
              <a:rPr lang="en-US" sz="2400" dirty="0">
                <a:solidFill>
                  <a:srgbClr val="0000FF"/>
                </a:solidFill>
              </a:rPr>
              <a:t>service providers</a:t>
            </a:r>
            <a:r>
              <a:rPr lang="en-US" sz="2400" dirty="0"/>
              <a:t> that are classified according to a known classification scheme or identifier system.</a:t>
            </a:r>
          </a:p>
          <a:p>
            <a:endParaRPr lang="en-US" sz="2400" dirty="0"/>
          </a:p>
          <a:p>
            <a:r>
              <a:rPr lang="en-US" sz="2400" dirty="0"/>
              <a:t>Issue a </a:t>
            </a:r>
            <a:r>
              <a:rPr lang="en-US" sz="2400" dirty="0">
                <a:solidFill>
                  <a:srgbClr val="C00000"/>
                </a:solidFill>
              </a:rPr>
              <a:t>search</a:t>
            </a:r>
            <a:r>
              <a:rPr lang="en-US" sz="2400" dirty="0"/>
              <a:t> for services based on a general </a:t>
            </a:r>
            <a:r>
              <a:rPr lang="en-US" sz="2400" dirty="0">
                <a:solidFill>
                  <a:srgbClr val="0000FF"/>
                </a:solidFill>
              </a:rPr>
              <a:t>keyword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Determine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FF"/>
                </a:solidFill>
              </a:rPr>
              <a:t>security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transport protocols</a:t>
            </a:r>
            <a:r>
              <a:rPr lang="en-US" sz="2400" dirty="0"/>
              <a:t> supported by a given web service.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Cache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FF"/>
                </a:solidFill>
              </a:rPr>
              <a:t>technical information</a:t>
            </a:r>
            <a:r>
              <a:rPr lang="en-US" sz="2400" dirty="0"/>
              <a:t> about a web service and then </a:t>
            </a:r>
            <a:r>
              <a:rPr lang="en-US" sz="2400" dirty="0">
                <a:solidFill>
                  <a:srgbClr val="0000FF"/>
                </a:solidFill>
              </a:rPr>
              <a:t>update</a:t>
            </a:r>
            <a:r>
              <a:rPr lang="en-US" sz="2400" dirty="0"/>
              <a:t> that information at </a:t>
            </a:r>
            <a:r>
              <a:rPr lang="en-US" sz="2400" dirty="0">
                <a:solidFill>
                  <a:srgbClr val="0000FF"/>
                </a:solidFill>
              </a:rPr>
              <a:t>run-time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UDDI Queries</a:t>
            </a:r>
          </a:p>
        </p:txBody>
      </p:sp>
    </p:spTree>
    <p:extLst>
      <p:ext uri="{BB962C8B-B14F-4D97-AF65-F5344CB8AC3E}">
        <p14:creationId xmlns:p14="http://schemas.microsoft.com/office/powerpoint/2010/main" val="312004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UDDI business registration consists of three </a:t>
            </a:r>
            <a:r>
              <a:rPr lang="en-US" sz="2400" dirty="0">
                <a:solidFill>
                  <a:srgbClr val="0000FF"/>
                </a:solidFill>
              </a:rPr>
              <a:t>components</a:t>
            </a:r>
            <a:r>
              <a:rPr lang="en-US" sz="2400" dirty="0"/>
              <a:t>: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UDDI Structure</a:t>
            </a:r>
          </a:p>
        </p:txBody>
      </p:sp>
      <p:pic>
        <p:nvPicPr>
          <p:cNvPr id="6" name="Picture 5" descr="This picture shows the structure of a UDDI Registry Entry.">
            <a:extLst>
              <a:ext uri="{FF2B5EF4-FFF2-40B4-BE49-F238E27FC236}">
                <a16:creationId xmlns:a16="http://schemas.microsoft.com/office/drawing/2014/main" id="{2C6DB06A-D6D4-4C23-953A-338CE6258E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5252" y="1337215"/>
            <a:ext cx="4758920" cy="3950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27B4D-2481-4F74-B4BA-B20BF118FB89}"/>
              </a:ext>
            </a:extLst>
          </p:cNvPr>
          <p:cNvSpPr txBox="1"/>
          <p:nvPr/>
        </p:nvSpPr>
        <p:spPr>
          <a:xfrm>
            <a:off x="2080503" y="1811655"/>
            <a:ext cx="41208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C00000"/>
                </a:solidFill>
              </a:rPr>
              <a:t>White Pages</a:t>
            </a:r>
            <a:r>
              <a:rPr lang="en-US" sz="1800" dirty="0"/>
              <a:t> — address, contact, and known identifiers;</a:t>
            </a:r>
          </a:p>
          <a:p>
            <a:pPr lvl="1"/>
            <a:endParaRPr lang="en-US" sz="1800" dirty="0">
              <a:solidFill>
                <a:srgbClr val="C00000"/>
              </a:solidFill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Yellow Pages</a:t>
            </a:r>
            <a:r>
              <a:rPr lang="en-US" sz="1800" dirty="0"/>
              <a:t> — industrial categorizations based on standard taxonomies;</a:t>
            </a:r>
          </a:p>
          <a:p>
            <a:pPr lvl="1"/>
            <a:endParaRPr lang="en-US" sz="1800" dirty="0">
              <a:solidFill>
                <a:srgbClr val="C00000"/>
              </a:solidFill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Green Pages</a:t>
            </a:r>
            <a:r>
              <a:rPr lang="en-US" sz="1800" dirty="0"/>
              <a:t> — technical information about services exposed by the business.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D0D9-3210-4F89-8195-489846352E36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Web Services &amp; SOA: Principles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691096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common Service Discovery processes</a:t>
            </a:r>
          </a:p>
          <a:p>
            <a:r>
              <a:rPr lang="en-US" dirty="0"/>
              <a:t>Explain Universal Description, Discovery, and Integration (UDDI)</a:t>
            </a:r>
          </a:p>
          <a:p>
            <a:r>
              <a:rPr lang="en-US" dirty="0"/>
              <a:t>Create a Discoverable Service using Netflix Eureka</a:t>
            </a:r>
          </a:p>
          <a:p>
            <a:r>
              <a:rPr lang="en-US" dirty="0"/>
              <a:t>Discover and use an external Service using Netflix Eureka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20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52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Service Registry using Netflix Eureka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9776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Support for UDDI in Java is provided by </a:t>
            </a:r>
            <a:r>
              <a:rPr lang="en-US" sz="2400" dirty="0">
                <a:solidFill>
                  <a:srgbClr val="0000FF"/>
                </a:solidFill>
              </a:rPr>
              <a:t>JAXR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Jakarta XML Registries (JAXR)</a:t>
            </a:r>
            <a:r>
              <a:rPr lang="en-US" sz="2400" dirty="0"/>
              <a:t> defines a standard API for Jakarta EE applications to </a:t>
            </a:r>
            <a:r>
              <a:rPr lang="en-US" sz="2400" dirty="0">
                <a:solidFill>
                  <a:srgbClr val="0000FF"/>
                </a:solidFill>
              </a:rPr>
              <a:t>access</a:t>
            </a:r>
            <a:r>
              <a:rPr lang="en-US" sz="2400" dirty="0"/>
              <a:t> and programmatically </a:t>
            </a:r>
            <a:r>
              <a:rPr lang="en-US" sz="2400" dirty="0">
                <a:solidFill>
                  <a:srgbClr val="0000FF"/>
                </a:solidFill>
              </a:rPr>
              <a:t>interact</a:t>
            </a:r>
            <a:r>
              <a:rPr lang="en-US" sz="2400" dirty="0"/>
              <a:t> with various kinds of </a:t>
            </a:r>
            <a:r>
              <a:rPr lang="en-US" sz="2400" dirty="0">
                <a:solidFill>
                  <a:srgbClr val="0000FF"/>
                </a:solidFill>
              </a:rPr>
              <a:t>metadata registries</a:t>
            </a:r>
            <a:r>
              <a:rPr lang="en-US" sz="2400" dirty="0"/>
              <a:t>. It provides a </a:t>
            </a:r>
            <a:r>
              <a:rPr lang="en-US" sz="2400" dirty="0">
                <a:solidFill>
                  <a:srgbClr val="0000FF"/>
                </a:solidFill>
              </a:rPr>
              <a:t>uniform</a:t>
            </a:r>
            <a:r>
              <a:rPr lang="en-US" sz="2400" dirty="0"/>
              <a:t> and standard Java </a:t>
            </a:r>
            <a:r>
              <a:rPr lang="en-US" sz="2400" dirty="0">
                <a:solidFill>
                  <a:srgbClr val="0000FF"/>
                </a:solidFill>
              </a:rPr>
              <a:t>API</a:t>
            </a:r>
            <a:r>
              <a:rPr lang="en-US" sz="2400" dirty="0"/>
              <a:t> for accessing </a:t>
            </a:r>
            <a:r>
              <a:rPr lang="en-US" sz="2400" u="sng" dirty="0"/>
              <a:t>different kinds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FF"/>
                </a:solidFill>
              </a:rPr>
              <a:t>XML-based metadata</a:t>
            </a:r>
            <a:r>
              <a:rPr lang="en-US" sz="2400" dirty="0"/>
              <a:t> registry. </a:t>
            </a:r>
          </a:p>
          <a:p>
            <a:endParaRPr lang="en-US" sz="2400" dirty="0"/>
          </a:p>
          <a:p>
            <a:r>
              <a:rPr lang="en-US" sz="2400" dirty="0"/>
              <a:t>JAXR supports </a:t>
            </a:r>
            <a:r>
              <a:rPr lang="en-US" sz="2400" dirty="0" err="1">
                <a:solidFill>
                  <a:srgbClr val="0000FF"/>
                </a:solidFill>
              </a:rPr>
              <a:t>ebXML</a:t>
            </a:r>
            <a:r>
              <a:rPr lang="en-US" sz="2400" dirty="0">
                <a:solidFill>
                  <a:srgbClr val="0000FF"/>
                </a:solidFill>
              </a:rPr>
              <a:t> Registry</a:t>
            </a:r>
            <a:r>
              <a:rPr lang="en-US" sz="2400" dirty="0"/>
              <a:t> version 2.0 (sponsored by OASIS), and </a:t>
            </a:r>
            <a:r>
              <a:rPr lang="en-US" sz="2400" dirty="0">
                <a:solidFill>
                  <a:srgbClr val="0000FF"/>
                </a:solidFill>
              </a:rPr>
              <a:t>UDDI</a:t>
            </a:r>
            <a:r>
              <a:rPr lang="en-US" sz="2400" dirty="0"/>
              <a:t> version 2.0.</a:t>
            </a:r>
          </a:p>
          <a:p>
            <a:endParaRPr lang="en-US" sz="2400" dirty="0"/>
          </a:p>
          <a:p>
            <a:r>
              <a:rPr lang="en-US" sz="2400" dirty="0"/>
              <a:t>JAXR, too, is </a:t>
            </a:r>
            <a:r>
              <a:rPr lang="en-US" sz="2400" dirty="0">
                <a:solidFill>
                  <a:srgbClr val="FF0000"/>
                </a:solidFill>
              </a:rPr>
              <a:t>deprecated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Jakarta XML Registries (JAXR)</a:t>
            </a:r>
          </a:p>
        </p:txBody>
      </p:sp>
    </p:spTree>
    <p:extLst>
      <p:ext uri="{BB962C8B-B14F-4D97-AF65-F5344CB8AC3E}">
        <p14:creationId xmlns:p14="http://schemas.microsoft.com/office/powerpoint/2010/main" val="1903037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Apache </a:t>
            </a:r>
            <a:r>
              <a:rPr lang="en-US" sz="2400" dirty="0" err="1">
                <a:solidFill>
                  <a:srgbClr val="C00000"/>
                </a:solidFill>
              </a:rPr>
              <a:t>ZooKeeper</a:t>
            </a:r>
            <a:r>
              <a:rPr lang="en-US" sz="2400" dirty="0"/>
              <a:t> is a high-performance </a:t>
            </a:r>
            <a:r>
              <a:rPr lang="en-US" sz="2400" dirty="0">
                <a:solidFill>
                  <a:srgbClr val="0000FF"/>
                </a:solidFill>
              </a:rPr>
              <a:t>coordination service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FF"/>
                </a:solidFill>
              </a:rPr>
              <a:t>distributed applications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It exposes common services - such as </a:t>
            </a:r>
            <a:r>
              <a:rPr lang="en-US" sz="2400" dirty="0">
                <a:solidFill>
                  <a:srgbClr val="0000FF"/>
                </a:solidFill>
              </a:rPr>
              <a:t>naming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configuration</a:t>
            </a:r>
            <a:r>
              <a:rPr lang="en-US" sz="2400" dirty="0"/>
              <a:t> management, </a:t>
            </a:r>
            <a:r>
              <a:rPr lang="en-US" sz="2400" dirty="0">
                <a:solidFill>
                  <a:srgbClr val="0000FF"/>
                </a:solidFill>
              </a:rPr>
              <a:t>synchronization</a:t>
            </a:r>
            <a:r>
              <a:rPr lang="en-US" sz="2400" dirty="0"/>
              <a:t>, and group services - in a </a:t>
            </a:r>
            <a:r>
              <a:rPr lang="en-US" sz="2400" dirty="0">
                <a:solidFill>
                  <a:srgbClr val="0000FF"/>
                </a:solidFill>
              </a:rPr>
              <a:t>simple interface</a:t>
            </a:r>
            <a:r>
              <a:rPr lang="en-US" sz="2400" dirty="0"/>
              <a:t> so you don't have to write them from scratch.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000" dirty="0"/>
              <a:t>More info at:</a:t>
            </a:r>
          </a:p>
          <a:p>
            <a:pPr lvl="1" indent="-342900"/>
            <a:r>
              <a:rPr lang="en-US" sz="2000" dirty="0">
                <a:hlinkClick r:id="rId2"/>
              </a:rPr>
              <a:t>https://zookeeper.apache.org/doc/r3.3.3/index.html</a:t>
            </a:r>
            <a:endParaRPr lang="en-US" sz="2000" dirty="0"/>
          </a:p>
          <a:p>
            <a:pPr lvl="1" indent="-342900"/>
            <a:r>
              <a:rPr lang="en-US" sz="2000" dirty="0">
                <a:hlinkClick r:id="rId3"/>
              </a:rPr>
              <a:t>https://www.tutorialspoint.com/zookeeper/index.htm</a:t>
            </a:r>
            <a:endParaRPr lang="en-US" sz="2000" dirty="0"/>
          </a:p>
          <a:p>
            <a:pPr lvl="1" indent="-342900"/>
            <a:r>
              <a:rPr lang="en-US" sz="2000" dirty="0">
                <a:hlinkClick r:id="rId4"/>
              </a:rPr>
              <a:t>https://www.baeldung.com/java-zookeeper</a:t>
            </a: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Registries</a:t>
            </a:r>
          </a:p>
        </p:txBody>
      </p:sp>
    </p:spTree>
    <p:extLst>
      <p:ext uri="{BB962C8B-B14F-4D97-AF65-F5344CB8AC3E}">
        <p14:creationId xmlns:p14="http://schemas.microsoft.com/office/powerpoint/2010/main" val="2679275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Netflix </a:t>
            </a:r>
            <a:r>
              <a:rPr lang="en-US" sz="2400" dirty="0">
                <a:solidFill>
                  <a:srgbClr val="C00000"/>
                </a:solidFill>
              </a:rPr>
              <a:t>Eureka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FF"/>
                </a:solidFill>
              </a:rPr>
              <a:t>REST based service</a:t>
            </a:r>
            <a:r>
              <a:rPr lang="en-US" sz="2400" dirty="0"/>
              <a:t> that is primarily used in the </a:t>
            </a:r>
            <a:r>
              <a:rPr lang="en-US" sz="2400" b="1" dirty="0"/>
              <a:t>AWS cloud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FF"/>
                </a:solidFill>
              </a:rPr>
              <a:t>locating services</a:t>
            </a:r>
            <a:r>
              <a:rPr lang="en-US" sz="2400" dirty="0"/>
              <a:t> for the purpose of </a:t>
            </a:r>
            <a:r>
              <a:rPr lang="en-US" sz="2400" dirty="0">
                <a:solidFill>
                  <a:srgbClr val="0000FF"/>
                </a:solidFill>
              </a:rPr>
              <a:t>load balancing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failover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FF"/>
                </a:solidFill>
              </a:rPr>
              <a:t>middle-tier servers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Spring Cloud Eureka allows clients to </a:t>
            </a:r>
            <a:r>
              <a:rPr lang="en-US" sz="2400" dirty="0">
                <a:solidFill>
                  <a:srgbClr val="0000FF"/>
                </a:solidFill>
              </a:rPr>
              <a:t>register</a:t>
            </a:r>
            <a:r>
              <a:rPr lang="en-US" sz="2400" dirty="0"/>
              <a:t> to it, maintains a </a:t>
            </a:r>
            <a:r>
              <a:rPr lang="en-US" sz="2400" dirty="0">
                <a:solidFill>
                  <a:srgbClr val="FF0000"/>
                </a:solidFill>
              </a:rPr>
              <a:t>heartbeat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0000FF"/>
                </a:solidFill>
              </a:rPr>
              <a:t>registered clients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maps</a:t>
            </a:r>
            <a:r>
              <a:rPr lang="en-US" sz="2400" dirty="0"/>
              <a:t> service </a:t>
            </a:r>
            <a:r>
              <a:rPr lang="en-US" sz="2400" dirty="0">
                <a:solidFill>
                  <a:srgbClr val="0000FF"/>
                </a:solidFill>
              </a:rPr>
              <a:t>names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FF"/>
                </a:solidFill>
              </a:rPr>
              <a:t>hostnames</a:t>
            </a:r>
            <a:r>
              <a:rPr lang="en-US" sz="2400" dirty="0"/>
              <a:t> for clients that </a:t>
            </a:r>
            <a:r>
              <a:rPr lang="en-US" sz="2400" dirty="0">
                <a:solidFill>
                  <a:srgbClr val="0000FF"/>
                </a:solidFill>
              </a:rPr>
              <a:t>lookup</a:t>
            </a:r>
            <a:r>
              <a:rPr lang="en-US" sz="2400" dirty="0"/>
              <a:t> services by </a:t>
            </a:r>
            <a:r>
              <a:rPr lang="en-US" sz="2400" dirty="0">
                <a:solidFill>
                  <a:srgbClr val="0000FF"/>
                </a:solidFill>
              </a:rPr>
              <a:t>service name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000" dirty="0"/>
              <a:t>More info at:</a:t>
            </a:r>
          </a:p>
          <a:p>
            <a:pPr lvl="1" indent="-342900"/>
            <a:r>
              <a:rPr lang="en-US" sz="2000" dirty="0">
                <a:hlinkClick r:id="rId2"/>
              </a:rPr>
              <a:t>https://github.com/Netflix/eureka/wiki/Eureka-at-a-glance</a:t>
            </a:r>
            <a:endParaRPr lang="en-US" sz="2000" dirty="0"/>
          </a:p>
          <a:p>
            <a:pPr lvl="1" indent="-342900"/>
            <a:r>
              <a:rPr lang="en-US" sz="2000" dirty="0">
                <a:hlinkClick r:id="rId3"/>
              </a:rPr>
              <a:t>https://www.baeldung.com/spring-cloud-netflix-eureka</a:t>
            </a:r>
            <a:r>
              <a:rPr lang="en-US" sz="2000" dirty="0"/>
              <a:t> (tutorial)</a:t>
            </a:r>
          </a:p>
          <a:p>
            <a:pPr lvl="1" indent="-342900"/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Registries / cont.</a:t>
            </a:r>
          </a:p>
        </p:txBody>
      </p:sp>
    </p:spTree>
    <p:extLst>
      <p:ext uri="{BB962C8B-B14F-4D97-AF65-F5344CB8AC3E}">
        <p14:creationId xmlns:p14="http://schemas.microsoft.com/office/powerpoint/2010/main" val="316052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ureka High level Architecture">
            <a:extLst>
              <a:ext uri="{FF2B5EF4-FFF2-40B4-BE49-F238E27FC236}">
                <a16:creationId xmlns:a16="http://schemas.microsoft.com/office/drawing/2014/main" id="{E3AEF91D-BE98-4522-9851-4C5118D5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97" y="1261336"/>
            <a:ext cx="6724773" cy="5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diagram illustrates using Netflix </a:t>
            </a:r>
            <a:r>
              <a:rPr lang="en-US" sz="2400" dirty="0">
                <a:solidFill>
                  <a:srgbClr val="C00000"/>
                </a:solidFill>
              </a:rPr>
              <a:t>Eureka</a:t>
            </a:r>
            <a:r>
              <a:rPr lang="en-US" sz="2400" dirty="0"/>
              <a:t> server in an enterprise environment.</a:t>
            </a:r>
            <a:endParaRPr lang="en-US" sz="20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Registries / cont.</a:t>
            </a:r>
          </a:p>
        </p:txBody>
      </p:sp>
    </p:spTree>
    <p:extLst>
      <p:ext uri="{BB962C8B-B14F-4D97-AF65-F5344CB8AC3E}">
        <p14:creationId xmlns:p14="http://schemas.microsoft.com/office/powerpoint/2010/main" val="2201741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Registry Example using Eureka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667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Note that a service discovery may simply be implemented using a REST service. </a:t>
            </a:r>
          </a:p>
          <a:p>
            <a:pPr lvl="1"/>
            <a:r>
              <a:rPr lang="en-US" sz="2400" dirty="0"/>
              <a:t>For instance, a </a:t>
            </a:r>
            <a:r>
              <a:rPr lang="en-US" sz="2400" dirty="0" err="1"/>
              <a:t>ServiceResigtry</a:t>
            </a:r>
            <a:r>
              <a:rPr lang="en-US" sz="2400" dirty="0"/>
              <a:t> itself may be implemented using REST API.</a:t>
            </a:r>
          </a:p>
          <a:p>
            <a:endParaRPr lang="en-US" sz="2800" dirty="0"/>
          </a:p>
          <a:p>
            <a:r>
              <a:rPr lang="en-US" sz="2800" dirty="0"/>
              <a:t>This, however, may lead into non-standard implementations.</a:t>
            </a:r>
          </a:p>
          <a:p>
            <a:endParaRPr lang="en-US" sz="2800" dirty="0"/>
          </a:p>
          <a:p>
            <a:r>
              <a:rPr lang="en-US" sz="2800" dirty="0"/>
              <a:t>Netflix Eureka provides standard as well as configurable registry implementation using annotations.</a:t>
            </a:r>
          </a:p>
          <a:p>
            <a:endParaRPr lang="en-US" sz="2800" dirty="0"/>
          </a:p>
          <a:p>
            <a:r>
              <a:rPr lang="en-US" sz="2800" dirty="0"/>
              <a:t>In this section, we will use Eureka registry that is implemented using Spring Boot.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Before we begin</a:t>
            </a:r>
          </a:p>
        </p:txBody>
      </p:sp>
    </p:spTree>
    <p:extLst>
      <p:ext uri="{BB962C8B-B14F-4D97-AF65-F5344CB8AC3E}">
        <p14:creationId xmlns:p14="http://schemas.microsoft.com/office/powerpoint/2010/main" val="2847133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Firstly, we'll create a new Maven project and put the dependencies into it.</a:t>
            </a:r>
          </a:p>
          <a:p>
            <a:endParaRPr lang="en-US" sz="2800" dirty="0"/>
          </a:p>
          <a:p>
            <a:r>
              <a:rPr lang="en-US" sz="2800" dirty="0"/>
              <a:t>The server application is a maven project that hosts the discoverable service.</a:t>
            </a:r>
          </a:p>
          <a:p>
            <a:endParaRPr lang="en-US" sz="2800" dirty="0"/>
          </a:p>
          <a:p>
            <a:r>
              <a:rPr lang="en-US" sz="2800" dirty="0"/>
              <a:t>The client application is a eureka client that discovers and invokes the service.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Project Setup, How it works.</a:t>
            </a:r>
          </a:p>
        </p:txBody>
      </p:sp>
    </p:spTree>
    <p:extLst>
      <p:ext uri="{BB962C8B-B14F-4D97-AF65-F5344CB8AC3E}">
        <p14:creationId xmlns:p14="http://schemas.microsoft.com/office/powerpoint/2010/main" val="192243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 Registry and Discovery</a:t>
            </a:r>
          </a:p>
          <a:p>
            <a:r>
              <a:rPr lang="en-US" sz="2800" dirty="0"/>
              <a:t>Universal Description, Discovery, and Integration (UDDI)</a:t>
            </a:r>
          </a:p>
          <a:p>
            <a:r>
              <a:rPr lang="en-US" sz="2800" dirty="0"/>
              <a:t>Service Registry using Netflix Eureka</a:t>
            </a:r>
          </a:p>
          <a:p>
            <a:r>
              <a:rPr lang="en-US" sz="2800" dirty="0"/>
              <a:t>A Registry Example using Eureka</a:t>
            </a:r>
          </a:p>
          <a:p>
            <a:r>
              <a:rPr lang="en-US" sz="2800" dirty="0"/>
              <a:t>JAX-RS and Eureka</a:t>
            </a:r>
            <a:endParaRPr lang="en-CA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58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import spring-cloud-starter-parent to all projects.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Server 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23C6B-EF72-4682-9E0B-11C15A51C9DC}"/>
              </a:ext>
            </a:extLst>
          </p:cNvPr>
          <p:cNvSpPr txBox="1"/>
          <p:nvPr/>
        </p:nvSpPr>
        <p:spPr>
          <a:xfrm>
            <a:off x="2038004" y="1987927"/>
            <a:ext cx="89347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&lt;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org.springframework.cloud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&gt;spring-cloud-starter-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netflix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-eureka-server&lt;/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&lt;/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endParaRPr lang="en-US" sz="140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dependencyManagement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dependencies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org.springframework.cloud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&gt;spring-cloud-starter-parent&lt;/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Greenwich.RELEASE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&gt;pom&lt;/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scope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&gt;import&lt;/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scope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&lt;/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&lt;/</a:t>
            </a:r>
            <a:r>
              <a:rPr lang="en-US" sz="14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dependencies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sz="14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dependencyManagement</a:t>
            </a:r>
            <a:r>
              <a:rPr lang="en-US" sz="14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873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server application may be defined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Server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864F0-177C-4640-B961-47CCC7F71393}"/>
              </a:ext>
            </a:extLst>
          </p:cNvPr>
          <p:cNvSpPr txBox="1"/>
          <p:nvPr/>
        </p:nvSpPr>
        <p:spPr>
          <a:xfrm>
            <a:off x="1981200" y="1570672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@SpringBootApplication</a:t>
            </a:r>
          </a:p>
          <a:p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@EnableEurekaServer</a:t>
            </a:r>
          </a:p>
          <a:p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MyEurekaServerApplication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(String[]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SpringApplication.run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My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EurekaServerApplication.class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} </a:t>
            </a:r>
          </a:p>
          <a:p>
            <a:endParaRPr lang="en-US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. . .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287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to configure the application by adding the properties in YAML format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err="1"/>
              <a:t>application.yml</a:t>
            </a:r>
            <a:r>
              <a:rPr lang="en-US" sz="2000" dirty="0"/>
              <a:t> will be our configuration file)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Server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F5DAE-4A98-4621-8DE1-E2A5EE1C567F}"/>
              </a:ext>
            </a:extLst>
          </p:cNvPr>
          <p:cNvSpPr txBox="1"/>
          <p:nvPr/>
        </p:nvSpPr>
        <p:spPr>
          <a:xfrm>
            <a:off x="2286000" y="2087940"/>
            <a:ext cx="6724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server: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port: 8761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eureka: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client: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registerWithEureka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false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fetchRegistry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3462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sample Eureka client implementation is given in the following: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Eureka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2106C-5852-4191-A4BE-94350E8E2E5E}"/>
              </a:ext>
            </a:extLst>
          </p:cNvPr>
          <p:cNvSpPr txBox="1"/>
          <p:nvPr/>
        </p:nvSpPr>
        <p:spPr>
          <a:xfrm>
            <a:off x="1719349" y="1759327"/>
            <a:ext cx="902485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@SpringBootApplication</a:t>
            </a:r>
          </a:p>
          <a:p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@RestController</a:t>
            </a:r>
          </a:p>
          <a:p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EurekaClientApplication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implements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GreetingController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@Autowired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@Lazy</a:t>
            </a:r>
          </a:p>
          <a:p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private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EurekaClient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eurekaClient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60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@Value("${spring.application.name}")</a:t>
            </a:r>
            <a:endParaRPr lang="en-US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appName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(String[]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SpringApplication.run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EurekaClientApplication.class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}</a:t>
            </a:r>
          </a:p>
          <a:p>
            <a:endParaRPr lang="en-US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@Override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US" sz="1600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greeting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String.format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 </a:t>
            </a:r>
            <a:r>
              <a:rPr lang="en-US" sz="160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"Hello from '%s’!”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eurekaClient.getApplication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appName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getName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 }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625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maven dependency is added to the client project: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Client Maven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24652-C6F2-426C-BF25-EB5F5C84A120}"/>
              </a:ext>
            </a:extLst>
          </p:cNvPr>
          <p:cNvSpPr txBox="1"/>
          <p:nvPr/>
        </p:nvSpPr>
        <p:spPr>
          <a:xfrm>
            <a:off x="1524000" y="1981200"/>
            <a:ext cx="93296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org.springframework.cloud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&gt;spring-cloud-starter-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netflix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-eureka-starter&lt;/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&lt;/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endParaRPr lang="en-US" sz="160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org.springframework.boot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&gt;spring-boot-starter-web&lt;/</a:t>
            </a:r>
            <a:r>
              <a:rPr lang="en-US" sz="16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&lt;/</a:t>
            </a:r>
            <a:r>
              <a:rPr lang="en-US" sz="16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lang="en-US" sz="16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2840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configuration is added to the client project: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Client 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E3A89-BA6E-42D2-8B94-1B31E380239F}"/>
              </a:ext>
            </a:extLst>
          </p:cNvPr>
          <p:cNvSpPr txBox="1"/>
          <p:nvPr/>
        </p:nvSpPr>
        <p:spPr>
          <a:xfrm>
            <a:off x="2176548" y="1993880"/>
            <a:ext cx="86438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application: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name: spring-cloud-eureka-client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server: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port: 0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client: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serviceUrl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defaultZone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${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EUREKA_URI:http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://localhost:8761/eureka}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instance: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preferIpAddress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78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JAX-RS and Eureka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5306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JAX-RS service may also be discoverable using Eureka.</a:t>
            </a:r>
          </a:p>
          <a:p>
            <a:endParaRPr lang="en-US" sz="2800" dirty="0"/>
          </a:p>
          <a:p>
            <a:r>
              <a:rPr lang="en-US" sz="2800" dirty="0"/>
              <a:t>To do so, an application class as well as a configuration class must be implemented.</a:t>
            </a:r>
          </a:p>
          <a:p>
            <a:endParaRPr lang="en-US" sz="2800" dirty="0"/>
          </a:p>
          <a:p>
            <a:r>
              <a:rPr lang="en-US" sz="2800" dirty="0"/>
              <a:t>An Example is provided in the next sides.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Enabling Service Discovery / cont.</a:t>
            </a:r>
          </a:p>
        </p:txBody>
      </p:sp>
    </p:spTree>
    <p:extLst>
      <p:ext uri="{BB962C8B-B14F-4D97-AF65-F5344CB8AC3E}">
        <p14:creationId xmlns:p14="http://schemas.microsoft.com/office/powerpoint/2010/main" val="1018986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shows how to make a JAX-RS service discoverable using in Eureka: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JAX-RS Discoverable Service</a:t>
            </a:r>
          </a:p>
        </p:txBody>
      </p:sp>
      <p:sp>
        <p:nvSpPr>
          <p:cNvPr id="5" name="Google Shape;134;p28">
            <a:extLst>
              <a:ext uri="{FF2B5EF4-FFF2-40B4-BE49-F238E27FC236}">
                <a16:creationId xmlns:a16="http://schemas.microsoft.com/office/drawing/2014/main" id="{F7714123-E3E5-4FCD-8CF4-A02DB30DFD21}"/>
              </a:ext>
            </a:extLst>
          </p:cNvPr>
          <p:cNvSpPr/>
          <p:nvPr/>
        </p:nvSpPr>
        <p:spPr>
          <a:xfrm>
            <a:off x="1947816" y="1524000"/>
            <a:ext cx="7348584" cy="470894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 The @EnableDiscoveryClient tag helps register the service on the Eureka registry</a:t>
            </a:r>
            <a:b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@SpringBootApplication</a:t>
            </a:r>
            <a:b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@EnableDiscoveryClient</a:t>
            </a:r>
            <a:b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MyEurekaServerApplication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SpringBootServletInitializer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@Override</a:t>
            </a:r>
            <a:b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SpringApplicationBuilder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configure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SpringApplicationBuilder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builder) {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builder.sources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MyRestService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 err="1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  <a:b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ServletContextInitializer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servletInitializer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new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ServletContextInitializer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@Override</a:t>
            </a:r>
            <a:b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000" b="0" i="0" u="none" strike="noStrike" cap="none" dirty="0" err="1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onStartup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ServletContext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servletContext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ServletException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ServletRegistration.Dynamic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appServlet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servletContext.addServlet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"jersey-servlet"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new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SpringServlet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Map&lt;String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String&gt;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filterParameters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HashMap&lt;&gt;()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 Discovery Parameters</a:t>
            </a:r>
            <a:b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filterParameters.put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000" b="1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MyRestService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000" b="0" i="0" u="none" strike="noStrike" cap="none" dirty="0" err="1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com.mcgill.myrest</a:t>
            </a:r>
            <a:r>
              <a:rPr lang="en-US" sz="1000" dirty="0" err="1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appServlet.setInitParameters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filterParameters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appServlet.setLoadOnStartup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appServlet.addMapping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"/</a:t>
            </a:r>
            <a:r>
              <a:rPr lang="en-US" sz="1000" b="0" i="0" u="none" strike="noStrike" cap="none" dirty="0" err="1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myrestservice</a:t>
            </a:r>
            <a:r>
              <a:rPr lang="en-US" sz="10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/*"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lang="en-US" sz="1000" b="0" i="0" u="none" strike="noStrike" cap="none" dirty="0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(String[]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SpringApplication.</a:t>
            </a:r>
            <a:r>
              <a:rPr lang="en-US" sz="1000" b="0" i="1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MyRestService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 err="1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900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case the service is implement in JAX-RS, the following configuration will do the trick: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JAX-RS Discoverable Service / cont.</a:t>
            </a:r>
          </a:p>
        </p:txBody>
      </p:sp>
      <p:sp>
        <p:nvSpPr>
          <p:cNvPr id="6" name="Google Shape;141;p29">
            <a:extLst>
              <a:ext uri="{FF2B5EF4-FFF2-40B4-BE49-F238E27FC236}">
                <a16:creationId xmlns:a16="http://schemas.microsoft.com/office/drawing/2014/main" id="{F8CC23BD-872D-4169-878E-492FB1C73998}"/>
              </a:ext>
            </a:extLst>
          </p:cNvPr>
          <p:cNvSpPr/>
          <p:nvPr/>
        </p:nvSpPr>
        <p:spPr>
          <a:xfrm>
            <a:off x="2078531" y="1764556"/>
            <a:ext cx="7294069" cy="375483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@ApplicationPath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MyRestConfig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PackagesResourceConfig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400" b="0" i="0" u="none" strike="noStrike" cap="none" dirty="0" err="1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MyRestConfig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i="1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getparams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private static final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Map&lt;String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Object&gt; </a:t>
            </a:r>
            <a:r>
              <a:rPr lang="en-US" sz="1400" b="0" i="0" u="none" strike="noStrike" cap="none" dirty="0" err="1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getparams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Map&lt;String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Object&gt; result = 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HashMap&lt;&gt;()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result.put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PackagesResourceConfig.</a:t>
            </a:r>
            <a:r>
              <a:rPr lang="en-US" sz="1400" b="0" i="1" u="none" strike="noStrike" cap="none" dirty="0" err="1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PROPERTY_PACKAGES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 strike="noStrike" cap="none" dirty="0" err="1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com.mcgill.myrest</a:t>
            </a:r>
            <a:r>
              <a:rPr lang="en-US" sz="1400" dirty="0" err="1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US" sz="14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 forwarding non-Jersey paths to servlet container to Spring Boot actuator</a:t>
            </a:r>
            <a:br>
              <a:rPr lang="en-US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result.put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"com.sun.jersey.config.feature.FilterForwardOn404"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"true"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result.put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 err="1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JSONConfiguration.</a:t>
            </a:r>
            <a:r>
              <a:rPr lang="en-US" sz="1400" b="0" i="1" u="none" strike="noStrike" cap="none" dirty="0" err="1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FEATURE_POJO_MAPPING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"true"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88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and Discovery</a:t>
            </a:r>
          </a:p>
        </p:txBody>
      </p:sp>
    </p:spTree>
    <p:extLst>
      <p:ext uri="{BB962C8B-B14F-4D97-AF65-F5344CB8AC3E}">
        <p14:creationId xmlns:p14="http://schemas.microsoft.com/office/powerpoint/2010/main" val="3670075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20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Service Registry in Eureka</a:t>
            </a:r>
          </a:p>
          <a:p>
            <a:r>
              <a:rPr lang="en-US" sz="1800" dirty="0">
                <a:solidFill>
                  <a:srgbClr val="3C3C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Discover and invoke the service on the client side (Optional)</a:t>
            </a:r>
            <a:endParaRPr lang="en-US" sz="1800" dirty="0">
              <a:solidFill>
                <a:srgbClr val="3C3C3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53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 Discovery using UDDI</a:t>
            </a:r>
          </a:p>
          <a:p>
            <a:r>
              <a:rPr lang="en-US" sz="2800" dirty="0"/>
              <a:t>REST based service discovery</a:t>
            </a:r>
          </a:p>
          <a:p>
            <a:r>
              <a:rPr lang="en-US" sz="2800" dirty="0"/>
              <a:t>Netflix Eureka</a:t>
            </a:r>
          </a:p>
          <a:p>
            <a:r>
              <a:rPr lang="en-US" sz="2800" dirty="0"/>
              <a:t>Microservices</a:t>
            </a:r>
          </a:p>
          <a:p>
            <a:r>
              <a:rPr lang="en-US" sz="2800" dirty="0"/>
              <a:t>Eureka Client and Eureka Server Applications</a:t>
            </a:r>
          </a:p>
          <a:p>
            <a:r>
              <a:rPr lang="en-US" sz="2800" dirty="0"/>
              <a:t>JAX-RS and Eureka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022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3"/>
              </a:rPr>
              <a:t>https://en.wikipedia.org/wiki/Web_Services_Discovery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4"/>
              </a:rPr>
              <a:t>https://en.wikipedia.org/wiki/Microservices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5"/>
              </a:rPr>
              <a:t>https://en.wikipedia.org/wiki/Jakarta_XML_Registries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6"/>
              </a:rPr>
              <a:t>https://en.wikipedia.org/wiki/EbXML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7"/>
              </a:rPr>
              <a:t>https://docs.oracle.com/cd/E13214_01/wli/docs70/b2bsampl/ebxml.htm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8"/>
              </a:rPr>
              <a:t>https://github.com/Netflix/eureka/wiki/Eureka-at-a-glance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9"/>
              </a:rPr>
              <a:t>https://zookeeper.apache.org/doc/r3.3.3/index.html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10"/>
              </a:rPr>
              <a:t>https://docs.oracle.com/cd/E17802_01/webservices/webservices/docs/1.6/tutorial/doc/JAXR-ebXML2.html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11"/>
              </a:rPr>
              <a:t>https://en.wikipedia.org/wiki/Failover</a:t>
            </a:r>
            <a:endParaRPr lang="en-US" sz="2000" dirty="0"/>
          </a:p>
          <a:p>
            <a:endParaRPr lang="en-CA" sz="2400" dirty="0"/>
          </a:p>
          <a:p>
            <a:r>
              <a:rPr lang="en-CA" sz="2400"/>
              <a:t>Further Reading:</a:t>
            </a:r>
            <a:endParaRPr lang="en-CA" sz="2400" dirty="0"/>
          </a:p>
          <a:p>
            <a:pPr lvl="1"/>
            <a:r>
              <a:rPr lang="en-US" altLang="en-US" sz="2000" i="1" dirty="0">
                <a:hlinkClick r:id="rId12"/>
              </a:rPr>
              <a:t>https://www.baeldung.com/spring-cloud-netflix-eureka</a:t>
            </a:r>
            <a:endParaRPr lang="en-US" altLang="en-US" sz="2000" i="1" dirty="0"/>
          </a:p>
          <a:p>
            <a:pPr lvl="1"/>
            <a:r>
              <a:rPr lang="en-US" altLang="en-US" sz="2000" i="1" dirty="0">
                <a:hlinkClick r:id="rId13"/>
              </a:rPr>
              <a:t>https://spring.io/guides/gs/service-registration-and-discovery/</a:t>
            </a:r>
            <a:endParaRPr lang="en-US" altLang="en-US" sz="2000" i="1" dirty="0"/>
          </a:p>
          <a:p>
            <a:pPr lvl="1"/>
            <a:r>
              <a:rPr lang="en-US" altLang="en-US" sz="2000" i="1" dirty="0">
                <a:hlinkClick r:id="rId14"/>
              </a:rPr>
              <a:t>https://medium.com/swlh/spring-cloud-service-discovery-with-eureka-16f32068e5c7</a:t>
            </a:r>
            <a:endParaRPr lang="en-US" altLang="en-US" sz="2000" i="1" dirty="0"/>
          </a:p>
          <a:p>
            <a:pPr lvl="1"/>
            <a:endParaRPr lang="en-US" altLang="en-US" sz="2000" i="1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54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- </a:t>
            </a:r>
            <a:r>
              <a:rPr lang="en-US"/>
              <a:t>Web Services Security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Problem Statement:</a:t>
            </a:r>
          </a:p>
          <a:p>
            <a:endParaRPr lang="en-US" sz="2400" dirty="0"/>
          </a:p>
          <a:p>
            <a:r>
              <a:rPr lang="en-US" sz="2400" dirty="0"/>
              <a:t>Clients want to </a:t>
            </a:r>
            <a:r>
              <a:rPr lang="en-US" sz="2400" dirty="0">
                <a:solidFill>
                  <a:srgbClr val="FF0000"/>
                </a:solidFill>
              </a:rPr>
              <a:t>choose</a:t>
            </a:r>
            <a:r>
              <a:rPr lang="en-US" sz="2400" dirty="0"/>
              <a:t> a service among a large </a:t>
            </a:r>
            <a:r>
              <a:rPr lang="en-US" sz="2400" dirty="0">
                <a:solidFill>
                  <a:srgbClr val="0000FF"/>
                </a:solidFill>
              </a:rPr>
              <a:t>collection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FF"/>
                </a:solidFill>
              </a:rPr>
              <a:t>services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providers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client does </a:t>
            </a:r>
            <a:r>
              <a:rPr lang="en-US" sz="2400" dirty="0">
                <a:solidFill>
                  <a:srgbClr val="FF0000"/>
                </a:solidFill>
              </a:rPr>
              <a:t>not necessarily</a:t>
            </a:r>
            <a:r>
              <a:rPr lang="en-US" sz="2400" dirty="0"/>
              <a:t> need to know </a:t>
            </a:r>
            <a:r>
              <a:rPr lang="en-US" sz="2400" dirty="0">
                <a:solidFill>
                  <a:srgbClr val="0000FF"/>
                </a:solidFill>
              </a:rPr>
              <a:t>which provider</a:t>
            </a:r>
            <a:r>
              <a:rPr lang="en-US" sz="2400" dirty="0"/>
              <a:t> provides the service.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13982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Service Registries are used for two equally important operations: </a:t>
            </a:r>
            <a:r>
              <a:rPr lang="en-US" sz="2400" dirty="0">
                <a:solidFill>
                  <a:srgbClr val="0000FF"/>
                </a:solidFill>
              </a:rPr>
              <a:t>describing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registering</a:t>
            </a:r>
            <a:r>
              <a:rPr lang="en-US" sz="2400" dirty="0"/>
              <a:t> web service.</a:t>
            </a:r>
          </a:p>
          <a:p>
            <a:endParaRPr lang="en-US" sz="2400" dirty="0"/>
          </a:p>
          <a:p>
            <a:r>
              <a:rPr lang="en-US" sz="2400" dirty="0"/>
              <a:t>Compare/Contrast with URLs</a:t>
            </a:r>
          </a:p>
          <a:p>
            <a:endParaRPr lang="en-US" sz="2400" dirty="0"/>
          </a:p>
          <a:p>
            <a:r>
              <a:rPr lang="en-US" sz="2400" dirty="0"/>
              <a:t>Publication of a service requires proper description of a Web service in terms of </a:t>
            </a:r>
            <a:r>
              <a:rPr lang="en-US" sz="2400" dirty="0">
                <a:solidFill>
                  <a:srgbClr val="0000FF"/>
                </a:solidFill>
              </a:rPr>
              <a:t>business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service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technical information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Registration deals with </a:t>
            </a:r>
            <a:r>
              <a:rPr lang="en-US" sz="2400" dirty="0">
                <a:solidFill>
                  <a:srgbClr val="FF0000"/>
                </a:solidFill>
              </a:rPr>
              <a:t>persistently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storing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FF"/>
                </a:solidFill>
              </a:rPr>
              <a:t>web service descriptions</a:t>
            </a:r>
            <a:r>
              <a:rPr lang="en-US" sz="2400" dirty="0"/>
              <a:t> in the Web services </a:t>
            </a:r>
            <a:r>
              <a:rPr lang="en-US" sz="2400" dirty="0">
                <a:solidFill>
                  <a:srgbClr val="0000FF"/>
                </a:solidFill>
              </a:rPr>
              <a:t>registry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Registries / cont.</a:t>
            </a:r>
          </a:p>
        </p:txBody>
      </p:sp>
    </p:spTree>
    <p:extLst>
      <p:ext uri="{BB962C8B-B14F-4D97-AF65-F5344CB8AC3E}">
        <p14:creationId xmlns:p14="http://schemas.microsoft.com/office/powerpoint/2010/main" val="304529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illustrates an example of a discovery process by a service requestor (see steps 2-6).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Registries / cont.</a:t>
            </a:r>
          </a:p>
        </p:txBody>
      </p:sp>
      <p:grpSp>
        <p:nvGrpSpPr>
          <p:cNvPr id="5" name="Group 4" descr="This picture shows various steps and operations in service registry, discovery, and invokation.">
            <a:extLst>
              <a:ext uri="{FF2B5EF4-FFF2-40B4-BE49-F238E27FC236}">
                <a16:creationId xmlns:a16="http://schemas.microsoft.com/office/drawing/2014/main" id="{46F93061-7FC7-429A-AB9B-733BE0DAB971}"/>
              </a:ext>
            </a:extLst>
          </p:cNvPr>
          <p:cNvGrpSpPr/>
          <p:nvPr/>
        </p:nvGrpSpPr>
        <p:grpSpPr>
          <a:xfrm>
            <a:off x="3685775" y="1806752"/>
            <a:ext cx="5288808" cy="4236720"/>
            <a:chOff x="0" y="0"/>
            <a:chExt cx="5288940" cy="4236720"/>
          </a:xfrm>
        </p:grpSpPr>
        <p:sp>
          <p:nvSpPr>
            <p:cNvPr id="6" name="Shape 87">
              <a:extLst>
                <a:ext uri="{FF2B5EF4-FFF2-40B4-BE49-F238E27FC236}">
                  <a16:creationId xmlns:a16="http://schemas.microsoft.com/office/drawing/2014/main" id="{3DB6B9C7-A2CD-4297-877A-EB1EEAC10B62}"/>
                </a:ext>
              </a:extLst>
            </p:cNvPr>
            <p:cNvSpPr/>
            <p:nvPr/>
          </p:nvSpPr>
          <p:spPr>
            <a:xfrm>
              <a:off x="220980" y="342899"/>
              <a:ext cx="1889760" cy="3404616"/>
            </a:xfrm>
            <a:custGeom>
              <a:avLst/>
              <a:gdLst/>
              <a:ahLst/>
              <a:cxnLst/>
              <a:rect l="0" t="0" r="0" b="0"/>
              <a:pathLst>
                <a:path w="1889760" h="3404616">
                  <a:moveTo>
                    <a:pt x="231648" y="3404616"/>
                  </a:moveTo>
                  <a:lnTo>
                    <a:pt x="185928" y="3236977"/>
                  </a:lnTo>
                  <a:lnTo>
                    <a:pt x="146304" y="3081529"/>
                  </a:lnTo>
                  <a:lnTo>
                    <a:pt x="115824" y="2926081"/>
                  </a:lnTo>
                  <a:lnTo>
                    <a:pt x="85344" y="2779777"/>
                  </a:lnTo>
                  <a:lnTo>
                    <a:pt x="57912" y="2633473"/>
                  </a:lnTo>
                  <a:lnTo>
                    <a:pt x="39624" y="2487169"/>
                  </a:lnTo>
                  <a:lnTo>
                    <a:pt x="21336" y="2350009"/>
                  </a:lnTo>
                  <a:lnTo>
                    <a:pt x="9144" y="2215897"/>
                  </a:lnTo>
                  <a:lnTo>
                    <a:pt x="3048" y="2084833"/>
                  </a:lnTo>
                  <a:lnTo>
                    <a:pt x="0" y="1956816"/>
                  </a:lnTo>
                  <a:lnTo>
                    <a:pt x="3048" y="1834897"/>
                  </a:lnTo>
                  <a:lnTo>
                    <a:pt x="12192" y="1719073"/>
                  </a:lnTo>
                  <a:lnTo>
                    <a:pt x="24384" y="1603249"/>
                  </a:lnTo>
                  <a:lnTo>
                    <a:pt x="42672" y="1493521"/>
                  </a:lnTo>
                  <a:lnTo>
                    <a:pt x="60960" y="1386841"/>
                  </a:lnTo>
                  <a:lnTo>
                    <a:pt x="88392" y="1283209"/>
                  </a:lnTo>
                  <a:lnTo>
                    <a:pt x="124968" y="1182625"/>
                  </a:lnTo>
                  <a:lnTo>
                    <a:pt x="155448" y="1088137"/>
                  </a:lnTo>
                  <a:lnTo>
                    <a:pt x="198120" y="996696"/>
                  </a:lnTo>
                  <a:lnTo>
                    <a:pt x="240792" y="908304"/>
                  </a:lnTo>
                  <a:lnTo>
                    <a:pt x="292608" y="822960"/>
                  </a:lnTo>
                  <a:lnTo>
                    <a:pt x="347472" y="746760"/>
                  </a:lnTo>
                  <a:lnTo>
                    <a:pt x="402336" y="670560"/>
                  </a:lnTo>
                  <a:lnTo>
                    <a:pt x="466344" y="597408"/>
                  </a:lnTo>
                  <a:lnTo>
                    <a:pt x="533400" y="527304"/>
                  </a:lnTo>
                  <a:lnTo>
                    <a:pt x="612648" y="466344"/>
                  </a:lnTo>
                  <a:lnTo>
                    <a:pt x="688848" y="405384"/>
                  </a:lnTo>
                  <a:lnTo>
                    <a:pt x="771144" y="350520"/>
                  </a:lnTo>
                  <a:lnTo>
                    <a:pt x="859536" y="298704"/>
                  </a:lnTo>
                  <a:lnTo>
                    <a:pt x="947928" y="249936"/>
                  </a:lnTo>
                  <a:lnTo>
                    <a:pt x="1045464" y="204216"/>
                  </a:lnTo>
                  <a:lnTo>
                    <a:pt x="1146048" y="164592"/>
                  </a:lnTo>
                  <a:lnTo>
                    <a:pt x="1252728" y="131064"/>
                  </a:lnTo>
                  <a:lnTo>
                    <a:pt x="1365504" y="94488"/>
                  </a:lnTo>
                  <a:lnTo>
                    <a:pt x="1478280" y="70104"/>
                  </a:lnTo>
                  <a:lnTo>
                    <a:pt x="1600200" y="42672"/>
                  </a:lnTo>
                  <a:lnTo>
                    <a:pt x="1722120" y="21336"/>
                  </a:lnTo>
                  <a:lnTo>
                    <a:pt x="1853184" y="3048"/>
                  </a:lnTo>
                  <a:lnTo>
                    <a:pt x="188976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88">
              <a:extLst>
                <a:ext uri="{FF2B5EF4-FFF2-40B4-BE49-F238E27FC236}">
                  <a16:creationId xmlns:a16="http://schemas.microsoft.com/office/drawing/2014/main" id="{3019FE60-0572-48A7-9649-EFBFF36903E3}"/>
                </a:ext>
              </a:extLst>
            </p:cNvPr>
            <p:cNvSpPr/>
            <p:nvPr/>
          </p:nvSpPr>
          <p:spPr>
            <a:xfrm>
              <a:off x="2103120" y="289560"/>
              <a:ext cx="103632" cy="106680"/>
            </a:xfrm>
            <a:custGeom>
              <a:avLst/>
              <a:gdLst/>
              <a:ahLst/>
              <a:cxnLst/>
              <a:rect l="0" t="0" r="0" b="0"/>
              <a:pathLst>
                <a:path w="103632" h="106680">
                  <a:moveTo>
                    <a:pt x="0" y="0"/>
                  </a:moveTo>
                  <a:lnTo>
                    <a:pt x="103632" y="42672"/>
                  </a:lnTo>
                  <a:lnTo>
                    <a:pt x="6097" y="10668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94">
              <a:extLst>
                <a:ext uri="{FF2B5EF4-FFF2-40B4-BE49-F238E27FC236}">
                  <a16:creationId xmlns:a16="http://schemas.microsoft.com/office/drawing/2014/main" id="{327372FF-5D11-4576-B717-6818FB48F404}"/>
                </a:ext>
              </a:extLst>
            </p:cNvPr>
            <p:cNvSpPr/>
            <p:nvPr/>
          </p:nvSpPr>
          <p:spPr>
            <a:xfrm>
              <a:off x="473964" y="534923"/>
              <a:ext cx="1734312" cy="3112009"/>
            </a:xfrm>
            <a:custGeom>
              <a:avLst/>
              <a:gdLst/>
              <a:ahLst/>
              <a:cxnLst/>
              <a:rect l="0" t="0" r="0" b="0"/>
              <a:pathLst>
                <a:path w="1734312" h="3112009">
                  <a:moveTo>
                    <a:pt x="1734312" y="0"/>
                  </a:moveTo>
                  <a:lnTo>
                    <a:pt x="1606296" y="0"/>
                  </a:lnTo>
                  <a:lnTo>
                    <a:pt x="1487424" y="6096"/>
                  </a:lnTo>
                  <a:lnTo>
                    <a:pt x="1371600" y="21336"/>
                  </a:lnTo>
                  <a:lnTo>
                    <a:pt x="1258824" y="39624"/>
                  </a:lnTo>
                  <a:lnTo>
                    <a:pt x="1155192" y="64008"/>
                  </a:lnTo>
                  <a:lnTo>
                    <a:pt x="1054608" y="88392"/>
                  </a:lnTo>
                  <a:lnTo>
                    <a:pt x="957072" y="118872"/>
                  </a:lnTo>
                  <a:lnTo>
                    <a:pt x="865632" y="158496"/>
                  </a:lnTo>
                  <a:lnTo>
                    <a:pt x="777240" y="201168"/>
                  </a:lnTo>
                  <a:lnTo>
                    <a:pt x="691896" y="249936"/>
                  </a:lnTo>
                  <a:lnTo>
                    <a:pt x="615696" y="298704"/>
                  </a:lnTo>
                  <a:lnTo>
                    <a:pt x="539496" y="359664"/>
                  </a:lnTo>
                  <a:lnTo>
                    <a:pt x="475488" y="417576"/>
                  </a:lnTo>
                  <a:lnTo>
                    <a:pt x="408432" y="484632"/>
                  </a:lnTo>
                  <a:lnTo>
                    <a:pt x="350520" y="557784"/>
                  </a:lnTo>
                  <a:lnTo>
                    <a:pt x="295656" y="633984"/>
                  </a:lnTo>
                  <a:lnTo>
                    <a:pt x="243840" y="716280"/>
                  </a:lnTo>
                  <a:lnTo>
                    <a:pt x="198120" y="801624"/>
                  </a:lnTo>
                  <a:lnTo>
                    <a:pt x="155448" y="893065"/>
                  </a:lnTo>
                  <a:lnTo>
                    <a:pt x="121920" y="990600"/>
                  </a:lnTo>
                  <a:lnTo>
                    <a:pt x="88392" y="1094232"/>
                  </a:lnTo>
                  <a:lnTo>
                    <a:pt x="60960" y="1197865"/>
                  </a:lnTo>
                  <a:lnTo>
                    <a:pt x="39624" y="1310641"/>
                  </a:lnTo>
                  <a:lnTo>
                    <a:pt x="18288" y="1426465"/>
                  </a:lnTo>
                  <a:lnTo>
                    <a:pt x="9144" y="1548385"/>
                  </a:lnTo>
                  <a:lnTo>
                    <a:pt x="3048" y="1673353"/>
                  </a:lnTo>
                  <a:lnTo>
                    <a:pt x="0" y="1807465"/>
                  </a:lnTo>
                  <a:lnTo>
                    <a:pt x="0" y="1941577"/>
                  </a:lnTo>
                  <a:lnTo>
                    <a:pt x="3048" y="2084832"/>
                  </a:lnTo>
                  <a:lnTo>
                    <a:pt x="12192" y="2231136"/>
                  </a:lnTo>
                  <a:lnTo>
                    <a:pt x="27432" y="2383536"/>
                  </a:lnTo>
                  <a:lnTo>
                    <a:pt x="45720" y="2538985"/>
                  </a:lnTo>
                  <a:lnTo>
                    <a:pt x="73152" y="2697480"/>
                  </a:lnTo>
                  <a:lnTo>
                    <a:pt x="100584" y="2865121"/>
                  </a:lnTo>
                  <a:lnTo>
                    <a:pt x="134112" y="3038856"/>
                  </a:lnTo>
                  <a:lnTo>
                    <a:pt x="149352" y="3112009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8A2C00E2-8587-40F2-A4B3-7DC3BDDB06E6}"/>
                </a:ext>
              </a:extLst>
            </p:cNvPr>
            <p:cNvSpPr/>
            <p:nvPr/>
          </p:nvSpPr>
          <p:spPr>
            <a:xfrm>
              <a:off x="576072" y="3627120"/>
              <a:ext cx="94488" cy="121920"/>
            </a:xfrm>
            <a:custGeom>
              <a:avLst/>
              <a:gdLst/>
              <a:ahLst/>
              <a:cxnLst/>
              <a:rect l="0" t="0" r="0" b="0"/>
              <a:pathLst>
                <a:path w="94488" h="121920">
                  <a:moveTo>
                    <a:pt x="94488" y="0"/>
                  </a:moveTo>
                  <a:lnTo>
                    <a:pt x="70104" y="121920"/>
                  </a:lnTo>
                  <a:lnTo>
                    <a:pt x="0" y="27432"/>
                  </a:lnTo>
                  <a:lnTo>
                    <a:pt x="944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00">
              <a:extLst>
                <a:ext uri="{FF2B5EF4-FFF2-40B4-BE49-F238E27FC236}">
                  <a16:creationId xmlns:a16="http://schemas.microsoft.com/office/drawing/2014/main" id="{48C0F357-BA2A-4F62-B84A-1FB6DFF811F2}"/>
                </a:ext>
              </a:extLst>
            </p:cNvPr>
            <p:cNvSpPr/>
            <p:nvPr/>
          </p:nvSpPr>
          <p:spPr>
            <a:xfrm>
              <a:off x="705612" y="781811"/>
              <a:ext cx="1426464" cy="2965705"/>
            </a:xfrm>
            <a:custGeom>
              <a:avLst/>
              <a:gdLst/>
              <a:ahLst/>
              <a:cxnLst/>
              <a:rect l="0" t="0" r="0" b="0"/>
              <a:pathLst>
                <a:path w="1426464" h="2965705">
                  <a:moveTo>
                    <a:pt x="179832" y="2965705"/>
                  </a:moveTo>
                  <a:lnTo>
                    <a:pt x="137160" y="2807209"/>
                  </a:lnTo>
                  <a:lnTo>
                    <a:pt x="100584" y="2654809"/>
                  </a:lnTo>
                  <a:lnTo>
                    <a:pt x="73152" y="2505457"/>
                  </a:lnTo>
                  <a:lnTo>
                    <a:pt x="48768" y="2359153"/>
                  </a:lnTo>
                  <a:lnTo>
                    <a:pt x="24384" y="2218945"/>
                  </a:lnTo>
                  <a:lnTo>
                    <a:pt x="12192" y="2081785"/>
                  </a:lnTo>
                  <a:lnTo>
                    <a:pt x="6096" y="1950721"/>
                  </a:lnTo>
                  <a:lnTo>
                    <a:pt x="0" y="1822705"/>
                  </a:lnTo>
                  <a:lnTo>
                    <a:pt x="0" y="1697737"/>
                  </a:lnTo>
                  <a:lnTo>
                    <a:pt x="9144" y="1578865"/>
                  </a:lnTo>
                  <a:lnTo>
                    <a:pt x="21336" y="1463041"/>
                  </a:lnTo>
                  <a:lnTo>
                    <a:pt x="39624" y="1353313"/>
                  </a:lnTo>
                  <a:lnTo>
                    <a:pt x="67056" y="1243585"/>
                  </a:lnTo>
                  <a:lnTo>
                    <a:pt x="91440" y="1143001"/>
                  </a:lnTo>
                  <a:lnTo>
                    <a:pt x="124968" y="1042417"/>
                  </a:lnTo>
                  <a:lnTo>
                    <a:pt x="167640" y="944881"/>
                  </a:lnTo>
                  <a:lnTo>
                    <a:pt x="207264" y="853441"/>
                  </a:lnTo>
                  <a:lnTo>
                    <a:pt x="256032" y="765048"/>
                  </a:lnTo>
                  <a:lnTo>
                    <a:pt x="313944" y="682753"/>
                  </a:lnTo>
                  <a:lnTo>
                    <a:pt x="374904" y="606553"/>
                  </a:lnTo>
                  <a:lnTo>
                    <a:pt x="438912" y="530352"/>
                  </a:lnTo>
                  <a:lnTo>
                    <a:pt x="509016" y="463296"/>
                  </a:lnTo>
                  <a:lnTo>
                    <a:pt x="588264" y="393192"/>
                  </a:lnTo>
                  <a:lnTo>
                    <a:pt x="670560" y="329184"/>
                  </a:lnTo>
                  <a:lnTo>
                    <a:pt x="758952" y="271272"/>
                  </a:lnTo>
                  <a:lnTo>
                    <a:pt x="847344" y="219456"/>
                  </a:lnTo>
                  <a:lnTo>
                    <a:pt x="947928" y="167640"/>
                  </a:lnTo>
                  <a:lnTo>
                    <a:pt x="1048512" y="121920"/>
                  </a:lnTo>
                  <a:lnTo>
                    <a:pt x="1161288" y="79248"/>
                  </a:lnTo>
                  <a:lnTo>
                    <a:pt x="1274064" y="45720"/>
                  </a:lnTo>
                  <a:lnTo>
                    <a:pt x="1389888" y="9144"/>
                  </a:lnTo>
                  <a:lnTo>
                    <a:pt x="1426464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01">
              <a:extLst>
                <a:ext uri="{FF2B5EF4-FFF2-40B4-BE49-F238E27FC236}">
                  <a16:creationId xmlns:a16="http://schemas.microsoft.com/office/drawing/2014/main" id="{125E7AC7-6E37-44C4-B727-AEBA2FC340A5}"/>
                </a:ext>
              </a:extLst>
            </p:cNvPr>
            <p:cNvSpPr/>
            <p:nvPr/>
          </p:nvSpPr>
          <p:spPr>
            <a:xfrm>
              <a:off x="2112264" y="728472"/>
              <a:ext cx="109728" cy="106680"/>
            </a:xfrm>
            <a:custGeom>
              <a:avLst/>
              <a:gdLst/>
              <a:ahLst/>
              <a:cxnLst/>
              <a:rect l="0" t="0" r="0" b="0"/>
              <a:pathLst>
                <a:path w="109728" h="106680">
                  <a:moveTo>
                    <a:pt x="0" y="0"/>
                  </a:moveTo>
                  <a:lnTo>
                    <a:pt x="109728" y="30480"/>
                  </a:lnTo>
                  <a:lnTo>
                    <a:pt x="24384" y="10668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08">
              <a:extLst>
                <a:ext uri="{FF2B5EF4-FFF2-40B4-BE49-F238E27FC236}">
                  <a16:creationId xmlns:a16="http://schemas.microsoft.com/office/drawing/2014/main" id="{DCB2233F-F3D2-410A-BA44-D2CEB09E4A1E}"/>
                </a:ext>
              </a:extLst>
            </p:cNvPr>
            <p:cNvSpPr/>
            <p:nvPr/>
          </p:nvSpPr>
          <p:spPr>
            <a:xfrm>
              <a:off x="3098292" y="473963"/>
              <a:ext cx="1289304" cy="2953512"/>
            </a:xfrm>
            <a:custGeom>
              <a:avLst/>
              <a:gdLst/>
              <a:ahLst/>
              <a:cxnLst/>
              <a:rect l="0" t="0" r="0" b="0"/>
              <a:pathLst>
                <a:path w="1289304" h="2953512">
                  <a:moveTo>
                    <a:pt x="1286256" y="2953512"/>
                  </a:moveTo>
                  <a:lnTo>
                    <a:pt x="1289304" y="2788921"/>
                  </a:lnTo>
                  <a:lnTo>
                    <a:pt x="1289304" y="2471928"/>
                  </a:lnTo>
                  <a:lnTo>
                    <a:pt x="1286256" y="2319528"/>
                  </a:lnTo>
                  <a:lnTo>
                    <a:pt x="1280160" y="2173224"/>
                  </a:lnTo>
                  <a:lnTo>
                    <a:pt x="1271016" y="2033016"/>
                  </a:lnTo>
                  <a:lnTo>
                    <a:pt x="1258824" y="1898904"/>
                  </a:lnTo>
                  <a:lnTo>
                    <a:pt x="1243584" y="1764792"/>
                  </a:lnTo>
                  <a:lnTo>
                    <a:pt x="1231392" y="1633728"/>
                  </a:lnTo>
                  <a:lnTo>
                    <a:pt x="1213104" y="1511809"/>
                  </a:lnTo>
                  <a:lnTo>
                    <a:pt x="1191768" y="1395984"/>
                  </a:lnTo>
                  <a:lnTo>
                    <a:pt x="1167384" y="1280160"/>
                  </a:lnTo>
                  <a:lnTo>
                    <a:pt x="1143000" y="1173480"/>
                  </a:lnTo>
                  <a:lnTo>
                    <a:pt x="1112520" y="1069848"/>
                  </a:lnTo>
                  <a:lnTo>
                    <a:pt x="1085088" y="969265"/>
                  </a:lnTo>
                  <a:lnTo>
                    <a:pt x="1051560" y="877824"/>
                  </a:lnTo>
                  <a:lnTo>
                    <a:pt x="1014984" y="789432"/>
                  </a:lnTo>
                  <a:lnTo>
                    <a:pt x="981456" y="704088"/>
                  </a:lnTo>
                  <a:lnTo>
                    <a:pt x="938784" y="624840"/>
                  </a:lnTo>
                  <a:lnTo>
                    <a:pt x="899160" y="548640"/>
                  </a:lnTo>
                  <a:lnTo>
                    <a:pt x="853439" y="478536"/>
                  </a:lnTo>
                  <a:lnTo>
                    <a:pt x="807720" y="414528"/>
                  </a:lnTo>
                  <a:lnTo>
                    <a:pt x="758952" y="353568"/>
                  </a:lnTo>
                  <a:lnTo>
                    <a:pt x="707136" y="298704"/>
                  </a:lnTo>
                  <a:lnTo>
                    <a:pt x="652272" y="243840"/>
                  </a:lnTo>
                  <a:lnTo>
                    <a:pt x="597408" y="201168"/>
                  </a:lnTo>
                  <a:lnTo>
                    <a:pt x="539496" y="161544"/>
                  </a:lnTo>
                  <a:lnTo>
                    <a:pt x="478536" y="121920"/>
                  </a:lnTo>
                  <a:lnTo>
                    <a:pt x="414527" y="91440"/>
                  </a:lnTo>
                  <a:lnTo>
                    <a:pt x="350520" y="60960"/>
                  </a:lnTo>
                  <a:lnTo>
                    <a:pt x="280415" y="39624"/>
                  </a:lnTo>
                  <a:lnTo>
                    <a:pt x="210312" y="24384"/>
                  </a:lnTo>
                  <a:lnTo>
                    <a:pt x="137160" y="9144"/>
                  </a:lnTo>
                  <a:lnTo>
                    <a:pt x="60960" y="3048"/>
                  </a:lnTo>
                  <a:lnTo>
                    <a:pt x="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09">
              <a:extLst>
                <a:ext uri="{FF2B5EF4-FFF2-40B4-BE49-F238E27FC236}">
                  <a16:creationId xmlns:a16="http://schemas.microsoft.com/office/drawing/2014/main" id="{E7320993-4608-4D06-9942-09D20FA29273}"/>
                </a:ext>
              </a:extLst>
            </p:cNvPr>
            <p:cNvSpPr/>
            <p:nvPr/>
          </p:nvSpPr>
          <p:spPr>
            <a:xfrm>
              <a:off x="3002280" y="420624"/>
              <a:ext cx="100584" cy="109728"/>
            </a:xfrm>
            <a:custGeom>
              <a:avLst/>
              <a:gdLst/>
              <a:ahLst/>
              <a:cxnLst/>
              <a:rect l="0" t="0" r="0" b="0"/>
              <a:pathLst>
                <a:path w="100584" h="109728">
                  <a:moveTo>
                    <a:pt x="100584" y="0"/>
                  </a:moveTo>
                  <a:lnTo>
                    <a:pt x="100584" y="109728"/>
                  </a:lnTo>
                  <a:lnTo>
                    <a:pt x="0" y="51816"/>
                  </a:lnTo>
                  <a:lnTo>
                    <a:pt x="1005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16">
              <a:extLst>
                <a:ext uri="{FF2B5EF4-FFF2-40B4-BE49-F238E27FC236}">
                  <a16:creationId xmlns:a16="http://schemas.microsoft.com/office/drawing/2014/main" id="{185F6648-76EF-453D-BB35-0B272DC88897}"/>
                </a:ext>
              </a:extLst>
            </p:cNvPr>
            <p:cNvSpPr/>
            <p:nvPr/>
          </p:nvSpPr>
          <p:spPr>
            <a:xfrm>
              <a:off x="1193292" y="3095244"/>
              <a:ext cx="3035808" cy="792480"/>
            </a:xfrm>
            <a:custGeom>
              <a:avLst/>
              <a:gdLst/>
              <a:ahLst/>
              <a:cxnLst/>
              <a:rect l="0" t="0" r="0" b="0"/>
              <a:pathLst>
                <a:path w="3035808" h="792480">
                  <a:moveTo>
                    <a:pt x="0" y="792480"/>
                  </a:moveTo>
                  <a:lnTo>
                    <a:pt x="161544" y="722376"/>
                  </a:lnTo>
                  <a:lnTo>
                    <a:pt x="316992" y="655320"/>
                  </a:lnTo>
                  <a:lnTo>
                    <a:pt x="472440" y="585216"/>
                  </a:lnTo>
                  <a:lnTo>
                    <a:pt x="624840" y="524256"/>
                  </a:lnTo>
                  <a:lnTo>
                    <a:pt x="768096" y="466344"/>
                  </a:lnTo>
                  <a:lnTo>
                    <a:pt x="911351" y="414528"/>
                  </a:lnTo>
                  <a:lnTo>
                    <a:pt x="1045463" y="362712"/>
                  </a:lnTo>
                  <a:lnTo>
                    <a:pt x="1179575" y="310896"/>
                  </a:lnTo>
                  <a:lnTo>
                    <a:pt x="1307592" y="265176"/>
                  </a:lnTo>
                  <a:lnTo>
                    <a:pt x="1429512" y="225552"/>
                  </a:lnTo>
                  <a:lnTo>
                    <a:pt x="1548384" y="188976"/>
                  </a:lnTo>
                  <a:lnTo>
                    <a:pt x="1670304" y="155448"/>
                  </a:lnTo>
                  <a:lnTo>
                    <a:pt x="1776984" y="124968"/>
                  </a:lnTo>
                  <a:lnTo>
                    <a:pt x="1883664" y="94488"/>
                  </a:lnTo>
                  <a:lnTo>
                    <a:pt x="1987296" y="70104"/>
                  </a:lnTo>
                  <a:lnTo>
                    <a:pt x="2084832" y="51816"/>
                  </a:lnTo>
                  <a:lnTo>
                    <a:pt x="2176272" y="33528"/>
                  </a:lnTo>
                  <a:lnTo>
                    <a:pt x="2267712" y="18288"/>
                  </a:lnTo>
                  <a:lnTo>
                    <a:pt x="2353056" y="9144"/>
                  </a:lnTo>
                  <a:lnTo>
                    <a:pt x="2432304" y="3048"/>
                  </a:lnTo>
                  <a:lnTo>
                    <a:pt x="2511552" y="0"/>
                  </a:lnTo>
                  <a:lnTo>
                    <a:pt x="2584704" y="0"/>
                  </a:lnTo>
                  <a:lnTo>
                    <a:pt x="2651760" y="3048"/>
                  </a:lnTo>
                  <a:lnTo>
                    <a:pt x="2715768" y="9144"/>
                  </a:lnTo>
                  <a:lnTo>
                    <a:pt x="2776728" y="18288"/>
                  </a:lnTo>
                  <a:lnTo>
                    <a:pt x="2828544" y="33528"/>
                  </a:lnTo>
                  <a:lnTo>
                    <a:pt x="2883408" y="51816"/>
                  </a:lnTo>
                  <a:lnTo>
                    <a:pt x="2926080" y="70104"/>
                  </a:lnTo>
                  <a:lnTo>
                    <a:pt x="2971800" y="94488"/>
                  </a:lnTo>
                  <a:lnTo>
                    <a:pt x="3008376" y="121920"/>
                  </a:lnTo>
                  <a:lnTo>
                    <a:pt x="3035808" y="149352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17">
              <a:extLst>
                <a:ext uri="{FF2B5EF4-FFF2-40B4-BE49-F238E27FC236}">
                  <a16:creationId xmlns:a16="http://schemas.microsoft.com/office/drawing/2014/main" id="{D78642A7-A948-4C77-90B9-7191DB6A1531}"/>
                </a:ext>
              </a:extLst>
            </p:cNvPr>
            <p:cNvSpPr/>
            <p:nvPr/>
          </p:nvSpPr>
          <p:spPr>
            <a:xfrm>
              <a:off x="4187952" y="3200400"/>
              <a:ext cx="103632" cy="118872"/>
            </a:xfrm>
            <a:custGeom>
              <a:avLst/>
              <a:gdLst/>
              <a:ahLst/>
              <a:cxnLst/>
              <a:rect l="0" t="0" r="0" b="0"/>
              <a:pathLst>
                <a:path w="103632" h="118872">
                  <a:moveTo>
                    <a:pt x="73152" y="0"/>
                  </a:moveTo>
                  <a:lnTo>
                    <a:pt x="103632" y="118872"/>
                  </a:lnTo>
                  <a:lnTo>
                    <a:pt x="0" y="73152"/>
                  </a:lnTo>
                  <a:lnTo>
                    <a:pt x="7315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22">
              <a:extLst>
                <a:ext uri="{FF2B5EF4-FFF2-40B4-BE49-F238E27FC236}">
                  <a16:creationId xmlns:a16="http://schemas.microsoft.com/office/drawing/2014/main" id="{D2C98B8F-8187-4023-B8AB-D6438B3E5E8B}"/>
                </a:ext>
              </a:extLst>
            </p:cNvPr>
            <p:cNvSpPr/>
            <p:nvPr/>
          </p:nvSpPr>
          <p:spPr>
            <a:xfrm>
              <a:off x="1516380" y="3546348"/>
              <a:ext cx="2490216" cy="460248"/>
            </a:xfrm>
            <a:custGeom>
              <a:avLst/>
              <a:gdLst/>
              <a:ahLst/>
              <a:cxnLst/>
              <a:rect l="0" t="0" r="0" b="0"/>
              <a:pathLst>
                <a:path w="2490216" h="460248">
                  <a:moveTo>
                    <a:pt x="2490216" y="0"/>
                  </a:moveTo>
                  <a:lnTo>
                    <a:pt x="2331720" y="57912"/>
                  </a:lnTo>
                  <a:lnTo>
                    <a:pt x="2170177" y="112776"/>
                  </a:lnTo>
                  <a:lnTo>
                    <a:pt x="2005584" y="161544"/>
                  </a:lnTo>
                  <a:lnTo>
                    <a:pt x="1834896" y="207264"/>
                  </a:lnTo>
                  <a:lnTo>
                    <a:pt x="1661160" y="252984"/>
                  </a:lnTo>
                  <a:lnTo>
                    <a:pt x="1481328" y="289560"/>
                  </a:lnTo>
                  <a:lnTo>
                    <a:pt x="1298448" y="323088"/>
                  </a:lnTo>
                  <a:lnTo>
                    <a:pt x="1112520" y="356616"/>
                  </a:lnTo>
                  <a:lnTo>
                    <a:pt x="920496" y="384048"/>
                  </a:lnTo>
                  <a:lnTo>
                    <a:pt x="725424" y="405384"/>
                  </a:lnTo>
                  <a:lnTo>
                    <a:pt x="527304" y="426720"/>
                  </a:lnTo>
                  <a:lnTo>
                    <a:pt x="326136" y="441960"/>
                  </a:lnTo>
                  <a:lnTo>
                    <a:pt x="118872" y="454152"/>
                  </a:lnTo>
                  <a:lnTo>
                    <a:pt x="0" y="460248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23">
              <a:extLst>
                <a:ext uri="{FF2B5EF4-FFF2-40B4-BE49-F238E27FC236}">
                  <a16:creationId xmlns:a16="http://schemas.microsoft.com/office/drawing/2014/main" id="{876D5795-0C1B-4D15-B551-434C6F078D2F}"/>
                </a:ext>
              </a:extLst>
            </p:cNvPr>
            <p:cNvSpPr/>
            <p:nvPr/>
          </p:nvSpPr>
          <p:spPr>
            <a:xfrm>
              <a:off x="1420368" y="3950208"/>
              <a:ext cx="100584" cy="109728"/>
            </a:xfrm>
            <a:custGeom>
              <a:avLst/>
              <a:gdLst/>
              <a:ahLst/>
              <a:cxnLst/>
              <a:rect l="0" t="0" r="0" b="0"/>
              <a:pathLst>
                <a:path w="100584" h="109728">
                  <a:moveTo>
                    <a:pt x="97536" y="0"/>
                  </a:moveTo>
                  <a:lnTo>
                    <a:pt x="100584" y="109728"/>
                  </a:lnTo>
                  <a:lnTo>
                    <a:pt x="0" y="60960"/>
                  </a:lnTo>
                  <a:lnTo>
                    <a:pt x="975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127">
              <a:extLst>
                <a:ext uri="{FF2B5EF4-FFF2-40B4-BE49-F238E27FC236}">
                  <a16:creationId xmlns:a16="http://schemas.microsoft.com/office/drawing/2014/main" id="{3E7BAE47-5360-4FD4-8DEF-FDA76A6C42F1}"/>
                </a:ext>
              </a:extLst>
            </p:cNvPr>
            <p:cNvSpPr/>
            <p:nvPr/>
          </p:nvSpPr>
          <p:spPr>
            <a:xfrm>
              <a:off x="2234184" y="0"/>
              <a:ext cx="777240" cy="969264"/>
            </a:xfrm>
            <a:custGeom>
              <a:avLst/>
              <a:gdLst/>
              <a:ahLst/>
              <a:cxnLst/>
              <a:rect l="0" t="0" r="0" b="0"/>
              <a:pathLst>
                <a:path w="777240" h="969264">
                  <a:moveTo>
                    <a:pt x="387097" y="0"/>
                  </a:moveTo>
                  <a:lnTo>
                    <a:pt x="466344" y="3049"/>
                  </a:lnTo>
                  <a:lnTo>
                    <a:pt x="502920" y="6096"/>
                  </a:lnTo>
                  <a:lnTo>
                    <a:pt x="542544" y="9144"/>
                  </a:lnTo>
                  <a:lnTo>
                    <a:pt x="576073" y="15240"/>
                  </a:lnTo>
                  <a:lnTo>
                    <a:pt x="606552" y="21337"/>
                  </a:lnTo>
                  <a:lnTo>
                    <a:pt x="637032" y="27432"/>
                  </a:lnTo>
                  <a:lnTo>
                    <a:pt x="664464" y="33528"/>
                  </a:lnTo>
                  <a:lnTo>
                    <a:pt x="688849" y="45720"/>
                  </a:lnTo>
                  <a:lnTo>
                    <a:pt x="713232" y="54864"/>
                  </a:lnTo>
                  <a:lnTo>
                    <a:pt x="731520" y="64008"/>
                  </a:lnTo>
                  <a:lnTo>
                    <a:pt x="749809" y="76200"/>
                  </a:lnTo>
                  <a:lnTo>
                    <a:pt x="762000" y="85344"/>
                  </a:lnTo>
                  <a:lnTo>
                    <a:pt x="771144" y="97537"/>
                  </a:lnTo>
                  <a:lnTo>
                    <a:pt x="777240" y="109728"/>
                  </a:lnTo>
                  <a:lnTo>
                    <a:pt x="777240" y="859536"/>
                  </a:lnTo>
                  <a:lnTo>
                    <a:pt x="771144" y="871728"/>
                  </a:lnTo>
                  <a:lnTo>
                    <a:pt x="762000" y="883920"/>
                  </a:lnTo>
                  <a:lnTo>
                    <a:pt x="749809" y="896112"/>
                  </a:lnTo>
                  <a:lnTo>
                    <a:pt x="731520" y="905256"/>
                  </a:lnTo>
                  <a:lnTo>
                    <a:pt x="713232" y="914400"/>
                  </a:lnTo>
                  <a:lnTo>
                    <a:pt x="688849" y="926593"/>
                  </a:lnTo>
                  <a:lnTo>
                    <a:pt x="664464" y="935736"/>
                  </a:lnTo>
                  <a:lnTo>
                    <a:pt x="637032" y="941832"/>
                  </a:lnTo>
                  <a:lnTo>
                    <a:pt x="606552" y="947928"/>
                  </a:lnTo>
                  <a:lnTo>
                    <a:pt x="576073" y="954024"/>
                  </a:lnTo>
                  <a:lnTo>
                    <a:pt x="542544" y="960120"/>
                  </a:lnTo>
                  <a:lnTo>
                    <a:pt x="502920" y="963168"/>
                  </a:lnTo>
                  <a:lnTo>
                    <a:pt x="466344" y="966216"/>
                  </a:lnTo>
                  <a:lnTo>
                    <a:pt x="387097" y="969264"/>
                  </a:lnTo>
                  <a:lnTo>
                    <a:pt x="307849" y="966216"/>
                  </a:lnTo>
                  <a:lnTo>
                    <a:pt x="274320" y="963168"/>
                  </a:lnTo>
                  <a:lnTo>
                    <a:pt x="237744" y="960120"/>
                  </a:lnTo>
                  <a:lnTo>
                    <a:pt x="201168" y="954024"/>
                  </a:lnTo>
                  <a:lnTo>
                    <a:pt x="170688" y="947928"/>
                  </a:lnTo>
                  <a:lnTo>
                    <a:pt x="140209" y="941832"/>
                  </a:lnTo>
                  <a:lnTo>
                    <a:pt x="115824" y="935736"/>
                  </a:lnTo>
                  <a:lnTo>
                    <a:pt x="88392" y="926593"/>
                  </a:lnTo>
                  <a:lnTo>
                    <a:pt x="67056" y="914400"/>
                  </a:lnTo>
                  <a:lnTo>
                    <a:pt x="48768" y="905256"/>
                  </a:lnTo>
                  <a:lnTo>
                    <a:pt x="30480" y="896112"/>
                  </a:lnTo>
                  <a:lnTo>
                    <a:pt x="15240" y="883920"/>
                  </a:lnTo>
                  <a:lnTo>
                    <a:pt x="6097" y="871728"/>
                  </a:lnTo>
                  <a:lnTo>
                    <a:pt x="0" y="859536"/>
                  </a:lnTo>
                  <a:lnTo>
                    <a:pt x="0" y="109728"/>
                  </a:lnTo>
                  <a:lnTo>
                    <a:pt x="6097" y="97537"/>
                  </a:lnTo>
                  <a:lnTo>
                    <a:pt x="15240" y="85344"/>
                  </a:lnTo>
                  <a:lnTo>
                    <a:pt x="30480" y="76200"/>
                  </a:lnTo>
                  <a:lnTo>
                    <a:pt x="48768" y="64008"/>
                  </a:lnTo>
                  <a:lnTo>
                    <a:pt x="67056" y="54864"/>
                  </a:lnTo>
                  <a:lnTo>
                    <a:pt x="88392" y="45720"/>
                  </a:lnTo>
                  <a:lnTo>
                    <a:pt x="115824" y="33528"/>
                  </a:lnTo>
                  <a:lnTo>
                    <a:pt x="140209" y="27432"/>
                  </a:lnTo>
                  <a:lnTo>
                    <a:pt x="170688" y="21337"/>
                  </a:lnTo>
                  <a:lnTo>
                    <a:pt x="201168" y="15240"/>
                  </a:lnTo>
                  <a:lnTo>
                    <a:pt x="237744" y="9144"/>
                  </a:lnTo>
                  <a:lnTo>
                    <a:pt x="274320" y="6096"/>
                  </a:lnTo>
                  <a:lnTo>
                    <a:pt x="307849" y="3049"/>
                  </a:lnTo>
                  <a:lnTo>
                    <a:pt x="3870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7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28">
              <a:extLst>
                <a:ext uri="{FF2B5EF4-FFF2-40B4-BE49-F238E27FC236}">
                  <a16:creationId xmlns:a16="http://schemas.microsoft.com/office/drawing/2014/main" id="{F4B73E1E-538D-46CC-A510-196D00AFC0E1}"/>
                </a:ext>
              </a:extLst>
            </p:cNvPr>
            <p:cNvSpPr/>
            <p:nvPr/>
          </p:nvSpPr>
          <p:spPr>
            <a:xfrm>
              <a:off x="2234184" y="0"/>
              <a:ext cx="777240" cy="240793"/>
            </a:xfrm>
            <a:custGeom>
              <a:avLst/>
              <a:gdLst/>
              <a:ahLst/>
              <a:cxnLst/>
              <a:rect l="0" t="0" r="0" b="0"/>
              <a:pathLst>
                <a:path w="777240" h="240793">
                  <a:moveTo>
                    <a:pt x="387097" y="0"/>
                  </a:moveTo>
                  <a:lnTo>
                    <a:pt x="466344" y="3049"/>
                  </a:lnTo>
                  <a:lnTo>
                    <a:pt x="502920" y="6096"/>
                  </a:lnTo>
                  <a:lnTo>
                    <a:pt x="542544" y="9144"/>
                  </a:lnTo>
                  <a:lnTo>
                    <a:pt x="576073" y="15240"/>
                  </a:lnTo>
                  <a:lnTo>
                    <a:pt x="606552" y="21337"/>
                  </a:lnTo>
                  <a:lnTo>
                    <a:pt x="637032" y="27432"/>
                  </a:lnTo>
                  <a:lnTo>
                    <a:pt x="664464" y="33528"/>
                  </a:lnTo>
                  <a:lnTo>
                    <a:pt x="688849" y="45720"/>
                  </a:lnTo>
                  <a:lnTo>
                    <a:pt x="713232" y="54864"/>
                  </a:lnTo>
                  <a:lnTo>
                    <a:pt x="731520" y="64008"/>
                  </a:lnTo>
                  <a:lnTo>
                    <a:pt x="749809" y="76200"/>
                  </a:lnTo>
                  <a:lnTo>
                    <a:pt x="762000" y="85344"/>
                  </a:lnTo>
                  <a:lnTo>
                    <a:pt x="771144" y="97537"/>
                  </a:lnTo>
                  <a:lnTo>
                    <a:pt x="777240" y="109728"/>
                  </a:lnTo>
                  <a:lnTo>
                    <a:pt x="777240" y="134112"/>
                  </a:lnTo>
                  <a:lnTo>
                    <a:pt x="771144" y="146305"/>
                  </a:lnTo>
                  <a:lnTo>
                    <a:pt x="762000" y="158496"/>
                  </a:lnTo>
                  <a:lnTo>
                    <a:pt x="749809" y="167640"/>
                  </a:lnTo>
                  <a:lnTo>
                    <a:pt x="731520" y="179832"/>
                  </a:lnTo>
                  <a:lnTo>
                    <a:pt x="713232" y="188976"/>
                  </a:lnTo>
                  <a:lnTo>
                    <a:pt x="688849" y="201168"/>
                  </a:lnTo>
                  <a:lnTo>
                    <a:pt x="664464" y="207264"/>
                  </a:lnTo>
                  <a:lnTo>
                    <a:pt x="637032" y="216408"/>
                  </a:lnTo>
                  <a:lnTo>
                    <a:pt x="606552" y="222505"/>
                  </a:lnTo>
                  <a:lnTo>
                    <a:pt x="576073" y="228600"/>
                  </a:lnTo>
                  <a:lnTo>
                    <a:pt x="542544" y="234696"/>
                  </a:lnTo>
                  <a:lnTo>
                    <a:pt x="502920" y="237744"/>
                  </a:lnTo>
                  <a:lnTo>
                    <a:pt x="466344" y="240793"/>
                  </a:lnTo>
                  <a:lnTo>
                    <a:pt x="307849" y="240793"/>
                  </a:lnTo>
                  <a:lnTo>
                    <a:pt x="274320" y="237744"/>
                  </a:lnTo>
                  <a:lnTo>
                    <a:pt x="237744" y="234696"/>
                  </a:lnTo>
                  <a:lnTo>
                    <a:pt x="201168" y="228600"/>
                  </a:lnTo>
                  <a:lnTo>
                    <a:pt x="170688" y="222505"/>
                  </a:lnTo>
                  <a:lnTo>
                    <a:pt x="140209" y="216408"/>
                  </a:lnTo>
                  <a:lnTo>
                    <a:pt x="115824" y="207264"/>
                  </a:lnTo>
                  <a:lnTo>
                    <a:pt x="88392" y="201168"/>
                  </a:lnTo>
                  <a:lnTo>
                    <a:pt x="67056" y="188976"/>
                  </a:lnTo>
                  <a:lnTo>
                    <a:pt x="48768" y="179832"/>
                  </a:lnTo>
                  <a:lnTo>
                    <a:pt x="30480" y="167640"/>
                  </a:lnTo>
                  <a:lnTo>
                    <a:pt x="15240" y="158496"/>
                  </a:lnTo>
                  <a:lnTo>
                    <a:pt x="6097" y="146305"/>
                  </a:lnTo>
                  <a:lnTo>
                    <a:pt x="0" y="134112"/>
                  </a:lnTo>
                  <a:lnTo>
                    <a:pt x="0" y="121920"/>
                  </a:lnTo>
                  <a:lnTo>
                    <a:pt x="0" y="109728"/>
                  </a:lnTo>
                  <a:lnTo>
                    <a:pt x="6097" y="97537"/>
                  </a:lnTo>
                  <a:lnTo>
                    <a:pt x="15240" y="85344"/>
                  </a:lnTo>
                  <a:lnTo>
                    <a:pt x="30480" y="76200"/>
                  </a:lnTo>
                  <a:lnTo>
                    <a:pt x="48768" y="64008"/>
                  </a:lnTo>
                  <a:lnTo>
                    <a:pt x="67056" y="54864"/>
                  </a:lnTo>
                  <a:lnTo>
                    <a:pt x="88392" y="45720"/>
                  </a:lnTo>
                  <a:lnTo>
                    <a:pt x="115824" y="33528"/>
                  </a:lnTo>
                  <a:lnTo>
                    <a:pt x="140209" y="27432"/>
                  </a:lnTo>
                  <a:lnTo>
                    <a:pt x="170688" y="21337"/>
                  </a:lnTo>
                  <a:lnTo>
                    <a:pt x="201168" y="15240"/>
                  </a:lnTo>
                  <a:lnTo>
                    <a:pt x="237744" y="9144"/>
                  </a:lnTo>
                  <a:lnTo>
                    <a:pt x="274320" y="6096"/>
                  </a:lnTo>
                  <a:lnTo>
                    <a:pt x="307849" y="3049"/>
                  </a:lnTo>
                  <a:lnTo>
                    <a:pt x="3870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7F9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29">
              <a:extLst>
                <a:ext uri="{FF2B5EF4-FFF2-40B4-BE49-F238E27FC236}">
                  <a16:creationId xmlns:a16="http://schemas.microsoft.com/office/drawing/2014/main" id="{921108D2-089F-43EE-B038-8AEEA5B3B628}"/>
                </a:ext>
              </a:extLst>
            </p:cNvPr>
            <p:cNvSpPr/>
            <p:nvPr/>
          </p:nvSpPr>
          <p:spPr>
            <a:xfrm>
              <a:off x="2235708" y="1523"/>
              <a:ext cx="777240" cy="969264"/>
            </a:xfrm>
            <a:custGeom>
              <a:avLst/>
              <a:gdLst/>
              <a:ahLst/>
              <a:cxnLst/>
              <a:rect l="0" t="0" r="0" b="0"/>
              <a:pathLst>
                <a:path w="777240" h="969264">
                  <a:moveTo>
                    <a:pt x="387097" y="0"/>
                  </a:moveTo>
                  <a:lnTo>
                    <a:pt x="307849" y="3048"/>
                  </a:lnTo>
                  <a:lnTo>
                    <a:pt x="274320" y="6096"/>
                  </a:lnTo>
                  <a:lnTo>
                    <a:pt x="237744" y="9144"/>
                  </a:lnTo>
                  <a:lnTo>
                    <a:pt x="201168" y="15240"/>
                  </a:lnTo>
                  <a:lnTo>
                    <a:pt x="170688" y="21336"/>
                  </a:lnTo>
                  <a:lnTo>
                    <a:pt x="140209" y="27432"/>
                  </a:lnTo>
                  <a:lnTo>
                    <a:pt x="115824" y="33528"/>
                  </a:lnTo>
                  <a:lnTo>
                    <a:pt x="88392" y="45720"/>
                  </a:lnTo>
                  <a:lnTo>
                    <a:pt x="67056" y="54864"/>
                  </a:lnTo>
                  <a:lnTo>
                    <a:pt x="48768" y="64008"/>
                  </a:lnTo>
                  <a:lnTo>
                    <a:pt x="30480" y="76200"/>
                  </a:lnTo>
                  <a:lnTo>
                    <a:pt x="15240" y="85344"/>
                  </a:lnTo>
                  <a:lnTo>
                    <a:pt x="6097" y="97536"/>
                  </a:lnTo>
                  <a:lnTo>
                    <a:pt x="0" y="109728"/>
                  </a:lnTo>
                  <a:lnTo>
                    <a:pt x="0" y="859536"/>
                  </a:lnTo>
                  <a:lnTo>
                    <a:pt x="6097" y="871728"/>
                  </a:lnTo>
                  <a:lnTo>
                    <a:pt x="15240" y="883920"/>
                  </a:lnTo>
                  <a:lnTo>
                    <a:pt x="30480" y="896112"/>
                  </a:lnTo>
                  <a:lnTo>
                    <a:pt x="48768" y="905256"/>
                  </a:lnTo>
                  <a:lnTo>
                    <a:pt x="67056" y="914400"/>
                  </a:lnTo>
                  <a:lnTo>
                    <a:pt x="88392" y="926592"/>
                  </a:lnTo>
                  <a:lnTo>
                    <a:pt x="115824" y="935736"/>
                  </a:lnTo>
                  <a:lnTo>
                    <a:pt x="140209" y="941832"/>
                  </a:lnTo>
                  <a:lnTo>
                    <a:pt x="170688" y="947928"/>
                  </a:lnTo>
                  <a:lnTo>
                    <a:pt x="201168" y="954024"/>
                  </a:lnTo>
                  <a:lnTo>
                    <a:pt x="237744" y="960120"/>
                  </a:lnTo>
                  <a:lnTo>
                    <a:pt x="274320" y="963168"/>
                  </a:lnTo>
                  <a:lnTo>
                    <a:pt x="307849" y="966216"/>
                  </a:lnTo>
                  <a:lnTo>
                    <a:pt x="387097" y="969264"/>
                  </a:lnTo>
                  <a:lnTo>
                    <a:pt x="466344" y="966216"/>
                  </a:lnTo>
                  <a:lnTo>
                    <a:pt x="502920" y="963168"/>
                  </a:lnTo>
                  <a:lnTo>
                    <a:pt x="542544" y="960120"/>
                  </a:lnTo>
                  <a:lnTo>
                    <a:pt x="576073" y="954024"/>
                  </a:lnTo>
                  <a:lnTo>
                    <a:pt x="606552" y="947928"/>
                  </a:lnTo>
                  <a:lnTo>
                    <a:pt x="637032" y="941832"/>
                  </a:lnTo>
                  <a:lnTo>
                    <a:pt x="664464" y="935736"/>
                  </a:lnTo>
                  <a:lnTo>
                    <a:pt x="688849" y="926592"/>
                  </a:lnTo>
                  <a:lnTo>
                    <a:pt x="713232" y="914400"/>
                  </a:lnTo>
                  <a:lnTo>
                    <a:pt x="731520" y="905256"/>
                  </a:lnTo>
                  <a:lnTo>
                    <a:pt x="749809" y="896112"/>
                  </a:lnTo>
                  <a:lnTo>
                    <a:pt x="762000" y="883920"/>
                  </a:lnTo>
                  <a:lnTo>
                    <a:pt x="771144" y="871728"/>
                  </a:lnTo>
                  <a:lnTo>
                    <a:pt x="777240" y="859536"/>
                  </a:lnTo>
                  <a:lnTo>
                    <a:pt x="777240" y="109728"/>
                  </a:lnTo>
                  <a:lnTo>
                    <a:pt x="771144" y="97536"/>
                  </a:lnTo>
                  <a:lnTo>
                    <a:pt x="762000" y="85344"/>
                  </a:lnTo>
                  <a:lnTo>
                    <a:pt x="749809" y="76200"/>
                  </a:lnTo>
                  <a:lnTo>
                    <a:pt x="731520" y="64008"/>
                  </a:lnTo>
                  <a:lnTo>
                    <a:pt x="713232" y="54864"/>
                  </a:lnTo>
                  <a:lnTo>
                    <a:pt x="688849" y="45720"/>
                  </a:lnTo>
                  <a:lnTo>
                    <a:pt x="664464" y="33528"/>
                  </a:lnTo>
                  <a:lnTo>
                    <a:pt x="637032" y="27432"/>
                  </a:lnTo>
                  <a:lnTo>
                    <a:pt x="606552" y="21336"/>
                  </a:lnTo>
                  <a:lnTo>
                    <a:pt x="576073" y="15240"/>
                  </a:lnTo>
                  <a:lnTo>
                    <a:pt x="542544" y="9144"/>
                  </a:lnTo>
                  <a:lnTo>
                    <a:pt x="502920" y="6096"/>
                  </a:lnTo>
                  <a:lnTo>
                    <a:pt x="466344" y="3048"/>
                  </a:lnTo>
                  <a:lnTo>
                    <a:pt x="387097" y="0"/>
                  </a:lnTo>
                  <a:close/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30">
              <a:extLst>
                <a:ext uri="{FF2B5EF4-FFF2-40B4-BE49-F238E27FC236}">
                  <a16:creationId xmlns:a16="http://schemas.microsoft.com/office/drawing/2014/main" id="{E40B9012-7F75-4461-B805-49B893BA8549}"/>
                </a:ext>
              </a:extLst>
            </p:cNvPr>
            <p:cNvSpPr/>
            <p:nvPr/>
          </p:nvSpPr>
          <p:spPr>
            <a:xfrm>
              <a:off x="2235708" y="123443"/>
              <a:ext cx="777240" cy="118872"/>
            </a:xfrm>
            <a:custGeom>
              <a:avLst/>
              <a:gdLst/>
              <a:ahLst/>
              <a:cxnLst/>
              <a:rect l="0" t="0" r="0" b="0"/>
              <a:pathLst>
                <a:path w="777240" h="118872">
                  <a:moveTo>
                    <a:pt x="0" y="0"/>
                  </a:moveTo>
                  <a:lnTo>
                    <a:pt x="0" y="12192"/>
                  </a:lnTo>
                  <a:lnTo>
                    <a:pt x="6097" y="24384"/>
                  </a:lnTo>
                  <a:lnTo>
                    <a:pt x="15240" y="36576"/>
                  </a:lnTo>
                  <a:lnTo>
                    <a:pt x="30480" y="45720"/>
                  </a:lnTo>
                  <a:lnTo>
                    <a:pt x="48768" y="57912"/>
                  </a:lnTo>
                  <a:lnTo>
                    <a:pt x="67056" y="67056"/>
                  </a:lnTo>
                  <a:lnTo>
                    <a:pt x="88392" y="79248"/>
                  </a:lnTo>
                  <a:lnTo>
                    <a:pt x="115824" y="85344"/>
                  </a:lnTo>
                  <a:lnTo>
                    <a:pt x="140209" y="94488"/>
                  </a:lnTo>
                  <a:lnTo>
                    <a:pt x="170688" y="100584"/>
                  </a:lnTo>
                  <a:lnTo>
                    <a:pt x="201168" y="106680"/>
                  </a:lnTo>
                  <a:lnTo>
                    <a:pt x="237744" y="112776"/>
                  </a:lnTo>
                  <a:lnTo>
                    <a:pt x="274320" y="115824"/>
                  </a:lnTo>
                  <a:lnTo>
                    <a:pt x="307849" y="118872"/>
                  </a:lnTo>
                  <a:lnTo>
                    <a:pt x="466344" y="118872"/>
                  </a:lnTo>
                  <a:lnTo>
                    <a:pt x="502920" y="115824"/>
                  </a:lnTo>
                  <a:lnTo>
                    <a:pt x="542544" y="112776"/>
                  </a:lnTo>
                  <a:lnTo>
                    <a:pt x="576073" y="106680"/>
                  </a:lnTo>
                  <a:lnTo>
                    <a:pt x="606552" y="100584"/>
                  </a:lnTo>
                  <a:lnTo>
                    <a:pt x="637032" y="94488"/>
                  </a:lnTo>
                  <a:lnTo>
                    <a:pt x="664464" y="85344"/>
                  </a:lnTo>
                  <a:lnTo>
                    <a:pt x="688849" y="79248"/>
                  </a:lnTo>
                  <a:lnTo>
                    <a:pt x="713232" y="67056"/>
                  </a:lnTo>
                  <a:lnTo>
                    <a:pt x="731520" y="57912"/>
                  </a:lnTo>
                  <a:lnTo>
                    <a:pt x="749809" y="45720"/>
                  </a:lnTo>
                  <a:lnTo>
                    <a:pt x="762000" y="36576"/>
                  </a:lnTo>
                  <a:lnTo>
                    <a:pt x="771144" y="24384"/>
                  </a:lnTo>
                  <a:lnTo>
                    <a:pt x="777240" y="12192"/>
                  </a:lnTo>
                  <a:lnTo>
                    <a:pt x="77724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33">
              <a:extLst>
                <a:ext uri="{FF2B5EF4-FFF2-40B4-BE49-F238E27FC236}">
                  <a16:creationId xmlns:a16="http://schemas.microsoft.com/office/drawing/2014/main" id="{E5AA9451-4BB3-4939-9FE0-AC54873E7F77}"/>
                </a:ext>
              </a:extLst>
            </p:cNvPr>
            <p:cNvSpPr/>
            <p:nvPr/>
          </p:nvSpPr>
          <p:spPr>
            <a:xfrm>
              <a:off x="3837433" y="3410712"/>
              <a:ext cx="1158239" cy="423672"/>
            </a:xfrm>
            <a:custGeom>
              <a:avLst/>
              <a:gdLst/>
              <a:ahLst/>
              <a:cxnLst/>
              <a:rect l="0" t="0" r="0" b="0"/>
              <a:pathLst>
                <a:path w="1158239" h="423672">
                  <a:moveTo>
                    <a:pt x="112775" y="0"/>
                  </a:moveTo>
                  <a:lnTo>
                    <a:pt x="1042415" y="0"/>
                  </a:lnTo>
                  <a:lnTo>
                    <a:pt x="1078992" y="9144"/>
                  </a:lnTo>
                  <a:lnTo>
                    <a:pt x="1109472" y="27432"/>
                  </a:lnTo>
                  <a:lnTo>
                    <a:pt x="1136904" y="57912"/>
                  </a:lnTo>
                  <a:lnTo>
                    <a:pt x="1152144" y="91440"/>
                  </a:lnTo>
                  <a:lnTo>
                    <a:pt x="1158239" y="131064"/>
                  </a:lnTo>
                  <a:lnTo>
                    <a:pt x="1158239" y="301752"/>
                  </a:lnTo>
                  <a:lnTo>
                    <a:pt x="1152144" y="338328"/>
                  </a:lnTo>
                  <a:lnTo>
                    <a:pt x="1136904" y="374904"/>
                  </a:lnTo>
                  <a:lnTo>
                    <a:pt x="1109472" y="399288"/>
                  </a:lnTo>
                  <a:lnTo>
                    <a:pt x="1078992" y="417576"/>
                  </a:lnTo>
                  <a:lnTo>
                    <a:pt x="1042415" y="423672"/>
                  </a:lnTo>
                  <a:lnTo>
                    <a:pt x="112775" y="423672"/>
                  </a:lnTo>
                  <a:lnTo>
                    <a:pt x="82296" y="417576"/>
                  </a:lnTo>
                  <a:lnTo>
                    <a:pt x="45720" y="399288"/>
                  </a:lnTo>
                  <a:lnTo>
                    <a:pt x="21336" y="374904"/>
                  </a:lnTo>
                  <a:lnTo>
                    <a:pt x="6096" y="338328"/>
                  </a:lnTo>
                  <a:lnTo>
                    <a:pt x="0" y="301752"/>
                  </a:lnTo>
                  <a:lnTo>
                    <a:pt x="0" y="131064"/>
                  </a:lnTo>
                  <a:lnTo>
                    <a:pt x="6096" y="91440"/>
                  </a:lnTo>
                  <a:lnTo>
                    <a:pt x="21336" y="57912"/>
                  </a:lnTo>
                  <a:lnTo>
                    <a:pt x="45720" y="27432"/>
                  </a:lnTo>
                  <a:lnTo>
                    <a:pt x="82296" y="9144"/>
                  </a:lnTo>
                  <a:lnTo>
                    <a:pt x="11277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393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34">
              <a:extLst>
                <a:ext uri="{FF2B5EF4-FFF2-40B4-BE49-F238E27FC236}">
                  <a16:creationId xmlns:a16="http://schemas.microsoft.com/office/drawing/2014/main" id="{FC2B827C-533C-4127-B5FD-3B0CF630716F}"/>
                </a:ext>
              </a:extLst>
            </p:cNvPr>
            <p:cNvSpPr/>
            <p:nvPr/>
          </p:nvSpPr>
          <p:spPr>
            <a:xfrm>
              <a:off x="3765804" y="3332988"/>
              <a:ext cx="1155192" cy="420624"/>
            </a:xfrm>
            <a:custGeom>
              <a:avLst/>
              <a:gdLst/>
              <a:ahLst/>
              <a:cxnLst/>
              <a:rect l="0" t="0" r="0" b="0"/>
              <a:pathLst>
                <a:path w="1155192" h="420624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6424" y="21336"/>
                  </a:lnTo>
                  <a:lnTo>
                    <a:pt x="1133856" y="54864"/>
                  </a:lnTo>
                  <a:lnTo>
                    <a:pt x="1149096" y="85344"/>
                  </a:lnTo>
                  <a:lnTo>
                    <a:pt x="1155192" y="128016"/>
                  </a:lnTo>
                  <a:lnTo>
                    <a:pt x="1155192" y="295656"/>
                  </a:lnTo>
                  <a:lnTo>
                    <a:pt x="1149096" y="332232"/>
                  </a:lnTo>
                  <a:lnTo>
                    <a:pt x="1133856" y="371856"/>
                  </a:lnTo>
                  <a:lnTo>
                    <a:pt x="1106424" y="396240"/>
                  </a:lnTo>
                  <a:lnTo>
                    <a:pt x="1075944" y="414528"/>
                  </a:lnTo>
                  <a:lnTo>
                    <a:pt x="1039368" y="420624"/>
                  </a:lnTo>
                  <a:lnTo>
                    <a:pt x="112776" y="420624"/>
                  </a:lnTo>
                  <a:lnTo>
                    <a:pt x="79248" y="414528"/>
                  </a:lnTo>
                  <a:lnTo>
                    <a:pt x="45720" y="396240"/>
                  </a:lnTo>
                  <a:lnTo>
                    <a:pt x="18288" y="371856"/>
                  </a:lnTo>
                  <a:lnTo>
                    <a:pt x="6096" y="332232"/>
                  </a:lnTo>
                  <a:lnTo>
                    <a:pt x="0" y="295656"/>
                  </a:lnTo>
                  <a:lnTo>
                    <a:pt x="0" y="128016"/>
                  </a:lnTo>
                  <a:lnTo>
                    <a:pt x="6096" y="85344"/>
                  </a:lnTo>
                  <a:lnTo>
                    <a:pt x="18288" y="54864"/>
                  </a:lnTo>
                  <a:lnTo>
                    <a:pt x="45720" y="21336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3048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36">
              <a:extLst>
                <a:ext uri="{FF2B5EF4-FFF2-40B4-BE49-F238E27FC236}">
                  <a16:creationId xmlns:a16="http://schemas.microsoft.com/office/drawing/2014/main" id="{CD2706DE-284E-4B58-83BE-C8861B6D28C9}"/>
                </a:ext>
              </a:extLst>
            </p:cNvPr>
            <p:cNvSpPr/>
            <p:nvPr/>
          </p:nvSpPr>
          <p:spPr>
            <a:xfrm>
              <a:off x="274320" y="3813048"/>
              <a:ext cx="1155192" cy="423672"/>
            </a:xfrm>
            <a:custGeom>
              <a:avLst/>
              <a:gdLst/>
              <a:ahLst/>
              <a:cxnLst/>
              <a:rect l="0" t="0" r="0" b="0"/>
              <a:pathLst>
                <a:path w="1155192" h="423672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6424" y="24384"/>
                  </a:lnTo>
                  <a:lnTo>
                    <a:pt x="1133856" y="54864"/>
                  </a:lnTo>
                  <a:lnTo>
                    <a:pt x="1149096" y="88392"/>
                  </a:lnTo>
                  <a:lnTo>
                    <a:pt x="1155192" y="128016"/>
                  </a:lnTo>
                  <a:lnTo>
                    <a:pt x="1155192" y="298704"/>
                  </a:lnTo>
                  <a:lnTo>
                    <a:pt x="1149096" y="335280"/>
                  </a:lnTo>
                  <a:lnTo>
                    <a:pt x="1133856" y="371856"/>
                  </a:lnTo>
                  <a:lnTo>
                    <a:pt x="1106424" y="399288"/>
                  </a:lnTo>
                  <a:lnTo>
                    <a:pt x="1075944" y="414528"/>
                  </a:lnTo>
                  <a:lnTo>
                    <a:pt x="1039368" y="423672"/>
                  </a:lnTo>
                  <a:lnTo>
                    <a:pt x="112776" y="423672"/>
                  </a:lnTo>
                  <a:lnTo>
                    <a:pt x="79248" y="414528"/>
                  </a:lnTo>
                  <a:lnTo>
                    <a:pt x="45720" y="399288"/>
                  </a:lnTo>
                  <a:lnTo>
                    <a:pt x="21336" y="371856"/>
                  </a:lnTo>
                  <a:lnTo>
                    <a:pt x="6096" y="335280"/>
                  </a:lnTo>
                  <a:lnTo>
                    <a:pt x="0" y="298704"/>
                  </a:lnTo>
                  <a:lnTo>
                    <a:pt x="0" y="128016"/>
                  </a:lnTo>
                  <a:lnTo>
                    <a:pt x="6096" y="88392"/>
                  </a:lnTo>
                  <a:lnTo>
                    <a:pt x="21336" y="54864"/>
                  </a:lnTo>
                  <a:lnTo>
                    <a:pt x="45720" y="24384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393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137">
              <a:extLst>
                <a:ext uri="{FF2B5EF4-FFF2-40B4-BE49-F238E27FC236}">
                  <a16:creationId xmlns:a16="http://schemas.microsoft.com/office/drawing/2014/main" id="{5BB0D01F-1D48-4C54-9471-F5AB9EE3C769}"/>
                </a:ext>
              </a:extLst>
            </p:cNvPr>
            <p:cNvSpPr/>
            <p:nvPr/>
          </p:nvSpPr>
          <p:spPr>
            <a:xfrm>
              <a:off x="199644" y="3732276"/>
              <a:ext cx="1158240" cy="420624"/>
            </a:xfrm>
            <a:custGeom>
              <a:avLst/>
              <a:gdLst/>
              <a:ahLst/>
              <a:cxnLst/>
              <a:rect l="0" t="0" r="0" b="0"/>
              <a:pathLst>
                <a:path w="1158240" h="420624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9472" y="24384"/>
                  </a:lnTo>
                  <a:lnTo>
                    <a:pt x="1133856" y="54864"/>
                  </a:lnTo>
                  <a:lnTo>
                    <a:pt x="1152144" y="88392"/>
                  </a:lnTo>
                  <a:lnTo>
                    <a:pt x="1158240" y="128016"/>
                  </a:lnTo>
                  <a:lnTo>
                    <a:pt x="1158240" y="298704"/>
                  </a:lnTo>
                  <a:lnTo>
                    <a:pt x="1152144" y="335280"/>
                  </a:lnTo>
                  <a:lnTo>
                    <a:pt x="1133856" y="371856"/>
                  </a:lnTo>
                  <a:lnTo>
                    <a:pt x="1109472" y="399288"/>
                  </a:lnTo>
                  <a:lnTo>
                    <a:pt x="1075944" y="414528"/>
                  </a:lnTo>
                  <a:lnTo>
                    <a:pt x="1039368" y="420624"/>
                  </a:lnTo>
                  <a:lnTo>
                    <a:pt x="112776" y="420624"/>
                  </a:lnTo>
                  <a:lnTo>
                    <a:pt x="79248" y="414528"/>
                  </a:lnTo>
                  <a:lnTo>
                    <a:pt x="45720" y="399288"/>
                  </a:lnTo>
                  <a:lnTo>
                    <a:pt x="18288" y="371856"/>
                  </a:lnTo>
                  <a:lnTo>
                    <a:pt x="6096" y="335280"/>
                  </a:lnTo>
                  <a:lnTo>
                    <a:pt x="0" y="298704"/>
                  </a:lnTo>
                  <a:lnTo>
                    <a:pt x="0" y="128016"/>
                  </a:lnTo>
                  <a:lnTo>
                    <a:pt x="6096" y="88392"/>
                  </a:lnTo>
                  <a:lnTo>
                    <a:pt x="18288" y="54864"/>
                  </a:lnTo>
                  <a:lnTo>
                    <a:pt x="45720" y="24384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3048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41">
              <a:extLst>
                <a:ext uri="{FF2B5EF4-FFF2-40B4-BE49-F238E27FC236}">
                  <a16:creationId xmlns:a16="http://schemas.microsoft.com/office/drawing/2014/main" id="{806AB8D5-0D81-42AF-9547-AFA994B4A876}"/>
                </a:ext>
              </a:extLst>
            </p:cNvPr>
            <p:cNvSpPr/>
            <p:nvPr/>
          </p:nvSpPr>
          <p:spPr>
            <a:xfrm>
              <a:off x="1025652" y="998219"/>
              <a:ext cx="1560576" cy="2621280"/>
            </a:xfrm>
            <a:custGeom>
              <a:avLst/>
              <a:gdLst/>
              <a:ahLst/>
              <a:cxnLst/>
              <a:rect l="0" t="0" r="0" b="0"/>
              <a:pathLst>
                <a:path w="1560576" h="2621280">
                  <a:moveTo>
                    <a:pt x="1560576" y="0"/>
                  </a:moveTo>
                  <a:lnTo>
                    <a:pt x="1560576" y="64008"/>
                  </a:lnTo>
                  <a:lnTo>
                    <a:pt x="1557528" y="128016"/>
                  </a:lnTo>
                  <a:lnTo>
                    <a:pt x="1551432" y="192024"/>
                  </a:lnTo>
                  <a:lnTo>
                    <a:pt x="1545336" y="252984"/>
                  </a:lnTo>
                  <a:lnTo>
                    <a:pt x="1536192" y="316992"/>
                  </a:lnTo>
                  <a:lnTo>
                    <a:pt x="1524000" y="377952"/>
                  </a:lnTo>
                  <a:lnTo>
                    <a:pt x="1508760" y="438912"/>
                  </a:lnTo>
                  <a:lnTo>
                    <a:pt x="1493520" y="499873"/>
                  </a:lnTo>
                  <a:lnTo>
                    <a:pt x="1478280" y="560832"/>
                  </a:lnTo>
                  <a:lnTo>
                    <a:pt x="1459992" y="618744"/>
                  </a:lnTo>
                  <a:lnTo>
                    <a:pt x="1438656" y="676656"/>
                  </a:lnTo>
                  <a:lnTo>
                    <a:pt x="1417320" y="731520"/>
                  </a:lnTo>
                  <a:lnTo>
                    <a:pt x="1395984" y="786384"/>
                  </a:lnTo>
                  <a:lnTo>
                    <a:pt x="1371600" y="838200"/>
                  </a:lnTo>
                  <a:lnTo>
                    <a:pt x="1344168" y="890016"/>
                  </a:lnTo>
                  <a:lnTo>
                    <a:pt x="1319784" y="938784"/>
                  </a:lnTo>
                  <a:lnTo>
                    <a:pt x="1289304" y="984504"/>
                  </a:lnTo>
                  <a:lnTo>
                    <a:pt x="1261872" y="1030224"/>
                  </a:lnTo>
                  <a:lnTo>
                    <a:pt x="1228344" y="1072896"/>
                  </a:lnTo>
                  <a:lnTo>
                    <a:pt x="1197864" y="1112521"/>
                  </a:lnTo>
                  <a:lnTo>
                    <a:pt x="1167384" y="1152144"/>
                  </a:lnTo>
                  <a:lnTo>
                    <a:pt x="1133856" y="1185672"/>
                  </a:lnTo>
                  <a:lnTo>
                    <a:pt x="1100327" y="1219200"/>
                  </a:lnTo>
                  <a:lnTo>
                    <a:pt x="1066800" y="1246632"/>
                  </a:lnTo>
                  <a:lnTo>
                    <a:pt x="1030224" y="1274065"/>
                  </a:lnTo>
                  <a:lnTo>
                    <a:pt x="996696" y="1298448"/>
                  </a:lnTo>
                  <a:lnTo>
                    <a:pt x="960120" y="1316736"/>
                  </a:lnTo>
                  <a:lnTo>
                    <a:pt x="926592" y="1331977"/>
                  </a:lnTo>
                  <a:lnTo>
                    <a:pt x="890016" y="1347216"/>
                  </a:lnTo>
                  <a:lnTo>
                    <a:pt x="853440" y="1356360"/>
                  </a:lnTo>
                  <a:lnTo>
                    <a:pt x="816864" y="1362456"/>
                  </a:lnTo>
                  <a:lnTo>
                    <a:pt x="780288" y="1365504"/>
                  </a:lnTo>
                  <a:lnTo>
                    <a:pt x="746760" y="1365504"/>
                  </a:lnTo>
                  <a:lnTo>
                    <a:pt x="710184" y="1371600"/>
                  </a:lnTo>
                  <a:lnTo>
                    <a:pt x="673608" y="1380744"/>
                  </a:lnTo>
                  <a:lnTo>
                    <a:pt x="640080" y="1392936"/>
                  </a:lnTo>
                  <a:lnTo>
                    <a:pt x="606552" y="1408177"/>
                  </a:lnTo>
                  <a:lnTo>
                    <a:pt x="573024" y="1426465"/>
                  </a:lnTo>
                  <a:lnTo>
                    <a:pt x="539496" y="1447800"/>
                  </a:lnTo>
                  <a:lnTo>
                    <a:pt x="505968" y="1469136"/>
                  </a:lnTo>
                  <a:lnTo>
                    <a:pt x="475488" y="1499616"/>
                  </a:lnTo>
                  <a:lnTo>
                    <a:pt x="441960" y="1527048"/>
                  </a:lnTo>
                  <a:lnTo>
                    <a:pt x="411480" y="1557528"/>
                  </a:lnTo>
                  <a:lnTo>
                    <a:pt x="381000" y="1591056"/>
                  </a:lnTo>
                  <a:lnTo>
                    <a:pt x="350520" y="1627632"/>
                  </a:lnTo>
                  <a:lnTo>
                    <a:pt x="320040" y="1670304"/>
                  </a:lnTo>
                  <a:lnTo>
                    <a:pt x="292608" y="1709928"/>
                  </a:lnTo>
                  <a:lnTo>
                    <a:pt x="265176" y="1749552"/>
                  </a:lnTo>
                  <a:lnTo>
                    <a:pt x="237744" y="1795272"/>
                  </a:lnTo>
                  <a:lnTo>
                    <a:pt x="213360" y="1844040"/>
                  </a:lnTo>
                  <a:lnTo>
                    <a:pt x="164592" y="1941577"/>
                  </a:lnTo>
                  <a:lnTo>
                    <a:pt x="121920" y="2045208"/>
                  </a:lnTo>
                  <a:lnTo>
                    <a:pt x="85344" y="2151889"/>
                  </a:lnTo>
                  <a:lnTo>
                    <a:pt x="70104" y="2209801"/>
                  </a:lnTo>
                  <a:lnTo>
                    <a:pt x="54864" y="2267712"/>
                  </a:lnTo>
                  <a:lnTo>
                    <a:pt x="39624" y="2322577"/>
                  </a:lnTo>
                  <a:lnTo>
                    <a:pt x="30480" y="2383536"/>
                  </a:lnTo>
                  <a:lnTo>
                    <a:pt x="18288" y="2444496"/>
                  </a:lnTo>
                  <a:lnTo>
                    <a:pt x="12192" y="2502408"/>
                  </a:lnTo>
                  <a:lnTo>
                    <a:pt x="6096" y="2563368"/>
                  </a:lnTo>
                  <a:lnTo>
                    <a:pt x="0" y="262128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42">
              <a:extLst>
                <a:ext uri="{FF2B5EF4-FFF2-40B4-BE49-F238E27FC236}">
                  <a16:creationId xmlns:a16="http://schemas.microsoft.com/office/drawing/2014/main" id="{B6B74BD1-6931-4264-A11A-7CF72879615A}"/>
                </a:ext>
              </a:extLst>
            </p:cNvPr>
            <p:cNvSpPr/>
            <p:nvPr/>
          </p:nvSpPr>
          <p:spPr>
            <a:xfrm>
              <a:off x="975360" y="3617976"/>
              <a:ext cx="100584" cy="112776"/>
            </a:xfrm>
            <a:custGeom>
              <a:avLst/>
              <a:gdLst/>
              <a:ahLst/>
              <a:cxnLst/>
              <a:rect l="0" t="0" r="0" b="0"/>
              <a:pathLst>
                <a:path w="100584" h="112776">
                  <a:moveTo>
                    <a:pt x="0" y="0"/>
                  </a:moveTo>
                  <a:lnTo>
                    <a:pt x="100584" y="6096"/>
                  </a:lnTo>
                  <a:lnTo>
                    <a:pt x="48768" y="11277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5CF2AB-128F-4A3C-870F-F081B2321084}"/>
                </a:ext>
              </a:extLst>
            </p:cNvPr>
            <p:cNvSpPr/>
            <p:nvPr/>
          </p:nvSpPr>
          <p:spPr>
            <a:xfrm>
              <a:off x="4261104" y="3416455"/>
              <a:ext cx="110861" cy="185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8D44E0-071A-4A1B-BC9E-67429E9D12B5}"/>
                </a:ext>
              </a:extLst>
            </p:cNvPr>
            <p:cNvSpPr/>
            <p:nvPr/>
          </p:nvSpPr>
          <p:spPr>
            <a:xfrm>
              <a:off x="4337304" y="3416455"/>
              <a:ext cx="55347" cy="185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B4BC45-AA7A-4FB3-B6CF-8AE2F045E328}"/>
                </a:ext>
              </a:extLst>
            </p:cNvPr>
            <p:cNvSpPr/>
            <p:nvPr/>
          </p:nvSpPr>
          <p:spPr>
            <a:xfrm>
              <a:off x="4373881" y="3416455"/>
              <a:ext cx="575411" cy="185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4EDCBC-D0EA-4E71-B033-65044EAD59FA}"/>
                </a:ext>
              </a:extLst>
            </p:cNvPr>
            <p:cNvSpPr/>
            <p:nvPr/>
          </p:nvSpPr>
          <p:spPr>
            <a:xfrm>
              <a:off x="4285488" y="3568855"/>
              <a:ext cx="667987" cy="185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provider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153">
              <a:extLst>
                <a:ext uri="{FF2B5EF4-FFF2-40B4-BE49-F238E27FC236}">
                  <a16:creationId xmlns:a16="http://schemas.microsoft.com/office/drawing/2014/main" id="{EBB8AFE1-2455-408C-8362-3AD4A618A0B7}"/>
                </a:ext>
              </a:extLst>
            </p:cNvPr>
            <p:cNvSpPr/>
            <p:nvPr/>
          </p:nvSpPr>
          <p:spPr>
            <a:xfrm>
              <a:off x="220980" y="342899"/>
              <a:ext cx="1889760" cy="3404616"/>
            </a:xfrm>
            <a:custGeom>
              <a:avLst/>
              <a:gdLst/>
              <a:ahLst/>
              <a:cxnLst/>
              <a:rect l="0" t="0" r="0" b="0"/>
              <a:pathLst>
                <a:path w="1889760" h="3404616">
                  <a:moveTo>
                    <a:pt x="231648" y="3404616"/>
                  </a:moveTo>
                  <a:lnTo>
                    <a:pt x="185928" y="3236977"/>
                  </a:lnTo>
                  <a:lnTo>
                    <a:pt x="146304" y="3081529"/>
                  </a:lnTo>
                  <a:lnTo>
                    <a:pt x="115824" y="2926081"/>
                  </a:lnTo>
                  <a:lnTo>
                    <a:pt x="85344" y="2779777"/>
                  </a:lnTo>
                  <a:lnTo>
                    <a:pt x="57912" y="2633473"/>
                  </a:lnTo>
                  <a:lnTo>
                    <a:pt x="39624" y="2487169"/>
                  </a:lnTo>
                  <a:lnTo>
                    <a:pt x="21336" y="2350009"/>
                  </a:lnTo>
                  <a:lnTo>
                    <a:pt x="9144" y="2215897"/>
                  </a:lnTo>
                  <a:lnTo>
                    <a:pt x="3048" y="2084833"/>
                  </a:lnTo>
                  <a:lnTo>
                    <a:pt x="0" y="1956816"/>
                  </a:lnTo>
                  <a:lnTo>
                    <a:pt x="3048" y="1834897"/>
                  </a:lnTo>
                  <a:lnTo>
                    <a:pt x="12192" y="1719073"/>
                  </a:lnTo>
                  <a:lnTo>
                    <a:pt x="24384" y="1603249"/>
                  </a:lnTo>
                  <a:lnTo>
                    <a:pt x="42672" y="1493521"/>
                  </a:lnTo>
                  <a:lnTo>
                    <a:pt x="60960" y="1386841"/>
                  </a:lnTo>
                  <a:lnTo>
                    <a:pt x="88392" y="1283209"/>
                  </a:lnTo>
                  <a:lnTo>
                    <a:pt x="124968" y="1182625"/>
                  </a:lnTo>
                  <a:lnTo>
                    <a:pt x="155448" y="1088137"/>
                  </a:lnTo>
                  <a:lnTo>
                    <a:pt x="198120" y="996696"/>
                  </a:lnTo>
                  <a:lnTo>
                    <a:pt x="240792" y="908304"/>
                  </a:lnTo>
                  <a:lnTo>
                    <a:pt x="292608" y="822960"/>
                  </a:lnTo>
                  <a:lnTo>
                    <a:pt x="347472" y="746760"/>
                  </a:lnTo>
                  <a:lnTo>
                    <a:pt x="402336" y="670560"/>
                  </a:lnTo>
                  <a:lnTo>
                    <a:pt x="466344" y="597408"/>
                  </a:lnTo>
                  <a:lnTo>
                    <a:pt x="533400" y="527304"/>
                  </a:lnTo>
                  <a:lnTo>
                    <a:pt x="612648" y="466344"/>
                  </a:lnTo>
                  <a:lnTo>
                    <a:pt x="688848" y="405384"/>
                  </a:lnTo>
                  <a:lnTo>
                    <a:pt x="771144" y="350520"/>
                  </a:lnTo>
                  <a:lnTo>
                    <a:pt x="859536" y="298704"/>
                  </a:lnTo>
                  <a:lnTo>
                    <a:pt x="947928" y="249936"/>
                  </a:lnTo>
                  <a:lnTo>
                    <a:pt x="1045464" y="204216"/>
                  </a:lnTo>
                  <a:lnTo>
                    <a:pt x="1146048" y="164592"/>
                  </a:lnTo>
                  <a:lnTo>
                    <a:pt x="1252728" y="131064"/>
                  </a:lnTo>
                  <a:lnTo>
                    <a:pt x="1365504" y="94488"/>
                  </a:lnTo>
                  <a:lnTo>
                    <a:pt x="1478280" y="70104"/>
                  </a:lnTo>
                  <a:lnTo>
                    <a:pt x="1600200" y="42672"/>
                  </a:lnTo>
                  <a:lnTo>
                    <a:pt x="1722120" y="21336"/>
                  </a:lnTo>
                  <a:lnTo>
                    <a:pt x="1853184" y="3048"/>
                  </a:lnTo>
                  <a:lnTo>
                    <a:pt x="188976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54">
              <a:extLst>
                <a:ext uri="{FF2B5EF4-FFF2-40B4-BE49-F238E27FC236}">
                  <a16:creationId xmlns:a16="http://schemas.microsoft.com/office/drawing/2014/main" id="{F5A3A2A2-A976-4D1A-9710-404316C4F351}"/>
                </a:ext>
              </a:extLst>
            </p:cNvPr>
            <p:cNvSpPr/>
            <p:nvPr/>
          </p:nvSpPr>
          <p:spPr>
            <a:xfrm>
              <a:off x="2103120" y="289560"/>
              <a:ext cx="103632" cy="106680"/>
            </a:xfrm>
            <a:custGeom>
              <a:avLst/>
              <a:gdLst/>
              <a:ahLst/>
              <a:cxnLst/>
              <a:rect l="0" t="0" r="0" b="0"/>
              <a:pathLst>
                <a:path w="103632" h="106680">
                  <a:moveTo>
                    <a:pt x="0" y="0"/>
                  </a:moveTo>
                  <a:lnTo>
                    <a:pt x="103632" y="42672"/>
                  </a:lnTo>
                  <a:lnTo>
                    <a:pt x="6097" y="10668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19764">
              <a:extLst>
                <a:ext uri="{FF2B5EF4-FFF2-40B4-BE49-F238E27FC236}">
                  <a16:creationId xmlns:a16="http://schemas.microsoft.com/office/drawing/2014/main" id="{4806E6B9-E54A-4882-9C7D-15A2D2DEEE74}"/>
                </a:ext>
              </a:extLst>
            </p:cNvPr>
            <p:cNvSpPr/>
            <p:nvPr/>
          </p:nvSpPr>
          <p:spPr>
            <a:xfrm>
              <a:off x="0" y="615696"/>
              <a:ext cx="1085088" cy="131064"/>
            </a:xfrm>
            <a:custGeom>
              <a:avLst/>
              <a:gdLst/>
              <a:ahLst/>
              <a:cxnLst/>
              <a:rect l="0" t="0" r="0" b="0"/>
              <a:pathLst>
                <a:path w="1085088" h="131064">
                  <a:moveTo>
                    <a:pt x="0" y="0"/>
                  </a:moveTo>
                  <a:lnTo>
                    <a:pt x="1085088" y="0"/>
                  </a:lnTo>
                  <a:lnTo>
                    <a:pt x="1085088" y="131064"/>
                  </a:lnTo>
                  <a:lnTo>
                    <a:pt x="0" y="13106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D45F88-8438-43EB-BC82-B7FE287BCF43}"/>
                </a:ext>
              </a:extLst>
            </p:cNvPr>
            <p:cNvSpPr/>
            <p:nvPr/>
          </p:nvSpPr>
          <p:spPr>
            <a:xfrm>
              <a:off x="0" y="626380"/>
              <a:ext cx="1361178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matching services in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343C3E-F0F7-465E-91CE-62FC5A4F0544}"/>
                </a:ext>
              </a:extLst>
            </p:cNvPr>
            <p:cNvSpPr/>
            <p:nvPr/>
          </p:nvSpPr>
          <p:spPr>
            <a:xfrm>
              <a:off x="0" y="760492"/>
              <a:ext cx="458826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    the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Shape 19765">
              <a:extLst>
                <a:ext uri="{FF2B5EF4-FFF2-40B4-BE49-F238E27FC236}">
                  <a16:creationId xmlns:a16="http://schemas.microsoft.com/office/drawing/2014/main" id="{9444D080-95C2-4ABB-BC0A-D96DFC6D5099}"/>
                </a:ext>
              </a:extLst>
            </p:cNvPr>
            <p:cNvSpPr/>
            <p:nvPr/>
          </p:nvSpPr>
          <p:spPr>
            <a:xfrm>
              <a:off x="192024" y="481584"/>
              <a:ext cx="701040" cy="134112"/>
            </a:xfrm>
            <a:custGeom>
              <a:avLst/>
              <a:gdLst/>
              <a:ahLst/>
              <a:cxnLst/>
              <a:rect l="0" t="0" r="0" b="0"/>
              <a:pathLst>
                <a:path w="701040" h="134112">
                  <a:moveTo>
                    <a:pt x="0" y="0"/>
                  </a:moveTo>
                  <a:lnTo>
                    <a:pt x="701040" y="0"/>
                  </a:lnTo>
                  <a:lnTo>
                    <a:pt x="701040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6B2576-B974-48ED-AF5A-AD3C6C187845}"/>
                </a:ext>
              </a:extLst>
            </p:cNvPr>
            <p:cNvSpPr/>
            <p:nvPr/>
          </p:nvSpPr>
          <p:spPr>
            <a:xfrm>
              <a:off x="192024" y="489220"/>
              <a:ext cx="183590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C780C-A5BB-40AA-9C17-042A4A0572B4}"/>
                </a:ext>
              </a:extLst>
            </p:cNvPr>
            <p:cNvSpPr/>
            <p:nvPr/>
          </p:nvSpPr>
          <p:spPr>
            <a:xfrm>
              <a:off x="330174" y="489220"/>
              <a:ext cx="859905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Query for all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Shape 19766">
              <a:extLst>
                <a:ext uri="{FF2B5EF4-FFF2-40B4-BE49-F238E27FC236}">
                  <a16:creationId xmlns:a16="http://schemas.microsoft.com/office/drawing/2014/main" id="{6263FC19-F4CC-4C05-BA22-C1E628B6330E}"/>
                </a:ext>
              </a:extLst>
            </p:cNvPr>
            <p:cNvSpPr/>
            <p:nvPr/>
          </p:nvSpPr>
          <p:spPr>
            <a:xfrm>
              <a:off x="377952" y="749808"/>
              <a:ext cx="329184" cy="134112"/>
            </a:xfrm>
            <a:custGeom>
              <a:avLst/>
              <a:gdLst/>
              <a:ahLst/>
              <a:cxnLst/>
              <a:rect l="0" t="0" r="0" b="0"/>
              <a:pathLst>
                <a:path w="329184" h="134112">
                  <a:moveTo>
                    <a:pt x="0" y="0"/>
                  </a:moveTo>
                  <a:lnTo>
                    <a:pt x="329184" y="0"/>
                  </a:lnTo>
                  <a:lnTo>
                    <a:pt x="329184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94C47E-37B9-47A7-91D8-AF58215540A4}"/>
                </a:ext>
              </a:extLst>
            </p:cNvPr>
            <p:cNvSpPr/>
            <p:nvPr/>
          </p:nvSpPr>
          <p:spPr>
            <a:xfrm>
              <a:off x="377952" y="760492"/>
              <a:ext cx="492574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Shape 168">
              <a:extLst>
                <a:ext uri="{FF2B5EF4-FFF2-40B4-BE49-F238E27FC236}">
                  <a16:creationId xmlns:a16="http://schemas.microsoft.com/office/drawing/2014/main" id="{FCBFD8AC-B138-4798-8FE6-D86093F0CF21}"/>
                </a:ext>
              </a:extLst>
            </p:cNvPr>
            <p:cNvSpPr/>
            <p:nvPr/>
          </p:nvSpPr>
          <p:spPr>
            <a:xfrm>
              <a:off x="473964" y="534923"/>
              <a:ext cx="1734312" cy="3112009"/>
            </a:xfrm>
            <a:custGeom>
              <a:avLst/>
              <a:gdLst/>
              <a:ahLst/>
              <a:cxnLst/>
              <a:rect l="0" t="0" r="0" b="0"/>
              <a:pathLst>
                <a:path w="1734312" h="3112009">
                  <a:moveTo>
                    <a:pt x="1734312" y="0"/>
                  </a:moveTo>
                  <a:lnTo>
                    <a:pt x="1606296" y="0"/>
                  </a:lnTo>
                  <a:lnTo>
                    <a:pt x="1487424" y="6096"/>
                  </a:lnTo>
                  <a:lnTo>
                    <a:pt x="1371600" y="21336"/>
                  </a:lnTo>
                  <a:lnTo>
                    <a:pt x="1258824" y="39624"/>
                  </a:lnTo>
                  <a:lnTo>
                    <a:pt x="1155192" y="64008"/>
                  </a:lnTo>
                  <a:lnTo>
                    <a:pt x="1054608" y="88392"/>
                  </a:lnTo>
                  <a:lnTo>
                    <a:pt x="957072" y="118872"/>
                  </a:lnTo>
                  <a:lnTo>
                    <a:pt x="865632" y="158496"/>
                  </a:lnTo>
                  <a:lnTo>
                    <a:pt x="777240" y="201168"/>
                  </a:lnTo>
                  <a:lnTo>
                    <a:pt x="691896" y="249936"/>
                  </a:lnTo>
                  <a:lnTo>
                    <a:pt x="615696" y="298704"/>
                  </a:lnTo>
                  <a:lnTo>
                    <a:pt x="539496" y="359664"/>
                  </a:lnTo>
                  <a:lnTo>
                    <a:pt x="475488" y="417576"/>
                  </a:lnTo>
                  <a:lnTo>
                    <a:pt x="408432" y="484632"/>
                  </a:lnTo>
                  <a:lnTo>
                    <a:pt x="350520" y="557784"/>
                  </a:lnTo>
                  <a:lnTo>
                    <a:pt x="295656" y="633984"/>
                  </a:lnTo>
                  <a:lnTo>
                    <a:pt x="243840" y="716280"/>
                  </a:lnTo>
                  <a:lnTo>
                    <a:pt x="198120" y="801624"/>
                  </a:lnTo>
                  <a:lnTo>
                    <a:pt x="155448" y="893065"/>
                  </a:lnTo>
                  <a:lnTo>
                    <a:pt x="121920" y="990600"/>
                  </a:lnTo>
                  <a:lnTo>
                    <a:pt x="88392" y="1094232"/>
                  </a:lnTo>
                  <a:lnTo>
                    <a:pt x="60960" y="1197865"/>
                  </a:lnTo>
                  <a:lnTo>
                    <a:pt x="39624" y="1310641"/>
                  </a:lnTo>
                  <a:lnTo>
                    <a:pt x="18288" y="1426465"/>
                  </a:lnTo>
                  <a:lnTo>
                    <a:pt x="9144" y="1548385"/>
                  </a:lnTo>
                  <a:lnTo>
                    <a:pt x="3048" y="1673353"/>
                  </a:lnTo>
                  <a:lnTo>
                    <a:pt x="0" y="1807465"/>
                  </a:lnTo>
                  <a:lnTo>
                    <a:pt x="0" y="1941577"/>
                  </a:lnTo>
                  <a:lnTo>
                    <a:pt x="3048" y="2084832"/>
                  </a:lnTo>
                  <a:lnTo>
                    <a:pt x="12192" y="2231136"/>
                  </a:lnTo>
                  <a:lnTo>
                    <a:pt x="27432" y="2383536"/>
                  </a:lnTo>
                  <a:lnTo>
                    <a:pt x="45720" y="2538985"/>
                  </a:lnTo>
                  <a:lnTo>
                    <a:pt x="73152" y="2697480"/>
                  </a:lnTo>
                  <a:lnTo>
                    <a:pt x="100584" y="2865121"/>
                  </a:lnTo>
                  <a:lnTo>
                    <a:pt x="134112" y="3038856"/>
                  </a:lnTo>
                  <a:lnTo>
                    <a:pt x="149352" y="3112009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169">
              <a:extLst>
                <a:ext uri="{FF2B5EF4-FFF2-40B4-BE49-F238E27FC236}">
                  <a16:creationId xmlns:a16="http://schemas.microsoft.com/office/drawing/2014/main" id="{3E606244-C813-4AE6-BE97-789A45898855}"/>
                </a:ext>
              </a:extLst>
            </p:cNvPr>
            <p:cNvSpPr/>
            <p:nvPr/>
          </p:nvSpPr>
          <p:spPr>
            <a:xfrm>
              <a:off x="576072" y="3627120"/>
              <a:ext cx="94488" cy="121920"/>
            </a:xfrm>
            <a:custGeom>
              <a:avLst/>
              <a:gdLst/>
              <a:ahLst/>
              <a:cxnLst/>
              <a:rect l="0" t="0" r="0" b="0"/>
              <a:pathLst>
                <a:path w="94488" h="121920">
                  <a:moveTo>
                    <a:pt x="94488" y="0"/>
                  </a:moveTo>
                  <a:lnTo>
                    <a:pt x="70104" y="121920"/>
                  </a:lnTo>
                  <a:lnTo>
                    <a:pt x="0" y="27432"/>
                  </a:lnTo>
                  <a:lnTo>
                    <a:pt x="944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19767">
              <a:extLst>
                <a:ext uri="{FF2B5EF4-FFF2-40B4-BE49-F238E27FC236}">
                  <a16:creationId xmlns:a16="http://schemas.microsoft.com/office/drawing/2014/main" id="{BFCD27AC-2D0C-49C3-9A37-F02663AF04CF}"/>
                </a:ext>
              </a:extLst>
            </p:cNvPr>
            <p:cNvSpPr/>
            <p:nvPr/>
          </p:nvSpPr>
          <p:spPr>
            <a:xfrm>
              <a:off x="1155192" y="573024"/>
              <a:ext cx="591312" cy="134112"/>
            </a:xfrm>
            <a:custGeom>
              <a:avLst/>
              <a:gdLst/>
              <a:ahLst/>
              <a:cxnLst/>
              <a:rect l="0" t="0" r="0" b="0"/>
              <a:pathLst>
                <a:path w="591312" h="134112">
                  <a:moveTo>
                    <a:pt x="0" y="0"/>
                  </a:moveTo>
                  <a:lnTo>
                    <a:pt x="591312" y="0"/>
                  </a:lnTo>
                  <a:lnTo>
                    <a:pt x="591312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C4DAFA-409B-4BD7-8C88-6AD3E7A3A598}"/>
                </a:ext>
              </a:extLst>
            </p:cNvPr>
            <p:cNvSpPr/>
            <p:nvPr/>
          </p:nvSpPr>
          <p:spPr>
            <a:xfrm>
              <a:off x="1155192" y="583708"/>
              <a:ext cx="183590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DFF41C-95C0-489C-90C6-63CED3F10021}"/>
                </a:ext>
              </a:extLst>
            </p:cNvPr>
            <p:cNvSpPr/>
            <p:nvPr/>
          </p:nvSpPr>
          <p:spPr>
            <a:xfrm>
              <a:off x="1293343" y="583708"/>
              <a:ext cx="701363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Discovery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Shape 19768">
              <a:extLst>
                <a:ext uri="{FF2B5EF4-FFF2-40B4-BE49-F238E27FC236}">
                  <a16:creationId xmlns:a16="http://schemas.microsoft.com/office/drawing/2014/main" id="{2045B977-8624-4BD7-97EA-1E9BC7064755}"/>
                </a:ext>
              </a:extLst>
            </p:cNvPr>
            <p:cNvSpPr/>
            <p:nvPr/>
          </p:nvSpPr>
          <p:spPr>
            <a:xfrm>
              <a:off x="1310640" y="707137"/>
              <a:ext cx="295656" cy="134112"/>
            </a:xfrm>
            <a:custGeom>
              <a:avLst/>
              <a:gdLst/>
              <a:ahLst/>
              <a:cxnLst/>
              <a:rect l="0" t="0" r="0" b="0"/>
              <a:pathLst>
                <a:path w="295656" h="134112">
                  <a:moveTo>
                    <a:pt x="0" y="0"/>
                  </a:moveTo>
                  <a:lnTo>
                    <a:pt x="295656" y="0"/>
                  </a:lnTo>
                  <a:lnTo>
                    <a:pt x="295656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0A1D74-9015-4838-826D-45A909B80697}"/>
                </a:ext>
              </a:extLst>
            </p:cNvPr>
            <p:cNvSpPr/>
            <p:nvPr/>
          </p:nvSpPr>
          <p:spPr>
            <a:xfrm>
              <a:off x="1310640" y="717820"/>
              <a:ext cx="442477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Shape 178">
              <a:extLst>
                <a:ext uri="{FF2B5EF4-FFF2-40B4-BE49-F238E27FC236}">
                  <a16:creationId xmlns:a16="http://schemas.microsoft.com/office/drawing/2014/main" id="{5ECC4F74-CAA6-4045-9300-ABE951B77911}"/>
                </a:ext>
              </a:extLst>
            </p:cNvPr>
            <p:cNvSpPr/>
            <p:nvPr/>
          </p:nvSpPr>
          <p:spPr>
            <a:xfrm>
              <a:off x="705612" y="781811"/>
              <a:ext cx="1426464" cy="2965705"/>
            </a:xfrm>
            <a:custGeom>
              <a:avLst/>
              <a:gdLst/>
              <a:ahLst/>
              <a:cxnLst/>
              <a:rect l="0" t="0" r="0" b="0"/>
              <a:pathLst>
                <a:path w="1426464" h="2965705">
                  <a:moveTo>
                    <a:pt x="179832" y="2965705"/>
                  </a:moveTo>
                  <a:lnTo>
                    <a:pt x="137160" y="2807209"/>
                  </a:lnTo>
                  <a:lnTo>
                    <a:pt x="100584" y="2654809"/>
                  </a:lnTo>
                  <a:lnTo>
                    <a:pt x="73152" y="2505457"/>
                  </a:lnTo>
                  <a:lnTo>
                    <a:pt x="48768" y="2359153"/>
                  </a:lnTo>
                  <a:lnTo>
                    <a:pt x="24384" y="2218945"/>
                  </a:lnTo>
                  <a:lnTo>
                    <a:pt x="12192" y="2081785"/>
                  </a:lnTo>
                  <a:lnTo>
                    <a:pt x="6096" y="1950721"/>
                  </a:lnTo>
                  <a:lnTo>
                    <a:pt x="0" y="1822705"/>
                  </a:lnTo>
                  <a:lnTo>
                    <a:pt x="0" y="1697737"/>
                  </a:lnTo>
                  <a:lnTo>
                    <a:pt x="9144" y="1578865"/>
                  </a:lnTo>
                  <a:lnTo>
                    <a:pt x="21336" y="1463041"/>
                  </a:lnTo>
                  <a:lnTo>
                    <a:pt x="39624" y="1353313"/>
                  </a:lnTo>
                  <a:lnTo>
                    <a:pt x="67056" y="1243585"/>
                  </a:lnTo>
                  <a:lnTo>
                    <a:pt x="91440" y="1143001"/>
                  </a:lnTo>
                  <a:lnTo>
                    <a:pt x="124968" y="1042417"/>
                  </a:lnTo>
                  <a:lnTo>
                    <a:pt x="167640" y="944881"/>
                  </a:lnTo>
                  <a:lnTo>
                    <a:pt x="207264" y="853441"/>
                  </a:lnTo>
                  <a:lnTo>
                    <a:pt x="256032" y="765048"/>
                  </a:lnTo>
                  <a:lnTo>
                    <a:pt x="313944" y="682753"/>
                  </a:lnTo>
                  <a:lnTo>
                    <a:pt x="374904" y="606553"/>
                  </a:lnTo>
                  <a:lnTo>
                    <a:pt x="438912" y="530352"/>
                  </a:lnTo>
                  <a:lnTo>
                    <a:pt x="509016" y="463296"/>
                  </a:lnTo>
                  <a:lnTo>
                    <a:pt x="588264" y="393192"/>
                  </a:lnTo>
                  <a:lnTo>
                    <a:pt x="670560" y="329184"/>
                  </a:lnTo>
                  <a:lnTo>
                    <a:pt x="758952" y="271272"/>
                  </a:lnTo>
                  <a:lnTo>
                    <a:pt x="847344" y="219456"/>
                  </a:lnTo>
                  <a:lnTo>
                    <a:pt x="947928" y="167640"/>
                  </a:lnTo>
                  <a:lnTo>
                    <a:pt x="1048512" y="121920"/>
                  </a:lnTo>
                  <a:lnTo>
                    <a:pt x="1161288" y="79248"/>
                  </a:lnTo>
                  <a:lnTo>
                    <a:pt x="1274064" y="45720"/>
                  </a:lnTo>
                  <a:lnTo>
                    <a:pt x="1389888" y="9144"/>
                  </a:lnTo>
                  <a:lnTo>
                    <a:pt x="1426464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79">
              <a:extLst>
                <a:ext uri="{FF2B5EF4-FFF2-40B4-BE49-F238E27FC236}">
                  <a16:creationId xmlns:a16="http://schemas.microsoft.com/office/drawing/2014/main" id="{21658C9E-0A14-4F8C-88D4-6FA8F9907B70}"/>
                </a:ext>
              </a:extLst>
            </p:cNvPr>
            <p:cNvSpPr/>
            <p:nvPr/>
          </p:nvSpPr>
          <p:spPr>
            <a:xfrm>
              <a:off x="2112264" y="728472"/>
              <a:ext cx="109728" cy="106680"/>
            </a:xfrm>
            <a:custGeom>
              <a:avLst/>
              <a:gdLst/>
              <a:ahLst/>
              <a:cxnLst/>
              <a:rect l="0" t="0" r="0" b="0"/>
              <a:pathLst>
                <a:path w="109728" h="106680">
                  <a:moveTo>
                    <a:pt x="0" y="0"/>
                  </a:moveTo>
                  <a:lnTo>
                    <a:pt x="109728" y="30480"/>
                  </a:lnTo>
                  <a:lnTo>
                    <a:pt x="24384" y="10668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19769">
              <a:extLst>
                <a:ext uri="{FF2B5EF4-FFF2-40B4-BE49-F238E27FC236}">
                  <a16:creationId xmlns:a16="http://schemas.microsoft.com/office/drawing/2014/main" id="{202B9CD6-C695-448F-B380-26DE178C0F3D}"/>
                </a:ext>
              </a:extLst>
            </p:cNvPr>
            <p:cNvSpPr/>
            <p:nvPr/>
          </p:nvSpPr>
          <p:spPr>
            <a:xfrm>
              <a:off x="762000" y="1755648"/>
              <a:ext cx="527304" cy="134112"/>
            </a:xfrm>
            <a:custGeom>
              <a:avLst/>
              <a:gdLst/>
              <a:ahLst/>
              <a:cxnLst/>
              <a:rect l="0" t="0" r="0" b="0"/>
              <a:pathLst>
                <a:path w="527304" h="134112">
                  <a:moveTo>
                    <a:pt x="0" y="0"/>
                  </a:moveTo>
                  <a:lnTo>
                    <a:pt x="527304" y="0"/>
                  </a:lnTo>
                  <a:lnTo>
                    <a:pt x="527304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F34377-373A-428B-8555-DE19101B2920}"/>
                </a:ext>
              </a:extLst>
            </p:cNvPr>
            <p:cNvSpPr/>
            <p:nvPr/>
          </p:nvSpPr>
          <p:spPr>
            <a:xfrm>
              <a:off x="900151" y="1766332"/>
              <a:ext cx="601318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Request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64C132-A7A6-4D8A-898D-034314489FF8}"/>
                </a:ext>
              </a:extLst>
            </p:cNvPr>
            <p:cNvSpPr/>
            <p:nvPr/>
          </p:nvSpPr>
          <p:spPr>
            <a:xfrm>
              <a:off x="762000" y="1766332"/>
              <a:ext cx="183590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Shape 19770">
              <a:extLst>
                <a:ext uri="{FF2B5EF4-FFF2-40B4-BE49-F238E27FC236}">
                  <a16:creationId xmlns:a16="http://schemas.microsoft.com/office/drawing/2014/main" id="{A10C0BE8-F40B-420C-BADB-2F760F17A4E8}"/>
                </a:ext>
              </a:extLst>
            </p:cNvPr>
            <p:cNvSpPr/>
            <p:nvPr/>
          </p:nvSpPr>
          <p:spPr>
            <a:xfrm>
              <a:off x="765048" y="1892808"/>
              <a:ext cx="524256" cy="134112"/>
            </a:xfrm>
            <a:custGeom>
              <a:avLst/>
              <a:gdLst/>
              <a:ahLst/>
              <a:cxnLst/>
              <a:rect l="0" t="0" r="0" b="0"/>
              <a:pathLst>
                <a:path w="524256" h="134112">
                  <a:moveTo>
                    <a:pt x="0" y="0"/>
                  </a:moveTo>
                  <a:lnTo>
                    <a:pt x="524256" y="0"/>
                  </a:lnTo>
                  <a:lnTo>
                    <a:pt x="524256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8B80BD-05DE-482E-A1FA-DADB93FE8BD0}"/>
                </a:ext>
              </a:extLst>
            </p:cNvPr>
            <p:cNvSpPr/>
            <p:nvPr/>
          </p:nvSpPr>
          <p:spPr>
            <a:xfrm>
              <a:off x="765048" y="1903492"/>
              <a:ext cx="776509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for selected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Shape 19771">
              <a:extLst>
                <a:ext uri="{FF2B5EF4-FFF2-40B4-BE49-F238E27FC236}">
                  <a16:creationId xmlns:a16="http://schemas.microsoft.com/office/drawing/2014/main" id="{F7C82F1D-C033-4A36-9FF7-50B1272103E0}"/>
                </a:ext>
              </a:extLst>
            </p:cNvPr>
            <p:cNvSpPr/>
            <p:nvPr/>
          </p:nvSpPr>
          <p:spPr>
            <a:xfrm>
              <a:off x="600456" y="2029968"/>
              <a:ext cx="850392" cy="131064"/>
            </a:xfrm>
            <a:custGeom>
              <a:avLst/>
              <a:gdLst/>
              <a:ahLst/>
              <a:cxnLst/>
              <a:rect l="0" t="0" r="0" b="0"/>
              <a:pathLst>
                <a:path w="850392" h="131064">
                  <a:moveTo>
                    <a:pt x="0" y="0"/>
                  </a:moveTo>
                  <a:lnTo>
                    <a:pt x="850392" y="0"/>
                  </a:lnTo>
                  <a:lnTo>
                    <a:pt x="850392" y="131064"/>
                  </a:lnTo>
                  <a:lnTo>
                    <a:pt x="0" y="13106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AF3C97-1DAF-4743-ACB2-933C7234B832}"/>
                </a:ext>
              </a:extLst>
            </p:cNvPr>
            <p:cNvSpPr/>
            <p:nvPr/>
          </p:nvSpPr>
          <p:spPr>
            <a:xfrm>
              <a:off x="600456" y="2037604"/>
              <a:ext cx="1260984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 information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Shape 192">
              <a:extLst>
                <a:ext uri="{FF2B5EF4-FFF2-40B4-BE49-F238E27FC236}">
                  <a16:creationId xmlns:a16="http://schemas.microsoft.com/office/drawing/2014/main" id="{2554F680-BC1E-432B-9BEA-CFD6BCF4E830}"/>
                </a:ext>
              </a:extLst>
            </p:cNvPr>
            <p:cNvSpPr/>
            <p:nvPr/>
          </p:nvSpPr>
          <p:spPr>
            <a:xfrm>
              <a:off x="3098292" y="473963"/>
              <a:ext cx="1289304" cy="2953512"/>
            </a:xfrm>
            <a:custGeom>
              <a:avLst/>
              <a:gdLst/>
              <a:ahLst/>
              <a:cxnLst/>
              <a:rect l="0" t="0" r="0" b="0"/>
              <a:pathLst>
                <a:path w="1289304" h="2953512">
                  <a:moveTo>
                    <a:pt x="1286256" y="2953512"/>
                  </a:moveTo>
                  <a:lnTo>
                    <a:pt x="1289304" y="2788921"/>
                  </a:lnTo>
                  <a:lnTo>
                    <a:pt x="1289304" y="2471928"/>
                  </a:lnTo>
                  <a:lnTo>
                    <a:pt x="1286256" y="2319528"/>
                  </a:lnTo>
                  <a:lnTo>
                    <a:pt x="1280160" y="2173224"/>
                  </a:lnTo>
                  <a:lnTo>
                    <a:pt x="1271016" y="2033016"/>
                  </a:lnTo>
                  <a:lnTo>
                    <a:pt x="1258824" y="1898904"/>
                  </a:lnTo>
                  <a:lnTo>
                    <a:pt x="1243584" y="1764792"/>
                  </a:lnTo>
                  <a:lnTo>
                    <a:pt x="1231392" y="1633728"/>
                  </a:lnTo>
                  <a:lnTo>
                    <a:pt x="1213104" y="1511809"/>
                  </a:lnTo>
                  <a:lnTo>
                    <a:pt x="1191768" y="1395984"/>
                  </a:lnTo>
                  <a:lnTo>
                    <a:pt x="1167384" y="1280160"/>
                  </a:lnTo>
                  <a:lnTo>
                    <a:pt x="1143000" y="1173480"/>
                  </a:lnTo>
                  <a:lnTo>
                    <a:pt x="1112520" y="1069848"/>
                  </a:lnTo>
                  <a:lnTo>
                    <a:pt x="1085088" y="969265"/>
                  </a:lnTo>
                  <a:lnTo>
                    <a:pt x="1051560" y="877824"/>
                  </a:lnTo>
                  <a:lnTo>
                    <a:pt x="1014984" y="789432"/>
                  </a:lnTo>
                  <a:lnTo>
                    <a:pt x="981456" y="704088"/>
                  </a:lnTo>
                  <a:lnTo>
                    <a:pt x="938784" y="624840"/>
                  </a:lnTo>
                  <a:lnTo>
                    <a:pt x="899160" y="548640"/>
                  </a:lnTo>
                  <a:lnTo>
                    <a:pt x="853439" y="478536"/>
                  </a:lnTo>
                  <a:lnTo>
                    <a:pt x="807720" y="414528"/>
                  </a:lnTo>
                  <a:lnTo>
                    <a:pt x="758952" y="353568"/>
                  </a:lnTo>
                  <a:lnTo>
                    <a:pt x="707136" y="298704"/>
                  </a:lnTo>
                  <a:lnTo>
                    <a:pt x="652272" y="243840"/>
                  </a:lnTo>
                  <a:lnTo>
                    <a:pt x="597408" y="201168"/>
                  </a:lnTo>
                  <a:lnTo>
                    <a:pt x="539496" y="161544"/>
                  </a:lnTo>
                  <a:lnTo>
                    <a:pt x="478536" y="121920"/>
                  </a:lnTo>
                  <a:lnTo>
                    <a:pt x="414527" y="91440"/>
                  </a:lnTo>
                  <a:lnTo>
                    <a:pt x="350520" y="60960"/>
                  </a:lnTo>
                  <a:lnTo>
                    <a:pt x="280415" y="39624"/>
                  </a:lnTo>
                  <a:lnTo>
                    <a:pt x="210312" y="24384"/>
                  </a:lnTo>
                  <a:lnTo>
                    <a:pt x="137160" y="9144"/>
                  </a:lnTo>
                  <a:lnTo>
                    <a:pt x="60960" y="3048"/>
                  </a:lnTo>
                  <a:lnTo>
                    <a:pt x="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193">
              <a:extLst>
                <a:ext uri="{FF2B5EF4-FFF2-40B4-BE49-F238E27FC236}">
                  <a16:creationId xmlns:a16="http://schemas.microsoft.com/office/drawing/2014/main" id="{8567BA85-1D89-4D9C-ADED-B049B3FF8D10}"/>
                </a:ext>
              </a:extLst>
            </p:cNvPr>
            <p:cNvSpPr/>
            <p:nvPr/>
          </p:nvSpPr>
          <p:spPr>
            <a:xfrm>
              <a:off x="3002280" y="420624"/>
              <a:ext cx="100584" cy="109728"/>
            </a:xfrm>
            <a:custGeom>
              <a:avLst/>
              <a:gdLst/>
              <a:ahLst/>
              <a:cxnLst/>
              <a:rect l="0" t="0" r="0" b="0"/>
              <a:pathLst>
                <a:path w="100584" h="109728">
                  <a:moveTo>
                    <a:pt x="100584" y="0"/>
                  </a:moveTo>
                  <a:lnTo>
                    <a:pt x="100584" y="109728"/>
                  </a:lnTo>
                  <a:lnTo>
                    <a:pt x="0" y="51816"/>
                  </a:lnTo>
                  <a:lnTo>
                    <a:pt x="1005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19772">
              <a:extLst>
                <a:ext uri="{FF2B5EF4-FFF2-40B4-BE49-F238E27FC236}">
                  <a16:creationId xmlns:a16="http://schemas.microsoft.com/office/drawing/2014/main" id="{9292135A-1B0B-4AF2-997F-9856953108B6}"/>
                </a:ext>
              </a:extLst>
            </p:cNvPr>
            <p:cNvSpPr/>
            <p:nvPr/>
          </p:nvSpPr>
          <p:spPr>
            <a:xfrm>
              <a:off x="3678936" y="999744"/>
              <a:ext cx="691896" cy="131064"/>
            </a:xfrm>
            <a:custGeom>
              <a:avLst/>
              <a:gdLst/>
              <a:ahLst/>
              <a:cxnLst/>
              <a:rect l="0" t="0" r="0" b="0"/>
              <a:pathLst>
                <a:path w="691896" h="131064">
                  <a:moveTo>
                    <a:pt x="0" y="0"/>
                  </a:moveTo>
                  <a:lnTo>
                    <a:pt x="691896" y="0"/>
                  </a:lnTo>
                  <a:lnTo>
                    <a:pt x="691896" y="131064"/>
                  </a:lnTo>
                  <a:lnTo>
                    <a:pt x="0" y="13106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BAD6153-DECA-4F7A-9B2B-FD6909FFDE00}"/>
                </a:ext>
              </a:extLst>
            </p:cNvPr>
            <p:cNvSpPr/>
            <p:nvPr/>
          </p:nvSpPr>
          <p:spPr>
            <a:xfrm>
              <a:off x="3678936" y="1007380"/>
              <a:ext cx="183591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95CCD5-ACE9-4C0B-BD93-60D35AD3E2E4}"/>
                </a:ext>
              </a:extLst>
            </p:cNvPr>
            <p:cNvSpPr/>
            <p:nvPr/>
          </p:nvSpPr>
          <p:spPr>
            <a:xfrm>
              <a:off x="3817087" y="1007380"/>
              <a:ext cx="843406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Registration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Shape 19773">
              <a:extLst>
                <a:ext uri="{FF2B5EF4-FFF2-40B4-BE49-F238E27FC236}">
                  <a16:creationId xmlns:a16="http://schemas.microsoft.com/office/drawing/2014/main" id="{10A649C1-97E1-4162-8F68-08F5DA9158C3}"/>
                </a:ext>
              </a:extLst>
            </p:cNvPr>
            <p:cNvSpPr/>
            <p:nvPr/>
          </p:nvSpPr>
          <p:spPr>
            <a:xfrm>
              <a:off x="3782568" y="1133856"/>
              <a:ext cx="484632" cy="134112"/>
            </a:xfrm>
            <a:custGeom>
              <a:avLst/>
              <a:gdLst/>
              <a:ahLst/>
              <a:cxnLst/>
              <a:rect l="0" t="0" r="0" b="0"/>
              <a:pathLst>
                <a:path w="484632" h="134112">
                  <a:moveTo>
                    <a:pt x="0" y="0"/>
                  </a:moveTo>
                  <a:lnTo>
                    <a:pt x="484632" y="0"/>
                  </a:lnTo>
                  <a:lnTo>
                    <a:pt x="484632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0CF180-071F-4B91-B260-94F99C563B90}"/>
                </a:ext>
              </a:extLst>
            </p:cNvPr>
            <p:cNvSpPr/>
            <p:nvPr/>
          </p:nvSpPr>
          <p:spPr>
            <a:xfrm>
              <a:off x="3782568" y="1144540"/>
              <a:ext cx="718012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request for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" name="Shape 19774">
              <a:extLst>
                <a:ext uri="{FF2B5EF4-FFF2-40B4-BE49-F238E27FC236}">
                  <a16:creationId xmlns:a16="http://schemas.microsoft.com/office/drawing/2014/main" id="{E6261BE4-CE71-4028-A102-DE43BA272845}"/>
                </a:ext>
              </a:extLst>
            </p:cNvPr>
            <p:cNvSpPr/>
            <p:nvPr/>
          </p:nvSpPr>
          <p:spPr>
            <a:xfrm>
              <a:off x="3578352" y="1267968"/>
              <a:ext cx="893064" cy="134112"/>
            </a:xfrm>
            <a:custGeom>
              <a:avLst/>
              <a:gdLst/>
              <a:ahLst/>
              <a:cxnLst/>
              <a:rect l="0" t="0" r="0" b="0"/>
              <a:pathLst>
                <a:path w="893064" h="134112">
                  <a:moveTo>
                    <a:pt x="0" y="0"/>
                  </a:moveTo>
                  <a:lnTo>
                    <a:pt x="893064" y="0"/>
                  </a:lnTo>
                  <a:lnTo>
                    <a:pt x="893064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38786D-134D-4F82-855A-D49F54A59B0F}"/>
                </a:ext>
              </a:extLst>
            </p:cNvPr>
            <p:cNvSpPr/>
            <p:nvPr/>
          </p:nvSpPr>
          <p:spPr>
            <a:xfrm>
              <a:off x="3633216" y="1278652"/>
              <a:ext cx="1244334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 description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Shape 206">
              <a:extLst>
                <a:ext uri="{FF2B5EF4-FFF2-40B4-BE49-F238E27FC236}">
                  <a16:creationId xmlns:a16="http://schemas.microsoft.com/office/drawing/2014/main" id="{BEC62EE3-941E-4086-AEDF-12B41C291279}"/>
                </a:ext>
              </a:extLst>
            </p:cNvPr>
            <p:cNvSpPr/>
            <p:nvPr/>
          </p:nvSpPr>
          <p:spPr>
            <a:xfrm>
              <a:off x="1193292" y="3095244"/>
              <a:ext cx="3035808" cy="792480"/>
            </a:xfrm>
            <a:custGeom>
              <a:avLst/>
              <a:gdLst/>
              <a:ahLst/>
              <a:cxnLst/>
              <a:rect l="0" t="0" r="0" b="0"/>
              <a:pathLst>
                <a:path w="3035808" h="792480">
                  <a:moveTo>
                    <a:pt x="0" y="792480"/>
                  </a:moveTo>
                  <a:lnTo>
                    <a:pt x="161544" y="722376"/>
                  </a:lnTo>
                  <a:lnTo>
                    <a:pt x="316992" y="655320"/>
                  </a:lnTo>
                  <a:lnTo>
                    <a:pt x="472440" y="585216"/>
                  </a:lnTo>
                  <a:lnTo>
                    <a:pt x="624840" y="524256"/>
                  </a:lnTo>
                  <a:lnTo>
                    <a:pt x="768096" y="466344"/>
                  </a:lnTo>
                  <a:lnTo>
                    <a:pt x="911351" y="414528"/>
                  </a:lnTo>
                  <a:lnTo>
                    <a:pt x="1045463" y="362712"/>
                  </a:lnTo>
                  <a:lnTo>
                    <a:pt x="1179575" y="310896"/>
                  </a:lnTo>
                  <a:lnTo>
                    <a:pt x="1307592" y="265176"/>
                  </a:lnTo>
                  <a:lnTo>
                    <a:pt x="1429512" y="225552"/>
                  </a:lnTo>
                  <a:lnTo>
                    <a:pt x="1548384" y="188976"/>
                  </a:lnTo>
                  <a:lnTo>
                    <a:pt x="1670304" y="155448"/>
                  </a:lnTo>
                  <a:lnTo>
                    <a:pt x="1776984" y="124968"/>
                  </a:lnTo>
                  <a:lnTo>
                    <a:pt x="1883664" y="94488"/>
                  </a:lnTo>
                  <a:lnTo>
                    <a:pt x="1987296" y="70104"/>
                  </a:lnTo>
                  <a:lnTo>
                    <a:pt x="2084832" y="51816"/>
                  </a:lnTo>
                  <a:lnTo>
                    <a:pt x="2176272" y="33528"/>
                  </a:lnTo>
                  <a:lnTo>
                    <a:pt x="2267712" y="18288"/>
                  </a:lnTo>
                  <a:lnTo>
                    <a:pt x="2353056" y="9144"/>
                  </a:lnTo>
                  <a:lnTo>
                    <a:pt x="2432304" y="3048"/>
                  </a:lnTo>
                  <a:lnTo>
                    <a:pt x="2511552" y="0"/>
                  </a:lnTo>
                  <a:lnTo>
                    <a:pt x="2584704" y="0"/>
                  </a:lnTo>
                  <a:lnTo>
                    <a:pt x="2651760" y="3048"/>
                  </a:lnTo>
                  <a:lnTo>
                    <a:pt x="2715768" y="9144"/>
                  </a:lnTo>
                  <a:lnTo>
                    <a:pt x="2776728" y="18288"/>
                  </a:lnTo>
                  <a:lnTo>
                    <a:pt x="2828544" y="33528"/>
                  </a:lnTo>
                  <a:lnTo>
                    <a:pt x="2883408" y="51816"/>
                  </a:lnTo>
                  <a:lnTo>
                    <a:pt x="2926080" y="70104"/>
                  </a:lnTo>
                  <a:lnTo>
                    <a:pt x="2971800" y="94488"/>
                  </a:lnTo>
                  <a:lnTo>
                    <a:pt x="3008376" y="121920"/>
                  </a:lnTo>
                  <a:lnTo>
                    <a:pt x="3035808" y="149352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207">
              <a:extLst>
                <a:ext uri="{FF2B5EF4-FFF2-40B4-BE49-F238E27FC236}">
                  <a16:creationId xmlns:a16="http://schemas.microsoft.com/office/drawing/2014/main" id="{653A7FDD-A871-4950-89BA-98A961803ECD}"/>
                </a:ext>
              </a:extLst>
            </p:cNvPr>
            <p:cNvSpPr/>
            <p:nvPr/>
          </p:nvSpPr>
          <p:spPr>
            <a:xfrm>
              <a:off x="4187952" y="3200400"/>
              <a:ext cx="103632" cy="118872"/>
            </a:xfrm>
            <a:custGeom>
              <a:avLst/>
              <a:gdLst/>
              <a:ahLst/>
              <a:cxnLst/>
              <a:rect l="0" t="0" r="0" b="0"/>
              <a:pathLst>
                <a:path w="103632" h="118872">
                  <a:moveTo>
                    <a:pt x="73152" y="0"/>
                  </a:moveTo>
                  <a:lnTo>
                    <a:pt x="103632" y="118872"/>
                  </a:lnTo>
                  <a:lnTo>
                    <a:pt x="0" y="73152"/>
                  </a:lnTo>
                  <a:lnTo>
                    <a:pt x="7315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19775">
              <a:extLst>
                <a:ext uri="{FF2B5EF4-FFF2-40B4-BE49-F238E27FC236}">
                  <a16:creationId xmlns:a16="http://schemas.microsoft.com/office/drawing/2014/main" id="{168BEC75-8CD6-407E-ADA1-928F36724999}"/>
                </a:ext>
              </a:extLst>
            </p:cNvPr>
            <p:cNvSpPr/>
            <p:nvPr/>
          </p:nvSpPr>
          <p:spPr>
            <a:xfrm>
              <a:off x="2886456" y="2953512"/>
              <a:ext cx="981456" cy="134112"/>
            </a:xfrm>
            <a:custGeom>
              <a:avLst/>
              <a:gdLst/>
              <a:ahLst/>
              <a:cxnLst/>
              <a:rect l="0" t="0" r="0" b="0"/>
              <a:pathLst>
                <a:path w="981456" h="134112">
                  <a:moveTo>
                    <a:pt x="0" y="0"/>
                  </a:moveTo>
                  <a:lnTo>
                    <a:pt x="981456" y="0"/>
                  </a:lnTo>
                  <a:lnTo>
                    <a:pt x="981456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8B2E9E-5E1A-4014-AC2F-7520B08C54D2}"/>
                </a:ext>
              </a:extLst>
            </p:cNvPr>
            <p:cNvSpPr/>
            <p:nvPr/>
          </p:nvSpPr>
          <p:spPr>
            <a:xfrm>
              <a:off x="2886456" y="2961148"/>
              <a:ext cx="183591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(6)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46743-095F-4D24-B1BA-B4940C660A19}"/>
                </a:ext>
              </a:extLst>
            </p:cNvPr>
            <p:cNvSpPr/>
            <p:nvPr/>
          </p:nvSpPr>
          <p:spPr>
            <a:xfrm>
              <a:off x="3024607" y="2961148"/>
              <a:ext cx="1269383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Invocation request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Shape 19776">
              <a:extLst>
                <a:ext uri="{FF2B5EF4-FFF2-40B4-BE49-F238E27FC236}">
                  <a16:creationId xmlns:a16="http://schemas.microsoft.com/office/drawing/2014/main" id="{2D29581F-8A5E-45C5-8EF8-3F33095A490E}"/>
                </a:ext>
              </a:extLst>
            </p:cNvPr>
            <p:cNvSpPr/>
            <p:nvPr/>
          </p:nvSpPr>
          <p:spPr>
            <a:xfrm>
              <a:off x="2819400" y="3087624"/>
              <a:ext cx="1097280" cy="134112"/>
            </a:xfrm>
            <a:custGeom>
              <a:avLst/>
              <a:gdLst/>
              <a:ahLst/>
              <a:cxnLst/>
              <a:rect l="0" t="0" r="0" b="0"/>
              <a:pathLst>
                <a:path w="1097280" h="134112">
                  <a:moveTo>
                    <a:pt x="0" y="0"/>
                  </a:moveTo>
                  <a:lnTo>
                    <a:pt x="1097280" y="0"/>
                  </a:lnTo>
                  <a:lnTo>
                    <a:pt x="1097280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865141-1242-406D-9F0A-1FBA94E325B1}"/>
                </a:ext>
              </a:extLst>
            </p:cNvPr>
            <p:cNvSpPr/>
            <p:nvPr/>
          </p:nvSpPr>
          <p:spPr>
            <a:xfrm>
              <a:off x="2819400" y="3098308"/>
              <a:ext cx="1628764" cy="167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including possible inputs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Shape 216">
              <a:extLst>
                <a:ext uri="{FF2B5EF4-FFF2-40B4-BE49-F238E27FC236}">
                  <a16:creationId xmlns:a16="http://schemas.microsoft.com/office/drawing/2014/main" id="{67101958-0018-4F81-8142-EF0A1FBA0D36}"/>
                </a:ext>
              </a:extLst>
            </p:cNvPr>
            <p:cNvSpPr/>
            <p:nvPr/>
          </p:nvSpPr>
          <p:spPr>
            <a:xfrm>
              <a:off x="1516380" y="3546348"/>
              <a:ext cx="2490216" cy="460248"/>
            </a:xfrm>
            <a:custGeom>
              <a:avLst/>
              <a:gdLst/>
              <a:ahLst/>
              <a:cxnLst/>
              <a:rect l="0" t="0" r="0" b="0"/>
              <a:pathLst>
                <a:path w="2490216" h="460248">
                  <a:moveTo>
                    <a:pt x="2490216" y="0"/>
                  </a:moveTo>
                  <a:lnTo>
                    <a:pt x="2331720" y="57912"/>
                  </a:lnTo>
                  <a:lnTo>
                    <a:pt x="2170177" y="112776"/>
                  </a:lnTo>
                  <a:lnTo>
                    <a:pt x="2005584" y="161544"/>
                  </a:lnTo>
                  <a:lnTo>
                    <a:pt x="1834896" y="207264"/>
                  </a:lnTo>
                  <a:lnTo>
                    <a:pt x="1661160" y="252984"/>
                  </a:lnTo>
                  <a:lnTo>
                    <a:pt x="1481328" y="289560"/>
                  </a:lnTo>
                  <a:lnTo>
                    <a:pt x="1298448" y="323088"/>
                  </a:lnTo>
                  <a:lnTo>
                    <a:pt x="1112520" y="356616"/>
                  </a:lnTo>
                  <a:lnTo>
                    <a:pt x="920496" y="384048"/>
                  </a:lnTo>
                  <a:lnTo>
                    <a:pt x="725424" y="405384"/>
                  </a:lnTo>
                  <a:lnTo>
                    <a:pt x="527304" y="426720"/>
                  </a:lnTo>
                  <a:lnTo>
                    <a:pt x="326136" y="441960"/>
                  </a:lnTo>
                  <a:lnTo>
                    <a:pt x="118872" y="454152"/>
                  </a:lnTo>
                  <a:lnTo>
                    <a:pt x="0" y="460248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217">
              <a:extLst>
                <a:ext uri="{FF2B5EF4-FFF2-40B4-BE49-F238E27FC236}">
                  <a16:creationId xmlns:a16="http://schemas.microsoft.com/office/drawing/2014/main" id="{DF746E0F-24D8-4A51-A290-5B04D4576268}"/>
                </a:ext>
              </a:extLst>
            </p:cNvPr>
            <p:cNvSpPr/>
            <p:nvPr/>
          </p:nvSpPr>
          <p:spPr>
            <a:xfrm>
              <a:off x="1420368" y="3950208"/>
              <a:ext cx="100584" cy="109728"/>
            </a:xfrm>
            <a:custGeom>
              <a:avLst/>
              <a:gdLst/>
              <a:ahLst/>
              <a:cxnLst/>
              <a:rect l="0" t="0" r="0" b="0"/>
              <a:pathLst>
                <a:path w="100584" h="109728">
                  <a:moveTo>
                    <a:pt x="97536" y="0"/>
                  </a:moveTo>
                  <a:lnTo>
                    <a:pt x="100584" y="109728"/>
                  </a:lnTo>
                  <a:lnTo>
                    <a:pt x="0" y="60960"/>
                  </a:lnTo>
                  <a:lnTo>
                    <a:pt x="975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3F53BA-A909-44C2-B500-77B5F00F0047}"/>
                </a:ext>
              </a:extLst>
            </p:cNvPr>
            <p:cNvSpPr/>
            <p:nvPr/>
          </p:nvSpPr>
          <p:spPr>
            <a:xfrm>
              <a:off x="2764536" y="3466378"/>
              <a:ext cx="703422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INVOKE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AFBFF6D-C5C8-4F00-8C9A-26910644ED4E}"/>
                </a:ext>
              </a:extLst>
            </p:cNvPr>
            <p:cNvSpPr/>
            <p:nvPr/>
          </p:nvSpPr>
          <p:spPr>
            <a:xfrm>
              <a:off x="911352" y="3015274"/>
              <a:ext cx="774750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C2FEBA-73BF-4A35-B3C0-5580E11E567B}"/>
                </a:ext>
              </a:extLst>
            </p:cNvPr>
            <p:cNvSpPr/>
            <p:nvPr/>
          </p:nvSpPr>
          <p:spPr>
            <a:xfrm>
              <a:off x="3703321" y="2167930"/>
              <a:ext cx="805397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PUBLISH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" name="Shape 221">
              <a:extLst>
                <a:ext uri="{FF2B5EF4-FFF2-40B4-BE49-F238E27FC236}">
                  <a16:creationId xmlns:a16="http://schemas.microsoft.com/office/drawing/2014/main" id="{6E705185-5DB2-44C8-9E25-8ACE65EEF013}"/>
                </a:ext>
              </a:extLst>
            </p:cNvPr>
            <p:cNvSpPr/>
            <p:nvPr/>
          </p:nvSpPr>
          <p:spPr>
            <a:xfrm>
              <a:off x="2234184" y="0"/>
              <a:ext cx="777240" cy="969264"/>
            </a:xfrm>
            <a:custGeom>
              <a:avLst/>
              <a:gdLst/>
              <a:ahLst/>
              <a:cxnLst/>
              <a:rect l="0" t="0" r="0" b="0"/>
              <a:pathLst>
                <a:path w="777240" h="969264">
                  <a:moveTo>
                    <a:pt x="387097" y="0"/>
                  </a:moveTo>
                  <a:lnTo>
                    <a:pt x="466344" y="3049"/>
                  </a:lnTo>
                  <a:lnTo>
                    <a:pt x="502920" y="6096"/>
                  </a:lnTo>
                  <a:lnTo>
                    <a:pt x="542544" y="9144"/>
                  </a:lnTo>
                  <a:lnTo>
                    <a:pt x="576073" y="15240"/>
                  </a:lnTo>
                  <a:lnTo>
                    <a:pt x="606552" y="21337"/>
                  </a:lnTo>
                  <a:lnTo>
                    <a:pt x="637032" y="27432"/>
                  </a:lnTo>
                  <a:lnTo>
                    <a:pt x="664464" y="33528"/>
                  </a:lnTo>
                  <a:lnTo>
                    <a:pt x="688849" y="45720"/>
                  </a:lnTo>
                  <a:lnTo>
                    <a:pt x="713232" y="54864"/>
                  </a:lnTo>
                  <a:lnTo>
                    <a:pt x="731520" y="64008"/>
                  </a:lnTo>
                  <a:lnTo>
                    <a:pt x="749809" y="76200"/>
                  </a:lnTo>
                  <a:lnTo>
                    <a:pt x="762000" y="85344"/>
                  </a:lnTo>
                  <a:lnTo>
                    <a:pt x="771144" y="97537"/>
                  </a:lnTo>
                  <a:lnTo>
                    <a:pt x="777240" y="109728"/>
                  </a:lnTo>
                  <a:lnTo>
                    <a:pt x="777240" y="859536"/>
                  </a:lnTo>
                  <a:lnTo>
                    <a:pt x="771144" y="871728"/>
                  </a:lnTo>
                  <a:lnTo>
                    <a:pt x="762000" y="883920"/>
                  </a:lnTo>
                  <a:lnTo>
                    <a:pt x="749809" y="896112"/>
                  </a:lnTo>
                  <a:lnTo>
                    <a:pt x="731520" y="905256"/>
                  </a:lnTo>
                  <a:lnTo>
                    <a:pt x="713232" y="914400"/>
                  </a:lnTo>
                  <a:lnTo>
                    <a:pt x="688849" y="926593"/>
                  </a:lnTo>
                  <a:lnTo>
                    <a:pt x="664464" y="935736"/>
                  </a:lnTo>
                  <a:lnTo>
                    <a:pt x="637032" y="941832"/>
                  </a:lnTo>
                  <a:lnTo>
                    <a:pt x="606552" y="947928"/>
                  </a:lnTo>
                  <a:lnTo>
                    <a:pt x="576073" y="954024"/>
                  </a:lnTo>
                  <a:lnTo>
                    <a:pt x="542544" y="960120"/>
                  </a:lnTo>
                  <a:lnTo>
                    <a:pt x="502920" y="963168"/>
                  </a:lnTo>
                  <a:lnTo>
                    <a:pt x="466344" y="966216"/>
                  </a:lnTo>
                  <a:lnTo>
                    <a:pt x="387097" y="969264"/>
                  </a:lnTo>
                  <a:lnTo>
                    <a:pt x="307849" y="966216"/>
                  </a:lnTo>
                  <a:lnTo>
                    <a:pt x="274320" y="963168"/>
                  </a:lnTo>
                  <a:lnTo>
                    <a:pt x="237744" y="960120"/>
                  </a:lnTo>
                  <a:lnTo>
                    <a:pt x="201168" y="954024"/>
                  </a:lnTo>
                  <a:lnTo>
                    <a:pt x="170688" y="947928"/>
                  </a:lnTo>
                  <a:lnTo>
                    <a:pt x="140209" y="941832"/>
                  </a:lnTo>
                  <a:lnTo>
                    <a:pt x="115824" y="935736"/>
                  </a:lnTo>
                  <a:lnTo>
                    <a:pt x="88392" y="926593"/>
                  </a:lnTo>
                  <a:lnTo>
                    <a:pt x="67056" y="914400"/>
                  </a:lnTo>
                  <a:lnTo>
                    <a:pt x="48768" y="905256"/>
                  </a:lnTo>
                  <a:lnTo>
                    <a:pt x="30480" y="896112"/>
                  </a:lnTo>
                  <a:lnTo>
                    <a:pt x="15240" y="883920"/>
                  </a:lnTo>
                  <a:lnTo>
                    <a:pt x="6097" y="871728"/>
                  </a:lnTo>
                  <a:lnTo>
                    <a:pt x="0" y="859536"/>
                  </a:lnTo>
                  <a:lnTo>
                    <a:pt x="0" y="109728"/>
                  </a:lnTo>
                  <a:lnTo>
                    <a:pt x="6097" y="97537"/>
                  </a:lnTo>
                  <a:lnTo>
                    <a:pt x="15240" y="85344"/>
                  </a:lnTo>
                  <a:lnTo>
                    <a:pt x="30480" y="76200"/>
                  </a:lnTo>
                  <a:lnTo>
                    <a:pt x="48768" y="64008"/>
                  </a:lnTo>
                  <a:lnTo>
                    <a:pt x="67056" y="54864"/>
                  </a:lnTo>
                  <a:lnTo>
                    <a:pt x="88392" y="45720"/>
                  </a:lnTo>
                  <a:lnTo>
                    <a:pt x="115824" y="33528"/>
                  </a:lnTo>
                  <a:lnTo>
                    <a:pt x="140209" y="27432"/>
                  </a:lnTo>
                  <a:lnTo>
                    <a:pt x="170688" y="21337"/>
                  </a:lnTo>
                  <a:lnTo>
                    <a:pt x="201168" y="15240"/>
                  </a:lnTo>
                  <a:lnTo>
                    <a:pt x="237744" y="9144"/>
                  </a:lnTo>
                  <a:lnTo>
                    <a:pt x="274320" y="6096"/>
                  </a:lnTo>
                  <a:lnTo>
                    <a:pt x="307849" y="3049"/>
                  </a:lnTo>
                  <a:lnTo>
                    <a:pt x="3870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7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Shape 222">
              <a:extLst>
                <a:ext uri="{FF2B5EF4-FFF2-40B4-BE49-F238E27FC236}">
                  <a16:creationId xmlns:a16="http://schemas.microsoft.com/office/drawing/2014/main" id="{D6B4D147-1CF5-412A-AAF2-DA0EEEE93E77}"/>
                </a:ext>
              </a:extLst>
            </p:cNvPr>
            <p:cNvSpPr/>
            <p:nvPr/>
          </p:nvSpPr>
          <p:spPr>
            <a:xfrm>
              <a:off x="2234184" y="0"/>
              <a:ext cx="777240" cy="240793"/>
            </a:xfrm>
            <a:custGeom>
              <a:avLst/>
              <a:gdLst/>
              <a:ahLst/>
              <a:cxnLst/>
              <a:rect l="0" t="0" r="0" b="0"/>
              <a:pathLst>
                <a:path w="777240" h="240793">
                  <a:moveTo>
                    <a:pt x="387097" y="0"/>
                  </a:moveTo>
                  <a:lnTo>
                    <a:pt x="466344" y="3049"/>
                  </a:lnTo>
                  <a:lnTo>
                    <a:pt x="502920" y="6096"/>
                  </a:lnTo>
                  <a:lnTo>
                    <a:pt x="542544" y="9144"/>
                  </a:lnTo>
                  <a:lnTo>
                    <a:pt x="576073" y="15240"/>
                  </a:lnTo>
                  <a:lnTo>
                    <a:pt x="606552" y="21337"/>
                  </a:lnTo>
                  <a:lnTo>
                    <a:pt x="637032" y="27432"/>
                  </a:lnTo>
                  <a:lnTo>
                    <a:pt x="664464" y="33528"/>
                  </a:lnTo>
                  <a:lnTo>
                    <a:pt x="688849" y="45720"/>
                  </a:lnTo>
                  <a:lnTo>
                    <a:pt x="713232" y="54864"/>
                  </a:lnTo>
                  <a:lnTo>
                    <a:pt x="731520" y="64008"/>
                  </a:lnTo>
                  <a:lnTo>
                    <a:pt x="749809" y="76200"/>
                  </a:lnTo>
                  <a:lnTo>
                    <a:pt x="762000" y="85344"/>
                  </a:lnTo>
                  <a:lnTo>
                    <a:pt x="771144" y="97537"/>
                  </a:lnTo>
                  <a:lnTo>
                    <a:pt x="777240" y="109728"/>
                  </a:lnTo>
                  <a:lnTo>
                    <a:pt x="777240" y="134112"/>
                  </a:lnTo>
                  <a:lnTo>
                    <a:pt x="771144" y="146305"/>
                  </a:lnTo>
                  <a:lnTo>
                    <a:pt x="762000" y="158496"/>
                  </a:lnTo>
                  <a:lnTo>
                    <a:pt x="749809" y="167640"/>
                  </a:lnTo>
                  <a:lnTo>
                    <a:pt x="731520" y="179832"/>
                  </a:lnTo>
                  <a:lnTo>
                    <a:pt x="713232" y="188976"/>
                  </a:lnTo>
                  <a:lnTo>
                    <a:pt x="688849" y="201168"/>
                  </a:lnTo>
                  <a:lnTo>
                    <a:pt x="664464" y="207264"/>
                  </a:lnTo>
                  <a:lnTo>
                    <a:pt x="637032" y="216408"/>
                  </a:lnTo>
                  <a:lnTo>
                    <a:pt x="606552" y="222505"/>
                  </a:lnTo>
                  <a:lnTo>
                    <a:pt x="576073" y="228600"/>
                  </a:lnTo>
                  <a:lnTo>
                    <a:pt x="542544" y="234696"/>
                  </a:lnTo>
                  <a:lnTo>
                    <a:pt x="502920" y="237744"/>
                  </a:lnTo>
                  <a:lnTo>
                    <a:pt x="466344" y="240793"/>
                  </a:lnTo>
                  <a:lnTo>
                    <a:pt x="307849" y="240793"/>
                  </a:lnTo>
                  <a:lnTo>
                    <a:pt x="274320" y="237744"/>
                  </a:lnTo>
                  <a:lnTo>
                    <a:pt x="237744" y="234696"/>
                  </a:lnTo>
                  <a:lnTo>
                    <a:pt x="201168" y="228600"/>
                  </a:lnTo>
                  <a:lnTo>
                    <a:pt x="170688" y="222505"/>
                  </a:lnTo>
                  <a:lnTo>
                    <a:pt x="140209" y="216408"/>
                  </a:lnTo>
                  <a:lnTo>
                    <a:pt x="115824" y="207264"/>
                  </a:lnTo>
                  <a:lnTo>
                    <a:pt x="88392" y="201168"/>
                  </a:lnTo>
                  <a:lnTo>
                    <a:pt x="67056" y="188976"/>
                  </a:lnTo>
                  <a:lnTo>
                    <a:pt x="48768" y="179832"/>
                  </a:lnTo>
                  <a:lnTo>
                    <a:pt x="30480" y="167640"/>
                  </a:lnTo>
                  <a:lnTo>
                    <a:pt x="15240" y="158496"/>
                  </a:lnTo>
                  <a:lnTo>
                    <a:pt x="6097" y="146305"/>
                  </a:lnTo>
                  <a:lnTo>
                    <a:pt x="0" y="134112"/>
                  </a:lnTo>
                  <a:lnTo>
                    <a:pt x="0" y="121920"/>
                  </a:lnTo>
                  <a:lnTo>
                    <a:pt x="0" y="109728"/>
                  </a:lnTo>
                  <a:lnTo>
                    <a:pt x="6097" y="97537"/>
                  </a:lnTo>
                  <a:lnTo>
                    <a:pt x="15240" y="85344"/>
                  </a:lnTo>
                  <a:lnTo>
                    <a:pt x="30480" y="76200"/>
                  </a:lnTo>
                  <a:lnTo>
                    <a:pt x="48768" y="64008"/>
                  </a:lnTo>
                  <a:lnTo>
                    <a:pt x="67056" y="54864"/>
                  </a:lnTo>
                  <a:lnTo>
                    <a:pt x="88392" y="45720"/>
                  </a:lnTo>
                  <a:lnTo>
                    <a:pt x="115824" y="33528"/>
                  </a:lnTo>
                  <a:lnTo>
                    <a:pt x="140209" y="27432"/>
                  </a:lnTo>
                  <a:lnTo>
                    <a:pt x="170688" y="21337"/>
                  </a:lnTo>
                  <a:lnTo>
                    <a:pt x="201168" y="15240"/>
                  </a:lnTo>
                  <a:lnTo>
                    <a:pt x="237744" y="9144"/>
                  </a:lnTo>
                  <a:lnTo>
                    <a:pt x="274320" y="6096"/>
                  </a:lnTo>
                  <a:lnTo>
                    <a:pt x="307849" y="3049"/>
                  </a:lnTo>
                  <a:lnTo>
                    <a:pt x="3870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7F9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Shape 223">
              <a:extLst>
                <a:ext uri="{FF2B5EF4-FFF2-40B4-BE49-F238E27FC236}">
                  <a16:creationId xmlns:a16="http://schemas.microsoft.com/office/drawing/2014/main" id="{16FBD1E9-AC25-4CFE-8254-6C659A17E834}"/>
                </a:ext>
              </a:extLst>
            </p:cNvPr>
            <p:cNvSpPr/>
            <p:nvPr/>
          </p:nvSpPr>
          <p:spPr>
            <a:xfrm>
              <a:off x="2235708" y="1523"/>
              <a:ext cx="777240" cy="969264"/>
            </a:xfrm>
            <a:custGeom>
              <a:avLst/>
              <a:gdLst/>
              <a:ahLst/>
              <a:cxnLst/>
              <a:rect l="0" t="0" r="0" b="0"/>
              <a:pathLst>
                <a:path w="777240" h="969264">
                  <a:moveTo>
                    <a:pt x="387097" y="0"/>
                  </a:moveTo>
                  <a:lnTo>
                    <a:pt x="307849" y="3048"/>
                  </a:lnTo>
                  <a:lnTo>
                    <a:pt x="274320" y="6096"/>
                  </a:lnTo>
                  <a:lnTo>
                    <a:pt x="237744" y="9144"/>
                  </a:lnTo>
                  <a:lnTo>
                    <a:pt x="201168" y="15240"/>
                  </a:lnTo>
                  <a:lnTo>
                    <a:pt x="170688" y="21336"/>
                  </a:lnTo>
                  <a:lnTo>
                    <a:pt x="140209" y="27432"/>
                  </a:lnTo>
                  <a:lnTo>
                    <a:pt x="115824" y="33528"/>
                  </a:lnTo>
                  <a:lnTo>
                    <a:pt x="88392" y="45720"/>
                  </a:lnTo>
                  <a:lnTo>
                    <a:pt x="67056" y="54864"/>
                  </a:lnTo>
                  <a:lnTo>
                    <a:pt x="48768" y="64008"/>
                  </a:lnTo>
                  <a:lnTo>
                    <a:pt x="30480" y="76200"/>
                  </a:lnTo>
                  <a:lnTo>
                    <a:pt x="15240" y="85344"/>
                  </a:lnTo>
                  <a:lnTo>
                    <a:pt x="6097" y="97536"/>
                  </a:lnTo>
                  <a:lnTo>
                    <a:pt x="0" y="109728"/>
                  </a:lnTo>
                  <a:lnTo>
                    <a:pt x="0" y="859536"/>
                  </a:lnTo>
                  <a:lnTo>
                    <a:pt x="6097" y="871728"/>
                  </a:lnTo>
                  <a:lnTo>
                    <a:pt x="15240" y="883920"/>
                  </a:lnTo>
                  <a:lnTo>
                    <a:pt x="30480" y="896112"/>
                  </a:lnTo>
                  <a:lnTo>
                    <a:pt x="48768" y="905256"/>
                  </a:lnTo>
                  <a:lnTo>
                    <a:pt x="67056" y="914400"/>
                  </a:lnTo>
                  <a:lnTo>
                    <a:pt x="88392" y="926592"/>
                  </a:lnTo>
                  <a:lnTo>
                    <a:pt x="115824" y="935736"/>
                  </a:lnTo>
                  <a:lnTo>
                    <a:pt x="140209" y="941832"/>
                  </a:lnTo>
                  <a:lnTo>
                    <a:pt x="170688" y="947928"/>
                  </a:lnTo>
                  <a:lnTo>
                    <a:pt x="201168" y="954024"/>
                  </a:lnTo>
                  <a:lnTo>
                    <a:pt x="237744" y="960120"/>
                  </a:lnTo>
                  <a:lnTo>
                    <a:pt x="274320" y="963168"/>
                  </a:lnTo>
                  <a:lnTo>
                    <a:pt x="307849" y="966216"/>
                  </a:lnTo>
                  <a:lnTo>
                    <a:pt x="387097" y="969264"/>
                  </a:lnTo>
                  <a:lnTo>
                    <a:pt x="466344" y="966216"/>
                  </a:lnTo>
                  <a:lnTo>
                    <a:pt x="502920" y="963168"/>
                  </a:lnTo>
                  <a:lnTo>
                    <a:pt x="542544" y="960120"/>
                  </a:lnTo>
                  <a:lnTo>
                    <a:pt x="576073" y="954024"/>
                  </a:lnTo>
                  <a:lnTo>
                    <a:pt x="606552" y="947928"/>
                  </a:lnTo>
                  <a:lnTo>
                    <a:pt x="637032" y="941832"/>
                  </a:lnTo>
                  <a:lnTo>
                    <a:pt x="664464" y="935736"/>
                  </a:lnTo>
                  <a:lnTo>
                    <a:pt x="688849" y="926592"/>
                  </a:lnTo>
                  <a:lnTo>
                    <a:pt x="713232" y="914400"/>
                  </a:lnTo>
                  <a:lnTo>
                    <a:pt x="731520" y="905256"/>
                  </a:lnTo>
                  <a:lnTo>
                    <a:pt x="749809" y="896112"/>
                  </a:lnTo>
                  <a:lnTo>
                    <a:pt x="762000" y="883920"/>
                  </a:lnTo>
                  <a:lnTo>
                    <a:pt x="771144" y="871728"/>
                  </a:lnTo>
                  <a:lnTo>
                    <a:pt x="777240" y="859536"/>
                  </a:lnTo>
                  <a:lnTo>
                    <a:pt x="777240" y="109728"/>
                  </a:lnTo>
                  <a:lnTo>
                    <a:pt x="771144" y="97536"/>
                  </a:lnTo>
                  <a:lnTo>
                    <a:pt x="762000" y="85344"/>
                  </a:lnTo>
                  <a:lnTo>
                    <a:pt x="749809" y="76200"/>
                  </a:lnTo>
                  <a:lnTo>
                    <a:pt x="731520" y="64008"/>
                  </a:lnTo>
                  <a:lnTo>
                    <a:pt x="713232" y="54864"/>
                  </a:lnTo>
                  <a:lnTo>
                    <a:pt x="688849" y="45720"/>
                  </a:lnTo>
                  <a:lnTo>
                    <a:pt x="664464" y="33528"/>
                  </a:lnTo>
                  <a:lnTo>
                    <a:pt x="637032" y="27432"/>
                  </a:lnTo>
                  <a:lnTo>
                    <a:pt x="606552" y="21336"/>
                  </a:lnTo>
                  <a:lnTo>
                    <a:pt x="576073" y="15240"/>
                  </a:lnTo>
                  <a:lnTo>
                    <a:pt x="542544" y="9144"/>
                  </a:lnTo>
                  <a:lnTo>
                    <a:pt x="502920" y="6096"/>
                  </a:lnTo>
                  <a:lnTo>
                    <a:pt x="466344" y="3048"/>
                  </a:lnTo>
                  <a:lnTo>
                    <a:pt x="387097" y="0"/>
                  </a:lnTo>
                  <a:close/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Shape 224">
              <a:extLst>
                <a:ext uri="{FF2B5EF4-FFF2-40B4-BE49-F238E27FC236}">
                  <a16:creationId xmlns:a16="http://schemas.microsoft.com/office/drawing/2014/main" id="{EB5525C0-C29E-4F1B-ADE7-2A795745E8F5}"/>
                </a:ext>
              </a:extLst>
            </p:cNvPr>
            <p:cNvSpPr/>
            <p:nvPr/>
          </p:nvSpPr>
          <p:spPr>
            <a:xfrm>
              <a:off x="2235708" y="123443"/>
              <a:ext cx="777240" cy="118872"/>
            </a:xfrm>
            <a:custGeom>
              <a:avLst/>
              <a:gdLst/>
              <a:ahLst/>
              <a:cxnLst/>
              <a:rect l="0" t="0" r="0" b="0"/>
              <a:pathLst>
                <a:path w="777240" h="118872">
                  <a:moveTo>
                    <a:pt x="0" y="0"/>
                  </a:moveTo>
                  <a:lnTo>
                    <a:pt x="0" y="12192"/>
                  </a:lnTo>
                  <a:lnTo>
                    <a:pt x="6097" y="24384"/>
                  </a:lnTo>
                  <a:lnTo>
                    <a:pt x="15240" y="36576"/>
                  </a:lnTo>
                  <a:lnTo>
                    <a:pt x="30480" y="45720"/>
                  </a:lnTo>
                  <a:lnTo>
                    <a:pt x="48768" y="57912"/>
                  </a:lnTo>
                  <a:lnTo>
                    <a:pt x="67056" y="67056"/>
                  </a:lnTo>
                  <a:lnTo>
                    <a:pt x="88392" y="79248"/>
                  </a:lnTo>
                  <a:lnTo>
                    <a:pt x="115824" y="85344"/>
                  </a:lnTo>
                  <a:lnTo>
                    <a:pt x="140209" y="94488"/>
                  </a:lnTo>
                  <a:lnTo>
                    <a:pt x="170688" y="100584"/>
                  </a:lnTo>
                  <a:lnTo>
                    <a:pt x="201168" y="106680"/>
                  </a:lnTo>
                  <a:lnTo>
                    <a:pt x="237744" y="112776"/>
                  </a:lnTo>
                  <a:lnTo>
                    <a:pt x="274320" y="115824"/>
                  </a:lnTo>
                  <a:lnTo>
                    <a:pt x="307849" y="118872"/>
                  </a:lnTo>
                  <a:lnTo>
                    <a:pt x="466344" y="118872"/>
                  </a:lnTo>
                  <a:lnTo>
                    <a:pt x="502920" y="115824"/>
                  </a:lnTo>
                  <a:lnTo>
                    <a:pt x="542544" y="112776"/>
                  </a:lnTo>
                  <a:lnTo>
                    <a:pt x="576073" y="106680"/>
                  </a:lnTo>
                  <a:lnTo>
                    <a:pt x="606552" y="100584"/>
                  </a:lnTo>
                  <a:lnTo>
                    <a:pt x="637032" y="94488"/>
                  </a:lnTo>
                  <a:lnTo>
                    <a:pt x="664464" y="85344"/>
                  </a:lnTo>
                  <a:lnTo>
                    <a:pt x="688849" y="79248"/>
                  </a:lnTo>
                  <a:lnTo>
                    <a:pt x="713232" y="67056"/>
                  </a:lnTo>
                  <a:lnTo>
                    <a:pt x="731520" y="57912"/>
                  </a:lnTo>
                  <a:lnTo>
                    <a:pt x="749809" y="45720"/>
                  </a:lnTo>
                  <a:lnTo>
                    <a:pt x="762000" y="36576"/>
                  </a:lnTo>
                  <a:lnTo>
                    <a:pt x="771144" y="24384"/>
                  </a:lnTo>
                  <a:lnTo>
                    <a:pt x="777240" y="12192"/>
                  </a:lnTo>
                  <a:lnTo>
                    <a:pt x="77724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9D87F3-7014-4073-BB4E-609B8A0FE347}"/>
                </a:ext>
              </a:extLst>
            </p:cNvPr>
            <p:cNvSpPr/>
            <p:nvPr/>
          </p:nvSpPr>
          <p:spPr>
            <a:xfrm>
              <a:off x="2371344" y="616498"/>
              <a:ext cx="734251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4" name="Shape 227">
              <a:extLst>
                <a:ext uri="{FF2B5EF4-FFF2-40B4-BE49-F238E27FC236}">
                  <a16:creationId xmlns:a16="http://schemas.microsoft.com/office/drawing/2014/main" id="{7D0194F0-0C7C-454A-86DD-59286E16FBE1}"/>
                </a:ext>
              </a:extLst>
            </p:cNvPr>
            <p:cNvSpPr/>
            <p:nvPr/>
          </p:nvSpPr>
          <p:spPr>
            <a:xfrm>
              <a:off x="2234184" y="0"/>
              <a:ext cx="777240" cy="969264"/>
            </a:xfrm>
            <a:custGeom>
              <a:avLst/>
              <a:gdLst/>
              <a:ahLst/>
              <a:cxnLst/>
              <a:rect l="0" t="0" r="0" b="0"/>
              <a:pathLst>
                <a:path w="777240" h="969264">
                  <a:moveTo>
                    <a:pt x="387097" y="0"/>
                  </a:moveTo>
                  <a:lnTo>
                    <a:pt x="466344" y="3049"/>
                  </a:lnTo>
                  <a:lnTo>
                    <a:pt x="502920" y="6096"/>
                  </a:lnTo>
                  <a:lnTo>
                    <a:pt x="542544" y="9144"/>
                  </a:lnTo>
                  <a:lnTo>
                    <a:pt x="576073" y="15240"/>
                  </a:lnTo>
                  <a:lnTo>
                    <a:pt x="606552" y="21337"/>
                  </a:lnTo>
                  <a:lnTo>
                    <a:pt x="637032" y="27432"/>
                  </a:lnTo>
                  <a:lnTo>
                    <a:pt x="664464" y="33528"/>
                  </a:lnTo>
                  <a:lnTo>
                    <a:pt x="688849" y="45720"/>
                  </a:lnTo>
                  <a:lnTo>
                    <a:pt x="713232" y="54864"/>
                  </a:lnTo>
                  <a:lnTo>
                    <a:pt x="731520" y="64008"/>
                  </a:lnTo>
                  <a:lnTo>
                    <a:pt x="749809" y="76200"/>
                  </a:lnTo>
                  <a:lnTo>
                    <a:pt x="762000" y="85344"/>
                  </a:lnTo>
                  <a:lnTo>
                    <a:pt x="771144" y="97537"/>
                  </a:lnTo>
                  <a:lnTo>
                    <a:pt x="777240" y="109728"/>
                  </a:lnTo>
                  <a:lnTo>
                    <a:pt x="777240" y="859536"/>
                  </a:lnTo>
                  <a:lnTo>
                    <a:pt x="771144" y="871728"/>
                  </a:lnTo>
                  <a:lnTo>
                    <a:pt x="762000" y="883920"/>
                  </a:lnTo>
                  <a:lnTo>
                    <a:pt x="749809" y="896112"/>
                  </a:lnTo>
                  <a:lnTo>
                    <a:pt x="731520" y="905256"/>
                  </a:lnTo>
                  <a:lnTo>
                    <a:pt x="713232" y="914400"/>
                  </a:lnTo>
                  <a:lnTo>
                    <a:pt x="688849" y="926593"/>
                  </a:lnTo>
                  <a:lnTo>
                    <a:pt x="664464" y="935736"/>
                  </a:lnTo>
                  <a:lnTo>
                    <a:pt x="637032" y="941832"/>
                  </a:lnTo>
                  <a:lnTo>
                    <a:pt x="606552" y="947928"/>
                  </a:lnTo>
                  <a:lnTo>
                    <a:pt x="576073" y="954024"/>
                  </a:lnTo>
                  <a:lnTo>
                    <a:pt x="542544" y="960120"/>
                  </a:lnTo>
                  <a:lnTo>
                    <a:pt x="502920" y="963168"/>
                  </a:lnTo>
                  <a:lnTo>
                    <a:pt x="466344" y="966216"/>
                  </a:lnTo>
                  <a:lnTo>
                    <a:pt x="387097" y="969264"/>
                  </a:lnTo>
                  <a:lnTo>
                    <a:pt x="307849" y="966216"/>
                  </a:lnTo>
                  <a:lnTo>
                    <a:pt x="274320" y="963168"/>
                  </a:lnTo>
                  <a:lnTo>
                    <a:pt x="237744" y="960120"/>
                  </a:lnTo>
                  <a:lnTo>
                    <a:pt x="201168" y="954024"/>
                  </a:lnTo>
                  <a:lnTo>
                    <a:pt x="170688" y="947928"/>
                  </a:lnTo>
                  <a:lnTo>
                    <a:pt x="140209" y="941832"/>
                  </a:lnTo>
                  <a:lnTo>
                    <a:pt x="115824" y="935736"/>
                  </a:lnTo>
                  <a:lnTo>
                    <a:pt x="88392" y="926593"/>
                  </a:lnTo>
                  <a:lnTo>
                    <a:pt x="67056" y="914400"/>
                  </a:lnTo>
                  <a:lnTo>
                    <a:pt x="48768" y="905256"/>
                  </a:lnTo>
                  <a:lnTo>
                    <a:pt x="30480" y="896112"/>
                  </a:lnTo>
                  <a:lnTo>
                    <a:pt x="15240" y="883920"/>
                  </a:lnTo>
                  <a:lnTo>
                    <a:pt x="6097" y="871728"/>
                  </a:lnTo>
                  <a:lnTo>
                    <a:pt x="0" y="859536"/>
                  </a:lnTo>
                  <a:lnTo>
                    <a:pt x="0" y="109728"/>
                  </a:lnTo>
                  <a:lnTo>
                    <a:pt x="6097" y="97537"/>
                  </a:lnTo>
                  <a:lnTo>
                    <a:pt x="15240" y="85344"/>
                  </a:lnTo>
                  <a:lnTo>
                    <a:pt x="30480" y="76200"/>
                  </a:lnTo>
                  <a:lnTo>
                    <a:pt x="48768" y="64008"/>
                  </a:lnTo>
                  <a:lnTo>
                    <a:pt x="67056" y="54864"/>
                  </a:lnTo>
                  <a:lnTo>
                    <a:pt x="88392" y="45720"/>
                  </a:lnTo>
                  <a:lnTo>
                    <a:pt x="115824" y="33528"/>
                  </a:lnTo>
                  <a:lnTo>
                    <a:pt x="140209" y="27432"/>
                  </a:lnTo>
                  <a:lnTo>
                    <a:pt x="170688" y="21337"/>
                  </a:lnTo>
                  <a:lnTo>
                    <a:pt x="201168" y="15240"/>
                  </a:lnTo>
                  <a:lnTo>
                    <a:pt x="237744" y="9144"/>
                  </a:lnTo>
                  <a:lnTo>
                    <a:pt x="274320" y="6096"/>
                  </a:lnTo>
                  <a:lnTo>
                    <a:pt x="307849" y="3049"/>
                  </a:lnTo>
                  <a:lnTo>
                    <a:pt x="3870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7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Shape 228">
              <a:extLst>
                <a:ext uri="{FF2B5EF4-FFF2-40B4-BE49-F238E27FC236}">
                  <a16:creationId xmlns:a16="http://schemas.microsoft.com/office/drawing/2014/main" id="{3C32EEE6-23D0-4E5C-B167-802A67C2C305}"/>
                </a:ext>
              </a:extLst>
            </p:cNvPr>
            <p:cNvSpPr/>
            <p:nvPr/>
          </p:nvSpPr>
          <p:spPr>
            <a:xfrm>
              <a:off x="2234184" y="0"/>
              <a:ext cx="777240" cy="240793"/>
            </a:xfrm>
            <a:custGeom>
              <a:avLst/>
              <a:gdLst/>
              <a:ahLst/>
              <a:cxnLst/>
              <a:rect l="0" t="0" r="0" b="0"/>
              <a:pathLst>
                <a:path w="777240" h="240793">
                  <a:moveTo>
                    <a:pt x="387097" y="0"/>
                  </a:moveTo>
                  <a:lnTo>
                    <a:pt x="466344" y="3049"/>
                  </a:lnTo>
                  <a:lnTo>
                    <a:pt x="502920" y="6096"/>
                  </a:lnTo>
                  <a:lnTo>
                    <a:pt x="542544" y="9144"/>
                  </a:lnTo>
                  <a:lnTo>
                    <a:pt x="576073" y="15240"/>
                  </a:lnTo>
                  <a:lnTo>
                    <a:pt x="606552" y="21337"/>
                  </a:lnTo>
                  <a:lnTo>
                    <a:pt x="637032" y="27432"/>
                  </a:lnTo>
                  <a:lnTo>
                    <a:pt x="664464" y="33528"/>
                  </a:lnTo>
                  <a:lnTo>
                    <a:pt x="688849" y="45720"/>
                  </a:lnTo>
                  <a:lnTo>
                    <a:pt x="713232" y="54864"/>
                  </a:lnTo>
                  <a:lnTo>
                    <a:pt x="731520" y="64008"/>
                  </a:lnTo>
                  <a:lnTo>
                    <a:pt x="749809" y="76200"/>
                  </a:lnTo>
                  <a:lnTo>
                    <a:pt x="762000" y="85344"/>
                  </a:lnTo>
                  <a:lnTo>
                    <a:pt x="771144" y="97537"/>
                  </a:lnTo>
                  <a:lnTo>
                    <a:pt x="777240" y="109728"/>
                  </a:lnTo>
                  <a:lnTo>
                    <a:pt x="777240" y="134112"/>
                  </a:lnTo>
                  <a:lnTo>
                    <a:pt x="771144" y="146305"/>
                  </a:lnTo>
                  <a:lnTo>
                    <a:pt x="762000" y="158496"/>
                  </a:lnTo>
                  <a:lnTo>
                    <a:pt x="749809" y="167640"/>
                  </a:lnTo>
                  <a:lnTo>
                    <a:pt x="731520" y="179832"/>
                  </a:lnTo>
                  <a:lnTo>
                    <a:pt x="713232" y="188976"/>
                  </a:lnTo>
                  <a:lnTo>
                    <a:pt x="688849" y="201168"/>
                  </a:lnTo>
                  <a:lnTo>
                    <a:pt x="664464" y="207264"/>
                  </a:lnTo>
                  <a:lnTo>
                    <a:pt x="637032" y="216408"/>
                  </a:lnTo>
                  <a:lnTo>
                    <a:pt x="606552" y="222505"/>
                  </a:lnTo>
                  <a:lnTo>
                    <a:pt x="576073" y="228600"/>
                  </a:lnTo>
                  <a:lnTo>
                    <a:pt x="542544" y="234696"/>
                  </a:lnTo>
                  <a:lnTo>
                    <a:pt x="502920" y="237744"/>
                  </a:lnTo>
                  <a:lnTo>
                    <a:pt x="466344" y="240793"/>
                  </a:lnTo>
                  <a:lnTo>
                    <a:pt x="307849" y="240793"/>
                  </a:lnTo>
                  <a:lnTo>
                    <a:pt x="274320" y="237744"/>
                  </a:lnTo>
                  <a:lnTo>
                    <a:pt x="237744" y="234696"/>
                  </a:lnTo>
                  <a:lnTo>
                    <a:pt x="201168" y="228600"/>
                  </a:lnTo>
                  <a:lnTo>
                    <a:pt x="170688" y="222505"/>
                  </a:lnTo>
                  <a:lnTo>
                    <a:pt x="140209" y="216408"/>
                  </a:lnTo>
                  <a:lnTo>
                    <a:pt x="115824" y="207264"/>
                  </a:lnTo>
                  <a:lnTo>
                    <a:pt x="88392" y="201168"/>
                  </a:lnTo>
                  <a:lnTo>
                    <a:pt x="67056" y="188976"/>
                  </a:lnTo>
                  <a:lnTo>
                    <a:pt x="48768" y="179832"/>
                  </a:lnTo>
                  <a:lnTo>
                    <a:pt x="30480" y="167640"/>
                  </a:lnTo>
                  <a:lnTo>
                    <a:pt x="15240" y="158496"/>
                  </a:lnTo>
                  <a:lnTo>
                    <a:pt x="6097" y="146305"/>
                  </a:lnTo>
                  <a:lnTo>
                    <a:pt x="0" y="134112"/>
                  </a:lnTo>
                  <a:lnTo>
                    <a:pt x="0" y="121920"/>
                  </a:lnTo>
                  <a:lnTo>
                    <a:pt x="0" y="109728"/>
                  </a:lnTo>
                  <a:lnTo>
                    <a:pt x="6097" y="97537"/>
                  </a:lnTo>
                  <a:lnTo>
                    <a:pt x="15240" y="85344"/>
                  </a:lnTo>
                  <a:lnTo>
                    <a:pt x="30480" y="76200"/>
                  </a:lnTo>
                  <a:lnTo>
                    <a:pt x="48768" y="64008"/>
                  </a:lnTo>
                  <a:lnTo>
                    <a:pt x="67056" y="54864"/>
                  </a:lnTo>
                  <a:lnTo>
                    <a:pt x="88392" y="45720"/>
                  </a:lnTo>
                  <a:lnTo>
                    <a:pt x="115824" y="33528"/>
                  </a:lnTo>
                  <a:lnTo>
                    <a:pt x="140209" y="27432"/>
                  </a:lnTo>
                  <a:lnTo>
                    <a:pt x="170688" y="21337"/>
                  </a:lnTo>
                  <a:lnTo>
                    <a:pt x="201168" y="15240"/>
                  </a:lnTo>
                  <a:lnTo>
                    <a:pt x="237744" y="9144"/>
                  </a:lnTo>
                  <a:lnTo>
                    <a:pt x="274320" y="6096"/>
                  </a:lnTo>
                  <a:lnTo>
                    <a:pt x="307849" y="3049"/>
                  </a:lnTo>
                  <a:lnTo>
                    <a:pt x="38709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7F9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Shape 229">
              <a:extLst>
                <a:ext uri="{FF2B5EF4-FFF2-40B4-BE49-F238E27FC236}">
                  <a16:creationId xmlns:a16="http://schemas.microsoft.com/office/drawing/2014/main" id="{57165011-92D9-4F9F-A544-6FB375F88AEC}"/>
                </a:ext>
              </a:extLst>
            </p:cNvPr>
            <p:cNvSpPr/>
            <p:nvPr/>
          </p:nvSpPr>
          <p:spPr>
            <a:xfrm>
              <a:off x="2235708" y="1523"/>
              <a:ext cx="777240" cy="969264"/>
            </a:xfrm>
            <a:custGeom>
              <a:avLst/>
              <a:gdLst/>
              <a:ahLst/>
              <a:cxnLst/>
              <a:rect l="0" t="0" r="0" b="0"/>
              <a:pathLst>
                <a:path w="777240" h="969264">
                  <a:moveTo>
                    <a:pt x="387097" y="0"/>
                  </a:moveTo>
                  <a:lnTo>
                    <a:pt x="307849" y="3048"/>
                  </a:lnTo>
                  <a:lnTo>
                    <a:pt x="274320" y="6096"/>
                  </a:lnTo>
                  <a:lnTo>
                    <a:pt x="237744" y="9144"/>
                  </a:lnTo>
                  <a:lnTo>
                    <a:pt x="201168" y="15240"/>
                  </a:lnTo>
                  <a:lnTo>
                    <a:pt x="170688" y="21336"/>
                  </a:lnTo>
                  <a:lnTo>
                    <a:pt x="140209" y="27432"/>
                  </a:lnTo>
                  <a:lnTo>
                    <a:pt x="115824" y="33528"/>
                  </a:lnTo>
                  <a:lnTo>
                    <a:pt x="88392" y="45720"/>
                  </a:lnTo>
                  <a:lnTo>
                    <a:pt x="67056" y="54864"/>
                  </a:lnTo>
                  <a:lnTo>
                    <a:pt x="48768" y="64008"/>
                  </a:lnTo>
                  <a:lnTo>
                    <a:pt x="30480" y="76200"/>
                  </a:lnTo>
                  <a:lnTo>
                    <a:pt x="15240" y="85344"/>
                  </a:lnTo>
                  <a:lnTo>
                    <a:pt x="6097" y="97536"/>
                  </a:lnTo>
                  <a:lnTo>
                    <a:pt x="0" y="109728"/>
                  </a:lnTo>
                  <a:lnTo>
                    <a:pt x="0" y="859536"/>
                  </a:lnTo>
                  <a:lnTo>
                    <a:pt x="6097" y="871728"/>
                  </a:lnTo>
                  <a:lnTo>
                    <a:pt x="15240" y="883920"/>
                  </a:lnTo>
                  <a:lnTo>
                    <a:pt x="30480" y="896112"/>
                  </a:lnTo>
                  <a:lnTo>
                    <a:pt x="48768" y="905256"/>
                  </a:lnTo>
                  <a:lnTo>
                    <a:pt x="67056" y="914400"/>
                  </a:lnTo>
                  <a:lnTo>
                    <a:pt x="88392" y="926592"/>
                  </a:lnTo>
                  <a:lnTo>
                    <a:pt x="115824" y="935736"/>
                  </a:lnTo>
                  <a:lnTo>
                    <a:pt x="140209" y="941832"/>
                  </a:lnTo>
                  <a:lnTo>
                    <a:pt x="170688" y="947928"/>
                  </a:lnTo>
                  <a:lnTo>
                    <a:pt x="201168" y="954024"/>
                  </a:lnTo>
                  <a:lnTo>
                    <a:pt x="237744" y="960120"/>
                  </a:lnTo>
                  <a:lnTo>
                    <a:pt x="274320" y="963168"/>
                  </a:lnTo>
                  <a:lnTo>
                    <a:pt x="307849" y="966216"/>
                  </a:lnTo>
                  <a:lnTo>
                    <a:pt x="387097" y="969264"/>
                  </a:lnTo>
                  <a:lnTo>
                    <a:pt x="466344" y="966216"/>
                  </a:lnTo>
                  <a:lnTo>
                    <a:pt x="502920" y="963168"/>
                  </a:lnTo>
                  <a:lnTo>
                    <a:pt x="542544" y="960120"/>
                  </a:lnTo>
                  <a:lnTo>
                    <a:pt x="576073" y="954024"/>
                  </a:lnTo>
                  <a:lnTo>
                    <a:pt x="606552" y="947928"/>
                  </a:lnTo>
                  <a:lnTo>
                    <a:pt x="637032" y="941832"/>
                  </a:lnTo>
                  <a:lnTo>
                    <a:pt x="664464" y="935736"/>
                  </a:lnTo>
                  <a:lnTo>
                    <a:pt x="688849" y="926592"/>
                  </a:lnTo>
                  <a:lnTo>
                    <a:pt x="713232" y="914400"/>
                  </a:lnTo>
                  <a:lnTo>
                    <a:pt x="731520" y="905256"/>
                  </a:lnTo>
                  <a:lnTo>
                    <a:pt x="749809" y="896112"/>
                  </a:lnTo>
                  <a:lnTo>
                    <a:pt x="762000" y="883920"/>
                  </a:lnTo>
                  <a:lnTo>
                    <a:pt x="771144" y="871728"/>
                  </a:lnTo>
                  <a:lnTo>
                    <a:pt x="777240" y="859536"/>
                  </a:lnTo>
                  <a:lnTo>
                    <a:pt x="777240" y="109728"/>
                  </a:lnTo>
                  <a:lnTo>
                    <a:pt x="771144" y="97536"/>
                  </a:lnTo>
                  <a:lnTo>
                    <a:pt x="762000" y="85344"/>
                  </a:lnTo>
                  <a:lnTo>
                    <a:pt x="749809" y="76200"/>
                  </a:lnTo>
                  <a:lnTo>
                    <a:pt x="731520" y="64008"/>
                  </a:lnTo>
                  <a:lnTo>
                    <a:pt x="713232" y="54864"/>
                  </a:lnTo>
                  <a:lnTo>
                    <a:pt x="688849" y="45720"/>
                  </a:lnTo>
                  <a:lnTo>
                    <a:pt x="664464" y="33528"/>
                  </a:lnTo>
                  <a:lnTo>
                    <a:pt x="637032" y="27432"/>
                  </a:lnTo>
                  <a:lnTo>
                    <a:pt x="606552" y="21336"/>
                  </a:lnTo>
                  <a:lnTo>
                    <a:pt x="576073" y="15240"/>
                  </a:lnTo>
                  <a:lnTo>
                    <a:pt x="542544" y="9144"/>
                  </a:lnTo>
                  <a:lnTo>
                    <a:pt x="502920" y="6096"/>
                  </a:lnTo>
                  <a:lnTo>
                    <a:pt x="466344" y="3048"/>
                  </a:lnTo>
                  <a:lnTo>
                    <a:pt x="387097" y="0"/>
                  </a:lnTo>
                  <a:close/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Shape 230">
              <a:extLst>
                <a:ext uri="{FF2B5EF4-FFF2-40B4-BE49-F238E27FC236}">
                  <a16:creationId xmlns:a16="http://schemas.microsoft.com/office/drawing/2014/main" id="{D6EE600F-1445-4F00-835D-020689545E87}"/>
                </a:ext>
              </a:extLst>
            </p:cNvPr>
            <p:cNvSpPr/>
            <p:nvPr/>
          </p:nvSpPr>
          <p:spPr>
            <a:xfrm>
              <a:off x="2235708" y="123443"/>
              <a:ext cx="777240" cy="118872"/>
            </a:xfrm>
            <a:custGeom>
              <a:avLst/>
              <a:gdLst/>
              <a:ahLst/>
              <a:cxnLst/>
              <a:rect l="0" t="0" r="0" b="0"/>
              <a:pathLst>
                <a:path w="777240" h="118872">
                  <a:moveTo>
                    <a:pt x="0" y="0"/>
                  </a:moveTo>
                  <a:lnTo>
                    <a:pt x="0" y="12192"/>
                  </a:lnTo>
                  <a:lnTo>
                    <a:pt x="6097" y="24384"/>
                  </a:lnTo>
                  <a:lnTo>
                    <a:pt x="15240" y="36576"/>
                  </a:lnTo>
                  <a:lnTo>
                    <a:pt x="30480" y="45720"/>
                  </a:lnTo>
                  <a:lnTo>
                    <a:pt x="48768" y="57912"/>
                  </a:lnTo>
                  <a:lnTo>
                    <a:pt x="67056" y="67056"/>
                  </a:lnTo>
                  <a:lnTo>
                    <a:pt x="88392" y="79248"/>
                  </a:lnTo>
                  <a:lnTo>
                    <a:pt x="115824" y="85344"/>
                  </a:lnTo>
                  <a:lnTo>
                    <a:pt x="140209" y="94488"/>
                  </a:lnTo>
                  <a:lnTo>
                    <a:pt x="170688" y="100584"/>
                  </a:lnTo>
                  <a:lnTo>
                    <a:pt x="201168" y="106680"/>
                  </a:lnTo>
                  <a:lnTo>
                    <a:pt x="237744" y="112776"/>
                  </a:lnTo>
                  <a:lnTo>
                    <a:pt x="274320" y="115824"/>
                  </a:lnTo>
                  <a:lnTo>
                    <a:pt x="307849" y="118872"/>
                  </a:lnTo>
                  <a:lnTo>
                    <a:pt x="466344" y="118872"/>
                  </a:lnTo>
                  <a:lnTo>
                    <a:pt x="502920" y="115824"/>
                  </a:lnTo>
                  <a:lnTo>
                    <a:pt x="542544" y="112776"/>
                  </a:lnTo>
                  <a:lnTo>
                    <a:pt x="576073" y="106680"/>
                  </a:lnTo>
                  <a:lnTo>
                    <a:pt x="606552" y="100584"/>
                  </a:lnTo>
                  <a:lnTo>
                    <a:pt x="637032" y="94488"/>
                  </a:lnTo>
                  <a:lnTo>
                    <a:pt x="664464" y="85344"/>
                  </a:lnTo>
                  <a:lnTo>
                    <a:pt x="688849" y="79248"/>
                  </a:lnTo>
                  <a:lnTo>
                    <a:pt x="713232" y="67056"/>
                  </a:lnTo>
                  <a:lnTo>
                    <a:pt x="731520" y="57912"/>
                  </a:lnTo>
                  <a:lnTo>
                    <a:pt x="749809" y="45720"/>
                  </a:lnTo>
                  <a:lnTo>
                    <a:pt x="762000" y="36576"/>
                  </a:lnTo>
                  <a:lnTo>
                    <a:pt x="771144" y="24384"/>
                  </a:lnTo>
                  <a:lnTo>
                    <a:pt x="777240" y="12192"/>
                  </a:lnTo>
                  <a:lnTo>
                    <a:pt x="777240" y="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B6B084-6548-40DE-9575-249B5A50483B}"/>
                </a:ext>
              </a:extLst>
            </p:cNvPr>
            <p:cNvSpPr/>
            <p:nvPr/>
          </p:nvSpPr>
          <p:spPr>
            <a:xfrm>
              <a:off x="2401824" y="451906"/>
              <a:ext cx="653074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AE2E64C-BD1A-4C91-8EF6-410B26C8AC4E}"/>
                </a:ext>
              </a:extLst>
            </p:cNvPr>
            <p:cNvSpPr/>
            <p:nvPr/>
          </p:nvSpPr>
          <p:spPr>
            <a:xfrm>
              <a:off x="2371344" y="616498"/>
              <a:ext cx="673140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Shape 233">
              <a:extLst>
                <a:ext uri="{FF2B5EF4-FFF2-40B4-BE49-F238E27FC236}">
                  <a16:creationId xmlns:a16="http://schemas.microsoft.com/office/drawing/2014/main" id="{E6B002CA-F811-4880-AA80-32D08A9C9E9F}"/>
                </a:ext>
              </a:extLst>
            </p:cNvPr>
            <p:cNvSpPr/>
            <p:nvPr/>
          </p:nvSpPr>
          <p:spPr>
            <a:xfrm>
              <a:off x="3837433" y="3410712"/>
              <a:ext cx="1158239" cy="423672"/>
            </a:xfrm>
            <a:custGeom>
              <a:avLst/>
              <a:gdLst/>
              <a:ahLst/>
              <a:cxnLst/>
              <a:rect l="0" t="0" r="0" b="0"/>
              <a:pathLst>
                <a:path w="1158239" h="423672">
                  <a:moveTo>
                    <a:pt x="112775" y="0"/>
                  </a:moveTo>
                  <a:lnTo>
                    <a:pt x="1042415" y="0"/>
                  </a:lnTo>
                  <a:lnTo>
                    <a:pt x="1078992" y="9144"/>
                  </a:lnTo>
                  <a:lnTo>
                    <a:pt x="1109472" y="27432"/>
                  </a:lnTo>
                  <a:lnTo>
                    <a:pt x="1136904" y="57912"/>
                  </a:lnTo>
                  <a:lnTo>
                    <a:pt x="1152144" y="91440"/>
                  </a:lnTo>
                  <a:lnTo>
                    <a:pt x="1158239" y="131064"/>
                  </a:lnTo>
                  <a:lnTo>
                    <a:pt x="1158239" y="301752"/>
                  </a:lnTo>
                  <a:lnTo>
                    <a:pt x="1152144" y="338328"/>
                  </a:lnTo>
                  <a:lnTo>
                    <a:pt x="1136904" y="374904"/>
                  </a:lnTo>
                  <a:lnTo>
                    <a:pt x="1109472" y="399288"/>
                  </a:lnTo>
                  <a:lnTo>
                    <a:pt x="1078992" y="417576"/>
                  </a:lnTo>
                  <a:lnTo>
                    <a:pt x="1042415" y="423672"/>
                  </a:lnTo>
                  <a:lnTo>
                    <a:pt x="112775" y="423672"/>
                  </a:lnTo>
                  <a:lnTo>
                    <a:pt x="82296" y="417576"/>
                  </a:lnTo>
                  <a:lnTo>
                    <a:pt x="45720" y="399288"/>
                  </a:lnTo>
                  <a:lnTo>
                    <a:pt x="21336" y="374904"/>
                  </a:lnTo>
                  <a:lnTo>
                    <a:pt x="6096" y="338328"/>
                  </a:lnTo>
                  <a:lnTo>
                    <a:pt x="0" y="301752"/>
                  </a:lnTo>
                  <a:lnTo>
                    <a:pt x="0" y="131064"/>
                  </a:lnTo>
                  <a:lnTo>
                    <a:pt x="6096" y="91440"/>
                  </a:lnTo>
                  <a:lnTo>
                    <a:pt x="21336" y="57912"/>
                  </a:lnTo>
                  <a:lnTo>
                    <a:pt x="45720" y="27432"/>
                  </a:lnTo>
                  <a:lnTo>
                    <a:pt x="82296" y="9144"/>
                  </a:lnTo>
                  <a:lnTo>
                    <a:pt x="11277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393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Shape 234">
              <a:extLst>
                <a:ext uri="{FF2B5EF4-FFF2-40B4-BE49-F238E27FC236}">
                  <a16:creationId xmlns:a16="http://schemas.microsoft.com/office/drawing/2014/main" id="{D5BEBE5F-04A8-4B26-AB3D-A4483BC2F4A9}"/>
                </a:ext>
              </a:extLst>
            </p:cNvPr>
            <p:cNvSpPr/>
            <p:nvPr/>
          </p:nvSpPr>
          <p:spPr>
            <a:xfrm>
              <a:off x="3765804" y="3332988"/>
              <a:ext cx="1155192" cy="420624"/>
            </a:xfrm>
            <a:custGeom>
              <a:avLst/>
              <a:gdLst/>
              <a:ahLst/>
              <a:cxnLst/>
              <a:rect l="0" t="0" r="0" b="0"/>
              <a:pathLst>
                <a:path w="1155192" h="420624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6424" y="21336"/>
                  </a:lnTo>
                  <a:lnTo>
                    <a:pt x="1133856" y="54864"/>
                  </a:lnTo>
                  <a:lnTo>
                    <a:pt x="1149096" y="85344"/>
                  </a:lnTo>
                  <a:lnTo>
                    <a:pt x="1155192" y="128016"/>
                  </a:lnTo>
                  <a:lnTo>
                    <a:pt x="1155192" y="295656"/>
                  </a:lnTo>
                  <a:lnTo>
                    <a:pt x="1149096" y="332232"/>
                  </a:lnTo>
                  <a:lnTo>
                    <a:pt x="1133856" y="371856"/>
                  </a:lnTo>
                  <a:lnTo>
                    <a:pt x="1106424" y="396240"/>
                  </a:lnTo>
                  <a:lnTo>
                    <a:pt x="1075944" y="414528"/>
                  </a:lnTo>
                  <a:lnTo>
                    <a:pt x="1039368" y="420624"/>
                  </a:lnTo>
                  <a:lnTo>
                    <a:pt x="112776" y="420624"/>
                  </a:lnTo>
                  <a:lnTo>
                    <a:pt x="79248" y="414528"/>
                  </a:lnTo>
                  <a:lnTo>
                    <a:pt x="45720" y="396240"/>
                  </a:lnTo>
                  <a:lnTo>
                    <a:pt x="18288" y="371856"/>
                  </a:lnTo>
                  <a:lnTo>
                    <a:pt x="6096" y="332232"/>
                  </a:lnTo>
                  <a:lnTo>
                    <a:pt x="0" y="295656"/>
                  </a:lnTo>
                  <a:lnTo>
                    <a:pt x="0" y="128016"/>
                  </a:lnTo>
                  <a:lnTo>
                    <a:pt x="6096" y="85344"/>
                  </a:lnTo>
                  <a:lnTo>
                    <a:pt x="18288" y="54864"/>
                  </a:lnTo>
                  <a:lnTo>
                    <a:pt x="45720" y="21336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3048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3447AD5-613D-4813-BA58-7277D4F529A2}"/>
                </a:ext>
              </a:extLst>
            </p:cNvPr>
            <p:cNvSpPr/>
            <p:nvPr/>
          </p:nvSpPr>
          <p:spPr>
            <a:xfrm>
              <a:off x="3849624" y="3478570"/>
              <a:ext cx="1439316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 provider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" name="Shape 236">
              <a:extLst>
                <a:ext uri="{FF2B5EF4-FFF2-40B4-BE49-F238E27FC236}">
                  <a16:creationId xmlns:a16="http://schemas.microsoft.com/office/drawing/2014/main" id="{FA254D25-1EF1-4A8E-BC55-2478BC265BB6}"/>
                </a:ext>
              </a:extLst>
            </p:cNvPr>
            <p:cNvSpPr/>
            <p:nvPr/>
          </p:nvSpPr>
          <p:spPr>
            <a:xfrm>
              <a:off x="3837433" y="3410712"/>
              <a:ext cx="1158239" cy="423672"/>
            </a:xfrm>
            <a:custGeom>
              <a:avLst/>
              <a:gdLst/>
              <a:ahLst/>
              <a:cxnLst/>
              <a:rect l="0" t="0" r="0" b="0"/>
              <a:pathLst>
                <a:path w="1158239" h="423672">
                  <a:moveTo>
                    <a:pt x="112775" y="0"/>
                  </a:moveTo>
                  <a:lnTo>
                    <a:pt x="1042415" y="0"/>
                  </a:lnTo>
                  <a:lnTo>
                    <a:pt x="1078992" y="9144"/>
                  </a:lnTo>
                  <a:lnTo>
                    <a:pt x="1109472" y="27432"/>
                  </a:lnTo>
                  <a:lnTo>
                    <a:pt x="1136904" y="57912"/>
                  </a:lnTo>
                  <a:lnTo>
                    <a:pt x="1152144" y="91440"/>
                  </a:lnTo>
                  <a:lnTo>
                    <a:pt x="1158239" y="131064"/>
                  </a:lnTo>
                  <a:lnTo>
                    <a:pt x="1158239" y="301752"/>
                  </a:lnTo>
                  <a:lnTo>
                    <a:pt x="1152144" y="338328"/>
                  </a:lnTo>
                  <a:lnTo>
                    <a:pt x="1136904" y="374904"/>
                  </a:lnTo>
                  <a:lnTo>
                    <a:pt x="1109472" y="399288"/>
                  </a:lnTo>
                  <a:lnTo>
                    <a:pt x="1078992" y="417576"/>
                  </a:lnTo>
                  <a:lnTo>
                    <a:pt x="1042415" y="423672"/>
                  </a:lnTo>
                  <a:lnTo>
                    <a:pt x="112775" y="423672"/>
                  </a:lnTo>
                  <a:lnTo>
                    <a:pt x="82296" y="417576"/>
                  </a:lnTo>
                  <a:lnTo>
                    <a:pt x="45720" y="399288"/>
                  </a:lnTo>
                  <a:lnTo>
                    <a:pt x="21336" y="374904"/>
                  </a:lnTo>
                  <a:lnTo>
                    <a:pt x="6096" y="338328"/>
                  </a:lnTo>
                  <a:lnTo>
                    <a:pt x="0" y="301752"/>
                  </a:lnTo>
                  <a:lnTo>
                    <a:pt x="0" y="131064"/>
                  </a:lnTo>
                  <a:lnTo>
                    <a:pt x="6096" y="91440"/>
                  </a:lnTo>
                  <a:lnTo>
                    <a:pt x="21336" y="57912"/>
                  </a:lnTo>
                  <a:lnTo>
                    <a:pt x="45720" y="27432"/>
                  </a:lnTo>
                  <a:lnTo>
                    <a:pt x="82296" y="9144"/>
                  </a:lnTo>
                  <a:lnTo>
                    <a:pt x="11277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393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237">
              <a:extLst>
                <a:ext uri="{FF2B5EF4-FFF2-40B4-BE49-F238E27FC236}">
                  <a16:creationId xmlns:a16="http://schemas.microsoft.com/office/drawing/2014/main" id="{F4BB20FA-595C-4A10-AAA4-0187D19B9728}"/>
                </a:ext>
              </a:extLst>
            </p:cNvPr>
            <p:cNvSpPr/>
            <p:nvPr/>
          </p:nvSpPr>
          <p:spPr>
            <a:xfrm>
              <a:off x="3765804" y="3332988"/>
              <a:ext cx="1155192" cy="420624"/>
            </a:xfrm>
            <a:custGeom>
              <a:avLst/>
              <a:gdLst/>
              <a:ahLst/>
              <a:cxnLst/>
              <a:rect l="0" t="0" r="0" b="0"/>
              <a:pathLst>
                <a:path w="1155192" h="420624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6424" y="21336"/>
                  </a:lnTo>
                  <a:lnTo>
                    <a:pt x="1133856" y="54864"/>
                  </a:lnTo>
                  <a:lnTo>
                    <a:pt x="1149096" y="85344"/>
                  </a:lnTo>
                  <a:lnTo>
                    <a:pt x="1155192" y="128016"/>
                  </a:lnTo>
                  <a:lnTo>
                    <a:pt x="1155192" y="295656"/>
                  </a:lnTo>
                  <a:lnTo>
                    <a:pt x="1149096" y="332232"/>
                  </a:lnTo>
                  <a:lnTo>
                    <a:pt x="1133856" y="371856"/>
                  </a:lnTo>
                  <a:lnTo>
                    <a:pt x="1106424" y="396240"/>
                  </a:lnTo>
                  <a:lnTo>
                    <a:pt x="1075944" y="414528"/>
                  </a:lnTo>
                  <a:lnTo>
                    <a:pt x="1039368" y="420624"/>
                  </a:lnTo>
                  <a:lnTo>
                    <a:pt x="112776" y="420624"/>
                  </a:lnTo>
                  <a:lnTo>
                    <a:pt x="79248" y="414528"/>
                  </a:lnTo>
                  <a:lnTo>
                    <a:pt x="45720" y="396240"/>
                  </a:lnTo>
                  <a:lnTo>
                    <a:pt x="18288" y="371856"/>
                  </a:lnTo>
                  <a:lnTo>
                    <a:pt x="6096" y="332232"/>
                  </a:lnTo>
                  <a:lnTo>
                    <a:pt x="0" y="295656"/>
                  </a:lnTo>
                  <a:lnTo>
                    <a:pt x="0" y="128016"/>
                  </a:lnTo>
                  <a:lnTo>
                    <a:pt x="6096" y="85344"/>
                  </a:lnTo>
                  <a:lnTo>
                    <a:pt x="18288" y="54864"/>
                  </a:lnTo>
                  <a:lnTo>
                    <a:pt x="45720" y="21336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3048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08F58F-A3F4-4413-9A9B-70C479A701D7}"/>
                </a:ext>
              </a:extLst>
            </p:cNvPr>
            <p:cNvSpPr/>
            <p:nvPr/>
          </p:nvSpPr>
          <p:spPr>
            <a:xfrm>
              <a:off x="4099560" y="3393226"/>
              <a:ext cx="653074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5B00CAB-5BAB-405F-A97D-08BE95E791E4}"/>
                </a:ext>
              </a:extLst>
            </p:cNvPr>
            <p:cNvSpPr/>
            <p:nvPr/>
          </p:nvSpPr>
          <p:spPr>
            <a:xfrm>
              <a:off x="4099560" y="3557817"/>
              <a:ext cx="734434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provider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Shape 240">
              <a:extLst>
                <a:ext uri="{FF2B5EF4-FFF2-40B4-BE49-F238E27FC236}">
                  <a16:creationId xmlns:a16="http://schemas.microsoft.com/office/drawing/2014/main" id="{A436861B-41BD-4FA0-B4D2-887E2B4A5D2C}"/>
                </a:ext>
              </a:extLst>
            </p:cNvPr>
            <p:cNvSpPr/>
            <p:nvPr/>
          </p:nvSpPr>
          <p:spPr>
            <a:xfrm>
              <a:off x="274320" y="3813048"/>
              <a:ext cx="1155192" cy="423672"/>
            </a:xfrm>
            <a:custGeom>
              <a:avLst/>
              <a:gdLst/>
              <a:ahLst/>
              <a:cxnLst/>
              <a:rect l="0" t="0" r="0" b="0"/>
              <a:pathLst>
                <a:path w="1155192" h="423672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6424" y="24384"/>
                  </a:lnTo>
                  <a:lnTo>
                    <a:pt x="1133856" y="54864"/>
                  </a:lnTo>
                  <a:lnTo>
                    <a:pt x="1149096" y="88392"/>
                  </a:lnTo>
                  <a:lnTo>
                    <a:pt x="1155192" y="128016"/>
                  </a:lnTo>
                  <a:lnTo>
                    <a:pt x="1155192" y="298704"/>
                  </a:lnTo>
                  <a:lnTo>
                    <a:pt x="1149096" y="335280"/>
                  </a:lnTo>
                  <a:lnTo>
                    <a:pt x="1133856" y="371856"/>
                  </a:lnTo>
                  <a:lnTo>
                    <a:pt x="1106424" y="399288"/>
                  </a:lnTo>
                  <a:lnTo>
                    <a:pt x="1075944" y="414528"/>
                  </a:lnTo>
                  <a:lnTo>
                    <a:pt x="1039368" y="423672"/>
                  </a:lnTo>
                  <a:lnTo>
                    <a:pt x="112776" y="423672"/>
                  </a:lnTo>
                  <a:lnTo>
                    <a:pt x="79248" y="414528"/>
                  </a:lnTo>
                  <a:lnTo>
                    <a:pt x="45720" y="399288"/>
                  </a:lnTo>
                  <a:lnTo>
                    <a:pt x="21336" y="371856"/>
                  </a:lnTo>
                  <a:lnTo>
                    <a:pt x="6096" y="335280"/>
                  </a:lnTo>
                  <a:lnTo>
                    <a:pt x="0" y="298704"/>
                  </a:lnTo>
                  <a:lnTo>
                    <a:pt x="0" y="128016"/>
                  </a:lnTo>
                  <a:lnTo>
                    <a:pt x="6096" y="88392"/>
                  </a:lnTo>
                  <a:lnTo>
                    <a:pt x="21336" y="54864"/>
                  </a:lnTo>
                  <a:lnTo>
                    <a:pt x="45720" y="24384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393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241">
              <a:extLst>
                <a:ext uri="{FF2B5EF4-FFF2-40B4-BE49-F238E27FC236}">
                  <a16:creationId xmlns:a16="http://schemas.microsoft.com/office/drawing/2014/main" id="{B725A7E8-406E-4546-A068-A0ACB9D61388}"/>
                </a:ext>
              </a:extLst>
            </p:cNvPr>
            <p:cNvSpPr/>
            <p:nvPr/>
          </p:nvSpPr>
          <p:spPr>
            <a:xfrm>
              <a:off x="199644" y="3732276"/>
              <a:ext cx="1158240" cy="420624"/>
            </a:xfrm>
            <a:custGeom>
              <a:avLst/>
              <a:gdLst/>
              <a:ahLst/>
              <a:cxnLst/>
              <a:rect l="0" t="0" r="0" b="0"/>
              <a:pathLst>
                <a:path w="1158240" h="420624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9472" y="24384"/>
                  </a:lnTo>
                  <a:lnTo>
                    <a:pt x="1133856" y="54864"/>
                  </a:lnTo>
                  <a:lnTo>
                    <a:pt x="1152144" y="88392"/>
                  </a:lnTo>
                  <a:lnTo>
                    <a:pt x="1158240" y="128016"/>
                  </a:lnTo>
                  <a:lnTo>
                    <a:pt x="1158240" y="298704"/>
                  </a:lnTo>
                  <a:lnTo>
                    <a:pt x="1152144" y="335280"/>
                  </a:lnTo>
                  <a:lnTo>
                    <a:pt x="1133856" y="371856"/>
                  </a:lnTo>
                  <a:lnTo>
                    <a:pt x="1109472" y="399288"/>
                  </a:lnTo>
                  <a:lnTo>
                    <a:pt x="1075944" y="414528"/>
                  </a:lnTo>
                  <a:lnTo>
                    <a:pt x="1039368" y="420624"/>
                  </a:lnTo>
                  <a:lnTo>
                    <a:pt x="112776" y="420624"/>
                  </a:lnTo>
                  <a:lnTo>
                    <a:pt x="79248" y="414528"/>
                  </a:lnTo>
                  <a:lnTo>
                    <a:pt x="45720" y="399288"/>
                  </a:lnTo>
                  <a:lnTo>
                    <a:pt x="18288" y="371856"/>
                  </a:lnTo>
                  <a:lnTo>
                    <a:pt x="6096" y="335280"/>
                  </a:lnTo>
                  <a:lnTo>
                    <a:pt x="0" y="298704"/>
                  </a:lnTo>
                  <a:lnTo>
                    <a:pt x="0" y="128016"/>
                  </a:lnTo>
                  <a:lnTo>
                    <a:pt x="6096" y="88392"/>
                  </a:lnTo>
                  <a:lnTo>
                    <a:pt x="18288" y="54864"/>
                  </a:lnTo>
                  <a:lnTo>
                    <a:pt x="45720" y="24384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3048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1FB8041-77C3-4651-829D-0AF9CAEBADCD}"/>
                </a:ext>
              </a:extLst>
            </p:cNvPr>
            <p:cNvSpPr/>
            <p:nvPr/>
          </p:nvSpPr>
          <p:spPr>
            <a:xfrm>
              <a:off x="286512" y="3877858"/>
              <a:ext cx="1541473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 requester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" name="Shape 243">
              <a:extLst>
                <a:ext uri="{FF2B5EF4-FFF2-40B4-BE49-F238E27FC236}">
                  <a16:creationId xmlns:a16="http://schemas.microsoft.com/office/drawing/2014/main" id="{2F99E186-64C0-46FF-B582-B44B0CB39DD5}"/>
                </a:ext>
              </a:extLst>
            </p:cNvPr>
            <p:cNvSpPr/>
            <p:nvPr/>
          </p:nvSpPr>
          <p:spPr>
            <a:xfrm>
              <a:off x="274320" y="3813048"/>
              <a:ext cx="1155192" cy="423672"/>
            </a:xfrm>
            <a:custGeom>
              <a:avLst/>
              <a:gdLst/>
              <a:ahLst/>
              <a:cxnLst/>
              <a:rect l="0" t="0" r="0" b="0"/>
              <a:pathLst>
                <a:path w="1155192" h="423672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6424" y="24384"/>
                  </a:lnTo>
                  <a:lnTo>
                    <a:pt x="1133856" y="54864"/>
                  </a:lnTo>
                  <a:lnTo>
                    <a:pt x="1149096" y="88392"/>
                  </a:lnTo>
                  <a:lnTo>
                    <a:pt x="1155192" y="128016"/>
                  </a:lnTo>
                  <a:lnTo>
                    <a:pt x="1155192" y="298704"/>
                  </a:lnTo>
                  <a:lnTo>
                    <a:pt x="1149096" y="335280"/>
                  </a:lnTo>
                  <a:lnTo>
                    <a:pt x="1133856" y="371856"/>
                  </a:lnTo>
                  <a:lnTo>
                    <a:pt x="1106424" y="399288"/>
                  </a:lnTo>
                  <a:lnTo>
                    <a:pt x="1075944" y="414528"/>
                  </a:lnTo>
                  <a:lnTo>
                    <a:pt x="1039368" y="423672"/>
                  </a:lnTo>
                  <a:lnTo>
                    <a:pt x="112776" y="423672"/>
                  </a:lnTo>
                  <a:lnTo>
                    <a:pt x="79248" y="414528"/>
                  </a:lnTo>
                  <a:lnTo>
                    <a:pt x="45720" y="399288"/>
                  </a:lnTo>
                  <a:lnTo>
                    <a:pt x="21336" y="371856"/>
                  </a:lnTo>
                  <a:lnTo>
                    <a:pt x="6096" y="335280"/>
                  </a:lnTo>
                  <a:lnTo>
                    <a:pt x="0" y="298704"/>
                  </a:lnTo>
                  <a:lnTo>
                    <a:pt x="0" y="128016"/>
                  </a:lnTo>
                  <a:lnTo>
                    <a:pt x="6096" y="88392"/>
                  </a:lnTo>
                  <a:lnTo>
                    <a:pt x="21336" y="54864"/>
                  </a:lnTo>
                  <a:lnTo>
                    <a:pt x="45720" y="24384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393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244">
              <a:extLst>
                <a:ext uri="{FF2B5EF4-FFF2-40B4-BE49-F238E27FC236}">
                  <a16:creationId xmlns:a16="http://schemas.microsoft.com/office/drawing/2014/main" id="{D102B1CE-AD53-4486-B2C3-8FB1B29268B7}"/>
                </a:ext>
              </a:extLst>
            </p:cNvPr>
            <p:cNvSpPr/>
            <p:nvPr/>
          </p:nvSpPr>
          <p:spPr>
            <a:xfrm>
              <a:off x="199644" y="3732276"/>
              <a:ext cx="1158240" cy="420624"/>
            </a:xfrm>
            <a:custGeom>
              <a:avLst/>
              <a:gdLst/>
              <a:ahLst/>
              <a:cxnLst/>
              <a:rect l="0" t="0" r="0" b="0"/>
              <a:pathLst>
                <a:path w="1158240" h="420624">
                  <a:moveTo>
                    <a:pt x="112776" y="0"/>
                  </a:moveTo>
                  <a:lnTo>
                    <a:pt x="1039368" y="0"/>
                  </a:lnTo>
                  <a:lnTo>
                    <a:pt x="1075944" y="6096"/>
                  </a:lnTo>
                  <a:lnTo>
                    <a:pt x="1109472" y="24384"/>
                  </a:lnTo>
                  <a:lnTo>
                    <a:pt x="1133856" y="54864"/>
                  </a:lnTo>
                  <a:lnTo>
                    <a:pt x="1152144" y="88392"/>
                  </a:lnTo>
                  <a:lnTo>
                    <a:pt x="1158240" y="128016"/>
                  </a:lnTo>
                  <a:lnTo>
                    <a:pt x="1158240" y="298704"/>
                  </a:lnTo>
                  <a:lnTo>
                    <a:pt x="1152144" y="335280"/>
                  </a:lnTo>
                  <a:lnTo>
                    <a:pt x="1133856" y="371856"/>
                  </a:lnTo>
                  <a:lnTo>
                    <a:pt x="1109472" y="399288"/>
                  </a:lnTo>
                  <a:lnTo>
                    <a:pt x="1075944" y="414528"/>
                  </a:lnTo>
                  <a:lnTo>
                    <a:pt x="1039368" y="420624"/>
                  </a:lnTo>
                  <a:lnTo>
                    <a:pt x="112776" y="420624"/>
                  </a:lnTo>
                  <a:lnTo>
                    <a:pt x="79248" y="414528"/>
                  </a:lnTo>
                  <a:lnTo>
                    <a:pt x="45720" y="399288"/>
                  </a:lnTo>
                  <a:lnTo>
                    <a:pt x="18288" y="371856"/>
                  </a:lnTo>
                  <a:lnTo>
                    <a:pt x="6096" y="335280"/>
                  </a:lnTo>
                  <a:lnTo>
                    <a:pt x="0" y="298704"/>
                  </a:lnTo>
                  <a:lnTo>
                    <a:pt x="0" y="128016"/>
                  </a:lnTo>
                  <a:lnTo>
                    <a:pt x="6096" y="88392"/>
                  </a:lnTo>
                  <a:lnTo>
                    <a:pt x="18288" y="54864"/>
                  </a:lnTo>
                  <a:lnTo>
                    <a:pt x="45720" y="24384"/>
                  </a:lnTo>
                  <a:lnTo>
                    <a:pt x="79248" y="6096"/>
                  </a:lnTo>
                  <a:lnTo>
                    <a:pt x="112776" y="0"/>
                  </a:lnTo>
                  <a:close/>
                </a:path>
              </a:pathLst>
            </a:custGeom>
            <a:ln w="3048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A07D53-1B95-4CE9-A23D-15D6AB45EF39}"/>
                </a:ext>
              </a:extLst>
            </p:cNvPr>
            <p:cNvSpPr/>
            <p:nvPr/>
          </p:nvSpPr>
          <p:spPr>
            <a:xfrm>
              <a:off x="463296" y="3792514"/>
              <a:ext cx="653074" cy="203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EA5895-7449-4487-970D-2E3DD7165AA2}"/>
                </a:ext>
              </a:extLst>
            </p:cNvPr>
            <p:cNvSpPr/>
            <p:nvPr/>
          </p:nvSpPr>
          <p:spPr>
            <a:xfrm>
              <a:off x="463296" y="3957105"/>
              <a:ext cx="846624" cy="2038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requestor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CC85AEF-57AC-490D-9EE9-81109610D619}"/>
                </a:ext>
              </a:extLst>
            </p:cNvPr>
            <p:cNvSpPr/>
            <p:nvPr/>
          </p:nvSpPr>
          <p:spPr>
            <a:xfrm>
              <a:off x="2322576" y="3808491"/>
              <a:ext cx="183591" cy="167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(7)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D629238-F661-43C6-B148-DF84C78B7ACA}"/>
                </a:ext>
              </a:extLst>
            </p:cNvPr>
            <p:cNvSpPr/>
            <p:nvPr/>
          </p:nvSpPr>
          <p:spPr>
            <a:xfrm>
              <a:off x="2460727" y="3808491"/>
              <a:ext cx="1060444" cy="167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Invocation resu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7856D85-FAF8-4C6F-B196-D6D277CFB278}"/>
                </a:ext>
              </a:extLst>
            </p:cNvPr>
            <p:cNvSpPr/>
            <p:nvPr/>
          </p:nvSpPr>
          <p:spPr>
            <a:xfrm>
              <a:off x="3258166" y="3808491"/>
              <a:ext cx="150143" cy="167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lts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Shape 249">
              <a:extLst>
                <a:ext uri="{FF2B5EF4-FFF2-40B4-BE49-F238E27FC236}">
                  <a16:creationId xmlns:a16="http://schemas.microsoft.com/office/drawing/2014/main" id="{F9F3D928-E81E-4EBC-9BD4-F145FD63DABA}"/>
                </a:ext>
              </a:extLst>
            </p:cNvPr>
            <p:cNvSpPr/>
            <p:nvPr/>
          </p:nvSpPr>
          <p:spPr>
            <a:xfrm>
              <a:off x="1025652" y="998219"/>
              <a:ext cx="1560576" cy="2621280"/>
            </a:xfrm>
            <a:custGeom>
              <a:avLst/>
              <a:gdLst/>
              <a:ahLst/>
              <a:cxnLst/>
              <a:rect l="0" t="0" r="0" b="0"/>
              <a:pathLst>
                <a:path w="1560576" h="2621280">
                  <a:moveTo>
                    <a:pt x="1560576" y="0"/>
                  </a:moveTo>
                  <a:lnTo>
                    <a:pt x="1560576" y="64008"/>
                  </a:lnTo>
                  <a:lnTo>
                    <a:pt x="1557528" y="128016"/>
                  </a:lnTo>
                  <a:lnTo>
                    <a:pt x="1551432" y="192024"/>
                  </a:lnTo>
                  <a:lnTo>
                    <a:pt x="1545336" y="252984"/>
                  </a:lnTo>
                  <a:lnTo>
                    <a:pt x="1536192" y="316992"/>
                  </a:lnTo>
                  <a:lnTo>
                    <a:pt x="1524000" y="377952"/>
                  </a:lnTo>
                  <a:lnTo>
                    <a:pt x="1508760" y="438912"/>
                  </a:lnTo>
                  <a:lnTo>
                    <a:pt x="1493520" y="499873"/>
                  </a:lnTo>
                  <a:lnTo>
                    <a:pt x="1478280" y="560832"/>
                  </a:lnTo>
                  <a:lnTo>
                    <a:pt x="1459992" y="618744"/>
                  </a:lnTo>
                  <a:lnTo>
                    <a:pt x="1438656" y="676656"/>
                  </a:lnTo>
                  <a:lnTo>
                    <a:pt x="1417320" y="731520"/>
                  </a:lnTo>
                  <a:lnTo>
                    <a:pt x="1395984" y="786384"/>
                  </a:lnTo>
                  <a:lnTo>
                    <a:pt x="1371600" y="838200"/>
                  </a:lnTo>
                  <a:lnTo>
                    <a:pt x="1344168" y="890016"/>
                  </a:lnTo>
                  <a:lnTo>
                    <a:pt x="1319784" y="938784"/>
                  </a:lnTo>
                  <a:lnTo>
                    <a:pt x="1289304" y="984504"/>
                  </a:lnTo>
                  <a:lnTo>
                    <a:pt x="1261872" y="1030224"/>
                  </a:lnTo>
                  <a:lnTo>
                    <a:pt x="1228344" y="1072896"/>
                  </a:lnTo>
                  <a:lnTo>
                    <a:pt x="1197864" y="1112521"/>
                  </a:lnTo>
                  <a:lnTo>
                    <a:pt x="1167384" y="1152144"/>
                  </a:lnTo>
                  <a:lnTo>
                    <a:pt x="1133856" y="1185672"/>
                  </a:lnTo>
                  <a:lnTo>
                    <a:pt x="1100327" y="1219200"/>
                  </a:lnTo>
                  <a:lnTo>
                    <a:pt x="1066800" y="1246632"/>
                  </a:lnTo>
                  <a:lnTo>
                    <a:pt x="1030224" y="1274065"/>
                  </a:lnTo>
                  <a:lnTo>
                    <a:pt x="996696" y="1298448"/>
                  </a:lnTo>
                  <a:lnTo>
                    <a:pt x="960120" y="1316736"/>
                  </a:lnTo>
                  <a:lnTo>
                    <a:pt x="926592" y="1331977"/>
                  </a:lnTo>
                  <a:lnTo>
                    <a:pt x="890016" y="1347216"/>
                  </a:lnTo>
                  <a:lnTo>
                    <a:pt x="853440" y="1356360"/>
                  </a:lnTo>
                  <a:lnTo>
                    <a:pt x="816864" y="1362456"/>
                  </a:lnTo>
                  <a:lnTo>
                    <a:pt x="780288" y="1365504"/>
                  </a:lnTo>
                  <a:lnTo>
                    <a:pt x="746760" y="1365504"/>
                  </a:lnTo>
                  <a:lnTo>
                    <a:pt x="710184" y="1371600"/>
                  </a:lnTo>
                  <a:lnTo>
                    <a:pt x="673608" y="1380744"/>
                  </a:lnTo>
                  <a:lnTo>
                    <a:pt x="640080" y="1392936"/>
                  </a:lnTo>
                  <a:lnTo>
                    <a:pt x="606552" y="1408177"/>
                  </a:lnTo>
                  <a:lnTo>
                    <a:pt x="573024" y="1426465"/>
                  </a:lnTo>
                  <a:lnTo>
                    <a:pt x="539496" y="1447800"/>
                  </a:lnTo>
                  <a:lnTo>
                    <a:pt x="505968" y="1469136"/>
                  </a:lnTo>
                  <a:lnTo>
                    <a:pt x="475488" y="1499616"/>
                  </a:lnTo>
                  <a:lnTo>
                    <a:pt x="441960" y="1527048"/>
                  </a:lnTo>
                  <a:lnTo>
                    <a:pt x="411480" y="1557528"/>
                  </a:lnTo>
                  <a:lnTo>
                    <a:pt x="381000" y="1591056"/>
                  </a:lnTo>
                  <a:lnTo>
                    <a:pt x="350520" y="1627632"/>
                  </a:lnTo>
                  <a:lnTo>
                    <a:pt x="320040" y="1670304"/>
                  </a:lnTo>
                  <a:lnTo>
                    <a:pt x="292608" y="1709928"/>
                  </a:lnTo>
                  <a:lnTo>
                    <a:pt x="265176" y="1749552"/>
                  </a:lnTo>
                  <a:lnTo>
                    <a:pt x="237744" y="1795272"/>
                  </a:lnTo>
                  <a:lnTo>
                    <a:pt x="213360" y="1844040"/>
                  </a:lnTo>
                  <a:lnTo>
                    <a:pt x="164592" y="1941577"/>
                  </a:lnTo>
                  <a:lnTo>
                    <a:pt x="121920" y="2045208"/>
                  </a:lnTo>
                  <a:lnTo>
                    <a:pt x="85344" y="2151889"/>
                  </a:lnTo>
                  <a:lnTo>
                    <a:pt x="70104" y="2209801"/>
                  </a:lnTo>
                  <a:lnTo>
                    <a:pt x="54864" y="2267712"/>
                  </a:lnTo>
                  <a:lnTo>
                    <a:pt x="39624" y="2322577"/>
                  </a:lnTo>
                  <a:lnTo>
                    <a:pt x="30480" y="2383536"/>
                  </a:lnTo>
                  <a:lnTo>
                    <a:pt x="18288" y="2444496"/>
                  </a:lnTo>
                  <a:lnTo>
                    <a:pt x="12192" y="2502408"/>
                  </a:lnTo>
                  <a:lnTo>
                    <a:pt x="6096" y="2563368"/>
                  </a:lnTo>
                  <a:lnTo>
                    <a:pt x="0" y="2621280"/>
                  </a:lnTo>
                </a:path>
              </a:pathLst>
            </a:custGeom>
            <a:ln w="914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Shape 250">
              <a:extLst>
                <a:ext uri="{FF2B5EF4-FFF2-40B4-BE49-F238E27FC236}">
                  <a16:creationId xmlns:a16="http://schemas.microsoft.com/office/drawing/2014/main" id="{100D5691-007D-48FA-ACC5-0D1D55A90F1B}"/>
                </a:ext>
              </a:extLst>
            </p:cNvPr>
            <p:cNvSpPr/>
            <p:nvPr/>
          </p:nvSpPr>
          <p:spPr>
            <a:xfrm>
              <a:off x="975360" y="3617976"/>
              <a:ext cx="100584" cy="112776"/>
            </a:xfrm>
            <a:custGeom>
              <a:avLst/>
              <a:gdLst/>
              <a:ahLst/>
              <a:cxnLst/>
              <a:rect l="0" t="0" r="0" b="0"/>
              <a:pathLst>
                <a:path w="100584" h="112776">
                  <a:moveTo>
                    <a:pt x="0" y="0"/>
                  </a:moveTo>
                  <a:lnTo>
                    <a:pt x="100584" y="6096"/>
                  </a:lnTo>
                  <a:lnTo>
                    <a:pt x="48768" y="11277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Shape 19777">
              <a:extLst>
                <a:ext uri="{FF2B5EF4-FFF2-40B4-BE49-F238E27FC236}">
                  <a16:creationId xmlns:a16="http://schemas.microsoft.com/office/drawing/2014/main" id="{CC2747AE-F532-4450-8B18-7F05EECFB599}"/>
                </a:ext>
              </a:extLst>
            </p:cNvPr>
            <p:cNvSpPr/>
            <p:nvPr/>
          </p:nvSpPr>
          <p:spPr>
            <a:xfrm>
              <a:off x="1895856" y="1901952"/>
              <a:ext cx="487680" cy="131064"/>
            </a:xfrm>
            <a:custGeom>
              <a:avLst/>
              <a:gdLst/>
              <a:ahLst/>
              <a:cxnLst/>
              <a:rect l="0" t="0" r="0" b="0"/>
              <a:pathLst>
                <a:path w="487680" h="131064">
                  <a:moveTo>
                    <a:pt x="0" y="0"/>
                  </a:moveTo>
                  <a:lnTo>
                    <a:pt x="487680" y="0"/>
                  </a:lnTo>
                  <a:lnTo>
                    <a:pt x="487680" y="131064"/>
                  </a:lnTo>
                  <a:lnTo>
                    <a:pt x="0" y="13106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15D8745-933F-42F1-83D7-D6009B704FFA}"/>
                </a:ext>
              </a:extLst>
            </p:cNvPr>
            <p:cNvSpPr/>
            <p:nvPr/>
          </p:nvSpPr>
          <p:spPr>
            <a:xfrm>
              <a:off x="1895856" y="1909588"/>
              <a:ext cx="183591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(5)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7191A9-3C5A-4B0B-BBCA-F96E99E18BB3}"/>
                </a:ext>
              </a:extLst>
            </p:cNvPr>
            <p:cNvSpPr/>
            <p:nvPr/>
          </p:nvSpPr>
          <p:spPr>
            <a:xfrm>
              <a:off x="2034006" y="1909588"/>
              <a:ext cx="542672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Service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Shape 19778">
              <a:extLst>
                <a:ext uri="{FF2B5EF4-FFF2-40B4-BE49-F238E27FC236}">
                  <a16:creationId xmlns:a16="http://schemas.microsoft.com/office/drawing/2014/main" id="{E9E8456B-5585-4897-8572-F2618335D369}"/>
                </a:ext>
              </a:extLst>
            </p:cNvPr>
            <p:cNvSpPr/>
            <p:nvPr/>
          </p:nvSpPr>
          <p:spPr>
            <a:xfrm>
              <a:off x="1831848" y="2036064"/>
              <a:ext cx="615696" cy="134112"/>
            </a:xfrm>
            <a:custGeom>
              <a:avLst/>
              <a:gdLst/>
              <a:ahLst/>
              <a:cxnLst/>
              <a:rect l="0" t="0" r="0" b="0"/>
              <a:pathLst>
                <a:path w="615696" h="134112">
                  <a:moveTo>
                    <a:pt x="0" y="0"/>
                  </a:moveTo>
                  <a:lnTo>
                    <a:pt x="615696" y="0"/>
                  </a:lnTo>
                  <a:lnTo>
                    <a:pt x="615696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146F04-7CB5-4171-A851-419228FF69FE}"/>
                </a:ext>
              </a:extLst>
            </p:cNvPr>
            <p:cNvSpPr/>
            <p:nvPr/>
          </p:nvSpPr>
          <p:spPr>
            <a:xfrm>
              <a:off x="1831848" y="2046748"/>
              <a:ext cx="910302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information of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4" name="Shape 19779">
              <a:extLst>
                <a:ext uri="{FF2B5EF4-FFF2-40B4-BE49-F238E27FC236}">
                  <a16:creationId xmlns:a16="http://schemas.microsoft.com/office/drawing/2014/main" id="{3856F659-7E44-42C1-9443-1319D5C54187}"/>
                </a:ext>
              </a:extLst>
            </p:cNvPr>
            <p:cNvSpPr/>
            <p:nvPr/>
          </p:nvSpPr>
          <p:spPr>
            <a:xfrm>
              <a:off x="1776984" y="2170176"/>
              <a:ext cx="725424" cy="134112"/>
            </a:xfrm>
            <a:custGeom>
              <a:avLst/>
              <a:gdLst/>
              <a:ahLst/>
              <a:cxnLst/>
              <a:rect l="0" t="0" r="0" b="0"/>
              <a:pathLst>
                <a:path w="725424" h="134112">
                  <a:moveTo>
                    <a:pt x="0" y="0"/>
                  </a:moveTo>
                  <a:lnTo>
                    <a:pt x="725424" y="0"/>
                  </a:lnTo>
                  <a:lnTo>
                    <a:pt x="725424" y="134112"/>
                  </a:lnTo>
                  <a:lnTo>
                    <a:pt x="0" y="1341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2678E85-0072-4B93-9079-9E30B6E08C9C}"/>
                </a:ext>
              </a:extLst>
            </p:cNvPr>
            <p:cNvSpPr/>
            <p:nvPr/>
          </p:nvSpPr>
          <p:spPr>
            <a:xfrm>
              <a:off x="1776984" y="2180860"/>
              <a:ext cx="1077244" cy="1675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selected service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8B48B43-0A0A-4C29-9CD7-8379A98F57A3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Web Services &amp; SOA: Principles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4098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service registry keeps track of what services an organization has and the characteristics of those services.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Organizations discover each other, make their needs and capabilities known, and compose web services from diverse organizations into new services and business processes.</a:t>
            </a:r>
          </a:p>
          <a:p>
            <a:endParaRPr lang="en-US" sz="2400" dirty="0"/>
          </a:p>
          <a:p>
            <a:r>
              <a:rPr lang="en-US" sz="2400" dirty="0"/>
              <a:t>Service registries are all about </a:t>
            </a:r>
            <a:r>
              <a:rPr lang="en-US" sz="2400" dirty="0">
                <a:solidFill>
                  <a:srgbClr val="0000FF"/>
                </a:solidFill>
              </a:rPr>
              <a:t>visibility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control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Benefits of 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2465711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8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9EE19CBFDD84DAC04549260D89C92" ma:contentTypeVersion="6" ma:contentTypeDescription="Create a new document." ma:contentTypeScope="" ma:versionID="9e260366ffbf759cd1fc7931687e4fe8">
  <xsd:schema xmlns:xsd="http://www.w3.org/2001/XMLSchema" xmlns:xs="http://www.w3.org/2001/XMLSchema" xmlns:p="http://schemas.microsoft.com/office/2006/metadata/properties" xmlns:ns2="b554618e-1638-4550-9e9c-ad1885f0605e" targetNamespace="http://schemas.microsoft.com/office/2006/metadata/properties" ma:root="true" ma:fieldsID="44a004f25d3fa180df8d5efce023ae12" ns2:_="">
    <xsd:import namespace="b554618e-1638-4550-9e9c-ad1885f060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4618e-1638-4550-9e9c-ad1885f06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04534-A83D-479B-A773-C2FB7E41A06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b554618e-1638-4550-9e9c-ad1885f0605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F3E842-3D06-42AB-80B0-F7E8B22909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54618e-1638-4550-9e9c-ad1885f06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SCS_Instructor_Template_JAN-2016_final (002)</Template>
  <TotalTime>387</TotalTime>
  <Words>2738</Words>
  <Application>Microsoft Office PowerPoint</Application>
  <PresentationFormat>Widescreen</PresentationFormat>
  <Paragraphs>360</Paragraphs>
  <Slides>55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Britannic Bold</vt:lpstr>
      <vt:lpstr>Calibri</vt:lpstr>
      <vt:lpstr>Candara</vt:lpstr>
      <vt:lpstr>Century</vt:lpstr>
      <vt:lpstr>Source Code Pro</vt:lpstr>
      <vt:lpstr>Times New Roman</vt:lpstr>
      <vt:lpstr>Verdana</vt:lpstr>
      <vt:lpstr>Wingdings</vt:lpstr>
      <vt:lpstr>3_Body Slides</vt:lpstr>
      <vt:lpstr>8_Office Theme</vt:lpstr>
      <vt:lpstr>CCCS 425 – Web Services  Lecture 10 – Service Discovery </vt:lpstr>
      <vt:lpstr>Acknowledgement</vt:lpstr>
      <vt:lpstr>Session Learning Outcomes</vt:lpstr>
      <vt:lpstr>Session Overview</vt:lpstr>
      <vt:lpstr>Service Registry and Discovery</vt:lpstr>
      <vt:lpstr>Service Registries</vt:lpstr>
      <vt:lpstr>Service Registries / cont.</vt:lpstr>
      <vt:lpstr>Service Registries / cont.</vt:lpstr>
      <vt:lpstr>Benefits of Service Registries</vt:lpstr>
      <vt:lpstr>Benefits of Service Registries / cont.</vt:lpstr>
      <vt:lpstr>Two Types of Service Registries</vt:lpstr>
      <vt:lpstr>Service Discovery</vt:lpstr>
      <vt:lpstr>Service Discovery / cont.</vt:lpstr>
      <vt:lpstr>Service Discovery / cont.</vt:lpstr>
      <vt:lpstr>Types of Service Discovery</vt:lpstr>
      <vt:lpstr>Failover Systems</vt:lpstr>
      <vt:lpstr>Failover Automation</vt:lpstr>
      <vt:lpstr>PowerPoint Presentation</vt:lpstr>
      <vt:lpstr>Universal Description, Discovery, and Integration (UDDI)</vt:lpstr>
      <vt:lpstr>Universal Description, Discovery, and Integration</vt:lpstr>
      <vt:lpstr>History of UDDI</vt:lpstr>
      <vt:lpstr>History of UDDI / cont.</vt:lpstr>
      <vt:lpstr>History of UDDI / cont.</vt:lpstr>
      <vt:lpstr>The UDDI Business Model</vt:lpstr>
      <vt:lpstr>The UDDI Business Model / cont.</vt:lpstr>
      <vt:lpstr>The UDDI Business Model / cont.</vt:lpstr>
      <vt:lpstr>UDDI Queries</vt:lpstr>
      <vt:lpstr>UDDI Structure</vt:lpstr>
      <vt:lpstr>PowerPoint Presentation</vt:lpstr>
      <vt:lpstr>PowerPoint Presentation</vt:lpstr>
      <vt:lpstr>Service Registry using Netflix Eureka</vt:lpstr>
      <vt:lpstr>Jakarta XML Registries (JAXR)</vt:lpstr>
      <vt:lpstr>Other Registries</vt:lpstr>
      <vt:lpstr>Other Registries / cont.</vt:lpstr>
      <vt:lpstr>Other Registries / cont.</vt:lpstr>
      <vt:lpstr>PowerPoint Presentation</vt:lpstr>
      <vt:lpstr>A Registry Example using Eureka</vt:lpstr>
      <vt:lpstr>Before we begin</vt:lpstr>
      <vt:lpstr>Project Setup, How it works.</vt:lpstr>
      <vt:lpstr>The Server Configuration</vt:lpstr>
      <vt:lpstr>The Server Application</vt:lpstr>
      <vt:lpstr>The Server Configuration</vt:lpstr>
      <vt:lpstr>The Eureka Client</vt:lpstr>
      <vt:lpstr>The Client Maven Configuration</vt:lpstr>
      <vt:lpstr>The Client Configuration</vt:lpstr>
      <vt:lpstr>JAX-RS and Eureka</vt:lpstr>
      <vt:lpstr>Enabling Service Discovery / cont.</vt:lpstr>
      <vt:lpstr>A JAX-RS Discoverable Service</vt:lpstr>
      <vt:lpstr>A JAX-RS Discoverable Service / cont.</vt:lpstr>
      <vt:lpstr>PowerPoint Presentation</vt:lpstr>
      <vt:lpstr>Lab Activity</vt:lpstr>
      <vt:lpstr>Lab Activity</vt:lpstr>
      <vt:lpstr>Session Summary</vt:lpstr>
      <vt:lpstr>Acknowledgements</vt:lpstr>
      <vt:lpstr>Next - Web Services Security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Jordan Larocque, Mr.</cp:lastModifiedBy>
  <cp:revision>372</cp:revision>
  <dcterms:created xsi:type="dcterms:W3CDTF">2016-01-22T14:51:00Z</dcterms:created>
  <dcterms:modified xsi:type="dcterms:W3CDTF">2021-12-06T19:04:23Z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0x01010090E9EE19CBFDD84DAC04549260D89C92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