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1.xml" ContentType="application/vnd.openxmlformats-officedocument.presentationml.tags+xml"/>
  <Override PartName="/ppt/notesSlides/notesSlide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0" r:id="rId4"/>
    <p:sldMasterId id="2147483884" r:id="rId5"/>
  </p:sldMasterIdLst>
  <p:notesMasterIdLst>
    <p:notesMasterId r:id="rId88"/>
  </p:notesMasterIdLst>
  <p:handoutMasterIdLst>
    <p:handoutMasterId r:id="rId89"/>
  </p:handoutMasterIdLst>
  <p:sldIdLst>
    <p:sldId id="265" r:id="rId6"/>
    <p:sldId id="455" r:id="rId7"/>
    <p:sldId id="260" r:id="rId8"/>
    <p:sldId id="261" r:id="rId9"/>
    <p:sldId id="266" r:id="rId10"/>
    <p:sldId id="496" r:id="rId11"/>
    <p:sldId id="464" r:id="rId12"/>
    <p:sldId id="463" r:id="rId13"/>
    <p:sldId id="465" r:id="rId14"/>
    <p:sldId id="466" r:id="rId15"/>
    <p:sldId id="467" r:id="rId16"/>
    <p:sldId id="516" r:id="rId17"/>
    <p:sldId id="517" r:id="rId18"/>
    <p:sldId id="520" r:id="rId19"/>
    <p:sldId id="518" r:id="rId20"/>
    <p:sldId id="519" r:id="rId21"/>
    <p:sldId id="521" r:id="rId22"/>
    <p:sldId id="468" r:id="rId23"/>
    <p:sldId id="469" r:id="rId24"/>
    <p:sldId id="470" r:id="rId25"/>
    <p:sldId id="477" r:id="rId26"/>
    <p:sldId id="515" r:id="rId27"/>
    <p:sldId id="462" r:id="rId28"/>
    <p:sldId id="471" r:id="rId29"/>
    <p:sldId id="472" r:id="rId30"/>
    <p:sldId id="473" r:id="rId31"/>
    <p:sldId id="478" r:id="rId32"/>
    <p:sldId id="474" r:id="rId33"/>
    <p:sldId id="475" r:id="rId34"/>
    <p:sldId id="476" r:id="rId35"/>
    <p:sldId id="522" r:id="rId36"/>
    <p:sldId id="523" r:id="rId37"/>
    <p:sldId id="497" r:id="rId38"/>
    <p:sldId id="452" r:id="rId39"/>
    <p:sldId id="481" r:id="rId40"/>
    <p:sldId id="494" r:id="rId41"/>
    <p:sldId id="495" r:id="rId42"/>
    <p:sldId id="480" r:id="rId43"/>
    <p:sldId id="482" r:id="rId44"/>
    <p:sldId id="483" r:id="rId45"/>
    <p:sldId id="484" r:id="rId46"/>
    <p:sldId id="485" r:id="rId47"/>
    <p:sldId id="525" r:id="rId48"/>
    <p:sldId id="486" r:id="rId49"/>
    <p:sldId id="487" r:id="rId50"/>
    <p:sldId id="779" r:id="rId51"/>
    <p:sldId id="829" r:id="rId52"/>
    <p:sldId id="860" r:id="rId53"/>
    <p:sldId id="835" r:id="rId54"/>
    <p:sldId id="267" r:id="rId55"/>
    <p:sldId id="280" r:id="rId56"/>
    <p:sldId id="715" r:id="rId57"/>
    <p:sldId id="489" r:id="rId58"/>
    <p:sldId id="490" r:id="rId59"/>
    <p:sldId id="492" r:id="rId60"/>
    <p:sldId id="493" r:id="rId61"/>
    <p:sldId id="526" r:id="rId62"/>
    <p:sldId id="527" r:id="rId63"/>
    <p:sldId id="512" r:id="rId64"/>
    <p:sldId id="507" r:id="rId65"/>
    <p:sldId id="508" r:id="rId66"/>
    <p:sldId id="509" r:id="rId67"/>
    <p:sldId id="510" r:id="rId68"/>
    <p:sldId id="511" r:id="rId69"/>
    <p:sldId id="513" r:id="rId70"/>
    <p:sldId id="529" r:id="rId71"/>
    <p:sldId id="716" r:id="rId72"/>
    <p:sldId id="501" r:id="rId73"/>
    <p:sldId id="498" r:id="rId74"/>
    <p:sldId id="499" r:id="rId75"/>
    <p:sldId id="500" r:id="rId76"/>
    <p:sldId id="502" r:id="rId77"/>
    <p:sldId id="503" r:id="rId78"/>
    <p:sldId id="530" r:id="rId79"/>
    <p:sldId id="504" r:id="rId80"/>
    <p:sldId id="505" r:id="rId81"/>
    <p:sldId id="714" r:id="rId82"/>
    <p:sldId id="304" r:id="rId83"/>
    <p:sldId id="531" r:id="rId84"/>
    <p:sldId id="263" r:id="rId85"/>
    <p:sldId id="302" r:id="rId86"/>
    <p:sldId id="259" r:id="rId87"/>
  </p:sldIdLst>
  <p:sldSz cx="12192000" cy="6858000"/>
  <p:notesSz cx="6934200" cy="9220200"/>
  <p:custDataLst>
    <p:tags r:id="rId9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cademic Tablet"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91C8D7"/>
    <a:srgbClr val="ED1B2F"/>
    <a:srgbClr val="8C8C8C"/>
    <a:srgbClr val="E43029"/>
    <a:srgbClr val="FF0000"/>
    <a:srgbClr val="698335"/>
    <a:srgbClr val="DFF1CB"/>
    <a:srgbClr val="EF5F5F"/>
    <a:srgbClr val="E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9DF07B-2DD3-4C1A-8131-5F5100EB0982}" v="63" dt="2021-12-06T16:24:54.2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40" autoAdjust="0"/>
    <p:restoredTop sz="92977" autoAdjust="0"/>
  </p:normalViewPr>
  <p:slideViewPr>
    <p:cSldViewPr>
      <p:cViewPr varScale="1">
        <p:scale>
          <a:sx n="96" d="100"/>
          <a:sy n="96" d="100"/>
        </p:scale>
        <p:origin x="640"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92" y="-102"/>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handoutMaster" Target="handoutMasters/handoutMaster1.xml"/><Relationship Id="rId97" Type="http://schemas.microsoft.com/office/2015/10/relationships/revisionInfo" Target="revisionInfo.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tags" Target="tags/tag1.xml"/><Relationship Id="rId95"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notesMaster" Target="notesMasters/notesMaster1.xml"/><Relationship Id="rId91" Type="http://schemas.openxmlformats.org/officeDocument/2006/relationships/commentAuthors" Target="commentAuthors.xml"/><Relationship Id="rId9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Larocque, Mr." userId="S::jordan.larocque@mcgill.ca::e3682428-de11-4277-9f34-966172cc7c90" providerId="AD" clId="Web-{FC9DF07B-2DD3-4C1A-8131-5F5100EB0982}"/>
    <pc:docChg chg="modSld">
      <pc:chgData name="Jordan Larocque, Mr." userId="S::jordan.larocque@mcgill.ca::e3682428-de11-4277-9f34-966172cc7c90" providerId="AD" clId="Web-{FC9DF07B-2DD3-4C1A-8131-5F5100EB0982}" dt="2021-12-06T16:24:54.209" v="63" actId="20577"/>
      <pc:docMkLst>
        <pc:docMk/>
      </pc:docMkLst>
      <pc:sldChg chg="modSp">
        <pc:chgData name="Jordan Larocque, Mr." userId="S::jordan.larocque@mcgill.ca::e3682428-de11-4277-9f34-966172cc7c90" providerId="AD" clId="Web-{FC9DF07B-2DD3-4C1A-8131-5F5100EB0982}" dt="2021-12-06T15:34:07.539" v="2" actId="20577"/>
        <pc:sldMkLst>
          <pc:docMk/>
          <pc:sldMk cId="2086746270" sldId="265"/>
        </pc:sldMkLst>
        <pc:spChg chg="mod">
          <ac:chgData name="Jordan Larocque, Mr." userId="S::jordan.larocque@mcgill.ca::e3682428-de11-4277-9f34-966172cc7c90" providerId="AD" clId="Web-{FC9DF07B-2DD3-4C1A-8131-5F5100EB0982}" dt="2021-12-06T15:34:07.539" v="2" actId="20577"/>
          <ac:spMkLst>
            <pc:docMk/>
            <pc:sldMk cId="2086746270" sldId="265"/>
            <ac:spMk id="2" creationId="{00000000-0000-0000-0000-000000000000}"/>
          </ac:spMkLst>
        </pc:spChg>
      </pc:sldChg>
      <pc:sldChg chg="modSp">
        <pc:chgData name="Jordan Larocque, Mr." userId="S::jordan.larocque@mcgill.ca::e3682428-de11-4277-9f34-966172cc7c90" providerId="AD" clId="Web-{FC9DF07B-2DD3-4C1A-8131-5F5100EB0982}" dt="2021-12-06T16:00:14.066" v="9" actId="20577"/>
        <pc:sldMkLst>
          <pc:docMk/>
          <pc:sldMk cId="708714842" sldId="462"/>
        </pc:sldMkLst>
        <pc:spChg chg="mod">
          <ac:chgData name="Jordan Larocque, Mr." userId="S::jordan.larocque@mcgill.ca::e3682428-de11-4277-9f34-966172cc7c90" providerId="AD" clId="Web-{FC9DF07B-2DD3-4C1A-8131-5F5100EB0982}" dt="2021-12-06T16:00:14.066" v="9" actId="20577"/>
          <ac:spMkLst>
            <pc:docMk/>
            <pc:sldMk cId="708714842" sldId="462"/>
            <ac:spMk id="2" creationId="{EC31580C-8037-4D12-AE76-F7E7C8114B82}"/>
          </ac:spMkLst>
        </pc:spChg>
      </pc:sldChg>
      <pc:sldChg chg="modSp">
        <pc:chgData name="Jordan Larocque, Mr." userId="S::jordan.larocque@mcgill.ca::e3682428-de11-4277-9f34-966172cc7c90" providerId="AD" clId="Web-{FC9DF07B-2DD3-4C1A-8131-5F5100EB0982}" dt="2021-12-06T16:01:17.691" v="12" actId="20577"/>
        <pc:sldMkLst>
          <pc:docMk/>
          <pc:sldMk cId="2524754734" sldId="471"/>
        </pc:sldMkLst>
        <pc:spChg chg="mod">
          <ac:chgData name="Jordan Larocque, Mr." userId="S::jordan.larocque@mcgill.ca::e3682428-de11-4277-9f34-966172cc7c90" providerId="AD" clId="Web-{FC9DF07B-2DD3-4C1A-8131-5F5100EB0982}" dt="2021-12-06T16:01:17.691" v="12" actId="20577"/>
          <ac:spMkLst>
            <pc:docMk/>
            <pc:sldMk cId="2524754734" sldId="471"/>
            <ac:spMk id="2" creationId="{EC31580C-8037-4D12-AE76-F7E7C8114B82}"/>
          </ac:spMkLst>
        </pc:spChg>
      </pc:sldChg>
      <pc:sldChg chg="modSp">
        <pc:chgData name="Jordan Larocque, Mr." userId="S::jordan.larocque@mcgill.ca::e3682428-de11-4277-9f34-966172cc7c90" providerId="AD" clId="Web-{FC9DF07B-2DD3-4C1A-8131-5F5100EB0982}" dt="2021-12-06T16:06:51.758" v="25" actId="20577"/>
        <pc:sldMkLst>
          <pc:docMk/>
          <pc:sldMk cId="1374261356" sldId="472"/>
        </pc:sldMkLst>
        <pc:spChg chg="mod">
          <ac:chgData name="Jordan Larocque, Mr." userId="S::jordan.larocque@mcgill.ca::e3682428-de11-4277-9f34-966172cc7c90" providerId="AD" clId="Web-{FC9DF07B-2DD3-4C1A-8131-5F5100EB0982}" dt="2021-12-06T16:06:51.758" v="25" actId="20577"/>
          <ac:spMkLst>
            <pc:docMk/>
            <pc:sldMk cId="1374261356" sldId="472"/>
            <ac:spMk id="2" creationId="{EC31580C-8037-4D12-AE76-F7E7C8114B82}"/>
          </ac:spMkLst>
        </pc:spChg>
      </pc:sldChg>
      <pc:sldChg chg="modSp">
        <pc:chgData name="Jordan Larocque, Mr." userId="S::jordan.larocque@mcgill.ca::e3682428-de11-4277-9f34-966172cc7c90" providerId="AD" clId="Web-{FC9DF07B-2DD3-4C1A-8131-5F5100EB0982}" dt="2021-12-06T16:07:58.603" v="31" actId="20577"/>
        <pc:sldMkLst>
          <pc:docMk/>
          <pc:sldMk cId="2523379517" sldId="473"/>
        </pc:sldMkLst>
        <pc:spChg chg="mod">
          <ac:chgData name="Jordan Larocque, Mr." userId="S::jordan.larocque@mcgill.ca::e3682428-de11-4277-9f34-966172cc7c90" providerId="AD" clId="Web-{FC9DF07B-2DD3-4C1A-8131-5F5100EB0982}" dt="2021-12-06T16:07:58.603" v="31" actId="20577"/>
          <ac:spMkLst>
            <pc:docMk/>
            <pc:sldMk cId="2523379517" sldId="473"/>
            <ac:spMk id="2" creationId="{EC31580C-8037-4D12-AE76-F7E7C8114B82}"/>
          </ac:spMkLst>
        </pc:spChg>
        <pc:spChg chg="mod">
          <ac:chgData name="Jordan Larocque, Mr." userId="S::jordan.larocque@mcgill.ca::e3682428-de11-4277-9f34-966172cc7c90" providerId="AD" clId="Web-{FC9DF07B-2DD3-4C1A-8131-5F5100EB0982}" dt="2021-12-06T16:07:11.883" v="30" actId="14100"/>
          <ac:spMkLst>
            <pc:docMk/>
            <pc:sldMk cId="2523379517" sldId="473"/>
            <ac:spMk id="4" creationId="{10079E36-5A76-41CD-A5CC-91EACDF56DBC}"/>
          </ac:spMkLst>
        </pc:spChg>
      </pc:sldChg>
      <pc:sldChg chg="modSp">
        <pc:chgData name="Jordan Larocque, Mr." userId="S::jordan.larocque@mcgill.ca::e3682428-de11-4277-9f34-966172cc7c90" providerId="AD" clId="Web-{FC9DF07B-2DD3-4C1A-8131-5F5100EB0982}" dt="2021-12-06T16:24:54.209" v="63" actId="20577"/>
        <pc:sldMkLst>
          <pc:docMk/>
          <pc:sldMk cId="2838201240" sldId="493"/>
        </pc:sldMkLst>
        <pc:spChg chg="mod">
          <ac:chgData name="Jordan Larocque, Mr." userId="S::jordan.larocque@mcgill.ca::e3682428-de11-4277-9f34-966172cc7c90" providerId="AD" clId="Web-{FC9DF07B-2DD3-4C1A-8131-5F5100EB0982}" dt="2021-12-06T16:24:54.209" v="63" actId="20577"/>
          <ac:spMkLst>
            <pc:docMk/>
            <pc:sldMk cId="2838201240" sldId="493"/>
            <ac:spMk id="4" creationId="{00000000-0000-0000-0000-000000000000}"/>
          </ac:spMkLst>
        </pc:spChg>
      </pc:sldChg>
      <pc:sldChg chg="modSp">
        <pc:chgData name="Jordan Larocque, Mr." userId="S::jordan.larocque@mcgill.ca::e3682428-de11-4277-9f34-966172cc7c90" providerId="AD" clId="Web-{FC9DF07B-2DD3-4C1A-8131-5F5100EB0982}" dt="2021-12-06T15:55:01.499" v="6" actId="1076"/>
        <pc:sldMkLst>
          <pc:docMk/>
          <pc:sldMk cId="1693417785" sldId="516"/>
        </pc:sldMkLst>
        <pc:spChg chg="mod">
          <ac:chgData name="Jordan Larocque, Mr." userId="S::jordan.larocque@mcgill.ca::e3682428-de11-4277-9f34-966172cc7c90" providerId="AD" clId="Web-{FC9DF07B-2DD3-4C1A-8131-5F5100EB0982}" dt="2021-12-06T15:55:01.499" v="6" actId="1076"/>
          <ac:spMkLst>
            <pc:docMk/>
            <pc:sldMk cId="1693417785" sldId="516"/>
            <ac:spMk id="8" creationId="{00000000-0000-0000-0000-000000000000}"/>
          </ac:spMkLst>
        </pc:spChg>
        <pc:spChg chg="mod">
          <ac:chgData name="Jordan Larocque, Mr." userId="S::jordan.larocque@mcgill.ca::e3682428-de11-4277-9f34-966172cc7c90" providerId="AD" clId="Web-{FC9DF07B-2DD3-4C1A-8131-5F5100EB0982}" dt="2021-12-06T15:54:48.780" v="3" actId="1076"/>
          <ac:spMkLst>
            <pc:docMk/>
            <pc:sldMk cId="1693417785" sldId="516"/>
            <ac:spMk id="10" creationId="{00000000-0000-0000-0000-000000000000}"/>
          </ac:spMkLst>
        </pc:spChg>
      </pc:sldChg>
      <pc:sldChg chg="modSp">
        <pc:chgData name="Jordan Larocque, Mr." userId="S::jordan.larocque@mcgill.ca::e3682428-de11-4277-9f34-966172cc7c90" providerId="AD" clId="Web-{FC9DF07B-2DD3-4C1A-8131-5F5100EB0982}" dt="2021-12-06T15:59:25.674" v="8" actId="20577"/>
        <pc:sldMkLst>
          <pc:docMk/>
          <pc:sldMk cId="2766943476" sldId="521"/>
        </pc:sldMkLst>
        <pc:spChg chg="mod">
          <ac:chgData name="Jordan Larocque, Mr." userId="S::jordan.larocque@mcgill.ca::e3682428-de11-4277-9f34-966172cc7c90" providerId="AD" clId="Web-{FC9DF07B-2DD3-4C1A-8131-5F5100EB0982}" dt="2021-12-06T15:59:25.674" v="8" actId="20577"/>
          <ac:spMkLst>
            <pc:docMk/>
            <pc:sldMk cId="2766943476" sldId="521"/>
            <ac:spMk id="5" creationId="{00000000-0000-0000-0000-000000000000}"/>
          </ac:spMkLst>
        </pc:spChg>
      </pc:sldChg>
      <pc:sldChg chg="modSp">
        <pc:chgData name="Jordan Larocque, Mr." userId="S::jordan.larocque@mcgill.ca::e3682428-de11-4277-9f34-966172cc7c90" providerId="AD" clId="Web-{FC9DF07B-2DD3-4C1A-8131-5F5100EB0982}" dt="2021-12-06T16:17:06.984" v="39" actId="20577"/>
        <pc:sldMkLst>
          <pc:docMk/>
          <pc:sldMk cId="802109373" sldId="525"/>
        </pc:sldMkLst>
        <pc:spChg chg="mod">
          <ac:chgData name="Jordan Larocque, Mr." userId="S::jordan.larocque@mcgill.ca::e3682428-de11-4277-9f34-966172cc7c90" providerId="AD" clId="Web-{FC9DF07B-2DD3-4C1A-8131-5F5100EB0982}" dt="2021-12-06T16:17:06.984" v="39" actId="20577"/>
          <ac:spMkLst>
            <pc:docMk/>
            <pc:sldMk cId="802109373" sldId="525"/>
            <ac:spMk id="5" creationId="{00000000-0000-0000-0000-000000000000}"/>
          </ac:spMkLst>
        </pc:spChg>
      </pc:sldChg>
      <pc:sldChg chg="delSp modSp">
        <pc:chgData name="Jordan Larocque, Mr." userId="S::jordan.larocque@mcgill.ca::e3682428-de11-4277-9f34-966172cc7c90" providerId="AD" clId="Web-{FC9DF07B-2DD3-4C1A-8131-5F5100EB0982}" dt="2021-12-06T16:19:01.236" v="47" actId="20577"/>
        <pc:sldMkLst>
          <pc:docMk/>
          <pc:sldMk cId="503953216" sldId="779"/>
        </pc:sldMkLst>
        <pc:spChg chg="mod">
          <ac:chgData name="Jordan Larocque, Mr." userId="S::jordan.larocque@mcgill.ca::e3682428-de11-4277-9f34-966172cc7c90" providerId="AD" clId="Web-{FC9DF07B-2DD3-4C1A-8131-5F5100EB0982}" dt="2021-12-06T16:19:01.236" v="47" actId="20577"/>
          <ac:spMkLst>
            <pc:docMk/>
            <pc:sldMk cId="503953216" sldId="779"/>
            <ac:spMk id="3" creationId="{00000000-0000-0000-0000-000000000000}"/>
          </ac:spMkLst>
        </pc:spChg>
        <pc:spChg chg="del">
          <ac:chgData name="Jordan Larocque, Mr." userId="S::jordan.larocque@mcgill.ca::e3682428-de11-4277-9f34-966172cc7c90" providerId="AD" clId="Web-{FC9DF07B-2DD3-4C1A-8131-5F5100EB0982}" dt="2021-12-06T16:17:22.141" v="40"/>
          <ac:spMkLst>
            <pc:docMk/>
            <pc:sldMk cId="503953216" sldId="779"/>
            <ac:spMk id="46083" creationId="{00000000-0000-0000-0000-000000000000}"/>
          </ac:spMkLst>
        </pc:spChg>
      </pc:sldChg>
      <pc:sldChg chg="delSp">
        <pc:chgData name="Jordan Larocque, Mr." userId="S::jordan.larocque@mcgill.ca::e3682428-de11-4277-9f34-966172cc7c90" providerId="AD" clId="Web-{FC9DF07B-2DD3-4C1A-8131-5F5100EB0982}" dt="2021-12-06T16:19:08.189" v="48"/>
        <pc:sldMkLst>
          <pc:docMk/>
          <pc:sldMk cId="2507257969" sldId="829"/>
        </pc:sldMkLst>
        <pc:spChg chg="del">
          <ac:chgData name="Jordan Larocque, Mr." userId="S::jordan.larocque@mcgill.ca::e3682428-de11-4277-9f34-966172cc7c90" providerId="AD" clId="Web-{FC9DF07B-2DD3-4C1A-8131-5F5100EB0982}" dt="2021-12-06T16:19:08.189" v="48"/>
          <ac:spMkLst>
            <pc:docMk/>
            <pc:sldMk cId="2507257969" sldId="829"/>
            <ac:spMk id="46083" creationId="{00000000-0000-0000-0000-000000000000}"/>
          </ac:spMkLst>
        </pc:spChg>
      </pc:sldChg>
      <pc:sldChg chg="delSp modSp">
        <pc:chgData name="Jordan Larocque, Mr." userId="S::jordan.larocque@mcgill.ca::e3682428-de11-4277-9f34-966172cc7c90" providerId="AD" clId="Web-{FC9DF07B-2DD3-4C1A-8131-5F5100EB0982}" dt="2021-12-06T16:21:40.300" v="60" actId="20577"/>
        <pc:sldMkLst>
          <pc:docMk/>
          <pc:sldMk cId="3781958344" sldId="835"/>
        </pc:sldMkLst>
        <pc:spChg chg="mod">
          <ac:chgData name="Jordan Larocque, Mr." userId="S::jordan.larocque@mcgill.ca::e3682428-de11-4277-9f34-966172cc7c90" providerId="AD" clId="Web-{FC9DF07B-2DD3-4C1A-8131-5F5100EB0982}" dt="2021-12-06T16:21:40.300" v="60" actId="20577"/>
          <ac:spMkLst>
            <pc:docMk/>
            <pc:sldMk cId="3781958344" sldId="835"/>
            <ac:spMk id="3" creationId="{00000000-0000-0000-0000-000000000000}"/>
          </ac:spMkLst>
        </pc:spChg>
        <pc:spChg chg="del">
          <ac:chgData name="Jordan Larocque, Mr." userId="S::jordan.larocque@mcgill.ca::e3682428-de11-4277-9f34-966172cc7c90" providerId="AD" clId="Web-{FC9DF07B-2DD3-4C1A-8131-5F5100EB0982}" dt="2021-12-06T16:20:06.752" v="51"/>
          <ac:spMkLst>
            <pc:docMk/>
            <pc:sldMk cId="3781958344" sldId="835"/>
            <ac:spMk id="46083" creationId="{00000000-0000-0000-0000-000000000000}"/>
          </ac:spMkLst>
        </pc:spChg>
      </pc:sldChg>
      <pc:sldChg chg="delSp modSp">
        <pc:chgData name="Jordan Larocque, Mr." userId="S::jordan.larocque@mcgill.ca::e3682428-de11-4277-9f34-966172cc7c90" providerId="AD" clId="Web-{FC9DF07B-2DD3-4C1A-8131-5F5100EB0982}" dt="2021-12-06T16:19:43.893" v="50"/>
        <pc:sldMkLst>
          <pc:docMk/>
          <pc:sldMk cId="761276340" sldId="860"/>
        </pc:sldMkLst>
        <pc:spChg chg="del mod">
          <ac:chgData name="Jordan Larocque, Mr." userId="S::jordan.larocque@mcgill.ca::e3682428-de11-4277-9f34-966172cc7c90" providerId="AD" clId="Web-{FC9DF07B-2DD3-4C1A-8131-5F5100EB0982}" dt="2021-12-06T16:19:43.893" v="50"/>
          <ac:spMkLst>
            <pc:docMk/>
            <pc:sldMk cId="761276340" sldId="860"/>
            <ac:spMk id="4608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defRPr sz="1100"/>
            </a:lvl1pPr>
          </a:lstStyle>
          <a:p>
            <a:endParaRPr lang="en-US"/>
          </a:p>
        </p:txBody>
      </p:sp>
      <p:sp>
        <p:nvSpPr>
          <p:cNvPr id="70659" name="Rectangle 3"/>
          <p:cNvSpPr>
            <a:spLocks noGrp="1" noChangeArrowheads="1"/>
          </p:cNvSpPr>
          <p:nvPr>
            <p:ph type="dt" sz="quarter" idx="1"/>
          </p:nvPr>
        </p:nvSpPr>
        <p:spPr bwMode="auto">
          <a:xfrm>
            <a:off x="3927574" y="1"/>
            <a:ext cx="3005121" cy="46040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lgn="r">
              <a:defRPr sz="1100"/>
            </a:lvl1pPr>
          </a:lstStyle>
          <a:p>
            <a:endParaRPr lang="en-US"/>
          </a:p>
        </p:txBody>
      </p:sp>
      <p:sp>
        <p:nvSpPr>
          <p:cNvPr id="70660" name="Rectangle 4"/>
          <p:cNvSpPr>
            <a:spLocks noGrp="1" noChangeArrowheads="1"/>
          </p:cNvSpPr>
          <p:nvPr>
            <p:ph type="ftr" sz="quarter" idx="2"/>
          </p:nvPr>
        </p:nvSpPr>
        <p:spPr bwMode="auto">
          <a:xfrm>
            <a:off x="0" y="8758276"/>
            <a:ext cx="3005121" cy="46040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defRPr sz="1100"/>
            </a:lvl1pPr>
          </a:lstStyle>
          <a:p>
            <a:endParaRPr lang="en-US"/>
          </a:p>
        </p:txBody>
      </p:sp>
      <p:sp>
        <p:nvSpPr>
          <p:cNvPr id="70661" name="Rectangle 5"/>
          <p:cNvSpPr>
            <a:spLocks noGrp="1" noChangeArrowheads="1"/>
          </p:cNvSpPr>
          <p:nvPr>
            <p:ph type="sldNum" sz="quarter" idx="3"/>
          </p:nvPr>
        </p:nvSpPr>
        <p:spPr bwMode="auto">
          <a:xfrm>
            <a:off x="3927574" y="8758276"/>
            <a:ext cx="3005121" cy="46040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lgn="r">
              <a:defRPr sz="1100"/>
            </a:lvl1pPr>
          </a:lstStyle>
          <a:p>
            <a:fld id="{DD28354E-E48C-49CC-8370-7D038345486C}" type="slidenum">
              <a:rPr lang="en-US"/>
              <a:pPr/>
              <a:t>‹#›</a:t>
            </a:fld>
            <a:endParaRPr lang="en-US"/>
          </a:p>
        </p:txBody>
      </p:sp>
    </p:spTree>
    <p:extLst>
      <p:ext uri="{BB962C8B-B14F-4D97-AF65-F5344CB8AC3E}">
        <p14:creationId xmlns:p14="http://schemas.microsoft.com/office/powerpoint/2010/main" val="4090384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186">
              <a:defRPr sz="1200"/>
            </a:lvl1pPr>
          </a:lstStyle>
          <a:p>
            <a:endParaRPr lang="en-US"/>
          </a:p>
        </p:txBody>
      </p:sp>
      <p:sp>
        <p:nvSpPr>
          <p:cNvPr id="31747" name="Rectangle 3"/>
          <p:cNvSpPr>
            <a:spLocks noGrp="1" noChangeArrowheads="1"/>
          </p:cNvSpPr>
          <p:nvPr>
            <p:ph type="dt" idx="1"/>
          </p:nvPr>
        </p:nvSpPr>
        <p:spPr bwMode="auto">
          <a:xfrm>
            <a:off x="3927574" y="1"/>
            <a:ext cx="3005121" cy="46040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186">
              <a:defRPr sz="1200"/>
            </a:lvl1pPr>
          </a:lstStyle>
          <a:p>
            <a:endParaRPr lang="en-US"/>
          </a:p>
        </p:txBody>
      </p:sp>
      <p:sp>
        <p:nvSpPr>
          <p:cNvPr id="31748" name="Rectangle 4"/>
          <p:cNvSpPr>
            <a:spLocks noGrp="1" noRot="1" noChangeAspect="1" noChangeArrowheads="1" noTextEdit="1"/>
          </p:cNvSpPr>
          <p:nvPr>
            <p:ph type="sldImg" idx="2"/>
          </p:nvPr>
        </p:nvSpPr>
        <p:spPr bwMode="auto">
          <a:xfrm>
            <a:off x="393700" y="692150"/>
            <a:ext cx="6146800" cy="3457575"/>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693722" y="4379901"/>
            <a:ext cx="5546758" cy="41481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750" name="Rectangle 6"/>
          <p:cNvSpPr>
            <a:spLocks noGrp="1" noChangeArrowheads="1"/>
          </p:cNvSpPr>
          <p:nvPr>
            <p:ph type="ftr" sz="quarter" idx="4"/>
          </p:nvPr>
        </p:nvSpPr>
        <p:spPr bwMode="auto">
          <a:xfrm>
            <a:off x="0" y="8758276"/>
            <a:ext cx="3005121" cy="46040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186">
              <a:defRPr sz="1200"/>
            </a:lvl1pPr>
          </a:lstStyle>
          <a:p>
            <a:endParaRPr lang="en-US"/>
          </a:p>
        </p:txBody>
      </p:sp>
      <p:sp>
        <p:nvSpPr>
          <p:cNvPr id="31751" name="Rectangle 7"/>
          <p:cNvSpPr>
            <a:spLocks noGrp="1" noChangeArrowheads="1"/>
          </p:cNvSpPr>
          <p:nvPr>
            <p:ph type="sldNum" sz="quarter" idx="5"/>
          </p:nvPr>
        </p:nvSpPr>
        <p:spPr bwMode="auto">
          <a:xfrm>
            <a:off x="3927574" y="8758276"/>
            <a:ext cx="3005121" cy="46040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186">
              <a:defRPr sz="1200"/>
            </a:lvl1pPr>
          </a:lstStyle>
          <a:p>
            <a:fld id="{87F161E8-846D-4747-B53A-F633A57CCB41}" type="slidenum">
              <a:rPr lang="en-US"/>
              <a:pPr/>
              <a:t>‹#›</a:t>
            </a:fld>
            <a:endParaRPr lang="en-US"/>
          </a:p>
        </p:txBody>
      </p:sp>
    </p:spTree>
    <p:extLst>
      <p:ext uri="{BB962C8B-B14F-4D97-AF65-F5344CB8AC3E}">
        <p14:creationId xmlns:p14="http://schemas.microsoft.com/office/powerpoint/2010/main" val="32390111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DC551B-1ADC-4F43-AE3E-59C3155418E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9423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4</a:t>
            </a:fld>
            <a:endParaRPr lang="en-US"/>
          </a:p>
        </p:txBody>
      </p:sp>
    </p:spTree>
    <p:extLst>
      <p:ext uri="{BB962C8B-B14F-4D97-AF65-F5344CB8AC3E}">
        <p14:creationId xmlns:p14="http://schemas.microsoft.com/office/powerpoint/2010/main" val="98833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58</a:t>
            </a:fld>
            <a:endParaRPr lang="en-US"/>
          </a:p>
        </p:txBody>
      </p:sp>
    </p:spTree>
    <p:extLst>
      <p:ext uri="{BB962C8B-B14F-4D97-AF65-F5344CB8AC3E}">
        <p14:creationId xmlns:p14="http://schemas.microsoft.com/office/powerpoint/2010/main" val="2387068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67</a:t>
            </a:fld>
            <a:endParaRPr lang="en-US"/>
          </a:p>
        </p:txBody>
      </p:sp>
    </p:spTree>
    <p:extLst>
      <p:ext uri="{BB962C8B-B14F-4D97-AF65-F5344CB8AC3E}">
        <p14:creationId xmlns:p14="http://schemas.microsoft.com/office/powerpoint/2010/main" val="829229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79</a:t>
            </a:fld>
            <a:endParaRPr lang="en-US"/>
          </a:p>
        </p:txBody>
      </p:sp>
    </p:spTree>
    <p:extLst>
      <p:ext uri="{BB962C8B-B14F-4D97-AF65-F5344CB8AC3E}">
        <p14:creationId xmlns:p14="http://schemas.microsoft.com/office/powerpoint/2010/main" val="4173435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5" name="Rectangle 4"/>
          <p:cNvSpPr/>
          <p:nvPr userDrawn="1"/>
        </p:nvSpPr>
        <p:spPr>
          <a:xfrm>
            <a:off x="11049000" y="6400800"/>
            <a:ext cx="91440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653468EA-74BA-7E40-BA51-C1DD4585D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54"/>
            <a:ext cx="12192000" cy="6854691"/>
          </a:xfrm>
          <a:prstGeom prst="rect">
            <a:avLst/>
          </a:prstGeom>
        </p:spPr>
      </p:pic>
      <p:sp>
        <p:nvSpPr>
          <p:cNvPr id="2" name="Title 1"/>
          <p:cNvSpPr>
            <a:spLocks noGrp="1"/>
          </p:cNvSpPr>
          <p:nvPr>
            <p:ph type="title" hasCustomPrompt="1"/>
          </p:nvPr>
        </p:nvSpPr>
        <p:spPr>
          <a:xfrm>
            <a:off x="0" y="-24384"/>
            <a:ext cx="9372600" cy="5053584"/>
          </a:xfrm>
          <a:noFill/>
        </p:spPr>
        <p:txBody>
          <a:bodyPr/>
          <a:lstStyle/>
          <a:p>
            <a:pPr lvl="0"/>
            <a:r>
              <a:rPr lang="en-US" dirty="0"/>
              <a:t>Click </a:t>
            </a:r>
            <a:r>
              <a:rPr lang="en-US" sz="3600" b="1" dirty="0" err="1">
                <a:solidFill>
                  <a:schemeClr val="tx1"/>
                </a:solidFill>
                <a:latin typeface="+mj-lt"/>
              </a:rPr>
              <a:t>Click</a:t>
            </a:r>
            <a:r>
              <a:rPr lang="en-US" sz="3600" b="1" dirty="0">
                <a:solidFill>
                  <a:schemeClr val="tx1"/>
                </a:solidFill>
                <a:latin typeface="+mj-lt"/>
              </a:rPr>
              <a:t> and type the Course Title</a:t>
            </a:r>
            <a:br>
              <a:rPr lang="en-US" sz="3600" b="1" dirty="0">
                <a:solidFill>
                  <a:schemeClr val="tx1"/>
                </a:solidFill>
                <a:latin typeface="+mj-lt"/>
              </a:rPr>
            </a:br>
            <a:r>
              <a:rPr lang="en-US" sz="3600" b="1" dirty="0">
                <a:solidFill>
                  <a:schemeClr val="tx1"/>
                </a:solidFill>
                <a:latin typeface="+mj-lt"/>
              </a:rPr>
              <a:t>Course Number</a:t>
            </a:r>
            <a:br>
              <a:rPr lang="en-US" sz="3600" b="1" dirty="0">
                <a:solidFill>
                  <a:schemeClr val="tx1"/>
                </a:solidFill>
                <a:latin typeface="+mj-lt"/>
              </a:rPr>
            </a:br>
            <a:r>
              <a:rPr lang="en-US" sz="3600" b="1" dirty="0">
                <a:solidFill>
                  <a:schemeClr val="tx1"/>
                </a:solidFill>
                <a:latin typeface="+mj-lt"/>
              </a:rPr>
              <a:t>Session Title</a:t>
            </a:r>
            <a:br>
              <a:rPr lang="en-US" sz="3600" b="1" dirty="0">
                <a:solidFill>
                  <a:schemeClr val="tx1"/>
                </a:solidFill>
                <a:latin typeface="+mj-lt"/>
              </a:rPr>
            </a:br>
            <a:r>
              <a:rPr lang="en-US" sz="3600" b="1" dirty="0">
                <a:solidFill>
                  <a:schemeClr val="tx1"/>
                </a:solidFill>
                <a:latin typeface="+mj-lt"/>
              </a:rPr>
              <a:t>Instructor Name</a:t>
            </a:r>
          </a:p>
        </p:txBody>
      </p:sp>
    </p:spTree>
    <p:custDataLst>
      <p:tags r:id="rId1"/>
    </p:custDataLst>
    <p:extLst>
      <p:ext uri="{BB962C8B-B14F-4D97-AF65-F5344CB8AC3E}">
        <p14:creationId xmlns:p14="http://schemas.microsoft.com/office/powerpoint/2010/main" val="18193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08000" y="914400"/>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4" name="Content Placeholder 3"/>
          <p:cNvSpPr>
            <a:spLocks noGrp="1"/>
          </p:cNvSpPr>
          <p:nvPr>
            <p:ph sz="half" idx="2" hasCustomPrompt="1"/>
          </p:nvPr>
        </p:nvSpPr>
        <p:spPr>
          <a:xfrm>
            <a:off x="609600" y="1752601"/>
            <a:ext cx="5386917" cy="4373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and type text</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97601" y="914400"/>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6" name="Content Placeholder 5"/>
          <p:cNvSpPr>
            <a:spLocks noGrp="1"/>
          </p:cNvSpPr>
          <p:nvPr>
            <p:ph sz="quarter" idx="4" hasCustomPrompt="1"/>
          </p:nvPr>
        </p:nvSpPr>
        <p:spPr>
          <a:xfrm>
            <a:off x="6193368" y="1752601"/>
            <a:ext cx="5389033" cy="4373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and type text</a:t>
            </a:r>
          </a:p>
          <a:p>
            <a:pPr lvl="1"/>
            <a:r>
              <a:rPr lang="en-US" dirty="0"/>
              <a:t>Second level</a:t>
            </a:r>
          </a:p>
          <a:p>
            <a:pPr lvl="2"/>
            <a:r>
              <a:rPr lang="en-US" dirty="0"/>
              <a:t>Third level</a:t>
            </a:r>
          </a:p>
        </p:txBody>
      </p:sp>
      <p:sp>
        <p:nvSpPr>
          <p:cNvPr id="7"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07790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1773158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2744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6400800"/>
            <a:ext cx="1219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653468EA-74BA-7E40-BA51-C1DD4585D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54"/>
            <a:ext cx="12192000" cy="6854691"/>
          </a:xfrm>
          <a:prstGeom prst="rect">
            <a:avLst/>
          </a:prstGeom>
        </p:spPr>
      </p:pic>
      <p:sp>
        <p:nvSpPr>
          <p:cNvPr id="3" name="Title Placeholder 1"/>
          <p:cNvSpPr>
            <a:spLocks noGrp="1"/>
          </p:cNvSpPr>
          <p:nvPr>
            <p:ph type="title"/>
          </p:nvPr>
        </p:nvSpPr>
        <p:spPr>
          <a:xfrm>
            <a:off x="685800" y="609600"/>
            <a:ext cx="10668000" cy="1411560"/>
          </a:xfrm>
          <a:prstGeom prst="rect">
            <a:avLst/>
          </a:prstGeom>
          <a:noFill/>
        </p:spPr>
        <p:txBody>
          <a:bodyPr vert="horz" lIns="91440" tIns="45720" rIns="91440" bIns="45720" rtlCol="0" anchor="ctr">
            <a:normAutofit/>
          </a:bodyPr>
          <a:lstStyle>
            <a:lvl1pPr>
              <a:defRPr>
                <a:solidFill>
                  <a:srgbClr val="024F6D"/>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925790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discussion questio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609600" y="990601"/>
            <a:ext cx="11074400" cy="2286000"/>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Discussion text</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3322027"/>
            <a:ext cx="6515100" cy="3228975"/>
          </a:xfrm>
          <a:prstGeom prst="rect">
            <a:avLst/>
          </a:prstGeom>
        </p:spPr>
      </p:pic>
      <p:sp>
        <p:nvSpPr>
          <p:cNvPr id="13" name="Rounded Rectangular Callout 12"/>
          <p:cNvSpPr/>
          <p:nvPr userDrawn="1"/>
        </p:nvSpPr>
        <p:spPr>
          <a:xfrm>
            <a:off x="3009900" y="3273595"/>
            <a:ext cx="8026400" cy="1600200"/>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1" name="TextBox 10"/>
          <p:cNvSpPr txBox="1"/>
          <p:nvPr userDrawn="1"/>
        </p:nvSpPr>
        <p:spPr>
          <a:xfrm>
            <a:off x="3009900" y="3133217"/>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3814109" y="3407226"/>
            <a:ext cx="7057092" cy="1240974"/>
          </a:xfrm>
          <a:prstGeom prst="rect">
            <a:avLst/>
          </a:prstGeom>
        </p:spPr>
        <p:txBody>
          <a:bodyPr>
            <a:normAutofit/>
          </a:bodyPr>
          <a:lstStyle>
            <a:lvl1pPr marL="0" indent="0">
              <a:buNone/>
              <a:defRPr sz="3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9"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310088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example text and questio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609600" y="990600"/>
            <a:ext cx="11074400" cy="3505200"/>
          </a:xfrm>
          <a:prstGeom prst="rect">
            <a:avLst/>
          </a:prstGeom>
        </p:spPr>
        <p:txBody>
          <a:bodyPr>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Case Example text</a:t>
            </a:r>
          </a:p>
        </p:txBody>
      </p:sp>
      <p:sp>
        <p:nvSpPr>
          <p:cNvPr id="13" name="Rounded Rectangular Callout 12"/>
          <p:cNvSpPr/>
          <p:nvPr userDrawn="1"/>
        </p:nvSpPr>
        <p:spPr>
          <a:xfrm>
            <a:off x="609600" y="4572000"/>
            <a:ext cx="8026400" cy="1359578"/>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1" name="TextBox 10"/>
          <p:cNvSpPr txBox="1"/>
          <p:nvPr userDrawn="1"/>
        </p:nvSpPr>
        <p:spPr>
          <a:xfrm>
            <a:off x="609600" y="4495801"/>
            <a:ext cx="1016000" cy="830997"/>
          </a:xfrm>
          <a:prstGeom prst="rect">
            <a:avLst/>
          </a:prstGeom>
          <a:noFill/>
        </p:spPr>
        <p:txBody>
          <a:bodyPr wrap="square" rtlCol="0">
            <a:spAutoFit/>
          </a:bodyPr>
          <a:lstStyle/>
          <a:p>
            <a:r>
              <a:rPr lang="en-CA" sz="48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1219201" y="4652664"/>
            <a:ext cx="7251700" cy="1138536"/>
          </a:xfrm>
          <a:prstGeom prst="rect">
            <a:avLst/>
          </a:prstGeom>
        </p:spPr>
        <p:txBody>
          <a:bodyP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7"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1990738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ort questi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3322027"/>
            <a:ext cx="6515100" cy="3228975"/>
          </a:xfrm>
          <a:prstGeom prst="rect">
            <a:avLst/>
          </a:prstGeom>
        </p:spPr>
      </p:pic>
      <p:sp>
        <p:nvSpPr>
          <p:cNvPr id="12" name="Rounded Rectangular Callout 11"/>
          <p:cNvSpPr/>
          <p:nvPr userDrawn="1"/>
        </p:nvSpPr>
        <p:spPr>
          <a:xfrm>
            <a:off x="1237129" y="1519536"/>
            <a:ext cx="9144000" cy="2819382"/>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3" name="TextBox 12"/>
          <p:cNvSpPr txBox="1"/>
          <p:nvPr userDrawn="1"/>
        </p:nvSpPr>
        <p:spPr>
          <a:xfrm>
            <a:off x="1320800" y="1447800"/>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2032000" y="1696286"/>
            <a:ext cx="8026400" cy="2418514"/>
          </a:xfrm>
          <a:prstGeom prst="rect">
            <a:avLst/>
          </a:prstGeom>
        </p:spPr>
        <p:txBody>
          <a:bodyPr>
            <a:normAutofit/>
          </a:bodyPr>
          <a:lstStyle>
            <a:lvl1pPr marL="0" indent="0">
              <a:buNone/>
              <a:defRPr sz="3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7"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2799599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estion and Response">
    <p:spTree>
      <p:nvGrpSpPr>
        <p:cNvPr id="1" name=""/>
        <p:cNvGrpSpPr/>
        <p:nvPr/>
      </p:nvGrpSpPr>
      <p:grpSpPr>
        <a:xfrm>
          <a:off x="0" y="0"/>
          <a:ext cx="0" cy="0"/>
          <a:chOff x="0" y="0"/>
          <a:chExt cx="0" cy="0"/>
        </a:xfrm>
      </p:grpSpPr>
      <p:sp>
        <p:nvSpPr>
          <p:cNvPr id="11" name="Rounded Rectangular Callout 10"/>
          <p:cNvSpPr/>
          <p:nvPr userDrawn="1"/>
        </p:nvSpPr>
        <p:spPr>
          <a:xfrm>
            <a:off x="505288" y="916594"/>
            <a:ext cx="7825913" cy="2128813"/>
          </a:xfrm>
          <a:prstGeom prst="wedgeRoundRectCallout">
            <a:avLst>
              <a:gd name="adj1" fmla="val -3023"/>
              <a:gd name="adj2" fmla="val 84693"/>
              <a:gd name="adj3" fmla="val 16667"/>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6101" y="3322027"/>
            <a:ext cx="6515100" cy="3228975"/>
          </a:xfrm>
          <a:prstGeom prst="rect">
            <a:avLst/>
          </a:prstGeom>
        </p:spPr>
      </p:pic>
      <p:sp>
        <p:nvSpPr>
          <p:cNvPr id="13" name="TextBox 12"/>
          <p:cNvSpPr txBox="1"/>
          <p:nvPr userDrawn="1"/>
        </p:nvSpPr>
        <p:spPr>
          <a:xfrm>
            <a:off x="609600" y="838201"/>
            <a:ext cx="1016000" cy="646331"/>
          </a:xfrm>
          <a:prstGeom prst="rect">
            <a:avLst/>
          </a:prstGeom>
          <a:noFill/>
        </p:spPr>
        <p:txBody>
          <a:bodyPr wrap="square" rtlCol="0">
            <a:spAutoFit/>
          </a:bodyPr>
          <a:lstStyle/>
          <a:p>
            <a:r>
              <a:rPr lang="en-CA" sz="36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7" name="Rounded Rectangular Callout 16"/>
          <p:cNvSpPr/>
          <p:nvPr userDrawn="1"/>
        </p:nvSpPr>
        <p:spPr>
          <a:xfrm>
            <a:off x="2743201" y="2200669"/>
            <a:ext cx="8872071" cy="2676692"/>
          </a:xfrm>
          <a:prstGeom prst="wedgeRoundRectCallout">
            <a:avLst/>
          </a:prstGeom>
          <a:gradFill>
            <a:gsLst>
              <a:gs pos="0">
                <a:srgbClr val="DFF1CB"/>
              </a:gs>
              <a:gs pos="80000">
                <a:schemeClr val="accent3"/>
              </a:gs>
              <a:gs pos="100000">
                <a:schemeClr val="accent3"/>
              </a:gs>
            </a:gsLst>
          </a:gradFill>
          <a:ln>
            <a:solidFill>
              <a:srgbClr val="698335"/>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5" name="TextBox 14"/>
          <p:cNvSpPr txBox="1"/>
          <p:nvPr userDrawn="1"/>
        </p:nvSpPr>
        <p:spPr>
          <a:xfrm>
            <a:off x="2844800" y="2124670"/>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A</a:t>
            </a:r>
          </a:p>
        </p:txBody>
      </p:sp>
      <p:sp>
        <p:nvSpPr>
          <p:cNvPr id="14" name="Text Placeholder 3"/>
          <p:cNvSpPr>
            <a:spLocks noGrp="1"/>
          </p:cNvSpPr>
          <p:nvPr>
            <p:ph type="body" sz="half" idx="14" hasCustomPrompt="1"/>
          </p:nvPr>
        </p:nvSpPr>
        <p:spPr>
          <a:xfrm>
            <a:off x="3588871" y="2438400"/>
            <a:ext cx="7587129" cy="2286000"/>
          </a:xfrm>
          <a:prstGeom prst="rect">
            <a:avLst/>
          </a:prstGeom>
        </p:spPr>
        <p:txBody>
          <a:bodyPr>
            <a:normAutofit/>
          </a:bodyPr>
          <a:lstStyle>
            <a:lvl1pPr marL="0" indent="0">
              <a:buNone/>
              <a:defRPr sz="320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correct response.</a:t>
            </a:r>
          </a:p>
        </p:txBody>
      </p:sp>
      <p:sp>
        <p:nvSpPr>
          <p:cNvPr id="18" name="Text Placeholder 3"/>
          <p:cNvSpPr>
            <a:spLocks noGrp="1"/>
          </p:cNvSpPr>
          <p:nvPr>
            <p:ph type="body" sz="half" idx="2" hasCustomPrompt="1"/>
          </p:nvPr>
        </p:nvSpPr>
        <p:spPr>
          <a:xfrm>
            <a:off x="1105648" y="1004651"/>
            <a:ext cx="7022353" cy="1196019"/>
          </a:xfrm>
          <a:prstGeom prst="rect">
            <a:avLst/>
          </a:prstGeom>
        </p:spPr>
        <p:txBody>
          <a:bodyPr>
            <a:normAutofit/>
          </a:bodyPr>
          <a:lstStyle>
            <a:lvl1pPr marL="0" indent="0">
              <a:buNone/>
              <a:defRPr sz="2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original question text.</a:t>
            </a:r>
          </a:p>
        </p:txBody>
      </p:sp>
      <p:sp>
        <p:nvSpPr>
          <p:cNvPr id="16"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937813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35200" y="1752600"/>
            <a:ext cx="7620000" cy="3921919"/>
          </a:xfrm>
          <a:prstGeom prst="rect">
            <a:avLst/>
          </a:prstGeom>
        </p:spPr>
      </p:pic>
      <p:sp>
        <p:nvSpPr>
          <p:cNvPr id="8" name="Text Placeholder 8"/>
          <p:cNvSpPr txBox="1">
            <a:spLocks/>
          </p:cNvSpPr>
          <p:nvPr userDrawn="1"/>
        </p:nvSpPr>
        <p:spPr>
          <a:xfrm>
            <a:off x="304800" y="76200"/>
            <a:ext cx="11582400" cy="609600"/>
          </a:xfrm>
          <a:prstGeom prst="rect">
            <a:avLst/>
          </a:prstGeom>
        </p:spPr>
        <p:txBody>
          <a:bodyPr>
            <a:noAutofit/>
          </a:bodyPr>
          <a:lstStyle>
            <a:lvl1pPr marL="0" indent="0" algn="ctr" defTabSz="914400" rtl="0" eaLnBrk="1" latinLnBrk="0" hangingPunct="1">
              <a:lnSpc>
                <a:spcPct val="80000"/>
              </a:lnSpc>
              <a:spcBef>
                <a:spcPct val="20000"/>
              </a:spcBef>
              <a:buFont typeface="Arial" pitchFamily="34" charset="0"/>
              <a:buNone/>
              <a:defRPr lang="en-US" sz="3700" b="1" kern="1200" baseline="0" dirty="0">
                <a:solidFill>
                  <a:schemeClr val="tx1">
                    <a:lumMod val="50000"/>
                    <a:lumOff val="50000"/>
                  </a:schemeClr>
                </a:solidFill>
                <a:latin typeface="+mj-lt"/>
                <a:ea typeface="+mn-ea"/>
                <a:cs typeface="Verdana"/>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700" dirty="0">
                <a:solidFill>
                  <a:schemeClr val="bg1"/>
                </a:solidFill>
              </a:rPr>
              <a:t>Break</a:t>
            </a:r>
            <a:endParaRPr lang="en-US" sz="3600" dirty="0">
              <a:solidFill>
                <a:schemeClr val="bg1"/>
              </a:solidFill>
            </a:endParaRPr>
          </a:p>
        </p:txBody>
      </p:sp>
    </p:spTree>
    <p:custDataLst>
      <p:tags r:id="rId1"/>
    </p:custDataLst>
    <p:extLst>
      <p:ext uri="{BB962C8B-B14F-4D97-AF65-F5344CB8AC3E}">
        <p14:creationId xmlns:p14="http://schemas.microsoft.com/office/powerpoint/2010/main" val="1353477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A6085D8A-2806-4422-95D7-E98B3C9E838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4891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pic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990600"/>
            <a:ext cx="10972800" cy="51355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baseline="0"/>
            </a:lvl1pPr>
          </a:lstStyle>
          <a:p>
            <a:pPr lvl="0"/>
            <a:r>
              <a:rPr lang="en-US" dirty="0"/>
              <a:t>Click and type text</a:t>
            </a:r>
          </a:p>
          <a:p>
            <a:pPr lvl="1"/>
            <a:r>
              <a:rPr lang="en-US" dirty="0"/>
              <a:t>Second level</a:t>
            </a:r>
          </a:p>
          <a:p>
            <a:pPr lvl="2"/>
            <a:r>
              <a:rPr lang="en-US" dirty="0"/>
              <a:t>Third level</a:t>
            </a:r>
          </a:p>
          <a:p>
            <a:pPr lvl="0"/>
            <a:endParaRPr lang="en-US" dirty="0"/>
          </a:p>
        </p:txBody>
      </p:sp>
      <p:sp>
        <p:nvSpPr>
          <p:cNvPr id="4"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1079258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58248"/>
            <a:ext cx="10363200" cy="1470025"/>
          </a:xfrm>
          <a:prstGeom prst="rect">
            <a:avLst/>
          </a:prstGeom>
        </p:spPr>
        <p:txBody>
          <a:bodyPr/>
          <a:lstStyle>
            <a:lvl1pPr>
              <a:defRPr b="0"/>
            </a:lvl1pPr>
          </a:lstStyle>
          <a:p>
            <a:r>
              <a:rPr lang="en-US" dirty="0"/>
              <a:t>Click to edit Master title style</a:t>
            </a:r>
          </a:p>
        </p:txBody>
      </p:sp>
      <p:sp>
        <p:nvSpPr>
          <p:cNvPr id="3" name="Subtitle 2"/>
          <p:cNvSpPr>
            <a:spLocks noGrp="1"/>
          </p:cNvSpPr>
          <p:nvPr>
            <p:ph type="subTitle" idx="1"/>
          </p:nvPr>
        </p:nvSpPr>
        <p:spPr>
          <a:xfrm>
            <a:off x="1828800" y="5181600"/>
            <a:ext cx="8534400" cy="882650"/>
          </a:xfrm>
        </p:spPr>
        <p:txBody>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54E638-9FB7-4299-AFEE-F473E41B1A93}" type="datetimeFigureOut">
              <a:rPr lang="en-US"/>
              <a:pPr>
                <a:defRPr/>
              </a:pPr>
              <a:t>12/6/2021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09FF26-C05F-458D-AAF4-9A401AE330A3}" type="slidenum">
              <a:rPr lang="en-US" altLang="en-US"/>
              <a:pPr>
                <a:defRPr/>
              </a:pPr>
              <a:t>‹#›</a:t>
            </a:fld>
            <a:endParaRPr lang="en-US" altLang="en-US" dirty="0"/>
          </a:p>
        </p:txBody>
      </p:sp>
    </p:spTree>
    <p:extLst>
      <p:ext uri="{BB962C8B-B14F-4D97-AF65-F5344CB8AC3E}">
        <p14:creationId xmlns:p14="http://schemas.microsoft.com/office/powerpoint/2010/main" val="4214436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03402"/>
            <a:ext cx="10363200" cy="1470025"/>
          </a:xfrm>
          <a:prstGeom prst="rect">
            <a:avLst/>
          </a:prstGeom>
        </p:spPr>
        <p:txBody>
          <a:bodyPr/>
          <a:lstStyle>
            <a:lvl1pPr>
              <a:defRPr b="0"/>
            </a:lvl1pPr>
          </a:lstStyle>
          <a:p>
            <a:r>
              <a:rPr lang="en-US" dirty="0"/>
              <a:t>Click to edit Master title style</a:t>
            </a:r>
          </a:p>
        </p:txBody>
      </p:sp>
      <p:sp>
        <p:nvSpPr>
          <p:cNvPr id="3" name="Subtitle 2"/>
          <p:cNvSpPr>
            <a:spLocks noGrp="1"/>
          </p:cNvSpPr>
          <p:nvPr>
            <p:ph type="subTitle" idx="1"/>
          </p:nvPr>
        </p:nvSpPr>
        <p:spPr>
          <a:xfrm>
            <a:off x="1994945" y="3841750"/>
            <a:ext cx="8534400" cy="882650"/>
          </a:xfrm>
        </p:spPr>
        <p:txBody>
          <a:bodyPr/>
          <a:lstStyle>
            <a:lvl1pPr marL="0" indent="0" algn="ctr">
              <a:buNone/>
              <a:defRPr sz="3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54E638-9FB7-4299-AFEE-F473E41B1A93}" type="datetimeFigureOut">
              <a:rPr lang="en-US"/>
              <a:pPr>
                <a:defRPr/>
              </a:pPr>
              <a:t>12/6/2021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09FF26-C05F-458D-AAF4-9A401AE330A3}" type="slidenum">
              <a:rPr lang="en-US" altLang="en-US"/>
              <a:pPr>
                <a:defRPr/>
              </a:pPr>
              <a:t>‹#›</a:t>
            </a:fld>
            <a:endParaRPr lang="en-US" altLang="en-US" dirty="0"/>
          </a:p>
        </p:txBody>
      </p:sp>
    </p:spTree>
    <p:extLst>
      <p:ext uri="{BB962C8B-B14F-4D97-AF65-F5344CB8AC3E}">
        <p14:creationId xmlns:p14="http://schemas.microsoft.com/office/powerpoint/2010/main" val="1310283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38401"/>
            <a:ext cx="10363200" cy="1470025"/>
          </a:xfrm>
          <a:prstGeom prst="rect">
            <a:avLst/>
          </a:prstGeom>
        </p:spPr>
        <p:txBody>
          <a:bodyPr/>
          <a:lstStyle>
            <a:lvl1pPr>
              <a:defRPr b="0"/>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7118E8F9-1B68-4AA8-AEC8-306D104ADB33}" type="datetimeFigureOut">
              <a:rPr lang="en-US"/>
              <a:pPr>
                <a:defRPr/>
              </a:pPr>
              <a:t>12/6/2021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F81B8F5-55BA-4C67-8922-0A454BD25DF6}" type="slidenum">
              <a:rPr lang="en-US" altLang="en-US"/>
              <a:pPr>
                <a:defRPr/>
              </a:pPr>
              <a:t>‹#›</a:t>
            </a:fld>
            <a:endParaRPr lang="en-US" altLang="en-US" dirty="0"/>
          </a:p>
        </p:txBody>
      </p:sp>
    </p:spTree>
    <p:extLst>
      <p:ext uri="{BB962C8B-B14F-4D97-AF65-F5344CB8AC3E}">
        <p14:creationId xmlns:p14="http://schemas.microsoft.com/office/powerpoint/2010/main" val="1364158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10972800" cy="4876800"/>
          </a:xfrm>
        </p:spPr>
        <p:txBody>
          <a:bodyPr/>
          <a:lstStyle>
            <a:lvl1pPr>
              <a:defRPr b="0"/>
            </a:lvl1pPr>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Tree>
    <p:extLst>
      <p:ext uri="{BB962C8B-B14F-4D97-AF65-F5344CB8AC3E}">
        <p14:creationId xmlns:p14="http://schemas.microsoft.com/office/powerpoint/2010/main" val="4142609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57400"/>
            <a:ext cx="10972800" cy="4572000"/>
          </a:xfrm>
        </p:spPr>
        <p:txBody>
          <a:bodyPr/>
          <a:lstStyle>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
        <p:nvSpPr>
          <p:cNvPr id="4" name="Title 1"/>
          <p:cNvSpPr>
            <a:spLocks noGrp="1"/>
          </p:cNvSpPr>
          <p:nvPr>
            <p:ph type="title"/>
          </p:nvPr>
        </p:nvSpPr>
        <p:spPr>
          <a:xfrm>
            <a:off x="609600" y="990600"/>
            <a:ext cx="10972800" cy="762000"/>
          </a:xfrm>
          <a:prstGeom prst="rect">
            <a:avLst/>
          </a:prstGeom>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val="42760587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Tree>
    <p:extLst>
      <p:ext uri="{BB962C8B-B14F-4D97-AF65-F5344CB8AC3E}">
        <p14:creationId xmlns:p14="http://schemas.microsoft.com/office/powerpoint/2010/main" val="32995672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p>
            <a:pPr>
              <a:defRPr/>
            </a:pPr>
            <a:fld id="{B588C902-A4A8-4714-8169-E49D043BB080}" type="datetimeFigureOut">
              <a:rPr lang="en-US" smtClean="0"/>
              <a:pPr>
                <a:defRPr/>
              </a:pPr>
              <a:t>12/6/2021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05D5F5AC-7C2C-4493-B73D-72D7B534D508}" type="slidenum">
              <a:rPr lang="en-US" altLang="en-US" smtClean="0"/>
              <a:pPr/>
              <a:t>‹#›</a:t>
            </a:fld>
            <a:endParaRPr lang="en-US" altLang="en-US" dirty="0"/>
          </a:p>
        </p:txBody>
      </p:sp>
    </p:spTree>
    <p:extLst>
      <p:ext uri="{BB962C8B-B14F-4D97-AF65-F5344CB8AC3E}">
        <p14:creationId xmlns:p14="http://schemas.microsoft.com/office/powerpoint/2010/main" val="6157527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09600" y="1600201"/>
            <a:ext cx="5384800" cy="4525963"/>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97600" y="1600201"/>
            <a:ext cx="5384800" cy="4525963"/>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24740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6347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itle 1"/>
          <p:cNvSpPr>
            <a:spLocks noGrp="1"/>
          </p:cNvSpPr>
          <p:nvPr>
            <p:ph type="ctrTitle"/>
          </p:nvPr>
        </p:nvSpPr>
        <p:spPr>
          <a:xfrm>
            <a:off x="914400" y="1524001"/>
            <a:ext cx="10363200" cy="2076451"/>
          </a:xfrm>
          <a:prstGeom prst="rect">
            <a:avLst/>
          </a:prstGeom>
        </p:spPr>
        <p:txBody>
          <a:bodyPr/>
          <a:lstStyle>
            <a:lvl1pPr>
              <a:defRPr sz="5400" baseline="0">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418118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2286001"/>
            <a:ext cx="10972800" cy="38401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baseline="0"/>
            </a:lvl1pPr>
          </a:lstStyle>
          <a:p>
            <a:pPr lvl="0"/>
            <a:r>
              <a:rPr lang="en-US" dirty="0"/>
              <a:t>Click and type text</a:t>
            </a:r>
          </a:p>
          <a:p>
            <a:pPr lvl="1"/>
            <a:r>
              <a:rPr lang="en-US" dirty="0"/>
              <a:t>Second level</a:t>
            </a:r>
          </a:p>
          <a:p>
            <a:pPr lvl="2"/>
            <a:r>
              <a:rPr lang="en-US" dirty="0"/>
              <a:t>Third level</a:t>
            </a:r>
          </a:p>
          <a:p>
            <a:pPr lvl="0"/>
            <a:endParaRPr lang="en-US" dirty="0"/>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0047641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H Slides">
    <p:spTree>
      <p:nvGrpSpPr>
        <p:cNvPr id="1" name=""/>
        <p:cNvGrpSpPr/>
        <p:nvPr/>
      </p:nvGrpSpPr>
      <p:grpSpPr>
        <a:xfrm>
          <a:off x="0" y="0"/>
          <a:ext cx="0" cy="0"/>
          <a:chOff x="0" y="0"/>
          <a:chExt cx="0" cy="0"/>
        </a:xfrm>
      </p:grpSpPr>
      <p:sp>
        <p:nvSpPr>
          <p:cNvPr id="5" name="Content Placeholder 4"/>
          <p:cNvSpPr>
            <a:spLocks noGrp="1" noChangeArrowheads="1"/>
          </p:cNvSpPr>
          <p:nvPr>
            <p:ph idx="1"/>
          </p:nvPr>
        </p:nvSpPr>
        <p:spPr bwMode="auto">
          <a:xfrm>
            <a:off x="609600" y="1600201"/>
            <a:ext cx="10972800" cy="4525963"/>
          </a:xfrm>
          <a:prstGeom prst="rect">
            <a:avLst/>
          </a:prstGeom>
          <a:noFill/>
          <a:ln w="9525">
            <a:noFill/>
            <a:miter lim="800000"/>
            <a:headEnd/>
            <a:tailEnd/>
          </a:ln>
          <a:effectLst/>
        </p:spPr>
        <p:txBody>
          <a:bodyPr/>
          <a:lstStyle>
            <a:lvl1pPr marL="347472" indent="-347472" algn="l">
              <a:spcBef>
                <a:spcPts val="624"/>
              </a:spcBef>
              <a:buFont typeface="Arial" pitchFamily="34" charset="0"/>
              <a:buChar char="•"/>
              <a:defRPr sz="3200" baseline="0">
                <a:solidFill>
                  <a:schemeClr val="tx1"/>
                </a:solidFill>
                <a:latin typeface="Calibri" pitchFamily="34" charset="0"/>
              </a:defRPr>
            </a:lvl1pPr>
            <a:lvl2pPr marL="740664" indent="-740664" algn="l">
              <a:spcBef>
                <a:spcPts val="24"/>
              </a:spcBef>
              <a:buClr>
                <a:srgbClr val="0070C0"/>
              </a:buClr>
              <a:buFont typeface="Candara" pitchFamily="34" charset="0"/>
              <a:buChar char="–"/>
              <a:defRPr sz="2800">
                <a:latin typeface="Calibri" pitchFamily="34" charset="0"/>
              </a:defRPr>
            </a:lvl2pPr>
            <a:lvl3pPr>
              <a:defRPr sz="2400">
                <a:latin typeface="Calibri" pitchFamily="34" charset="0"/>
              </a:defRPr>
            </a:lvl3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9702001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628240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73600" y="228601"/>
            <a:ext cx="7315200" cy="563563"/>
          </a:xfrm>
          <a:prstGeom prst="rect">
            <a:avLst/>
          </a:prstGeom>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dirty="0"/>
          </a:p>
        </p:txBody>
      </p:sp>
      <p:sp>
        <p:nvSpPr>
          <p:cNvPr id="4"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7"/>
          <p:cNvSpPr>
            <a:spLocks noGrp="1" noChangeArrowheads="1"/>
          </p:cNvSpPr>
          <p:nvPr>
            <p:ph type="sldNum" sz="quarter" idx="12"/>
          </p:nvPr>
        </p:nvSpPr>
        <p:spPr>
          <a:ln/>
        </p:spPr>
        <p:txBody>
          <a:bodyPr/>
          <a:lstStyle>
            <a:lvl1pPr>
              <a:defRPr/>
            </a:lvl1pPr>
          </a:lstStyle>
          <a:p>
            <a:fld id="{7A90643D-C6EE-4595-AF2A-A90B55F8C0D1}" type="slidenum">
              <a:rPr lang="en-US" altLang="en-US"/>
              <a:pPr/>
              <a:t>‹#›</a:t>
            </a:fld>
            <a:endParaRPr lang="en-US" altLang="en-US" dirty="0"/>
          </a:p>
        </p:txBody>
      </p:sp>
    </p:spTree>
    <p:extLst>
      <p:ext uri="{BB962C8B-B14F-4D97-AF65-F5344CB8AC3E}">
        <p14:creationId xmlns:p14="http://schemas.microsoft.com/office/powerpoint/2010/main" val="7900998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3600" y="228601"/>
            <a:ext cx="7315200" cy="563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4CD283DA-EAEC-4BEE-86C2-11D0CA876F92}" type="slidenum">
              <a:rPr lang="en-US" altLang="en-US"/>
              <a:pPr/>
              <a:t>‹#›</a:t>
            </a:fld>
            <a:endParaRPr lang="en-US" altLang="en-US" dirty="0"/>
          </a:p>
        </p:txBody>
      </p:sp>
    </p:spTree>
    <p:extLst>
      <p:ext uri="{BB962C8B-B14F-4D97-AF65-F5344CB8AC3E}">
        <p14:creationId xmlns:p14="http://schemas.microsoft.com/office/powerpoint/2010/main" val="399575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_Content with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766733" y="990600"/>
            <a:ext cx="6815667" cy="51355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and type text</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609601" y="990600"/>
            <a:ext cx="4011084" cy="5135563"/>
          </a:xfrm>
          <a:prstGeom prst="rect">
            <a:avLst/>
          </a:prstGeom>
        </p:spPr>
        <p:txBody>
          <a:bodyPr>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caption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64121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_Content with Caption w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766733" y="2362201"/>
            <a:ext cx="6815667" cy="3763963"/>
          </a:xfrm>
          <a:prstGeom prst="rect">
            <a:avLst/>
          </a:prstGeom>
        </p:spPr>
        <p:txBody>
          <a:bodyPr/>
          <a:lstStyle>
            <a:lvl1pPr>
              <a:defRPr sz="32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and type text</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609601" y="2362201"/>
            <a:ext cx="4011084" cy="3763963"/>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caption text</a:t>
            </a:r>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6"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300250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438400" y="914400"/>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and add picture</a:t>
            </a:r>
            <a:endParaRPr lang="en-CA" dirty="0"/>
          </a:p>
        </p:txBody>
      </p:sp>
      <p:sp>
        <p:nvSpPr>
          <p:cNvPr id="4" name="Text Placeholder 3"/>
          <p:cNvSpPr>
            <a:spLocks noGrp="1"/>
          </p:cNvSpPr>
          <p:nvPr>
            <p:ph type="body" sz="half" idx="2" hasCustomPrompt="1"/>
          </p:nvPr>
        </p:nvSpPr>
        <p:spPr>
          <a:xfrm>
            <a:off x="711200" y="5367338"/>
            <a:ext cx="10668000" cy="804862"/>
          </a:xfrm>
          <a:prstGeom prst="rect">
            <a:avLst/>
          </a:prstGeom>
        </p:spPr>
        <p:txBody>
          <a:bodyPr>
            <a:normAutofit/>
          </a:bodyPr>
          <a:lstStyle>
            <a:lvl1pPr marL="0" indent="0">
              <a:buNone/>
              <a:defRPr sz="2400" baseline="0">
                <a:solidFill>
                  <a:srgbClr val="E4302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62887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Picture w subtitle">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438400" y="2133600"/>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and add picture</a:t>
            </a:r>
            <a:endParaRPr lang="en-CA" dirty="0"/>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1819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6299200" y="3505200"/>
            <a:ext cx="5283200" cy="2590800"/>
          </a:xfrm>
          <a:prstGeom prst="rect">
            <a:avLst/>
          </a:prstGeom>
        </p:spPr>
        <p:txBody>
          <a:bodyPr/>
          <a:lstStyle>
            <a:lvl1pPr marL="0" indent="0">
              <a:buNone/>
              <a:defRPr/>
            </a:lvl1pPr>
          </a:lstStyle>
          <a:p>
            <a:r>
              <a:rPr lang="en-US" dirty="0"/>
              <a:t>Click and add picture</a:t>
            </a:r>
          </a:p>
        </p:txBody>
      </p:sp>
      <p:sp>
        <p:nvSpPr>
          <p:cNvPr id="8" name="Text Placeholder 3"/>
          <p:cNvSpPr>
            <a:spLocks noGrp="1"/>
          </p:cNvSpPr>
          <p:nvPr>
            <p:ph type="body" sz="half" idx="2" hasCustomPrompt="1"/>
          </p:nvPr>
        </p:nvSpPr>
        <p:spPr>
          <a:xfrm>
            <a:off x="609600" y="990601"/>
            <a:ext cx="11074400" cy="2286000"/>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5845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09600" y="990600"/>
            <a:ext cx="53848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and type text</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990600"/>
            <a:ext cx="53848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and type text</a:t>
            </a:r>
          </a:p>
          <a:p>
            <a:pPr lvl="1"/>
            <a:r>
              <a:rPr lang="en-US" dirty="0"/>
              <a:t>Second level</a:t>
            </a:r>
          </a:p>
          <a:p>
            <a:pPr lvl="2"/>
            <a:r>
              <a:rPr lang="en-US" dirty="0"/>
              <a:t>Third level</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385765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image" Target="../media/image5.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1"/>
          <p:cNvSpPr txBox="1">
            <a:spLocks/>
          </p:cNvSpPr>
          <p:nvPr userDrawn="1"/>
        </p:nvSpPr>
        <p:spPr>
          <a:xfrm>
            <a:off x="394770" y="936056"/>
            <a:ext cx="11402460" cy="5157240"/>
          </a:xfrm>
          <a:prstGeom prst="rect">
            <a:avLst/>
          </a:prstGeom>
          <a:solidFill>
            <a:schemeClr val="bg1">
              <a:alpha val="84000"/>
            </a:schemeClr>
          </a:solidFill>
          <a:ln w="38100" cmpd="sng">
            <a:noFill/>
            <a:prstDash val="solid"/>
          </a:ln>
        </p:spPr>
        <p:txBody>
          <a:bodyPr vert="horz" lIns="91440" tIns="45720" rIns="91440" bIns="45720" rtlCol="0" anchor="ctr">
            <a:noAutofit/>
          </a:bodyPr>
          <a:lstStyle>
            <a:lvl1pPr algn="ctr" defTabSz="914400" rtl="0" eaLnBrk="1" latinLnBrk="0" hangingPunct="1">
              <a:spcBef>
                <a:spcPct val="0"/>
              </a:spcBef>
              <a:buNone/>
              <a:defRPr sz="4400" kern="1200" baseline="0">
                <a:solidFill>
                  <a:srgbClr val="ED1529"/>
                </a:solidFill>
                <a:effectLst/>
                <a:latin typeface="+mj-lt"/>
                <a:ea typeface="+mj-ea"/>
                <a:cs typeface="+mj-cs"/>
              </a:defRPr>
            </a:lvl1pPr>
          </a:lstStyle>
          <a:p>
            <a:endParaRPr lang="en-CA" sz="1800" b="1" dirty="0"/>
          </a:p>
        </p:txBody>
      </p:sp>
      <p:sp>
        <p:nvSpPr>
          <p:cNvPr id="24" name="Title 1"/>
          <p:cNvSpPr txBox="1">
            <a:spLocks/>
          </p:cNvSpPr>
          <p:nvPr userDrawn="1"/>
        </p:nvSpPr>
        <p:spPr>
          <a:xfrm>
            <a:off x="0" y="6316809"/>
            <a:ext cx="12192000" cy="540000"/>
          </a:xfrm>
          <a:prstGeom prst="rect">
            <a:avLst/>
          </a:prstGeom>
          <a:solidFill>
            <a:srgbClr val="F0F0F0"/>
          </a:solidFill>
          <a:ln w="38100" cmpd="sng">
            <a:noFill/>
            <a:prstDash val="solid"/>
          </a:ln>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baseline="0">
                <a:solidFill>
                  <a:srgbClr val="ED1529"/>
                </a:solidFill>
                <a:effectLst/>
                <a:latin typeface="+mj-lt"/>
                <a:ea typeface="+mj-ea"/>
                <a:cs typeface="+mj-cs"/>
              </a:defRPr>
            </a:lvl1pPr>
          </a:lstStyle>
          <a:p>
            <a:endParaRPr lang="en-CA" sz="3600" b="1" dirty="0"/>
          </a:p>
        </p:txBody>
      </p:sp>
      <p:pic>
        <p:nvPicPr>
          <p:cNvPr id="25" name="Picture 24"/>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310164" y="6453336"/>
            <a:ext cx="3298816" cy="306637"/>
          </a:xfrm>
          <a:prstGeom prst="rect">
            <a:avLst/>
          </a:prstGeom>
        </p:spPr>
      </p:pic>
      <p:sp>
        <p:nvSpPr>
          <p:cNvPr id="26" name="Title Placeholder 1"/>
          <p:cNvSpPr>
            <a:spLocks noGrp="1"/>
          </p:cNvSpPr>
          <p:nvPr>
            <p:ph type="title"/>
          </p:nvPr>
        </p:nvSpPr>
        <p:spPr>
          <a:xfrm>
            <a:off x="0" y="0"/>
            <a:ext cx="12192000" cy="684000"/>
          </a:xfrm>
          <a:prstGeom prst="rect">
            <a:avLst/>
          </a:prstGeom>
          <a:solidFill>
            <a:srgbClr val="F0F0F0"/>
          </a:solidFill>
        </p:spPr>
        <p:txBody>
          <a:bodyPr vert="horz" lIns="91440" tIns="45720" rIns="91440" bIns="45720" rtlCol="0" anchor="ctr">
            <a:normAutofit/>
          </a:bodyPr>
          <a:lstStyle/>
          <a:p>
            <a:r>
              <a:rPr lang="en-US" dirty="0"/>
              <a:t>Click to edit Master title style</a:t>
            </a:r>
            <a:endParaRPr lang="en-CA" dirty="0"/>
          </a:p>
        </p:txBody>
      </p:sp>
      <p:sp>
        <p:nvSpPr>
          <p:cNvPr id="27"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30" name="TextBox 29"/>
          <p:cNvSpPr txBox="1"/>
          <p:nvPr userDrawn="1"/>
        </p:nvSpPr>
        <p:spPr>
          <a:xfrm>
            <a:off x="11424592" y="6351711"/>
            <a:ext cx="839416" cy="461665"/>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E7FB1D6B-A3F5-4E70-95BC-32D49588B2FD}" type="slidenum">
              <a:rPr lang="en-US" sz="2400" b="1" smtClean="0">
                <a:solidFill>
                  <a:schemeClr val="tx1">
                    <a:lumMod val="50000"/>
                    <a:lumOff val="50000"/>
                  </a:schemeClr>
                </a:solidFill>
                <a:latin typeface="Calibri" pitchFamily="34" charset="0"/>
                <a:cs typeface="Calibri"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endParaRPr lang="en-US" sz="2400" b="1" dirty="0">
              <a:solidFill>
                <a:schemeClr val="tx1">
                  <a:lumMod val="50000"/>
                  <a:lumOff val="50000"/>
                </a:schemeClr>
              </a:solidFill>
              <a:latin typeface="Calibri" pitchFamily="34" charset="0"/>
              <a:cs typeface="Calibri" pitchFamily="34" charset="0"/>
            </a:endParaRPr>
          </a:p>
        </p:txBody>
      </p:sp>
      <p:cxnSp>
        <p:nvCxnSpPr>
          <p:cNvPr id="31" name="Straight Connector 30"/>
          <p:cNvCxnSpPr/>
          <p:nvPr userDrawn="1"/>
        </p:nvCxnSpPr>
        <p:spPr>
          <a:xfrm>
            <a:off x="11280576" y="6427886"/>
            <a:ext cx="0" cy="3178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21"/>
    </p:custDataLst>
    <p:extLst>
      <p:ext uri="{BB962C8B-B14F-4D97-AF65-F5344CB8AC3E}">
        <p14:creationId xmlns:p14="http://schemas.microsoft.com/office/powerpoint/2010/main" val="3195656259"/>
      </p:ext>
    </p:extLst>
  </p:cSld>
  <p:clrMap bg1="lt1" tx1="dk1" bg2="lt2" tx2="dk2" accent1="accent1" accent2="accent2" accent3="accent3" accent4="accent4" accent5="accent5" accent6="accent6" hlink="hlink" folHlink="folHlink"/>
  <p:sldLayoutIdLst>
    <p:sldLayoutId id="2147483874" r:id="rId1"/>
    <p:sldLayoutId id="2147483814" r:id="rId2"/>
    <p:sldLayoutId id="2147483857" r:id="rId3"/>
    <p:sldLayoutId id="2147483855" r:id="rId4"/>
    <p:sldLayoutId id="2147483858" r:id="rId5"/>
    <p:sldLayoutId id="2147483856" r:id="rId6"/>
    <p:sldLayoutId id="2147483859" r:id="rId7"/>
    <p:sldLayoutId id="2147483840" r:id="rId8"/>
    <p:sldLayoutId id="2147483815" r:id="rId9"/>
    <p:sldLayoutId id="2147483818" r:id="rId10"/>
    <p:sldLayoutId id="2147483816" r:id="rId11"/>
    <p:sldLayoutId id="2147483876" r:id="rId12"/>
    <p:sldLayoutId id="2147483878" r:id="rId13"/>
    <p:sldLayoutId id="2147483879" r:id="rId14"/>
    <p:sldLayoutId id="2147483880" r:id="rId15"/>
    <p:sldLayoutId id="2147483881" r:id="rId16"/>
    <p:sldLayoutId id="2147483882" r:id="rId17"/>
    <p:sldLayoutId id="2147483883" r:id="rId18"/>
    <p:sldLayoutId id="2147483899" r:id="rId19"/>
  </p:sldLayoutIdLst>
  <p:hf hdr="0" ftr="0" dt="0"/>
  <p:txStyles>
    <p:titleStyle>
      <a:lvl1pPr algn="ctr" defTabSz="914400" rtl="0" eaLnBrk="1" latinLnBrk="0" hangingPunct="1">
        <a:spcBef>
          <a:spcPct val="0"/>
        </a:spcBef>
        <a:buNone/>
        <a:defRPr sz="36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22D6576-0BE5-41A7-A9B1-717032FB4769}" type="datetimeFigureOut">
              <a:rPr lang="en-US"/>
              <a:pPr>
                <a:defRPr/>
              </a:pPr>
              <a:t>12/6/2021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7BA1EC19-11A4-4465-8025-4C73BE0C1F54}" type="slidenum">
              <a:rPr lang="en-US" altLang="en-US"/>
              <a:pPr>
                <a:defRPr/>
              </a:pPr>
              <a:t>‹#›</a:t>
            </a:fld>
            <a:endParaRPr lang="en-US" altLang="en-US" dirty="0"/>
          </a:p>
        </p:txBody>
      </p:sp>
      <p:grpSp>
        <p:nvGrpSpPr>
          <p:cNvPr id="1030" name="Group 13"/>
          <p:cNvGrpSpPr>
            <a:grpSpLocks/>
          </p:cNvGrpSpPr>
          <p:nvPr userDrawn="1"/>
        </p:nvGrpSpPr>
        <p:grpSpPr bwMode="auto">
          <a:xfrm>
            <a:off x="-4233" y="0"/>
            <a:ext cx="12196233" cy="6769100"/>
            <a:chOff x="0" y="0"/>
            <a:chExt cx="9147175" cy="6769100"/>
          </a:xfrm>
        </p:grpSpPr>
        <p:grpSp>
          <p:nvGrpSpPr>
            <p:cNvPr id="1031" name="Group 9"/>
            <p:cNvGrpSpPr>
              <a:grpSpLocks/>
            </p:cNvGrpSpPr>
            <p:nvPr userDrawn="1"/>
          </p:nvGrpSpPr>
          <p:grpSpPr bwMode="auto">
            <a:xfrm>
              <a:off x="0" y="0"/>
              <a:ext cx="9147175" cy="1006475"/>
              <a:chOff x="0" y="0"/>
              <a:chExt cx="9147175" cy="1006475"/>
            </a:xfrm>
          </p:grpSpPr>
          <p:sp>
            <p:nvSpPr>
              <p:cNvPr id="10" name="Rectangle 9"/>
              <p:cNvSpPr>
                <a:spLocks/>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1035" name="TextBox 11"/>
              <p:cNvSpPr txBox="1">
                <a:spLocks noChangeArrowheads="1"/>
              </p:cNvSpPr>
              <p:nvPr userDrawn="1"/>
            </p:nvSpPr>
            <p:spPr bwMode="auto">
              <a:xfrm>
                <a:off x="1213834" y="103188"/>
                <a:ext cx="79248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dirty="0">
                    <a:solidFill>
                      <a:schemeClr val="bg1"/>
                    </a:solidFill>
                    <a:latin typeface="Century" panose="02040604050505020304" pitchFamily="18" charset="0"/>
                  </a:rPr>
                  <a:t>Mike Meyers’ CompTIA Network+</a:t>
                </a:r>
                <a:r>
                  <a:rPr lang="en-US" altLang="en-US" sz="2200" baseline="30000" dirty="0">
                    <a:solidFill>
                      <a:schemeClr val="bg1"/>
                    </a:solidFill>
                    <a:latin typeface="Century" panose="02040604050505020304" pitchFamily="18" charset="0"/>
                  </a:rPr>
                  <a:t>®</a:t>
                </a:r>
                <a:r>
                  <a:rPr lang="en-US" altLang="en-US" sz="2200" dirty="0">
                    <a:solidFill>
                      <a:schemeClr val="bg1"/>
                    </a:solidFill>
                    <a:latin typeface="Century" panose="02040604050505020304" pitchFamily="18" charset="0"/>
                  </a:rPr>
                  <a:t> Guide to Managing and Troubleshooting Networks, Fifth Edition (Exam N10-007</a:t>
                </a:r>
                <a:r>
                  <a:rPr lang="en-US" altLang="en-US" sz="2400" dirty="0">
                    <a:solidFill>
                      <a:schemeClr val="bg1"/>
                    </a:solidFill>
                    <a:latin typeface="Century" panose="02040604050505020304" pitchFamily="18" charset="0"/>
                  </a:rPr>
                  <a:t>)</a:t>
                </a:r>
              </a:p>
            </p:txBody>
          </p:sp>
        </p:grpSp>
        <p:sp>
          <p:nvSpPr>
            <p:cNvPr id="9" name="TextBox 8"/>
            <p:cNvSpPr txBox="1"/>
            <p:nvPr userDrawn="1"/>
          </p:nvSpPr>
          <p:spPr>
            <a:xfrm>
              <a:off x="0" y="6553200"/>
              <a:ext cx="9144000" cy="215900"/>
            </a:xfrm>
            <a:prstGeom prst="rect">
              <a:avLst/>
            </a:prstGeom>
            <a:solidFill>
              <a:schemeClr val="accent2">
                <a:lumMod val="75000"/>
              </a:schemeClr>
            </a:solidFill>
          </p:spPr>
          <p:txBody>
            <a:bodyPr>
              <a:spAutoFit/>
            </a:bodyPr>
            <a:lstStyle/>
            <a:p>
              <a:pPr eaLnBrk="1" hangingPunct="1">
                <a:defRPr/>
              </a:pPr>
              <a:r>
                <a:rPr lang="en-US" sz="800" dirty="0">
                  <a:solidFill>
                    <a:schemeClr val="bg1"/>
                  </a:solidFill>
                  <a:latin typeface="Arial" charset="0"/>
                  <a:cs typeface="Arial" charset="0"/>
                </a:rPr>
                <a:t>Copyright © 2018 by McGraw-Hill Education. All rights reserved.</a:t>
              </a:r>
            </a:p>
          </p:txBody>
        </p:sp>
      </p:grpSp>
      <p:pic>
        <p:nvPicPr>
          <p:cNvPr id="3" name="Picture 2">
            <a:extLst>
              <a:ext uri="{FF2B5EF4-FFF2-40B4-BE49-F238E27FC236}">
                <a16:creationId xmlns:a16="http://schemas.microsoft.com/office/drawing/2014/main" id="{9C188617-53FB-476E-81E3-48BD7E50B814}"/>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233" y="1"/>
            <a:ext cx="1618445" cy="1006475"/>
          </a:xfrm>
          <a:prstGeom prst="rect">
            <a:avLst/>
          </a:prstGeom>
        </p:spPr>
      </p:pic>
    </p:spTree>
    <p:extLst>
      <p:ext uri="{BB962C8B-B14F-4D97-AF65-F5344CB8AC3E}">
        <p14:creationId xmlns:p14="http://schemas.microsoft.com/office/powerpoint/2010/main" val="2652855358"/>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tutorials.jenkov.com/java-cryptography/cipher.htm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httpd.apache.org/docs/2.4/howto/auth.html" TargetMode="External"/><Relationship Id="rId2" Type="http://schemas.openxmlformats.org/officeDocument/2006/relationships/hyperlink" Target="https://httpd.apache.org/docs/2.4/howto/htaccess.html"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hyperlink" Target="https://examples.javacodegeeks.com/enterprise-java/tomcat/tomcat-users-xml-configuration-example/"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hyperlink" Target="http://localhost:8080/RestfulWebServices/order-inventory/order/1016"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81.xml.rels><?xml version="1.0" encoding="UTF-8" standalone="yes"?>
<Relationships xmlns="http://schemas.openxmlformats.org/package/2006/relationships"><Relationship Id="rId8" Type="http://schemas.openxmlformats.org/officeDocument/2006/relationships/hyperlink" Target="https://www.mkyong.com/webservices/jax-rs/get-http-header-in-jax-rs/" TargetMode="External"/><Relationship Id="rId3" Type="http://schemas.openxmlformats.org/officeDocument/2006/relationships/hyperlink" Target="https://www.baeldung.com/java-md5" TargetMode="External"/><Relationship Id="rId7" Type="http://schemas.openxmlformats.org/officeDocument/2006/relationships/hyperlink" Target="https://examples.javacodegeeks.com/enterprise-java/jws/jax-ws-security-example/" TargetMode="Externa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hyperlink" Target="https://www.mkyong.com/webservices/jax-ws/application-authentication-with-jax-ws/" TargetMode="External"/><Relationship Id="rId5" Type="http://schemas.openxmlformats.org/officeDocument/2006/relationships/hyperlink" Target="https://docs.oracle.com/cd/E24329_01/web.1211/e24983/secure.htm" TargetMode="External"/><Relationship Id="rId10" Type="http://schemas.openxmlformats.org/officeDocument/2006/relationships/hyperlink" Target="https://examples.javacodegeeks.com/enterprise-java/tomcat/tomcat-users-xml-configuration-example/" TargetMode="External"/><Relationship Id="rId4" Type="http://schemas.openxmlformats.org/officeDocument/2006/relationships/hyperlink" Target="https://www.tutorialspoint.com/java8/java8_base64.htm" TargetMode="External"/><Relationship Id="rId9" Type="http://schemas.openxmlformats.org/officeDocument/2006/relationships/hyperlink" Target="http://www.java2novice.com/restful-web-services/http-basic-authentication/" TargetMode="Externa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CCCS 425 – Web Services</a:t>
            </a:r>
            <a:br>
              <a:rPr lang="en-CA" dirty="0"/>
            </a:br>
            <a:r>
              <a:rPr lang="en-CA" sz="2800" dirty="0"/>
              <a:t/>
            </a:r>
            <a:br>
              <a:rPr lang="en-CA" sz="2800" dirty="0"/>
            </a:br>
            <a:r>
              <a:rPr lang="en-CA" sz="3200" b="0" dirty="0"/>
              <a:t>Lecture 11 – Web Services Security</a:t>
            </a:r>
            <a:br>
              <a:rPr lang="en-CA" sz="3200" b="0" dirty="0"/>
            </a:br>
            <a:endParaRPr lang="en-CA" sz="2400" b="0">
              <a:cs typeface="Calibri"/>
            </a:endParaRPr>
          </a:p>
        </p:txBody>
      </p:sp>
    </p:spTree>
    <p:custDataLst>
      <p:tags r:id="rId1"/>
    </p:custDataLst>
    <p:extLst>
      <p:ext uri="{BB962C8B-B14F-4D97-AF65-F5344CB8AC3E}">
        <p14:creationId xmlns:p14="http://schemas.microsoft.com/office/powerpoint/2010/main" val="208674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0079E36-5A76-41CD-A5CC-91EACDF56DBC}"/>
              </a:ext>
            </a:extLst>
          </p:cNvPr>
          <p:cNvSpPr>
            <a:spLocks noGrp="1"/>
          </p:cNvSpPr>
          <p:nvPr>
            <p:ph type="body" idx="1"/>
          </p:nvPr>
        </p:nvSpPr>
        <p:spPr/>
        <p:txBody>
          <a:bodyPr/>
          <a:lstStyle/>
          <a:p>
            <a:r>
              <a:rPr lang="en-US" dirty="0"/>
              <a:t>Man In The Middle (MITM)</a:t>
            </a:r>
          </a:p>
        </p:txBody>
      </p:sp>
      <p:sp>
        <p:nvSpPr>
          <p:cNvPr id="2" name="Content Placeholder 1">
            <a:extLst>
              <a:ext uri="{FF2B5EF4-FFF2-40B4-BE49-F238E27FC236}">
                <a16:creationId xmlns:a16="http://schemas.microsoft.com/office/drawing/2014/main" id="{EC31580C-8037-4D12-AE76-F7E7C8114B82}"/>
              </a:ext>
            </a:extLst>
          </p:cNvPr>
          <p:cNvSpPr>
            <a:spLocks noGrp="1"/>
          </p:cNvSpPr>
          <p:nvPr>
            <p:ph sz="half" idx="2"/>
          </p:nvPr>
        </p:nvSpPr>
        <p:spPr/>
        <p:txBody>
          <a:bodyPr>
            <a:normAutofit lnSpcReduction="10000"/>
          </a:bodyPr>
          <a:lstStyle/>
          <a:p>
            <a:r>
              <a:rPr lang="en-US" sz="2800" dirty="0"/>
              <a:t>Peer authentication</a:t>
            </a:r>
          </a:p>
          <a:p>
            <a:r>
              <a:rPr lang="en-US" sz="2800" dirty="0"/>
              <a:t>Confidentiality</a:t>
            </a:r>
          </a:p>
          <a:p>
            <a:pPr marL="400050" lvl="1" indent="0">
              <a:buNone/>
            </a:pPr>
            <a:r>
              <a:rPr lang="en-US" dirty="0"/>
              <a:t>Once Alice and Bob have authenticated each other, Alice needs to </a:t>
            </a:r>
            <a:r>
              <a:rPr lang="en-US" dirty="0">
                <a:solidFill>
                  <a:srgbClr val="FF0000"/>
                </a:solidFill>
              </a:rPr>
              <a:t>encrypt</a:t>
            </a:r>
            <a:r>
              <a:rPr lang="en-US" dirty="0"/>
              <a:t> the </a:t>
            </a:r>
            <a:r>
              <a:rPr lang="en-US" dirty="0">
                <a:solidFill>
                  <a:srgbClr val="FF0000"/>
                </a:solidFill>
              </a:rPr>
              <a:t>secret</a:t>
            </a:r>
            <a:r>
              <a:rPr lang="en-US" dirty="0"/>
              <a:t> message in such a way that only Bob can decrypt it.</a:t>
            </a:r>
          </a:p>
          <a:p>
            <a:pPr marL="400050" lvl="1" indent="0">
              <a:buNone/>
            </a:pPr>
            <a:r>
              <a:rPr lang="en-US" dirty="0"/>
              <a:t>Even if Eve intercepts the encrypted message, Eve should not be able to </a:t>
            </a:r>
            <a:r>
              <a:rPr lang="en-US" dirty="0">
                <a:solidFill>
                  <a:srgbClr val="FF0000"/>
                </a:solidFill>
              </a:rPr>
              <a:t>decrypt</a:t>
            </a:r>
            <a:r>
              <a:rPr lang="en-US" dirty="0"/>
              <a:t> the message, because doing so requires enormous computational power or incredibly good luck.</a:t>
            </a:r>
          </a:p>
          <a:p>
            <a:r>
              <a:rPr lang="en-US" sz="2800" dirty="0"/>
              <a:t>Integrity</a:t>
            </a:r>
          </a:p>
        </p:txBody>
      </p:sp>
      <p:sp>
        <p:nvSpPr>
          <p:cNvPr id="3" name="Title 2">
            <a:extLst>
              <a:ext uri="{FF2B5EF4-FFF2-40B4-BE49-F238E27FC236}">
                <a16:creationId xmlns:a16="http://schemas.microsoft.com/office/drawing/2014/main" id="{6F7A770D-1876-469E-943B-4C0506EF4925}"/>
              </a:ext>
            </a:extLst>
          </p:cNvPr>
          <p:cNvSpPr>
            <a:spLocks noGrp="1"/>
          </p:cNvSpPr>
          <p:nvPr>
            <p:ph type="title"/>
          </p:nvPr>
        </p:nvSpPr>
        <p:spPr/>
        <p:txBody>
          <a:bodyPr/>
          <a:lstStyle/>
          <a:p>
            <a:r>
              <a:rPr lang="en-US" dirty="0"/>
              <a:t>Wire-level Security</a:t>
            </a:r>
          </a:p>
        </p:txBody>
      </p:sp>
      <p:pic>
        <p:nvPicPr>
          <p:cNvPr id="5" name="Picture 4"/>
          <p:cNvPicPr/>
          <p:nvPr/>
        </p:nvPicPr>
        <p:blipFill>
          <a:blip r:embed="rId2"/>
          <a:stretch>
            <a:fillRect/>
          </a:stretch>
        </p:blipFill>
        <p:spPr>
          <a:xfrm>
            <a:off x="6172200" y="2362200"/>
            <a:ext cx="5029200" cy="1577182"/>
          </a:xfrm>
          <a:prstGeom prst="rect">
            <a:avLst/>
          </a:prstGeom>
        </p:spPr>
      </p:pic>
    </p:spTree>
    <p:extLst>
      <p:ext uri="{BB962C8B-B14F-4D97-AF65-F5344CB8AC3E}">
        <p14:creationId xmlns:p14="http://schemas.microsoft.com/office/powerpoint/2010/main" val="311135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0079E36-5A76-41CD-A5CC-91EACDF56DBC}"/>
              </a:ext>
            </a:extLst>
          </p:cNvPr>
          <p:cNvSpPr>
            <a:spLocks noGrp="1"/>
          </p:cNvSpPr>
          <p:nvPr>
            <p:ph type="body" idx="1"/>
          </p:nvPr>
        </p:nvSpPr>
        <p:spPr/>
        <p:txBody>
          <a:bodyPr/>
          <a:lstStyle/>
          <a:p>
            <a:r>
              <a:rPr lang="en-US" dirty="0"/>
              <a:t>Man In The Middle (MITM)</a:t>
            </a:r>
          </a:p>
        </p:txBody>
      </p:sp>
      <p:sp>
        <p:nvSpPr>
          <p:cNvPr id="2" name="Content Placeholder 1">
            <a:extLst>
              <a:ext uri="{FF2B5EF4-FFF2-40B4-BE49-F238E27FC236}">
                <a16:creationId xmlns:a16="http://schemas.microsoft.com/office/drawing/2014/main" id="{EC31580C-8037-4D12-AE76-F7E7C8114B82}"/>
              </a:ext>
            </a:extLst>
          </p:cNvPr>
          <p:cNvSpPr>
            <a:spLocks noGrp="1"/>
          </p:cNvSpPr>
          <p:nvPr>
            <p:ph sz="half" idx="2"/>
          </p:nvPr>
        </p:nvSpPr>
        <p:spPr/>
        <p:txBody>
          <a:bodyPr>
            <a:normAutofit lnSpcReduction="10000"/>
          </a:bodyPr>
          <a:lstStyle/>
          <a:p>
            <a:r>
              <a:rPr lang="en-US" sz="2800" dirty="0"/>
              <a:t>Peer authentication</a:t>
            </a:r>
          </a:p>
          <a:p>
            <a:r>
              <a:rPr lang="en-US" sz="2800" dirty="0"/>
              <a:t>Confidentiality</a:t>
            </a:r>
          </a:p>
          <a:p>
            <a:r>
              <a:rPr lang="en-US" sz="2800" dirty="0"/>
              <a:t>Integrity</a:t>
            </a:r>
          </a:p>
          <a:p>
            <a:pPr marL="400050" lvl="1" indent="0">
              <a:buNone/>
            </a:pPr>
            <a:r>
              <a:rPr lang="en-US" dirty="0"/>
              <a:t>The message that Alice sends should be identical to the one that Bob receives. If not, an </a:t>
            </a:r>
            <a:r>
              <a:rPr lang="en-US" dirty="0">
                <a:solidFill>
                  <a:srgbClr val="FF0000"/>
                </a:solidFill>
              </a:rPr>
              <a:t>error</a:t>
            </a:r>
            <a:r>
              <a:rPr lang="en-US" dirty="0"/>
              <a:t> condition should be raised.</a:t>
            </a:r>
          </a:p>
          <a:p>
            <a:pPr marL="400050" lvl="1" indent="0">
              <a:buNone/>
            </a:pPr>
            <a:r>
              <a:rPr lang="en-US" dirty="0"/>
              <a:t>The received message might differ from the sent one for various reasons; for instance, </a:t>
            </a:r>
            <a:r>
              <a:rPr lang="en-US" dirty="0">
                <a:solidFill>
                  <a:srgbClr val="FF0000"/>
                </a:solidFill>
              </a:rPr>
              <a:t>noise</a:t>
            </a:r>
            <a:r>
              <a:rPr lang="en-US" dirty="0"/>
              <a:t> in the communications channel or </a:t>
            </a:r>
            <a:r>
              <a:rPr lang="en-US" dirty="0">
                <a:solidFill>
                  <a:srgbClr val="FF0000"/>
                </a:solidFill>
              </a:rPr>
              <a:t>deliberate tampering</a:t>
            </a:r>
            <a:r>
              <a:rPr lang="en-US" dirty="0"/>
              <a:t> on Eve’s part.</a:t>
            </a:r>
          </a:p>
          <a:p>
            <a:pPr marL="400050" lvl="1" indent="0">
              <a:buNone/>
            </a:pPr>
            <a:r>
              <a:rPr lang="en-US" dirty="0"/>
              <a:t>Any difference between the sent and the received message should be </a:t>
            </a:r>
            <a:r>
              <a:rPr lang="en-US" dirty="0">
                <a:solidFill>
                  <a:srgbClr val="FF0000"/>
                </a:solidFill>
              </a:rPr>
              <a:t>detected</a:t>
            </a:r>
            <a:r>
              <a:rPr lang="en-US" dirty="0"/>
              <a:t>.</a:t>
            </a:r>
          </a:p>
          <a:p>
            <a:pPr marL="400050" lvl="1" indent="0">
              <a:buNone/>
            </a:pPr>
            <a:endParaRPr lang="en-US" dirty="0"/>
          </a:p>
        </p:txBody>
      </p:sp>
      <p:sp>
        <p:nvSpPr>
          <p:cNvPr id="3" name="Title 2">
            <a:extLst>
              <a:ext uri="{FF2B5EF4-FFF2-40B4-BE49-F238E27FC236}">
                <a16:creationId xmlns:a16="http://schemas.microsoft.com/office/drawing/2014/main" id="{6F7A770D-1876-469E-943B-4C0506EF4925}"/>
              </a:ext>
            </a:extLst>
          </p:cNvPr>
          <p:cNvSpPr>
            <a:spLocks noGrp="1"/>
          </p:cNvSpPr>
          <p:nvPr>
            <p:ph type="title"/>
          </p:nvPr>
        </p:nvSpPr>
        <p:spPr/>
        <p:txBody>
          <a:bodyPr/>
          <a:lstStyle/>
          <a:p>
            <a:r>
              <a:rPr lang="en-US" dirty="0"/>
              <a:t>Wire-level Security</a:t>
            </a:r>
          </a:p>
        </p:txBody>
      </p:sp>
      <p:pic>
        <p:nvPicPr>
          <p:cNvPr id="5" name="Picture 4"/>
          <p:cNvPicPr/>
          <p:nvPr/>
        </p:nvPicPr>
        <p:blipFill>
          <a:blip r:embed="rId2"/>
          <a:stretch>
            <a:fillRect/>
          </a:stretch>
        </p:blipFill>
        <p:spPr>
          <a:xfrm>
            <a:off x="6172200" y="2362200"/>
            <a:ext cx="5029200" cy="1577182"/>
          </a:xfrm>
          <a:prstGeom prst="rect">
            <a:avLst/>
          </a:prstGeom>
        </p:spPr>
      </p:pic>
    </p:spTree>
    <p:extLst>
      <p:ext uri="{BB962C8B-B14F-4D97-AF65-F5344CB8AC3E}">
        <p14:creationId xmlns:p14="http://schemas.microsoft.com/office/powerpoint/2010/main" val="161865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592791" y="1905001"/>
            <a:ext cx="10972800" cy="3840163"/>
          </a:xfrm>
        </p:spPr>
        <p:txBody>
          <a:bodyPr>
            <a:normAutofit fontScale="92500" lnSpcReduction="10000"/>
          </a:bodyPr>
          <a:lstStyle/>
          <a:p>
            <a:r>
              <a:rPr lang="en-US" dirty="0"/>
              <a:t>Encoding: text-to-bin / bin-to-text, not encrypted</a:t>
            </a:r>
            <a:endParaRPr lang="en-CA" dirty="0"/>
          </a:p>
          <a:p>
            <a:pPr marL="400050" lvl="1" indent="0">
              <a:buNone/>
            </a:pPr>
            <a:r>
              <a:rPr lang="en-US" dirty="0"/>
              <a:t>Text Encoding: ASCII, UTF8, ISO-8859-1, …</a:t>
            </a:r>
          </a:p>
          <a:p>
            <a:pPr marL="400050" lvl="1" indent="0">
              <a:buNone/>
            </a:pPr>
            <a:r>
              <a:rPr lang="en-US" dirty="0"/>
              <a:t>Binary Encoding: Base64, </a:t>
            </a:r>
            <a:r>
              <a:rPr lang="en-US" dirty="0" err="1"/>
              <a:t>BinHex</a:t>
            </a:r>
            <a:r>
              <a:rPr lang="en-US" dirty="0"/>
              <a:t>, MIME, Quoted-Printable, </a:t>
            </a:r>
            <a:r>
              <a:rPr lang="en-US" dirty="0" err="1"/>
              <a:t>UUEncode</a:t>
            </a:r>
            <a:endParaRPr lang="en-US" dirty="0"/>
          </a:p>
          <a:p>
            <a:pPr marL="400050" lvl="1" indent="0">
              <a:buNone/>
            </a:pPr>
            <a:r>
              <a:rPr lang="en-US" dirty="0"/>
              <a:t>See also: Terminal escape codes: i.e. ANSI, …</a:t>
            </a:r>
          </a:p>
          <a:p>
            <a:r>
              <a:rPr lang="en-US" dirty="0"/>
              <a:t>Hashing: one-way</a:t>
            </a:r>
          </a:p>
          <a:p>
            <a:pPr marL="400050" lvl="1" indent="0">
              <a:buNone/>
            </a:pPr>
            <a:r>
              <a:rPr lang="en-US" dirty="0"/>
              <a:t>MD5, SHA1, HMAC</a:t>
            </a:r>
          </a:p>
          <a:p>
            <a:r>
              <a:rPr lang="en-US" dirty="0"/>
              <a:t>Encryption: two-way (reversible)</a:t>
            </a:r>
          </a:p>
          <a:p>
            <a:pPr marL="400050" lvl="1" indent="0">
              <a:buNone/>
            </a:pPr>
            <a:r>
              <a:rPr lang="en-US" dirty="0"/>
              <a:t>3DES, SSL, AES, </a:t>
            </a:r>
            <a:r>
              <a:rPr lang="en-US" dirty="0" err="1"/>
              <a:t>BlowFish</a:t>
            </a:r>
            <a:r>
              <a:rPr lang="en-US" dirty="0"/>
              <a:t>, IDEA, RSA</a:t>
            </a:r>
          </a:p>
        </p:txBody>
      </p:sp>
      <p:sp>
        <p:nvSpPr>
          <p:cNvPr id="6" name="Title 5"/>
          <p:cNvSpPr>
            <a:spLocks noGrp="1"/>
          </p:cNvSpPr>
          <p:nvPr>
            <p:ph type="title"/>
          </p:nvPr>
        </p:nvSpPr>
        <p:spPr/>
        <p:txBody>
          <a:bodyPr/>
          <a:lstStyle/>
          <a:p>
            <a:r>
              <a:rPr lang="en-US" dirty="0"/>
              <a:t>Wire-level Security</a:t>
            </a:r>
            <a:endParaRPr lang="en-CA" dirty="0"/>
          </a:p>
        </p:txBody>
      </p:sp>
      <p:sp>
        <p:nvSpPr>
          <p:cNvPr id="8" name="Text Placeholder 7"/>
          <p:cNvSpPr>
            <a:spLocks noGrp="1"/>
          </p:cNvSpPr>
          <p:nvPr>
            <p:ph type="body" idx="13"/>
          </p:nvPr>
        </p:nvSpPr>
        <p:spPr>
          <a:xfrm>
            <a:off x="502397" y="1065679"/>
            <a:ext cx="10972800" cy="649942"/>
          </a:xfrm>
        </p:spPr>
        <p:txBody>
          <a:bodyPr/>
          <a:lstStyle/>
          <a:p>
            <a:r>
              <a:rPr lang="en-US" dirty="0"/>
              <a:t>Hashing vs. Encryption vs. Encoding</a:t>
            </a:r>
            <a:endParaRPr lang="en-CA" dirty="0"/>
          </a:p>
        </p:txBody>
      </p:sp>
    </p:spTree>
    <p:extLst>
      <p:ext uri="{BB962C8B-B14F-4D97-AF65-F5344CB8AC3E}">
        <p14:creationId xmlns:p14="http://schemas.microsoft.com/office/powerpoint/2010/main" val="1693417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Wire-level Security</a:t>
            </a:r>
            <a:endParaRPr lang="en-CA" dirty="0"/>
          </a:p>
        </p:txBody>
      </p:sp>
      <p:sp>
        <p:nvSpPr>
          <p:cNvPr id="4" name="Text Placeholder 3"/>
          <p:cNvSpPr>
            <a:spLocks noGrp="1"/>
          </p:cNvSpPr>
          <p:nvPr>
            <p:ph type="body" idx="13"/>
          </p:nvPr>
        </p:nvSpPr>
        <p:spPr/>
        <p:txBody>
          <a:bodyPr/>
          <a:lstStyle/>
          <a:p>
            <a:r>
              <a:rPr lang="en-US" dirty="0"/>
              <a:t>Encoding Example (Base64)</a:t>
            </a:r>
            <a:endParaRPr lang="en-CA" dirty="0"/>
          </a:p>
        </p:txBody>
      </p:sp>
      <p:pic>
        <p:nvPicPr>
          <p:cNvPr id="4100" name="Picture 4" descr="Image result for base64 en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1676400"/>
            <a:ext cx="3533775" cy="37909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base64 enco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6286500" cy="17430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90600" y="4495800"/>
            <a:ext cx="2941831" cy="369332"/>
          </a:xfrm>
          <a:prstGeom prst="rect">
            <a:avLst/>
          </a:prstGeom>
        </p:spPr>
        <p:txBody>
          <a:bodyPr wrap="none">
            <a:spAutoFit/>
          </a:bodyPr>
          <a:lstStyle/>
          <a:p>
            <a:r>
              <a:rPr lang="en-CA" b="1" dirty="0">
                <a:latin typeface="Courier New" panose="02070309020205020404" pitchFamily="49" charset="0"/>
                <a:cs typeface="Courier New" panose="02070309020205020404" pitchFamily="49" charset="0"/>
              </a:rPr>
              <a:t>Text:   </a:t>
            </a:r>
            <a:r>
              <a:rPr lang="en-CA" dirty="0">
                <a:latin typeface="Courier New" panose="02070309020205020404" pitchFamily="49" charset="0"/>
                <a:cs typeface="Courier New" panose="02070309020205020404" pitchFamily="49" charset="0"/>
              </a:rPr>
              <a:t>Web Services</a:t>
            </a:r>
          </a:p>
        </p:txBody>
      </p:sp>
      <p:sp>
        <p:nvSpPr>
          <p:cNvPr id="8" name="Rectangle 7"/>
          <p:cNvSpPr/>
          <p:nvPr/>
        </p:nvSpPr>
        <p:spPr>
          <a:xfrm>
            <a:off x="990600" y="4953000"/>
            <a:ext cx="3493264" cy="369332"/>
          </a:xfrm>
          <a:prstGeom prst="rect">
            <a:avLst/>
          </a:prstGeom>
        </p:spPr>
        <p:txBody>
          <a:bodyPr wrap="none">
            <a:spAutoFit/>
          </a:bodyPr>
          <a:lstStyle/>
          <a:p>
            <a:r>
              <a:rPr lang="en-CA" b="1" dirty="0">
                <a:latin typeface="Courier New" panose="02070309020205020404" pitchFamily="49" charset="0"/>
                <a:cs typeface="Courier New" panose="02070309020205020404" pitchFamily="49" charset="0"/>
              </a:rPr>
              <a:t>Base64: </a:t>
            </a:r>
            <a:r>
              <a:rPr lang="en-CA" dirty="0">
                <a:latin typeface="Courier New" panose="02070309020205020404" pitchFamily="49" charset="0"/>
                <a:cs typeface="Courier New" panose="02070309020205020404" pitchFamily="49" charset="0"/>
              </a:rPr>
              <a:t>V2ViIFNlcnZpY2Vz</a:t>
            </a:r>
          </a:p>
        </p:txBody>
      </p:sp>
    </p:spTree>
    <p:extLst>
      <p:ext uri="{BB962C8B-B14F-4D97-AF65-F5344CB8AC3E}">
        <p14:creationId xmlns:p14="http://schemas.microsoft.com/office/powerpoint/2010/main" val="3990324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Wire-level Security</a:t>
            </a:r>
            <a:endParaRPr lang="en-CA" dirty="0"/>
          </a:p>
        </p:txBody>
      </p:sp>
      <p:sp>
        <p:nvSpPr>
          <p:cNvPr id="4" name="Text Placeholder 3"/>
          <p:cNvSpPr>
            <a:spLocks noGrp="1"/>
          </p:cNvSpPr>
          <p:nvPr>
            <p:ph type="body" idx="13"/>
          </p:nvPr>
        </p:nvSpPr>
        <p:spPr/>
        <p:txBody>
          <a:bodyPr/>
          <a:lstStyle/>
          <a:p>
            <a:r>
              <a:rPr lang="en-US" dirty="0"/>
              <a:t>Base64 Example</a:t>
            </a:r>
            <a:endParaRPr lang="en-CA" dirty="0"/>
          </a:p>
        </p:txBody>
      </p:sp>
      <p:sp>
        <p:nvSpPr>
          <p:cNvPr id="2" name="Rectangle 1"/>
          <p:cNvSpPr>
            <a:spLocks noChangeArrowheads="1"/>
          </p:cNvSpPr>
          <p:nvPr/>
        </p:nvSpPr>
        <p:spPr bwMode="auto">
          <a:xfrm>
            <a:off x="1206500" y="2057400"/>
            <a:ext cx="9575800"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88"/>
                </a:solidFill>
                <a:latin typeface="Menlo"/>
              </a:rPr>
              <a:t>import</a:t>
            </a:r>
            <a:r>
              <a:rPr lang="en-US" altLang="en-US" sz="1600" dirty="0">
                <a:solidFill>
                  <a:srgbClr val="313131"/>
                </a:solidFill>
                <a:latin typeface="Menlo"/>
              </a:rPr>
              <a:t> java</a:t>
            </a:r>
            <a:r>
              <a:rPr lang="en-US" altLang="en-US" sz="1600" dirty="0">
                <a:solidFill>
                  <a:srgbClr val="666600"/>
                </a:solidFill>
                <a:latin typeface="Menlo"/>
              </a:rPr>
              <a:t>.</a:t>
            </a:r>
            <a:r>
              <a:rPr lang="en-US" altLang="en-US" sz="1600" dirty="0">
                <a:solidFill>
                  <a:srgbClr val="313131"/>
                </a:solidFill>
                <a:latin typeface="Menlo"/>
              </a:rPr>
              <a:t>util</a:t>
            </a:r>
            <a:r>
              <a:rPr lang="en-US" altLang="en-US" sz="1600" dirty="0">
                <a:solidFill>
                  <a:srgbClr val="666600"/>
                </a:solidFill>
                <a:latin typeface="Menlo"/>
              </a:rPr>
              <a:t>.</a:t>
            </a:r>
            <a:r>
              <a:rPr lang="en-US" altLang="en-US" sz="1600" dirty="0">
                <a:solidFill>
                  <a:srgbClr val="7F0055"/>
                </a:solidFill>
                <a:latin typeface="Menlo"/>
              </a:rPr>
              <a:t>Base64</a:t>
            </a:r>
            <a:r>
              <a:rPr lang="en-US" altLang="en-US" sz="1600" dirty="0">
                <a:solidFill>
                  <a:srgbClr val="666600"/>
                </a:solidFill>
                <a:latin typeface="Menlo"/>
              </a:rPr>
              <a:t>;</a:t>
            </a:r>
            <a:endParaRPr lang="en-US" altLang="en-US" sz="1600" dirty="0">
              <a:solidFill>
                <a:srgbClr val="313131"/>
              </a:solidFill>
              <a:latin typeface="Menlo"/>
            </a:endParaRPr>
          </a:p>
          <a:p>
            <a:r>
              <a:rPr lang="en-US" altLang="en-US" sz="1600" dirty="0">
                <a:solidFill>
                  <a:srgbClr val="000088"/>
                </a:solidFill>
                <a:latin typeface="Menlo"/>
              </a:rPr>
              <a:t>import</a:t>
            </a:r>
            <a:r>
              <a:rPr lang="en-US" altLang="en-US" sz="1600" dirty="0">
                <a:solidFill>
                  <a:srgbClr val="313131"/>
                </a:solidFill>
                <a:latin typeface="Menlo"/>
              </a:rPr>
              <a:t> </a:t>
            </a:r>
            <a:r>
              <a:rPr lang="en-US" altLang="en-US" sz="1600" dirty="0" err="1">
                <a:solidFill>
                  <a:srgbClr val="313131"/>
                </a:solidFill>
                <a:latin typeface="Menlo"/>
              </a:rPr>
              <a:t>java</a:t>
            </a:r>
            <a:r>
              <a:rPr lang="en-US" altLang="en-US" sz="1600" dirty="0" err="1">
                <a:solidFill>
                  <a:srgbClr val="666600"/>
                </a:solidFill>
                <a:latin typeface="Menlo"/>
              </a:rPr>
              <a:t>.</a:t>
            </a:r>
            <a:r>
              <a:rPr lang="en-US" altLang="en-US" sz="1600" dirty="0" err="1">
                <a:solidFill>
                  <a:srgbClr val="313131"/>
                </a:solidFill>
                <a:latin typeface="Menlo"/>
              </a:rPr>
              <a:t>io</a:t>
            </a:r>
            <a:r>
              <a:rPr lang="en-US" altLang="en-US" sz="1600" dirty="0" err="1">
                <a:solidFill>
                  <a:srgbClr val="666600"/>
                </a:solidFill>
                <a:latin typeface="Menlo"/>
              </a:rPr>
              <a:t>.</a:t>
            </a:r>
            <a:r>
              <a:rPr lang="en-US" altLang="en-US" sz="1600" dirty="0" err="1">
                <a:solidFill>
                  <a:srgbClr val="7F0055"/>
                </a:solidFill>
                <a:latin typeface="Menlo"/>
              </a:rPr>
              <a:t>UnsupportedEncodingException</a:t>
            </a:r>
            <a:r>
              <a:rPr lang="en-US" altLang="en-US" sz="1600" dirty="0">
                <a:solidFill>
                  <a:srgbClr val="666600"/>
                </a:solidFill>
                <a:latin typeface="Menlo"/>
              </a:rPr>
              <a:t>;</a:t>
            </a:r>
            <a:r>
              <a:rPr lang="en-US" altLang="en-US" sz="1400" dirty="0"/>
              <a:t> </a:t>
            </a:r>
            <a:endParaRPr lang="en-US" altLang="en-US" sz="4000" dirty="0"/>
          </a:p>
          <a:p>
            <a:pPr lvl="0"/>
            <a:endParaRPr lang="en-US" altLang="en-US" sz="1600" dirty="0">
              <a:solidFill>
                <a:srgbClr val="7F0055"/>
              </a:solidFill>
              <a:latin typeface="Menlo"/>
            </a:endParaRPr>
          </a:p>
          <a:p>
            <a:pPr lvl="0"/>
            <a:r>
              <a:rPr lang="en-US" altLang="en-US" sz="1600" dirty="0">
                <a:solidFill>
                  <a:srgbClr val="7F0055"/>
                </a:solidFill>
                <a:latin typeface="Menlo"/>
              </a:rPr>
              <a:t>String </a:t>
            </a:r>
            <a:r>
              <a:rPr lang="en-US" altLang="en-US" sz="1600" dirty="0" err="1">
                <a:solidFill>
                  <a:srgbClr val="313131"/>
                </a:solidFill>
                <a:latin typeface="Menlo"/>
              </a:rPr>
              <a:t>string</a:t>
            </a:r>
            <a:r>
              <a:rPr lang="en-US" altLang="en-US" sz="1600" dirty="0">
                <a:solidFill>
                  <a:srgbClr val="313131"/>
                </a:solidFill>
                <a:latin typeface="Menlo"/>
              </a:rPr>
              <a:t> = </a:t>
            </a:r>
            <a:r>
              <a:rPr lang="en-US" altLang="en-US" sz="1600" dirty="0">
                <a:solidFill>
                  <a:srgbClr val="008800"/>
                </a:solidFill>
                <a:latin typeface="Menlo"/>
              </a:rPr>
              <a:t>"TutorialsPoint?java8"</a:t>
            </a:r>
            <a:r>
              <a:rPr lang="en-US" altLang="en-US" sz="1600" dirty="0">
                <a:solidFill>
                  <a:srgbClr val="666600"/>
                </a:solidFill>
                <a:latin typeface="Menlo"/>
              </a:rPr>
              <a:t>;</a:t>
            </a:r>
          </a:p>
          <a:p>
            <a:endParaRPr lang="en-US" altLang="en-US" sz="1600" dirty="0">
              <a:solidFill>
                <a:srgbClr val="880000"/>
              </a:solidFill>
              <a:latin typeface="Menlo"/>
            </a:endParaRPr>
          </a:p>
          <a:p>
            <a:r>
              <a:rPr lang="en-US" altLang="en-US" sz="1600" dirty="0">
                <a:solidFill>
                  <a:srgbClr val="880000"/>
                </a:solidFill>
                <a:latin typeface="Menlo"/>
              </a:rPr>
              <a:t>// Encode</a:t>
            </a:r>
            <a:endParaRPr lang="en-US" altLang="en-US" sz="1600" dirty="0">
              <a:solidFill>
                <a:srgbClr val="313131"/>
              </a:solidFill>
              <a:latin typeface="Menlo"/>
            </a:endParaRPr>
          </a:p>
          <a:p>
            <a:pPr lvl="0"/>
            <a:r>
              <a:rPr lang="en-US" altLang="en-US" sz="1600" dirty="0">
                <a:solidFill>
                  <a:srgbClr val="7F0055"/>
                </a:solidFill>
                <a:latin typeface="Menlo"/>
              </a:rPr>
              <a:t>String</a:t>
            </a:r>
            <a:r>
              <a:rPr lang="en-US" altLang="en-US" sz="1600" dirty="0">
                <a:solidFill>
                  <a:srgbClr val="313131"/>
                </a:solidFill>
                <a:latin typeface="Menlo"/>
              </a:rPr>
              <a:t> base64encodedString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7F0055"/>
                </a:solidFill>
                <a:latin typeface="Menlo"/>
              </a:rPr>
              <a:t>Base64</a:t>
            </a:r>
            <a:r>
              <a:rPr lang="en-US" altLang="en-US" sz="1600" dirty="0">
                <a:solidFill>
                  <a:srgbClr val="666600"/>
                </a:solidFill>
                <a:latin typeface="Menlo"/>
              </a:rPr>
              <a:t>.</a:t>
            </a:r>
            <a:r>
              <a:rPr lang="en-US" altLang="en-US" sz="1600" dirty="0">
                <a:solidFill>
                  <a:srgbClr val="313131"/>
                </a:solidFill>
                <a:latin typeface="Menlo"/>
              </a:rPr>
              <a:t>getEncoder</a:t>
            </a:r>
            <a:r>
              <a:rPr lang="en-US" altLang="en-US" sz="1600" dirty="0">
                <a:solidFill>
                  <a:srgbClr val="666600"/>
                </a:solidFill>
                <a:latin typeface="Menlo"/>
              </a:rPr>
              <a:t>().</a:t>
            </a:r>
            <a:r>
              <a:rPr lang="en-US" altLang="en-US" sz="1600" dirty="0" err="1">
                <a:solidFill>
                  <a:srgbClr val="313131"/>
                </a:solidFill>
                <a:latin typeface="Menlo"/>
              </a:rPr>
              <a:t>encodeToString</a:t>
            </a:r>
            <a:r>
              <a:rPr lang="en-US" altLang="en-US" sz="1600" dirty="0">
                <a:solidFill>
                  <a:srgbClr val="666600"/>
                </a:solidFill>
                <a:latin typeface="Menlo"/>
              </a:rPr>
              <a:t>(</a:t>
            </a:r>
            <a:r>
              <a:rPr lang="en-US" altLang="en-US" sz="1600" dirty="0" err="1">
                <a:solidFill>
                  <a:srgbClr val="313131"/>
                </a:solidFill>
                <a:latin typeface="Menlo"/>
              </a:rPr>
              <a:t>string</a:t>
            </a:r>
            <a:r>
              <a:rPr lang="en-US" altLang="en-US" sz="1600" dirty="0" err="1">
                <a:solidFill>
                  <a:srgbClr val="666600"/>
                </a:solidFill>
                <a:latin typeface="Menlo"/>
              </a:rPr>
              <a:t>.</a:t>
            </a:r>
            <a:r>
              <a:rPr lang="en-US" altLang="en-US" sz="1600" dirty="0" err="1">
                <a:solidFill>
                  <a:srgbClr val="313131"/>
                </a:solidFill>
                <a:latin typeface="Menlo"/>
              </a:rPr>
              <a:t>getBytes</a:t>
            </a:r>
            <a:r>
              <a:rPr lang="en-US" altLang="en-US" sz="1600" dirty="0">
                <a:solidFill>
                  <a:srgbClr val="666600"/>
                </a:solidFill>
                <a:latin typeface="Menlo"/>
              </a:rPr>
              <a:t>(</a:t>
            </a:r>
            <a:r>
              <a:rPr lang="en-US" altLang="en-US" sz="1600" dirty="0">
                <a:solidFill>
                  <a:srgbClr val="008800"/>
                </a:solidFill>
                <a:latin typeface="Menlo"/>
              </a:rPr>
              <a:t>"utf-8"</a:t>
            </a:r>
            <a:r>
              <a:rPr lang="en-US" altLang="en-US" sz="1600" dirty="0">
                <a:solidFill>
                  <a:srgbClr val="666600"/>
                </a:solidFill>
                <a:latin typeface="Menlo"/>
              </a:rPr>
              <a:t>));</a:t>
            </a:r>
            <a:endParaRPr lang="en-US" altLang="en-US" sz="1600" dirty="0">
              <a:solidFill>
                <a:srgbClr val="313131"/>
              </a:solidFill>
              <a:latin typeface="Menlo"/>
            </a:endParaRPr>
          </a:p>
          <a:p>
            <a:pPr lvl="0"/>
            <a:r>
              <a:rPr lang="en-US" altLang="en-US" sz="1600" dirty="0" err="1">
                <a:solidFill>
                  <a:srgbClr val="7F0055"/>
                </a:solidFill>
                <a:latin typeface="Menlo"/>
              </a:rPr>
              <a:t>System</a:t>
            </a:r>
            <a:r>
              <a:rPr lang="en-US" altLang="en-US" sz="1600" dirty="0" err="1">
                <a:solidFill>
                  <a:srgbClr val="666600"/>
                </a:solidFill>
                <a:latin typeface="Menlo"/>
              </a:rPr>
              <a:t>.</a:t>
            </a:r>
            <a:r>
              <a:rPr lang="en-US" altLang="en-US" sz="1600" dirty="0" err="1">
                <a:solidFill>
                  <a:srgbClr val="000088"/>
                </a:solidFill>
                <a:latin typeface="Menlo"/>
              </a:rPr>
              <a:t>out</a:t>
            </a:r>
            <a:r>
              <a:rPr lang="en-US" altLang="en-US" sz="1600" dirty="0" err="1">
                <a:solidFill>
                  <a:srgbClr val="666600"/>
                </a:solidFill>
                <a:latin typeface="Menlo"/>
              </a:rPr>
              <a:t>.</a:t>
            </a:r>
            <a:r>
              <a:rPr lang="en-US" altLang="en-US" sz="1600" dirty="0" err="1">
                <a:solidFill>
                  <a:srgbClr val="313131"/>
                </a:solidFill>
                <a:latin typeface="Menlo"/>
              </a:rPr>
              <a:t>println</a:t>
            </a:r>
            <a:r>
              <a:rPr lang="en-US" altLang="en-US" sz="1600" dirty="0">
                <a:solidFill>
                  <a:srgbClr val="666600"/>
                </a:solidFill>
                <a:latin typeface="Menlo"/>
              </a:rPr>
              <a:t>(</a:t>
            </a:r>
            <a:r>
              <a:rPr lang="en-US" altLang="en-US" sz="1600" dirty="0">
                <a:solidFill>
                  <a:srgbClr val="008800"/>
                </a:solidFill>
                <a:latin typeface="Menlo"/>
              </a:rPr>
              <a:t>"Base64 Encoded String (Basic) :"</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base64encodedString</a:t>
            </a:r>
            <a:r>
              <a:rPr lang="en-US" altLang="en-US" sz="1600" dirty="0">
                <a:solidFill>
                  <a:srgbClr val="666600"/>
                </a:solidFill>
                <a:latin typeface="Menlo"/>
              </a:rPr>
              <a:t>);</a:t>
            </a:r>
            <a:endParaRPr lang="en-US" altLang="en-US" sz="1600" dirty="0">
              <a:solidFill>
                <a:srgbClr val="313131"/>
              </a:solidFill>
              <a:latin typeface="Menlo"/>
            </a:endParaRPr>
          </a:p>
          <a:p>
            <a:pPr lvl="0"/>
            <a:endParaRPr lang="en-US" altLang="en-US" sz="1600" dirty="0">
              <a:solidFill>
                <a:srgbClr val="313131"/>
              </a:solidFill>
              <a:latin typeface="Menlo"/>
            </a:endParaRPr>
          </a:p>
          <a:p>
            <a:pPr lvl="0"/>
            <a:r>
              <a:rPr lang="en-US" altLang="en-US" sz="1600" dirty="0">
                <a:solidFill>
                  <a:srgbClr val="880000"/>
                </a:solidFill>
                <a:latin typeface="Menlo"/>
              </a:rPr>
              <a:t>// Decode</a:t>
            </a:r>
            <a:endParaRPr lang="en-US" altLang="en-US" sz="1600" dirty="0">
              <a:solidFill>
                <a:srgbClr val="313131"/>
              </a:solidFill>
              <a:latin typeface="Menlo"/>
            </a:endParaRPr>
          </a:p>
          <a:p>
            <a:pPr lvl="0"/>
            <a:r>
              <a:rPr lang="en-US" altLang="en-US" sz="1600" dirty="0">
                <a:solidFill>
                  <a:srgbClr val="000088"/>
                </a:solidFill>
                <a:latin typeface="Menlo"/>
              </a:rPr>
              <a:t>byte</a:t>
            </a:r>
            <a:r>
              <a:rPr lang="en-US" altLang="en-US" sz="1600" dirty="0">
                <a:solidFill>
                  <a:srgbClr val="666600"/>
                </a:solidFill>
                <a:latin typeface="Menlo"/>
              </a:rPr>
              <a:t>[]</a:t>
            </a:r>
            <a:r>
              <a:rPr lang="en-US" altLang="en-US" sz="1600" dirty="0">
                <a:solidFill>
                  <a:srgbClr val="313131"/>
                </a:solidFill>
                <a:latin typeface="Menlo"/>
              </a:rPr>
              <a:t> base64decodedBytes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7F0055"/>
                </a:solidFill>
                <a:latin typeface="Menlo"/>
              </a:rPr>
              <a:t>Base64</a:t>
            </a:r>
            <a:r>
              <a:rPr lang="en-US" altLang="en-US" sz="1600" dirty="0">
                <a:solidFill>
                  <a:srgbClr val="666600"/>
                </a:solidFill>
                <a:latin typeface="Menlo"/>
              </a:rPr>
              <a:t>.</a:t>
            </a:r>
            <a:r>
              <a:rPr lang="en-US" altLang="en-US" sz="1600" dirty="0">
                <a:solidFill>
                  <a:srgbClr val="313131"/>
                </a:solidFill>
                <a:latin typeface="Menlo"/>
              </a:rPr>
              <a:t>getDecoder</a:t>
            </a:r>
            <a:r>
              <a:rPr lang="en-US" altLang="en-US" sz="1600" dirty="0">
                <a:solidFill>
                  <a:srgbClr val="666600"/>
                </a:solidFill>
                <a:latin typeface="Menlo"/>
              </a:rPr>
              <a:t>().</a:t>
            </a:r>
            <a:r>
              <a:rPr lang="en-US" altLang="en-US" sz="1600" dirty="0">
                <a:solidFill>
                  <a:srgbClr val="313131"/>
                </a:solidFill>
                <a:latin typeface="Menlo"/>
              </a:rPr>
              <a:t>decode</a:t>
            </a:r>
            <a:r>
              <a:rPr lang="en-US" altLang="en-US" sz="1600" dirty="0">
                <a:solidFill>
                  <a:srgbClr val="666600"/>
                </a:solidFill>
                <a:latin typeface="Menlo"/>
              </a:rPr>
              <a:t>(</a:t>
            </a:r>
            <a:r>
              <a:rPr lang="en-US" altLang="en-US" sz="1600" dirty="0">
                <a:solidFill>
                  <a:srgbClr val="313131"/>
                </a:solidFill>
                <a:latin typeface="Menlo"/>
              </a:rPr>
              <a:t>base64encodedString</a:t>
            </a:r>
            <a:r>
              <a:rPr lang="en-US" altLang="en-US" sz="1600" dirty="0">
                <a:solidFill>
                  <a:srgbClr val="666600"/>
                </a:solidFill>
                <a:latin typeface="Menlo"/>
              </a:rPr>
              <a:t>);</a:t>
            </a:r>
            <a:endParaRPr lang="en-US" altLang="en-US" sz="1600" dirty="0">
              <a:solidFill>
                <a:srgbClr val="313131"/>
              </a:solidFill>
              <a:latin typeface="Menlo"/>
            </a:endParaRPr>
          </a:p>
          <a:p>
            <a:pPr lvl="0"/>
            <a:r>
              <a:rPr lang="en-US" altLang="en-US" sz="1600" dirty="0" err="1">
                <a:solidFill>
                  <a:srgbClr val="7F0055"/>
                </a:solidFill>
                <a:latin typeface="Menlo"/>
              </a:rPr>
              <a:t>System</a:t>
            </a:r>
            <a:r>
              <a:rPr lang="en-US" altLang="en-US" sz="1600" dirty="0" err="1">
                <a:solidFill>
                  <a:srgbClr val="666600"/>
                </a:solidFill>
                <a:latin typeface="Menlo"/>
              </a:rPr>
              <a:t>.</a:t>
            </a:r>
            <a:r>
              <a:rPr lang="en-US" altLang="en-US" sz="1600" dirty="0" err="1">
                <a:solidFill>
                  <a:srgbClr val="000088"/>
                </a:solidFill>
                <a:latin typeface="Menlo"/>
              </a:rPr>
              <a:t>out</a:t>
            </a:r>
            <a:r>
              <a:rPr lang="en-US" altLang="en-US" sz="1600" dirty="0" err="1">
                <a:solidFill>
                  <a:srgbClr val="666600"/>
                </a:solidFill>
                <a:latin typeface="Menlo"/>
              </a:rPr>
              <a:t>.</a:t>
            </a:r>
            <a:r>
              <a:rPr lang="en-US" altLang="en-US" sz="1600" dirty="0" err="1">
                <a:solidFill>
                  <a:srgbClr val="313131"/>
                </a:solidFill>
                <a:latin typeface="Menlo"/>
              </a:rPr>
              <a:t>println</a:t>
            </a:r>
            <a:r>
              <a:rPr lang="en-US" altLang="en-US" sz="1600" dirty="0">
                <a:solidFill>
                  <a:srgbClr val="666600"/>
                </a:solidFill>
                <a:latin typeface="Menlo"/>
              </a:rPr>
              <a:t>(</a:t>
            </a:r>
            <a:r>
              <a:rPr lang="en-US" altLang="en-US" sz="1600" dirty="0">
                <a:solidFill>
                  <a:srgbClr val="000088"/>
                </a:solidFill>
                <a:latin typeface="Menlo"/>
              </a:rPr>
              <a:t>new</a:t>
            </a:r>
            <a:r>
              <a:rPr lang="en-US" altLang="en-US" sz="1600" dirty="0">
                <a:solidFill>
                  <a:srgbClr val="313131"/>
                </a:solidFill>
                <a:latin typeface="Menlo"/>
              </a:rPr>
              <a:t> </a:t>
            </a:r>
            <a:r>
              <a:rPr lang="en-US" altLang="en-US" sz="1600" dirty="0">
                <a:solidFill>
                  <a:srgbClr val="7F0055"/>
                </a:solidFill>
                <a:latin typeface="Menlo"/>
              </a:rPr>
              <a:t>String</a:t>
            </a:r>
            <a:r>
              <a:rPr lang="en-US" altLang="en-US" sz="1600" dirty="0">
                <a:solidFill>
                  <a:srgbClr val="666600"/>
                </a:solidFill>
                <a:latin typeface="Menlo"/>
              </a:rPr>
              <a:t>(</a:t>
            </a:r>
            <a:r>
              <a:rPr lang="en-US" altLang="en-US" sz="1600" dirty="0">
                <a:solidFill>
                  <a:srgbClr val="313131"/>
                </a:solidFill>
                <a:latin typeface="Menlo"/>
              </a:rPr>
              <a:t>base64decodedBytes</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8800"/>
                </a:solidFill>
                <a:latin typeface="Menlo"/>
              </a:rPr>
              <a:t>"utf-8"</a:t>
            </a:r>
            <a:r>
              <a:rPr lang="en-US" altLang="en-US" sz="1600" dirty="0">
                <a:solidFill>
                  <a:srgbClr val="666600"/>
                </a:solidFill>
                <a:latin typeface="Menlo"/>
              </a:rPr>
              <a:t>));</a:t>
            </a:r>
          </a:p>
        </p:txBody>
      </p:sp>
    </p:spTree>
    <p:extLst>
      <p:ext uri="{BB962C8B-B14F-4D97-AF65-F5344CB8AC3E}">
        <p14:creationId xmlns:p14="http://schemas.microsoft.com/office/powerpoint/2010/main" val="30981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The picture illustrates how one way hash algorithm wor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2515" y="1905000"/>
            <a:ext cx="5463285" cy="301391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Wire-level Security</a:t>
            </a:r>
            <a:endParaRPr lang="en-CA" dirty="0"/>
          </a:p>
        </p:txBody>
      </p:sp>
      <p:sp>
        <p:nvSpPr>
          <p:cNvPr id="4" name="Text Placeholder 3"/>
          <p:cNvSpPr>
            <a:spLocks noGrp="1"/>
          </p:cNvSpPr>
          <p:nvPr>
            <p:ph type="body" idx="13"/>
          </p:nvPr>
        </p:nvSpPr>
        <p:spPr/>
        <p:txBody>
          <a:bodyPr/>
          <a:lstStyle/>
          <a:p>
            <a:r>
              <a:rPr lang="en-US" dirty="0"/>
              <a:t>Hashing Example</a:t>
            </a:r>
            <a:endParaRPr lang="en-CA" dirty="0"/>
          </a:p>
        </p:txBody>
      </p:sp>
      <p:sp>
        <p:nvSpPr>
          <p:cNvPr id="6" name="Rectangle 5"/>
          <p:cNvSpPr/>
          <p:nvPr/>
        </p:nvSpPr>
        <p:spPr>
          <a:xfrm>
            <a:off x="990600" y="5193268"/>
            <a:ext cx="2941831" cy="369332"/>
          </a:xfrm>
          <a:prstGeom prst="rect">
            <a:avLst/>
          </a:prstGeom>
        </p:spPr>
        <p:txBody>
          <a:bodyPr wrap="none">
            <a:spAutoFit/>
          </a:bodyPr>
          <a:lstStyle/>
          <a:p>
            <a:r>
              <a:rPr lang="en-CA" b="1" dirty="0">
                <a:latin typeface="Courier New" panose="02070309020205020404" pitchFamily="49" charset="0"/>
                <a:cs typeface="Courier New" panose="02070309020205020404" pitchFamily="49" charset="0"/>
              </a:rPr>
              <a:t>Text:   </a:t>
            </a:r>
            <a:r>
              <a:rPr lang="en-CA" dirty="0">
                <a:latin typeface="Courier New" panose="02070309020205020404" pitchFamily="49" charset="0"/>
                <a:cs typeface="Courier New" panose="02070309020205020404" pitchFamily="49" charset="0"/>
              </a:rPr>
              <a:t>Web Services</a:t>
            </a:r>
          </a:p>
        </p:txBody>
      </p:sp>
      <p:sp>
        <p:nvSpPr>
          <p:cNvPr id="8" name="Rectangle 7"/>
          <p:cNvSpPr/>
          <p:nvPr/>
        </p:nvSpPr>
        <p:spPr>
          <a:xfrm>
            <a:off x="990600" y="5486400"/>
            <a:ext cx="6218369" cy="369332"/>
          </a:xfrm>
          <a:prstGeom prst="rect">
            <a:avLst/>
          </a:prstGeom>
        </p:spPr>
        <p:txBody>
          <a:bodyPr wrap="none">
            <a:spAutoFit/>
          </a:bodyPr>
          <a:lstStyle/>
          <a:p>
            <a:r>
              <a:rPr lang="en-CA" b="1" dirty="0">
                <a:latin typeface="Courier New" panose="02070309020205020404" pitchFamily="49" charset="0"/>
                <a:cs typeface="Courier New" panose="02070309020205020404" pitchFamily="49" charset="0"/>
              </a:rPr>
              <a:t>MD5 (in hex): </a:t>
            </a:r>
            <a:r>
              <a:rPr lang="en-CA" dirty="0"/>
              <a:t>2c10282d2a9ce8be1576d7af8091d09e</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03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Wire-level Security</a:t>
            </a:r>
            <a:endParaRPr lang="en-CA" dirty="0"/>
          </a:p>
        </p:txBody>
      </p:sp>
      <p:sp>
        <p:nvSpPr>
          <p:cNvPr id="4" name="Text Placeholder 3"/>
          <p:cNvSpPr>
            <a:spLocks noGrp="1"/>
          </p:cNvSpPr>
          <p:nvPr>
            <p:ph type="body" idx="13"/>
          </p:nvPr>
        </p:nvSpPr>
        <p:spPr/>
        <p:txBody>
          <a:bodyPr/>
          <a:lstStyle/>
          <a:p>
            <a:r>
              <a:rPr lang="en-US" dirty="0"/>
              <a:t>MD5 Example</a:t>
            </a:r>
            <a:endParaRPr lang="en-CA" dirty="0"/>
          </a:p>
        </p:txBody>
      </p:sp>
      <p:sp>
        <p:nvSpPr>
          <p:cNvPr id="2" name="Rectangle 1"/>
          <p:cNvSpPr>
            <a:spLocks noChangeArrowheads="1"/>
          </p:cNvSpPr>
          <p:nvPr/>
        </p:nvSpPr>
        <p:spPr bwMode="auto">
          <a:xfrm>
            <a:off x="1905000" y="2120076"/>
            <a:ext cx="8763000"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333333"/>
                </a:solidFill>
                <a:latin typeface="source code pro"/>
              </a:rPr>
              <a:t>    </a:t>
            </a:r>
            <a:r>
              <a:rPr lang="en-US" altLang="en-US" sz="1600" b="1" dirty="0">
                <a:solidFill>
                  <a:srgbClr val="63B175"/>
                </a:solidFill>
                <a:latin typeface="source code pro"/>
              </a:rPr>
              <a:t>import</a:t>
            </a:r>
            <a:r>
              <a:rPr lang="en-US" altLang="en-US" sz="1600" dirty="0">
                <a:solidFill>
                  <a:srgbClr val="000000"/>
                </a:solidFill>
                <a:latin typeface="source code pro"/>
              </a:rPr>
              <a:t> </a:t>
            </a:r>
            <a:r>
              <a:rPr lang="en-US" altLang="en-US" sz="1600" dirty="0" err="1">
                <a:solidFill>
                  <a:srgbClr val="000000"/>
                </a:solidFill>
                <a:latin typeface="source code pro"/>
              </a:rPr>
              <a:t>java.security.MessageDigest</a:t>
            </a:r>
            <a:r>
              <a:rPr lang="en-US" altLang="en-US" sz="1600" dirty="0">
                <a:solidFill>
                  <a:srgbClr val="000000"/>
                </a:solidFill>
                <a:latin typeface="source code pro"/>
              </a:rPr>
              <a:t>;</a:t>
            </a:r>
          </a:p>
          <a:p>
            <a:r>
              <a:rPr lang="en-US" altLang="en-US" sz="1600" dirty="0">
                <a:solidFill>
                  <a:srgbClr val="333333"/>
                </a:solidFill>
                <a:latin typeface="source code pro"/>
              </a:rPr>
              <a:t>    </a:t>
            </a:r>
            <a:r>
              <a:rPr lang="en-US" altLang="en-US" sz="1600" b="1" dirty="0">
                <a:solidFill>
                  <a:srgbClr val="63B175"/>
                </a:solidFill>
                <a:latin typeface="source code pro"/>
              </a:rPr>
              <a:t>import</a:t>
            </a:r>
            <a:r>
              <a:rPr lang="en-US" altLang="en-US" sz="1600" dirty="0">
                <a:solidFill>
                  <a:srgbClr val="000000"/>
                </a:solidFill>
                <a:latin typeface="source code pro"/>
              </a:rPr>
              <a:t> </a:t>
            </a:r>
            <a:r>
              <a:rPr lang="en-CA" sz="1600" dirty="0" err="1"/>
              <a:t>javax.xml.bind.DatatypeConverter</a:t>
            </a:r>
            <a:r>
              <a:rPr lang="en-US" altLang="en-US" sz="1600" dirty="0">
                <a:solidFill>
                  <a:srgbClr val="000000"/>
                </a:solidFill>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333333"/>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String password = </a:t>
            </a:r>
            <a:r>
              <a:rPr kumimoji="0" lang="en-US" altLang="en-US" sz="1600" b="1" i="0" u="none" strike="noStrike" cap="none" normalizeH="0" baseline="0" dirty="0">
                <a:ln>
                  <a:noFill/>
                </a:ln>
                <a:solidFill>
                  <a:srgbClr val="63B175"/>
                </a:solidFill>
                <a:effectLst/>
                <a:latin typeface="source code pro"/>
              </a:rPr>
              <a:t>"</a:t>
            </a:r>
            <a:r>
              <a:rPr kumimoji="0" lang="en-US" altLang="en-US" sz="1600" b="1" i="0" u="none" strike="noStrike" cap="none" normalizeH="0" baseline="0" dirty="0" err="1">
                <a:ln>
                  <a:noFill/>
                </a:ln>
                <a:solidFill>
                  <a:srgbClr val="63B175"/>
                </a:solidFill>
                <a:effectLst/>
                <a:latin typeface="source code pro"/>
              </a:rPr>
              <a:t>ILoveJava</a:t>
            </a:r>
            <a:r>
              <a:rPr kumimoji="0" lang="en-US" altLang="en-US" sz="1600" b="1" i="0" u="none" strike="noStrike" cap="none" normalizeH="0" baseline="0" dirty="0">
                <a:ln>
                  <a:noFill/>
                </a:ln>
                <a:solidFill>
                  <a:srgbClr val="63B175"/>
                </a:solidFill>
                <a:effectLst/>
                <a:latin typeface="source code pro"/>
              </a:rPr>
              <a:t>"</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MessageDigest</a:t>
            </a:r>
            <a:r>
              <a:rPr kumimoji="0" lang="en-US" altLang="en-US" sz="1600" b="0" i="0" u="none" strike="noStrike" cap="none" normalizeH="0" baseline="0" dirty="0">
                <a:ln>
                  <a:noFill/>
                </a:ln>
                <a:solidFill>
                  <a:srgbClr val="000000"/>
                </a:solidFill>
                <a:effectLst/>
                <a:latin typeface="source code pro"/>
              </a:rPr>
              <a:t> md = </a:t>
            </a:r>
            <a:r>
              <a:rPr kumimoji="0" lang="en-US" altLang="en-US" sz="1600" b="0" i="0" u="none" strike="noStrike" cap="none" normalizeH="0" baseline="0" dirty="0" err="1">
                <a:ln>
                  <a:noFill/>
                </a:ln>
                <a:solidFill>
                  <a:srgbClr val="000000"/>
                </a:solidFill>
                <a:effectLst/>
                <a:latin typeface="source code pro"/>
              </a:rPr>
              <a:t>MessageDigest.getInstance</a:t>
            </a:r>
            <a:r>
              <a:rPr kumimoji="0" lang="en-US" altLang="en-US" sz="1600" b="0" i="0" u="none" strike="noStrike" cap="none" normalizeH="0" baseline="0" dirty="0">
                <a:ln>
                  <a:noFill/>
                </a:ln>
                <a:solidFill>
                  <a:srgbClr val="000000"/>
                </a:solidFill>
                <a:effectLst/>
                <a:latin typeface="source code pro"/>
              </a:rPr>
              <a:t>(</a:t>
            </a:r>
            <a:r>
              <a:rPr kumimoji="0" lang="en-US" altLang="en-US" sz="1600" b="1" i="0" u="none" strike="noStrike" cap="none" normalizeH="0" baseline="0" dirty="0">
                <a:ln>
                  <a:noFill/>
                </a:ln>
                <a:solidFill>
                  <a:srgbClr val="63B175"/>
                </a:solidFill>
                <a:effectLst/>
                <a:latin typeface="source code pro"/>
              </a:rPr>
              <a:t>"MD5"</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md.update</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err="1">
                <a:ln>
                  <a:noFill/>
                </a:ln>
                <a:solidFill>
                  <a:srgbClr val="000000"/>
                </a:solidFill>
                <a:effectLst/>
                <a:latin typeface="source code pro"/>
              </a:rPr>
              <a:t>password.getBytes</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source code pro"/>
              </a:rPr>
              <a:t>    </a:t>
            </a:r>
            <a:r>
              <a:rPr kumimoji="0" lang="en-US" altLang="en-US" sz="1600" b="1" i="0" u="none" strike="noStrike" cap="none" normalizeH="0" baseline="0" dirty="0">
                <a:ln>
                  <a:noFill/>
                </a:ln>
                <a:solidFill>
                  <a:srgbClr val="63B175"/>
                </a:solidFill>
                <a:effectLst/>
                <a:latin typeface="source code pro"/>
              </a:rPr>
              <a:t>byte</a:t>
            </a:r>
            <a:r>
              <a:rPr kumimoji="0" lang="en-US" altLang="en-US" sz="1600" b="0" i="0" u="none" strike="noStrike" cap="none" normalizeH="0" baseline="0" dirty="0">
                <a:ln>
                  <a:noFill/>
                </a:ln>
                <a:solidFill>
                  <a:srgbClr val="000000"/>
                </a:solidFill>
                <a:effectLst/>
                <a:latin typeface="source code pro"/>
              </a:rPr>
              <a:t>[] digest = </a:t>
            </a:r>
            <a:r>
              <a:rPr kumimoji="0" lang="en-US" altLang="en-US" sz="1600" b="0" i="0" u="none" strike="noStrike" cap="none" normalizeH="0" baseline="0" dirty="0" err="1">
                <a:ln>
                  <a:noFill/>
                </a:ln>
                <a:solidFill>
                  <a:srgbClr val="000000"/>
                </a:solidFill>
                <a:effectLst/>
                <a:latin typeface="source code pro"/>
              </a:rPr>
              <a:t>md.digest</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String </a:t>
            </a:r>
            <a:r>
              <a:rPr kumimoji="0" lang="en-US" altLang="en-US" sz="1600" b="0" i="0" u="none" strike="noStrike" cap="none" normalizeH="0" baseline="0" dirty="0" err="1">
                <a:ln>
                  <a:noFill/>
                </a:ln>
                <a:solidFill>
                  <a:srgbClr val="000000"/>
                </a:solidFill>
                <a:effectLst/>
                <a:latin typeface="source code pro"/>
              </a:rPr>
              <a:t>myHash</a:t>
            </a:r>
            <a:r>
              <a:rPr kumimoji="0" lang="en-US" altLang="en-US" sz="1600" b="0" i="0" u="none" strike="noStrike" cap="none" normalizeH="0" baseline="0" dirty="0">
                <a:ln>
                  <a:noFill/>
                </a:ln>
                <a:solidFill>
                  <a:srgbClr val="000000"/>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source code pro"/>
              </a:rPr>
              <a:t>        </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DatatypeConverter.printHexBinary</a:t>
            </a:r>
            <a:r>
              <a:rPr kumimoji="0" lang="en-US" altLang="en-US" sz="1600" b="0" i="0" u="none" strike="noStrike" cap="none" normalizeH="0" baseline="0" dirty="0">
                <a:ln>
                  <a:noFill/>
                </a:ln>
                <a:solidFill>
                  <a:srgbClr val="000000"/>
                </a:solidFill>
                <a:effectLst/>
                <a:latin typeface="source code pro"/>
              </a:rPr>
              <a:t>(digest).</a:t>
            </a:r>
            <a:r>
              <a:rPr kumimoji="0" lang="en-US" altLang="en-US" sz="1600" b="0" i="0" u="none" strike="noStrike" cap="none" normalizeH="0" baseline="0" dirty="0" err="1">
                <a:ln>
                  <a:noFill/>
                </a:ln>
                <a:solidFill>
                  <a:srgbClr val="000000"/>
                </a:solidFill>
                <a:effectLst/>
                <a:latin typeface="source code pro"/>
              </a:rPr>
              <a:t>toUpperCase</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System.out.println</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err="1">
                <a:ln>
                  <a:noFill/>
                </a:ln>
                <a:solidFill>
                  <a:srgbClr val="000000"/>
                </a:solidFill>
                <a:effectLst/>
                <a:latin typeface="source code pro"/>
              </a:rPr>
              <a:t>myHash</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13603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vert="horz" lIns="91440" tIns="45720" rIns="91440" bIns="45720" rtlCol="0" anchor="t">
            <a:normAutofit/>
          </a:bodyPr>
          <a:lstStyle/>
          <a:p>
            <a:r>
              <a:rPr lang="en-US" dirty="0"/>
              <a:t>For more info on Java cipher check:</a:t>
            </a:r>
          </a:p>
          <a:p>
            <a:pPr lvl="1"/>
            <a:r>
              <a:rPr lang="en-CA" dirty="0">
                <a:hlinkClick r:id="rId2"/>
              </a:rPr>
              <a:t>http://tutorials.jenkov.com/java-cryptography/cipher.html</a:t>
            </a:r>
            <a:endParaRPr lang="en-CA" dirty="0"/>
          </a:p>
          <a:p>
            <a:endParaRPr lang="en-CA" dirty="0"/>
          </a:p>
        </p:txBody>
      </p:sp>
      <p:sp>
        <p:nvSpPr>
          <p:cNvPr id="3" name="Title 2"/>
          <p:cNvSpPr>
            <a:spLocks noGrp="1"/>
          </p:cNvSpPr>
          <p:nvPr>
            <p:ph type="title"/>
          </p:nvPr>
        </p:nvSpPr>
        <p:spPr/>
        <p:txBody>
          <a:bodyPr/>
          <a:lstStyle/>
          <a:p>
            <a:r>
              <a:rPr lang="en-US" dirty="0"/>
              <a:t>Wire-level Security</a:t>
            </a:r>
            <a:endParaRPr lang="en-CA" dirty="0"/>
          </a:p>
        </p:txBody>
      </p:sp>
      <p:sp>
        <p:nvSpPr>
          <p:cNvPr id="4" name="Text Placeholder 3"/>
          <p:cNvSpPr>
            <a:spLocks noGrp="1"/>
          </p:cNvSpPr>
          <p:nvPr>
            <p:ph type="body" idx="13"/>
          </p:nvPr>
        </p:nvSpPr>
        <p:spPr/>
        <p:txBody>
          <a:bodyPr/>
          <a:lstStyle/>
          <a:p>
            <a:r>
              <a:rPr lang="en-US" dirty="0"/>
              <a:t>Java Cipher</a:t>
            </a:r>
            <a:endParaRPr lang="en-CA" dirty="0"/>
          </a:p>
        </p:txBody>
      </p:sp>
    </p:spTree>
    <p:extLst>
      <p:ext uri="{BB962C8B-B14F-4D97-AF65-F5344CB8AC3E}">
        <p14:creationId xmlns:p14="http://schemas.microsoft.com/office/powerpoint/2010/main" val="2766943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The encrypted bits are the </a:t>
            </a:r>
            <a:r>
              <a:rPr lang="en-US" b="1" dirty="0">
                <a:solidFill>
                  <a:srgbClr val="FF0000"/>
                </a:solidFill>
              </a:rPr>
              <a:t>cipher</a:t>
            </a:r>
            <a:r>
              <a:rPr lang="en-US" dirty="0"/>
              <a:t> bits. If the input bits represent text, then they are the </a:t>
            </a:r>
            <a:r>
              <a:rPr lang="en-US" b="1" dirty="0">
                <a:solidFill>
                  <a:srgbClr val="FF0000"/>
                </a:solidFill>
              </a:rPr>
              <a:t>plaintext</a:t>
            </a:r>
            <a:r>
              <a:rPr lang="en-US" dirty="0"/>
              <a:t> and the output bits are the </a:t>
            </a:r>
            <a:r>
              <a:rPr lang="en-US" b="1" dirty="0" err="1">
                <a:solidFill>
                  <a:srgbClr val="FF0000"/>
                </a:solidFill>
              </a:rPr>
              <a:t>ciphertext</a:t>
            </a:r>
            <a:r>
              <a:rPr lang="en-US" dirty="0"/>
              <a:t>.</a:t>
            </a:r>
            <a:endParaRPr lang="en-CA" dirty="0"/>
          </a:p>
        </p:txBody>
      </p:sp>
      <p:sp>
        <p:nvSpPr>
          <p:cNvPr id="7" name="Title 6"/>
          <p:cNvSpPr>
            <a:spLocks noGrp="1"/>
          </p:cNvSpPr>
          <p:nvPr>
            <p:ph type="title"/>
          </p:nvPr>
        </p:nvSpPr>
        <p:spPr/>
        <p:txBody>
          <a:bodyPr/>
          <a:lstStyle/>
          <a:p>
            <a:r>
              <a:rPr lang="en-US" dirty="0"/>
              <a:t>Wire-level Security</a:t>
            </a:r>
            <a:endParaRPr lang="en-CA" dirty="0"/>
          </a:p>
        </p:txBody>
      </p:sp>
      <p:sp>
        <p:nvSpPr>
          <p:cNvPr id="9" name="Text Placeholder 8"/>
          <p:cNvSpPr>
            <a:spLocks noGrp="1"/>
          </p:cNvSpPr>
          <p:nvPr>
            <p:ph type="body" idx="13"/>
          </p:nvPr>
        </p:nvSpPr>
        <p:spPr/>
        <p:txBody>
          <a:bodyPr/>
          <a:lstStyle/>
          <a:p>
            <a:r>
              <a:rPr lang="en-CA" dirty="0"/>
              <a:t>Symmetric and Asymmetric Encryption/Decryption</a:t>
            </a:r>
          </a:p>
        </p:txBody>
      </p:sp>
      <p:pic>
        <p:nvPicPr>
          <p:cNvPr id="10" name="Picture 9" descr="The picture illustrates a general encryption and decryption system."/>
          <p:cNvPicPr/>
          <p:nvPr/>
        </p:nvPicPr>
        <p:blipFill>
          <a:blip r:embed="rId2"/>
          <a:stretch>
            <a:fillRect/>
          </a:stretch>
        </p:blipFill>
        <p:spPr>
          <a:xfrm>
            <a:off x="2984500" y="4212075"/>
            <a:ext cx="6223000" cy="1524793"/>
          </a:xfrm>
          <a:prstGeom prst="rect">
            <a:avLst/>
          </a:prstGeom>
        </p:spPr>
      </p:pic>
    </p:spTree>
    <p:extLst>
      <p:ext uri="{BB962C8B-B14F-4D97-AF65-F5344CB8AC3E}">
        <p14:creationId xmlns:p14="http://schemas.microsoft.com/office/powerpoint/2010/main" val="2526440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0" indent="0">
              <a:buNone/>
            </a:pPr>
            <a:r>
              <a:rPr lang="en-US" dirty="0"/>
              <a:t>Single Key Encryption (Symmetric):</a:t>
            </a:r>
            <a:endParaRPr lang="en-CA" dirty="0"/>
          </a:p>
        </p:txBody>
      </p:sp>
      <p:sp>
        <p:nvSpPr>
          <p:cNvPr id="7" name="Title 6"/>
          <p:cNvSpPr>
            <a:spLocks noGrp="1"/>
          </p:cNvSpPr>
          <p:nvPr>
            <p:ph type="title"/>
          </p:nvPr>
        </p:nvSpPr>
        <p:spPr/>
        <p:txBody>
          <a:bodyPr/>
          <a:lstStyle/>
          <a:p>
            <a:r>
              <a:rPr lang="en-US" dirty="0"/>
              <a:t>Wire-level Security</a:t>
            </a:r>
            <a:endParaRPr lang="en-CA" dirty="0"/>
          </a:p>
        </p:txBody>
      </p:sp>
      <p:sp>
        <p:nvSpPr>
          <p:cNvPr id="9" name="Text Placeholder 8"/>
          <p:cNvSpPr>
            <a:spLocks noGrp="1"/>
          </p:cNvSpPr>
          <p:nvPr>
            <p:ph type="body" idx="13"/>
          </p:nvPr>
        </p:nvSpPr>
        <p:spPr/>
        <p:txBody>
          <a:bodyPr/>
          <a:lstStyle/>
          <a:p>
            <a:r>
              <a:rPr lang="en-CA" dirty="0"/>
              <a:t>Symmetric and Asymmetric Encryption/Decryption</a:t>
            </a:r>
          </a:p>
        </p:txBody>
      </p:sp>
      <p:pic>
        <p:nvPicPr>
          <p:cNvPr id="6" name="Picture 5" descr="This picture shows a single key encryption system"/>
          <p:cNvPicPr/>
          <p:nvPr/>
        </p:nvPicPr>
        <p:blipFill>
          <a:blip r:embed="rId2"/>
          <a:stretch>
            <a:fillRect/>
          </a:stretch>
        </p:blipFill>
        <p:spPr>
          <a:xfrm>
            <a:off x="5960745" y="3276600"/>
            <a:ext cx="4859655" cy="1738312"/>
          </a:xfrm>
          <a:prstGeom prst="rect">
            <a:avLst/>
          </a:prstGeom>
        </p:spPr>
      </p:pic>
    </p:spTree>
    <p:extLst>
      <p:ext uri="{BB962C8B-B14F-4D97-AF65-F5344CB8AC3E}">
        <p14:creationId xmlns:p14="http://schemas.microsoft.com/office/powerpoint/2010/main" val="199756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16387" descr="Abstract blurred public library with bookshelves">
            <a:extLst>
              <a:ext uri="{FF2B5EF4-FFF2-40B4-BE49-F238E27FC236}">
                <a16:creationId xmlns:a16="http://schemas.microsoft.com/office/drawing/2014/main" id="{39C9D24C-1D20-455B-9841-9224691A4561}"/>
              </a:ext>
            </a:extLst>
          </p:cNvPr>
          <p:cNvPicPr>
            <a:picLocks noChangeAspect="1"/>
          </p:cNvPicPr>
          <p:nvPr/>
        </p:nvPicPr>
        <p:blipFill rotWithShape="1">
          <a:blip r:embed="rId3"/>
          <a:srcRect t="17230" b="30340"/>
          <a:stretch/>
        </p:blipFill>
        <p:spPr>
          <a:xfrm>
            <a:off x="609600" y="2286001"/>
            <a:ext cx="10972800" cy="3840163"/>
          </a:xfrm>
          <a:prstGeom prst="rect">
            <a:avLst/>
          </a:prstGeom>
          <a:noFill/>
        </p:spPr>
      </p:pic>
      <p:sp>
        <p:nvSpPr>
          <p:cNvPr id="16386" name="Rectangle 3"/>
          <p:cNvSpPr>
            <a:spLocks noGrp="1" noChangeArrowheads="1"/>
          </p:cNvSpPr>
          <p:nvPr>
            <p:ph type="body" idx="13"/>
          </p:nvPr>
        </p:nvSpPr>
        <p:spPr>
          <a:xfrm>
            <a:off x="508000" y="914400"/>
            <a:ext cx="10972800" cy="1143000"/>
          </a:xfrm>
        </p:spPr>
        <p:txBody>
          <a:bodyPr anchor="t">
            <a:normAutofit/>
          </a:bodyPr>
          <a:lstStyle/>
          <a:p>
            <a:pPr marL="285750" indent="-285750">
              <a:lnSpc>
                <a:spcPct val="90000"/>
              </a:lnSpc>
              <a:buFont typeface="Wingdings" panose="05000000000000000000" pitchFamily="2" charset="2"/>
              <a:buChar char="q"/>
            </a:pPr>
            <a:r>
              <a:rPr lang="en-US" altLang="en-US" sz="1500" dirty="0"/>
              <a:t>The following materials are produced from various online sources. Links to the original materials have been provided.</a:t>
            </a:r>
          </a:p>
        </p:txBody>
      </p:sp>
      <p:sp>
        <p:nvSpPr>
          <p:cNvPr id="5" name="Title 4"/>
          <p:cNvSpPr>
            <a:spLocks noGrp="1"/>
          </p:cNvSpPr>
          <p:nvPr>
            <p:ph type="title"/>
          </p:nvPr>
        </p:nvSpPr>
        <p:spPr>
          <a:xfrm>
            <a:off x="0" y="0"/>
            <a:ext cx="12192000" cy="684000"/>
          </a:xfrm>
        </p:spPr>
        <p:txBody>
          <a:bodyPr anchor="ctr">
            <a:normAutofit/>
          </a:bodyPr>
          <a:lstStyle/>
          <a:p>
            <a:r>
              <a:rPr lang="en-US" sz="3600" dirty="0"/>
              <a:t>Acknowledgement</a:t>
            </a:r>
            <a:endParaRPr lang="en-US" dirty="0"/>
          </a:p>
        </p:txBody>
      </p:sp>
    </p:spTree>
    <p:extLst>
      <p:ext uri="{BB962C8B-B14F-4D97-AF65-F5344CB8AC3E}">
        <p14:creationId xmlns:p14="http://schemas.microsoft.com/office/powerpoint/2010/main" val="386107076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his picture shows a public key encryption system"/>
          <p:cNvPicPr/>
          <p:nvPr/>
        </p:nvPicPr>
        <p:blipFill>
          <a:blip r:embed="rId2"/>
          <a:stretch>
            <a:fillRect/>
          </a:stretch>
        </p:blipFill>
        <p:spPr>
          <a:xfrm>
            <a:off x="5257800" y="2590800"/>
            <a:ext cx="5715000" cy="2754312"/>
          </a:xfrm>
          <a:prstGeom prst="rect">
            <a:avLst/>
          </a:prstGeom>
        </p:spPr>
      </p:pic>
      <p:sp>
        <p:nvSpPr>
          <p:cNvPr id="8" name="Content Placeholder 7"/>
          <p:cNvSpPr>
            <a:spLocks noGrp="1"/>
          </p:cNvSpPr>
          <p:nvPr>
            <p:ph idx="1"/>
          </p:nvPr>
        </p:nvSpPr>
        <p:spPr/>
        <p:txBody>
          <a:bodyPr/>
          <a:lstStyle/>
          <a:p>
            <a:pPr marL="0" indent="0">
              <a:buNone/>
            </a:pPr>
            <a:r>
              <a:rPr lang="en-US" dirty="0"/>
              <a:t>Public Key Encryption (Asymmetric):</a:t>
            </a:r>
            <a:endParaRPr lang="en-CA" dirty="0"/>
          </a:p>
        </p:txBody>
      </p:sp>
      <p:sp>
        <p:nvSpPr>
          <p:cNvPr id="7" name="Title 6"/>
          <p:cNvSpPr>
            <a:spLocks noGrp="1"/>
          </p:cNvSpPr>
          <p:nvPr>
            <p:ph type="title"/>
          </p:nvPr>
        </p:nvSpPr>
        <p:spPr/>
        <p:txBody>
          <a:bodyPr/>
          <a:lstStyle/>
          <a:p>
            <a:r>
              <a:rPr lang="en-US" dirty="0"/>
              <a:t>Wire-level Security</a:t>
            </a:r>
            <a:endParaRPr lang="en-CA" dirty="0"/>
          </a:p>
        </p:txBody>
      </p:sp>
      <p:sp>
        <p:nvSpPr>
          <p:cNvPr id="9" name="Text Placeholder 8"/>
          <p:cNvSpPr>
            <a:spLocks noGrp="1"/>
          </p:cNvSpPr>
          <p:nvPr>
            <p:ph type="body" idx="13"/>
          </p:nvPr>
        </p:nvSpPr>
        <p:spPr/>
        <p:txBody>
          <a:bodyPr/>
          <a:lstStyle/>
          <a:p>
            <a:r>
              <a:rPr lang="en-CA" dirty="0"/>
              <a:t>Symmetric and Asymmetric Encryption/Decryption</a:t>
            </a:r>
          </a:p>
        </p:txBody>
      </p:sp>
    </p:spTree>
    <p:extLst>
      <p:ext uri="{BB962C8B-B14F-4D97-AF65-F5344CB8AC3E}">
        <p14:creationId xmlns:p14="http://schemas.microsoft.com/office/powerpoint/2010/main" val="1137547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0" indent="0">
              <a:buNone/>
            </a:pPr>
            <a:r>
              <a:rPr lang="en-US" dirty="0"/>
              <a:t>Public Key Encryption (Asymmetric):</a:t>
            </a:r>
            <a:endParaRPr lang="en-CA" dirty="0"/>
          </a:p>
        </p:txBody>
      </p:sp>
      <p:sp>
        <p:nvSpPr>
          <p:cNvPr id="7" name="Title 6"/>
          <p:cNvSpPr>
            <a:spLocks noGrp="1"/>
          </p:cNvSpPr>
          <p:nvPr>
            <p:ph type="title"/>
          </p:nvPr>
        </p:nvSpPr>
        <p:spPr/>
        <p:txBody>
          <a:bodyPr/>
          <a:lstStyle/>
          <a:p>
            <a:r>
              <a:rPr lang="en-US" dirty="0"/>
              <a:t>Wire-level Security</a:t>
            </a:r>
            <a:endParaRPr lang="en-CA" dirty="0"/>
          </a:p>
        </p:txBody>
      </p:sp>
      <p:sp>
        <p:nvSpPr>
          <p:cNvPr id="9" name="Text Placeholder 8"/>
          <p:cNvSpPr>
            <a:spLocks noGrp="1"/>
          </p:cNvSpPr>
          <p:nvPr>
            <p:ph type="body" idx="13"/>
          </p:nvPr>
        </p:nvSpPr>
        <p:spPr/>
        <p:txBody>
          <a:bodyPr/>
          <a:lstStyle/>
          <a:p>
            <a:r>
              <a:rPr lang="en-CA" dirty="0"/>
              <a:t>Symmetric and Asymmetric Encryption/Decryption</a:t>
            </a:r>
          </a:p>
        </p:txBody>
      </p:sp>
      <p:pic>
        <p:nvPicPr>
          <p:cNvPr id="6146" name="Picture 2" descr="This picture shows a public key and a private key may be used for encryption and decry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828800"/>
            <a:ext cx="4264025" cy="4168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909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7A770D-1876-469E-943B-4C0506EF4925}"/>
              </a:ext>
            </a:extLst>
          </p:cNvPr>
          <p:cNvSpPr>
            <a:spLocks noGrp="1"/>
          </p:cNvSpPr>
          <p:nvPr>
            <p:ph type="title"/>
          </p:nvPr>
        </p:nvSpPr>
        <p:spPr/>
        <p:txBody>
          <a:bodyPr/>
          <a:lstStyle/>
          <a:p>
            <a:r>
              <a:rPr lang="en-US" dirty="0"/>
              <a:t>Wire-level Security</a:t>
            </a:r>
          </a:p>
        </p:txBody>
      </p:sp>
      <p:sp>
        <p:nvSpPr>
          <p:cNvPr id="4" name="Text Placeholder 3">
            <a:extLst>
              <a:ext uri="{FF2B5EF4-FFF2-40B4-BE49-F238E27FC236}">
                <a16:creationId xmlns:a16="http://schemas.microsoft.com/office/drawing/2014/main" id="{10079E36-5A76-41CD-A5CC-91EACDF56DBC}"/>
              </a:ext>
            </a:extLst>
          </p:cNvPr>
          <p:cNvSpPr>
            <a:spLocks noGrp="1"/>
          </p:cNvSpPr>
          <p:nvPr>
            <p:ph type="body" idx="13"/>
          </p:nvPr>
        </p:nvSpPr>
        <p:spPr/>
        <p:txBody>
          <a:bodyPr/>
          <a:lstStyle/>
          <a:p>
            <a:r>
              <a:rPr lang="en-US" dirty="0"/>
              <a:t>HTTPS</a:t>
            </a:r>
          </a:p>
        </p:txBody>
      </p:sp>
      <p:pic>
        <p:nvPicPr>
          <p:cNvPr id="5" name="Picture 4" descr="HTTP + SSL = HTTPS"/>
          <p:cNvPicPr>
            <a:picLocks noChangeAspect="1"/>
          </p:cNvPicPr>
          <p:nvPr/>
        </p:nvPicPr>
        <p:blipFill>
          <a:blip r:embed="rId2"/>
          <a:stretch>
            <a:fillRect/>
          </a:stretch>
        </p:blipFill>
        <p:spPr>
          <a:xfrm>
            <a:off x="3886200" y="1371600"/>
            <a:ext cx="4419600" cy="1599198"/>
          </a:xfrm>
          <a:prstGeom prst="rect">
            <a:avLst/>
          </a:prstGeom>
        </p:spPr>
      </p:pic>
      <p:pic>
        <p:nvPicPr>
          <p:cNvPr id="1026" name="Picture 2" descr="http vs https infographic insecure encrypted conn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9050" y="3200400"/>
            <a:ext cx="447675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585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31580C-8037-4D12-AE76-F7E7C8114B82}"/>
              </a:ext>
            </a:extLst>
          </p:cNvPr>
          <p:cNvSpPr>
            <a:spLocks noGrp="1"/>
          </p:cNvSpPr>
          <p:nvPr>
            <p:ph idx="1"/>
          </p:nvPr>
        </p:nvSpPr>
        <p:spPr/>
        <p:txBody>
          <a:bodyPr vert="horz" lIns="91440" tIns="45720" rIns="91440" bIns="45720" rtlCol="0" anchor="t">
            <a:normAutofit/>
          </a:bodyPr>
          <a:lstStyle/>
          <a:p>
            <a:pPr>
              <a:spcAft>
                <a:spcPts val="1500"/>
              </a:spcAft>
            </a:pPr>
            <a:r>
              <a:rPr lang="en-US" sz="2800" dirty="0"/>
              <a:t>HTTPS is easily the most popular among the secure versions of HTTP. HTTPS provides three critical security services over and above the transport services that HTTP provides.</a:t>
            </a:r>
            <a:endParaRPr lang="en-US"/>
          </a:p>
          <a:p>
            <a:pPr>
              <a:spcAft>
                <a:spcPts val="1500"/>
              </a:spcAft>
            </a:pPr>
            <a:r>
              <a:rPr lang="en-US" sz="2800" dirty="0"/>
              <a:t>HTTPS Handshake:</a:t>
            </a:r>
            <a:endParaRPr lang="en-US" sz="2800" dirty="0">
              <a:cs typeface="Calibri"/>
            </a:endParaRPr>
          </a:p>
          <a:p>
            <a:pPr lvl="1">
              <a:spcAft>
                <a:spcPts val="1500"/>
              </a:spcAft>
            </a:pPr>
            <a:r>
              <a:rPr lang="en-US" sz="2400" dirty="0"/>
              <a:t>relies on digital certificates (public key cryptography)</a:t>
            </a:r>
            <a:endParaRPr lang="en-US" sz="2400" dirty="0">
              <a:cs typeface="Calibri"/>
            </a:endParaRPr>
          </a:p>
          <a:p>
            <a:pPr lvl="1"/>
            <a:endParaRPr lang="en-US" sz="2400" dirty="0"/>
          </a:p>
        </p:txBody>
      </p:sp>
      <p:sp>
        <p:nvSpPr>
          <p:cNvPr id="3" name="Title 2">
            <a:extLst>
              <a:ext uri="{FF2B5EF4-FFF2-40B4-BE49-F238E27FC236}">
                <a16:creationId xmlns:a16="http://schemas.microsoft.com/office/drawing/2014/main" id="{6F7A770D-1876-469E-943B-4C0506EF4925}"/>
              </a:ext>
            </a:extLst>
          </p:cNvPr>
          <p:cNvSpPr>
            <a:spLocks noGrp="1"/>
          </p:cNvSpPr>
          <p:nvPr>
            <p:ph type="title"/>
          </p:nvPr>
        </p:nvSpPr>
        <p:spPr/>
        <p:txBody>
          <a:bodyPr/>
          <a:lstStyle/>
          <a:p>
            <a:r>
              <a:rPr lang="en-US" dirty="0"/>
              <a:t>Wire-level Security</a:t>
            </a:r>
          </a:p>
        </p:txBody>
      </p:sp>
      <p:sp>
        <p:nvSpPr>
          <p:cNvPr id="4" name="Text Placeholder 3">
            <a:extLst>
              <a:ext uri="{FF2B5EF4-FFF2-40B4-BE49-F238E27FC236}">
                <a16:creationId xmlns:a16="http://schemas.microsoft.com/office/drawing/2014/main" id="{10079E36-5A76-41CD-A5CC-91EACDF56DBC}"/>
              </a:ext>
            </a:extLst>
          </p:cNvPr>
          <p:cNvSpPr>
            <a:spLocks noGrp="1"/>
          </p:cNvSpPr>
          <p:nvPr>
            <p:ph type="body" idx="13"/>
          </p:nvPr>
        </p:nvSpPr>
        <p:spPr/>
        <p:txBody>
          <a:bodyPr/>
          <a:lstStyle/>
          <a:p>
            <a:r>
              <a:rPr lang="en-US" dirty="0"/>
              <a:t>HTTPS</a:t>
            </a:r>
          </a:p>
        </p:txBody>
      </p:sp>
    </p:spTree>
    <p:extLst>
      <p:ext uri="{BB962C8B-B14F-4D97-AF65-F5344CB8AC3E}">
        <p14:creationId xmlns:p14="http://schemas.microsoft.com/office/powerpoint/2010/main" val="708714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31580C-8037-4D12-AE76-F7E7C8114B82}"/>
              </a:ext>
            </a:extLst>
          </p:cNvPr>
          <p:cNvSpPr>
            <a:spLocks noGrp="1"/>
          </p:cNvSpPr>
          <p:nvPr>
            <p:ph idx="1"/>
          </p:nvPr>
        </p:nvSpPr>
        <p:spPr>
          <a:xfrm>
            <a:off x="660026" y="1742516"/>
            <a:ext cx="10972800" cy="3840163"/>
          </a:xfrm>
        </p:spPr>
        <p:txBody>
          <a:bodyPr vert="horz" lIns="91440" tIns="45720" rIns="91440" bIns="45720" rtlCol="0" anchor="t">
            <a:normAutofit fontScale="85000" lnSpcReduction="10000"/>
          </a:bodyPr>
          <a:lstStyle/>
          <a:p>
            <a:r>
              <a:rPr lang="en-US" dirty="0"/>
              <a:t>The client challenges the web server, which sends one or more </a:t>
            </a:r>
            <a:r>
              <a:rPr lang="en-US" dirty="0">
                <a:solidFill>
                  <a:srgbClr val="FF0000"/>
                </a:solidFill>
              </a:rPr>
              <a:t>digital certificates</a:t>
            </a:r>
            <a:r>
              <a:rPr lang="en-US" dirty="0"/>
              <a:t> as </a:t>
            </a:r>
            <a:r>
              <a:rPr lang="en-US" dirty="0">
                <a:solidFill>
                  <a:srgbClr val="FF0000"/>
                </a:solidFill>
              </a:rPr>
              <a:t>authentication</a:t>
            </a:r>
            <a:endParaRPr lang="en-US" dirty="0">
              <a:solidFill>
                <a:srgbClr val="FF0000"/>
              </a:solidFill>
              <a:cs typeface="Calibri"/>
            </a:endParaRPr>
          </a:p>
          <a:p>
            <a:r>
              <a:rPr lang="en-US" dirty="0"/>
              <a:t>An X.509 certificate is a </a:t>
            </a:r>
            <a:r>
              <a:rPr lang="en-US" i="1" dirty="0">
                <a:solidFill>
                  <a:srgbClr val="FF0000"/>
                </a:solidFill>
              </a:rPr>
              <a:t>public key certificate</a:t>
            </a:r>
            <a:r>
              <a:rPr lang="en-US" dirty="0"/>
              <a:t> that serves as an </a:t>
            </a:r>
            <a:r>
              <a:rPr lang="en-US" i="1" dirty="0">
                <a:solidFill>
                  <a:srgbClr val="FF0000"/>
                </a:solidFill>
              </a:rPr>
              <a:t>identity certificate</a:t>
            </a:r>
            <a:r>
              <a:rPr lang="en-US" dirty="0"/>
              <a:t> by binding the public key from a key pair to an identity such as a </a:t>
            </a:r>
            <a:r>
              <a:rPr lang="en-US" b="1" dirty="0"/>
              <a:t>person</a:t>
            </a:r>
            <a:r>
              <a:rPr lang="en-US" dirty="0"/>
              <a:t> (for instance, Alice) or an </a:t>
            </a:r>
            <a:r>
              <a:rPr lang="en-US" b="1" dirty="0"/>
              <a:t>organization</a:t>
            </a:r>
            <a:r>
              <a:rPr lang="en-US" dirty="0"/>
              <a:t> (for instance, Bob’s employer). The certificate contains the digital signature of a CA such as VeriSign, although certificates can be </a:t>
            </a:r>
            <a:r>
              <a:rPr lang="en-US" dirty="0">
                <a:solidFill>
                  <a:srgbClr val="FF0000"/>
                </a:solidFill>
              </a:rPr>
              <a:t>self-signed</a:t>
            </a:r>
            <a:r>
              <a:rPr lang="en-US" dirty="0"/>
              <a:t> for testing purposes.</a:t>
            </a:r>
          </a:p>
          <a:p>
            <a:r>
              <a:rPr lang="en-US" dirty="0"/>
              <a:t>The client can determine whether to accept the server’s digital certificates by checking these against its </a:t>
            </a:r>
            <a:r>
              <a:rPr lang="en-US" b="1" dirty="0" err="1">
                <a:solidFill>
                  <a:srgbClr val="FF0000"/>
                </a:solidFill>
              </a:rPr>
              <a:t>truststore</a:t>
            </a:r>
            <a:r>
              <a:rPr lang="en-US" dirty="0"/>
              <a:t>.</a:t>
            </a:r>
          </a:p>
        </p:txBody>
      </p:sp>
      <p:sp>
        <p:nvSpPr>
          <p:cNvPr id="3" name="Title 2">
            <a:extLst>
              <a:ext uri="{FF2B5EF4-FFF2-40B4-BE49-F238E27FC236}">
                <a16:creationId xmlns:a16="http://schemas.microsoft.com/office/drawing/2014/main" id="{6F7A770D-1876-469E-943B-4C0506EF4925}"/>
              </a:ext>
            </a:extLst>
          </p:cNvPr>
          <p:cNvSpPr>
            <a:spLocks noGrp="1"/>
          </p:cNvSpPr>
          <p:nvPr>
            <p:ph type="title"/>
          </p:nvPr>
        </p:nvSpPr>
        <p:spPr/>
        <p:txBody>
          <a:bodyPr/>
          <a:lstStyle/>
          <a:p>
            <a:r>
              <a:rPr lang="en-US" dirty="0"/>
              <a:t>Wire-level Security</a:t>
            </a:r>
          </a:p>
        </p:txBody>
      </p:sp>
      <p:sp>
        <p:nvSpPr>
          <p:cNvPr id="4" name="Text Placeholder 3">
            <a:extLst>
              <a:ext uri="{FF2B5EF4-FFF2-40B4-BE49-F238E27FC236}">
                <a16:creationId xmlns:a16="http://schemas.microsoft.com/office/drawing/2014/main" id="{10079E36-5A76-41CD-A5CC-91EACDF56DBC}"/>
              </a:ext>
            </a:extLst>
          </p:cNvPr>
          <p:cNvSpPr>
            <a:spLocks noGrp="1"/>
          </p:cNvSpPr>
          <p:nvPr>
            <p:ph type="body" idx="13"/>
          </p:nvPr>
        </p:nvSpPr>
        <p:spPr/>
        <p:txBody>
          <a:bodyPr/>
          <a:lstStyle/>
          <a:p>
            <a:r>
              <a:rPr lang="en-US" dirty="0"/>
              <a:t>HTTPS Handshake</a:t>
            </a:r>
          </a:p>
        </p:txBody>
      </p:sp>
    </p:spTree>
    <p:extLst>
      <p:ext uri="{BB962C8B-B14F-4D97-AF65-F5344CB8AC3E}">
        <p14:creationId xmlns:p14="http://schemas.microsoft.com/office/powerpoint/2010/main" val="2524754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31580C-8037-4D12-AE76-F7E7C8114B82}"/>
              </a:ext>
            </a:extLst>
          </p:cNvPr>
          <p:cNvSpPr>
            <a:spLocks noGrp="1"/>
          </p:cNvSpPr>
          <p:nvPr>
            <p:ph idx="1"/>
          </p:nvPr>
        </p:nvSpPr>
        <p:spPr>
          <a:xfrm>
            <a:off x="643218" y="1798545"/>
            <a:ext cx="10972800" cy="3840163"/>
          </a:xfrm>
        </p:spPr>
        <p:txBody>
          <a:bodyPr vert="horz" lIns="91440" tIns="45720" rIns="91440" bIns="45720" rtlCol="0" anchor="t">
            <a:normAutofit fontScale="85000" lnSpcReduction="20000"/>
          </a:bodyPr>
          <a:lstStyle/>
          <a:p>
            <a:pPr>
              <a:spcAft>
                <a:spcPts val="1400"/>
              </a:spcAft>
            </a:pPr>
            <a:r>
              <a:rPr lang="en-US" dirty="0"/>
              <a:t>The server has the option of </a:t>
            </a:r>
            <a:r>
              <a:rPr lang="en-US" dirty="0">
                <a:solidFill>
                  <a:srgbClr val="FF0000"/>
                </a:solidFill>
              </a:rPr>
              <a:t>challenging the client</a:t>
            </a:r>
            <a:r>
              <a:rPr lang="en-US" dirty="0"/>
              <a:t>. For a website, such a challenge is unusual.</a:t>
            </a:r>
          </a:p>
          <a:p>
            <a:pPr>
              <a:spcAft>
                <a:spcPts val="1400"/>
              </a:spcAft>
            </a:pPr>
            <a:r>
              <a:rPr lang="en-US" dirty="0"/>
              <a:t>Once the challenge phase is over, the client begins the process of generating a secret key. The process begins with the client’s generation of a </a:t>
            </a:r>
            <a:r>
              <a:rPr lang="en-US" b="1" i="1" dirty="0">
                <a:solidFill>
                  <a:srgbClr val="FF0000"/>
                </a:solidFill>
              </a:rPr>
              <a:t>pre-master secret</a:t>
            </a:r>
            <a:r>
              <a:rPr lang="en-US" dirty="0"/>
              <a:t>, a string that is shared with the server. </a:t>
            </a:r>
            <a:endParaRPr lang="en-US" dirty="0">
              <a:cs typeface="Calibri"/>
            </a:endParaRPr>
          </a:p>
          <a:p>
            <a:pPr>
              <a:spcAft>
                <a:spcPts val="1400"/>
              </a:spcAft>
            </a:pPr>
            <a:r>
              <a:rPr lang="en-US" dirty="0"/>
              <a:t>The pre-master is then used on each side to generate the same </a:t>
            </a:r>
            <a:r>
              <a:rPr lang="en-US" i="1" dirty="0"/>
              <a:t>master</a:t>
            </a:r>
            <a:r>
              <a:rPr lang="en-US" dirty="0"/>
              <a:t> secret key, which is used to encrypt and decrypt the traffic between the client and the server. At issue here is how the pre-master secret is sent securely from the client to the server.</a:t>
            </a:r>
            <a:endParaRPr lang="en-US">
              <a:cs typeface="Calibri"/>
            </a:endParaRPr>
          </a:p>
        </p:txBody>
      </p:sp>
      <p:sp>
        <p:nvSpPr>
          <p:cNvPr id="3" name="Title 2">
            <a:extLst>
              <a:ext uri="{FF2B5EF4-FFF2-40B4-BE49-F238E27FC236}">
                <a16:creationId xmlns:a16="http://schemas.microsoft.com/office/drawing/2014/main" id="{6F7A770D-1876-469E-943B-4C0506EF4925}"/>
              </a:ext>
            </a:extLst>
          </p:cNvPr>
          <p:cNvSpPr>
            <a:spLocks noGrp="1"/>
          </p:cNvSpPr>
          <p:nvPr>
            <p:ph type="title"/>
          </p:nvPr>
        </p:nvSpPr>
        <p:spPr/>
        <p:txBody>
          <a:bodyPr/>
          <a:lstStyle/>
          <a:p>
            <a:r>
              <a:rPr lang="en-US" dirty="0"/>
              <a:t>Wire-level Security</a:t>
            </a:r>
          </a:p>
        </p:txBody>
      </p:sp>
      <p:sp>
        <p:nvSpPr>
          <p:cNvPr id="4" name="Text Placeholder 3">
            <a:extLst>
              <a:ext uri="{FF2B5EF4-FFF2-40B4-BE49-F238E27FC236}">
                <a16:creationId xmlns:a16="http://schemas.microsoft.com/office/drawing/2014/main" id="{10079E36-5A76-41CD-A5CC-91EACDF56DBC}"/>
              </a:ext>
            </a:extLst>
          </p:cNvPr>
          <p:cNvSpPr>
            <a:spLocks noGrp="1"/>
          </p:cNvSpPr>
          <p:nvPr>
            <p:ph type="body" idx="13"/>
          </p:nvPr>
        </p:nvSpPr>
        <p:spPr/>
        <p:txBody>
          <a:bodyPr/>
          <a:lstStyle/>
          <a:p>
            <a:r>
              <a:rPr lang="en-US" dirty="0"/>
              <a:t>HTTPS Handshake</a:t>
            </a:r>
          </a:p>
        </p:txBody>
      </p:sp>
    </p:spTree>
    <p:extLst>
      <p:ext uri="{BB962C8B-B14F-4D97-AF65-F5344CB8AC3E}">
        <p14:creationId xmlns:p14="http://schemas.microsoft.com/office/powerpoint/2010/main" val="1374261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31580C-8037-4D12-AE76-F7E7C8114B82}"/>
              </a:ext>
            </a:extLst>
          </p:cNvPr>
          <p:cNvSpPr>
            <a:spLocks noGrp="1"/>
          </p:cNvSpPr>
          <p:nvPr>
            <p:ph idx="1"/>
          </p:nvPr>
        </p:nvSpPr>
        <p:spPr>
          <a:xfrm>
            <a:off x="592791" y="1714501"/>
            <a:ext cx="10972800" cy="3840163"/>
          </a:xfrm>
        </p:spPr>
        <p:txBody>
          <a:bodyPr vert="horz" lIns="91440" tIns="45720" rIns="91440" bIns="45720" rtlCol="0" anchor="t">
            <a:normAutofit fontScale="85000" lnSpcReduction="20000"/>
          </a:bodyPr>
          <a:lstStyle/>
          <a:p>
            <a:pPr>
              <a:spcAft>
                <a:spcPts val="1400"/>
              </a:spcAft>
            </a:pPr>
            <a:r>
              <a:rPr lang="en-US" dirty="0"/>
              <a:t>In a common scenario, the client encrypts a 48-bit pre-master secret with the server’s public key, available on the </a:t>
            </a:r>
            <a:r>
              <a:rPr lang="en-US" b="1" dirty="0">
                <a:solidFill>
                  <a:srgbClr val="FF0000"/>
                </a:solidFill>
              </a:rPr>
              <a:t>server’s digital certificate</a:t>
            </a:r>
            <a:r>
              <a:rPr lang="en-US" dirty="0"/>
              <a:t> downloaded during the peer authentication phase. The encrypted pre-master secret is sent to the server, which </a:t>
            </a:r>
            <a:r>
              <a:rPr lang="en-US" dirty="0">
                <a:solidFill>
                  <a:srgbClr val="FF0000"/>
                </a:solidFill>
              </a:rPr>
              <a:t>decrypts</a:t>
            </a:r>
            <a:r>
              <a:rPr lang="en-US" dirty="0"/>
              <a:t> the </a:t>
            </a:r>
            <a:r>
              <a:rPr lang="en-US" dirty="0">
                <a:solidFill>
                  <a:srgbClr val="FF0000"/>
                </a:solidFill>
              </a:rPr>
              <a:t>secret</a:t>
            </a:r>
            <a:r>
              <a:rPr lang="en-US" dirty="0"/>
              <a:t>. If everything is still in order, each side </a:t>
            </a:r>
            <a:r>
              <a:rPr lang="en-US" b="1" dirty="0">
                <a:solidFill>
                  <a:srgbClr val="FF0000"/>
                </a:solidFill>
              </a:rPr>
              <a:t>confirms that encryption</a:t>
            </a:r>
            <a:r>
              <a:rPr lang="en-US" dirty="0"/>
              <a:t> of traffic between them is to begin. The </a:t>
            </a:r>
            <a:r>
              <a:rPr lang="en-US" b="1" i="1" dirty="0"/>
              <a:t>public key</a:t>
            </a:r>
            <a:r>
              <a:rPr lang="en-US" b="1" dirty="0"/>
              <a:t>/</a:t>
            </a:r>
            <a:r>
              <a:rPr lang="en-US" b="1" i="1" dirty="0"/>
              <a:t>private key</a:t>
            </a:r>
            <a:r>
              <a:rPr lang="en-US" b="1" dirty="0"/>
              <a:t> pair</a:t>
            </a:r>
            <a:r>
              <a:rPr lang="en-US" dirty="0"/>
              <a:t> is thus critical in solving the key distribution problem for secret keys.</a:t>
            </a:r>
            <a:endParaRPr lang="en-US"/>
          </a:p>
          <a:p>
            <a:pPr>
              <a:spcAft>
                <a:spcPts val="1400"/>
              </a:spcAft>
            </a:pPr>
            <a:r>
              <a:rPr lang="en-US" dirty="0"/>
              <a:t>At any point, either the client or the server may insist on starting the entire process all over again. For example, if either Alice or Bob suspects that Eve is up to no good, either Alice or Bob can restart the handshake process.</a:t>
            </a:r>
            <a:endParaRPr lang="en-US" dirty="0">
              <a:cs typeface="Calibri"/>
            </a:endParaRPr>
          </a:p>
        </p:txBody>
      </p:sp>
      <p:sp>
        <p:nvSpPr>
          <p:cNvPr id="3" name="Title 2">
            <a:extLst>
              <a:ext uri="{FF2B5EF4-FFF2-40B4-BE49-F238E27FC236}">
                <a16:creationId xmlns:a16="http://schemas.microsoft.com/office/drawing/2014/main" id="{6F7A770D-1876-469E-943B-4C0506EF4925}"/>
              </a:ext>
            </a:extLst>
          </p:cNvPr>
          <p:cNvSpPr>
            <a:spLocks noGrp="1"/>
          </p:cNvSpPr>
          <p:nvPr>
            <p:ph type="title"/>
          </p:nvPr>
        </p:nvSpPr>
        <p:spPr/>
        <p:txBody>
          <a:bodyPr/>
          <a:lstStyle/>
          <a:p>
            <a:r>
              <a:rPr lang="en-US" dirty="0"/>
              <a:t>Wire-level Security</a:t>
            </a:r>
          </a:p>
        </p:txBody>
      </p:sp>
      <p:sp>
        <p:nvSpPr>
          <p:cNvPr id="4" name="Text Placeholder 3">
            <a:extLst>
              <a:ext uri="{FF2B5EF4-FFF2-40B4-BE49-F238E27FC236}">
                <a16:creationId xmlns:a16="http://schemas.microsoft.com/office/drawing/2014/main" id="{10079E36-5A76-41CD-A5CC-91EACDF56DBC}"/>
              </a:ext>
            </a:extLst>
          </p:cNvPr>
          <p:cNvSpPr>
            <a:spLocks noGrp="1"/>
          </p:cNvSpPr>
          <p:nvPr>
            <p:ph type="body" idx="13"/>
          </p:nvPr>
        </p:nvSpPr>
        <p:spPr>
          <a:xfrm>
            <a:off x="508000" y="914400"/>
            <a:ext cx="10972800" cy="599515"/>
          </a:xfrm>
        </p:spPr>
        <p:txBody>
          <a:bodyPr/>
          <a:lstStyle/>
          <a:p>
            <a:r>
              <a:rPr lang="en-US" dirty="0"/>
              <a:t>HTTPS Handshake</a:t>
            </a:r>
          </a:p>
        </p:txBody>
      </p:sp>
    </p:spTree>
    <p:extLst>
      <p:ext uri="{BB962C8B-B14F-4D97-AF65-F5344CB8AC3E}">
        <p14:creationId xmlns:p14="http://schemas.microsoft.com/office/powerpoint/2010/main" val="2523379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Wire-level Security</a:t>
            </a:r>
            <a:endParaRPr lang="en-CA" dirty="0"/>
          </a:p>
        </p:txBody>
      </p:sp>
      <p:sp>
        <p:nvSpPr>
          <p:cNvPr id="9" name="Text Placeholder 8"/>
          <p:cNvSpPr>
            <a:spLocks noGrp="1"/>
          </p:cNvSpPr>
          <p:nvPr>
            <p:ph type="body" idx="13"/>
          </p:nvPr>
        </p:nvSpPr>
        <p:spPr/>
        <p:txBody>
          <a:bodyPr/>
          <a:lstStyle/>
          <a:p>
            <a:r>
              <a:rPr lang="en-US" dirty="0"/>
              <a:t>HTTPS Handshake</a:t>
            </a:r>
          </a:p>
        </p:txBody>
      </p:sp>
      <p:pic>
        <p:nvPicPr>
          <p:cNvPr id="7170" name="Picture 2" descr="This picture shows how private key may be used to sign a 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2133600"/>
            <a:ext cx="3502025" cy="342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509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Wire-level Security</a:t>
            </a:r>
            <a:endParaRPr lang="en-CA" dirty="0"/>
          </a:p>
        </p:txBody>
      </p:sp>
      <p:sp>
        <p:nvSpPr>
          <p:cNvPr id="4" name="Text Placeholder 3"/>
          <p:cNvSpPr>
            <a:spLocks noGrp="1"/>
          </p:cNvSpPr>
          <p:nvPr>
            <p:ph type="body" idx="13"/>
          </p:nvPr>
        </p:nvSpPr>
        <p:spPr/>
        <p:txBody>
          <a:bodyPr/>
          <a:lstStyle/>
          <a:p>
            <a:r>
              <a:rPr lang="en-US" dirty="0"/>
              <a:t>The </a:t>
            </a:r>
            <a:r>
              <a:rPr lang="en-US" dirty="0" err="1"/>
              <a:t>HttpsURLConnection</a:t>
            </a:r>
            <a:r>
              <a:rPr lang="en-US" dirty="0"/>
              <a:t> Class</a:t>
            </a:r>
            <a:endParaRPr lang="en-CA" dirty="0"/>
          </a:p>
        </p:txBody>
      </p:sp>
      <p:sp>
        <p:nvSpPr>
          <p:cNvPr id="5" name="Rectangle 26"/>
          <p:cNvSpPr>
            <a:spLocks noChangeArrowheads="1"/>
          </p:cNvSpPr>
          <p:nvPr/>
        </p:nvSpPr>
        <p:spPr bwMode="auto">
          <a:xfrm>
            <a:off x="838200" y="1905000"/>
            <a:ext cx="8610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88"/>
                </a:solidFill>
                <a:effectLst/>
                <a:ea typeface="Calibri" panose="020F0502020204030204" pitchFamily="34" charset="0"/>
              </a:rPr>
              <a:t>HttpsURLConnection</a:t>
            </a: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000088"/>
                </a:solidFill>
                <a:effectLst/>
                <a:ea typeface="Calibri" panose="020F0502020204030204" pitchFamily="34" charset="0"/>
              </a:rPr>
              <a:t>conn</a:t>
            </a: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555555"/>
                </a:solidFill>
                <a:effectLst/>
                <a:ea typeface="Calibri" panose="020F0502020204030204" pitchFamily="34" charset="0"/>
              </a:rPr>
              <a:t>=</a:t>
            </a: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555555"/>
                </a:solidFill>
                <a:effectLst/>
                <a:ea typeface="Calibri" panose="020F0502020204030204" pitchFamily="34" charset="0"/>
              </a:rPr>
              <a:t>(</a:t>
            </a:r>
            <a:r>
              <a:rPr kumimoji="0" lang="en-US" altLang="en-US" sz="1600" b="0" i="0" u="none" strike="noStrike" cap="none" normalizeH="0" baseline="0" dirty="0" err="1">
                <a:ln>
                  <a:noFill/>
                </a:ln>
                <a:solidFill>
                  <a:srgbClr val="000088"/>
                </a:solidFill>
                <a:effectLst/>
                <a:ea typeface="Calibri" panose="020F0502020204030204" pitchFamily="34" charset="0"/>
              </a:rPr>
              <a:t>HttpsURLConnection</a:t>
            </a:r>
            <a:r>
              <a:rPr kumimoji="0" lang="en-US" altLang="en-US" sz="1600" b="0" i="0" u="none" strike="noStrike" cap="none" normalizeH="0" baseline="0" dirty="0">
                <a:ln>
                  <a:noFill/>
                </a:ln>
                <a:solidFill>
                  <a:srgbClr val="555555"/>
                </a:solidFill>
                <a:effectLst/>
                <a:ea typeface="Calibri" panose="020F0502020204030204" pitchFamily="34" charset="0"/>
              </a:rPr>
              <a:t>)</a:t>
            </a: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err="1">
                <a:ln>
                  <a:noFill/>
                </a:ln>
                <a:solidFill>
                  <a:srgbClr val="000088"/>
                </a:solidFill>
                <a:effectLst/>
                <a:ea typeface="Calibri" panose="020F0502020204030204" pitchFamily="34" charset="0"/>
              </a:rPr>
              <a:t>url</a:t>
            </a:r>
            <a:r>
              <a:rPr kumimoji="0" lang="en-US" altLang="en-US" sz="1600" b="0" i="0" u="none" strike="noStrike" cap="none" normalizeH="0" baseline="0" dirty="0" err="1">
                <a:ln>
                  <a:noFill/>
                </a:ln>
                <a:solidFill>
                  <a:srgbClr val="555555"/>
                </a:solidFill>
                <a:effectLst/>
                <a:ea typeface="Calibri" panose="020F0502020204030204" pitchFamily="34" charset="0"/>
              </a:rPr>
              <a:t>.</a:t>
            </a:r>
            <a:r>
              <a:rPr kumimoji="0" lang="en-US" altLang="en-US" sz="1600" b="0" i="0" u="none" strike="noStrike" cap="none" normalizeH="0" baseline="0" dirty="0" err="1">
                <a:ln>
                  <a:noFill/>
                </a:ln>
                <a:solidFill>
                  <a:srgbClr val="330099"/>
                </a:solidFill>
                <a:effectLst/>
                <a:ea typeface="Calibri" panose="020F0502020204030204" pitchFamily="34" charset="0"/>
              </a:rPr>
              <a:t>openConnection</a:t>
            </a:r>
            <a:r>
              <a:rPr kumimoji="0" lang="en-US" altLang="en-US" sz="1600" b="0" i="0" u="none" strike="noStrike" cap="none" normalizeH="0" baseline="0" dirty="0">
                <a:ln>
                  <a:noFill/>
                </a:ln>
                <a:solidFill>
                  <a:srgbClr val="555555"/>
                </a:solidFill>
                <a:effectLst/>
                <a:ea typeface="Calibri" panose="020F0502020204030204" pitchFamily="34" charset="0"/>
              </a:rPr>
              <a:t>();</a:t>
            </a:r>
            <a:r>
              <a:rPr kumimoji="0" lang="en-US" altLang="en-US" sz="1600" b="0" i="0" u="none" strike="noStrike" cap="none" normalizeH="0" baseline="0" dirty="0">
                <a:ln>
                  <a:noFill/>
                </a:ln>
                <a:solidFill>
                  <a:srgbClr val="181717"/>
                </a:solidFill>
                <a:effectLst/>
                <a:ea typeface="Calibri" panose="020F0502020204030204" pitchFamily="34" charset="0"/>
              </a:rPr>
              <a:t>  </a:t>
            </a:r>
            <a:endParaRPr kumimoji="0" lang="en-CA"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ea typeface="Calibri" panose="020F0502020204030204" pitchFamily="34" charset="0"/>
              </a:rPr>
              <a:t>. . .</a:t>
            </a:r>
            <a:endParaRPr kumimoji="0" lang="en-CA"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88"/>
                </a:solidFill>
                <a:effectLst/>
                <a:ea typeface="Calibri" panose="020F0502020204030204" pitchFamily="34" charset="0"/>
              </a:rPr>
              <a:t>conn</a:t>
            </a:r>
            <a:r>
              <a:rPr kumimoji="0" lang="en-US" altLang="en-US" sz="1600" b="0" i="0" u="none" strike="noStrike" cap="none" normalizeH="0" baseline="0" dirty="0" err="1">
                <a:ln>
                  <a:noFill/>
                </a:ln>
                <a:solidFill>
                  <a:srgbClr val="555555"/>
                </a:solidFill>
                <a:effectLst/>
                <a:ea typeface="Calibri" panose="020F0502020204030204" pitchFamily="34" charset="0"/>
              </a:rPr>
              <a:t>.</a:t>
            </a:r>
            <a:r>
              <a:rPr kumimoji="0" lang="en-US" altLang="en-US" sz="1600" b="0" i="0" u="none" strike="noStrike" cap="none" normalizeH="0" baseline="0" dirty="0" err="1">
                <a:ln>
                  <a:noFill/>
                </a:ln>
                <a:solidFill>
                  <a:srgbClr val="330099"/>
                </a:solidFill>
                <a:effectLst/>
                <a:ea typeface="Calibri" panose="020F0502020204030204" pitchFamily="34" charset="0"/>
              </a:rPr>
              <a:t>connect</a:t>
            </a:r>
            <a:r>
              <a:rPr kumimoji="0" lang="en-US" altLang="en-US" sz="1600" b="0" i="0" u="none" strike="noStrike" cap="none" normalizeH="0" baseline="0" dirty="0">
                <a:ln>
                  <a:noFill/>
                </a:ln>
                <a:solidFill>
                  <a:srgbClr val="555555"/>
                </a:solidFill>
                <a:effectLst/>
                <a:ea typeface="Calibri" panose="020F0502020204030204" pitchFamily="34" charset="0"/>
              </a:rPr>
              <a:t>()</a:t>
            </a:r>
          </a:p>
          <a:p>
            <a:pPr lvl="0"/>
            <a:r>
              <a:rPr lang="en-US" altLang="en-US" sz="1600" dirty="0">
                <a:solidFill>
                  <a:srgbClr val="181717"/>
                </a:solidFill>
                <a:ea typeface="Calibri" panose="020F0502020204030204" pitchFamily="34" charset="0"/>
              </a:rPr>
              <a:t>. . .</a:t>
            </a:r>
          </a:p>
          <a:p>
            <a:pPr lvl="0"/>
            <a:r>
              <a:rPr lang="en-US" altLang="en-US" sz="1600" dirty="0">
                <a:solidFill>
                  <a:srgbClr val="000088"/>
                </a:solidFill>
                <a:ea typeface="Calibri" panose="020F0502020204030204" pitchFamily="34" charset="0"/>
              </a:rPr>
              <a:t>print</a:t>
            </a:r>
            <a:r>
              <a:rPr lang="en-US" altLang="en-US" sz="1600" dirty="0">
                <a:solidFill>
                  <a:srgbClr val="555555"/>
                </a:solidFill>
                <a:ea typeface="Calibri" panose="020F0502020204030204" pitchFamily="34" charset="0"/>
              </a:rPr>
              <a:t>(</a:t>
            </a:r>
            <a:r>
              <a:rPr lang="en-US" altLang="en-US" sz="1600" dirty="0">
                <a:solidFill>
                  <a:srgbClr val="CC3300"/>
                </a:solidFill>
                <a:ea typeface="Calibri" panose="020F0502020204030204" pitchFamily="34" charset="0"/>
              </a:rPr>
              <a:t>"Status code:  "</a:t>
            </a:r>
            <a:r>
              <a:rPr lang="en-US" altLang="en-US" sz="1600" dirty="0">
                <a:solidFill>
                  <a:srgbClr val="181717"/>
                </a:solidFill>
                <a:ea typeface="Calibri" panose="020F0502020204030204" pitchFamily="34" charset="0"/>
              </a:rPr>
              <a:t> </a:t>
            </a:r>
            <a:r>
              <a:rPr lang="en-US" altLang="en-US" sz="1600" dirty="0">
                <a:solidFill>
                  <a:srgbClr val="555555"/>
                </a:solidFill>
                <a:ea typeface="Calibri" panose="020F0502020204030204" pitchFamily="34" charset="0"/>
              </a:rPr>
              <a:t>+</a:t>
            </a:r>
            <a:r>
              <a:rPr lang="en-US" altLang="en-US" sz="1600" dirty="0">
                <a:solidFill>
                  <a:srgbClr val="181717"/>
                </a:solidFill>
                <a:ea typeface="Calibri" panose="020F0502020204030204" pitchFamily="34" charset="0"/>
              </a:rPr>
              <a:t> </a:t>
            </a:r>
            <a:r>
              <a:rPr lang="en-US" altLang="en-US" sz="1600" dirty="0" err="1">
                <a:solidFill>
                  <a:srgbClr val="000088"/>
                </a:solidFill>
                <a:ea typeface="Calibri" panose="020F0502020204030204" pitchFamily="34" charset="0"/>
              </a:rPr>
              <a:t>conn</a:t>
            </a:r>
            <a:r>
              <a:rPr lang="en-US" altLang="en-US" sz="1600" dirty="0" err="1">
                <a:solidFill>
                  <a:srgbClr val="555555"/>
                </a:solidFill>
                <a:ea typeface="Calibri" panose="020F0502020204030204" pitchFamily="34" charset="0"/>
              </a:rPr>
              <a:t>.</a:t>
            </a:r>
            <a:r>
              <a:rPr lang="en-US" altLang="en-US" sz="1600" dirty="0" err="1">
                <a:solidFill>
                  <a:srgbClr val="330099"/>
                </a:solidFill>
                <a:ea typeface="Calibri" panose="020F0502020204030204" pitchFamily="34" charset="0"/>
              </a:rPr>
              <a:t>getResponseCode</a:t>
            </a:r>
            <a:r>
              <a:rPr lang="en-US" altLang="en-US" sz="1600" dirty="0">
                <a:solidFill>
                  <a:srgbClr val="555555"/>
                </a:solidFill>
                <a:ea typeface="Calibri" panose="020F0502020204030204" pitchFamily="34" charset="0"/>
              </a:rPr>
              <a:t>());</a:t>
            </a:r>
            <a:endParaRPr lang="en-US" altLang="en-US" sz="1600" dirty="0">
              <a:solidFill>
                <a:srgbClr val="181717"/>
              </a:solidFill>
              <a:ea typeface="Calibri" panose="020F0502020204030204" pitchFamily="34" charset="0"/>
            </a:endParaRPr>
          </a:p>
          <a:p>
            <a:pPr lvl="0"/>
            <a:r>
              <a:rPr lang="en-US" altLang="en-US" sz="1600" dirty="0">
                <a:solidFill>
                  <a:srgbClr val="000088"/>
                </a:solidFill>
                <a:ea typeface="Calibri" panose="020F0502020204030204" pitchFamily="34" charset="0"/>
              </a:rPr>
              <a:t>print</a:t>
            </a:r>
            <a:r>
              <a:rPr lang="en-US" altLang="en-US" sz="1600" dirty="0">
                <a:solidFill>
                  <a:srgbClr val="555555"/>
                </a:solidFill>
                <a:ea typeface="Calibri" panose="020F0502020204030204" pitchFamily="34" charset="0"/>
              </a:rPr>
              <a:t>(</a:t>
            </a:r>
            <a:r>
              <a:rPr lang="en-US" altLang="en-US" sz="1600" dirty="0">
                <a:solidFill>
                  <a:srgbClr val="CC3300"/>
                </a:solidFill>
                <a:ea typeface="Calibri" panose="020F0502020204030204" pitchFamily="34" charset="0"/>
              </a:rPr>
              <a:t>"Cipher suite: "</a:t>
            </a:r>
            <a:r>
              <a:rPr lang="en-US" altLang="en-US" sz="1600" dirty="0">
                <a:solidFill>
                  <a:srgbClr val="181717"/>
                </a:solidFill>
                <a:ea typeface="Calibri" panose="020F0502020204030204" pitchFamily="34" charset="0"/>
              </a:rPr>
              <a:t> </a:t>
            </a:r>
            <a:r>
              <a:rPr lang="en-US" altLang="en-US" sz="1600" dirty="0">
                <a:solidFill>
                  <a:srgbClr val="555555"/>
                </a:solidFill>
                <a:ea typeface="Calibri" panose="020F0502020204030204" pitchFamily="34" charset="0"/>
              </a:rPr>
              <a:t>+</a:t>
            </a:r>
            <a:r>
              <a:rPr lang="en-US" altLang="en-US" sz="1600" dirty="0">
                <a:solidFill>
                  <a:srgbClr val="181717"/>
                </a:solidFill>
                <a:ea typeface="Calibri" panose="020F0502020204030204" pitchFamily="34" charset="0"/>
              </a:rPr>
              <a:t> </a:t>
            </a:r>
            <a:r>
              <a:rPr lang="en-US" altLang="en-US" sz="1600" dirty="0" err="1">
                <a:solidFill>
                  <a:srgbClr val="000088"/>
                </a:solidFill>
                <a:ea typeface="Calibri" panose="020F0502020204030204" pitchFamily="34" charset="0"/>
              </a:rPr>
              <a:t>conn</a:t>
            </a:r>
            <a:r>
              <a:rPr lang="en-US" altLang="en-US" sz="1600" dirty="0" err="1">
                <a:solidFill>
                  <a:srgbClr val="555555"/>
                </a:solidFill>
                <a:ea typeface="Calibri" panose="020F0502020204030204" pitchFamily="34" charset="0"/>
              </a:rPr>
              <a:t>.</a:t>
            </a:r>
            <a:r>
              <a:rPr lang="en-US" altLang="en-US" sz="1600" dirty="0" err="1">
                <a:solidFill>
                  <a:srgbClr val="330099"/>
                </a:solidFill>
                <a:ea typeface="Calibri" panose="020F0502020204030204" pitchFamily="34" charset="0"/>
              </a:rPr>
              <a:t>getCipherSuite</a:t>
            </a:r>
            <a:r>
              <a:rPr lang="en-US" altLang="en-US" sz="1600" dirty="0">
                <a:solidFill>
                  <a:srgbClr val="555555"/>
                </a:solidFill>
                <a:ea typeface="Calibri" panose="020F0502020204030204" pitchFamily="34" charset="0"/>
              </a:rPr>
              <a:t>());</a:t>
            </a:r>
          </a:p>
          <a:p>
            <a:pPr lvl="0"/>
            <a:r>
              <a:rPr lang="en-US" altLang="en-US" sz="1600" dirty="0">
                <a:solidFill>
                  <a:srgbClr val="000088"/>
                </a:solidFill>
                <a:ea typeface="Calibri" panose="020F0502020204030204" pitchFamily="34" charset="0"/>
              </a:rPr>
              <a:t>Certificate</a:t>
            </a:r>
            <a:r>
              <a:rPr lang="en-US" altLang="en-US" sz="1600" dirty="0">
                <a:solidFill>
                  <a:srgbClr val="555555"/>
                </a:solidFill>
                <a:ea typeface="Calibri" panose="020F0502020204030204" pitchFamily="34" charset="0"/>
              </a:rPr>
              <a:t>[</a:t>
            </a:r>
            <a:r>
              <a:rPr lang="en-US" altLang="en-US" sz="1600" dirty="0">
                <a:solidFill>
                  <a:srgbClr val="181717"/>
                </a:solidFill>
                <a:ea typeface="Calibri" panose="020F0502020204030204" pitchFamily="34" charset="0"/>
              </a:rPr>
              <a:t> </a:t>
            </a:r>
            <a:r>
              <a:rPr lang="en-US" altLang="en-US" sz="1600" dirty="0">
                <a:solidFill>
                  <a:srgbClr val="555555"/>
                </a:solidFill>
                <a:ea typeface="Calibri" panose="020F0502020204030204" pitchFamily="34" charset="0"/>
              </a:rPr>
              <a:t>]</a:t>
            </a:r>
            <a:r>
              <a:rPr lang="en-US" altLang="en-US" sz="1600" dirty="0">
                <a:solidFill>
                  <a:srgbClr val="181717"/>
                </a:solidFill>
                <a:ea typeface="Calibri" panose="020F0502020204030204" pitchFamily="34" charset="0"/>
              </a:rPr>
              <a:t> </a:t>
            </a:r>
            <a:r>
              <a:rPr lang="en-US" altLang="en-US" sz="1600" dirty="0">
                <a:solidFill>
                  <a:srgbClr val="000088"/>
                </a:solidFill>
                <a:ea typeface="Calibri" panose="020F0502020204030204" pitchFamily="34" charset="0"/>
              </a:rPr>
              <a:t>certs</a:t>
            </a:r>
            <a:r>
              <a:rPr lang="en-US" altLang="en-US" sz="1600" dirty="0">
                <a:solidFill>
                  <a:srgbClr val="181717"/>
                </a:solidFill>
                <a:ea typeface="Calibri" panose="020F0502020204030204" pitchFamily="34" charset="0"/>
              </a:rPr>
              <a:t> </a:t>
            </a:r>
            <a:r>
              <a:rPr lang="en-US" altLang="en-US" sz="1600" dirty="0">
                <a:solidFill>
                  <a:srgbClr val="555555"/>
                </a:solidFill>
                <a:ea typeface="Calibri" panose="020F0502020204030204" pitchFamily="34" charset="0"/>
              </a:rPr>
              <a:t>=</a:t>
            </a:r>
            <a:r>
              <a:rPr lang="en-US" altLang="en-US" sz="1600" dirty="0">
                <a:solidFill>
                  <a:srgbClr val="181717"/>
                </a:solidFill>
                <a:ea typeface="Calibri" panose="020F0502020204030204" pitchFamily="34" charset="0"/>
              </a:rPr>
              <a:t> </a:t>
            </a:r>
            <a:r>
              <a:rPr lang="en-US" altLang="en-US" sz="1600" dirty="0" err="1">
                <a:solidFill>
                  <a:srgbClr val="000088"/>
                </a:solidFill>
                <a:ea typeface="Calibri" panose="020F0502020204030204" pitchFamily="34" charset="0"/>
              </a:rPr>
              <a:t>conn</a:t>
            </a:r>
            <a:r>
              <a:rPr lang="en-US" altLang="en-US" sz="1600" dirty="0" err="1">
                <a:solidFill>
                  <a:srgbClr val="555555"/>
                </a:solidFill>
                <a:ea typeface="Calibri" panose="020F0502020204030204" pitchFamily="34" charset="0"/>
              </a:rPr>
              <a:t>.</a:t>
            </a:r>
            <a:r>
              <a:rPr lang="en-US" altLang="en-US" sz="1600" dirty="0" err="1">
                <a:solidFill>
                  <a:srgbClr val="330099"/>
                </a:solidFill>
                <a:ea typeface="Calibri" panose="020F0502020204030204" pitchFamily="34" charset="0"/>
              </a:rPr>
              <a:t>getServerCertificates</a:t>
            </a:r>
            <a:r>
              <a:rPr lang="en-US" altLang="en-US" sz="1600" dirty="0">
                <a:solidFill>
                  <a:srgbClr val="555555"/>
                </a:solidFill>
                <a:ea typeface="Calibri" panose="020F0502020204030204" pitchFamily="34" charset="0"/>
              </a:rPr>
              <a:t>();</a:t>
            </a:r>
            <a:r>
              <a:rPr lang="en-US" altLang="en-US" sz="1600" dirty="0">
                <a:solidFill>
                  <a:srgbClr val="181717"/>
                </a:solidFill>
                <a:ea typeface="Calibri" panose="020F0502020204030204" pitchFamily="34" charset="0"/>
              </a:rPr>
              <a:t>                  </a:t>
            </a:r>
            <a:endParaRPr lang="en-CA" altLang="en-US" sz="1600" dirty="0"/>
          </a:p>
          <a:p>
            <a:pPr lvl="0"/>
            <a:r>
              <a:rPr lang="en-US" altLang="en-US" sz="1600" b="1" dirty="0">
                <a:solidFill>
                  <a:srgbClr val="006699"/>
                </a:solidFill>
                <a:ea typeface="Calibri" panose="020F0502020204030204" pitchFamily="34" charset="0"/>
              </a:rPr>
              <a:t>for</a:t>
            </a:r>
            <a:r>
              <a:rPr lang="en-US" altLang="en-US" sz="1600" dirty="0">
                <a:solidFill>
                  <a:srgbClr val="181717"/>
                </a:solidFill>
                <a:ea typeface="Calibri" panose="020F0502020204030204" pitchFamily="34" charset="0"/>
              </a:rPr>
              <a:t> </a:t>
            </a:r>
            <a:r>
              <a:rPr lang="en-US" altLang="en-US" sz="1600" dirty="0">
                <a:solidFill>
                  <a:srgbClr val="555555"/>
                </a:solidFill>
                <a:ea typeface="Calibri" panose="020F0502020204030204" pitchFamily="34" charset="0"/>
              </a:rPr>
              <a:t>(</a:t>
            </a:r>
            <a:r>
              <a:rPr lang="en-US" altLang="en-US" sz="1600" dirty="0">
                <a:solidFill>
                  <a:srgbClr val="000088"/>
                </a:solidFill>
                <a:ea typeface="Calibri" panose="020F0502020204030204" pitchFamily="34" charset="0"/>
              </a:rPr>
              <a:t>Certificate</a:t>
            </a:r>
            <a:r>
              <a:rPr lang="en-US" altLang="en-US" sz="1600" dirty="0">
                <a:solidFill>
                  <a:srgbClr val="181717"/>
                </a:solidFill>
                <a:ea typeface="Calibri" panose="020F0502020204030204" pitchFamily="34" charset="0"/>
              </a:rPr>
              <a:t> </a:t>
            </a:r>
            <a:r>
              <a:rPr lang="en-US" altLang="en-US" sz="1600" dirty="0">
                <a:solidFill>
                  <a:srgbClr val="000088"/>
                </a:solidFill>
                <a:ea typeface="Calibri" panose="020F0502020204030204" pitchFamily="34" charset="0"/>
              </a:rPr>
              <a:t>cert</a:t>
            </a:r>
            <a:r>
              <a:rPr lang="en-US" altLang="en-US" sz="1600" dirty="0">
                <a:solidFill>
                  <a:srgbClr val="181717"/>
                </a:solidFill>
                <a:ea typeface="Calibri" panose="020F0502020204030204" pitchFamily="34" charset="0"/>
              </a:rPr>
              <a:t> </a:t>
            </a:r>
            <a:r>
              <a:rPr lang="en-US" altLang="en-US" sz="1600" dirty="0">
                <a:solidFill>
                  <a:srgbClr val="555555"/>
                </a:solidFill>
                <a:ea typeface="Calibri" panose="020F0502020204030204" pitchFamily="34" charset="0"/>
              </a:rPr>
              <a:t>:</a:t>
            </a:r>
            <a:r>
              <a:rPr lang="en-US" altLang="en-US" sz="1600" dirty="0">
                <a:solidFill>
                  <a:srgbClr val="181717"/>
                </a:solidFill>
                <a:ea typeface="Calibri" panose="020F0502020204030204" pitchFamily="34" charset="0"/>
              </a:rPr>
              <a:t> </a:t>
            </a:r>
            <a:r>
              <a:rPr lang="en-US" altLang="en-US" sz="1600" dirty="0">
                <a:solidFill>
                  <a:srgbClr val="000088"/>
                </a:solidFill>
                <a:ea typeface="Calibri" panose="020F0502020204030204" pitchFamily="34" charset="0"/>
              </a:rPr>
              <a:t>certs</a:t>
            </a:r>
            <a:r>
              <a:rPr lang="en-US" altLang="en-US" sz="1600" dirty="0">
                <a:solidFill>
                  <a:srgbClr val="555555"/>
                </a:solidFill>
                <a:ea typeface="Calibri" panose="020F0502020204030204" pitchFamily="34" charset="0"/>
              </a:rPr>
              <a:t>)</a:t>
            </a:r>
            <a:r>
              <a:rPr lang="en-US" altLang="en-US" sz="1600" dirty="0">
                <a:solidFill>
                  <a:srgbClr val="181717"/>
                </a:solidFill>
                <a:ea typeface="Calibri" panose="020F0502020204030204" pitchFamily="34" charset="0"/>
              </a:rPr>
              <a:t> </a:t>
            </a:r>
            <a:r>
              <a:rPr lang="en-US" altLang="en-US" sz="1600" dirty="0">
                <a:solidFill>
                  <a:srgbClr val="555555"/>
                </a:solidFill>
                <a:ea typeface="Calibri" panose="020F0502020204030204" pitchFamily="34" charset="0"/>
              </a:rPr>
              <a:t>{</a:t>
            </a:r>
          </a:p>
          <a:p>
            <a:pPr lvl="0"/>
            <a:r>
              <a:rPr lang="en-US" altLang="en-US" sz="1600" dirty="0">
                <a:solidFill>
                  <a:srgbClr val="555555"/>
                </a:solidFill>
                <a:ea typeface="Calibri" panose="020F0502020204030204" pitchFamily="34" charset="0"/>
              </a:rPr>
              <a:t> </a:t>
            </a:r>
            <a:r>
              <a:rPr lang="en-US" altLang="en-US" sz="1600" dirty="0">
                <a:solidFill>
                  <a:srgbClr val="181717"/>
                </a:solidFill>
                <a:ea typeface="Calibri" panose="020F0502020204030204" pitchFamily="34" charset="0"/>
              </a:rPr>
              <a:t>               </a:t>
            </a:r>
            <a:r>
              <a:rPr lang="en-US" altLang="en-US" sz="1600" dirty="0" err="1">
                <a:solidFill>
                  <a:srgbClr val="181717"/>
                </a:solidFill>
                <a:ea typeface="Calibri" panose="020F0502020204030204" pitchFamily="34" charset="0"/>
              </a:rPr>
              <a:t>System.out.</a:t>
            </a:r>
            <a:r>
              <a:rPr lang="en-US" altLang="en-US" sz="1600" dirty="0" err="1">
                <a:solidFill>
                  <a:srgbClr val="000088"/>
                </a:solidFill>
                <a:ea typeface="Calibri" panose="020F0502020204030204" pitchFamily="34" charset="0"/>
              </a:rPr>
              <a:t>println</a:t>
            </a:r>
            <a:r>
              <a:rPr lang="en-US" altLang="en-US" sz="1600" dirty="0">
                <a:solidFill>
                  <a:srgbClr val="000088"/>
                </a:solidFill>
                <a:ea typeface="Calibri" panose="020F0502020204030204" pitchFamily="34" charset="0"/>
              </a:rPr>
              <a:t> </a:t>
            </a:r>
            <a:r>
              <a:rPr lang="en-US" altLang="en-US" sz="1600" dirty="0">
                <a:solidFill>
                  <a:srgbClr val="555555"/>
                </a:solidFill>
                <a:ea typeface="Calibri" panose="020F0502020204030204" pitchFamily="34" charset="0"/>
              </a:rPr>
              <a:t>(</a:t>
            </a:r>
            <a:r>
              <a:rPr lang="en-US" altLang="en-US" sz="1600" dirty="0">
                <a:solidFill>
                  <a:srgbClr val="CC3300"/>
                </a:solidFill>
                <a:ea typeface="Calibri" panose="020F0502020204030204" pitchFamily="34" charset="0"/>
              </a:rPr>
              <a:t>"\</a:t>
            </a:r>
            <a:r>
              <a:rPr lang="en-US" altLang="en-US" sz="1600" dirty="0" err="1">
                <a:solidFill>
                  <a:srgbClr val="CC3300"/>
                </a:solidFill>
                <a:ea typeface="Calibri" panose="020F0502020204030204" pitchFamily="34" charset="0"/>
              </a:rPr>
              <a:t>tCert</a:t>
            </a:r>
            <a:r>
              <a:rPr lang="en-US" altLang="en-US" sz="1600" dirty="0">
                <a:solidFill>
                  <a:srgbClr val="CC3300"/>
                </a:solidFill>
                <a:ea typeface="Calibri" panose="020F0502020204030204" pitchFamily="34" charset="0"/>
              </a:rPr>
              <a:t>. type: "</a:t>
            </a:r>
            <a:r>
              <a:rPr lang="en-US" altLang="en-US" sz="1600" dirty="0">
                <a:solidFill>
                  <a:srgbClr val="181717"/>
                </a:solidFill>
                <a:ea typeface="Calibri" panose="020F0502020204030204" pitchFamily="34" charset="0"/>
              </a:rPr>
              <a:t> </a:t>
            </a:r>
            <a:r>
              <a:rPr lang="en-US" altLang="en-US" sz="1600" dirty="0">
                <a:solidFill>
                  <a:srgbClr val="555555"/>
                </a:solidFill>
                <a:ea typeface="Calibri" panose="020F0502020204030204" pitchFamily="34" charset="0"/>
              </a:rPr>
              <a:t>+</a:t>
            </a:r>
            <a:r>
              <a:rPr lang="en-US" altLang="en-US" sz="1600" dirty="0">
                <a:solidFill>
                  <a:srgbClr val="181717"/>
                </a:solidFill>
                <a:ea typeface="Calibri" panose="020F0502020204030204" pitchFamily="34" charset="0"/>
              </a:rPr>
              <a:t> </a:t>
            </a:r>
            <a:r>
              <a:rPr lang="en-US" altLang="en-US" sz="1600" dirty="0" err="1">
                <a:solidFill>
                  <a:srgbClr val="000088"/>
                </a:solidFill>
                <a:ea typeface="Calibri" panose="020F0502020204030204" pitchFamily="34" charset="0"/>
              </a:rPr>
              <a:t>cert</a:t>
            </a:r>
            <a:r>
              <a:rPr lang="en-US" altLang="en-US" sz="1600" dirty="0" err="1">
                <a:solidFill>
                  <a:srgbClr val="555555"/>
                </a:solidFill>
                <a:ea typeface="Calibri" panose="020F0502020204030204" pitchFamily="34" charset="0"/>
              </a:rPr>
              <a:t>.</a:t>
            </a:r>
            <a:r>
              <a:rPr lang="en-US" altLang="en-US" sz="1600" dirty="0" err="1">
                <a:solidFill>
                  <a:srgbClr val="330099"/>
                </a:solidFill>
                <a:ea typeface="Calibri" panose="020F0502020204030204" pitchFamily="34" charset="0"/>
              </a:rPr>
              <a:t>getType</a:t>
            </a:r>
            <a:r>
              <a:rPr lang="en-US" altLang="en-US" sz="1600" dirty="0">
                <a:solidFill>
                  <a:srgbClr val="555555"/>
                </a:solidFill>
                <a:ea typeface="Calibri" panose="020F0502020204030204" pitchFamily="34" charset="0"/>
              </a:rPr>
              <a:t>());</a:t>
            </a:r>
            <a:endParaRPr lang="en-CA" altLang="en-US" sz="1600" dirty="0"/>
          </a:p>
          <a:p>
            <a:pPr lvl="0"/>
            <a:r>
              <a:rPr lang="en-US" altLang="en-US" sz="1600" dirty="0">
                <a:solidFill>
                  <a:srgbClr val="181717"/>
                </a:solidFill>
                <a:ea typeface="Calibri" panose="020F0502020204030204" pitchFamily="34" charset="0"/>
              </a:rPr>
              <a:t>                </a:t>
            </a:r>
            <a:r>
              <a:rPr lang="en-US" altLang="en-US" sz="1600" dirty="0" err="1">
                <a:solidFill>
                  <a:srgbClr val="181717"/>
                </a:solidFill>
                <a:ea typeface="Calibri" panose="020F0502020204030204" pitchFamily="34" charset="0"/>
              </a:rPr>
              <a:t>System.out.</a:t>
            </a:r>
            <a:r>
              <a:rPr lang="en-US" altLang="en-US" sz="1600" dirty="0" err="1">
                <a:solidFill>
                  <a:srgbClr val="000088"/>
                </a:solidFill>
                <a:ea typeface="Calibri" panose="020F0502020204030204" pitchFamily="34" charset="0"/>
              </a:rPr>
              <a:t>println</a:t>
            </a:r>
            <a:r>
              <a:rPr lang="en-US" altLang="en-US" sz="1600" dirty="0">
                <a:solidFill>
                  <a:srgbClr val="000088"/>
                </a:solidFill>
                <a:ea typeface="Calibri" panose="020F0502020204030204" pitchFamily="34" charset="0"/>
              </a:rPr>
              <a:t> </a:t>
            </a:r>
            <a:r>
              <a:rPr lang="en-US" altLang="en-US" sz="1600" dirty="0">
                <a:solidFill>
                  <a:srgbClr val="555555"/>
                </a:solidFill>
                <a:ea typeface="Calibri" panose="020F0502020204030204" pitchFamily="34" charset="0"/>
              </a:rPr>
              <a:t>(</a:t>
            </a:r>
            <a:r>
              <a:rPr lang="en-US" altLang="en-US" sz="1600" dirty="0">
                <a:solidFill>
                  <a:srgbClr val="CC3300"/>
                </a:solidFill>
                <a:ea typeface="Calibri" panose="020F0502020204030204" pitchFamily="34" charset="0"/>
              </a:rPr>
              <a:t>"\</a:t>
            </a:r>
            <a:r>
              <a:rPr lang="en-US" altLang="en-US" sz="1600" dirty="0" err="1">
                <a:solidFill>
                  <a:srgbClr val="CC3300"/>
                </a:solidFill>
                <a:ea typeface="Calibri" panose="020F0502020204030204" pitchFamily="34" charset="0"/>
              </a:rPr>
              <a:t>tHash</a:t>
            </a:r>
            <a:r>
              <a:rPr lang="en-US" altLang="en-US" sz="1600" dirty="0">
                <a:solidFill>
                  <a:srgbClr val="CC3300"/>
                </a:solidFill>
                <a:ea typeface="Calibri" panose="020F0502020204030204" pitchFamily="34" charset="0"/>
              </a:rPr>
              <a:t> code:  "</a:t>
            </a:r>
            <a:r>
              <a:rPr lang="en-US" altLang="en-US" sz="1600" dirty="0">
                <a:solidFill>
                  <a:srgbClr val="181717"/>
                </a:solidFill>
                <a:ea typeface="Calibri" panose="020F0502020204030204" pitchFamily="34" charset="0"/>
              </a:rPr>
              <a:t> </a:t>
            </a:r>
            <a:r>
              <a:rPr lang="en-US" altLang="en-US" sz="1600" dirty="0">
                <a:solidFill>
                  <a:srgbClr val="555555"/>
                </a:solidFill>
                <a:ea typeface="Calibri" panose="020F0502020204030204" pitchFamily="34" charset="0"/>
              </a:rPr>
              <a:t>+</a:t>
            </a:r>
            <a:r>
              <a:rPr lang="en-US" altLang="en-US" sz="1600" dirty="0">
                <a:solidFill>
                  <a:srgbClr val="181717"/>
                </a:solidFill>
                <a:ea typeface="Calibri" panose="020F0502020204030204" pitchFamily="34" charset="0"/>
              </a:rPr>
              <a:t> </a:t>
            </a:r>
            <a:r>
              <a:rPr lang="en-US" altLang="en-US" sz="1600" dirty="0" err="1">
                <a:solidFill>
                  <a:srgbClr val="000088"/>
                </a:solidFill>
                <a:ea typeface="Calibri" panose="020F0502020204030204" pitchFamily="34" charset="0"/>
              </a:rPr>
              <a:t>cert</a:t>
            </a:r>
            <a:r>
              <a:rPr lang="en-US" altLang="en-US" sz="1600" dirty="0" err="1">
                <a:solidFill>
                  <a:srgbClr val="555555"/>
                </a:solidFill>
                <a:ea typeface="Calibri" panose="020F0502020204030204" pitchFamily="34" charset="0"/>
              </a:rPr>
              <a:t>.</a:t>
            </a:r>
            <a:r>
              <a:rPr lang="en-US" altLang="en-US" sz="1600" dirty="0" err="1">
                <a:solidFill>
                  <a:srgbClr val="330099"/>
                </a:solidFill>
                <a:ea typeface="Calibri" panose="020F0502020204030204" pitchFamily="34" charset="0"/>
              </a:rPr>
              <a:t>hashCode</a:t>
            </a:r>
            <a:r>
              <a:rPr lang="en-US" altLang="en-US" sz="1600" dirty="0">
                <a:solidFill>
                  <a:srgbClr val="555555"/>
                </a:solidFill>
                <a:ea typeface="Calibri" panose="020F0502020204030204" pitchFamily="34" charset="0"/>
              </a:rPr>
              <a:t>())</a:t>
            </a:r>
          </a:p>
          <a:p>
            <a:pPr lvl="0"/>
            <a:r>
              <a:rPr lang="en-US" altLang="en-US" sz="1600" dirty="0">
                <a:solidFill>
                  <a:srgbClr val="181717"/>
                </a:solidFill>
                <a:ea typeface="Calibri" panose="020F0502020204030204" pitchFamily="34" charset="0"/>
              </a:rPr>
              <a:t>                </a:t>
            </a:r>
            <a:r>
              <a:rPr lang="en-US" altLang="en-US" sz="1600" dirty="0" err="1">
                <a:solidFill>
                  <a:srgbClr val="181717"/>
                </a:solidFill>
                <a:ea typeface="Calibri" panose="020F0502020204030204" pitchFamily="34" charset="0"/>
              </a:rPr>
              <a:t>System.out.</a:t>
            </a:r>
            <a:r>
              <a:rPr lang="en-US" altLang="en-US" sz="1600" dirty="0" err="1">
                <a:solidFill>
                  <a:srgbClr val="000088"/>
                </a:solidFill>
                <a:ea typeface="Calibri" panose="020F0502020204030204" pitchFamily="34" charset="0"/>
              </a:rPr>
              <a:t>println</a:t>
            </a:r>
            <a:r>
              <a:rPr lang="en-US" altLang="en-US" sz="1600" dirty="0">
                <a:solidFill>
                  <a:srgbClr val="000088"/>
                </a:solidFill>
                <a:ea typeface="Calibri" panose="020F0502020204030204" pitchFamily="34" charset="0"/>
              </a:rPr>
              <a:t> </a:t>
            </a:r>
            <a:r>
              <a:rPr lang="en-US" altLang="en-US" sz="1600" dirty="0">
                <a:solidFill>
                  <a:srgbClr val="555555"/>
                </a:solidFill>
                <a:ea typeface="Calibri" panose="020F0502020204030204" pitchFamily="34" charset="0"/>
              </a:rPr>
              <a:t>(</a:t>
            </a:r>
            <a:r>
              <a:rPr lang="en-US" altLang="en-US" sz="1600" dirty="0">
                <a:solidFill>
                  <a:srgbClr val="CC3300"/>
                </a:solidFill>
                <a:ea typeface="Calibri" panose="020F0502020204030204" pitchFamily="34" charset="0"/>
              </a:rPr>
              <a:t>"\</a:t>
            </a:r>
            <a:r>
              <a:rPr lang="en-US" altLang="en-US" sz="1600" dirty="0" err="1">
                <a:solidFill>
                  <a:srgbClr val="CC3300"/>
                </a:solidFill>
                <a:ea typeface="Calibri" panose="020F0502020204030204" pitchFamily="34" charset="0"/>
              </a:rPr>
              <a:t>tAlgorithm</a:t>
            </a:r>
            <a:r>
              <a:rPr lang="en-US" altLang="en-US" sz="1600" dirty="0">
                <a:solidFill>
                  <a:srgbClr val="CC3300"/>
                </a:solidFill>
                <a:ea typeface="Calibri" panose="020F0502020204030204" pitchFamily="34" charset="0"/>
              </a:rPr>
              <a:t>:  "</a:t>
            </a:r>
            <a:r>
              <a:rPr lang="en-US" altLang="en-US" sz="1600" dirty="0">
                <a:solidFill>
                  <a:srgbClr val="181717"/>
                </a:solidFill>
                <a:ea typeface="Calibri" panose="020F0502020204030204" pitchFamily="34" charset="0"/>
              </a:rPr>
              <a:t> </a:t>
            </a:r>
            <a:r>
              <a:rPr lang="en-US" altLang="en-US" sz="1600" dirty="0">
                <a:solidFill>
                  <a:srgbClr val="555555"/>
                </a:solidFill>
                <a:ea typeface="Calibri" panose="020F0502020204030204" pitchFamily="34" charset="0"/>
              </a:rPr>
              <a:t>+</a:t>
            </a:r>
            <a:r>
              <a:rPr lang="en-US" altLang="en-US" sz="1600" dirty="0">
                <a:solidFill>
                  <a:srgbClr val="181717"/>
                </a:solidFill>
                <a:ea typeface="Calibri" panose="020F0502020204030204" pitchFamily="34" charset="0"/>
              </a:rPr>
              <a:t> </a:t>
            </a:r>
            <a:r>
              <a:rPr lang="en-US" altLang="en-US" sz="1600" dirty="0" err="1">
                <a:solidFill>
                  <a:srgbClr val="000088"/>
                </a:solidFill>
                <a:ea typeface="Calibri" panose="020F0502020204030204" pitchFamily="34" charset="0"/>
              </a:rPr>
              <a:t>cert</a:t>
            </a:r>
            <a:r>
              <a:rPr lang="en-US" altLang="en-US" sz="1600" dirty="0" err="1">
                <a:solidFill>
                  <a:srgbClr val="555555"/>
                </a:solidFill>
                <a:ea typeface="Calibri" panose="020F0502020204030204" pitchFamily="34" charset="0"/>
              </a:rPr>
              <a:t>.</a:t>
            </a:r>
            <a:r>
              <a:rPr lang="en-US" altLang="en-US" sz="1600" dirty="0" err="1">
                <a:solidFill>
                  <a:srgbClr val="330099"/>
                </a:solidFill>
                <a:ea typeface="Calibri" panose="020F0502020204030204" pitchFamily="34" charset="0"/>
              </a:rPr>
              <a:t>getPublicKey</a:t>
            </a:r>
            <a:r>
              <a:rPr lang="en-US" altLang="en-US" sz="1600" dirty="0">
                <a:solidFill>
                  <a:srgbClr val="555555"/>
                </a:solidFill>
                <a:ea typeface="Calibri" panose="020F0502020204030204" pitchFamily="34" charset="0"/>
              </a:rPr>
              <a:t>().</a:t>
            </a:r>
            <a:r>
              <a:rPr lang="en-US" altLang="en-US" sz="1600" dirty="0" err="1">
                <a:solidFill>
                  <a:srgbClr val="330099"/>
                </a:solidFill>
                <a:ea typeface="Calibri" panose="020F0502020204030204" pitchFamily="34" charset="0"/>
              </a:rPr>
              <a:t>getAlgorithm</a:t>
            </a:r>
            <a:r>
              <a:rPr lang="en-US" altLang="en-US" sz="1600" dirty="0">
                <a:solidFill>
                  <a:srgbClr val="555555"/>
                </a:solidFill>
                <a:ea typeface="Calibri" panose="020F0502020204030204" pitchFamily="34" charset="0"/>
              </a:rPr>
              <a:t>());</a:t>
            </a:r>
          </a:p>
          <a:p>
            <a:pPr lvl="0"/>
            <a:r>
              <a:rPr lang="en-US" altLang="en-US" sz="1600" dirty="0">
                <a:solidFill>
                  <a:srgbClr val="181717"/>
                </a:solidFill>
                <a:ea typeface="Calibri" panose="020F0502020204030204" pitchFamily="34" charset="0"/>
              </a:rPr>
              <a:t>                </a:t>
            </a:r>
            <a:r>
              <a:rPr lang="en-US" altLang="en-US" sz="1600" dirty="0" err="1">
                <a:solidFill>
                  <a:srgbClr val="181717"/>
                </a:solidFill>
                <a:ea typeface="Calibri" panose="020F0502020204030204" pitchFamily="34" charset="0"/>
              </a:rPr>
              <a:t>System.out.</a:t>
            </a:r>
            <a:r>
              <a:rPr lang="en-US" altLang="en-US" sz="1600" dirty="0" err="1">
                <a:solidFill>
                  <a:srgbClr val="000088"/>
                </a:solidFill>
                <a:ea typeface="Calibri" panose="020F0502020204030204" pitchFamily="34" charset="0"/>
              </a:rPr>
              <a:t>println</a:t>
            </a:r>
            <a:r>
              <a:rPr lang="en-US" altLang="en-US" sz="1600" dirty="0">
                <a:solidFill>
                  <a:srgbClr val="000088"/>
                </a:solidFill>
                <a:ea typeface="Calibri" panose="020F0502020204030204" pitchFamily="34" charset="0"/>
              </a:rPr>
              <a:t> </a:t>
            </a:r>
            <a:r>
              <a:rPr lang="en-US" altLang="en-US" sz="1600" dirty="0">
                <a:solidFill>
                  <a:srgbClr val="555555"/>
                </a:solidFill>
                <a:ea typeface="Calibri" panose="020F0502020204030204" pitchFamily="34" charset="0"/>
              </a:rPr>
              <a:t>(</a:t>
            </a:r>
            <a:r>
              <a:rPr lang="en-US" altLang="en-US" sz="1600" dirty="0">
                <a:solidFill>
                  <a:srgbClr val="CC3300"/>
                </a:solidFill>
                <a:ea typeface="Calibri" panose="020F0502020204030204" pitchFamily="34" charset="0"/>
              </a:rPr>
              <a:t>"\</a:t>
            </a:r>
            <a:r>
              <a:rPr lang="en-US" altLang="en-US" sz="1600" dirty="0" err="1">
                <a:solidFill>
                  <a:srgbClr val="CC3300"/>
                </a:solidFill>
                <a:ea typeface="Calibri" panose="020F0502020204030204" pitchFamily="34" charset="0"/>
              </a:rPr>
              <a:t>tFormat</a:t>
            </a:r>
            <a:r>
              <a:rPr lang="en-US" altLang="en-US" sz="1600" dirty="0">
                <a:solidFill>
                  <a:srgbClr val="CC3300"/>
                </a:solidFill>
                <a:ea typeface="Calibri" panose="020F0502020204030204" pitchFamily="34" charset="0"/>
              </a:rPr>
              <a:t>:     "</a:t>
            </a:r>
            <a:r>
              <a:rPr lang="en-US" altLang="en-US" sz="1600" dirty="0">
                <a:solidFill>
                  <a:srgbClr val="181717"/>
                </a:solidFill>
                <a:ea typeface="Calibri" panose="020F0502020204030204" pitchFamily="34" charset="0"/>
              </a:rPr>
              <a:t> </a:t>
            </a:r>
            <a:r>
              <a:rPr lang="en-US" altLang="en-US" sz="1600" dirty="0">
                <a:solidFill>
                  <a:srgbClr val="555555"/>
                </a:solidFill>
                <a:ea typeface="Calibri" panose="020F0502020204030204" pitchFamily="34" charset="0"/>
              </a:rPr>
              <a:t>+</a:t>
            </a:r>
            <a:r>
              <a:rPr lang="en-US" altLang="en-US" sz="1600" dirty="0">
                <a:solidFill>
                  <a:srgbClr val="181717"/>
                </a:solidFill>
                <a:ea typeface="Calibri" panose="020F0502020204030204" pitchFamily="34" charset="0"/>
              </a:rPr>
              <a:t> </a:t>
            </a:r>
            <a:r>
              <a:rPr lang="en-US" altLang="en-US" sz="1600" dirty="0" err="1">
                <a:solidFill>
                  <a:srgbClr val="000088"/>
                </a:solidFill>
                <a:ea typeface="Calibri" panose="020F0502020204030204" pitchFamily="34" charset="0"/>
              </a:rPr>
              <a:t>cert</a:t>
            </a:r>
            <a:r>
              <a:rPr lang="en-US" altLang="en-US" sz="1600" dirty="0" err="1">
                <a:solidFill>
                  <a:srgbClr val="555555"/>
                </a:solidFill>
                <a:ea typeface="Calibri" panose="020F0502020204030204" pitchFamily="34" charset="0"/>
              </a:rPr>
              <a:t>.</a:t>
            </a:r>
            <a:r>
              <a:rPr lang="en-US" altLang="en-US" sz="1600" dirty="0" err="1">
                <a:solidFill>
                  <a:srgbClr val="330099"/>
                </a:solidFill>
                <a:ea typeface="Calibri" panose="020F0502020204030204" pitchFamily="34" charset="0"/>
              </a:rPr>
              <a:t>getPublicKey</a:t>
            </a:r>
            <a:r>
              <a:rPr lang="en-US" altLang="en-US" sz="1600" dirty="0">
                <a:solidFill>
                  <a:srgbClr val="555555"/>
                </a:solidFill>
                <a:ea typeface="Calibri" panose="020F0502020204030204" pitchFamily="34" charset="0"/>
              </a:rPr>
              <a:t>().</a:t>
            </a:r>
            <a:r>
              <a:rPr lang="en-US" altLang="en-US" sz="1600" dirty="0" err="1">
                <a:solidFill>
                  <a:srgbClr val="330099"/>
                </a:solidFill>
                <a:ea typeface="Calibri" panose="020F0502020204030204" pitchFamily="34" charset="0"/>
              </a:rPr>
              <a:t>getFormat</a:t>
            </a:r>
            <a:r>
              <a:rPr lang="en-US" altLang="en-US" sz="1600" dirty="0">
                <a:solidFill>
                  <a:srgbClr val="555555"/>
                </a:solidFill>
                <a:ea typeface="Calibri" panose="020F0502020204030204" pitchFamily="34" charset="0"/>
              </a:rPr>
              <a:t>());</a:t>
            </a:r>
            <a:r>
              <a:rPr lang="en-US" altLang="en-US" sz="1600" dirty="0">
                <a:solidFill>
                  <a:srgbClr val="181717"/>
                </a:solidFill>
                <a:ea typeface="Calibri" panose="020F0502020204030204" pitchFamily="34" charset="0"/>
              </a:rPr>
              <a:t>        </a:t>
            </a:r>
            <a:endParaRPr lang="en-CA" altLang="en-US" sz="1600" dirty="0"/>
          </a:p>
          <a:p>
            <a:pPr lvl="0"/>
            <a:r>
              <a:rPr lang="en-US" altLang="en-US" sz="1600" dirty="0">
                <a:solidFill>
                  <a:srgbClr val="181717"/>
                </a:solidFill>
                <a:ea typeface="Calibri" panose="020F0502020204030204" pitchFamily="34" charset="0"/>
              </a:rPr>
              <a:t>                </a:t>
            </a:r>
            <a:r>
              <a:rPr lang="en-US" altLang="en-US" sz="1600" dirty="0" err="1">
                <a:solidFill>
                  <a:srgbClr val="181717"/>
                </a:solidFill>
                <a:ea typeface="Calibri" panose="020F0502020204030204" pitchFamily="34" charset="0"/>
              </a:rPr>
              <a:t>System.out.</a:t>
            </a:r>
            <a:r>
              <a:rPr lang="en-US" altLang="en-US" sz="1600" dirty="0" err="1">
                <a:solidFill>
                  <a:srgbClr val="000088"/>
                </a:solidFill>
                <a:ea typeface="Calibri" panose="020F0502020204030204" pitchFamily="34" charset="0"/>
              </a:rPr>
              <a:t>println</a:t>
            </a:r>
            <a:r>
              <a:rPr lang="en-US" altLang="en-US" sz="1600" dirty="0">
                <a:solidFill>
                  <a:srgbClr val="555555"/>
                </a:solidFill>
                <a:ea typeface="Calibri" panose="020F0502020204030204" pitchFamily="34" charset="0"/>
              </a:rPr>
              <a:t>(</a:t>
            </a:r>
            <a:r>
              <a:rPr lang="en-US" altLang="en-US" sz="1600" dirty="0">
                <a:solidFill>
                  <a:srgbClr val="CC3300"/>
                </a:solidFill>
                <a:ea typeface="Calibri" panose="020F0502020204030204" pitchFamily="34" charset="0"/>
              </a:rPr>
              <a:t>""</a:t>
            </a:r>
            <a:r>
              <a:rPr lang="en-US" altLang="en-US" sz="1600" dirty="0">
                <a:solidFill>
                  <a:srgbClr val="555555"/>
                </a:solidFill>
                <a:ea typeface="Calibri" panose="020F0502020204030204" pitchFamily="34" charset="0"/>
              </a:rPr>
              <a:t>);</a:t>
            </a:r>
            <a:endParaRPr lang="en-CA" altLang="en-US" sz="1600" dirty="0"/>
          </a:p>
          <a:p>
            <a:pPr lvl="0"/>
            <a:r>
              <a:rPr lang="en-US" altLang="en-US" sz="1600" dirty="0">
                <a:solidFill>
                  <a:srgbClr val="555555"/>
                </a:solidFill>
                <a:ea typeface="Calibri" panose="020F0502020204030204" pitchFamily="34" charset="0"/>
              </a:rPr>
              <a:t>}</a:t>
            </a:r>
            <a:endParaRPr lang="en-CA" altLang="en-US" sz="1600" dirty="0"/>
          </a:p>
        </p:txBody>
      </p:sp>
    </p:spTree>
    <p:extLst>
      <p:ext uri="{BB962C8B-B14F-4D97-AF65-F5344CB8AC3E}">
        <p14:creationId xmlns:p14="http://schemas.microsoft.com/office/powerpoint/2010/main" val="171265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normAutofit/>
          </a:bodyPr>
          <a:lstStyle/>
          <a:p>
            <a:pPr marL="0" indent="0">
              <a:buNone/>
            </a:pPr>
            <a:r>
              <a:rPr lang="en-US" sz="2400" i="1" dirty="0"/>
              <a:t>Sample output:</a:t>
            </a:r>
            <a:endParaRPr lang="en-CA" sz="2400" i="1" dirty="0"/>
          </a:p>
        </p:txBody>
      </p:sp>
      <p:sp>
        <p:nvSpPr>
          <p:cNvPr id="11" name="Title 10"/>
          <p:cNvSpPr>
            <a:spLocks noGrp="1"/>
          </p:cNvSpPr>
          <p:nvPr>
            <p:ph type="title"/>
          </p:nvPr>
        </p:nvSpPr>
        <p:spPr/>
        <p:txBody>
          <a:bodyPr/>
          <a:lstStyle/>
          <a:p>
            <a:r>
              <a:rPr lang="en-US" dirty="0"/>
              <a:t>Wire-level Security</a:t>
            </a:r>
            <a:endParaRPr lang="en-CA" dirty="0"/>
          </a:p>
        </p:txBody>
      </p:sp>
      <p:sp>
        <p:nvSpPr>
          <p:cNvPr id="4" name="Text Placeholder 3"/>
          <p:cNvSpPr>
            <a:spLocks noGrp="1"/>
          </p:cNvSpPr>
          <p:nvPr>
            <p:ph type="body" idx="13"/>
          </p:nvPr>
        </p:nvSpPr>
        <p:spPr/>
        <p:txBody>
          <a:bodyPr/>
          <a:lstStyle/>
          <a:p>
            <a:r>
              <a:rPr lang="en-US" dirty="0"/>
              <a:t>The </a:t>
            </a:r>
            <a:r>
              <a:rPr lang="en-US" dirty="0" err="1"/>
              <a:t>HttpsURLConnection</a:t>
            </a:r>
            <a:r>
              <a:rPr lang="en-US" dirty="0"/>
              <a:t> Class</a:t>
            </a:r>
            <a:endParaRPr lang="en-CA" dirty="0"/>
          </a:p>
        </p:txBody>
      </p:sp>
      <p:grpSp>
        <p:nvGrpSpPr>
          <p:cNvPr id="6" name="Group 5"/>
          <p:cNvGrpSpPr/>
          <p:nvPr/>
        </p:nvGrpSpPr>
        <p:grpSpPr>
          <a:xfrm>
            <a:off x="0" y="0"/>
            <a:ext cx="88900" cy="88900"/>
            <a:chOff x="0" y="0"/>
            <a:chExt cx="88900" cy="88900"/>
          </a:xfrm>
        </p:grpSpPr>
        <p:sp>
          <p:nvSpPr>
            <p:cNvPr id="7" name="Shape 58885"/>
            <p:cNvSpPr/>
            <p:nvPr/>
          </p:nvSpPr>
          <p:spPr>
            <a:xfrm>
              <a:off x="0" y="0"/>
              <a:ext cx="88900" cy="88900"/>
            </a:xfrm>
            <a:custGeom>
              <a:avLst/>
              <a:gdLst/>
              <a:ahLst/>
              <a:cxnLst/>
              <a:rect l="0" t="0" r="0" b="0"/>
              <a:pathLst>
                <a:path w="88900" h="88900">
                  <a:moveTo>
                    <a:pt x="44450" y="0"/>
                  </a:moveTo>
                  <a:cubicBezTo>
                    <a:pt x="68999" y="0"/>
                    <a:pt x="88900" y="19901"/>
                    <a:pt x="88900" y="44450"/>
                  </a:cubicBezTo>
                  <a:cubicBezTo>
                    <a:pt x="88900" y="68999"/>
                    <a:pt x="68999" y="88900"/>
                    <a:pt x="44450" y="88900"/>
                  </a:cubicBezTo>
                  <a:cubicBezTo>
                    <a:pt x="19901" y="88900"/>
                    <a:pt x="0" y="68999"/>
                    <a:pt x="0" y="44450"/>
                  </a:cubicBezTo>
                  <a:cubicBezTo>
                    <a:pt x="0" y="19901"/>
                    <a:pt x="19901" y="0"/>
                    <a:pt x="44450" y="0"/>
                  </a:cubicBezTo>
                  <a:close/>
                </a:path>
              </a:pathLst>
            </a:custGeom>
            <a:ln w="0" cap="flat">
              <a:miter lim="127000"/>
            </a:ln>
          </p:spPr>
          <p:style>
            <a:lnRef idx="0">
              <a:srgbClr val="000000">
                <a:alpha val="0"/>
              </a:srgbClr>
            </a:lnRef>
            <a:fillRef idx="1">
              <a:srgbClr val="181717"/>
            </a:fillRef>
            <a:effectRef idx="0">
              <a:scrgbClr r="0" g="0" b="0"/>
            </a:effectRef>
            <a:fontRef idx="none"/>
          </p:style>
          <p:txBody>
            <a:bodyPr/>
            <a:lstStyle/>
            <a:p>
              <a:endParaRPr lang="en-CA"/>
            </a:p>
          </p:txBody>
        </p:sp>
        <p:sp>
          <p:nvSpPr>
            <p:cNvPr id="8" name="Shape 58886"/>
            <p:cNvSpPr/>
            <p:nvPr/>
          </p:nvSpPr>
          <p:spPr>
            <a:xfrm>
              <a:off x="0" y="0"/>
              <a:ext cx="88900" cy="88900"/>
            </a:xfrm>
            <a:custGeom>
              <a:avLst/>
              <a:gdLst/>
              <a:ahLst/>
              <a:cxnLst/>
              <a:rect l="0" t="0" r="0" b="0"/>
              <a:pathLst>
                <a:path w="88900" h="88900">
                  <a:moveTo>
                    <a:pt x="44450" y="0"/>
                  </a:moveTo>
                  <a:cubicBezTo>
                    <a:pt x="68999" y="0"/>
                    <a:pt x="88900" y="19901"/>
                    <a:pt x="88900" y="44450"/>
                  </a:cubicBezTo>
                  <a:cubicBezTo>
                    <a:pt x="88900" y="68999"/>
                    <a:pt x="68999" y="88900"/>
                    <a:pt x="44450" y="88900"/>
                  </a:cubicBezTo>
                  <a:cubicBezTo>
                    <a:pt x="19901" y="88900"/>
                    <a:pt x="0" y="68999"/>
                    <a:pt x="0" y="44450"/>
                  </a:cubicBezTo>
                  <a:cubicBezTo>
                    <a:pt x="0" y="19901"/>
                    <a:pt x="19901" y="0"/>
                    <a:pt x="44450" y="0"/>
                  </a:cubicBezTo>
                  <a:close/>
                </a:path>
              </a:pathLst>
            </a:custGeom>
            <a:ln w="12700" cap="flat">
              <a:miter lim="100000"/>
            </a:ln>
          </p:spPr>
          <p:style>
            <a:lnRef idx="1">
              <a:srgbClr val="181717"/>
            </a:lnRef>
            <a:fillRef idx="0">
              <a:srgbClr val="000000">
                <a:alpha val="0"/>
              </a:srgbClr>
            </a:fillRef>
            <a:effectRef idx="0">
              <a:scrgbClr r="0" g="0" b="0"/>
            </a:effectRef>
            <a:fontRef idx="none"/>
          </p:style>
          <p:txBody>
            <a:bodyPr/>
            <a:lstStyle/>
            <a:p>
              <a:endParaRPr lang="en-CA"/>
            </a:p>
          </p:txBody>
        </p:sp>
        <p:sp>
          <p:nvSpPr>
            <p:cNvPr id="9" name="Shape 58887"/>
            <p:cNvSpPr/>
            <p:nvPr/>
          </p:nvSpPr>
          <p:spPr>
            <a:xfrm>
              <a:off x="27584" y="17971"/>
              <a:ext cx="24028" cy="55232"/>
            </a:xfrm>
            <a:custGeom>
              <a:avLst/>
              <a:gdLst/>
              <a:ahLst/>
              <a:cxnLst/>
              <a:rect l="0" t="0" r="0" b="0"/>
              <a:pathLst>
                <a:path w="24028" h="55232">
                  <a:moveTo>
                    <a:pt x="15087" y="0"/>
                  </a:moveTo>
                  <a:lnTo>
                    <a:pt x="24028" y="0"/>
                  </a:lnTo>
                  <a:lnTo>
                    <a:pt x="24028" y="55232"/>
                  </a:lnTo>
                  <a:lnTo>
                    <a:pt x="13145" y="55232"/>
                  </a:lnTo>
                  <a:lnTo>
                    <a:pt x="13145" y="17183"/>
                  </a:lnTo>
                  <a:lnTo>
                    <a:pt x="0" y="17183"/>
                  </a:lnTo>
                  <a:lnTo>
                    <a:pt x="0" y="9563"/>
                  </a:lnTo>
                  <a:lnTo>
                    <a:pt x="1550" y="9563"/>
                  </a:lnTo>
                  <a:cubicBezTo>
                    <a:pt x="12052" y="9563"/>
                    <a:pt x="14859" y="4115"/>
                    <a:pt x="15087" y="0"/>
                  </a:cubicBezTo>
                  <a:close/>
                </a:path>
              </a:pathLst>
            </a:custGeom>
            <a:ln w="0" cap="flat">
              <a:miter lim="100000"/>
            </a:ln>
          </p:spPr>
          <p:style>
            <a:lnRef idx="0">
              <a:srgbClr val="000000">
                <a:alpha val="0"/>
              </a:srgbClr>
            </a:lnRef>
            <a:fillRef idx="1">
              <a:srgbClr val="FFFEFD"/>
            </a:fillRef>
            <a:effectRef idx="0">
              <a:scrgbClr r="0" g="0" b="0"/>
            </a:effectRef>
            <a:fontRef idx="none"/>
          </p:style>
          <p:txBody>
            <a:bodyPr/>
            <a:lstStyle/>
            <a:p>
              <a:endParaRPr lang="en-CA"/>
            </a:p>
          </p:txBody>
        </p:sp>
      </p:grpSp>
      <p:sp>
        <p:nvSpPr>
          <p:cNvPr id="10" name="Rectangle 6"/>
          <p:cNvSpPr>
            <a:spLocks noChangeArrowheads="1"/>
          </p:cNvSpPr>
          <p:nvPr/>
        </p:nvSpPr>
        <p:spPr bwMode="auto">
          <a:xfrm>
            <a:off x="3352800" y="2347119"/>
            <a:ext cx="7086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600" dirty="0">
                <a:solidFill>
                  <a:srgbClr val="000088"/>
                </a:solidFill>
                <a:ea typeface="Calibri" panose="020F0502020204030204" pitchFamily="34" charset="0"/>
              </a:rPr>
              <a:t>        Status</a:t>
            </a:r>
            <a:r>
              <a:rPr lang="en-US" altLang="en-US" sz="1600" dirty="0">
                <a:solidFill>
                  <a:srgbClr val="181717"/>
                </a:solidFill>
                <a:ea typeface="Calibri" panose="020F0502020204030204" pitchFamily="34" charset="0"/>
              </a:rPr>
              <a:t> </a:t>
            </a:r>
            <a:r>
              <a:rPr lang="en-US" altLang="en-US" sz="1600" dirty="0">
                <a:solidFill>
                  <a:srgbClr val="9999FF"/>
                </a:solidFill>
                <a:ea typeface="Calibri" panose="020F0502020204030204" pitchFamily="34" charset="0"/>
              </a:rPr>
              <a:t>code:</a:t>
            </a:r>
            <a:r>
              <a:rPr lang="en-US" altLang="en-US" sz="1600" dirty="0">
                <a:solidFill>
                  <a:srgbClr val="181717"/>
                </a:solidFill>
                <a:ea typeface="Calibri" panose="020F0502020204030204" pitchFamily="34" charset="0"/>
              </a:rPr>
              <a:t>  </a:t>
            </a:r>
            <a:r>
              <a:rPr lang="en-US" altLang="en-US" sz="1600" dirty="0">
                <a:solidFill>
                  <a:srgbClr val="FF6600"/>
                </a:solidFill>
                <a:ea typeface="Calibri" panose="020F0502020204030204" pitchFamily="34" charset="0"/>
              </a:rPr>
              <a:t>200</a:t>
            </a:r>
            <a:endParaRPr lang="en-CA" altLang="en-US" sz="1600" dirty="0"/>
          </a:p>
          <a:p>
            <a:pPr lvl="0"/>
            <a:r>
              <a:rPr lang="en-US" altLang="en-US" sz="1600" dirty="0">
                <a:solidFill>
                  <a:srgbClr val="000088"/>
                </a:solidFill>
                <a:ea typeface="Calibri" panose="020F0502020204030204" pitchFamily="34" charset="0"/>
              </a:rPr>
              <a:t>        Cipher</a:t>
            </a:r>
            <a:r>
              <a:rPr lang="en-US" altLang="en-US" sz="1600" dirty="0">
                <a:solidFill>
                  <a:srgbClr val="181717"/>
                </a:solidFill>
                <a:ea typeface="Calibri" panose="020F0502020204030204" pitchFamily="34" charset="0"/>
              </a:rPr>
              <a:t> </a:t>
            </a:r>
            <a:r>
              <a:rPr lang="en-US" altLang="en-US" sz="1600" dirty="0">
                <a:solidFill>
                  <a:srgbClr val="9999FF"/>
                </a:solidFill>
                <a:ea typeface="Calibri" panose="020F0502020204030204" pitchFamily="34" charset="0"/>
              </a:rPr>
              <a:t>suite:</a:t>
            </a:r>
            <a:r>
              <a:rPr lang="en-US" altLang="en-US" sz="1600" dirty="0">
                <a:solidFill>
                  <a:srgbClr val="181717"/>
                </a:solidFill>
                <a:ea typeface="Calibri" panose="020F0502020204030204" pitchFamily="34" charset="0"/>
              </a:rPr>
              <a:t> </a:t>
            </a:r>
            <a:r>
              <a:rPr lang="en-US" altLang="en-US" sz="1600" dirty="0">
                <a:solidFill>
                  <a:srgbClr val="000088"/>
                </a:solidFill>
                <a:ea typeface="Calibri" panose="020F0502020204030204" pitchFamily="34" charset="0"/>
              </a:rPr>
              <a:t>TLS_ECDHE_RSA_WITH_RC4_128_SHA</a:t>
            </a:r>
            <a:r>
              <a:rPr lang="en-US" altLang="en-US" sz="1600" dirty="0">
                <a:solidFill>
                  <a:srgbClr val="181717"/>
                </a:solidFill>
                <a:ea typeface="Calibri" panose="020F0502020204030204" pitchFamily="34" charset="0"/>
              </a:rPr>
              <a:t> </a:t>
            </a:r>
            <a:endParaRPr lang="en-US" altLang="en-US" sz="1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181717"/>
              </a:solidFill>
              <a:effectLs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000088"/>
                </a:solidFill>
                <a:effectLst/>
                <a:ea typeface="Calibri" panose="020F0502020204030204" pitchFamily="34" charset="0"/>
              </a:rPr>
              <a:t>Cert</a:t>
            </a:r>
            <a:r>
              <a:rPr kumimoji="0" lang="en-US" altLang="en-US" sz="1600" b="0" i="0" u="none" strike="noStrike" cap="none" normalizeH="0" baseline="0" dirty="0">
                <a:ln>
                  <a:noFill/>
                </a:ln>
                <a:solidFill>
                  <a:srgbClr val="555555"/>
                </a:solidFill>
                <a:effectLst/>
                <a:ea typeface="Calibri" panose="020F0502020204030204" pitchFamily="34" charset="0"/>
              </a:rPr>
              <a:t>.</a:t>
            </a: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9999FF"/>
                </a:solidFill>
                <a:effectLst/>
                <a:ea typeface="Calibri" panose="020F0502020204030204" pitchFamily="34" charset="0"/>
              </a:rPr>
              <a:t>type:</a:t>
            </a: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000088"/>
                </a:solidFill>
                <a:effectLst/>
                <a:ea typeface="Calibri" panose="020F0502020204030204" pitchFamily="34" charset="0"/>
              </a:rPr>
              <a:t>X</a:t>
            </a:r>
            <a:r>
              <a:rPr kumimoji="0" lang="en-US" altLang="en-US" sz="1600" b="0" i="0" u="none" strike="noStrike" cap="none" normalizeH="0" baseline="0" dirty="0">
                <a:ln>
                  <a:noFill/>
                </a:ln>
                <a:solidFill>
                  <a:srgbClr val="555555"/>
                </a:solidFill>
                <a:effectLst/>
                <a:ea typeface="Calibri" panose="020F0502020204030204" pitchFamily="34" charset="0"/>
              </a:rPr>
              <a:t>.</a:t>
            </a:r>
            <a:r>
              <a:rPr kumimoji="0" lang="en-US" altLang="en-US" sz="1600" b="0" i="0" u="none" strike="noStrike" cap="none" normalizeH="0" baseline="0" dirty="0">
                <a:ln>
                  <a:noFill/>
                </a:ln>
                <a:solidFill>
                  <a:srgbClr val="FF6600"/>
                </a:solidFill>
                <a:effectLst/>
                <a:ea typeface="Calibri" panose="020F0502020204030204" pitchFamily="34" charset="0"/>
              </a:rPr>
              <a:t>509</a:t>
            </a:r>
            <a:endParaRPr kumimoji="0" lang="en-CA"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000088"/>
                </a:solidFill>
                <a:effectLst/>
                <a:ea typeface="Calibri" panose="020F0502020204030204" pitchFamily="34" charset="0"/>
              </a:rPr>
              <a:t>Hash</a:t>
            </a: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9999FF"/>
                </a:solidFill>
                <a:effectLst/>
                <a:ea typeface="Calibri" panose="020F0502020204030204" pitchFamily="34" charset="0"/>
              </a:rPr>
              <a:t>code:</a:t>
            </a: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FF6600"/>
                </a:solidFill>
                <a:effectLst/>
                <a:ea typeface="Calibri" panose="020F0502020204030204" pitchFamily="34" charset="0"/>
              </a:rPr>
              <a:t>12584213</a:t>
            </a:r>
            <a:endParaRPr kumimoji="0" lang="en-CA"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9999FF"/>
                </a:solidFill>
                <a:effectLst/>
                <a:ea typeface="Calibri" panose="020F0502020204030204" pitchFamily="34" charset="0"/>
              </a:rPr>
              <a:t>Algorithm:</a:t>
            </a: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000088"/>
                </a:solidFill>
                <a:effectLst/>
                <a:ea typeface="Calibri" panose="020F0502020204030204" pitchFamily="34" charset="0"/>
              </a:rPr>
              <a:t>RSA</a:t>
            </a:r>
            <a:endParaRPr kumimoji="0" lang="en-CA"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9999FF"/>
                </a:solidFill>
                <a:effectLst/>
                <a:ea typeface="Calibri" panose="020F0502020204030204" pitchFamily="34" charset="0"/>
              </a:rPr>
              <a:t>Format:</a:t>
            </a: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000088"/>
                </a:solidFill>
                <a:effectLst/>
                <a:ea typeface="Calibri" panose="020F0502020204030204" pitchFamily="34" charset="0"/>
              </a:rPr>
              <a:t>X</a:t>
            </a:r>
            <a:r>
              <a:rPr kumimoji="0" lang="en-US" altLang="en-US" sz="1600" b="0" i="0" u="none" strike="noStrike" cap="none" normalizeH="0" baseline="0" dirty="0">
                <a:ln>
                  <a:noFill/>
                </a:ln>
                <a:solidFill>
                  <a:srgbClr val="555555"/>
                </a:solidFill>
                <a:effectLst/>
                <a:ea typeface="Calibri" panose="020F0502020204030204" pitchFamily="34" charset="0"/>
              </a:rPr>
              <a:t>.</a:t>
            </a:r>
            <a:r>
              <a:rPr kumimoji="0" lang="en-US" altLang="en-US" sz="1600" b="0" i="0" u="none" strike="noStrike" cap="none" normalizeH="0" baseline="0" dirty="0">
                <a:ln>
                  <a:noFill/>
                </a:ln>
                <a:solidFill>
                  <a:srgbClr val="FF6600"/>
                </a:solidFill>
                <a:effectLst/>
                <a:ea typeface="Calibri" panose="020F0502020204030204" pitchFamily="34" charset="0"/>
              </a:rPr>
              <a:t>509</a:t>
            </a:r>
            <a:endParaRPr kumimoji="0" lang="en-CA"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000088"/>
                </a:solidFill>
                <a:effectLst/>
                <a:ea typeface="Calibri" panose="020F0502020204030204" pitchFamily="34" charset="0"/>
              </a:rPr>
              <a:t>Cert</a:t>
            </a:r>
            <a:r>
              <a:rPr kumimoji="0" lang="en-US" altLang="en-US" sz="1600" b="0" i="0" u="none" strike="noStrike" cap="none" normalizeH="0" baseline="0" dirty="0">
                <a:ln>
                  <a:noFill/>
                </a:ln>
                <a:solidFill>
                  <a:srgbClr val="555555"/>
                </a:solidFill>
                <a:effectLst/>
                <a:ea typeface="Calibri" panose="020F0502020204030204" pitchFamily="34" charset="0"/>
              </a:rPr>
              <a:t>.</a:t>
            </a: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9999FF"/>
                </a:solidFill>
                <a:effectLst/>
                <a:ea typeface="Calibri" panose="020F0502020204030204" pitchFamily="34" charset="0"/>
              </a:rPr>
              <a:t>type:</a:t>
            </a: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000088"/>
                </a:solidFill>
                <a:effectLst/>
                <a:ea typeface="Calibri" panose="020F0502020204030204" pitchFamily="34" charset="0"/>
              </a:rPr>
              <a:t>X</a:t>
            </a:r>
            <a:r>
              <a:rPr kumimoji="0" lang="en-US" altLang="en-US" sz="1600" b="0" i="0" u="none" strike="noStrike" cap="none" normalizeH="0" baseline="0" dirty="0">
                <a:ln>
                  <a:noFill/>
                </a:ln>
                <a:solidFill>
                  <a:srgbClr val="555555"/>
                </a:solidFill>
                <a:effectLst/>
                <a:ea typeface="Calibri" panose="020F0502020204030204" pitchFamily="34" charset="0"/>
              </a:rPr>
              <a:t>.</a:t>
            </a:r>
            <a:r>
              <a:rPr kumimoji="0" lang="en-US" altLang="en-US" sz="1600" b="0" i="0" u="none" strike="noStrike" cap="none" normalizeH="0" baseline="0" dirty="0">
                <a:ln>
                  <a:noFill/>
                </a:ln>
                <a:solidFill>
                  <a:srgbClr val="FF6600"/>
                </a:solidFill>
                <a:effectLst/>
                <a:ea typeface="Calibri" panose="020F0502020204030204" pitchFamily="34" charset="0"/>
              </a:rPr>
              <a:t>509</a:t>
            </a:r>
            <a:endParaRPr kumimoji="0" lang="en-CA"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000088"/>
                </a:solidFill>
                <a:effectLst/>
                <a:ea typeface="Calibri" panose="020F0502020204030204" pitchFamily="34" charset="0"/>
              </a:rPr>
              <a:t>Hash</a:t>
            </a: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9999FF"/>
                </a:solidFill>
                <a:effectLst/>
                <a:ea typeface="Calibri" panose="020F0502020204030204" pitchFamily="34" charset="0"/>
              </a:rPr>
              <a:t>code:</a:t>
            </a: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FF6600"/>
                </a:solidFill>
                <a:effectLst/>
                <a:ea typeface="Calibri" panose="020F0502020204030204" pitchFamily="34" charset="0"/>
              </a:rPr>
              <a:t>2815543</a:t>
            </a:r>
            <a:endParaRPr kumimoji="0" lang="en-CA"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9999FF"/>
                </a:solidFill>
                <a:effectLst/>
                <a:ea typeface="Calibri" panose="020F0502020204030204" pitchFamily="34" charset="0"/>
              </a:rPr>
              <a:t>Algorithm:</a:t>
            </a: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000088"/>
                </a:solidFill>
                <a:effectLst/>
                <a:ea typeface="Calibri" panose="020F0502020204030204" pitchFamily="34" charset="0"/>
              </a:rPr>
              <a:t>RSA</a:t>
            </a:r>
            <a:endParaRPr kumimoji="0" lang="en-CA"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9999FF"/>
                </a:solidFill>
                <a:effectLst/>
                <a:ea typeface="Calibri" panose="020F0502020204030204" pitchFamily="34" charset="0"/>
              </a:rPr>
              <a:t>Format:</a:t>
            </a:r>
            <a:r>
              <a:rPr kumimoji="0" lang="en-US" altLang="en-US" sz="1600" b="0" i="0" u="none" strike="noStrike" cap="none" normalizeH="0" baseline="0" dirty="0">
                <a:ln>
                  <a:noFill/>
                </a:ln>
                <a:solidFill>
                  <a:srgbClr val="181717"/>
                </a:solidFill>
                <a:effectLst/>
                <a:ea typeface="Calibri" panose="020F0502020204030204" pitchFamily="34" charset="0"/>
              </a:rPr>
              <a:t>     </a:t>
            </a:r>
            <a:r>
              <a:rPr kumimoji="0" lang="en-US" altLang="en-US" sz="1600" b="0" i="0" u="none" strike="noStrike" cap="none" normalizeH="0" baseline="0" dirty="0">
                <a:ln>
                  <a:noFill/>
                </a:ln>
                <a:solidFill>
                  <a:srgbClr val="000088"/>
                </a:solidFill>
                <a:effectLst/>
                <a:ea typeface="Calibri" panose="020F0502020204030204" pitchFamily="34" charset="0"/>
              </a:rPr>
              <a:t>X</a:t>
            </a:r>
            <a:r>
              <a:rPr kumimoji="0" lang="en-US" altLang="en-US" sz="1600" b="0" i="0" u="none" strike="noStrike" cap="none" normalizeH="0" baseline="0" dirty="0">
                <a:ln>
                  <a:noFill/>
                </a:ln>
                <a:solidFill>
                  <a:srgbClr val="555555"/>
                </a:solidFill>
                <a:effectLst/>
                <a:ea typeface="Calibri" panose="020F0502020204030204" pitchFamily="34" charset="0"/>
              </a:rPr>
              <a:t>.</a:t>
            </a:r>
            <a:r>
              <a:rPr kumimoji="0" lang="en-US" altLang="en-US" sz="1600" b="0" i="0" u="none" strike="noStrike" cap="none" normalizeH="0" baseline="0" dirty="0">
                <a:ln>
                  <a:noFill/>
                </a:ln>
                <a:solidFill>
                  <a:srgbClr val="FF6600"/>
                </a:solidFill>
                <a:effectLst/>
                <a:ea typeface="Calibri" panose="020F0502020204030204" pitchFamily="34" charset="0"/>
              </a:rPr>
              <a:t>509</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0070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Explain Web Services Security (WSS)</a:t>
            </a:r>
          </a:p>
          <a:p>
            <a:r>
              <a:rPr lang="en-US" dirty="0"/>
              <a:t>Explain various web authentication methods, especially on using web services</a:t>
            </a:r>
          </a:p>
          <a:p>
            <a:r>
              <a:rPr lang="en-US" dirty="0"/>
              <a:t>Implement a secure web service</a:t>
            </a:r>
          </a:p>
          <a:p>
            <a:r>
              <a:rPr lang="en-US" dirty="0"/>
              <a:t>Use a secure web service</a:t>
            </a:r>
          </a:p>
          <a:p>
            <a:r>
              <a:rPr lang="en-US" dirty="0"/>
              <a:t>Explain Application, Network, and Wire level Security</a:t>
            </a:r>
          </a:p>
        </p:txBody>
      </p:sp>
      <p:sp>
        <p:nvSpPr>
          <p:cNvPr id="6" name="Title 5"/>
          <p:cNvSpPr>
            <a:spLocks noGrp="1"/>
          </p:cNvSpPr>
          <p:nvPr>
            <p:ph type="title"/>
          </p:nvPr>
        </p:nvSpPr>
        <p:spPr/>
        <p:txBody>
          <a:bodyPr/>
          <a:lstStyle/>
          <a:p>
            <a:r>
              <a:rPr lang="en-US" dirty="0"/>
              <a:t>Session Learning Outcomes</a:t>
            </a:r>
          </a:p>
        </p:txBody>
      </p:sp>
    </p:spTree>
    <p:custDataLst>
      <p:tags r:id="rId1"/>
    </p:custDataLst>
    <p:extLst>
      <p:ext uri="{BB962C8B-B14F-4D97-AF65-F5344CB8AC3E}">
        <p14:creationId xmlns:p14="http://schemas.microsoft.com/office/powerpoint/2010/main" val="940206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400" dirty="0"/>
              <a:t>Web Services supporting SSL</a:t>
            </a:r>
          </a:p>
          <a:p>
            <a:pPr lvl="1"/>
            <a:r>
              <a:rPr lang="en-US" sz="2000" dirty="0"/>
              <a:t>i.e. OpenSSL + Apache</a:t>
            </a:r>
          </a:p>
          <a:p>
            <a:r>
              <a:rPr lang="en-US" sz="2400" dirty="0"/>
              <a:t>Programmatically</a:t>
            </a:r>
          </a:p>
          <a:p>
            <a:pPr lvl="1"/>
            <a:r>
              <a:rPr lang="en-US" sz="2000" dirty="0"/>
              <a:t>i.e. using </a:t>
            </a:r>
            <a:r>
              <a:rPr lang="en-US" sz="2000" dirty="0" err="1"/>
              <a:t>HttpsServer</a:t>
            </a:r>
            <a:r>
              <a:rPr lang="en-US" sz="2000" dirty="0"/>
              <a:t> and </a:t>
            </a:r>
            <a:r>
              <a:rPr lang="en-US" sz="2000" dirty="0" err="1"/>
              <a:t>SSLContext</a:t>
            </a:r>
            <a:endParaRPr lang="en-US" sz="2000" dirty="0"/>
          </a:p>
          <a:p>
            <a:pPr lvl="2"/>
            <a:r>
              <a:rPr lang="en-US" sz="1800" i="1" dirty="0"/>
              <a:t>Check ch.6 of the book.</a:t>
            </a:r>
            <a:endParaRPr lang="en-CA" sz="1800" i="1" dirty="0"/>
          </a:p>
        </p:txBody>
      </p:sp>
      <p:sp>
        <p:nvSpPr>
          <p:cNvPr id="12" name="Title 11"/>
          <p:cNvSpPr>
            <a:spLocks noGrp="1"/>
          </p:cNvSpPr>
          <p:nvPr>
            <p:ph type="title"/>
          </p:nvPr>
        </p:nvSpPr>
        <p:spPr/>
        <p:txBody>
          <a:bodyPr/>
          <a:lstStyle/>
          <a:p>
            <a:r>
              <a:rPr lang="en-US" dirty="0"/>
              <a:t>Wire-level Security</a:t>
            </a:r>
            <a:endParaRPr lang="en-CA" dirty="0"/>
          </a:p>
        </p:txBody>
      </p:sp>
      <p:sp>
        <p:nvSpPr>
          <p:cNvPr id="4" name="Text Placeholder 3"/>
          <p:cNvSpPr>
            <a:spLocks noGrp="1"/>
          </p:cNvSpPr>
          <p:nvPr>
            <p:ph type="body" idx="13"/>
          </p:nvPr>
        </p:nvSpPr>
        <p:spPr/>
        <p:txBody>
          <a:bodyPr/>
          <a:lstStyle/>
          <a:p>
            <a:r>
              <a:rPr lang="en-US" dirty="0"/>
              <a:t>Publishing HTTPS Services</a:t>
            </a:r>
            <a:endParaRPr lang="en-CA" dirty="0"/>
          </a:p>
        </p:txBody>
      </p:sp>
      <p:pic>
        <p:nvPicPr>
          <p:cNvPr id="11" name="Picture 10"/>
          <p:cNvPicPr/>
          <p:nvPr/>
        </p:nvPicPr>
        <p:blipFill>
          <a:blip r:embed="rId2"/>
          <a:stretch>
            <a:fillRect/>
          </a:stretch>
        </p:blipFill>
        <p:spPr>
          <a:xfrm>
            <a:off x="2590800" y="4407218"/>
            <a:ext cx="8534400" cy="1002982"/>
          </a:xfrm>
          <a:prstGeom prst="rect">
            <a:avLst/>
          </a:prstGeom>
        </p:spPr>
      </p:pic>
    </p:spTree>
    <p:extLst>
      <p:ext uri="{BB962C8B-B14F-4D97-AF65-F5344CB8AC3E}">
        <p14:creationId xmlns:p14="http://schemas.microsoft.com/office/powerpoint/2010/main" val="462081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F964537-4929-430C-9561-274ECDA0806E}"/>
              </a:ext>
            </a:extLst>
          </p:cNvPr>
          <p:cNvSpPr>
            <a:spLocks noGrp="1"/>
          </p:cNvSpPr>
          <p:nvPr>
            <p:ph type="body" sz="half" idx="14"/>
          </p:nvPr>
        </p:nvSpPr>
        <p:spPr/>
        <p:txBody>
          <a:bodyPr/>
          <a:lstStyle/>
          <a:p>
            <a:endParaRPr lang="en-US"/>
          </a:p>
        </p:txBody>
      </p:sp>
      <p:sp>
        <p:nvSpPr>
          <p:cNvPr id="7" name="Text Placeholder 6">
            <a:extLst>
              <a:ext uri="{FF2B5EF4-FFF2-40B4-BE49-F238E27FC236}">
                <a16:creationId xmlns:a16="http://schemas.microsoft.com/office/drawing/2014/main" id="{F17FA871-E3DF-421B-A35F-5E2CCBA8FF14}"/>
              </a:ext>
            </a:extLst>
          </p:cNvPr>
          <p:cNvSpPr>
            <a:spLocks noGrp="1"/>
          </p:cNvSpPr>
          <p:nvPr>
            <p:ph type="body" sz="half" idx="2"/>
          </p:nvPr>
        </p:nvSpPr>
        <p:spPr/>
        <p:txBody>
          <a:bodyPr/>
          <a:lstStyle/>
          <a:p>
            <a:endParaRPr lang="en-US"/>
          </a:p>
        </p:txBody>
      </p:sp>
      <p:sp>
        <p:nvSpPr>
          <p:cNvPr id="6" name="Title 5">
            <a:extLst>
              <a:ext uri="{FF2B5EF4-FFF2-40B4-BE49-F238E27FC236}">
                <a16:creationId xmlns:a16="http://schemas.microsoft.com/office/drawing/2014/main" id="{65EFDFEA-55A0-4050-AF20-134806C9FD5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1203977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sz="3600" dirty="0"/>
              <a:t>User Authentication and Authorization</a:t>
            </a:r>
            <a:endParaRPr lang="en-US" dirty="0"/>
          </a:p>
        </p:txBody>
      </p:sp>
    </p:spTree>
    <p:extLst>
      <p:ext uri="{BB962C8B-B14F-4D97-AF65-F5344CB8AC3E}">
        <p14:creationId xmlns:p14="http://schemas.microsoft.com/office/powerpoint/2010/main" val="3244989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31580C-8037-4D12-AE76-F7E7C8114B82}"/>
              </a:ext>
            </a:extLst>
          </p:cNvPr>
          <p:cNvSpPr>
            <a:spLocks noGrp="1"/>
          </p:cNvSpPr>
          <p:nvPr>
            <p:ph idx="1"/>
          </p:nvPr>
        </p:nvSpPr>
        <p:spPr/>
        <p:txBody>
          <a:bodyPr>
            <a:normAutofit fontScale="92500" lnSpcReduction="10000"/>
          </a:bodyPr>
          <a:lstStyle/>
          <a:p>
            <a:r>
              <a:rPr lang="en-US" sz="2800" dirty="0"/>
              <a:t>Uses HMAC (Hash Message Authentication Code)</a:t>
            </a:r>
          </a:p>
          <a:p>
            <a:endParaRPr lang="en-US" sz="2800" dirty="0"/>
          </a:p>
          <a:p>
            <a:endParaRPr lang="en-US" sz="2800" dirty="0"/>
          </a:p>
          <a:p>
            <a:pPr marL="0" indent="0">
              <a:buNone/>
            </a:pPr>
            <a:r>
              <a:rPr lang="en-US" sz="2800" dirty="0"/>
              <a:t>	</a:t>
            </a:r>
            <a:r>
              <a:rPr lang="en-US" sz="2400" dirty="0"/>
              <a:t>Example: Amazon AWS</a:t>
            </a:r>
          </a:p>
          <a:p>
            <a:endParaRPr lang="en-US" sz="2800" dirty="0"/>
          </a:p>
          <a:p>
            <a:r>
              <a:rPr lang="en-US" sz="2800" dirty="0"/>
              <a:t>The signature is added to the request in the </a:t>
            </a:r>
            <a:r>
              <a:rPr lang="en-US" sz="2800" b="1" dirty="0"/>
              <a:t>HTTP 1.1 Authorization header</a:t>
            </a:r>
            <a:r>
              <a:rPr lang="en-US" sz="2800" dirty="0"/>
              <a:t> (or the </a:t>
            </a:r>
            <a:r>
              <a:rPr lang="en-US" sz="2800" b="1" dirty="0"/>
              <a:t>query string</a:t>
            </a:r>
            <a:r>
              <a:rPr lang="en-US" sz="2800" dirty="0"/>
              <a:t>)</a:t>
            </a:r>
          </a:p>
          <a:p>
            <a:r>
              <a:rPr lang="en-US" sz="2800" dirty="0"/>
              <a:t>Upon receipt of the request, the server validates the signature and then honors the request only if the validation succeeds.</a:t>
            </a:r>
          </a:p>
        </p:txBody>
      </p:sp>
      <p:sp>
        <p:nvSpPr>
          <p:cNvPr id="3" name="Title 2">
            <a:extLst>
              <a:ext uri="{FF2B5EF4-FFF2-40B4-BE49-F238E27FC236}">
                <a16:creationId xmlns:a16="http://schemas.microsoft.com/office/drawing/2014/main" id="{6F7A770D-1876-469E-943B-4C0506EF4925}"/>
              </a:ext>
            </a:extLst>
          </p:cNvPr>
          <p:cNvSpPr>
            <a:spLocks noGrp="1"/>
          </p:cNvSpPr>
          <p:nvPr>
            <p:ph type="title"/>
          </p:nvPr>
        </p:nvSpPr>
        <p:spPr/>
        <p:txBody>
          <a:bodyPr/>
          <a:lstStyle/>
          <a:p>
            <a:r>
              <a:rPr lang="en-US" dirty="0"/>
              <a:t>User Authentication and Authorization</a:t>
            </a:r>
          </a:p>
        </p:txBody>
      </p:sp>
      <p:sp>
        <p:nvSpPr>
          <p:cNvPr id="4" name="Text Placeholder 3">
            <a:extLst>
              <a:ext uri="{FF2B5EF4-FFF2-40B4-BE49-F238E27FC236}">
                <a16:creationId xmlns:a16="http://schemas.microsoft.com/office/drawing/2014/main" id="{10079E36-5A76-41CD-A5CC-91EACDF56DBC}"/>
              </a:ext>
            </a:extLst>
          </p:cNvPr>
          <p:cNvSpPr>
            <a:spLocks noGrp="1"/>
          </p:cNvSpPr>
          <p:nvPr>
            <p:ph type="body" idx="13"/>
          </p:nvPr>
        </p:nvSpPr>
        <p:spPr/>
        <p:txBody>
          <a:bodyPr/>
          <a:lstStyle/>
          <a:p>
            <a:r>
              <a:rPr lang="en-US" dirty="0"/>
              <a:t>HTTP and Authentication</a:t>
            </a:r>
          </a:p>
        </p:txBody>
      </p:sp>
      <p:pic>
        <p:nvPicPr>
          <p:cNvPr id="6" name="Picture 5" descr="A Hashed message in action"/>
          <p:cNvPicPr/>
          <p:nvPr/>
        </p:nvPicPr>
        <p:blipFill>
          <a:blip r:embed="rId2"/>
          <a:stretch>
            <a:fillRect/>
          </a:stretch>
        </p:blipFill>
        <p:spPr>
          <a:xfrm>
            <a:off x="4724400" y="2971800"/>
            <a:ext cx="4957445" cy="911225"/>
          </a:xfrm>
          <a:prstGeom prst="rect">
            <a:avLst/>
          </a:prstGeom>
        </p:spPr>
      </p:pic>
    </p:spTree>
    <p:extLst>
      <p:ext uri="{BB962C8B-B14F-4D97-AF65-F5344CB8AC3E}">
        <p14:creationId xmlns:p14="http://schemas.microsoft.com/office/powerpoint/2010/main" val="3725486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User Authentication and Authorization</a:t>
            </a:r>
          </a:p>
        </p:txBody>
      </p:sp>
      <p:sp>
        <p:nvSpPr>
          <p:cNvPr id="3" name="Text Placeholder 2"/>
          <p:cNvSpPr>
            <a:spLocks noGrp="1"/>
          </p:cNvSpPr>
          <p:nvPr>
            <p:ph type="body" idx="13"/>
          </p:nvPr>
        </p:nvSpPr>
        <p:spPr/>
        <p:txBody>
          <a:bodyPr/>
          <a:lstStyle/>
          <a:p>
            <a:r>
              <a:rPr lang="en-US" dirty="0"/>
              <a:t>Users / Roles Security</a:t>
            </a:r>
            <a:endParaRPr lang="en-CA" dirty="0"/>
          </a:p>
        </p:txBody>
      </p:sp>
      <p:pic>
        <p:nvPicPr>
          <p:cNvPr id="6" name="Picture 5" descr="This picture shows the User authentication process. An optional role authorization may be executed after the user authentication in order to provide a secure access to the resource."/>
          <p:cNvPicPr/>
          <p:nvPr/>
        </p:nvPicPr>
        <p:blipFill>
          <a:blip r:embed="rId2"/>
          <a:stretch>
            <a:fillRect/>
          </a:stretch>
        </p:blipFill>
        <p:spPr>
          <a:xfrm>
            <a:off x="2362200" y="2667000"/>
            <a:ext cx="6096952" cy="1357788"/>
          </a:xfrm>
          <a:prstGeom prst="rect">
            <a:avLst/>
          </a:prstGeom>
        </p:spPr>
      </p:pic>
      <p:sp>
        <p:nvSpPr>
          <p:cNvPr id="7" name="TextBox 6">
            <a:extLst>
              <a:ext uri="{FF2B5EF4-FFF2-40B4-BE49-F238E27FC236}">
                <a16:creationId xmlns:a16="http://schemas.microsoft.com/office/drawing/2014/main" id="{7A365EAD-1322-4062-8129-0F875F30FB61}"/>
              </a:ext>
            </a:extLst>
          </p:cNvPr>
          <p:cNvSpPr txBox="1"/>
          <p:nvPr/>
        </p:nvSpPr>
        <p:spPr>
          <a:xfrm>
            <a:off x="2971800" y="4286071"/>
            <a:ext cx="6131378" cy="1200329"/>
          </a:xfrm>
          <a:prstGeom prst="rect">
            <a:avLst/>
          </a:prstGeom>
          <a:noFill/>
        </p:spPr>
        <p:txBody>
          <a:bodyPr wrap="square">
            <a:spAutoFit/>
          </a:bodyPr>
          <a:lstStyle/>
          <a:p>
            <a:r>
              <a:rPr lang="en-US" dirty="0"/>
              <a:t>This picture shows the User authentication process. An optional role authorization may be executed after the user authentication in order to provide a secure access to the resource.</a:t>
            </a:r>
          </a:p>
        </p:txBody>
      </p:sp>
    </p:spTree>
    <p:extLst>
      <p:ext uri="{BB962C8B-B14F-4D97-AF65-F5344CB8AC3E}">
        <p14:creationId xmlns:p14="http://schemas.microsoft.com/office/powerpoint/2010/main" val="767757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Using </a:t>
            </a:r>
            <a:r>
              <a:rPr lang="en-US" dirty="0" err="1"/>
              <a:t>SecurityContext</a:t>
            </a:r>
            <a:endParaRPr lang="en-US" dirty="0"/>
          </a:p>
          <a:p>
            <a:r>
              <a:rPr lang="en-CA" dirty="0"/>
              <a:t>Using Annotations</a:t>
            </a:r>
          </a:p>
          <a:p>
            <a:r>
              <a:rPr lang="en-US" dirty="0"/>
              <a:t>Using Container-Managed Security (web.xml)</a:t>
            </a:r>
          </a:p>
        </p:txBody>
      </p:sp>
      <p:sp>
        <p:nvSpPr>
          <p:cNvPr id="5" name="Title 4"/>
          <p:cNvSpPr>
            <a:spLocks noGrp="1"/>
          </p:cNvSpPr>
          <p:nvPr>
            <p:ph type="title"/>
          </p:nvPr>
        </p:nvSpPr>
        <p:spPr/>
        <p:txBody>
          <a:bodyPr/>
          <a:lstStyle/>
          <a:p>
            <a:r>
              <a:rPr lang="en-US" dirty="0"/>
              <a:t>User Authentication and Authorization</a:t>
            </a:r>
          </a:p>
        </p:txBody>
      </p:sp>
      <p:sp>
        <p:nvSpPr>
          <p:cNvPr id="3" name="Text Placeholder 2"/>
          <p:cNvSpPr>
            <a:spLocks noGrp="1"/>
          </p:cNvSpPr>
          <p:nvPr>
            <p:ph type="body" idx="13"/>
          </p:nvPr>
        </p:nvSpPr>
        <p:spPr/>
        <p:txBody>
          <a:bodyPr/>
          <a:lstStyle/>
          <a:p>
            <a:r>
              <a:rPr lang="en-US" dirty="0"/>
              <a:t>Enforcing Authentication</a:t>
            </a:r>
            <a:endParaRPr lang="en-CA" dirty="0"/>
          </a:p>
        </p:txBody>
      </p:sp>
      <p:sp>
        <p:nvSpPr>
          <p:cNvPr id="4" name="Rectangle 3"/>
          <p:cNvSpPr/>
          <p:nvPr/>
        </p:nvSpPr>
        <p:spPr>
          <a:xfrm>
            <a:off x="4789755" y="5486400"/>
            <a:ext cx="6705600" cy="307777"/>
          </a:xfrm>
          <a:prstGeom prst="rect">
            <a:avLst/>
          </a:prstGeom>
        </p:spPr>
        <p:txBody>
          <a:bodyPr wrap="square">
            <a:spAutoFit/>
          </a:bodyPr>
          <a:lstStyle/>
          <a:p>
            <a:r>
              <a:rPr lang="en-CA" sz="1400" dirty="0">
                <a:solidFill>
                  <a:schemeClr val="bg1">
                    <a:lumMod val="50000"/>
                  </a:schemeClr>
                </a:solidFill>
              </a:rPr>
              <a:t>https://docs.oracle.com/cd/E24329_01/web.1211/e24983/secure.htm#RESTF252</a:t>
            </a:r>
          </a:p>
        </p:txBody>
      </p:sp>
    </p:spTree>
    <p:extLst>
      <p:ext uri="{BB962C8B-B14F-4D97-AF65-F5344CB8AC3E}">
        <p14:creationId xmlns:p14="http://schemas.microsoft.com/office/powerpoint/2010/main" val="439384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Authentication and Authorization</a:t>
            </a:r>
            <a:endParaRPr lang="en-CA" dirty="0"/>
          </a:p>
        </p:txBody>
      </p:sp>
      <p:sp>
        <p:nvSpPr>
          <p:cNvPr id="4" name="Text Placeholder 3"/>
          <p:cNvSpPr>
            <a:spLocks noGrp="1"/>
          </p:cNvSpPr>
          <p:nvPr>
            <p:ph type="body" idx="13"/>
          </p:nvPr>
        </p:nvSpPr>
        <p:spPr/>
        <p:txBody>
          <a:bodyPr/>
          <a:lstStyle/>
          <a:p>
            <a:r>
              <a:rPr lang="en-US" dirty="0"/>
              <a:t>Using </a:t>
            </a:r>
            <a:r>
              <a:rPr lang="en-US" dirty="0" err="1"/>
              <a:t>SecurityContext</a:t>
            </a:r>
            <a:endParaRPr lang="en-CA" dirty="0"/>
          </a:p>
        </p:txBody>
      </p:sp>
      <p:sp>
        <p:nvSpPr>
          <p:cNvPr id="5" name="Rectangle 1"/>
          <p:cNvSpPr>
            <a:spLocks noChangeArrowheads="1"/>
          </p:cNvSpPr>
          <p:nvPr/>
        </p:nvSpPr>
        <p:spPr bwMode="auto">
          <a:xfrm>
            <a:off x="2514600" y="1981200"/>
            <a:ext cx="6184385" cy="3176460"/>
          </a:xfrm>
          <a:prstGeom prst="rect">
            <a:avLst/>
          </a:prstGeom>
          <a:solidFill>
            <a:srgbClr val="F9F9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enlo"/>
              </a:rPr>
              <a:t>import </a:t>
            </a:r>
            <a:r>
              <a:rPr kumimoji="0" lang="en-US" altLang="en-US" sz="1400" b="1" i="0" u="none" strike="noStrike" cap="none" normalizeH="0" baseline="0" dirty="0" err="1">
                <a:ln>
                  <a:noFill/>
                </a:ln>
                <a:solidFill>
                  <a:srgbClr val="000000"/>
                </a:solidFill>
                <a:effectLst/>
                <a:latin typeface="menlo"/>
              </a:rPr>
              <a:t>javax.ws.rs.core.SecurityContext</a:t>
            </a:r>
            <a:r>
              <a:rPr kumimoji="0" lang="en-US" altLang="en-US" sz="1400" b="1" i="0" u="none" strike="noStrike" cap="none" normalizeH="0" baseline="0" dirty="0">
                <a:ln>
                  <a:noFill/>
                </a:ln>
                <a:solidFill>
                  <a:srgbClr val="000000"/>
                </a:solidFill>
                <a:effectLst/>
                <a:latin typeface="menlo"/>
              </a:rPr>
              <a:t>;</a:t>
            </a:r>
            <a:endParaRPr lang="en-US" altLang="en-US" sz="1400" dirty="0">
              <a:solidFill>
                <a:srgbClr val="000000"/>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enlo"/>
              </a:rPr>
              <a:t>import </a:t>
            </a:r>
            <a:r>
              <a:rPr kumimoji="0" lang="en-US" altLang="en-US" sz="1400" b="1" i="0" u="none" strike="noStrike" cap="none" normalizeH="0" baseline="0" dirty="0" err="1">
                <a:ln>
                  <a:noFill/>
                </a:ln>
                <a:solidFill>
                  <a:srgbClr val="000000"/>
                </a:solidFill>
                <a:effectLst/>
                <a:latin typeface="menlo"/>
              </a:rPr>
              <a:t>javax.ws.rs.core.Context</a:t>
            </a:r>
            <a:r>
              <a:rPr kumimoji="0" lang="en-US" altLang="en-US" sz="1400" b="1" i="0" u="none" strike="noStrike" cap="none" normalizeH="0" baseline="0" dirty="0">
                <a:ln>
                  <a:noFill/>
                </a:ln>
                <a:solidFill>
                  <a:srgbClr val="000000"/>
                </a:solidFill>
                <a:effectLst/>
                <a:latin typeface="menlo"/>
              </a:rPr>
              <a:t>;</a:t>
            </a:r>
            <a:r>
              <a:rPr kumimoji="0" lang="en-US" altLang="en-US" sz="1400" b="0" i="0" u="none" strike="noStrike" cap="none" normalizeH="0" baseline="0" dirty="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enlo"/>
              </a:rPr>
              <a:t>@Path("/</a:t>
            </a:r>
            <a:r>
              <a:rPr kumimoji="0" lang="en-US" altLang="en-US" sz="1400" b="0" i="0" u="none" strike="noStrike" cap="none" normalizeH="0" baseline="0" dirty="0" err="1">
                <a:ln>
                  <a:noFill/>
                </a:ln>
                <a:solidFill>
                  <a:srgbClr val="000000"/>
                </a:solidFill>
                <a:effectLst/>
                <a:latin typeface="menlo"/>
              </a:rPr>
              <a:t>secureserv</a:t>
            </a:r>
            <a:r>
              <a:rPr kumimoji="0" lang="en-US" altLang="en-US" sz="1400" b="0" i="0" u="none" strike="noStrike" cap="none" normalizeH="0" baseline="0" dirty="0">
                <a:ln>
                  <a:noFill/>
                </a:ln>
                <a:solidFill>
                  <a:srgbClr val="0000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enlo"/>
              </a:rPr>
              <a:t>public class </a:t>
            </a:r>
            <a:r>
              <a:rPr kumimoji="0" lang="en-US" altLang="en-US" sz="1400" b="0" i="0" u="none" strike="noStrike" cap="none" normalizeH="0" baseline="0" dirty="0" err="1">
                <a:ln>
                  <a:noFill/>
                </a:ln>
                <a:solidFill>
                  <a:srgbClr val="000000"/>
                </a:solidFill>
                <a:effectLst/>
                <a:latin typeface="menlo"/>
              </a:rPr>
              <a:t>MyService</a:t>
            </a:r>
            <a:r>
              <a:rPr kumimoji="0" lang="en-US" altLang="en-US" sz="1400" b="0" i="0" u="none" strike="noStrike" cap="none" normalizeH="0" baseline="0" dirty="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menlo"/>
              </a:rPr>
              <a:t>	</a:t>
            </a:r>
            <a:r>
              <a:rPr kumimoji="0" lang="en-US" altLang="en-US" sz="1400" b="0" i="0" u="none" strike="noStrike" cap="none" normalizeH="0" baseline="0" dirty="0">
                <a:ln>
                  <a:noFill/>
                </a:ln>
                <a:solidFill>
                  <a:srgbClr val="000000"/>
                </a:solidFill>
                <a:effectLst/>
                <a:latin typeface="menlo"/>
              </a:rPr>
              <a:t>@GET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menlo"/>
              </a:rPr>
              <a:t>	</a:t>
            </a:r>
            <a:r>
              <a:rPr kumimoji="0" lang="en-US" altLang="en-US" sz="1400" b="0" i="0" u="none" strike="noStrike" cap="none" normalizeH="0" baseline="0" dirty="0">
                <a:ln>
                  <a:noFill/>
                </a:ln>
                <a:solidFill>
                  <a:srgbClr val="000000"/>
                </a:solidFill>
                <a:effectLst/>
                <a:latin typeface="menlo"/>
              </a:rPr>
              <a:t>@Produces("text/</a:t>
            </a:r>
            <a:r>
              <a:rPr kumimoji="0" lang="en-US" altLang="en-US" sz="1400" b="0" i="0" u="none" strike="noStrike" cap="none" normalizeH="0" baseline="0" dirty="0" err="1">
                <a:ln>
                  <a:noFill/>
                </a:ln>
                <a:solidFill>
                  <a:srgbClr val="000000"/>
                </a:solidFill>
                <a:effectLst/>
                <a:latin typeface="menlo"/>
              </a:rPr>
              <a:t>plain;charset</a:t>
            </a:r>
            <a:r>
              <a:rPr kumimoji="0" lang="en-US" altLang="en-US" sz="1400" b="0" i="0" u="none" strike="noStrike" cap="none" normalizeH="0" baseline="0" dirty="0">
                <a:ln>
                  <a:noFill/>
                </a:ln>
                <a:solidFill>
                  <a:srgbClr val="000000"/>
                </a:solidFill>
                <a:effectLst/>
                <a:latin typeface="menlo"/>
              </a:rPr>
              <a:t>=UTF-8")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menlo"/>
              </a:rPr>
              <a:t>	</a:t>
            </a:r>
            <a:r>
              <a:rPr kumimoji="0" lang="en-US" altLang="en-US" sz="1400" b="0" i="0" u="none" strike="noStrike" cap="none" normalizeH="0" baseline="0" dirty="0">
                <a:ln>
                  <a:noFill/>
                </a:ln>
                <a:solidFill>
                  <a:srgbClr val="000000"/>
                </a:solidFill>
                <a:effectLst/>
                <a:latin typeface="menlo"/>
              </a:rPr>
              <a:t>@Path("/hello")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menlo"/>
              </a:rPr>
              <a:t>	</a:t>
            </a:r>
            <a:r>
              <a:rPr kumimoji="0" lang="en-US" altLang="en-US" sz="1400" b="0" i="0" u="none" strike="noStrike" cap="none" normalizeH="0" baseline="0" dirty="0">
                <a:ln>
                  <a:noFill/>
                </a:ln>
                <a:solidFill>
                  <a:srgbClr val="000000"/>
                </a:solidFill>
                <a:effectLst/>
                <a:latin typeface="menlo"/>
              </a:rPr>
              <a:t>public String </a:t>
            </a:r>
            <a:r>
              <a:rPr kumimoji="0" lang="en-US" altLang="en-US" sz="1400" b="0" i="0" u="none" strike="noStrike" cap="none" normalizeH="0" baseline="0" dirty="0" err="1">
                <a:ln>
                  <a:noFill/>
                </a:ln>
                <a:solidFill>
                  <a:srgbClr val="000000"/>
                </a:solidFill>
                <a:effectLst/>
                <a:latin typeface="menlo"/>
              </a:rPr>
              <a:t>sayHello</a:t>
            </a:r>
            <a:r>
              <a:rPr kumimoji="0" lang="en-US" altLang="en-US" sz="1400" b="0" i="0" u="none" strike="noStrike" cap="none" normalizeH="0" baseline="0" dirty="0">
                <a:ln>
                  <a:noFill/>
                </a:ln>
                <a:solidFill>
                  <a:srgbClr val="000000"/>
                </a:solidFill>
                <a:effectLst/>
                <a:latin typeface="menlo"/>
              </a:rPr>
              <a:t>(</a:t>
            </a:r>
            <a:r>
              <a:rPr kumimoji="0" lang="en-US" altLang="en-US" sz="1400" b="1" i="0" u="none" strike="noStrike" cap="none" normalizeH="0" baseline="0" dirty="0">
                <a:ln>
                  <a:noFill/>
                </a:ln>
                <a:solidFill>
                  <a:srgbClr val="000000"/>
                </a:solidFill>
                <a:effectLst/>
                <a:latin typeface="menlo"/>
              </a:rPr>
              <a:t>@Context </a:t>
            </a:r>
            <a:r>
              <a:rPr kumimoji="0" lang="en-US" altLang="en-US" sz="1400" b="1" i="0" u="none" strike="noStrike" cap="none" normalizeH="0" baseline="0" dirty="0" err="1">
                <a:ln>
                  <a:noFill/>
                </a:ln>
                <a:solidFill>
                  <a:srgbClr val="000000"/>
                </a:solidFill>
                <a:effectLst/>
                <a:latin typeface="menlo"/>
              </a:rPr>
              <a:t>SecurityContext</a:t>
            </a:r>
            <a:r>
              <a:rPr kumimoji="0" lang="en-US" altLang="en-US" sz="1400" b="1" i="0" u="none" strike="noStrike" cap="none" normalizeH="0" baseline="0" dirty="0">
                <a:ln>
                  <a:noFill/>
                </a:ln>
                <a:solidFill>
                  <a:srgbClr val="000000"/>
                </a:solidFill>
                <a:effectLst/>
                <a:latin typeface="menlo"/>
              </a:rPr>
              <a:t> </a:t>
            </a:r>
            <a:r>
              <a:rPr kumimoji="0" lang="en-US" altLang="en-US" sz="1400" b="1" i="0" u="none" strike="noStrike" cap="none" normalizeH="0" baseline="0" dirty="0" err="1">
                <a:ln>
                  <a:noFill/>
                </a:ln>
                <a:solidFill>
                  <a:srgbClr val="000000"/>
                </a:solidFill>
                <a:effectLst/>
                <a:latin typeface="menlo"/>
              </a:rPr>
              <a:t>sc</a:t>
            </a:r>
            <a:r>
              <a:rPr kumimoji="0" lang="en-US" altLang="en-US" sz="1400" b="0" i="0" u="none" strike="noStrike" cap="none" normalizeH="0" baseline="0" dirty="0">
                <a:ln>
                  <a:noFill/>
                </a:ln>
                <a:solidFill>
                  <a:srgbClr val="000000"/>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menlo"/>
              </a:rPr>
              <a:t>		</a:t>
            </a:r>
            <a:r>
              <a:rPr kumimoji="0" lang="en-US" altLang="en-US" sz="1400" b="0" i="0" u="none" strike="noStrike" cap="none" normalizeH="0" baseline="0" dirty="0">
                <a:ln>
                  <a:noFill/>
                </a:ln>
                <a:solidFill>
                  <a:srgbClr val="000000"/>
                </a:solidFill>
                <a:effectLst/>
                <a:latin typeface="menlo"/>
              </a:rPr>
              <a:t>if (</a:t>
            </a:r>
            <a:r>
              <a:rPr kumimoji="0" lang="en-US" altLang="en-US" sz="1400" b="1" i="0" u="none" strike="noStrike" cap="none" normalizeH="0" baseline="0" dirty="0" err="1">
                <a:ln>
                  <a:noFill/>
                </a:ln>
                <a:solidFill>
                  <a:srgbClr val="000000"/>
                </a:solidFill>
                <a:effectLst/>
                <a:latin typeface="menlo"/>
              </a:rPr>
              <a:t>sc.isUserInRole</a:t>
            </a:r>
            <a:r>
              <a:rPr kumimoji="0" lang="en-US" altLang="en-US" sz="1400" b="1" i="0" u="none" strike="noStrike" cap="none" normalizeH="0" baseline="0" dirty="0">
                <a:ln>
                  <a:noFill/>
                </a:ln>
                <a:solidFill>
                  <a:srgbClr val="000000"/>
                </a:solidFill>
                <a:effectLst/>
                <a:latin typeface="menlo"/>
              </a:rPr>
              <a:t>("admin")</a:t>
            </a:r>
            <a:r>
              <a:rPr kumimoji="0" lang="en-US" altLang="en-US" sz="1400" b="0" i="0" u="none" strike="noStrike" cap="none" normalizeH="0" baseline="0" dirty="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menlo"/>
              </a:rPr>
              <a:t>			</a:t>
            </a:r>
            <a:r>
              <a:rPr kumimoji="0" lang="en-US" altLang="en-US" sz="1400" b="0" i="0" u="none" strike="noStrike" cap="none" normalizeH="0" baseline="0" dirty="0">
                <a:ln>
                  <a:noFill/>
                </a:ln>
                <a:solidFill>
                  <a:srgbClr val="000000"/>
                </a:solidFill>
                <a:effectLst/>
                <a:latin typeface="menlo"/>
              </a:rPr>
              <a:t>return "Hello World!";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menlo"/>
              </a:rPr>
              <a:t>		</a:t>
            </a:r>
            <a:r>
              <a:rPr kumimoji="0" lang="en-US" altLang="en-US" sz="1400" b="0" i="0" u="none" strike="noStrike" cap="none" normalizeH="0" baseline="0" dirty="0">
                <a:ln>
                  <a:noFill/>
                </a:ln>
                <a:solidFill>
                  <a:srgbClr val="000000"/>
                </a:solidFill>
                <a:effectLst/>
                <a:latin typeface="menlo"/>
              </a:rPr>
              <a:t>throw new </a:t>
            </a:r>
            <a:r>
              <a:rPr kumimoji="0" lang="en-US" altLang="en-US" sz="1400" b="0" i="0" u="none" strike="noStrike" cap="none" normalizeH="0" baseline="0" dirty="0" err="1">
                <a:ln>
                  <a:noFill/>
                </a:ln>
                <a:solidFill>
                  <a:srgbClr val="000000"/>
                </a:solidFill>
                <a:effectLst/>
                <a:latin typeface="menlo"/>
              </a:rPr>
              <a:t>SecurityException</a:t>
            </a:r>
            <a:r>
              <a:rPr kumimoji="0" lang="en-US" altLang="en-US" sz="1400" b="0" i="0" u="none" strike="noStrike" cap="none" normalizeH="0" baseline="0" dirty="0">
                <a:ln>
                  <a:noFill/>
                </a:ln>
                <a:solidFill>
                  <a:srgbClr val="000000"/>
                </a:solidFill>
                <a:effectLst/>
                <a:latin typeface="menlo"/>
              </a:rPr>
              <a:t>("User is unauthorized.");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menlo"/>
              </a:rPr>
              <a:t>	</a:t>
            </a:r>
            <a:r>
              <a:rPr kumimoji="0" lang="en-US" altLang="en-US" sz="1400" b="0" i="0" u="none" strike="noStrike" cap="none" normalizeH="0" baseline="0" dirty="0">
                <a:ln>
                  <a:noFill/>
                </a:ln>
                <a:solidFill>
                  <a:srgbClr val="000000"/>
                </a:solidFill>
                <a:effectLst/>
                <a:latin typeface="menlo"/>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9161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Authentication and Authorization</a:t>
            </a:r>
            <a:endParaRPr lang="en-CA" dirty="0"/>
          </a:p>
        </p:txBody>
      </p:sp>
      <p:sp>
        <p:nvSpPr>
          <p:cNvPr id="4" name="Text Placeholder 3"/>
          <p:cNvSpPr>
            <a:spLocks noGrp="1"/>
          </p:cNvSpPr>
          <p:nvPr>
            <p:ph type="body" idx="13"/>
          </p:nvPr>
        </p:nvSpPr>
        <p:spPr/>
        <p:txBody>
          <a:bodyPr/>
          <a:lstStyle/>
          <a:p>
            <a:r>
              <a:rPr lang="en-US" dirty="0"/>
              <a:t>Using Annotations</a:t>
            </a:r>
            <a:endParaRPr lang="en-CA" dirty="0"/>
          </a:p>
        </p:txBody>
      </p:sp>
      <p:sp>
        <p:nvSpPr>
          <p:cNvPr id="7" name="Rectangle 1"/>
          <p:cNvSpPr>
            <a:spLocks noChangeArrowheads="1"/>
          </p:cNvSpPr>
          <p:nvPr/>
        </p:nvSpPr>
        <p:spPr bwMode="auto">
          <a:xfrm>
            <a:off x="3948423" y="2279811"/>
            <a:ext cx="4091954" cy="3176460"/>
          </a:xfrm>
          <a:prstGeom prst="rect">
            <a:avLst/>
          </a:prstGeom>
          <a:solidFill>
            <a:srgbClr val="F9F9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enlo"/>
              </a:rPr>
              <a:t>import </a:t>
            </a:r>
            <a:r>
              <a:rPr kumimoji="0" lang="en-US" altLang="en-US" sz="1400" b="1" i="0" u="none" strike="noStrike" cap="none" normalizeH="0" baseline="0" dirty="0" err="1">
                <a:ln>
                  <a:noFill/>
                </a:ln>
                <a:solidFill>
                  <a:srgbClr val="000000"/>
                </a:solidFill>
                <a:effectLst/>
                <a:latin typeface="menlo"/>
              </a:rPr>
              <a:t>javax.annotation.Security.RolesAllowed</a:t>
            </a:r>
            <a:r>
              <a:rPr kumimoji="0" lang="en-US" altLang="en-US" sz="1400" b="1" i="0" u="none" strike="noStrike" cap="none" normalizeH="0" baseline="0" dirty="0">
                <a:ln>
                  <a:noFill/>
                </a:ln>
                <a:solidFill>
                  <a:srgbClr val="000000"/>
                </a:solidFill>
                <a:effectLst/>
                <a:latin typeface="menlo"/>
              </a:rPr>
              <a:t>;</a:t>
            </a:r>
            <a:r>
              <a:rPr kumimoji="0" lang="en-US" altLang="en-US" sz="1400" b="0" i="0" u="none" strike="noStrike" cap="none" normalizeH="0" baseline="0" dirty="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enlo"/>
              </a:rPr>
              <a:t>@Path("/</a:t>
            </a:r>
            <a:r>
              <a:rPr kumimoji="0" lang="en-US" altLang="en-US" sz="1400" b="0" i="0" u="none" strike="noStrike" cap="none" normalizeH="0" baseline="0" dirty="0" err="1">
                <a:ln>
                  <a:noFill/>
                </a:ln>
                <a:solidFill>
                  <a:srgbClr val="000000"/>
                </a:solidFill>
                <a:effectLst/>
                <a:latin typeface="menlo"/>
              </a:rPr>
              <a:t>helloworld</a:t>
            </a:r>
            <a:r>
              <a:rPr kumimoji="0" lang="en-US" altLang="en-US" sz="1400" b="0" i="0" u="none" strike="noStrike" cap="none" normalizeH="0" baseline="0" dirty="0">
                <a:ln>
                  <a:noFill/>
                </a:ln>
                <a:solidFill>
                  <a:srgbClr val="0000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enlo"/>
              </a:rPr>
              <a:t>@</a:t>
            </a:r>
            <a:r>
              <a:rPr kumimoji="0" lang="en-US" altLang="en-US" sz="1400" b="1" i="0" u="none" strike="noStrike" cap="none" normalizeH="0" baseline="0" dirty="0" err="1">
                <a:ln>
                  <a:noFill/>
                </a:ln>
                <a:solidFill>
                  <a:srgbClr val="000000"/>
                </a:solidFill>
                <a:effectLst/>
                <a:latin typeface="menlo"/>
              </a:rPr>
              <a:t>RolesAllowed</a:t>
            </a:r>
            <a:r>
              <a:rPr kumimoji="0" lang="en-US" altLang="en-US" sz="1400" b="1" i="0" u="none" strike="noStrike" cap="none" normalizeH="0" baseline="0" dirty="0">
                <a:ln>
                  <a:noFill/>
                </a:ln>
                <a:solidFill>
                  <a:srgbClr val="000000"/>
                </a:solidFill>
                <a:effectLst/>
                <a:latin typeface="menlo"/>
              </a:rPr>
              <a:t>({"ADMIN", "ORG1"})</a:t>
            </a:r>
            <a:endParaRPr lang="en-US" altLang="en-US" sz="1400" dirty="0">
              <a:solidFill>
                <a:srgbClr val="000000"/>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enlo"/>
              </a:rPr>
              <a:t>public class </a:t>
            </a:r>
            <a:r>
              <a:rPr kumimoji="0" lang="en-US" altLang="en-US" sz="1400" b="0" i="0" u="none" strike="noStrike" cap="none" normalizeH="0" baseline="0" dirty="0" err="1">
                <a:ln>
                  <a:noFill/>
                </a:ln>
                <a:solidFill>
                  <a:srgbClr val="000000"/>
                </a:solidFill>
                <a:effectLst/>
                <a:latin typeface="menlo"/>
              </a:rPr>
              <a:t>helloWorld</a:t>
            </a:r>
            <a:r>
              <a:rPr kumimoji="0" lang="en-US" altLang="en-US" sz="1400" b="0" i="0" u="none" strike="noStrike" cap="none" normalizeH="0" baseline="0" dirty="0">
                <a:ln>
                  <a:noFill/>
                </a:ln>
                <a:solidFill>
                  <a:srgbClr val="000000"/>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enlo"/>
              </a:rPr>
              <a:t>	@GET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menlo"/>
              </a:rPr>
              <a:t>	</a:t>
            </a:r>
            <a:r>
              <a:rPr kumimoji="0" lang="en-US" altLang="en-US" sz="1400" b="0" i="0" u="none" strike="noStrike" cap="none" normalizeH="0" baseline="0" dirty="0">
                <a:ln>
                  <a:noFill/>
                </a:ln>
                <a:solidFill>
                  <a:srgbClr val="000000"/>
                </a:solidFill>
                <a:effectLst/>
                <a:latin typeface="menlo"/>
              </a:rPr>
              <a:t>@Path("</a:t>
            </a:r>
            <a:r>
              <a:rPr kumimoji="0" lang="en-US" altLang="en-US" sz="1400" b="0" i="0" u="none" strike="noStrike" cap="none" normalizeH="0" baseline="0" dirty="0" err="1">
                <a:ln>
                  <a:noFill/>
                </a:ln>
                <a:solidFill>
                  <a:srgbClr val="000000"/>
                </a:solidFill>
                <a:effectLst/>
                <a:latin typeface="menlo"/>
              </a:rPr>
              <a:t>sayHello</a:t>
            </a:r>
            <a:r>
              <a:rPr kumimoji="0" lang="en-US" altLang="en-US" sz="1400" b="0" i="0" u="none" strike="noStrike" cap="none" normalizeH="0" baseline="0" dirty="0">
                <a:ln>
                  <a:noFill/>
                </a:ln>
                <a:solidFill>
                  <a:srgbClr val="0000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menlo"/>
              </a:rPr>
              <a:t>	</a:t>
            </a:r>
            <a:r>
              <a:rPr kumimoji="0" lang="en-US" altLang="en-US" sz="1400" b="0" i="0" u="none" strike="noStrike" cap="none" normalizeH="0" baseline="0" dirty="0">
                <a:ln>
                  <a:noFill/>
                </a:ln>
                <a:solidFill>
                  <a:srgbClr val="000000"/>
                </a:solidFill>
                <a:effectLst/>
                <a:latin typeface="menlo"/>
              </a:rPr>
              <a:t>@Produces("text/plain")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menlo"/>
              </a:rPr>
              <a:t>	</a:t>
            </a:r>
            <a:r>
              <a:rPr kumimoji="0" lang="en-US" altLang="en-US" sz="1400" b="0" i="0" u="none" strike="noStrike" cap="none" normalizeH="0" baseline="0" dirty="0">
                <a:ln>
                  <a:noFill/>
                </a:ln>
                <a:solidFill>
                  <a:srgbClr val="000000"/>
                </a:solidFill>
                <a:effectLst/>
                <a:latin typeface="menlo"/>
              </a:rPr>
              <a:t>@</a:t>
            </a:r>
            <a:r>
              <a:rPr kumimoji="0" lang="en-US" altLang="en-US" sz="1400" b="1" i="0" u="none" strike="noStrike" cap="none" normalizeH="0" baseline="0" dirty="0" err="1">
                <a:ln>
                  <a:noFill/>
                </a:ln>
                <a:solidFill>
                  <a:srgbClr val="000000"/>
                </a:solidFill>
                <a:effectLst/>
                <a:latin typeface="menlo"/>
              </a:rPr>
              <a:t>RolesAllows</a:t>
            </a:r>
            <a:r>
              <a:rPr kumimoji="0" lang="en-US" altLang="en-US" sz="1400" b="1" i="0" u="none" strike="noStrike" cap="none" normalizeH="0" baseline="0" dirty="0">
                <a:ln>
                  <a:noFill/>
                </a:ln>
                <a:solidFill>
                  <a:srgbClr val="000000"/>
                </a:solidFill>
                <a:effectLst/>
                <a:latin typeface="menlo"/>
              </a:rPr>
              <a:t>("ADMIN")</a:t>
            </a:r>
            <a:endParaRPr lang="en-US" altLang="en-US" sz="1400" dirty="0">
              <a:solidFill>
                <a:srgbClr val="000000"/>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enlo"/>
              </a:rPr>
              <a:t>	public String </a:t>
            </a:r>
            <a:r>
              <a:rPr kumimoji="0" lang="en-US" altLang="en-US" sz="1400" b="0" i="0" u="none" strike="noStrike" cap="none" normalizeH="0" baseline="0" dirty="0" err="1">
                <a:ln>
                  <a:noFill/>
                </a:ln>
                <a:solidFill>
                  <a:srgbClr val="000000"/>
                </a:solidFill>
                <a:effectLst/>
                <a:latin typeface="menlo"/>
              </a:rPr>
              <a:t>sayHello</a:t>
            </a:r>
            <a:r>
              <a:rPr kumimoji="0" lang="en-US" altLang="en-US" sz="1400" b="0" i="0" u="none" strike="noStrike" cap="none" normalizeH="0" baseline="0" dirty="0">
                <a:ln>
                  <a:noFill/>
                </a:ln>
                <a:solidFill>
                  <a:srgbClr val="000000"/>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menlo"/>
              </a:rPr>
              <a:t>		</a:t>
            </a:r>
            <a:r>
              <a:rPr kumimoji="0" lang="en-US" altLang="en-US" sz="1400" b="0" i="0" u="none" strike="noStrike" cap="none" normalizeH="0" baseline="0" dirty="0">
                <a:ln>
                  <a:noFill/>
                </a:ln>
                <a:solidFill>
                  <a:srgbClr val="000000"/>
                </a:solidFill>
                <a:effectLst/>
                <a:latin typeface="menlo"/>
              </a:rPr>
              <a:t>return "Hello World!";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menlo"/>
              </a:rPr>
              <a:t>	</a:t>
            </a:r>
            <a:r>
              <a:rPr kumimoji="0" lang="en-US" altLang="en-US" sz="1400" b="0" i="0" u="none" strike="noStrike" cap="none" normalizeH="0" baseline="0" dirty="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enlo"/>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2002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752600"/>
            <a:ext cx="10972800" cy="3840163"/>
          </a:xfrm>
        </p:spPr>
        <p:txBody>
          <a:bodyPr>
            <a:normAutofit/>
          </a:bodyPr>
          <a:lstStyle/>
          <a:p>
            <a:r>
              <a:rPr lang="en-US" sz="2400" dirty="0"/>
              <a:t>A RESTful service can be augmented with container-managed security and without any change to the code.</a:t>
            </a:r>
            <a:endParaRPr lang="en-CA" sz="2400" dirty="0"/>
          </a:p>
        </p:txBody>
      </p:sp>
      <p:sp>
        <p:nvSpPr>
          <p:cNvPr id="3" name="Title 2"/>
          <p:cNvSpPr>
            <a:spLocks noGrp="1"/>
          </p:cNvSpPr>
          <p:nvPr>
            <p:ph type="title"/>
          </p:nvPr>
        </p:nvSpPr>
        <p:spPr/>
        <p:txBody>
          <a:bodyPr/>
          <a:lstStyle/>
          <a:p>
            <a:r>
              <a:rPr lang="en-US" dirty="0"/>
              <a:t>User Authentication and Authorization</a:t>
            </a:r>
            <a:endParaRPr lang="en-CA" dirty="0"/>
          </a:p>
        </p:txBody>
      </p:sp>
      <p:sp>
        <p:nvSpPr>
          <p:cNvPr id="4" name="Text Placeholder 3"/>
          <p:cNvSpPr>
            <a:spLocks noGrp="1"/>
          </p:cNvSpPr>
          <p:nvPr>
            <p:ph type="body" idx="13"/>
          </p:nvPr>
        </p:nvSpPr>
        <p:spPr/>
        <p:txBody>
          <a:bodyPr/>
          <a:lstStyle/>
          <a:p>
            <a:r>
              <a:rPr lang="en-US" dirty="0"/>
              <a:t>Using Container-Managed Security (web.xml)</a:t>
            </a:r>
            <a:endParaRPr lang="en-CA" dirty="0"/>
          </a:p>
        </p:txBody>
      </p:sp>
      <p:sp>
        <p:nvSpPr>
          <p:cNvPr id="16" name="Rectangle 12"/>
          <p:cNvSpPr>
            <a:spLocks noChangeArrowheads="1"/>
          </p:cNvSpPr>
          <p:nvPr/>
        </p:nvSpPr>
        <p:spPr bwMode="auto">
          <a:xfrm>
            <a:off x="914400" y="2574935"/>
            <a:ext cx="52578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2"/>
                </a:solidFill>
                <a:effectLst/>
                <a:latin typeface="Arial" panose="020B0604020202020204" pitchFamily="34" charset="0"/>
                <a:ea typeface="Calibri" panose="020F0502020204030204" pitchFamily="34" charset="0"/>
              </a:rPr>
              <a:t>&lt;web-app&gt;</a:t>
            </a:r>
            <a:endParaRPr kumimoji="0" lang="en-CA" altLang="en-US" sz="14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2"/>
                </a:solidFill>
                <a:effectLst/>
                <a:latin typeface="Arial" panose="020B0604020202020204" pitchFamily="34" charset="0"/>
                <a:ea typeface="Calibri" panose="020F0502020204030204" pitchFamily="34" charset="0"/>
              </a:rPr>
              <a:t>  &lt;servlet&gt;</a:t>
            </a:r>
            <a:endParaRPr kumimoji="0" lang="en-CA" altLang="en-US" sz="14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2"/>
                </a:solidFill>
                <a:effectLst/>
                <a:latin typeface="Arial" panose="020B0604020202020204" pitchFamily="34" charset="0"/>
                <a:ea typeface="Calibri" panose="020F0502020204030204" pitchFamily="34" charset="0"/>
              </a:rPr>
              <a:t>    &lt;servlet-name&gt;</a:t>
            </a:r>
            <a:r>
              <a:rPr kumimoji="0" lang="en-US" altLang="en-US" sz="1400" b="0" i="0" u="none" strike="noStrike" cap="none" normalizeH="0" baseline="0" dirty="0" err="1">
                <a:ln>
                  <a:noFill/>
                </a:ln>
                <a:solidFill>
                  <a:schemeClr val="tx2"/>
                </a:solidFill>
                <a:effectLst/>
                <a:latin typeface="Arial" panose="020B0604020202020204" pitchFamily="34" charset="0"/>
                <a:ea typeface="Calibri" panose="020F0502020204030204" pitchFamily="34" charset="0"/>
              </a:rPr>
              <a:t>mysevlet</a:t>
            </a:r>
            <a:r>
              <a:rPr kumimoji="0" lang="en-US" altLang="en-US" sz="1400" b="0" i="0" u="none" strike="noStrike" cap="none" normalizeH="0" baseline="0" dirty="0">
                <a:ln>
                  <a:noFill/>
                </a:ln>
                <a:solidFill>
                  <a:schemeClr val="tx2"/>
                </a:solidFill>
                <a:effectLst/>
                <a:latin typeface="Arial" panose="020B0604020202020204" pitchFamily="34" charset="0"/>
                <a:ea typeface="Calibri" panose="020F0502020204030204" pitchFamily="34" charset="0"/>
              </a:rPr>
              <a:t>&lt;/servlet-name&gt;</a:t>
            </a:r>
            <a:endParaRPr kumimoji="0" lang="en-CA" altLang="en-US" sz="14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2"/>
                </a:solidFill>
                <a:effectLst/>
                <a:latin typeface="Arial" panose="020B0604020202020204" pitchFamily="34" charset="0"/>
                <a:ea typeface="Calibri" panose="020F0502020204030204" pitchFamily="34" charset="0"/>
              </a:rPr>
              <a:t>    &lt;servlet-class&gt;</a:t>
            </a:r>
            <a:r>
              <a:rPr kumimoji="0" lang="en-US" altLang="en-US" sz="1400" b="0" i="0" u="none" strike="noStrike" cap="none" normalizeH="0" baseline="0" dirty="0" err="1">
                <a:ln>
                  <a:noFill/>
                </a:ln>
                <a:solidFill>
                  <a:schemeClr val="tx2"/>
                </a:solidFill>
                <a:effectLst/>
                <a:latin typeface="Arial" panose="020B0604020202020204" pitchFamily="34" charset="0"/>
                <a:ea typeface="Calibri" panose="020F0502020204030204" pitchFamily="34" charset="0"/>
              </a:rPr>
              <a:t>com.mcgill.example.MyServlet</a:t>
            </a:r>
            <a:r>
              <a:rPr kumimoji="0" lang="en-US" altLang="en-US" sz="1400" b="0" i="0" u="none" strike="noStrike" cap="none" normalizeH="0" baseline="0" dirty="0">
                <a:ln>
                  <a:noFill/>
                </a:ln>
                <a:solidFill>
                  <a:schemeClr val="tx2"/>
                </a:solidFill>
                <a:effectLst/>
                <a:latin typeface="Arial" panose="020B0604020202020204" pitchFamily="34" charset="0"/>
                <a:ea typeface="Calibri" panose="020F0502020204030204" pitchFamily="34" charset="0"/>
              </a:rPr>
              <a:t>&lt;/servlet-class&gt;</a:t>
            </a:r>
            <a:endParaRPr kumimoji="0" lang="en-CA" altLang="en-US" sz="14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2"/>
                </a:solidFill>
                <a:effectLst/>
                <a:latin typeface="Arial" panose="020B0604020202020204" pitchFamily="34" charset="0"/>
                <a:ea typeface="Calibri" panose="020F0502020204030204" pitchFamily="34" charset="0"/>
              </a:rPr>
              <a:t>  &lt;/servlet&gt;</a:t>
            </a:r>
          </a:p>
          <a:p>
            <a:pPr lvl="0"/>
            <a:r>
              <a:rPr lang="en-US" altLang="en-US" sz="1400" dirty="0">
                <a:solidFill>
                  <a:schemeClr val="tx2"/>
                </a:solidFill>
                <a:ea typeface="Calibri" panose="020F0502020204030204" pitchFamily="34" charset="0"/>
              </a:rPr>
              <a:t>  &lt;security-role&gt;                                                </a:t>
            </a:r>
          </a:p>
          <a:p>
            <a:pPr lvl="0"/>
            <a:r>
              <a:rPr lang="en-US" altLang="en-US" sz="1400" dirty="0">
                <a:solidFill>
                  <a:schemeClr val="tx2"/>
                </a:solidFill>
                <a:ea typeface="Calibri" panose="020F0502020204030204" pitchFamily="34" charset="0"/>
              </a:rPr>
              <a:t>    &lt;role-name&gt;bigshot&lt;/role-name&gt;                               </a:t>
            </a:r>
          </a:p>
          <a:p>
            <a:pPr lvl="0"/>
            <a:r>
              <a:rPr lang="en-US" altLang="en-US" sz="1400" dirty="0">
                <a:solidFill>
                  <a:schemeClr val="tx2"/>
                </a:solidFill>
                <a:ea typeface="Calibri" panose="020F0502020204030204" pitchFamily="34" charset="0"/>
              </a:rPr>
              <a:t>    &lt;!-- other roles as needed --&gt;</a:t>
            </a:r>
          </a:p>
          <a:p>
            <a:pPr lvl="0"/>
            <a:r>
              <a:rPr lang="en-US" altLang="en-US" sz="1400" dirty="0">
                <a:solidFill>
                  <a:schemeClr val="tx2"/>
                </a:solidFill>
                <a:ea typeface="Calibri" panose="020F0502020204030204" pitchFamily="34" charset="0"/>
              </a:rPr>
              <a:t>  &lt;/security-role&gt;</a:t>
            </a:r>
          </a:p>
          <a:p>
            <a:pPr lvl="0"/>
            <a:r>
              <a:rPr lang="en-US" altLang="en-US" sz="1400" dirty="0">
                <a:solidFill>
                  <a:schemeClr val="tx2"/>
                </a:solidFill>
                <a:ea typeface="Calibri" panose="020F0502020204030204" pitchFamily="34" charset="0"/>
              </a:rPr>
              <a:t> &lt;security-constraint&gt;</a:t>
            </a:r>
          </a:p>
          <a:p>
            <a:pPr lvl="0"/>
            <a:r>
              <a:rPr lang="en-US" altLang="en-US" sz="1400" dirty="0">
                <a:solidFill>
                  <a:schemeClr val="tx2"/>
                </a:solidFill>
                <a:ea typeface="Calibri" panose="020F0502020204030204" pitchFamily="34" charset="0"/>
              </a:rPr>
              <a:t>    &lt;web-resource-collection&gt;</a:t>
            </a:r>
          </a:p>
          <a:p>
            <a:pPr lvl="0"/>
            <a:r>
              <a:rPr lang="en-US" altLang="en-US" sz="1400" dirty="0">
                <a:solidFill>
                  <a:schemeClr val="tx2"/>
                </a:solidFill>
                <a:ea typeface="Calibri" panose="020F0502020204030204" pitchFamily="34" charset="0"/>
              </a:rPr>
              <a:t>      &lt;</a:t>
            </a:r>
            <a:r>
              <a:rPr lang="en-US" altLang="en-US" sz="1400" dirty="0" err="1">
                <a:solidFill>
                  <a:schemeClr val="tx2"/>
                </a:solidFill>
                <a:ea typeface="Calibri" panose="020F0502020204030204" pitchFamily="34" charset="0"/>
              </a:rPr>
              <a:t>url</a:t>
            </a:r>
            <a:r>
              <a:rPr lang="en-US" altLang="en-US" sz="1400" dirty="0">
                <a:solidFill>
                  <a:schemeClr val="tx2"/>
                </a:solidFill>
                <a:ea typeface="Calibri" panose="020F0502020204030204" pitchFamily="34" charset="0"/>
              </a:rPr>
              <a:t>-pattern&gt;/*&lt;/</a:t>
            </a:r>
            <a:r>
              <a:rPr lang="en-US" altLang="en-US" sz="1400" dirty="0" err="1">
                <a:solidFill>
                  <a:schemeClr val="tx2"/>
                </a:solidFill>
                <a:ea typeface="Calibri" panose="020F0502020204030204" pitchFamily="34" charset="0"/>
              </a:rPr>
              <a:t>url</a:t>
            </a:r>
            <a:r>
              <a:rPr lang="en-US" altLang="en-US" sz="1400" dirty="0">
                <a:solidFill>
                  <a:schemeClr val="tx2"/>
                </a:solidFill>
                <a:ea typeface="Calibri" panose="020F0502020204030204" pitchFamily="34" charset="0"/>
              </a:rPr>
              <a:t>-pattern&gt;</a:t>
            </a:r>
          </a:p>
          <a:p>
            <a:pPr lvl="0"/>
            <a:r>
              <a:rPr lang="en-US" altLang="en-US" sz="1400" dirty="0">
                <a:solidFill>
                  <a:schemeClr val="tx2"/>
                </a:solidFill>
                <a:ea typeface="Calibri" panose="020F0502020204030204" pitchFamily="34" charset="0"/>
              </a:rPr>
              <a:t>    &lt;/web-resource-collection&gt;</a:t>
            </a:r>
          </a:p>
          <a:p>
            <a:pPr lvl="0"/>
            <a:r>
              <a:rPr lang="en-CA" altLang="en-US" sz="1400" dirty="0">
                <a:solidFill>
                  <a:schemeClr val="tx2"/>
                </a:solidFill>
              </a:rPr>
              <a:t> &lt;</a:t>
            </a:r>
            <a:r>
              <a:rPr lang="en-CA" altLang="en-US" sz="1400" dirty="0" err="1">
                <a:solidFill>
                  <a:schemeClr val="tx2"/>
                </a:solidFill>
              </a:rPr>
              <a:t>auth</a:t>
            </a:r>
            <a:r>
              <a:rPr lang="en-CA" altLang="en-US" sz="1400" dirty="0">
                <a:solidFill>
                  <a:schemeClr val="tx2"/>
                </a:solidFill>
              </a:rPr>
              <a:t>-constraint&gt;                                            </a:t>
            </a:r>
            <a:endParaRPr kumimoji="0" lang="en-US" altLang="en-US" sz="1400" b="0" i="0" u="none" strike="noStrike" cap="none" normalizeH="0" baseline="0" dirty="0">
              <a:ln>
                <a:noFill/>
              </a:ln>
              <a:solidFill>
                <a:schemeClr val="tx2"/>
              </a:solidFill>
              <a:effectLs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400" b="0" i="0" u="none" strike="noStrike" cap="none" normalizeH="0" baseline="0" dirty="0">
              <a:ln>
                <a:noFill/>
              </a:ln>
              <a:solidFill>
                <a:schemeClr val="tx2"/>
              </a:solidFill>
              <a:effectLst/>
              <a:latin typeface="Arial" panose="020B0604020202020204" pitchFamily="34" charset="0"/>
            </a:endParaRPr>
          </a:p>
        </p:txBody>
      </p:sp>
      <p:sp>
        <p:nvSpPr>
          <p:cNvPr id="29" name="Rectangle 12"/>
          <p:cNvSpPr>
            <a:spLocks noChangeArrowheads="1"/>
          </p:cNvSpPr>
          <p:nvPr/>
        </p:nvSpPr>
        <p:spPr bwMode="auto">
          <a:xfrm>
            <a:off x="6096000" y="2606457"/>
            <a:ext cx="55626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CA" altLang="en-US" sz="1400" dirty="0">
                <a:solidFill>
                  <a:schemeClr val="tx2"/>
                </a:solidFill>
              </a:rPr>
              <a:t>    &lt;role-name&gt;bigshot&lt;/role-name&gt;</a:t>
            </a:r>
          </a:p>
          <a:p>
            <a:pPr lvl="0"/>
            <a:r>
              <a:rPr lang="en-CA" altLang="en-US" sz="1400" dirty="0">
                <a:solidFill>
                  <a:schemeClr val="tx2"/>
                </a:solidFill>
              </a:rPr>
              <a:t>    &lt;/</a:t>
            </a:r>
            <a:r>
              <a:rPr lang="en-CA" altLang="en-US" sz="1400" dirty="0" err="1">
                <a:solidFill>
                  <a:schemeClr val="tx2"/>
                </a:solidFill>
              </a:rPr>
              <a:t>auth</a:t>
            </a:r>
            <a:r>
              <a:rPr lang="en-CA" altLang="en-US" sz="1400" dirty="0">
                <a:solidFill>
                  <a:schemeClr val="tx2"/>
                </a:solidFill>
              </a:rPr>
              <a:t>-constraint&gt;</a:t>
            </a:r>
          </a:p>
          <a:p>
            <a:pPr lvl="0"/>
            <a:r>
              <a:rPr lang="en-CA" altLang="en-US" sz="1400" dirty="0">
                <a:solidFill>
                  <a:schemeClr val="tx2"/>
                </a:solidFill>
              </a:rPr>
              <a:t>    &lt;user-data-constraint&gt;</a:t>
            </a:r>
          </a:p>
          <a:p>
            <a:pPr lvl="0"/>
            <a:r>
              <a:rPr lang="en-CA" altLang="en-US" sz="1400" dirty="0">
                <a:solidFill>
                  <a:schemeClr val="tx2"/>
                </a:solidFill>
              </a:rPr>
              <a:t>      &lt;transport-guarantee&gt;CONFIDENTIAL&lt;/transport-guarantee&gt;</a:t>
            </a:r>
          </a:p>
          <a:p>
            <a:pPr lvl="0"/>
            <a:r>
              <a:rPr lang="en-CA" altLang="en-US" sz="1400" dirty="0">
                <a:solidFill>
                  <a:schemeClr val="tx2"/>
                </a:solidFill>
              </a:rPr>
              <a:t>    &lt;/user-data-constraint&gt;</a:t>
            </a:r>
          </a:p>
          <a:p>
            <a:pPr lvl="0"/>
            <a:r>
              <a:rPr lang="en-CA" altLang="en-US" sz="1400" dirty="0">
                <a:solidFill>
                  <a:schemeClr val="tx2"/>
                </a:solidFill>
              </a:rPr>
              <a:t>  &lt;/security-constraint&gt;</a:t>
            </a:r>
          </a:p>
          <a:p>
            <a:pPr lvl="0"/>
            <a:r>
              <a:rPr lang="en-CA" altLang="en-US" sz="1400" dirty="0">
                <a:solidFill>
                  <a:schemeClr val="tx2"/>
                </a:solidFill>
              </a:rPr>
              <a:t>  &lt;login-</a:t>
            </a:r>
            <a:r>
              <a:rPr lang="en-CA" altLang="en-US" sz="1400" dirty="0" err="1">
                <a:solidFill>
                  <a:schemeClr val="tx2"/>
                </a:solidFill>
              </a:rPr>
              <a:t>config</a:t>
            </a:r>
            <a:r>
              <a:rPr lang="en-CA" altLang="en-US" sz="1400" dirty="0">
                <a:solidFill>
                  <a:schemeClr val="tx2"/>
                </a:solidFill>
              </a:rPr>
              <a:t>&gt;                                                 </a:t>
            </a:r>
          </a:p>
          <a:p>
            <a:pPr lvl="0"/>
            <a:r>
              <a:rPr lang="en-CA" altLang="en-US" sz="1400" dirty="0">
                <a:solidFill>
                  <a:schemeClr val="tx2"/>
                </a:solidFill>
              </a:rPr>
              <a:t>    &lt;</a:t>
            </a:r>
            <a:r>
              <a:rPr lang="en-CA" altLang="en-US" sz="1400" dirty="0" err="1">
                <a:solidFill>
                  <a:schemeClr val="tx2"/>
                </a:solidFill>
              </a:rPr>
              <a:t>auth</a:t>
            </a:r>
            <a:r>
              <a:rPr lang="en-CA" altLang="en-US" sz="1400" dirty="0">
                <a:solidFill>
                  <a:schemeClr val="tx2"/>
                </a:solidFill>
              </a:rPr>
              <a:t>-method&gt;BASIC&lt;/</a:t>
            </a:r>
            <a:r>
              <a:rPr lang="en-CA" altLang="en-US" sz="1400" dirty="0" err="1">
                <a:solidFill>
                  <a:schemeClr val="tx2"/>
                </a:solidFill>
              </a:rPr>
              <a:t>auth</a:t>
            </a:r>
            <a:r>
              <a:rPr lang="en-CA" altLang="en-US" sz="1400" dirty="0">
                <a:solidFill>
                  <a:schemeClr val="tx2"/>
                </a:solidFill>
              </a:rPr>
              <a:t>-method&gt;                             </a:t>
            </a:r>
          </a:p>
          <a:p>
            <a:pPr lvl="0"/>
            <a:r>
              <a:rPr lang="en-CA" altLang="en-US" sz="1400" dirty="0">
                <a:solidFill>
                  <a:schemeClr val="tx2"/>
                </a:solidFill>
              </a:rPr>
              <a:t>  &lt;/login-</a:t>
            </a:r>
            <a:r>
              <a:rPr lang="en-CA" altLang="en-US" sz="1400" dirty="0" err="1">
                <a:solidFill>
                  <a:schemeClr val="tx2"/>
                </a:solidFill>
              </a:rPr>
              <a:t>config</a:t>
            </a:r>
            <a:r>
              <a:rPr lang="en-CA" altLang="en-US" sz="1400" dirty="0">
                <a:solidFill>
                  <a:schemeClr val="tx2"/>
                </a:solidFill>
              </a:rPr>
              <a:t>&gt;</a:t>
            </a:r>
          </a:p>
          <a:p>
            <a:pPr lvl="0"/>
            <a:r>
              <a:rPr lang="en-CA" altLang="en-US" sz="1400" dirty="0">
                <a:solidFill>
                  <a:schemeClr val="tx2"/>
                </a:solidFill>
              </a:rPr>
              <a:t>  &lt;servlet-mapping&gt;</a:t>
            </a:r>
          </a:p>
          <a:p>
            <a:pPr lvl="0"/>
            <a:r>
              <a:rPr lang="en-CA" altLang="en-US" sz="1400" dirty="0">
                <a:solidFill>
                  <a:schemeClr val="tx2"/>
                </a:solidFill>
              </a:rPr>
              <a:t>    &lt;servlet-name&gt;predictor&lt;/servlet-name&gt;</a:t>
            </a:r>
          </a:p>
          <a:p>
            <a:pPr lvl="0"/>
            <a:r>
              <a:rPr lang="en-CA" altLang="en-US" sz="1400" dirty="0">
                <a:solidFill>
                  <a:schemeClr val="tx2"/>
                </a:solidFill>
              </a:rPr>
              <a:t>    &lt;</a:t>
            </a:r>
            <a:r>
              <a:rPr lang="en-CA" altLang="en-US" sz="1400" dirty="0" err="1">
                <a:solidFill>
                  <a:schemeClr val="tx2"/>
                </a:solidFill>
              </a:rPr>
              <a:t>url</a:t>
            </a:r>
            <a:r>
              <a:rPr lang="en-CA" altLang="en-US" sz="1400" dirty="0">
                <a:solidFill>
                  <a:schemeClr val="tx2"/>
                </a:solidFill>
              </a:rPr>
              <a:t>-pattern&gt;/*&lt;/</a:t>
            </a:r>
            <a:r>
              <a:rPr lang="en-CA" altLang="en-US" sz="1400" dirty="0" err="1">
                <a:solidFill>
                  <a:schemeClr val="tx2"/>
                </a:solidFill>
              </a:rPr>
              <a:t>url</a:t>
            </a:r>
            <a:r>
              <a:rPr lang="en-CA" altLang="en-US" sz="1400" dirty="0">
                <a:solidFill>
                  <a:schemeClr val="tx2"/>
                </a:solidFill>
              </a:rPr>
              <a:t>-pattern&gt;</a:t>
            </a:r>
          </a:p>
          <a:p>
            <a:pPr lvl="0"/>
            <a:r>
              <a:rPr lang="en-CA" altLang="en-US" sz="1400" dirty="0">
                <a:solidFill>
                  <a:schemeClr val="tx2"/>
                </a:solidFill>
              </a:rPr>
              <a:t>  &lt;/servlet-mapping&gt;</a:t>
            </a:r>
          </a:p>
          <a:p>
            <a:pPr lvl="0"/>
            <a:r>
              <a:rPr lang="en-CA" altLang="en-US" sz="1400" dirty="0">
                <a:solidFill>
                  <a:schemeClr val="tx2"/>
                </a:solidFill>
              </a:rPr>
              <a:t>&lt;/web-app&gt; </a:t>
            </a:r>
            <a:endParaRPr kumimoji="0" lang="en-CA" altLang="en-US" sz="1400" b="0" i="0" u="none" strike="noStrike" cap="none" normalizeH="0" baseline="0" dirty="0">
              <a:ln>
                <a:noFill/>
              </a:ln>
              <a:solidFill>
                <a:schemeClr val="tx2"/>
              </a:solidFill>
              <a:effectLst/>
              <a:latin typeface="Arial" panose="020B0604020202020204" pitchFamily="34" charset="0"/>
            </a:endParaRPr>
          </a:p>
        </p:txBody>
      </p:sp>
    </p:spTree>
    <p:extLst>
      <p:ext uri="{BB962C8B-B14F-4D97-AF65-F5344CB8AC3E}">
        <p14:creationId xmlns:p14="http://schemas.microsoft.com/office/powerpoint/2010/main" val="4029787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752600"/>
            <a:ext cx="10972800" cy="3840163"/>
          </a:xfrm>
        </p:spPr>
        <p:txBody>
          <a:bodyPr>
            <a:normAutofit/>
          </a:bodyPr>
          <a:lstStyle/>
          <a:p>
            <a:r>
              <a:rPr lang="en-US" sz="2400" dirty="0"/>
              <a:t>BASIC</a:t>
            </a:r>
          </a:p>
          <a:p>
            <a:r>
              <a:rPr lang="en-US" sz="2400" dirty="0"/>
              <a:t>FORM</a:t>
            </a:r>
          </a:p>
          <a:p>
            <a:r>
              <a:rPr lang="en-US" sz="2400" dirty="0"/>
              <a:t>DIGEST</a:t>
            </a:r>
          </a:p>
          <a:p>
            <a:r>
              <a:rPr lang="en-US" sz="2400" dirty="0"/>
              <a:t>CLIENT-CERT</a:t>
            </a:r>
          </a:p>
          <a:p>
            <a:endParaRPr lang="en-US" sz="2400" dirty="0"/>
          </a:p>
          <a:p>
            <a:pPr marL="400050" lvl="1" indent="0">
              <a:buNone/>
            </a:pPr>
            <a:r>
              <a:rPr lang="en-US" sz="2000" dirty="0"/>
              <a:t>The BASIC and FORM types require that the username and the password be stored on the server side because the server needs to compare the submitted username/password pair against the server’s own copies of these.</a:t>
            </a:r>
          </a:p>
        </p:txBody>
      </p:sp>
      <p:sp>
        <p:nvSpPr>
          <p:cNvPr id="3" name="Title 2"/>
          <p:cNvSpPr>
            <a:spLocks noGrp="1"/>
          </p:cNvSpPr>
          <p:nvPr>
            <p:ph type="title"/>
          </p:nvPr>
        </p:nvSpPr>
        <p:spPr/>
        <p:txBody>
          <a:bodyPr/>
          <a:lstStyle/>
          <a:p>
            <a:r>
              <a:rPr lang="en-US" dirty="0"/>
              <a:t>User Authentication and Authorization</a:t>
            </a:r>
            <a:endParaRPr lang="en-CA" dirty="0"/>
          </a:p>
        </p:txBody>
      </p:sp>
      <p:sp>
        <p:nvSpPr>
          <p:cNvPr id="4" name="Text Placeholder 3"/>
          <p:cNvSpPr>
            <a:spLocks noGrp="1"/>
          </p:cNvSpPr>
          <p:nvPr>
            <p:ph type="body" idx="13"/>
          </p:nvPr>
        </p:nvSpPr>
        <p:spPr/>
        <p:txBody>
          <a:bodyPr/>
          <a:lstStyle/>
          <a:p>
            <a:r>
              <a:rPr lang="en-US" dirty="0"/>
              <a:t>Authentication Methods</a:t>
            </a:r>
            <a:endParaRPr lang="en-CA" dirty="0"/>
          </a:p>
        </p:txBody>
      </p:sp>
    </p:spTree>
    <p:extLst>
      <p:ext uri="{BB962C8B-B14F-4D97-AF65-F5344CB8AC3E}">
        <p14:creationId xmlns:p14="http://schemas.microsoft.com/office/powerpoint/2010/main" val="404889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400" dirty="0"/>
              <a:t>Wire-level Security</a:t>
            </a:r>
          </a:p>
          <a:p>
            <a:r>
              <a:rPr lang="en-US" sz="2400" dirty="0"/>
              <a:t>User Authentication and Authorization</a:t>
            </a:r>
          </a:p>
          <a:p>
            <a:r>
              <a:rPr lang="en-US" sz="2400" dirty="0"/>
              <a:t>WS-Security (WSS)</a:t>
            </a:r>
          </a:p>
          <a:p>
            <a:r>
              <a:rPr lang="en-US" sz="2400" dirty="0"/>
              <a:t>Tomcat tomcat-users.xml configuration</a:t>
            </a:r>
          </a:p>
          <a:p>
            <a:r>
              <a:rPr lang="en-US" sz="2400" dirty="0"/>
              <a:t>Accessing HTTP Headers</a:t>
            </a:r>
          </a:p>
        </p:txBody>
      </p:sp>
      <p:sp>
        <p:nvSpPr>
          <p:cNvPr id="2" name="Title 1"/>
          <p:cNvSpPr>
            <a:spLocks noGrp="1"/>
          </p:cNvSpPr>
          <p:nvPr>
            <p:ph type="title"/>
          </p:nvPr>
        </p:nvSpPr>
        <p:spPr/>
        <p:txBody>
          <a:bodyPr/>
          <a:lstStyle/>
          <a:p>
            <a:r>
              <a:rPr lang="en-US"/>
              <a:t>Session Overview</a:t>
            </a:r>
            <a:endParaRPr lang="en-US" dirty="0"/>
          </a:p>
        </p:txBody>
      </p:sp>
    </p:spTree>
    <p:custDataLst>
      <p:tags r:id="rId1"/>
    </p:custDataLst>
    <p:extLst>
      <p:ext uri="{BB962C8B-B14F-4D97-AF65-F5344CB8AC3E}">
        <p14:creationId xmlns:p14="http://schemas.microsoft.com/office/powerpoint/2010/main" val="4225582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752600"/>
            <a:ext cx="10972800" cy="3840163"/>
          </a:xfrm>
        </p:spPr>
        <p:txBody>
          <a:bodyPr>
            <a:normAutofit/>
          </a:bodyPr>
          <a:lstStyle/>
          <a:p>
            <a:r>
              <a:rPr lang="en-US" sz="2400" dirty="0"/>
              <a:t>BASIC</a:t>
            </a:r>
          </a:p>
          <a:p>
            <a:r>
              <a:rPr lang="en-US" sz="2400" dirty="0"/>
              <a:t>FORM</a:t>
            </a:r>
          </a:p>
          <a:p>
            <a:r>
              <a:rPr lang="en-US" sz="2400" dirty="0"/>
              <a:t>DIGEST</a:t>
            </a:r>
          </a:p>
          <a:p>
            <a:r>
              <a:rPr lang="en-US" sz="2400" dirty="0"/>
              <a:t>CLIENT-CERT</a:t>
            </a:r>
          </a:p>
          <a:p>
            <a:endParaRPr lang="en-US" sz="2400" dirty="0"/>
          </a:p>
          <a:p>
            <a:pPr marL="400050" lvl="1" indent="0">
              <a:buNone/>
            </a:pPr>
            <a:r>
              <a:rPr lang="en-US" sz="2000" dirty="0"/>
              <a:t>The DIGEST type meets this challenge by sending a digest (hash value) of the password rather than the password itself.</a:t>
            </a:r>
          </a:p>
        </p:txBody>
      </p:sp>
      <p:sp>
        <p:nvSpPr>
          <p:cNvPr id="3" name="Title 2"/>
          <p:cNvSpPr>
            <a:spLocks noGrp="1"/>
          </p:cNvSpPr>
          <p:nvPr>
            <p:ph type="title"/>
          </p:nvPr>
        </p:nvSpPr>
        <p:spPr/>
        <p:txBody>
          <a:bodyPr/>
          <a:lstStyle/>
          <a:p>
            <a:r>
              <a:rPr lang="en-US" dirty="0"/>
              <a:t>User Authentication and Authorization</a:t>
            </a:r>
            <a:endParaRPr lang="en-CA" dirty="0"/>
          </a:p>
        </p:txBody>
      </p:sp>
      <p:sp>
        <p:nvSpPr>
          <p:cNvPr id="4" name="Text Placeholder 3"/>
          <p:cNvSpPr>
            <a:spLocks noGrp="1"/>
          </p:cNvSpPr>
          <p:nvPr>
            <p:ph type="body" idx="13"/>
          </p:nvPr>
        </p:nvSpPr>
        <p:spPr/>
        <p:txBody>
          <a:bodyPr/>
          <a:lstStyle/>
          <a:p>
            <a:r>
              <a:rPr lang="en-US" dirty="0"/>
              <a:t>Authentication Methods</a:t>
            </a:r>
            <a:endParaRPr lang="en-CA" dirty="0"/>
          </a:p>
        </p:txBody>
      </p:sp>
    </p:spTree>
    <p:extLst>
      <p:ext uri="{BB962C8B-B14F-4D97-AF65-F5344CB8AC3E}">
        <p14:creationId xmlns:p14="http://schemas.microsoft.com/office/powerpoint/2010/main" val="375984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752600"/>
            <a:ext cx="10972800" cy="3840163"/>
          </a:xfrm>
        </p:spPr>
        <p:txBody>
          <a:bodyPr>
            <a:normAutofit/>
          </a:bodyPr>
          <a:lstStyle/>
          <a:p>
            <a:r>
              <a:rPr lang="en-US" sz="2400" dirty="0"/>
              <a:t>BASIC</a:t>
            </a:r>
          </a:p>
          <a:p>
            <a:r>
              <a:rPr lang="en-US" sz="2400" dirty="0"/>
              <a:t>FORM</a:t>
            </a:r>
          </a:p>
          <a:p>
            <a:r>
              <a:rPr lang="en-US" sz="2400" dirty="0"/>
              <a:t>DIGEST</a:t>
            </a:r>
          </a:p>
          <a:p>
            <a:r>
              <a:rPr lang="en-US" sz="2400" dirty="0"/>
              <a:t>CLIENT-CERT</a:t>
            </a:r>
          </a:p>
          <a:p>
            <a:endParaRPr lang="en-US" sz="2400" dirty="0"/>
          </a:p>
          <a:p>
            <a:pPr marL="400050" lvl="1" indent="0">
              <a:buNone/>
            </a:pPr>
            <a:r>
              <a:rPr lang="en-US" sz="2000" dirty="0"/>
              <a:t>The CLIENT-CERT type uses a digital certificate instead of a username/password or username/password-digest pair for authentication. For user access to websites, this approach may be impractical because a user may wish to hit a website from a device that does not have a copy of the user’s digital certificate.</a:t>
            </a:r>
          </a:p>
          <a:p>
            <a:endParaRPr lang="en-CA" sz="2400" dirty="0"/>
          </a:p>
        </p:txBody>
      </p:sp>
      <p:sp>
        <p:nvSpPr>
          <p:cNvPr id="3" name="Title 2"/>
          <p:cNvSpPr>
            <a:spLocks noGrp="1"/>
          </p:cNvSpPr>
          <p:nvPr>
            <p:ph type="title"/>
          </p:nvPr>
        </p:nvSpPr>
        <p:spPr/>
        <p:txBody>
          <a:bodyPr/>
          <a:lstStyle/>
          <a:p>
            <a:r>
              <a:rPr lang="en-US" dirty="0"/>
              <a:t>User Authentication and Authorization</a:t>
            </a:r>
            <a:endParaRPr lang="en-CA" dirty="0"/>
          </a:p>
        </p:txBody>
      </p:sp>
      <p:sp>
        <p:nvSpPr>
          <p:cNvPr id="4" name="Text Placeholder 3"/>
          <p:cNvSpPr>
            <a:spLocks noGrp="1"/>
          </p:cNvSpPr>
          <p:nvPr>
            <p:ph type="body" idx="13"/>
          </p:nvPr>
        </p:nvSpPr>
        <p:spPr/>
        <p:txBody>
          <a:bodyPr/>
          <a:lstStyle/>
          <a:p>
            <a:r>
              <a:rPr lang="en-US" dirty="0"/>
              <a:t>Authentication Methods</a:t>
            </a:r>
            <a:endParaRPr lang="en-CA" dirty="0"/>
          </a:p>
        </p:txBody>
      </p:sp>
    </p:spTree>
    <p:extLst>
      <p:ext uri="{BB962C8B-B14F-4D97-AF65-F5344CB8AC3E}">
        <p14:creationId xmlns:p14="http://schemas.microsoft.com/office/powerpoint/2010/main" val="3751015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Authentication and Authorization</a:t>
            </a:r>
            <a:endParaRPr lang="en-CA" dirty="0"/>
          </a:p>
        </p:txBody>
      </p:sp>
      <p:sp>
        <p:nvSpPr>
          <p:cNvPr id="4" name="Text Placeholder 3"/>
          <p:cNvSpPr>
            <a:spLocks noGrp="1"/>
          </p:cNvSpPr>
          <p:nvPr>
            <p:ph type="body" idx="13"/>
          </p:nvPr>
        </p:nvSpPr>
        <p:spPr/>
        <p:txBody>
          <a:bodyPr/>
          <a:lstStyle/>
          <a:p>
            <a:r>
              <a:rPr lang="en-US" dirty="0"/>
              <a:t>Basic Authentication</a:t>
            </a:r>
            <a:endParaRPr lang="en-CA" dirty="0"/>
          </a:p>
        </p:txBody>
      </p:sp>
      <p:pic>
        <p:nvPicPr>
          <p:cNvPr id="10242" name="Picture 2" descr="A sequence diagram illustrating HTTP messages between a client and a server life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1984821"/>
            <a:ext cx="7905750" cy="3730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7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vert="horz" lIns="91440" tIns="45720" rIns="91440" bIns="45720" rtlCol="0" anchor="t">
            <a:normAutofit fontScale="62500" lnSpcReduction="20000"/>
          </a:bodyPr>
          <a:lstStyle/>
          <a:p>
            <a:pPr marL="514350" indent="-514350">
              <a:buFont typeface="+mj-lt"/>
              <a:buAutoNum type="arabicPeriod"/>
            </a:pPr>
            <a:r>
              <a:rPr lang="en-US" dirty="0"/>
              <a:t>The browser makes a request to some URL</a:t>
            </a:r>
          </a:p>
          <a:p>
            <a:pPr marL="514350" indent="-514350">
              <a:buFont typeface="+mj-lt"/>
              <a:buAutoNum type="arabicPeriod"/>
            </a:pPr>
            <a:r>
              <a:rPr lang="en-US" dirty="0"/>
              <a:t>The server sends back a response with an HTTP status code of 401 (meaning “Not authorized”), plus a header describing the types of authentication it will accept. For example:</a:t>
            </a:r>
          </a:p>
          <a:p>
            <a:pPr marL="800100" lvl="2" indent="0">
              <a:buNone/>
            </a:pPr>
            <a:r>
              <a:rPr lang="en-US" sz="2000" dirty="0">
                <a:latin typeface="Courier New" panose="02070309020205020404" pitchFamily="49" charset="0"/>
                <a:cs typeface="Courier New" panose="02070309020205020404" pitchFamily="49" charset="0"/>
              </a:rPr>
              <a:t>WWW-Authenticate: Basic</a:t>
            </a:r>
          </a:p>
          <a:p>
            <a:pPr marL="514350" indent="-514350">
              <a:buFont typeface="+mj-lt"/>
              <a:buAutoNum type="arabicPeriod"/>
            </a:pPr>
            <a:r>
              <a:rPr lang="en-US" dirty="0"/>
              <a:t>This makes the browser display a login prompt, but it doesn’t display any other text that’s in the response.</a:t>
            </a:r>
          </a:p>
          <a:p>
            <a:pPr marL="514350" indent="-514350">
              <a:buFont typeface="+mj-lt"/>
              <a:buAutoNum type="arabicPeriod"/>
            </a:pPr>
            <a:r>
              <a:rPr lang="en-US" dirty="0"/>
              <a:t>When the user enters some credentials, the browser resubmits the same request to the same URL, plus it also adds this extra header:</a:t>
            </a:r>
          </a:p>
          <a:p>
            <a:pPr marL="800100" lvl="2" indent="0">
              <a:buNone/>
            </a:pPr>
            <a:r>
              <a:rPr lang="en-US" sz="2000" dirty="0">
                <a:latin typeface="Courier New" panose="02070309020205020404" pitchFamily="49" charset="0"/>
                <a:cs typeface="Courier New" panose="02070309020205020404" pitchFamily="49" charset="0"/>
              </a:rPr>
              <a:t>Authorization: Basic </a:t>
            </a:r>
            <a:r>
              <a:rPr lang="en-US" sz="2000" i="1" dirty="0" err="1">
                <a:latin typeface="Courier New" panose="02070309020205020404" pitchFamily="49" charset="0"/>
                <a:cs typeface="Courier New" panose="02070309020205020404" pitchFamily="49" charset="0"/>
              </a:rPr>
              <a:t>username:password</a:t>
            </a:r>
            <a:endParaRPr lang="en-US" sz="2000" dirty="0">
              <a:latin typeface="Courier New" panose="02070309020205020404" pitchFamily="49" charset="0"/>
              <a:cs typeface="Courier New" panose="02070309020205020404" pitchFamily="49" charset="0"/>
            </a:endParaRPr>
          </a:p>
          <a:p>
            <a:pPr marL="514350" indent="-514350">
              <a:buFont typeface="+mj-lt"/>
              <a:buAutoNum type="arabicPeriod"/>
            </a:pPr>
            <a:r>
              <a:rPr lang="en-US" dirty="0"/>
              <a:t>The server parses the username and password from the request and decides whether the credentials are valid or not. If they are valid, the server lets the user continue; If they are invalid, it returns a 401 again (i.e., goes back to step 2).</a:t>
            </a:r>
          </a:p>
          <a:p>
            <a:pPr marL="514350" indent="-514350">
              <a:buFont typeface="+mj-lt"/>
              <a:buAutoNum type="arabicPeriod"/>
            </a:pPr>
            <a:r>
              <a:rPr lang="en-US" dirty="0"/>
              <a:t>If the user enters the same incorrect credentials twice in a row, the browser normally won’t bother resubmitting them and will just give up.</a:t>
            </a:r>
          </a:p>
          <a:p>
            <a:pPr marL="514350" indent="-514350">
              <a:buFont typeface="+mj-lt"/>
              <a:buAutoNum type="arabicPeriod"/>
            </a:pPr>
            <a:endParaRPr lang="en-US" dirty="0"/>
          </a:p>
          <a:p>
            <a:endParaRPr lang="en-CA" dirty="0"/>
          </a:p>
        </p:txBody>
      </p:sp>
      <p:sp>
        <p:nvSpPr>
          <p:cNvPr id="2" name="Title 1"/>
          <p:cNvSpPr>
            <a:spLocks noGrp="1"/>
          </p:cNvSpPr>
          <p:nvPr>
            <p:ph type="title"/>
          </p:nvPr>
        </p:nvSpPr>
        <p:spPr/>
        <p:txBody>
          <a:bodyPr/>
          <a:lstStyle/>
          <a:p>
            <a:r>
              <a:rPr lang="en-US" dirty="0"/>
              <a:t>User Authentication and Authorization</a:t>
            </a:r>
            <a:endParaRPr lang="en-CA" dirty="0"/>
          </a:p>
        </p:txBody>
      </p:sp>
      <p:sp>
        <p:nvSpPr>
          <p:cNvPr id="4" name="Text Placeholder 3"/>
          <p:cNvSpPr>
            <a:spLocks noGrp="1"/>
          </p:cNvSpPr>
          <p:nvPr>
            <p:ph type="body" idx="13"/>
          </p:nvPr>
        </p:nvSpPr>
        <p:spPr/>
        <p:txBody>
          <a:bodyPr/>
          <a:lstStyle/>
          <a:p>
            <a:r>
              <a:rPr lang="en-US" dirty="0"/>
              <a:t>Basic Authentication</a:t>
            </a:r>
            <a:endParaRPr lang="en-CA" dirty="0"/>
          </a:p>
        </p:txBody>
      </p:sp>
    </p:spTree>
    <p:extLst>
      <p:ext uri="{BB962C8B-B14F-4D97-AF65-F5344CB8AC3E}">
        <p14:creationId xmlns:p14="http://schemas.microsoft.com/office/powerpoint/2010/main" val="802109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lang="en-US" dirty="0"/>
              <a:t>.</a:t>
            </a:r>
            <a:r>
              <a:rPr lang="en-US" dirty="0" err="1"/>
              <a:t>htaccess</a:t>
            </a:r>
            <a:endParaRPr lang="en-US" dirty="0"/>
          </a:p>
          <a:p>
            <a:pPr lvl="1"/>
            <a:r>
              <a:rPr lang="en-CA" dirty="0">
                <a:hlinkClick r:id="rId2"/>
              </a:rPr>
              <a:t>https://httpd.apache.org/docs/2.4/howto/htaccess.html</a:t>
            </a:r>
            <a:endParaRPr lang="en-US" dirty="0"/>
          </a:p>
          <a:p>
            <a:endParaRPr lang="en-US" dirty="0"/>
          </a:p>
          <a:p>
            <a:r>
              <a:rPr lang="en-US" dirty="0"/>
              <a:t>Apache</a:t>
            </a:r>
          </a:p>
          <a:p>
            <a:pPr lvl="1"/>
            <a:r>
              <a:rPr lang="en-CA" dirty="0">
                <a:hlinkClick r:id="rId3"/>
              </a:rPr>
              <a:t>https://httpd.apache.org/docs/2.4/howto/auth.html</a:t>
            </a:r>
            <a:endParaRPr lang="en-CA" dirty="0"/>
          </a:p>
          <a:p>
            <a:pPr lvl="1"/>
            <a:endParaRPr lang="en-US" dirty="0"/>
          </a:p>
          <a:p>
            <a:r>
              <a:rPr lang="en-US" dirty="0"/>
              <a:t>Also check &lt;tomcat-users&gt;</a:t>
            </a:r>
            <a:endParaRPr lang="en-CA" dirty="0"/>
          </a:p>
        </p:txBody>
      </p:sp>
      <p:sp>
        <p:nvSpPr>
          <p:cNvPr id="2" name="Title 1"/>
          <p:cNvSpPr>
            <a:spLocks noGrp="1"/>
          </p:cNvSpPr>
          <p:nvPr>
            <p:ph type="title"/>
          </p:nvPr>
        </p:nvSpPr>
        <p:spPr/>
        <p:txBody>
          <a:bodyPr/>
          <a:lstStyle/>
          <a:p>
            <a:r>
              <a:rPr lang="en-US" dirty="0"/>
              <a:t>User Authentication and Authorization</a:t>
            </a:r>
            <a:endParaRPr lang="en-CA" dirty="0"/>
          </a:p>
        </p:txBody>
      </p:sp>
      <p:sp>
        <p:nvSpPr>
          <p:cNvPr id="4" name="Text Placeholder 3"/>
          <p:cNvSpPr>
            <a:spLocks noGrp="1"/>
          </p:cNvSpPr>
          <p:nvPr>
            <p:ph type="body" idx="13"/>
          </p:nvPr>
        </p:nvSpPr>
        <p:spPr/>
        <p:txBody>
          <a:bodyPr/>
          <a:lstStyle/>
          <a:p>
            <a:r>
              <a:rPr lang="en-US" dirty="0"/>
              <a:t>Basic Authentication</a:t>
            </a:r>
            <a:endParaRPr lang="en-CA" dirty="0"/>
          </a:p>
        </p:txBody>
      </p:sp>
    </p:spTree>
    <p:extLst>
      <p:ext uri="{BB962C8B-B14F-4D97-AF65-F5344CB8AC3E}">
        <p14:creationId xmlns:p14="http://schemas.microsoft.com/office/powerpoint/2010/main" val="1089301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Authentication and Authorization</a:t>
            </a:r>
            <a:endParaRPr lang="en-CA" dirty="0"/>
          </a:p>
        </p:txBody>
      </p:sp>
      <p:sp>
        <p:nvSpPr>
          <p:cNvPr id="4" name="Text Placeholder 3"/>
          <p:cNvSpPr>
            <a:spLocks noGrp="1"/>
          </p:cNvSpPr>
          <p:nvPr>
            <p:ph type="body" idx="13"/>
          </p:nvPr>
        </p:nvSpPr>
        <p:spPr/>
        <p:txBody>
          <a:bodyPr/>
          <a:lstStyle/>
          <a:p>
            <a:r>
              <a:rPr lang="en-US" dirty="0"/>
              <a:t>Basic Authentication (A Closer Look)</a:t>
            </a:r>
            <a:endParaRPr lang="en-CA" dirty="0"/>
          </a:p>
        </p:txBody>
      </p:sp>
      <p:sp>
        <p:nvSpPr>
          <p:cNvPr id="3" name="Rectangle 2"/>
          <p:cNvSpPr/>
          <p:nvPr/>
        </p:nvSpPr>
        <p:spPr>
          <a:xfrm>
            <a:off x="914400" y="1524000"/>
            <a:ext cx="10439400" cy="4421788"/>
          </a:xfrm>
          <a:prstGeom prst="rect">
            <a:avLst/>
          </a:prstGeom>
        </p:spPr>
        <p:txBody>
          <a:bodyPr wrap="square">
            <a:spAutoFit/>
          </a:bodyPr>
          <a:lstStyle/>
          <a:p>
            <a:pPr marL="6350" indent="-6350">
              <a:lnSpc>
                <a:spcPct val="103000"/>
              </a:lnSpc>
              <a:spcBef>
                <a:spcPts val="0"/>
              </a:spcBef>
              <a:spcAft>
                <a:spcPts val="20"/>
              </a:spcAft>
            </a:pPr>
            <a:r>
              <a:rPr lang="en-US" sz="1600" b="1" dirty="0">
                <a:solidFill>
                  <a:srgbClr val="006699"/>
                </a:solidFill>
                <a:latin typeface="Calibri" panose="020F0502020204030204" pitchFamily="34" charset="0"/>
                <a:ea typeface="Calibri" panose="020F0502020204030204" pitchFamily="34" charset="0"/>
              </a:rPr>
              <a:t>private</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HttpsURLConnection</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CC00FF"/>
                </a:solidFill>
                <a:latin typeface="Calibri" panose="020F0502020204030204" pitchFamily="34" charset="0"/>
                <a:ea typeface="Calibri" panose="020F0502020204030204" pitchFamily="34" charset="0"/>
              </a:rPr>
              <a:t>getConnection</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000088"/>
                </a:solidFill>
                <a:latin typeface="Calibri" panose="020F0502020204030204" pitchFamily="34" charset="0"/>
                <a:ea typeface="Calibri" panose="020F0502020204030204" pitchFamily="34" charset="0"/>
              </a:rPr>
              <a:t>URL</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url</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000088"/>
                </a:solidFill>
                <a:latin typeface="Calibri" panose="020F0502020204030204" pitchFamily="34" charset="0"/>
                <a:ea typeface="Calibri" panose="020F0502020204030204" pitchFamily="34" charset="0"/>
              </a:rPr>
              <a:t>String</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000088"/>
                </a:solidFill>
                <a:latin typeface="Calibri" panose="020F0502020204030204" pitchFamily="34" charset="0"/>
                <a:ea typeface="Calibri" panose="020F0502020204030204" pitchFamily="34" charset="0"/>
              </a:rPr>
              <a:t>verb</a:t>
            </a:r>
            <a:r>
              <a:rPr lang="en-US" sz="1600" dirty="0">
                <a:solidFill>
                  <a:srgbClr val="555555"/>
                </a:solidFill>
                <a:latin typeface="Calibri" panose="020F0502020204030204" pitchFamily="34" charset="0"/>
                <a:ea typeface="Calibri" panose="020F0502020204030204" pitchFamily="34" charset="0"/>
              </a:rPr>
              <a:t>, </a:t>
            </a:r>
            <a:r>
              <a:rPr lang="en-US" sz="1600" dirty="0">
                <a:solidFill>
                  <a:srgbClr val="000088"/>
                </a:solidFill>
                <a:latin typeface="Calibri" panose="020F0502020204030204" pitchFamily="34" charset="0"/>
                <a:ea typeface="Calibri" panose="020F0502020204030204" pitchFamily="34" charset="0"/>
              </a:rPr>
              <a:t>String</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uname</a:t>
            </a:r>
            <a:r>
              <a:rPr lang="en-US" sz="1600" dirty="0">
                <a:solidFill>
                  <a:srgbClr val="555555"/>
                </a:solidFill>
                <a:latin typeface="Calibri" panose="020F0502020204030204" pitchFamily="34" charset="0"/>
                <a:ea typeface="Calibri" panose="020F0502020204030204" pitchFamily="34" charset="0"/>
              </a:rPr>
              <a:t>, </a:t>
            </a:r>
            <a:r>
              <a:rPr lang="en-US" sz="1600" dirty="0">
                <a:solidFill>
                  <a:srgbClr val="000088"/>
                </a:solidFill>
                <a:latin typeface="Calibri" panose="020F0502020204030204" pitchFamily="34" charset="0"/>
                <a:ea typeface="Calibri" panose="020F0502020204030204" pitchFamily="34" charset="0"/>
              </a:rPr>
              <a:t>String</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passwd</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a:t>
            </a:r>
            <a:endParaRPr lang="en-CA" sz="1600" dirty="0">
              <a:solidFill>
                <a:srgbClr val="181717"/>
              </a:solidFill>
              <a:latin typeface="Times New Roman" panose="02020603050405020304" pitchFamily="18" charset="0"/>
              <a:ea typeface="Times New Roman" panose="02020603050405020304" pitchFamily="18" charset="0"/>
            </a:endParaRPr>
          </a:p>
          <a:p>
            <a:pPr marL="6350" marR="949960" indent="-6350">
              <a:lnSpc>
                <a:spcPct val="102000"/>
              </a:lnSpc>
              <a:spcBef>
                <a:spcPts val="0"/>
              </a:spcBef>
              <a:spcAft>
                <a:spcPts val="20"/>
              </a:spcAft>
            </a:pPr>
            <a:r>
              <a:rPr lang="en-US" sz="1600" dirty="0">
                <a:solidFill>
                  <a:srgbClr val="181717"/>
                </a:solidFill>
                <a:latin typeface="Calibri" panose="020F0502020204030204" pitchFamily="34" charset="0"/>
                <a:ea typeface="Calibri" panose="020F0502020204030204" pitchFamily="34" charset="0"/>
              </a:rPr>
              <a:t>        </a:t>
            </a:r>
            <a:r>
              <a:rPr lang="en-US" sz="1600" b="1" dirty="0">
                <a:solidFill>
                  <a:srgbClr val="006699"/>
                </a:solidFill>
                <a:latin typeface="Calibri" panose="020F0502020204030204" pitchFamily="34" charset="0"/>
                <a:ea typeface="Calibri" panose="020F0502020204030204" pitchFamily="34" charset="0"/>
              </a:rPr>
              <a:t>try</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a:t>
            </a:r>
            <a:endParaRPr lang="en-CA" sz="16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HttpsURLConnection</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000088"/>
                </a:solidFill>
                <a:latin typeface="Calibri" panose="020F0502020204030204" pitchFamily="34" charset="0"/>
                <a:ea typeface="Calibri" panose="020F0502020204030204" pitchFamily="34" charset="0"/>
              </a:rPr>
              <a:t>conn</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a:t>
            </a:r>
            <a:r>
              <a:rPr lang="en-US" sz="1600" dirty="0" err="1">
                <a:solidFill>
                  <a:srgbClr val="000088"/>
                </a:solidFill>
                <a:latin typeface="Calibri" panose="020F0502020204030204" pitchFamily="34" charset="0"/>
                <a:ea typeface="Calibri" panose="020F0502020204030204" pitchFamily="34" charset="0"/>
              </a:rPr>
              <a:t>HttpsURLConnection</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url</a:t>
            </a:r>
            <a:r>
              <a:rPr lang="en-US" sz="1600" dirty="0" err="1">
                <a:solidFill>
                  <a:srgbClr val="555555"/>
                </a:solidFill>
                <a:latin typeface="Calibri" panose="020F0502020204030204" pitchFamily="34" charset="0"/>
                <a:ea typeface="Calibri" panose="020F0502020204030204" pitchFamily="34" charset="0"/>
              </a:rPr>
              <a:t>.</a:t>
            </a:r>
            <a:r>
              <a:rPr lang="en-US" sz="1600" dirty="0" err="1">
                <a:solidFill>
                  <a:srgbClr val="330099"/>
                </a:solidFill>
                <a:latin typeface="Calibri" panose="020F0502020204030204" pitchFamily="34" charset="0"/>
                <a:ea typeface="Calibri" panose="020F0502020204030204" pitchFamily="34" charset="0"/>
              </a:rPr>
              <a:t>openConnection</a:t>
            </a:r>
            <a:r>
              <a:rPr lang="en-US" sz="1600" dirty="0">
                <a:solidFill>
                  <a:srgbClr val="555555"/>
                </a:solidFill>
                <a:latin typeface="Calibri" panose="020F0502020204030204" pitchFamily="34" charset="0"/>
                <a:ea typeface="Calibri" panose="020F0502020204030204" pitchFamily="34" charset="0"/>
              </a:rPr>
              <a:t>();</a:t>
            </a:r>
            <a:endParaRPr lang="en-CA" sz="1600" dirty="0">
              <a:solidFill>
                <a:srgbClr val="181717"/>
              </a:solidFill>
              <a:latin typeface="Times New Roman" panose="02020603050405020304" pitchFamily="18" charset="0"/>
              <a:ea typeface="Times New Roman" panose="02020603050405020304" pitchFamily="18" charset="0"/>
            </a:endParaRPr>
          </a:p>
          <a:p>
            <a:pPr marL="6350" marR="1511300" indent="-6350">
              <a:lnSpc>
                <a:spcPct val="103000"/>
              </a:lnSpc>
              <a:spcBef>
                <a:spcPts val="0"/>
              </a:spcBef>
              <a:spcAft>
                <a:spcPts val="20"/>
              </a:spcAft>
            </a:pP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conn</a:t>
            </a:r>
            <a:r>
              <a:rPr lang="en-US" sz="1600" dirty="0" err="1">
                <a:solidFill>
                  <a:srgbClr val="555555"/>
                </a:solidFill>
                <a:latin typeface="Calibri" panose="020F0502020204030204" pitchFamily="34" charset="0"/>
                <a:ea typeface="Calibri" panose="020F0502020204030204" pitchFamily="34" charset="0"/>
              </a:rPr>
              <a:t>.</a:t>
            </a:r>
            <a:r>
              <a:rPr lang="en-US" sz="1600" dirty="0" err="1">
                <a:solidFill>
                  <a:srgbClr val="330099"/>
                </a:solidFill>
                <a:latin typeface="Calibri" panose="020F0502020204030204" pitchFamily="34" charset="0"/>
                <a:ea typeface="Calibri" panose="020F0502020204030204" pitchFamily="34" charset="0"/>
              </a:rPr>
              <a:t>setDoInput</a:t>
            </a:r>
            <a:r>
              <a:rPr lang="en-US" sz="1600" dirty="0">
                <a:solidFill>
                  <a:srgbClr val="555555"/>
                </a:solidFill>
                <a:latin typeface="Calibri" panose="020F0502020204030204" pitchFamily="34" charset="0"/>
                <a:ea typeface="Calibri" panose="020F0502020204030204" pitchFamily="34" charset="0"/>
              </a:rPr>
              <a:t>(</a:t>
            </a:r>
            <a:r>
              <a:rPr lang="en-US" sz="1600" b="1" dirty="0">
                <a:solidFill>
                  <a:srgbClr val="006699"/>
                </a:solidFill>
                <a:latin typeface="Calibri" panose="020F0502020204030204" pitchFamily="34" charset="0"/>
                <a:ea typeface="Calibri" panose="020F0502020204030204" pitchFamily="34" charset="0"/>
              </a:rPr>
              <a:t>true</a:t>
            </a:r>
            <a:r>
              <a:rPr lang="en-US" sz="1600" dirty="0">
                <a:solidFill>
                  <a:srgbClr val="555555"/>
                </a:solidFill>
                <a:latin typeface="Calibri" panose="020F0502020204030204" pitchFamily="34" charset="0"/>
                <a:ea typeface="Calibri" panose="020F0502020204030204" pitchFamily="34" charset="0"/>
              </a:rPr>
              <a:t>); </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conn</a:t>
            </a:r>
            <a:r>
              <a:rPr lang="en-US" sz="1600" dirty="0" err="1">
                <a:solidFill>
                  <a:srgbClr val="555555"/>
                </a:solidFill>
                <a:latin typeface="Calibri" panose="020F0502020204030204" pitchFamily="34" charset="0"/>
                <a:ea typeface="Calibri" panose="020F0502020204030204" pitchFamily="34" charset="0"/>
              </a:rPr>
              <a:t>.</a:t>
            </a:r>
            <a:r>
              <a:rPr lang="en-US" sz="1600" dirty="0" err="1">
                <a:solidFill>
                  <a:srgbClr val="330099"/>
                </a:solidFill>
                <a:latin typeface="Calibri" panose="020F0502020204030204" pitchFamily="34" charset="0"/>
                <a:ea typeface="Calibri" panose="020F0502020204030204" pitchFamily="34" charset="0"/>
              </a:rPr>
              <a:t>setDoOutput</a:t>
            </a:r>
            <a:r>
              <a:rPr lang="en-US" sz="1600" dirty="0">
                <a:solidFill>
                  <a:srgbClr val="555555"/>
                </a:solidFill>
                <a:latin typeface="Calibri" panose="020F0502020204030204" pitchFamily="34" charset="0"/>
                <a:ea typeface="Calibri" panose="020F0502020204030204" pitchFamily="34" charset="0"/>
              </a:rPr>
              <a:t>(</a:t>
            </a:r>
            <a:r>
              <a:rPr lang="en-US" sz="1600" b="1" dirty="0">
                <a:solidFill>
                  <a:srgbClr val="006699"/>
                </a:solidFill>
                <a:latin typeface="Calibri" panose="020F0502020204030204" pitchFamily="34" charset="0"/>
                <a:ea typeface="Calibri" panose="020F0502020204030204" pitchFamily="34" charset="0"/>
              </a:rPr>
              <a:t>true</a:t>
            </a:r>
            <a:r>
              <a:rPr lang="en-US" sz="1600" dirty="0">
                <a:solidFill>
                  <a:srgbClr val="555555"/>
                </a:solidFill>
                <a:latin typeface="Calibri" panose="020F0502020204030204" pitchFamily="34" charset="0"/>
                <a:ea typeface="Calibri" panose="020F0502020204030204" pitchFamily="34" charset="0"/>
              </a:rPr>
              <a:t>); </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conn</a:t>
            </a:r>
            <a:r>
              <a:rPr lang="en-US" sz="1600" dirty="0" err="1">
                <a:solidFill>
                  <a:srgbClr val="555555"/>
                </a:solidFill>
                <a:latin typeface="Calibri" panose="020F0502020204030204" pitchFamily="34" charset="0"/>
                <a:ea typeface="Calibri" panose="020F0502020204030204" pitchFamily="34" charset="0"/>
              </a:rPr>
              <a:t>.</a:t>
            </a:r>
            <a:r>
              <a:rPr lang="en-US" sz="1600" dirty="0" err="1">
                <a:solidFill>
                  <a:srgbClr val="330099"/>
                </a:solidFill>
                <a:latin typeface="Calibri" panose="020F0502020204030204" pitchFamily="34" charset="0"/>
                <a:ea typeface="Calibri" panose="020F0502020204030204" pitchFamily="34" charset="0"/>
              </a:rPr>
              <a:t>setRequestMethod</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000088"/>
                </a:solidFill>
                <a:latin typeface="Calibri" panose="020F0502020204030204" pitchFamily="34" charset="0"/>
                <a:ea typeface="Calibri" panose="020F0502020204030204" pitchFamily="34" charset="0"/>
              </a:rPr>
              <a:t>verb</a:t>
            </a:r>
            <a:r>
              <a:rPr lang="en-US" sz="1600" dirty="0">
                <a:solidFill>
                  <a:srgbClr val="555555"/>
                </a:solidFill>
                <a:latin typeface="Calibri" panose="020F0502020204030204" pitchFamily="34" charset="0"/>
                <a:ea typeface="Calibri" panose="020F0502020204030204" pitchFamily="34" charset="0"/>
              </a:rPr>
              <a:t>);</a:t>
            </a:r>
            <a:endParaRPr lang="en-CA" sz="16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600" dirty="0">
                <a:solidFill>
                  <a:srgbClr val="181717"/>
                </a:solidFill>
                <a:latin typeface="Calibri" panose="020F0502020204030204" pitchFamily="34" charset="0"/>
                <a:ea typeface="Calibri" panose="020F0502020204030204" pitchFamily="34" charset="0"/>
              </a:rPr>
              <a:t>            </a:t>
            </a:r>
            <a:r>
              <a:rPr lang="en-US" sz="1600" i="1" dirty="0">
                <a:solidFill>
                  <a:srgbClr val="35586C"/>
                </a:solidFill>
                <a:latin typeface="Calibri" panose="020F0502020204030204" pitchFamily="34" charset="0"/>
                <a:ea typeface="Calibri" panose="020F0502020204030204" pitchFamily="34" charset="0"/>
              </a:rPr>
              <a:t>// authentication (although header name is Authorization)</a:t>
            </a:r>
            <a:endParaRPr lang="en-CA" sz="16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000088"/>
                </a:solidFill>
                <a:latin typeface="Calibri" panose="020F0502020204030204" pitchFamily="34" charset="0"/>
                <a:ea typeface="Calibri" panose="020F0502020204030204" pitchFamily="34" charset="0"/>
              </a:rPr>
              <a:t>String</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userpass</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uname</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CC3300"/>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passwd</a:t>
            </a:r>
            <a:r>
              <a:rPr lang="en-US" sz="1600" dirty="0">
                <a:solidFill>
                  <a:srgbClr val="555555"/>
                </a:solidFill>
                <a:latin typeface="Calibri" panose="020F0502020204030204" pitchFamily="34" charset="0"/>
                <a:ea typeface="Calibri" panose="020F0502020204030204" pitchFamily="34" charset="0"/>
              </a:rPr>
              <a:t>;</a:t>
            </a:r>
            <a:endParaRPr lang="en-CA" sz="16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000088"/>
                </a:solidFill>
                <a:latin typeface="Calibri" panose="020F0502020204030204" pitchFamily="34" charset="0"/>
                <a:ea typeface="Calibri" panose="020F0502020204030204" pitchFamily="34" charset="0"/>
              </a:rPr>
              <a:t>String</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basicAuth</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CC3300"/>
                </a:solidFill>
                <a:latin typeface="Calibri" panose="020F0502020204030204" pitchFamily="34" charset="0"/>
                <a:ea typeface="Calibri" panose="020F0502020204030204" pitchFamily="34" charset="0"/>
              </a:rPr>
              <a:t>"Basic "</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 </a:t>
            </a:r>
            <a:r>
              <a:rPr lang="en-US" sz="1600" b="1" dirty="0">
                <a:solidFill>
                  <a:srgbClr val="006699"/>
                </a:solidFill>
                <a:latin typeface="Calibri" panose="020F0502020204030204" pitchFamily="34" charset="0"/>
                <a:ea typeface="Calibri" panose="020F0502020204030204" pitchFamily="34" charset="0"/>
              </a:rPr>
              <a:t>new</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CC00FF"/>
                </a:solidFill>
                <a:latin typeface="Calibri" panose="020F0502020204030204" pitchFamily="34" charset="0"/>
                <a:ea typeface="Calibri" panose="020F0502020204030204" pitchFamily="34" charset="0"/>
              </a:rPr>
              <a:t>String</a:t>
            </a:r>
            <a:r>
              <a:rPr lang="en-US" sz="1600" dirty="0">
                <a:solidFill>
                  <a:srgbClr val="555555"/>
                </a:solidFill>
                <a:latin typeface="Calibri" panose="020F0502020204030204" pitchFamily="34" charset="0"/>
                <a:ea typeface="Calibri" panose="020F0502020204030204" pitchFamily="34" charset="0"/>
              </a:rPr>
              <a:t>(</a:t>
            </a:r>
            <a:r>
              <a:rPr lang="en-US" sz="1600" b="1" dirty="0">
                <a:solidFill>
                  <a:srgbClr val="006699"/>
                </a:solidFill>
                <a:latin typeface="Calibri" panose="020F0502020204030204" pitchFamily="34" charset="0"/>
                <a:ea typeface="Calibri" panose="020F0502020204030204" pitchFamily="34" charset="0"/>
              </a:rPr>
              <a:t>new</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000088"/>
                </a:solidFill>
                <a:latin typeface="Calibri" panose="020F0502020204030204" pitchFamily="34" charset="0"/>
                <a:ea typeface="Calibri" panose="020F0502020204030204" pitchFamily="34" charset="0"/>
              </a:rPr>
              <a:t>Base64</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330099"/>
                </a:solidFill>
                <a:latin typeface="Calibri" panose="020F0502020204030204" pitchFamily="34" charset="0"/>
                <a:ea typeface="Calibri" panose="020F0502020204030204" pitchFamily="34" charset="0"/>
              </a:rPr>
              <a:t>encode</a:t>
            </a:r>
            <a:r>
              <a:rPr lang="en-US" sz="1600" dirty="0">
                <a:solidFill>
                  <a:srgbClr val="555555"/>
                </a:solidFill>
                <a:latin typeface="Calibri" panose="020F0502020204030204" pitchFamily="34" charset="0"/>
                <a:ea typeface="Calibri" panose="020F0502020204030204" pitchFamily="34" charset="0"/>
              </a:rPr>
              <a:t>(</a:t>
            </a:r>
            <a:r>
              <a:rPr lang="en-US" sz="1600" dirty="0" err="1">
                <a:solidFill>
                  <a:srgbClr val="000088"/>
                </a:solidFill>
                <a:latin typeface="Calibri" panose="020F0502020204030204" pitchFamily="34" charset="0"/>
                <a:ea typeface="Calibri" panose="020F0502020204030204" pitchFamily="34" charset="0"/>
              </a:rPr>
              <a:t>userpass</a:t>
            </a:r>
            <a:r>
              <a:rPr lang="en-US" sz="1600" dirty="0" err="1">
                <a:solidFill>
                  <a:srgbClr val="555555"/>
                </a:solidFill>
                <a:latin typeface="Calibri" panose="020F0502020204030204" pitchFamily="34" charset="0"/>
                <a:ea typeface="Calibri" panose="020F0502020204030204" pitchFamily="34" charset="0"/>
              </a:rPr>
              <a:t>.</a:t>
            </a:r>
            <a:r>
              <a:rPr lang="en-US" sz="1600" dirty="0" err="1">
                <a:solidFill>
                  <a:srgbClr val="330099"/>
                </a:solidFill>
                <a:latin typeface="Calibri" panose="020F0502020204030204" pitchFamily="34" charset="0"/>
                <a:ea typeface="Calibri" panose="020F0502020204030204" pitchFamily="34" charset="0"/>
              </a:rPr>
              <a:t>getBytes</a:t>
            </a:r>
            <a:r>
              <a:rPr lang="en-US" sz="16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conn</a:t>
            </a:r>
            <a:r>
              <a:rPr lang="en-US" sz="1600" dirty="0" err="1">
                <a:solidFill>
                  <a:srgbClr val="555555"/>
                </a:solidFill>
                <a:latin typeface="Calibri" panose="020F0502020204030204" pitchFamily="34" charset="0"/>
                <a:ea typeface="Calibri" panose="020F0502020204030204" pitchFamily="34" charset="0"/>
              </a:rPr>
              <a:t>.</a:t>
            </a:r>
            <a:r>
              <a:rPr lang="en-US" sz="1600" dirty="0" err="1">
                <a:solidFill>
                  <a:srgbClr val="330099"/>
                </a:solidFill>
                <a:latin typeface="Calibri" panose="020F0502020204030204" pitchFamily="34" charset="0"/>
                <a:ea typeface="Calibri" panose="020F0502020204030204" pitchFamily="34" charset="0"/>
              </a:rPr>
              <a:t>setRequestProperty</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CC3300"/>
                </a:solidFill>
                <a:latin typeface="Calibri" panose="020F0502020204030204" pitchFamily="34" charset="0"/>
                <a:ea typeface="Calibri" panose="020F0502020204030204" pitchFamily="34" charset="0"/>
              </a:rPr>
              <a:t>"Authorization"</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basicAuth</a:t>
            </a:r>
            <a:r>
              <a:rPr lang="en-US" sz="16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conn</a:t>
            </a:r>
            <a:r>
              <a:rPr lang="en-US" sz="1600" dirty="0" err="1">
                <a:solidFill>
                  <a:srgbClr val="555555"/>
                </a:solidFill>
                <a:latin typeface="Calibri" panose="020F0502020204030204" pitchFamily="34" charset="0"/>
                <a:ea typeface="Calibri" panose="020F0502020204030204" pitchFamily="34" charset="0"/>
              </a:rPr>
              <a:t>.</a:t>
            </a:r>
            <a:r>
              <a:rPr lang="en-US" sz="1600" dirty="0" err="1">
                <a:solidFill>
                  <a:srgbClr val="330099"/>
                </a:solidFill>
                <a:latin typeface="Calibri" panose="020F0502020204030204" pitchFamily="34" charset="0"/>
                <a:ea typeface="Calibri" panose="020F0502020204030204" pitchFamily="34" charset="0"/>
              </a:rPr>
              <a:t>setHostnameVerifier</a:t>
            </a:r>
            <a:r>
              <a:rPr lang="en-US" sz="1600" dirty="0">
                <a:solidFill>
                  <a:srgbClr val="555555"/>
                </a:solidFill>
                <a:latin typeface="Calibri" panose="020F0502020204030204" pitchFamily="34" charset="0"/>
                <a:ea typeface="Calibri" panose="020F0502020204030204" pitchFamily="34" charset="0"/>
              </a:rPr>
              <a:t>(</a:t>
            </a:r>
            <a:r>
              <a:rPr lang="en-US" sz="1600" b="1" dirty="0">
                <a:solidFill>
                  <a:srgbClr val="006699"/>
                </a:solidFill>
                <a:latin typeface="Calibri" panose="020F0502020204030204" pitchFamily="34" charset="0"/>
                <a:ea typeface="Calibri" panose="020F0502020204030204" pitchFamily="34" charset="0"/>
              </a:rPr>
              <a:t>new</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HostnameVerifier</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a:t>
            </a:r>
            <a:endParaRPr lang="en-CA" sz="1600" dirty="0">
              <a:solidFill>
                <a:srgbClr val="181717"/>
              </a:solidFill>
              <a:latin typeface="Times New Roman" panose="02020603050405020304" pitchFamily="18" charset="0"/>
              <a:ea typeface="Times New Roman" panose="02020603050405020304" pitchFamily="18" charset="0"/>
            </a:endParaRPr>
          </a:p>
          <a:p>
            <a:pPr marL="6350" marR="161925" indent="-6350">
              <a:lnSpc>
                <a:spcPct val="103000"/>
              </a:lnSpc>
              <a:spcBef>
                <a:spcPts val="0"/>
              </a:spcBef>
              <a:spcAft>
                <a:spcPts val="20"/>
              </a:spcAft>
            </a:pPr>
            <a:r>
              <a:rPr lang="en-US" sz="1600" dirty="0">
                <a:solidFill>
                  <a:srgbClr val="181717"/>
                </a:solidFill>
                <a:latin typeface="Calibri" panose="020F0502020204030204" pitchFamily="34" charset="0"/>
                <a:ea typeface="Calibri" panose="020F0502020204030204" pitchFamily="34" charset="0"/>
              </a:rPr>
              <a:t>                    </a:t>
            </a:r>
            <a:r>
              <a:rPr lang="en-US" sz="1600" b="1" dirty="0">
                <a:solidFill>
                  <a:srgbClr val="006699"/>
                </a:solidFill>
                <a:latin typeface="Calibri" panose="020F0502020204030204" pitchFamily="34" charset="0"/>
                <a:ea typeface="Calibri" panose="020F0502020204030204" pitchFamily="34" charset="0"/>
              </a:rPr>
              <a:t>public</a:t>
            </a:r>
            <a:r>
              <a:rPr lang="en-US" sz="1600" dirty="0">
                <a:solidFill>
                  <a:srgbClr val="181717"/>
                </a:solidFill>
                <a:latin typeface="Calibri" panose="020F0502020204030204" pitchFamily="34" charset="0"/>
                <a:ea typeface="Calibri" panose="020F0502020204030204" pitchFamily="34" charset="0"/>
              </a:rPr>
              <a:t> </a:t>
            </a:r>
            <a:r>
              <a:rPr lang="en-US" sz="1600" b="1" dirty="0" err="1">
                <a:solidFill>
                  <a:srgbClr val="007788"/>
                </a:solidFill>
                <a:latin typeface="Calibri" panose="020F0502020204030204" pitchFamily="34" charset="0"/>
                <a:ea typeface="Calibri" panose="020F0502020204030204" pitchFamily="34" charset="0"/>
              </a:rPr>
              <a:t>boolean</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CC00FF"/>
                </a:solidFill>
                <a:latin typeface="Calibri" panose="020F0502020204030204" pitchFamily="34" charset="0"/>
                <a:ea typeface="Calibri" panose="020F0502020204030204" pitchFamily="34" charset="0"/>
              </a:rPr>
              <a:t>verify</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000088"/>
                </a:solidFill>
                <a:latin typeface="Calibri" panose="020F0502020204030204" pitchFamily="34" charset="0"/>
                <a:ea typeface="Calibri" panose="020F0502020204030204" pitchFamily="34" charset="0"/>
              </a:rPr>
              <a:t>String</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000088"/>
                </a:solidFill>
                <a:latin typeface="Calibri" panose="020F0502020204030204" pitchFamily="34" charset="0"/>
                <a:ea typeface="Calibri" panose="020F0502020204030204" pitchFamily="34" charset="0"/>
              </a:rPr>
              <a:t>host</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SSLSession</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000088"/>
                </a:solidFill>
                <a:latin typeface="Calibri" panose="020F0502020204030204" pitchFamily="34" charset="0"/>
                <a:ea typeface="Calibri" panose="020F0502020204030204" pitchFamily="34" charset="0"/>
              </a:rPr>
              <a:t>session</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a:t>
            </a:r>
          </a:p>
          <a:p>
            <a:pPr marL="6350" marR="161925" indent="-6350">
              <a:lnSpc>
                <a:spcPct val="103000"/>
              </a:lnSpc>
              <a:spcBef>
                <a:spcPts val="0"/>
              </a:spcBef>
              <a:spcAft>
                <a:spcPts val="20"/>
              </a:spcAft>
            </a:pPr>
            <a:r>
              <a:rPr lang="en-US" sz="1600" dirty="0">
                <a:solidFill>
                  <a:srgbClr val="555555"/>
                </a:solidFill>
                <a:latin typeface="Calibri" panose="020F0502020204030204" pitchFamily="34" charset="0"/>
                <a:ea typeface="Calibri" panose="020F0502020204030204" pitchFamily="34" charset="0"/>
              </a:rPr>
              <a:t> </a:t>
            </a:r>
            <a:r>
              <a:rPr lang="en-US" sz="1600" dirty="0">
                <a:solidFill>
                  <a:srgbClr val="181717"/>
                </a:solidFill>
                <a:latin typeface="Calibri" panose="020F0502020204030204" pitchFamily="34" charset="0"/>
                <a:ea typeface="Calibri" panose="020F0502020204030204" pitchFamily="34" charset="0"/>
              </a:rPr>
              <a:t>                        </a:t>
            </a:r>
            <a:r>
              <a:rPr lang="en-US" sz="1600" b="1" dirty="0">
                <a:solidFill>
                  <a:srgbClr val="006699"/>
                </a:solidFill>
                <a:latin typeface="Calibri" panose="020F0502020204030204" pitchFamily="34" charset="0"/>
                <a:ea typeface="Calibri" panose="020F0502020204030204" pitchFamily="34" charset="0"/>
              </a:rPr>
              <a:t>return</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host</a:t>
            </a:r>
            <a:r>
              <a:rPr lang="en-US" sz="1600" dirty="0" err="1">
                <a:solidFill>
                  <a:srgbClr val="555555"/>
                </a:solidFill>
                <a:latin typeface="Calibri" panose="020F0502020204030204" pitchFamily="34" charset="0"/>
                <a:ea typeface="Calibri" panose="020F0502020204030204" pitchFamily="34" charset="0"/>
              </a:rPr>
              <a:t>.</a:t>
            </a:r>
            <a:r>
              <a:rPr lang="en-US" sz="1600" dirty="0" err="1">
                <a:solidFill>
                  <a:srgbClr val="330099"/>
                </a:solidFill>
                <a:latin typeface="Calibri" panose="020F0502020204030204" pitchFamily="34" charset="0"/>
                <a:ea typeface="Calibri" panose="020F0502020204030204" pitchFamily="34" charset="0"/>
              </a:rPr>
              <a:t>equals</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CC3300"/>
                </a:solidFill>
                <a:latin typeface="Calibri" panose="020F0502020204030204" pitchFamily="34" charset="0"/>
                <a:ea typeface="Calibri" panose="020F0502020204030204" pitchFamily="34" charset="0"/>
              </a:rPr>
              <a:t>"localhost"</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i="1" dirty="0">
                <a:solidFill>
                  <a:srgbClr val="35586C"/>
                </a:solidFill>
                <a:latin typeface="Calibri" panose="020F0502020204030204" pitchFamily="34" charset="0"/>
                <a:ea typeface="Calibri" panose="020F0502020204030204" pitchFamily="34" charset="0"/>
              </a:rPr>
              <a:t>// for development</a:t>
            </a:r>
            <a:endParaRPr lang="en-CA" sz="16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a:t>
            </a:r>
            <a:endParaRPr lang="en-CA" sz="1600" dirty="0">
              <a:solidFill>
                <a:srgbClr val="181717"/>
              </a:solidFill>
              <a:latin typeface="Times New Roman" panose="02020603050405020304" pitchFamily="18" charset="0"/>
              <a:ea typeface="Times New Roman" panose="02020603050405020304" pitchFamily="18" charset="0"/>
            </a:endParaRPr>
          </a:p>
          <a:p>
            <a:pPr marL="6350" marR="3238500" indent="-6350">
              <a:lnSpc>
                <a:spcPct val="102000"/>
              </a:lnSpc>
              <a:spcBef>
                <a:spcPts val="0"/>
              </a:spcBef>
              <a:spcAft>
                <a:spcPts val="20"/>
              </a:spcAft>
            </a:pP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a:t>
            </a:r>
          </a:p>
          <a:p>
            <a:pPr marL="6350" marR="3238500" indent="-6350">
              <a:lnSpc>
                <a:spcPct val="102000"/>
              </a:lnSpc>
              <a:spcBef>
                <a:spcPts val="0"/>
              </a:spcBef>
              <a:spcAft>
                <a:spcPts val="20"/>
              </a:spcAft>
            </a:pPr>
            <a:r>
              <a:rPr lang="en-US" sz="1600" dirty="0">
                <a:solidFill>
                  <a:srgbClr val="555555"/>
                </a:solidFill>
                <a:latin typeface="Calibri" panose="020F0502020204030204" pitchFamily="34" charset="0"/>
                <a:ea typeface="Calibri" panose="020F0502020204030204" pitchFamily="34" charset="0"/>
              </a:rPr>
              <a:t> </a:t>
            </a:r>
            <a:r>
              <a:rPr lang="en-US" sz="1600" dirty="0">
                <a:solidFill>
                  <a:srgbClr val="181717"/>
                </a:solidFill>
                <a:latin typeface="Calibri" panose="020F0502020204030204" pitchFamily="34" charset="0"/>
                <a:ea typeface="Calibri" panose="020F0502020204030204" pitchFamily="34" charset="0"/>
              </a:rPr>
              <a:t>           </a:t>
            </a:r>
            <a:r>
              <a:rPr lang="en-US" sz="1600" b="1" dirty="0">
                <a:solidFill>
                  <a:srgbClr val="006699"/>
                </a:solidFill>
                <a:latin typeface="Calibri" panose="020F0502020204030204" pitchFamily="34" charset="0"/>
                <a:ea typeface="Calibri" panose="020F0502020204030204" pitchFamily="34" charset="0"/>
              </a:rPr>
              <a:t>return</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000088"/>
                </a:solidFill>
                <a:latin typeface="Calibri" panose="020F0502020204030204" pitchFamily="34" charset="0"/>
                <a:ea typeface="Calibri" panose="020F0502020204030204" pitchFamily="34" charset="0"/>
              </a:rPr>
              <a:t>conn</a:t>
            </a:r>
            <a:r>
              <a:rPr lang="en-US" sz="1600" dirty="0">
                <a:solidFill>
                  <a:srgbClr val="555555"/>
                </a:solidFill>
                <a:latin typeface="Calibri" panose="020F0502020204030204" pitchFamily="34" charset="0"/>
                <a:ea typeface="Calibri" panose="020F0502020204030204" pitchFamily="34" charset="0"/>
              </a:rPr>
              <a:t>;</a:t>
            </a:r>
            <a:endParaRPr lang="en-CA" sz="16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r>
              <a:rPr lang="en-US" sz="1600" b="1" dirty="0">
                <a:solidFill>
                  <a:srgbClr val="006699"/>
                </a:solidFill>
                <a:latin typeface="Calibri" panose="020F0502020204030204" pitchFamily="34" charset="0"/>
                <a:ea typeface="Calibri" panose="020F0502020204030204" pitchFamily="34" charset="0"/>
              </a:rPr>
              <a:t>        catch</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000088"/>
                </a:solidFill>
                <a:latin typeface="Calibri" panose="020F0502020204030204" pitchFamily="34" charset="0"/>
                <a:ea typeface="Calibri" panose="020F0502020204030204" pitchFamily="34" charset="0"/>
              </a:rPr>
              <a:t>Exception</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000088"/>
                </a:solidFill>
                <a:latin typeface="Calibri" panose="020F0502020204030204" pitchFamily="34" charset="0"/>
                <a:ea typeface="Calibri" panose="020F0502020204030204" pitchFamily="34" charset="0"/>
              </a:rPr>
              <a:t>e</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b="1" dirty="0">
                <a:solidFill>
                  <a:srgbClr val="006699"/>
                </a:solidFill>
                <a:latin typeface="Calibri" panose="020F0502020204030204" pitchFamily="34" charset="0"/>
                <a:ea typeface="Calibri" panose="020F0502020204030204" pitchFamily="34" charset="0"/>
              </a:rPr>
              <a:t>throw</a:t>
            </a:r>
            <a:r>
              <a:rPr lang="en-US" sz="1600" dirty="0">
                <a:solidFill>
                  <a:srgbClr val="181717"/>
                </a:solidFill>
                <a:latin typeface="Calibri" panose="020F0502020204030204" pitchFamily="34" charset="0"/>
                <a:ea typeface="Calibri" panose="020F0502020204030204" pitchFamily="34" charset="0"/>
              </a:rPr>
              <a:t> </a:t>
            </a:r>
            <a:r>
              <a:rPr lang="en-US" sz="1600" b="1" dirty="0">
                <a:solidFill>
                  <a:srgbClr val="006699"/>
                </a:solidFill>
                <a:latin typeface="Calibri" panose="020F0502020204030204" pitchFamily="34" charset="0"/>
                <a:ea typeface="Calibri" panose="020F0502020204030204" pitchFamily="34" charset="0"/>
              </a:rPr>
              <a:t>new</a:t>
            </a:r>
            <a:r>
              <a:rPr lang="en-US" sz="1600" dirty="0">
                <a:solidFill>
                  <a:srgbClr val="181717"/>
                </a:solidFill>
                <a:latin typeface="Calibri" panose="020F0502020204030204" pitchFamily="34" charset="0"/>
                <a:ea typeface="Calibri" panose="020F0502020204030204" pitchFamily="34" charset="0"/>
              </a:rPr>
              <a:t> </a:t>
            </a:r>
            <a:r>
              <a:rPr lang="en-US" sz="1600" dirty="0" err="1">
                <a:solidFill>
                  <a:srgbClr val="000088"/>
                </a:solidFill>
                <a:latin typeface="Calibri" panose="020F0502020204030204" pitchFamily="34" charset="0"/>
                <a:ea typeface="Calibri" panose="020F0502020204030204" pitchFamily="34" charset="0"/>
              </a:rPr>
              <a:t>RuntimeException</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000088"/>
                </a:solidFill>
                <a:latin typeface="Calibri" panose="020F0502020204030204" pitchFamily="34" charset="0"/>
                <a:ea typeface="Calibri" panose="020F0502020204030204" pitchFamily="34" charset="0"/>
              </a:rPr>
              <a:t>e</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555555"/>
                </a:solidFill>
                <a:latin typeface="Calibri" panose="020F0502020204030204" pitchFamily="34" charset="0"/>
                <a:ea typeface="Calibri" panose="020F0502020204030204" pitchFamily="34" charset="0"/>
              </a:rPr>
              <a:t>}</a:t>
            </a:r>
            <a:endParaRPr lang="en-CA" sz="20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600" dirty="0">
                <a:solidFill>
                  <a:srgbClr val="555555"/>
                </a:solidFill>
                <a:latin typeface="Calibri" panose="020F0502020204030204" pitchFamily="34" charset="0"/>
                <a:ea typeface="Calibri" panose="020F0502020204030204" pitchFamily="34" charset="0"/>
              </a:rPr>
              <a:t>}</a:t>
            </a:r>
            <a:endParaRPr lang="en-CA" sz="2000" dirty="0">
              <a:solidFill>
                <a:srgbClr val="181717"/>
              </a:solidFill>
              <a:latin typeface="Times New Roman" panose="02020603050405020304" pitchFamily="18" charset="0"/>
              <a:ea typeface="Times New Roman" panose="02020603050405020304" pitchFamily="18" charset="0"/>
            </a:endParaRPr>
          </a:p>
        </p:txBody>
      </p:sp>
      <p:sp>
        <p:nvSpPr>
          <p:cNvPr id="7" name="Rectangle 6"/>
          <p:cNvSpPr/>
          <p:nvPr/>
        </p:nvSpPr>
        <p:spPr>
          <a:xfrm>
            <a:off x="1143000" y="2590800"/>
            <a:ext cx="7543800" cy="990600"/>
          </a:xfrm>
          <a:prstGeom prst="rect">
            <a:avLst/>
          </a:prstGeom>
          <a:solidFill>
            <a:schemeClr val="accent1">
              <a:alpha val="2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69133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sz="2200" dirty="0">
                <a:solidFill>
                  <a:srgbClr val="C00000"/>
                </a:solidFill>
              </a:rPr>
              <a:t>Kerberos</a:t>
            </a:r>
            <a:r>
              <a:rPr lang="en-US" sz="2200" dirty="0"/>
              <a:t> was developed to provide a range of </a:t>
            </a:r>
            <a:r>
              <a:rPr lang="en-US" sz="2200" dirty="0">
                <a:solidFill>
                  <a:srgbClr val="0000FF"/>
                </a:solidFill>
              </a:rPr>
              <a:t>authentication</a:t>
            </a:r>
            <a:r>
              <a:rPr lang="en-US" sz="2200" dirty="0"/>
              <a:t> and </a:t>
            </a:r>
            <a:r>
              <a:rPr lang="en-US" sz="2200" dirty="0">
                <a:solidFill>
                  <a:srgbClr val="0000FF"/>
                </a:solidFill>
              </a:rPr>
              <a:t>security facilities</a:t>
            </a:r>
            <a:r>
              <a:rPr lang="en-US" sz="2200" dirty="0"/>
              <a:t> for computing networks including </a:t>
            </a:r>
            <a:r>
              <a:rPr lang="en-US" sz="2200" dirty="0">
                <a:solidFill>
                  <a:srgbClr val="0000FF"/>
                </a:solidFill>
              </a:rPr>
              <a:t>single sign-on</a:t>
            </a:r>
            <a:r>
              <a:rPr lang="en-US" sz="2200" dirty="0"/>
              <a:t> and use of </a:t>
            </a:r>
            <a:r>
              <a:rPr lang="en-US" sz="2200" dirty="0">
                <a:solidFill>
                  <a:srgbClr val="0000FF"/>
                </a:solidFill>
              </a:rPr>
              <a:t>public-key cryptography</a:t>
            </a:r>
            <a:r>
              <a:rPr lang="en-US" sz="2200" dirty="0"/>
              <a:t>. </a:t>
            </a:r>
          </a:p>
          <a:p>
            <a:r>
              <a:rPr lang="en-US" sz="2200" dirty="0"/>
              <a:t>The </a:t>
            </a:r>
            <a:r>
              <a:rPr lang="en-US" sz="2200" dirty="0">
                <a:solidFill>
                  <a:srgbClr val="FF0000"/>
                </a:solidFill>
              </a:rPr>
              <a:t>goal</a:t>
            </a:r>
            <a:r>
              <a:rPr lang="en-US" sz="2200" dirty="0"/>
              <a:t> of Kerberos is to provide </a:t>
            </a:r>
            <a:r>
              <a:rPr lang="en-US" sz="2200" dirty="0">
                <a:solidFill>
                  <a:srgbClr val="0000FF"/>
                </a:solidFill>
              </a:rPr>
              <a:t>authentication</a:t>
            </a:r>
            <a:r>
              <a:rPr lang="en-US" sz="2200" dirty="0"/>
              <a:t> in an </a:t>
            </a:r>
            <a:r>
              <a:rPr lang="en-US" sz="2200" dirty="0">
                <a:solidFill>
                  <a:srgbClr val="FF0000"/>
                </a:solidFill>
              </a:rPr>
              <a:t>insecure</a:t>
            </a:r>
            <a:r>
              <a:rPr lang="en-US" sz="2200" dirty="0"/>
              <a:t> </a:t>
            </a:r>
            <a:r>
              <a:rPr lang="en-US" sz="2200" dirty="0">
                <a:solidFill>
                  <a:srgbClr val="0000FF"/>
                </a:solidFill>
              </a:rPr>
              <a:t>distributed environment</a:t>
            </a:r>
            <a:r>
              <a:rPr lang="en-US" sz="2200" dirty="0"/>
              <a:t>.</a:t>
            </a:r>
          </a:p>
          <a:p>
            <a:r>
              <a:rPr lang="en-US" sz="2200" dirty="0"/>
              <a:t>Kerberos is a third trusted party authentication protocol that deals with two kinds of security objects: </a:t>
            </a:r>
          </a:p>
          <a:p>
            <a:pPr lvl="1"/>
            <a:r>
              <a:rPr lang="en-US" sz="1800" dirty="0"/>
              <a:t>a </a:t>
            </a:r>
            <a:r>
              <a:rPr lang="en-US" sz="1800" dirty="0">
                <a:solidFill>
                  <a:srgbClr val="0000FF"/>
                </a:solidFill>
              </a:rPr>
              <a:t>Ticket</a:t>
            </a:r>
            <a:r>
              <a:rPr lang="en-US" sz="1800" dirty="0"/>
              <a:t> </a:t>
            </a:r>
            <a:endParaRPr lang="en-US" sz="1800" dirty="0">
              <a:cs typeface="Calibri"/>
            </a:endParaRPr>
          </a:p>
          <a:p>
            <a:pPr lvl="2"/>
            <a:r>
              <a:rPr lang="en-US" sz="1400" dirty="0"/>
              <a:t>An authentication token (pieces of information used for authentication or authorization that can be added to a SOAP header) called a ticket is issued by the Kerberos ticket-granting service for presentation to a particular server, verifying that the client has recently been authenticated by Kerberos.</a:t>
            </a:r>
          </a:p>
          <a:p>
            <a:pPr lvl="2"/>
            <a:r>
              <a:rPr lang="en-US" sz="1400" dirty="0"/>
              <a:t>Tickets include an expiry time and a newly generated session key for use by the client and the server.</a:t>
            </a:r>
          </a:p>
          <a:p>
            <a:pPr lvl="1"/>
            <a:r>
              <a:rPr lang="en-US" sz="1800" dirty="0"/>
              <a:t>a </a:t>
            </a:r>
            <a:r>
              <a:rPr lang="en-US" sz="1800" dirty="0">
                <a:solidFill>
                  <a:srgbClr val="0000FF"/>
                </a:solidFill>
              </a:rPr>
              <a:t>Session Key</a:t>
            </a:r>
            <a:endParaRPr lang="en-US" sz="1800" dirty="0"/>
          </a:p>
          <a:p>
            <a:pPr lvl="2"/>
            <a:r>
              <a:rPr lang="en-US" sz="1400" dirty="0"/>
              <a:t>A session key is a secret key randomly generated by Kerberos and issued to a client for use when communicating with a particular server.</a:t>
            </a:r>
          </a:p>
          <a:p>
            <a:pPr lvl="2"/>
            <a:r>
              <a:rPr lang="en-US" sz="1400" dirty="0"/>
              <a:t>Client processes must possess a ticket and a session key for each server that they use.</a:t>
            </a:r>
          </a:p>
          <a:p>
            <a:pPr lvl="2"/>
            <a:endParaRPr lang="en-US" sz="1400" dirty="0"/>
          </a:p>
          <a:p>
            <a:endParaRPr lang="en-US" sz="2200" dirty="0"/>
          </a:p>
        </p:txBody>
      </p:sp>
      <p:sp>
        <p:nvSpPr>
          <p:cNvPr id="46084" name="Title 17"/>
          <p:cNvSpPr>
            <a:spLocks noGrp="1"/>
          </p:cNvSpPr>
          <p:nvPr>
            <p:ph type="title"/>
          </p:nvPr>
        </p:nvSpPr>
        <p:spPr/>
        <p:txBody>
          <a:bodyPr/>
          <a:lstStyle/>
          <a:p>
            <a:r>
              <a:rPr lang="en-US" sz="3200" dirty="0"/>
              <a:t>Kerberos Authentication</a:t>
            </a:r>
          </a:p>
        </p:txBody>
      </p:sp>
    </p:spTree>
    <p:extLst>
      <p:ext uri="{BB962C8B-B14F-4D97-AF65-F5344CB8AC3E}">
        <p14:creationId xmlns:p14="http://schemas.microsoft.com/office/powerpoint/2010/main" val="503953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The following figure illustrates the </a:t>
            </a:r>
            <a:r>
              <a:rPr lang="en-US" sz="2200" dirty="0">
                <a:solidFill>
                  <a:srgbClr val="0000FF"/>
                </a:solidFill>
              </a:rPr>
              <a:t>ticket-granting</a:t>
            </a:r>
            <a:r>
              <a:rPr lang="en-US" sz="2200" dirty="0"/>
              <a:t> mechanism of Kerberos for a client accessing a Web service.</a:t>
            </a:r>
          </a:p>
          <a:p>
            <a:pPr lvl="1"/>
            <a:endParaRPr lang="en-US" sz="1800" dirty="0"/>
          </a:p>
          <a:p>
            <a:pPr lvl="1"/>
            <a:r>
              <a:rPr lang="en-US" sz="1800" dirty="0"/>
              <a:t>A </a:t>
            </a:r>
            <a:r>
              <a:rPr lang="en-US" sz="1800" dirty="0">
                <a:solidFill>
                  <a:srgbClr val="0000FF"/>
                </a:solidFill>
              </a:rPr>
              <a:t>key distribution center (KDC)</a:t>
            </a:r>
            <a:r>
              <a:rPr lang="en-US" sz="1800" dirty="0"/>
              <a:t> maintains the </a:t>
            </a:r>
            <a:r>
              <a:rPr lang="en-US" sz="1800" dirty="0">
                <a:solidFill>
                  <a:srgbClr val="0000FF"/>
                </a:solidFill>
              </a:rPr>
              <a:t>principal’s credentials</a:t>
            </a:r>
            <a:r>
              <a:rPr lang="en-US" sz="1800" dirty="0"/>
              <a:t>.</a:t>
            </a:r>
          </a:p>
          <a:p>
            <a:pPr lvl="1"/>
            <a:r>
              <a:rPr lang="en-US" sz="1800" dirty="0"/>
              <a:t>It first offers an </a:t>
            </a:r>
            <a:r>
              <a:rPr lang="en-US" sz="1800" dirty="0">
                <a:solidFill>
                  <a:srgbClr val="0000FF"/>
                </a:solidFill>
              </a:rPr>
              <a:t>authentication service</a:t>
            </a:r>
            <a:r>
              <a:rPr lang="en-US" sz="1800" dirty="0"/>
              <a:t> that accepts the </a:t>
            </a:r>
            <a:r>
              <a:rPr lang="en-US" sz="1800" dirty="0">
                <a:solidFill>
                  <a:srgbClr val="0000FF"/>
                </a:solidFill>
              </a:rPr>
              <a:t>requestor’s credentials</a:t>
            </a:r>
            <a:r>
              <a:rPr lang="en-US" sz="1800" dirty="0"/>
              <a:t> (typically login and password) from a </a:t>
            </a:r>
            <a:r>
              <a:rPr lang="en-US" sz="1800" dirty="0">
                <a:solidFill>
                  <a:srgbClr val="0000FF"/>
                </a:solidFill>
              </a:rPr>
              <a:t>client</a:t>
            </a:r>
            <a:r>
              <a:rPr lang="en-US" sz="1800" dirty="0"/>
              <a:t> process, and</a:t>
            </a:r>
          </a:p>
          <a:p>
            <a:pPr lvl="1"/>
            <a:r>
              <a:rPr lang="en-US" sz="1800" dirty="0"/>
              <a:t>It subsequently sends back a </a:t>
            </a:r>
            <a:r>
              <a:rPr lang="en-US" sz="1800" dirty="0">
                <a:solidFill>
                  <a:srgbClr val="0000FF"/>
                </a:solidFill>
              </a:rPr>
              <a:t>credential</a:t>
            </a:r>
            <a:r>
              <a:rPr lang="en-US" sz="1800" dirty="0"/>
              <a:t> called a </a:t>
            </a:r>
            <a:r>
              <a:rPr lang="en-US" sz="1800" dirty="0">
                <a:solidFill>
                  <a:srgbClr val="0000FF"/>
                </a:solidFill>
              </a:rPr>
              <a:t>ticket-granting ticket (TGT)</a:t>
            </a:r>
            <a:r>
              <a:rPr lang="en-US" sz="1800" dirty="0"/>
              <a:t> to the requestor.</a:t>
            </a:r>
          </a:p>
        </p:txBody>
      </p:sp>
      <p:sp>
        <p:nvSpPr>
          <p:cNvPr id="46084" name="Title 17"/>
          <p:cNvSpPr>
            <a:spLocks noGrp="1"/>
          </p:cNvSpPr>
          <p:nvPr>
            <p:ph type="title"/>
          </p:nvPr>
        </p:nvSpPr>
        <p:spPr/>
        <p:txBody>
          <a:bodyPr/>
          <a:lstStyle/>
          <a:p>
            <a:r>
              <a:rPr lang="en-US" sz="3200" dirty="0"/>
              <a:t>Kerberos Authentication / cont.</a:t>
            </a:r>
          </a:p>
        </p:txBody>
      </p:sp>
      <p:pic>
        <p:nvPicPr>
          <p:cNvPr id="6" name="Picture 1027" descr="This picture shows Kerberos Ticket Granting Ticket (TGT) System in action.">
            <a:extLst>
              <a:ext uri="{FF2B5EF4-FFF2-40B4-BE49-F238E27FC236}">
                <a16:creationId xmlns:a16="http://schemas.microsoft.com/office/drawing/2014/main" id="{82AE57AA-2E24-45D1-B46B-501116E8D5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2487" y="3300873"/>
            <a:ext cx="3117041" cy="25088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E119CEE-B444-4D0D-8114-E49A5D3F1CB6}"/>
              </a:ext>
            </a:extLst>
          </p:cNvPr>
          <p:cNvSpPr txBox="1"/>
          <p:nvPr/>
        </p:nvSpPr>
        <p:spPr>
          <a:xfrm>
            <a:off x="2805823" y="3662862"/>
            <a:ext cx="2861148" cy="1569660"/>
          </a:xfrm>
          <a:prstGeom prst="rect">
            <a:avLst/>
          </a:prstGeom>
          <a:noFill/>
        </p:spPr>
        <p:txBody>
          <a:bodyPr wrap="square">
            <a:spAutoFit/>
          </a:bodyPr>
          <a:lstStyle/>
          <a:p>
            <a:r>
              <a:rPr lang="en-US" sz="1600" dirty="0"/>
              <a:t>The TGT contains a temporary secret session key that can be persisted during the session to prevent having to use the permanent credentials.</a:t>
            </a:r>
          </a:p>
        </p:txBody>
      </p:sp>
    </p:spTree>
    <p:extLst>
      <p:ext uri="{BB962C8B-B14F-4D97-AF65-F5344CB8AC3E}">
        <p14:creationId xmlns:p14="http://schemas.microsoft.com/office/powerpoint/2010/main" val="25072579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solidFill>
                  <a:srgbClr val="C00000"/>
                </a:solidFill>
              </a:rPr>
              <a:t>OAuth</a:t>
            </a:r>
            <a:r>
              <a:rPr lang="en-US" sz="2000" dirty="0"/>
              <a:t> is an open standard for </a:t>
            </a:r>
            <a:r>
              <a:rPr lang="en-US" sz="2000" dirty="0">
                <a:solidFill>
                  <a:srgbClr val="0000FF"/>
                </a:solidFill>
              </a:rPr>
              <a:t>access delegation</a:t>
            </a:r>
            <a:r>
              <a:rPr lang="en-US" sz="2000" dirty="0"/>
              <a:t>, commonly used as a way for Internet users to </a:t>
            </a:r>
            <a:r>
              <a:rPr lang="en-US" sz="2000" dirty="0">
                <a:solidFill>
                  <a:srgbClr val="0000FF"/>
                </a:solidFill>
              </a:rPr>
              <a:t>grant</a:t>
            </a:r>
            <a:r>
              <a:rPr lang="en-US" sz="2000" dirty="0"/>
              <a:t> websites or applications </a:t>
            </a:r>
            <a:r>
              <a:rPr lang="en-US" sz="2000" dirty="0">
                <a:solidFill>
                  <a:srgbClr val="0000FF"/>
                </a:solidFill>
              </a:rPr>
              <a:t>access</a:t>
            </a:r>
            <a:r>
              <a:rPr lang="en-US" sz="2000" dirty="0"/>
              <a:t> to their information on other websites but </a:t>
            </a:r>
            <a:r>
              <a:rPr lang="en-US" sz="2000" dirty="0">
                <a:solidFill>
                  <a:srgbClr val="FF0000"/>
                </a:solidFill>
              </a:rPr>
              <a:t>without</a:t>
            </a:r>
            <a:r>
              <a:rPr lang="en-US" sz="2000" dirty="0"/>
              <a:t> giving them the </a:t>
            </a:r>
            <a:r>
              <a:rPr lang="en-US" sz="2000" dirty="0">
                <a:solidFill>
                  <a:srgbClr val="0000FF"/>
                </a:solidFill>
              </a:rPr>
              <a:t>passwords</a:t>
            </a:r>
            <a:r>
              <a:rPr lang="en-US" sz="2000" dirty="0"/>
              <a:t>.</a:t>
            </a:r>
          </a:p>
          <a:p>
            <a:pPr lvl="1"/>
            <a:r>
              <a:rPr lang="en-US" sz="1600" dirty="0"/>
              <a:t>This mechanism is used by companies such as Amazon, Google, Facebook, Microsoft and Twitter to permit the users to share information about their accounts with third party applications or websites.</a:t>
            </a:r>
          </a:p>
          <a:p>
            <a:pPr lvl="1"/>
            <a:r>
              <a:rPr lang="en-US" sz="1600" dirty="0"/>
              <a:t>Current version: OAuth2</a:t>
            </a:r>
          </a:p>
        </p:txBody>
      </p:sp>
      <p:sp>
        <p:nvSpPr>
          <p:cNvPr id="46084" name="Title 17"/>
          <p:cNvSpPr>
            <a:spLocks noGrp="1"/>
          </p:cNvSpPr>
          <p:nvPr>
            <p:ph type="title"/>
          </p:nvPr>
        </p:nvSpPr>
        <p:spPr/>
        <p:txBody>
          <a:bodyPr/>
          <a:lstStyle/>
          <a:p>
            <a:r>
              <a:rPr lang="en-US" sz="3200" dirty="0"/>
              <a:t>OAuth</a:t>
            </a:r>
          </a:p>
        </p:txBody>
      </p:sp>
      <p:pic>
        <p:nvPicPr>
          <p:cNvPr id="10" name="Picture 2" descr="OpenID vs. pseudo-authentication using OAuth">
            <a:extLst>
              <a:ext uri="{FF2B5EF4-FFF2-40B4-BE49-F238E27FC236}">
                <a16:creationId xmlns:a16="http://schemas.microsoft.com/office/drawing/2014/main" id="{C2406B3E-8A2E-4EEE-B5F3-0EA499D77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7758" y="2743200"/>
            <a:ext cx="3662536" cy="3197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276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sz="2000" dirty="0">
                <a:solidFill>
                  <a:srgbClr val="C00000"/>
                </a:solidFill>
              </a:rPr>
              <a:t>Single sign-on (SSO)</a:t>
            </a:r>
            <a:r>
              <a:rPr lang="en-US" sz="2000" dirty="0"/>
              <a:t> is an </a:t>
            </a:r>
            <a:r>
              <a:rPr lang="en-US" sz="2000" dirty="0">
                <a:solidFill>
                  <a:srgbClr val="0000FF"/>
                </a:solidFill>
              </a:rPr>
              <a:t>authentication scheme</a:t>
            </a:r>
            <a:r>
              <a:rPr lang="en-US" sz="2000" dirty="0"/>
              <a:t> that allows a user to log in with a </a:t>
            </a:r>
            <a:r>
              <a:rPr lang="en-US" sz="2000" dirty="0">
                <a:solidFill>
                  <a:srgbClr val="0000FF"/>
                </a:solidFill>
              </a:rPr>
              <a:t>single ID</a:t>
            </a:r>
            <a:r>
              <a:rPr lang="en-US" sz="2000" dirty="0"/>
              <a:t> and </a:t>
            </a:r>
            <a:r>
              <a:rPr lang="en-US" sz="2000" dirty="0">
                <a:solidFill>
                  <a:srgbClr val="0000FF"/>
                </a:solidFill>
              </a:rPr>
              <a:t>password</a:t>
            </a:r>
            <a:r>
              <a:rPr lang="en-US" sz="2000" dirty="0"/>
              <a:t> to </a:t>
            </a:r>
            <a:r>
              <a:rPr lang="en-US" sz="2000" dirty="0">
                <a:solidFill>
                  <a:srgbClr val="0000FF"/>
                </a:solidFill>
              </a:rPr>
              <a:t>any</a:t>
            </a:r>
            <a:r>
              <a:rPr lang="en-US" sz="2000" dirty="0"/>
              <a:t> of </a:t>
            </a:r>
            <a:r>
              <a:rPr lang="en-US" sz="2000" dirty="0">
                <a:solidFill>
                  <a:srgbClr val="0000FF"/>
                </a:solidFill>
              </a:rPr>
              <a:t>several</a:t>
            </a:r>
            <a:r>
              <a:rPr lang="en-US" sz="2000" dirty="0"/>
              <a:t> related, yet </a:t>
            </a:r>
            <a:r>
              <a:rPr lang="en-US" sz="2000" dirty="0">
                <a:solidFill>
                  <a:srgbClr val="0000FF"/>
                </a:solidFill>
              </a:rPr>
              <a:t>independent</a:t>
            </a:r>
            <a:r>
              <a:rPr lang="en-US" sz="2000" dirty="0"/>
              <a:t>, </a:t>
            </a:r>
            <a:r>
              <a:rPr lang="en-US" sz="2000" dirty="0">
                <a:solidFill>
                  <a:srgbClr val="0000FF"/>
                </a:solidFill>
              </a:rPr>
              <a:t>software systems</a:t>
            </a:r>
            <a:r>
              <a:rPr lang="en-US" sz="2000" dirty="0"/>
              <a:t>.</a:t>
            </a:r>
          </a:p>
          <a:p>
            <a:endParaRPr lang="en-US" sz="2000" dirty="0"/>
          </a:p>
          <a:p>
            <a:r>
              <a:rPr lang="en-US" sz="2000" dirty="0"/>
              <a:t>A </a:t>
            </a:r>
            <a:r>
              <a:rPr lang="en-US" sz="2000" dirty="0">
                <a:solidFill>
                  <a:srgbClr val="0000FF"/>
                </a:solidFill>
              </a:rPr>
              <a:t>federated identity</a:t>
            </a:r>
            <a:r>
              <a:rPr lang="en-US" sz="2000" dirty="0"/>
              <a:t> is the means of </a:t>
            </a:r>
            <a:r>
              <a:rPr lang="en-US" sz="2000" dirty="0">
                <a:solidFill>
                  <a:srgbClr val="0000FF"/>
                </a:solidFill>
              </a:rPr>
              <a:t>linking</a:t>
            </a:r>
            <a:r>
              <a:rPr lang="en-US" sz="2000" dirty="0"/>
              <a:t> a person's electronic identity and attributes, </a:t>
            </a:r>
            <a:r>
              <a:rPr lang="en-US" sz="2000" dirty="0">
                <a:solidFill>
                  <a:srgbClr val="0000FF"/>
                </a:solidFill>
              </a:rPr>
              <a:t>stored</a:t>
            </a:r>
            <a:r>
              <a:rPr lang="en-US" sz="2000" dirty="0"/>
              <a:t> across </a:t>
            </a:r>
            <a:r>
              <a:rPr lang="en-US" sz="2000" dirty="0">
                <a:solidFill>
                  <a:srgbClr val="0000FF"/>
                </a:solidFill>
              </a:rPr>
              <a:t>multiple</a:t>
            </a:r>
            <a:r>
              <a:rPr lang="en-US" sz="2000" dirty="0"/>
              <a:t> distinct </a:t>
            </a:r>
            <a:r>
              <a:rPr lang="en-US" sz="2000" dirty="0">
                <a:solidFill>
                  <a:srgbClr val="0000FF"/>
                </a:solidFill>
              </a:rPr>
              <a:t>identity management systems</a:t>
            </a:r>
            <a:r>
              <a:rPr lang="en-US" sz="2000" dirty="0"/>
              <a:t>.</a:t>
            </a:r>
          </a:p>
          <a:p>
            <a:endParaRPr lang="en-US" sz="2000" dirty="0"/>
          </a:p>
          <a:p>
            <a:r>
              <a:rPr lang="en-US" sz="2000" dirty="0"/>
              <a:t>Federated identity is related to single sign-on (SSO), in which a user's </a:t>
            </a:r>
            <a:r>
              <a:rPr lang="en-US" sz="2000" dirty="0">
                <a:solidFill>
                  <a:srgbClr val="0000FF"/>
                </a:solidFill>
              </a:rPr>
              <a:t>single authentication ticket</a:t>
            </a:r>
            <a:r>
              <a:rPr lang="en-US" sz="2000" dirty="0"/>
              <a:t>, or </a:t>
            </a:r>
            <a:r>
              <a:rPr lang="en-US" sz="2000" dirty="0">
                <a:solidFill>
                  <a:srgbClr val="0000FF"/>
                </a:solidFill>
              </a:rPr>
              <a:t>token</a:t>
            </a:r>
            <a:r>
              <a:rPr lang="en-US" sz="2000" dirty="0"/>
              <a:t>, is trusted across multiple IT systems or even organizations. SSO is a subset of federated identity management, as it relates only to authentication and is understood on the level of technical interoperability. It would not be possible without some sort of federation.</a:t>
            </a:r>
            <a:endParaRPr lang="en-US" sz="2000" dirty="0">
              <a:cs typeface="Calibri"/>
            </a:endParaRPr>
          </a:p>
          <a:p>
            <a:endParaRPr lang="en-US" sz="2000" dirty="0"/>
          </a:p>
          <a:p>
            <a:r>
              <a:rPr lang="en-US" sz="2000" dirty="0">
                <a:solidFill>
                  <a:srgbClr val="C00000"/>
                </a:solidFill>
              </a:rPr>
              <a:t>Federated Authentication</a:t>
            </a:r>
            <a:r>
              <a:rPr lang="en-US" sz="2000" dirty="0"/>
              <a:t> is referred to the process that implements the </a:t>
            </a:r>
            <a:r>
              <a:rPr lang="en-US" sz="2000" dirty="0">
                <a:solidFill>
                  <a:srgbClr val="0000FF"/>
                </a:solidFill>
              </a:rPr>
              <a:t>sign-in process</a:t>
            </a:r>
            <a:r>
              <a:rPr lang="en-US" sz="2000" dirty="0"/>
              <a:t> using the above </a:t>
            </a:r>
            <a:r>
              <a:rPr lang="en-US" sz="2000" dirty="0">
                <a:solidFill>
                  <a:srgbClr val="0000FF"/>
                </a:solidFill>
              </a:rPr>
              <a:t>authentication token</a:t>
            </a:r>
            <a:r>
              <a:rPr lang="en-US" sz="2000" dirty="0"/>
              <a:t>.</a:t>
            </a:r>
          </a:p>
        </p:txBody>
      </p:sp>
      <p:sp>
        <p:nvSpPr>
          <p:cNvPr id="46084" name="Title 17"/>
          <p:cNvSpPr>
            <a:spLocks noGrp="1"/>
          </p:cNvSpPr>
          <p:nvPr>
            <p:ph type="title"/>
          </p:nvPr>
        </p:nvSpPr>
        <p:spPr/>
        <p:txBody>
          <a:bodyPr/>
          <a:lstStyle/>
          <a:p>
            <a:r>
              <a:rPr lang="en-US" sz="3000" dirty="0"/>
              <a:t>SSO and Federated Authentication</a:t>
            </a:r>
          </a:p>
        </p:txBody>
      </p:sp>
    </p:spTree>
    <p:extLst>
      <p:ext uri="{BB962C8B-B14F-4D97-AF65-F5344CB8AC3E}">
        <p14:creationId xmlns:p14="http://schemas.microsoft.com/office/powerpoint/2010/main" val="378195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sz="3600" dirty="0"/>
              <a:t>Wire-level Security</a:t>
            </a:r>
            <a:endParaRPr lang="en-US" dirty="0"/>
          </a:p>
        </p:txBody>
      </p:sp>
    </p:spTree>
    <p:extLst>
      <p:ext uri="{BB962C8B-B14F-4D97-AF65-F5344CB8AC3E}">
        <p14:creationId xmlns:p14="http://schemas.microsoft.com/office/powerpoint/2010/main" val="36700759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6570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F964537-4929-430C-9561-274ECDA0806E}"/>
              </a:ext>
            </a:extLst>
          </p:cNvPr>
          <p:cNvSpPr>
            <a:spLocks noGrp="1"/>
          </p:cNvSpPr>
          <p:nvPr>
            <p:ph type="body" sz="half" idx="14"/>
          </p:nvPr>
        </p:nvSpPr>
        <p:spPr/>
        <p:txBody>
          <a:bodyPr/>
          <a:lstStyle/>
          <a:p>
            <a:endParaRPr lang="en-US"/>
          </a:p>
        </p:txBody>
      </p:sp>
      <p:sp>
        <p:nvSpPr>
          <p:cNvPr id="7" name="Text Placeholder 6">
            <a:extLst>
              <a:ext uri="{FF2B5EF4-FFF2-40B4-BE49-F238E27FC236}">
                <a16:creationId xmlns:a16="http://schemas.microsoft.com/office/drawing/2014/main" id="{F17FA871-E3DF-421B-A35F-5E2CCBA8FF14}"/>
              </a:ext>
            </a:extLst>
          </p:cNvPr>
          <p:cNvSpPr>
            <a:spLocks noGrp="1"/>
          </p:cNvSpPr>
          <p:nvPr>
            <p:ph type="body" sz="half" idx="2"/>
          </p:nvPr>
        </p:nvSpPr>
        <p:spPr/>
        <p:txBody>
          <a:bodyPr/>
          <a:lstStyle/>
          <a:p>
            <a:endParaRPr lang="en-US"/>
          </a:p>
        </p:txBody>
      </p:sp>
      <p:sp>
        <p:nvSpPr>
          <p:cNvPr id="6" name="Title 5">
            <a:extLst>
              <a:ext uri="{FF2B5EF4-FFF2-40B4-BE49-F238E27FC236}">
                <a16:creationId xmlns:a16="http://schemas.microsoft.com/office/drawing/2014/main" id="{65EFDFEA-55A0-4050-AF20-134806C9FD5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85383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WS-Security</a:t>
            </a:r>
          </a:p>
        </p:txBody>
      </p:sp>
    </p:spTree>
    <p:extLst>
      <p:ext uri="{BB962C8B-B14F-4D97-AF65-F5344CB8AC3E}">
        <p14:creationId xmlns:p14="http://schemas.microsoft.com/office/powerpoint/2010/main" val="34867087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a:t>The WS-Security Specification</a:t>
            </a:r>
            <a:endParaRPr lang="en-CA" dirty="0"/>
          </a:p>
        </p:txBody>
      </p:sp>
      <p:sp>
        <p:nvSpPr>
          <p:cNvPr id="5" name="Content Placeholder 4"/>
          <p:cNvSpPr>
            <a:spLocks noGrp="1"/>
          </p:cNvSpPr>
          <p:nvPr>
            <p:ph sz="half" idx="2"/>
          </p:nvPr>
        </p:nvSpPr>
        <p:spPr/>
        <p:txBody>
          <a:bodyPr/>
          <a:lstStyle/>
          <a:p>
            <a:r>
              <a:rPr lang="en-US" dirty="0"/>
              <a:t>WS-Policy</a:t>
            </a:r>
          </a:p>
          <a:p>
            <a:pPr marL="400050" lvl="1" indent="0">
              <a:buNone/>
            </a:pPr>
            <a:r>
              <a:rPr lang="en-US" dirty="0"/>
              <a:t>This specification describes </a:t>
            </a:r>
            <a:r>
              <a:rPr lang="en-US" b="1" dirty="0"/>
              <a:t>general security capabilities</a:t>
            </a:r>
            <a:r>
              <a:rPr lang="en-US" dirty="0"/>
              <a:t>, </a:t>
            </a:r>
            <a:r>
              <a:rPr lang="en-US" b="1" dirty="0"/>
              <a:t>constraints</a:t>
            </a:r>
            <a:r>
              <a:rPr lang="en-US" dirty="0"/>
              <a:t>, and </a:t>
            </a:r>
            <a:r>
              <a:rPr lang="en-US" b="1" dirty="0"/>
              <a:t>policies</a:t>
            </a:r>
            <a:r>
              <a:rPr lang="en-US" dirty="0"/>
              <a:t>. For example, a WS-Policy assertion could stipulate that a message requires security tokens or that a particular encryption algorithm be used.</a:t>
            </a:r>
          </a:p>
          <a:p>
            <a:r>
              <a:rPr lang="en-US" dirty="0"/>
              <a:t>WS-Trust</a:t>
            </a:r>
          </a:p>
          <a:p>
            <a:pPr marL="400050" lvl="1" indent="0">
              <a:buNone/>
            </a:pPr>
            <a:r>
              <a:rPr lang="en-US" dirty="0"/>
              <a:t>This specification deals primarily with </a:t>
            </a:r>
            <a:r>
              <a:rPr lang="en-US" b="1" dirty="0"/>
              <a:t>how security tokens</a:t>
            </a:r>
            <a:r>
              <a:rPr lang="en-US" dirty="0"/>
              <a:t> are to be </a:t>
            </a:r>
            <a:r>
              <a:rPr lang="en-US" b="1" dirty="0"/>
              <a:t>issued</a:t>
            </a:r>
            <a:r>
              <a:rPr lang="en-US" dirty="0"/>
              <a:t>, renewed, and validated.</a:t>
            </a:r>
            <a:endParaRPr lang="en-CA" b="1" i="1" dirty="0"/>
          </a:p>
          <a:p>
            <a:endParaRPr lang="en-US" dirty="0"/>
          </a:p>
        </p:txBody>
      </p:sp>
      <p:sp>
        <p:nvSpPr>
          <p:cNvPr id="2" name="Title 1"/>
          <p:cNvSpPr>
            <a:spLocks noGrp="1"/>
          </p:cNvSpPr>
          <p:nvPr>
            <p:ph type="title"/>
          </p:nvPr>
        </p:nvSpPr>
        <p:spPr/>
        <p:txBody>
          <a:bodyPr/>
          <a:lstStyle/>
          <a:p>
            <a:r>
              <a:rPr lang="en-US" dirty="0"/>
              <a:t>WS-Security</a:t>
            </a:r>
            <a:endParaRPr lang="en-CA" dirty="0"/>
          </a:p>
        </p:txBody>
      </p:sp>
      <p:pic>
        <p:nvPicPr>
          <p:cNvPr id="6" name="Picture 5"/>
          <p:cNvPicPr/>
          <p:nvPr/>
        </p:nvPicPr>
        <p:blipFill>
          <a:blip r:embed="rId2"/>
          <a:stretch>
            <a:fillRect/>
          </a:stretch>
        </p:blipFill>
        <p:spPr>
          <a:xfrm>
            <a:off x="6352540" y="1752600"/>
            <a:ext cx="5153660" cy="3081337"/>
          </a:xfrm>
          <a:prstGeom prst="rect">
            <a:avLst/>
          </a:prstGeom>
        </p:spPr>
      </p:pic>
    </p:spTree>
    <p:extLst>
      <p:ext uri="{BB962C8B-B14F-4D97-AF65-F5344CB8AC3E}">
        <p14:creationId xmlns:p14="http://schemas.microsoft.com/office/powerpoint/2010/main" val="15123921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a:t>The WS-Security Specification</a:t>
            </a:r>
            <a:endParaRPr lang="en-CA" dirty="0"/>
          </a:p>
        </p:txBody>
      </p:sp>
      <p:sp>
        <p:nvSpPr>
          <p:cNvPr id="5" name="Content Placeholder 4"/>
          <p:cNvSpPr>
            <a:spLocks noGrp="1"/>
          </p:cNvSpPr>
          <p:nvPr>
            <p:ph sz="half" idx="2"/>
          </p:nvPr>
        </p:nvSpPr>
        <p:spPr/>
        <p:txBody>
          <a:bodyPr>
            <a:normAutofit lnSpcReduction="10000"/>
          </a:bodyPr>
          <a:lstStyle/>
          <a:p>
            <a:r>
              <a:rPr lang="en-US" dirty="0"/>
              <a:t>WS-Privacy</a:t>
            </a:r>
          </a:p>
          <a:p>
            <a:pPr marL="400050" lvl="1" indent="0">
              <a:buNone/>
            </a:pPr>
            <a:r>
              <a:rPr lang="en-US" dirty="0"/>
              <a:t>This specification explains how services can state and enforce </a:t>
            </a:r>
            <a:r>
              <a:rPr lang="en-US" b="1" dirty="0"/>
              <a:t>privacy policies</a:t>
            </a:r>
            <a:r>
              <a:rPr lang="en-US" dirty="0"/>
              <a:t>.</a:t>
            </a:r>
          </a:p>
          <a:p>
            <a:r>
              <a:rPr lang="en-US" dirty="0"/>
              <a:t>WS-</a:t>
            </a:r>
            <a:r>
              <a:rPr lang="en-US" dirty="0" err="1"/>
              <a:t>SecureConversation</a:t>
            </a:r>
            <a:endParaRPr lang="en-US" dirty="0"/>
          </a:p>
          <a:p>
            <a:pPr marL="400050" lvl="1" indent="0">
              <a:buNone/>
            </a:pPr>
            <a:r>
              <a:rPr lang="en-US" dirty="0"/>
              <a:t>how a </a:t>
            </a:r>
            <a:r>
              <a:rPr lang="en-US" b="1" dirty="0"/>
              <a:t>security context</a:t>
            </a:r>
            <a:r>
              <a:rPr lang="en-US" dirty="0"/>
              <a:t> is created and how security keys are derived and </a:t>
            </a:r>
            <a:r>
              <a:rPr lang="en-US" b="1" dirty="0"/>
              <a:t>exchanged</a:t>
            </a:r>
            <a:r>
              <a:rPr lang="en-US" dirty="0"/>
              <a:t>.</a:t>
            </a:r>
            <a:endParaRPr lang="en-CA" b="1" i="1" dirty="0"/>
          </a:p>
          <a:p>
            <a:r>
              <a:rPr lang="en-US" dirty="0"/>
              <a:t>WS-Federation</a:t>
            </a:r>
          </a:p>
          <a:p>
            <a:pPr marL="400050" lvl="1" indent="0">
              <a:buNone/>
            </a:pPr>
            <a:r>
              <a:rPr lang="en-US" dirty="0"/>
              <a:t>managing security identities across different </a:t>
            </a:r>
            <a:r>
              <a:rPr lang="en-US" b="1" dirty="0"/>
              <a:t>platforms</a:t>
            </a:r>
            <a:r>
              <a:rPr lang="en-US" dirty="0"/>
              <a:t> and organizations.</a:t>
            </a:r>
          </a:p>
          <a:p>
            <a:r>
              <a:rPr lang="en-US" dirty="0"/>
              <a:t>WS-Authorization</a:t>
            </a:r>
          </a:p>
          <a:p>
            <a:pPr marL="400050" lvl="1" indent="0">
              <a:buNone/>
            </a:pPr>
            <a:r>
              <a:rPr lang="en-US" dirty="0"/>
              <a:t>management of authorization data such as security tokens and underlying policies for </a:t>
            </a:r>
            <a:r>
              <a:rPr lang="en-US" b="1" dirty="0"/>
              <a:t>granting access</a:t>
            </a:r>
            <a:r>
              <a:rPr lang="en-US" dirty="0"/>
              <a:t> to secured resources.</a:t>
            </a:r>
          </a:p>
        </p:txBody>
      </p:sp>
      <p:sp>
        <p:nvSpPr>
          <p:cNvPr id="2" name="Title 1"/>
          <p:cNvSpPr>
            <a:spLocks noGrp="1"/>
          </p:cNvSpPr>
          <p:nvPr>
            <p:ph type="title"/>
          </p:nvPr>
        </p:nvSpPr>
        <p:spPr/>
        <p:txBody>
          <a:bodyPr/>
          <a:lstStyle/>
          <a:p>
            <a:r>
              <a:rPr lang="en-US" dirty="0"/>
              <a:t>WS-Security</a:t>
            </a:r>
            <a:endParaRPr lang="en-CA" dirty="0"/>
          </a:p>
        </p:txBody>
      </p:sp>
      <p:pic>
        <p:nvPicPr>
          <p:cNvPr id="6" name="Picture 5"/>
          <p:cNvPicPr/>
          <p:nvPr/>
        </p:nvPicPr>
        <p:blipFill>
          <a:blip r:embed="rId2"/>
          <a:stretch>
            <a:fillRect/>
          </a:stretch>
        </p:blipFill>
        <p:spPr>
          <a:xfrm>
            <a:off x="6352540" y="1752600"/>
            <a:ext cx="5153660" cy="3081337"/>
          </a:xfrm>
          <a:prstGeom prst="rect">
            <a:avLst/>
          </a:prstGeom>
        </p:spPr>
      </p:pic>
    </p:spTree>
    <p:extLst>
      <p:ext uri="{BB962C8B-B14F-4D97-AF65-F5344CB8AC3E}">
        <p14:creationId xmlns:p14="http://schemas.microsoft.com/office/powerpoint/2010/main" val="36996330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WS-Security</a:t>
            </a:r>
            <a:endParaRPr lang="en-CA" dirty="0"/>
          </a:p>
        </p:txBody>
      </p:sp>
      <p:sp>
        <p:nvSpPr>
          <p:cNvPr id="4" name="Text Placeholder 3"/>
          <p:cNvSpPr>
            <a:spLocks noGrp="1"/>
          </p:cNvSpPr>
          <p:nvPr>
            <p:ph type="body" idx="13"/>
          </p:nvPr>
        </p:nvSpPr>
        <p:spPr/>
        <p:txBody>
          <a:bodyPr/>
          <a:lstStyle/>
          <a:p>
            <a:r>
              <a:rPr lang="en-US" dirty="0"/>
              <a:t>The Client Side Architecture</a:t>
            </a:r>
            <a:endParaRPr lang="en-CA" dirty="0"/>
          </a:p>
        </p:txBody>
      </p:sp>
      <p:pic>
        <p:nvPicPr>
          <p:cNvPr id="7" name="Picture 6" descr="This picture shows the architecture of sample client hander that may be used to implement WS-Security."/>
          <p:cNvPicPr/>
          <p:nvPr/>
        </p:nvPicPr>
        <p:blipFill>
          <a:blip r:embed="rId2"/>
          <a:stretch>
            <a:fillRect/>
          </a:stretch>
        </p:blipFill>
        <p:spPr>
          <a:xfrm>
            <a:off x="2590800" y="2209800"/>
            <a:ext cx="6248400" cy="3453447"/>
          </a:xfrm>
          <a:prstGeom prst="rect">
            <a:avLst/>
          </a:prstGeom>
        </p:spPr>
      </p:pic>
    </p:spTree>
    <p:extLst>
      <p:ext uri="{BB962C8B-B14F-4D97-AF65-F5344CB8AC3E}">
        <p14:creationId xmlns:p14="http://schemas.microsoft.com/office/powerpoint/2010/main" val="4071854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WS-Security</a:t>
            </a:r>
            <a:endParaRPr lang="en-CA" dirty="0"/>
          </a:p>
        </p:txBody>
      </p:sp>
      <p:sp>
        <p:nvSpPr>
          <p:cNvPr id="4" name="Text Placeholder 3"/>
          <p:cNvSpPr>
            <a:spLocks noGrp="1"/>
          </p:cNvSpPr>
          <p:nvPr>
            <p:ph type="body" idx="13"/>
          </p:nvPr>
        </p:nvSpPr>
        <p:spPr/>
        <p:txBody>
          <a:bodyPr/>
          <a:lstStyle/>
          <a:p>
            <a:r>
              <a:rPr lang="en-US" dirty="0"/>
              <a:t>The Server-Side Architecture</a:t>
            </a:r>
            <a:endParaRPr lang="en-CA" dirty="0"/>
          </a:p>
        </p:txBody>
      </p:sp>
      <p:pic>
        <p:nvPicPr>
          <p:cNvPr id="5" name="Picture 4" descr="This picture shows the architecture of sample server hander that may be used to implement WS-Security."/>
          <p:cNvPicPr/>
          <p:nvPr/>
        </p:nvPicPr>
        <p:blipFill>
          <a:blip r:embed="rId2"/>
          <a:stretch>
            <a:fillRect/>
          </a:stretch>
        </p:blipFill>
        <p:spPr>
          <a:xfrm>
            <a:off x="2209800" y="2209800"/>
            <a:ext cx="6477000" cy="3581400"/>
          </a:xfrm>
          <a:prstGeom prst="rect">
            <a:avLst/>
          </a:prstGeom>
        </p:spPr>
      </p:pic>
    </p:spTree>
    <p:extLst>
      <p:ext uri="{BB962C8B-B14F-4D97-AF65-F5344CB8AC3E}">
        <p14:creationId xmlns:p14="http://schemas.microsoft.com/office/powerpoint/2010/main" val="2838201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F964537-4929-430C-9561-274ECDA0806E}"/>
              </a:ext>
            </a:extLst>
          </p:cNvPr>
          <p:cNvSpPr>
            <a:spLocks noGrp="1"/>
          </p:cNvSpPr>
          <p:nvPr>
            <p:ph type="body" sz="half" idx="14"/>
          </p:nvPr>
        </p:nvSpPr>
        <p:spPr/>
        <p:txBody>
          <a:bodyPr/>
          <a:lstStyle/>
          <a:p>
            <a:endParaRPr lang="en-US"/>
          </a:p>
        </p:txBody>
      </p:sp>
      <p:sp>
        <p:nvSpPr>
          <p:cNvPr id="7" name="Text Placeholder 6">
            <a:extLst>
              <a:ext uri="{FF2B5EF4-FFF2-40B4-BE49-F238E27FC236}">
                <a16:creationId xmlns:a16="http://schemas.microsoft.com/office/drawing/2014/main" id="{F17FA871-E3DF-421B-A35F-5E2CCBA8FF14}"/>
              </a:ext>
            </a:extLst>
          </p:cNvPr>
          <p:cNvSpPr>
            <a:spLocks noGrp="1"/>
          </p:cNvSpPr>
          <p:nvPr>
            <p:ph type="body" sz="half" idx="2"/>
          </p:nvPr>
        </p:nvSpPr>
        <p:spPr/>
        <p:txBody>
          <a:bodyPr/>
          <a:lstStyle/>
          <a:p>
            <a:endParaRPr lang="en-US"/>
          </a:p>
        </p:txBody>
      </p:sp>
      <p:sp>
        <p:nvSpPr>
          <p:cNvPr id="6" name="Title 5">
            <a:extLst>
              <a:ext uri="{FF2B5EF4-FFF2-40B4-BE49-F238E27FC236}">
                <a16:creationId xmlns:a16="http://schemas.microsoft.com/office/drawing/2014/main" id="{65EFDFEA-55A0-4050-AF20-134806C9FD5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375361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sz="3600" dirty="0"/>
              <a:t>Tomcat tomcat-users.xml configuration</a:t>
            </a:r>
            <a:endParaRPr lang="en-US" dirty="0"/>
          </a:p>
        </p:txBody>
      </p:sp>
    </p:spTree>
    <p:extLst>
      <p:ext uri="{BB962C8B-B14F-4D97-AF65-F5344CB8AC3E}">
        <p14:creationId xmlns:p14="http://schemas.microsoft.com/office/powerpoint/2010/main" val="17156388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Tomcat tomcat-users.xml configuration</a:t>
            </a:r>
            <a:endParaRPr lang="en-CA" dirty="0"/>
          </a:p>
        </p:txBody>
      </p:sp>
      <p:sp>
        <p:nvSpPr>
          <p:cNvPr id="4" name="Text Placeholder 3"/>
          <p:cNvSpPr>
            <a:spLocks noGrp="1"/>
          </p:cNvSpPr>
          <p:nvPr>
            <p:ph type="body" idx="13"/>
          </p:nvPr>
        </p:nvSpPr>
        <p:spPr/>
        <p:txBody>
          <a:bodyPr/>
          <a:lstStyle/>
          <a:p>
            <a:r>
              <a:rPr lang="en-US" dirty="0"/>
              <a:t>The tomcat-users.xml File</a:t>
            </a:r>
            <a:endParaRPr lang="en-CA" dirty="0"/>
          </a:p>
        </p:txBody>
      </p:sp>
      <p:sp>
        <p:nvSpPr>
          <p:cNvPr id="6" name="Rectangle 2"/>
          <p:cNvSpPr>
            <a:spLocks noChangeArrowheads="1"/>
          </p:cNvSpPr>
          <p:nvPr/>
        </p:nvSpPr>
        <p:spPr bwMode="auto">
          <a:xfrm>
            <a:off x="1828800" y="2526030"/>
            <a:ext cx="69342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onaco"/>
              </a:rPr>
              <a:t>&lt;?</a:t>
            </a:r>
            <a:r>
              <a:rPr kumimoji="0" lang="en-US" altLang="en-US" sz="1600" b="1" i="0" u="none" strike="noStrike" cap="none" normalizeH="0" baseline="0" dirty="0">
                <a:ln>
                  <a:noFill/>
                </a:ln>
                <a:solidFill>
                  <a:srgbClr val="7F0055"/>
                </a:solidFill>
                <a:effectLst/>
                <a:latin typeface="Monaco"/>
              </a:rPr>
              <a:t>xml</a:t>
            </a:r>
            <a:r>
              <a:rPr kumimoji="0" lang="en-US" altLang="en-US" sz="1600" b="0" i="0" u="none" strike="noStrike" cap="none" normalizeH="0" baseline="0" dirty="0">
                <a:ln>
                  <a:noFill/>
                </a:ln>
                <a:solidFill>
                  <a:srgbClr val="555555"/>
                </a:solidFill>
                <a:effectLst/>
                <a:latin typeface="Monaco"/>
              </a:rPr>
              <a:t> </a:t>
            </a:r>
            <a:r>
              <a:rPr kumimoji="0" lang="en-US" altLang="en-US" sz="1600" b="0" i="0" u="none" strike="noStrike" cap="none" normalizeH="0" baseline="0" dirty="0">
                <a:ln>
                  <a:noFill/>
                </a:ln>
                <a:solidFill>
                  <a:srgbClr val="808080"/>
                </a:solidFill>
                <a:effectLst/>
                <a:latin typeface="Monaco"/>
              </a:rPr>
              <a:t>version</a:t>
            </a:r>
            <a:r>
              <a:rPr kumimoji="0" lang="en-US" altLang="en-US" sz="1600" b="0" i="0" u="none" strike="noStrike" cap="none" normalizeH="0" baseline="0" dirty="0">
                <a:ln>
                  <a:noFill/>
                </a:ln>
                <a:solidFill>
                  <a:srgbClr val="000000"/>
                </a:solidFill>
                <a:effectLst/>
                <a:latin typeface="Monaco"/>
              </a:rPr>
              <a:t>=</a:t>
            </a:r>
            <a:r>
              <a:rPr kumimoji="0" lang="en-US" altLang="en-US" sz="1600" b="0" i="0" u="none" strike="noStrike" cap="none" normalizeH="0" baseline="0" dirty="0">
                <a:ln>
                  <a:noFill/>
                </a:ln>
                <a:solidFill>
                  <a:srgbClr val="2A00FF"/>
                </a:solidFill>
                <a:effectLst/>
                <a:latin typeface="Monaco"/>
              </a:rPr>
              <a:t>'1.0'</a:t>
            </a:r>
            <a:r>
              <a:rPr kumimoji="0" lang="en-US" altLang="en-US" sz="1600" b="0" i="0" u="none" strike="noStrike" cap="none" normalizeH="0" baseline="0" dirty="0">
                <a:ln>
                  <a:noFill/>
                </a:ln>
                <a:solidFill>
                  <a:srgbClr val="555555"/>
                </a:solidFill>
                <a:effectLst/>
                <a:latin typeface="Monaco"/>
              </a:rPr>
              <a:t> </a:t>
            </a:r>
            <a:r>
              <a:rPr kumimoji="0" lang="en-US" altLang="en-US" sz="1600" b="0" i="0" u="none" strike="noStrike" cap="none" normalizeH="0" baseline="0" dirty="0">
                <a:ln>
                  <a:noFill/>
                </a:ln>
                <a:solidFill>
                  <a:srgbClr val="808080"/>
                </a:solidFill>
                <a:effectLst/>
                <a:latin typeface="Monaco"/>
              </a:rPr>
              <a:t>encoding</a:t>
            </a:r>
            <a:r>
              <a:rPr kumimoji="0" lang="en-US" altLang="en-US" sz="1600" b="0" i="0" u="none" strike="noStrike" cap="none" normalizeH="0" baseline="0" dirty="0">
                <a:ln>
                  <a:noFill/>
                </a:ln>
                <a:solidFill>
                  <a:srgbClr val="000000"/>
                </a:solidFill>
                <a:effectLst/>
                <a:latin typeface="Monaco"/>
              </a:rPr>
              <a:t>=</a:t>
            </a:r>
            <a:r>
              <a:rPr kumimoji="0" lang="en-US" altLang="en-US" sz="1600" b="0" i="0" u="none" strike="noStrike" cap="none" normalizeH="0" baseline="0" dirty="0">
                <a:ln>
                  <a:noFill/>
                </a:ln>
                <a:solidFill>
                  <a:srgbClr val="2A00FF"/>
                </a:solidFill>
                <a:effectLst/>
                <a:latin typeface="Monaco"/>
              </a:rPr>
              <a:t>'utf-8'</a:t>
            </a:r>
            <a:r>
              <a:rPr kumimoji="0" lang="en-US" altLang="en-US" sz="1600" b="0" i="0" u="none" strike="noStrike" cap="none" normalizeH="0" baseline="0" dirty="0">
                <a:ln>
                  <a:noFill/>
                </a:ln>
                <a:solidFill>
                  <a:srgbClr val="000000"/>
                </a:solidFill>
                <a:effectLst/>
                <a:latin typeface="Monaco"/>
              </a:rPr>
              <a:t>?&gt;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onaco"/>
              </a:rPr>
              <a:t>&lt;</a:t>
            </a:r>
            <a:r>
              <a:rPr kumimoji="0" lang="en-US" altLang="en-US" sz="1600" b="1" i="0" u="none" strike="noStrike" cap="none" normalizeH="0" baseline="0" dirty="0">
                <a:ln>
                  <a:noFill/>
                </a:ln>
                <a:solidFill>
                  <a:srgbClr val="7F0055"/>
                </a:solidFill>
                <a:effectLst/>
                <a:latin typeface="Monaco"/>
              </a:rPr>
              <a:t>tomcat-users</a:t>
            </a:r>
            <a:r>
              <a:rPr kumimoji="0" lang="en-US" altLang="en-US" sz="1600" b="0" i="0" u="none" strike="noStrike" cap="none" normalizeH="0" baseline="0" dirty="0">
                <a:ln>
                  <a:noFill/>
                </a:ln>
                <a:solidFill>
                  <a:srgbClr val="000000"/>
                </a:solidFill>
                <a:effectLst/>
                <a:latin typeface="Monaco"/>
              </a:rPr>
              <a:t>&gt;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66"/>
                </a:solidFill>
                <a:effectLst/>
                <a:latin typeface="Monaco"/>
              </a:rPr>
              <a:t>    </a:t>
            </a:r>
            <a:r>
              <a:rPr kumimoji="0" lang="en-US" altLang="en-US" sz="1600" b="0" i="0" u="none" strike="noStrike" cap="none" normalizeH="0" baseline="0" dirty="0">
                <a:ln>
                  <a:noFill/>
                </a:ln>
                <a:solidFill>
                  <a:srgbClr val="000000"/>
                </a:solidFill>
                <a:effectLst/>
                <a:latin typeface="Monaco"/>
              </a:rPr>
              <a:t>&lt;</a:t>
            </a:r>
            <a:r>
              <a:rPr kumimoji="0" lang="en-US" altLang="en-US" sz="1600" b="1" i="0" u="none" strike="noStrike" cap="none" normalizeH="0" baseline="0" dirty="0">
                <a:ln>
                  <a:noFill/>
                </a:ln>
                <a:solidFill>
                  <a:srgbClr val="7F0055"/>
                </a:solidFill>
                <a:effectLst/>
                <a:latin typeface="Monaco"/>
              </a:rPr>
              <a:t>role</a:t>
            </a:r>
            <a:r>
              <a:rPr kumimoji="0" lang="en-US" altLang="en-US" sz="1600" b="0" i="0" u="none" strike="noStrike" cap="none" normalizeH="0" baseline="0" dirty="0">
                <a:ln>
                  <a:noFill/>
                </a:ln>
                <a:solidFill>
                  <a:srgbClr val="555555"/>
                </a:solidFill>
                <a:effectLst/>
                <a:latin typeface="Monaco"/>
              </a:rPr>
              <a:t> </a:t>
            </a:r>
            <a:r>
              <a:rPr kumimoji="0" lang="en-US" altLang="en-US" sz="1600" b="0" i="0" u="none" strike="noStrike" cap="none" normalizeH="0" baseline="0" dirty="0" err="1">
                <a:ln>
                  <a:noFill/>
                </a:ln>
                <a:solidFill>
                  <a:srgbClr val="808080"/>
                </a:solidFill>
                <a:effectLst/>
                <a:latin typeface="Monaco"/>
              </a:rPr>
              <a:t>rolename</a:t>
            </a:r>
            <a:r>
              <a:rPr kumimoji="0" lang="en-US" altLang="en-US" sz="1600" b="0" i="0" u="none" strike="noStrike" cap="none" normalizeH="0" baseline="0" dirty="0">
                <a:ln>
                  <a:noFill/>
                </a:ln>
                <a:solidFill>
                  <a:srgbClr val="000000"/>
                </a:solidFill>
                <a:effectLst/>
                <a:latin typeface="Monaco"/>
              </a:rPr>
              <a:t>=</a:t>
            </a:r>
            <a:r>
              <a:rPr kumimoji="0" lang="en-US" altLang="en-US" sz="1600" b="0" i="0" u="none" strike="noStrike" cap="none" normalizeH="0" baseline="0" dirty="0">
                <a:ln>
                  <a:noFill/>
                </a:ln>
                <a:solidFill>
                  <a:srgbClr val="2A00FF"/>
                </a:solidFill>
                <a:effectLst/>
                <a:latin typeface="Monaco"/>
              </a:rPr>
              <a:t>"tomcat"</a:t>
            </a:r>
            <a:r>
              <a:rPr kumimoji="0" lang="en-US" altLang="en-US" sz="1600" b="0" i="0" u="none" strike="noStrike" cap="none" normalizeH="0" baseline="0" dirty="0">
                <a:ln>
                  <a:noFill/>
                </a:ln>
                <a:solidFill>
                  <a:srgbClr val="000000"/>
                </a:solidFill>
                <a:effectLst/>
                <a:latin typeface="Monaco"/>
              </a:rPr>
              <a:t>/&gt;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66"/>
                </a:solidFill>
                <a:effectLst/>
                <a:latin typeface="Monaco"/>
              </a:rPr>
              <a:t>    </a:t>
            </a:r>
            <a:r>
              <a:rPr kumimoji="0" lang="en-US" altLang="en-US" sz="1600" b="0" i="0" u="none" strike="noStrike" cap="none" normalizeH="0" baseline="0" dirty="0">
                <a:ln>
                  <a:noFill/>
                </a:ln>
                <a:solidFill>
                  <a:srgbClr val="000000"/>
                </a:solidFill>
                <a:effectLst/>
                <a:latin typeface="Monaco"/>
              </a:rPr>
              <a:t>&lt;</a:t>
            </a:r>
            <a:r>
              <a:rPr kumimoji="0" lang="en-US" altLang="en-US" sz="1600" b="1" i="0" u="none" strike="noStrike" cap="none" normalizeH="0" baseline="0" dirty="0">
                <a:ln>
                  <a:noFill/>
                </a:ln>
                <a:solidFill>
                  <a:srgbClr val="7F0055"/>
                </a:solidFill>
                <a:effectLst/>
                <a:latin typeface="Monaco"/>
              </a:rPr>
              <a:t>role</a:t>
            </a:r>
            <a:r>
              <a:rPr kumimoji="0" lang="en-US" altLang="en-US" sz="1600" b="0" i="0" u="none" strike="noStrike" cap="none" normalizeH="0" baseline="0" dirty="0">
                <a:ln>
                  <a:noFill/>
                </a:ln>
                <a:solidFill>
                  <a:srgbClr val="555555"/>
                </a:solidFill>
                <a:effectLst/>
                <a:latin typeface="Monaco"/>
              </a:rPr>
              <a:t> </a:t>
            </a:r>
            <a:r>
              <a:rPr kumimoji="0" lang="en-US" altLang="en-US" sz="1600" b="0" i="0" u="none" strike="noStrike" cap="none" normalizeH="0" baseline="0" dirty="0" err="1">
                <a:ln>
                  <a:noFill/>
                </a:ln>
                <a:solidFill>
                  <a:srgbClr val="808080"/>
                </a:solidFill>
                <a:effectLst/>
                <a:latin typeface="Monaco"/>
              </a:rPr>
              <a:t>rolename</a:t>
            </a:r>
            <a:r>
              <a:rPr kumimoji="0" lang="en-US" altLang="en-US" sz="1600" b="0" i="0" u="none" strike="noStrike" cap="none" normalizeH="0" baseline="0" dirty="0">
                <a:ln>
                  <a:noFill/>
                </a:ln>
                <a:solidFill>
                  <a:srgbClr val="000000"/>
                </a:solidFill>
                <a:effectLst/>
                <a:latin typeface="Monaco"/>
              </a:rPr>
              <a:t>=</a:t>
            </a:r>
            <a:r>
              <a:rPr kumimoji="0" lang="en-US" altLang="en-US" sz="1600" b="0" i="0" u="none" strike="noStrike" cap="none" normalizeH="0" baseline="0" dirty="0">
                <a:ln>
                  <a:noFill/>
                </a:ln>
                <a:solidFill>
                  <a:srgbClr val="2A00FF"/>
                </a:solidFill>
                <a:effectLst/>
                <a:latin typeface="Monaco"/>
              </a:rPr>
              <a:t>"role1"</a:t>
            </a:r>
            <a:r>
              <a:rPr kumimoji="0" lang="en-US" altLang="en-US" sz="1600" b="0" i="0" u="none" strike="noStrike" cap="none" normalizeH="0" baseline="0" dirty="0">
                <a:ln>
                  <a:noFill/>
                </a:ln>
                <a:solidFill>
                  <a:srgbClr val="000000"/>
                </a:solidFill>
                <a:effectLst/>
                <a:latin typeface="Monaco"/>
              </a:rPr>
              <a:t>/&gt;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66"/>
                </a:solidFill>
                <a:effectLst/>
                <a:latin typeface="Monaco"/>
              </a:rPr>
              <a:t>    </a:t>
            </a:r>
            <a:r>
              <a:rPr kumimoji="0" lang="en-US" altLang="en-US" sz="1600" b="0" i="0" u="none" strike="noStrike" cap="none" normalizeH="0" baseline="0" dirty="0">
                <a:ln>
                  <a:noFill/>
                </a:ln>
                <a:solidFill>
                  <a:srgbClr val="000000"/>
                </a:solidFill>
                <a:effectLst/>
                <a:latin typeface="Monaco"/>
              </a:rPr>
              <a:t>&lt;</a:t>
            </a:r>
            <a:r>
              <a:rPr kumimoji="0" lang="en-US" altLang="en-US" sz="1600" b="1" i="0" u="none" strike="noStrike" cap="none" normalizeH="0" baseline="0" dirty="0">
                <a:ln>
                  <a:noFill/>
                </a:ln>
                <a:solidFill>
                  <a:srgbClr val="7F0055"/>
                </a:solidFill>
                <a:effectLst/>
                <a:latin typeface="Monaco"/>
              </a:rPr>
              <a:t>user</a:t>
            </a:r>
            <a:r>
              <a:rPr kumimoji="0" lang="en-US" altLang="en-US" sz="1600" b="0" i="0" u="none" strike="noStrike" cap="none" normalizeH="0" baseline="0" dirty="0">
                <a:ln>
                  <a:noFill/>
                </a:ln>
                <a:solidFill>
                  <a:srgbClr val="555555"/>
                </a:solidFill>
                <a:effectLst/>
                <a:latin typeface="Monaco"/>
              </a:rPr>
              <a:t> </a:t>
            </a:r>
            <a:r>
              <a:rPr kumimoji="0" lang="en-US" altLang="en-US" sz="1600" b="0" i="0" u="none" strike="noStrike" cap="none" normalizeH="0" baseline="0" dirty="0">
                <a:ln>
                  <a:noFill/>
                </a:ln>
                <a:solidFill>
                  <a:srgbClr val="808080"/>
                </a:solidFill>
                <a:effectLst/>
                <a:latin typeface="Monaco"/>
              </a:rPr>
              <a:t>username</a:t>
            </a:r>
            <a:r>
              <a:rPr kumimoji="0" lang="en-US" altLang="en-US" sz="1600" b="0" i="0" u="none" strike="noStrike" cap="none" normalizeH="0" baseline="0" dirty="0">
                <a:ln>
                  <a:noFill/>
                </a:ln>
                <a:solidFill>
                  <a:srgbClr val="000000"/>
                </a:solidFill>
                <a:effectLst/>
                <a:latin typeface="Monaco"/>
              </a:rPr>
              <a:t>=</a:t>
            </a:r>
            <a:r>
              <a:rPr kumimoji="0" lang="en-US" altLang="en-US" sz="1600" b="0" i="0" u="none" strike="noStrike" cap="none" normalizeH="0" baseline="0" dirty="0">
                <a:ln>
                  <a:noFill/>
                </a:ln>
                <a:solidFill>
                  <a:srgbClr val="2A00FF"/>
                </a:solidFill>
                <a:effectLst/>
                <a:latin typeface="Monaco"/>
              </a:rPr>
              <a:t>"tomcat"</a:t>
            </a:r>
            <a:r>
              <a:rPr kumimoji="0" lang="en-US" altLang="en-US" sz="1600" b="0" i="0" u="none" strike="noStrike" cap="none" normalizeH="0" baseline="0" dirty="0">
                <a:ln>
                  <a:noFill/>
                </a:ln>
                <a:solidFill>
                  <a:srgbClr val="555555"/>
                </a:solidFill>
                <a:effectLst/>
                <a:latin typeface="Monaco"/>
              </a:rPr>
              <a:t> </a:t>
            </a:r>
            <a:r>
              <a:rPr kumimoji="0" lang="en-US" altLang="en-US" sz="1600" b="0" i="0" u="none" strike="noStrike" cap="none" normalizeH="0" baseline="0" dirty="0">
                <a:ln>
                  <a:noFill/>
                </a:ln>
                <a:solidFill>
                  <a:srgbClr val="808080"/>
                </a:solidFill>
                <a:effectLst/>
                <a:latin typeface="Monaco"/>
              </a:rPr>
              <a:t>password</a:t>
            </a:r>
            <a:r>
              <a:rPr kumimoji="0" lang="en-US" altLang="en-US" sz="1600" b="0" i="0" u="none" strike="noStrike" cap="none" normalizeH="0" baseline="0" dirty="0">
                <a:ln>
                  <a:noFill/>
                </a:ln>
                <a:solidFill>
                  <a:srgbClr val="000000"/>
                </a:solidFill>
                <a:effectLst/>
                <a:latin typeface="Monaco"/>
              </a:rPr>
              <a:t>=</a:t>
            </a:r>
            <a:r>
              <a:rPr kumimoji="0" lang="en-US" altLang="en-US" sz="1600" b="0" i="0" u="none" strike="noStrike" cap="none" normalizeH="0" baseline="0" dirty="0">
                <a:ln>
                  <a:noFill/>
                </a:ln>
                <a:solidFill>
                  <a:srgbClr val="2A00FF"/>
                </a:solidFill>
                <a:effectLst/>
                <a:latin typeface="Monaco"/>
              </a:rPr>
              <a:t>"tomcat"</a:t>
            </a:r>
            <a:r>
              <a:rPr kumimoji="0" lang="en-US" altLang="en-US" sz="1600" b="0" i="0" u="none" strike="noStrike" cap="none" normalizeH="0" baseline="0" dirty="0">
                <a:ln>
                  <a:noFill/>
                </a:ln>
                <a:solidFill>
                  <a:srgbClr val="555555"/>
                </a:solidFill>
                <a:effectLst/>
                <a:latin typeface="Monaco"/>
              </a:rPr>
              <a:t> </a:t>
            </a:r>
            <a:r>
              <a:rPr kumimoji="0" lang="en-US" altLang="en-US" sz="1600" b="0" i="0" u="none" strike="noStrike" cap="none" normalizeH="0" baseline="0" dirty="0">
                <a:ln>
                  <a:noFill/>
                </a:ln>
                <a:solidFill>
                  <a:srgbClr val="808080"/>
                </a:solidFill>
                <a:effectLst/>
                <a:latin typeface="Monaco"/>
              </a:rPr>
              <a:t>roles</a:t>
            </a:r>
            <a:r>
              <a:rPr kumimoji="0" lang="en-US" altLang="en-US" sz="1600" b="0" i="0" u="none" strike="noStrike" cap="none" normalizeH="0" baseline="0" dirty="0">
                <a:ln>
                  <a:noFill/>
                </a:ln>
                <a:solidFill>
                  <a:srgbClr val="000000"/>
                </a:solidFill>
                <a:effectLst/>
                <a:latin typeface="Monaco"/>
              </a:rPr>
              <a:t>=</a:t>
            </a:r>
            <a:r>
              <a:rPr kumimoji="0" lang="en-US" altLang="en-US" sz="1600" b="0" i="0" u="none" strike="noStrike" cap="none" normalizeH="0" baseline="0" dirty="0">
                <a:ln>
                  <a:noFill/>
                </a:ln>
                <a:solidFill>
                  <a:srgbClr val="2A00FF"/>
                </a:solidFill>
                <a:effectLst/>
                <a:latin typeface="Monaco"/>
              </a:rPr>
              <a:t>"tomcat"</a:t>
            </a:r>
            <a:r>
              <a:rPr kumimoji="0" lang="en-US" altLang="en-US" sz="1600" b="0" i="0" u="none" strike="noStrike" cap="none" normalizeH="0" baseline="0" dirty="0">
                <a:ln>
                  <a:noFill/>
                </a:ln>
                <a:solidFill>
                  <a:srgbClr val="000000"/>
                </a:solidFill>
                <a:effectLst/>
                <a:latin typeface="Monaco"/>
              </a:rPr>
              <a:t>/&gt;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66"/>
                </a:solidFill>
                <a:effectLst/>
                <a:latin typeface="Monaco"/>
              </a:rPr>
              <a:t>    </a:t>
            </a:r>
            <a:r>
              <a:rPr kumimoji="0" lang="en-US" altLang="en-US" sz="1600" b="0" i="0" u="none" strike="noStrike" cap="none" normalizeH="0" baseline="0" dirty="0">
                <a:ln>
                  <a:noFill/>
                </a:ln>
                <a:solidFill>
                  <a:srgbClr val="000000"/>
                </a:solidFill>
                <a:effectLst/>
                <a:latin typeface="Monaco"/>
              </a:rPr>
              <a:t>&lt;</a:t>
            </a:r>
            <a:r>
              <a:rPr kumimoji="0" lang="en-US" altLang="en-US" sz="1600" b="1" i="0" u="none" strike="noStrike" cap="none" normalizeH="0" baseline="0" dirty="0">
                <a:ln>
                  <a:noFill/>
                </a:ln>
                <a:solidFill>
                  <a:srgbClr val="7F0055"/>
                </a:solidFill>
                <a:effectLst/>
                <a:latin typeface="Monaco"/>
              </a:rPr>
              <a:t>user</a:t>
            </a:r>
            <a:r>
              <a:rPr kumimoji="0" lang="en-US" altLang="en-US" sz="1600" b="0" i="0" u="none" strike="noStrike" cap="none" normalizeH="0" baseline="0" dirty="0">
                <a:ln>
                  <a:noFill/>
                </a:ln>
                <a:solidFill>
                  <a:srgbClr val="555555"/>
                </a:solidFill>
                <a:effectLst/>
                <a:latin typeface="Monaco"/>
              </a:rPr>
              <a:t> </a:t>
            </a:r>
            <a:r>
              <a:rPr kumimoji="0" lang="en-US" altLang="en-US" sz="1600" b="0" i="0" u="none" strike="noStrike" cap="none" normalizeH="0" baseline="0" dirty="0">
                <a:ln>
                  <a:noFill/>
                </a:ln>
                <a:solidFill>
                  <a:srgbClr val="808080"/>
                </a:solidFill>
                <a:effectLst/>
                <a:latin typeface="Monaco"/>
              </a:rPr>
              <a:t>username</a:t>
            </a:r>
            <a:r>
              <a:rPr kumimoji="0" lang="en-US" altLang="en-US" sz="1600" b="0" i="0" u="none" strike="noStrike" cap="none" normalizeH="0" baseline="0" dirty="0">
                <a:ln>
                  <a:noFill/>
                </a:ln>
                <a:solidFill>
                  <a:srgbClr val="000000"/>
                </a:solidFill>
                <a:effectLst/>
                <a:latin typeface="Monaco"/>
              </a:rPr>
              <a:t>=</a:t>
            </a:r>
            <a:r>
              <a:rPr kumimoji="0" lang="en-US" altLang="en-US" sz="1600" b="0" i="0" u="none" strike="noStrike" cap="none" normalizeH="0" baseline="0" dirty="0">
                <a:ln>
                  <a:noFill/>
                </a:ln>
                <a:solidFill>
                  <a:srgbClr val="2A00FF"/>
                </a:solidFill>
                <a:effectLst/>
                <a:latin typeface="Monaco"/>
              </a:rPr>
              <a:t>"both"</a:t>
            </a:r>
            <a:r>
              <a:rPr kumimoji="0" lang="en-US" altLang="en-US" sz="1600" b="0" i="0" u="none" strike="noStrike" cap="none" normalizeH="0" baseline="0" dirty="0">
                <a:ln>
                  <a:noFill/>
                </a:ln>
                <a:solidFill>
                  <a:srgbClr val="555555"/>
                </a:solidFill>
                <a:effectLst/>
                <a:latin typeface="Monaco"/>
              </a:rPr>
              <a:t> </a:t>
            </a:r>
            <a:r>
              <a:rPr kumimoji="0" lang="en-US" altLang="en-US" sz="1600" b="0" i="0" u="none" strike="noStrike" cap="none" normalizeH="0" baseline="0" dirty="0">
                <a:ln>
                  <a:noFill/>
                </a:ln>
                <a:solidFill>
                  <a:srgbClr val="808080"/>
                </a:solidFill>
                <a:effectLst/>
                <a:latin typeface="Monaco"/>
              </a:rPr>
              <a:t>password</a:t>
            </a:r>
            <a:r>
              <a:rPr kumimoji="0" lang="en-US" altLang="en-US" sz="1600" b="0" i="0" u="none" strike="noStrike" cap="none" normalizeH="0" baseline="0" dirty="0">
                <a:ln>
                  <a:noFill/>
                </a:ln>
                <a:solidFill>
                  <a:srgbClr val="000000"/>
                </a:solidFill>
                <a:effectLst/>
                <a:latin typeface="Monaco"/>
              </a:rPr>
              <a:t>=</a:t>
            </a:r>
            <a:r>
              <a:rPr kumimoji="0" lang="en-US" altLang="en-US" sz="1600" b="0" i="0" u="none" strike="noStrike" cap="none" normalizeH="0" baseline="0" dirty="0">
                <a:ln>
                  <a:noFill/>
                </a:ln>
                <a:solidFill>
                  <a:srgbClr val="2A00FF"/>
                </a:solidFill>
                <a:effectLst/>
                <a:latin typeface="Monaco"/>
              </a:rPr>
              <a:t>"tomcat"</a:t>
            </a:r>
            <a:r>
              <a:rPr kumimoji="0" lang="en-US" altLang="en-US" sz="1600" b="0" i="0" u="none" strike="noStrike" cap="none" normalizeH="0" baseline="0" dirty="0">
                <a:ln>
                  <a:noFill/>
                </a:ln>
                <a:solidFill>
                  <a:srgbClr val="555555"/>
                </a:solidFill>
                <a:effectLst/>
                <a:latin typeface="Monaco"/>
              </a:rPr>
              <a:t> </a:t>
            </a:r>
            <a:r>
              <a:rPr kumimoji="0" lang="en-US" altLang="en-US" sz="1600" b="0" i="0" u="none" strike="noStrike" cap="none" normalizeH="0" baseline="0" dirty="0">
                <a:ln>
                  <a:noFill/>
                </a:ln>
                <a:solidFill>
                  <a:srgbClr val="808080"/>
                </a:solidFill>
                <a:effectLst/>
                <a:latin typeface="Monaco"/>
              </a:rPr>
              <a:t>roles</a:t>
            </a:r>
            <a:r>
              <a:rPr kumimoji="0" lang="en-US" altLang="en-US" sz="1600" b="0" i="0" u="none" strike="noStrike" cap="none" normalizeH="0" baseline="0" dirty="0">
                <a:ln>
                  <a:noFill/>
                </a:ln>
                <a:solidFill>
                  <a:srgbClr val="000000"/>
                </a:solidFill>
                <a:effectLst/>
                <a:latin typeface="Monaco"/>
              </a:rPr>
              <a:t>=</a:t>
            </a:r>
            <a:r>
              <a:rPr kumimoji="0" lang="en-US" altLang="en-US" sz="1600" b="0" i="0" u="none" strike="noStrike" cap="none" normalizeH="0" baseline="0" dirty="0">
                <a:ln>
                  <a:noFill/>
                </a:ln>
                <a:solidFill>
                  <a:srgbClr val="2A00FF"/>
                </a:solidFill>
                <a:effectLst/>
                <a:latin typeface="Monaco"/>
              </a:rPr>
              <a:t>"tomcat,role1"</a:t>
            </a:r>
            <a:r>
              <a:rPr kumimoji="0" lang="en-US" altLang="en-US" sz="1600" b="0" i="0" u="none" strike="noStrike" cap="none" normalizeH="0" baseline="0" dirty="0">
                <a:ln>
                  <a:noFill/>
                </a:ln>
                <a:solidFill>
                  <a:srgbClr val="000000"/>
                </a:solidFill>
                <a:effectLst/>
                <a:latin typeface="Monaco"/>
              </a:rPr>
              <a:t>/&gt;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66"/>
                </a:solidFill>
                <a:effectLst/>
                <a:latin typeface="Monaco"/>
              </a:rPr>
              <a:t>    </a:t>
            </a:r>
            <a:r>
              <a:rPr kumimoji="0" lang="en-US" altLang="en-US" sz="1600" b="0" i="0" u="none" strike="noStrike" cap="none" normalizeH="0" baseline="0" dirty="0">
                <a:ln>
                  <a:noFill/>
                </a:ln>
                <a:solidFill>
                  <a:srgbClr val="000000"/>
                </a:solidFill>
                <a:effectLst/>
                <a:latin typeface="Monaco"/>
              </a:rPr>
              <a:t>&lt;</a:t>
            </a:r>
            <a:r>
              <a:rPr kumimoji="0" lang="en-US" altLang="en-US" sz="1600" b="1" i="0" u="none" strike="noStrike" cap="none" normalizeH="0" baseline="0" dirty="0">
                <a:ln>
                  <a:noFill/>
                </a:ln>
                <a:solidFill>
                  <a:srgbClr val="7F0055"/>
                </a:solidFill>
                <a:effectLst/>
                <a:latin typeface="Monaco"/>
              </a:rPr>
              <a:t>user</a:t>
            </a:r>
            <a:r>
              <a:rPr kumimoji="0" lang="en-US" altLang="en-US" sz="1600" b="0" i="0" u="none" strike="noStrike" cap="none" normalizeH="0" baseline="0" dirty="0">
                <a:ln>
                  <a:noFill/>
                </a:ln>
                <a:solidFill>
                  <a:srgbClr val="555555"/>
                </a:solidFill>
                <a:effectLst/>
                <a:latin typeface="Monaco"/>
              </a:rPr>
              <a:t> </a:t>
            </a:r>
            <a:r>
              <a:rPr kumimoji="0" lang="en-US" altLang="en-US" sz="1600" b="0" i="0" u="none" strike="noStrike" cap="none" normalizeH="0" baseline="0" dirty="0">
                <a:ln>
                  <a:noFill/>
                </a:ln>
                <a:solidFill>
                  <a:srgbClr val="808080"/>
                </a:solidFill>
                <a:effectLst/>
                <a:latin typeface="Monaco"/>
              </a:rPr>
              <a:t>username</a:t>
            </a:r>
            <a:r>
              <a:rPr kumimoji="0" lang="en-US" altLang="en-US" sz="1600" b="0" i="0" u="none" strike="noStrike" cap="none" normalizeH="0" baseline="0" dirty="0">
                <a:ln>
                  <a:noFill/>
                </a:ln>
                <a:solidFill>
                  <a:srgbClr val="000000"/>
                </a:solidFill>
                <a:effectLst/>
                <a:latin typeface="Monaco"/>
              </a:rPr>
              <a:t>=</a:t>
            </a:r>
            <a:r>
              <a:rPr kumimoji="0" lang="en-US" altLang="en-US" sz="1600" b="0" i="0" u="none" strike="noStrike" cap="none" normalizeH="0" baseline="0" dirty="0">
                <a:ln>
                  <a:noFill/>
                </a:ln>
                <a:solidFill>
                  <a:srgbClr val="2A00FF"/>
                </a:solidFill>
                <a:effectLst/>
                <a:latin typeface="Monaco"/>
              </a:rPr>
              <a:t>"role1"</a:t>
            </a:r>
            <a:r>
              <a:rPr kumimoji="0" lang="en-US" altLang="en-US" sz="1600" b="0" i="0" u="none" strike="noStrike" cap="none" normalizeH="0" baseline="0" dirty="0">
                <a:ln>
                  <a:noFill/>
                </a:ln>
                <a:solidFill>
                  <a:srgbClr val="555555"/>
                </a:solidFill>
                <a:effectLst/>
                <a:latin typeface="Monaco"/>
              </a:rPr>
              <a:t> </a:t>
            </a:r>
            <a:r>
              <a:rPr kumimoji="0" lang="en-US" altLang="en-US" sz="1600" b="0" i="0" u="none" strike="noStrike" cap="none" normalizeH="0" baseline="0" dirty="0">
                <a:ln>
                  <a:noFill/>
                </a:ln>
                <a:solidFill>
                  <a:srgbClr val="808080"/>
                </a:solidFill>
                <a:effectLst/>
                <a:latin typeface="Monaco"/>
              </a:rPr>
              <a:t>password</a:t>
            </a:r>
            <a:r>
              <a:rPr kumimoji="0" lang="en-US" altLang="en-US" sz="1600" b="0" i="0" u="none" strike="noStrike" cap="none" normalizeH="0" baseline="0" dirty="0">
                <a:ln>
                  <a:noFill/>
                </a:ln>
                <a:solidFill>
                  <a:srgbClr val="000000"/>
                </a:solidFill>
                <a:effectLst/>
                <a:latin typeface="Monaco"/>
              </a:rPr>
              <a:t>=</a:t>
            </a:r>
            <a:r>
              <a:rPr kumimoji="0" lang="en-US" altLang="en-US" sz="1600" b="0" i="0" u="none" strike="noStrike" cap="none" normalizeH="0" baseline="0" dirty="0">
                <a:ln>
                  <a:noFill/>
                </a:ln>
                <a:solidFill>
                  <a:srgbClr val="2A00FF"/>
                </a:solidFill>
                <a:effectLst/>
                <a:latin typeface="Monaco"/>
              </a:rPr>
              <a:t>"tomcat"</a:t>
            </a:r>
            <a:r>
              <a:rPr kumimoji="0" lang="en-US" altLang="en-US" sz="1600" b="0" i="0" u="none" strike="noStrike" cap="none" normalizeH="0" baseline="0" dirty="0">
                <a:ln>
                  <a:noFill/>
                </a:ln>
                <a:solidFill>
                  <a:srgbClr val="555555"/>
                </a:solidFill>
                <a:effectLst/>
                <a:latin typeface="Monaco"/>
              </a:rPr>
              <a:t> </a:t>
            </a:r>
            <a:r>
              <a:rPr kumimoji="0" lang="en-US" altLang="en-US" sz="1600" b="0" i="0" u="none" strike="noStrike" cap="none" normalizeH="0" baseline="0" dirty="0">
                <a:ln>
                  <a:noFill/>
                </a:ln>
                <a:solidFill>
                  <a:srgbClr val="808080"/>
                </a:solidFill>
                <a:effectLst/>
                <a:latin typeface="Monaco"/>
              </a:rPr>
              <a:t>roles</a:t>
            </a:r>
            <a:r>
              <a:rPr kumimoji="0" lang="en-US" altLang="en-US" sz="1600" b="0" i="0" u="none" strike="noStrike" cap="none" normalizeH="0" baseline="0" dirty="0">
                <a:ln>
                  <a:noFill/>
                </a:ln>
                <a:solidFill>
                  <a:srgbClr val="000000"/>
                </a:solidFill>
                <a:effectLst/>
                <a:latin typeface="Monaco"/>
              </a:rPr>
              <a:t>=</a:t>
            </a:r>
            <a:r>
              <a:rPr kumimoji="0" lang="en-US" altLang="en-US" sz="1600" b="0" i="0" u="none" strike="noStrike" cap="none" normalizeH="0" baseline="0" dirty="0">
                <a:ln>
                  <a:noFill/>
                </a:ln>
                <a:solidFill>
                  <a:srgbClr val="2A00FF"/>
                </a:solidFill>
                <a:effectLst/>
                <a:latin typeface="Monaco"/>
              </a:rPr>
              <a:t>"role1"</a:t>
            </a:r>
            <a:r>
              <a:rPr kumimoji="0" lang="en-US" altLang="en-US" sz="1600" b="0" i="0" u="none" strike="noStrike" cap="none" normalizeH="0" baseline="0" dirty="0">
                <a:ln>
                  <a:noFill/>
                </a:ln>
                <a:solidFill>
                  <a:srgbClr val="000000"/>
                </a:solidFill>
                <a:effectLst/>
                <a:latin typeface="Monaco"/>
              </a:rPr>
              <a:t>/&gt;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onaco"/>
              </a:rPr>
              <a:t>&lt;/</a:t>
            </a:r>
            <a:r>
              <a:rPr kumimoji="0" lang="en-US" altLang="en-US" sz="1600" b="1" i="0" u="none" strike="noStrike" cap="none" normalizeH="0" baseline="0" dirty="0">
                <a:ln>
                  <a:noFill/>
                </a:ln>
                <a:solidFill>
                  <a:srgbClr val="7F0055"/>
                </a:solidFill>
                <a:effectLst/>
                <a:latin typeface="Monaco"/>
              </a:rPr>
              <a:t>tomcat-users</a:t>
            </a:r>
            <a:r>
              <a:rPr kumimoji="0" lang="en-US" altLang="en-US" sz="1600" b="0" i="0" u="none" strike="noStrike" cap="none" normalizeH="0" baseline="0" dirty="0">
                <a:ln>
                  <a:noFill/>
                </a:ln>
                <a:solidFill>
                  <a:srgbClr val="000000"/>
                </a:solidFill>
                <a:effectLst/>
                <a:latin typeface="Monaco"/>
              </a:rPr>
              <a:t>&gt;</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1005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31580C-8037-4D12-AE76-F7E7C8114B82}"/>
              </a:ext>
            </a:extLst>
          </p:cNvPr>
          <p:cNvSpPr>
            <a:spLocks noGrp="1"/>
          </p:cNvSpPr>
          <p:nvPr>
            <p:ph idx="1"/>
          </p:nvPr>
        </p:nvSpPr>
        <p:spPr/>
        <p:txBody>
          <a:bodyPr>
            <a:normAutofit/>
          </a:bodyPr>
          <a:lstStyle/>
          <a:p>
            <a:r>
              <a:rPr lang="en-US" sz="2800" dirty="0"/>
              <a:t>Transport-level security: </a:t>
            </a:r>
          </a:p>
          <a:p>
            <a:pPr lvl="1"/>
            <a:r>
              <a:rPr lang="en-US" sz="2400" dirty="0"/>
              <a:t>HTTP Basic/Digest and </a:t>
            </a:r>
            <a:r>
              <a:rPr lang="en-US" sz="2400" b="1" dirty="0"/>
              <a:t>SSL</a:t>
            </a:r>
          </a:p>
          <a:p>
            <a:endParaRPr lang="en-US" sz="2800" dirty="0"/>
          </a:p>
          <a:p>
            <a:r>
              <a:rPr lang="en-US" sz="2800" dirty="0"/>
              <a:t>Message-level / Application-level security: </a:t>
            </a:r>
          </a:p>
          <a:p>
            <a:pPr lvl="1"/>
            <a:r>
              <a:rPr lang="en-US" sz="2400" dirty="0"/>
              <a:t>WS-Security, XML digital signature, XML Encryption, 				 XKMS (XML Key Management Specification), 				            XACML (</a:t>
            </a:r>
            <a:r>
              <a:rPr lang="en-US" sz="2400" dirty="0" err="1"/>
              <a:t>eXtensible</a:t>
            </a:r>
            <a:r>
              <a:rPr lang="en-US" sz="2400" dirty="0"/>
              <a:t> Access Control Markup Language), 		               SAML (Secure Assertion Markup Language), …</a:t>
            </a:r>
          </a:p>
        </p:txBody>
      </p:sp>
      <p:sp>
        <p:nvSpPr>
          <p:cNvPr id="3" name="Title 2">
            <a:extLst>
              <a:ext uri="{FF2B5EF4-FFF2-40B4-BE49-F238E27FC236}">
                <a16:creationId xmlns:a16="http://schemas.microsoft.com/office/drawing/2014/main" id="{6F7A770D-1876-469E-943B-4C0506EF4925}"/>
              </a:ext>
            </a:extLst>
          </p:cNvPr>
          <p:cNvSpPr>
            <a:spLocks noGrp="1"/>
          </p:cNvSpPr>
          <p:nvPr>
            <p:ph type="title"/>
          </p:nvPr>
        </p:nvSpPr>
        <p:spPr/>
        <p:txBody>
          <a:bodyPr/>
          <a:lstStyle/>
          <a:p>
            <a:r>
              <a:rPr lang="en-US" dirty="0"/>
              <a:t>Wire-level Security</a:t>
            </a:r>
          </a:p>
        </p:txBody>
      </p:sp>
      <p:sp>
        <p:nvSpPr>
          <p:cNvPr id="6" name="Text Placeholder 5"/>
          <p:cNvSpPr>
            <a:spLocks noGrp="1"/>
          </p:cNvSpPr>
          <p:nvPr>
            <p:ph type="body" idx="13"/>
          </p:nvPr>
        </p:nvSpPr>
        <p:spPr/>
        <p:txBody>
          <a:bodyPr/>
          <a:lstStyle/>
          <a:p>
            <a:r>
              <a:rPr lang="en-US" dirty="0"/>
              <a:t>Securing Web Services</a:t>
            </a:r>
            <a:endParaRPr lang="en-CA" dirty="0"/>
          </a:p>
        </p:txBody>
      </p:sp>
    </p:spTree>
    <p:extLst>
      <p:ext uri="{BB962C8B-B14F-4D97-AF65-F5344CB8AC3E}">
        <p14:creationId xmlns:p14="http://schemas.microsoft.com/office/powerpoint/2010/main" val="9354405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CA" dirty="0"/>
              <a:t>Authentication</a:t>
            </a:r>
          </a:p>
          <a:p>
            <a:r>
              <a:rPr lang="en-CA" dirty="0"/>
              <a:t>Authorization</a:t>
            </a:r>
          </a:p>
          <a:p>
            <a:r>
              <a:rPr lang="en-CA" dirty="0"/>
              <a:t>Realm</a:t>
            </a:r>
          </a:p>
          <a:p>
            <a:r>
              <a:rPr lang="en-CA" dirty="0"/>
              <a:t>Container Managed Security</a:t>
            </a:r>
          </a:p>
          <a:p>
            <a:endParaRPr lang="en-CA" dirty="0"/>
          </a:p>
        </p:txBody>
      </p:sp>
      <p:sp>
        <p:nvSpPr>
          <p:cNvPr id="2" name="Title 1"/>
          <p:cNvSpPr>
            <a:spLocks noGrp="1"/>
          </p:cNvSpPr>
          <p:nvPr>
            <p:ph type="title"/>
          </p:nvPr>
        </p:nvSpPr>
        <p:spPr/>
        <p:txBody>
          <a:bodyPr/>
          <a:lstStyle/>
          <a:p>
            <a:r>
              <a:rPr lang="en-US" dirty="0"/>
              <a:t>Tomcat tomcat-users.xml configuration</a:t>
            </a:r>
            <a:endParaRPr lang="en-CA" dirty="0"/>
          </a:p>
        </p:txBody>
      </p:sp>
      <p:sp>
        <p:nvSpPr>
          <p:cNvPr id="4" name="Text Placeholder 3"/>
          <p:cNvSpPr>
            <a:spLocks noGrp="1"/>
          </p:cNvSpPr>
          <p:nvPr>
            <p:ph type="body" idx="13"/>
          </p:nvPr>
        </p:nvSpPr>
        <p:spPr/>
        <p:txBody>
          <a:bodyPr/>
          <a:lstStyle/>
          <a:p>
            <a:r>
              <a:rPr lang="en-US" dirty="0"/>
              <a:t>Web Application Security Concepts</a:t>
            </a:r>
            <a:endParaRPr lang="en-CA" dirty="0"/>
          </a:p>
        </p:txBody>
      </p:sp>
    </p:spTree>
    <p:extLst>
      <p:ext uri="{BB962C8B-B14F-4D97-AF65-F5344CB8AC3E}">
        <p14:creationId xmlns:p14="http://schemas.microsoft.com/office/powerpoint/2010/main" val="2029149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CA" b="1" dirty="0"/>
              <a:t>Authentication</a:t>
            </a:r>
          </a:p>
          <a:p>
            <a:pPr marL="400050" lvl="1" indent="0">
              <a:buNone/>
            </a:pPr>
            <a:r>
              <a:rPr lang="en-US" dirty="0"/>
              <a:t>To access a restricted resource on the server, Tomcat challenges a user to produce user details to confirm that they are who they say they are.</a:t>
            </a:r>
            <a:endParaRPr lang="en-CA" dirty="0"/>
          </a:p>
          <a:p>
            <a:r>
              <a:rPr lang="en-CA" dirty="0"/>
              <a:t>Authorization</a:t>
            </a:r>
          </a:p>
          <a:p>
            <a:r>
              <a:rPr lang="en-CA" dirty="0"/>
              <a:t>Realm</a:t>
            </a:r>
          </a:p>
          <a:p>
            <a:r>
              <a:rPr lang="en-CA" dirty="0"/>
              <a:t>Container Managed Security</a:t>
            </a:r>
          </a:p>
          <a:p>
            <a:pPr marL="400050" lvl="1" indent="0">
              <a:buNone/>
            </a:pPr>
            <a:endParaRPr lang="en-CA" dirty="0"/>
          </a:p>
          <a:p>
            <a:endParaRPr lang="en-CA" dirty="0"/>
          </a:p>
        </p:txBody>
      </p:sp>
      <p:sp>
        <p:nvSpPr>
          <p:cNvPr id="2" name="Title 1"/>
          <p:cNvSpPr>
            <a:spLocks noGrp="1"/>
          </p:cNvSpPr>
          <p:nvPr>
            <p:ph type="title"/>
          </p:nvPr>
        </p:nvSpPr>
        <p:spPr/>
        <p:txBody>
          <a:bodyPr/>
          <a:lstStyle/>
          <a:p>
            <a:r>
              <a:rPr lang="en-US" dirty="0"/>
              <a:t>Tomcat tomcat-users.xml configuration</a:t>
            </a:r>
            <a:endParaRPr lang="en-CA" dirty="0"/>
          </a:p>
        </p:txBody>
      </p:sp>
      <p:sp>
        <p:nvSpPr>
          <p:cNvPr id="4" name="Text Placeholder 3"/>
          <p:cNvSpPr>
            <a:spLocks noGrp="1"/>
          </p:cNvSpPr>
          <p:nvPr>
            <p:ph type="body" idx="13"/>
          </p:nvPr>
        </p:nvSpPr>
        <p:spPr/>
        <p:txBody>
          <a:bodyPr/>
          <a:lstStyle/>
          <a:p>
            <a:r>
              <a:rPr lang="en-US" dirty="0"/>
              <a:t>Web Application Security Concepts</a:t>
            </a:r>
            <a:endParaRPr lang="en-CA" dirty="0"/>
          </a:p>
        </p:txBody>
      </p:sp>
    </p:spTree>
    <p:extLst>
      <p:ext uri="{BB962C8B-B14F-4D97-AF65-F5344CB8AC3E}">
        <p14:creationId xmlns:p14="http://schemas.microsoft.com/office/powerpoint/2010/main" val="42332748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CA" dirty="0"/>
              <a:t>Authentication</a:t>
            </a:r>
          </a:p>
          <a:p>
            <a:r>
              <a:rPr lang="en-CA" b="1" dirty="0"/>
              <a:t>Authorization</a:t>
            </a:r>
          </a:p>
          <a:p>
            <a:pPr marL="400050" lvl="1" indent="0">
              <a:buNone/>
            </a:pPr>
            <a:r>
              <a:rPr lang="en-US" dirty="0"/>
              <a:t>Once a user is authenticated, the server determines whether this user is authorized to access the restricted resource requested.</a:t>
            </a:r>
            <a:endParaRPr lang="en-CA" dirty="0"/>
          </a:p>
          <a:p>
            <a:r>
              <a:rPr lang="en-CA" dirty="0"/>
              <a:t>Realm</a:t>
            </a:r>
          </a:p>
          <a:p>
            <a:r>
              <a:rPr lang="en-CA" dirty="0"/>
              <a:t>Container Managed Security</a:t>
            </a:r>
          </a:p>
          <a:p>
            <a:pPr marL="400050" lvl="1" indent="0">
              <a:buNone/>
            </a:pPr>
            <a:endParaRPr lang="en-CA" dirty="0"/>
          </a:p>
          <a:p>
            <a:endParaRPr lang="en-CA" dirty="0"/>
          </a:p>
        </p:txBody>
      </p:sp>
      <p:sp>
        <p:nvSpPr>
          <p:cNvPr id="2" name="Title 1"/>
          <p:cNvSpPr>
            <a:spLocks noGrp="1"/>
          </p:cNvSpPr>
          <p:nvPr>
            <p:ph type="title"/>
          </p:nvPr>
        </p:nvSpPr>
        <p:spPr/>
        <p:txBody>
          <a:bodyPr/>
          <a:lstStyle/>
          <a:p>
            <a:r>
              <a:rPr lang="en-US" dirty="0"/>
              <a:t>Tomcat tomcat-users.xml configuration</a:t>
            </a:r>
            <a:endParaRPr lang="en-CA" dirty="0"/>
          </a:p>
        </p:txBody>
      </p:sp>
      <p:sp>
        <p:nvSpPr>
          <p:cNvPr id="4" name="Text Placeholder 3"/>
          <p:cNvSpPr>
            <a:spLocks noGrp="1"/>
          </p:cNvSpPr>
          <p:nvPr>
            <p:ph type="body" idx="13"/>
          </p:nvPr>
        </p:nvSpPr>
        <p:spPr/>
        <p:txBody>
          <a:bodyPr/>
          <a:lstStyle/>
          <a:p>
            <a:r>
              <a:rPr lang="en-US" dirty="0"/>
              <a:t>Web Application Security Concepts</a:t>
            </a:r>
            <a:endParaRPr lang="en-CA" dirty="0"/>
          </a:p>
        </p:txBody>
      </p:sp>
    </p:spTree>
    <p:extLst>
      <p:ext uri="{BB962C8B-B14F-4D97-AF65-F5344CB8AC3E}">
        <p14:creationId xmlns:p14="http://schemas.microsoft.com/office/powerpoint/2010/main" val="41134732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CA" dirty="0"/>
              <a:t>Authentication</a:t>
            </a:r>
          </a:p>
          <a:p>
            <a:r>
              <a:rPr lang="en-CA" dirty="0"/>
              <a:t>Authorization</a:t>
            </a:r>
          </a:p>
          <a:p>
            <a:r>
              <a:rPr lang="en-CA" b="1" dirty="0"/>
              <a:t>Realm</a:t>
            </a:r>
          </a:p>
          <a:p>
            <a:pPr marL="400050" lvl="1" indent="0">
              <a:buNone/>
            </a:pPr>
            <a:r>
              <a:rPr lang="en-US" dirty="0"/>
              <a:t>A realm is a repository of user information; it is an abstraction of the data store – text file, JDBC database or a JNDI resource. This has the following information: username, password and the roles which are assigned to the users.</a:t>
            </a:r>
            <a:endParaRPr lang="en-CA" dirty="0"/>
          </a:p>
          <a:p>
            <a:r>
              <a:rPr lang="en-CA" dirty="0"/>
              <a:t>Container Managed Security</a:t>
            </a:r>
          </a:p>
          <a:p>
            <a:pPr marL="400050" lvl="1" indent="0">
              <a:buNone/>
            </a:pPr>
            <a:endParaRPr lang="en-CA" dirty="0"/>
          </a:p>
          <a:p>
            <a:endParaRPr lang="en-CA" dirty="0"/>
          </a:p>
        </p:txBody>
      </p:sp>
      <p:sp>
        <p:nvSpPr>
          <p:cNvPr id="2" name="Title 1"/>
          <p:cNvSpPr>
            <a:spLocks noGrp="1"/>
          </p:cNvSpPr>
          <p:nvPr>
            <p:ph type="title"/>
          </p:nvPr>
        </p:nvSpPr>
        <p:spPr/>
        <p:txBody>
          <a:bodyPr/>
          <a:lstStyle/>
          <a:p>
            <a:r>
              <a:rPr lang="en-US" dirty="0"/>
              <a:t>Tomcat tomcat-users.xml configuration</a:t>
            </a:r>
            <a:endParaRPr lang="en-CA" dirty="0"/>
          </a:p>
        </p:txBody>
      </p:sp>
      <p:sp>
        <p:nvSpPr>
          <p:cNvPr id="4" name="Text Placeholder 3"/>
          <p:cNvSpPr>
            <a:spLocks noGrp="1"/>
          </p:cNvSpPr>
          <p:nvPr>
            <p:ph type="body" idx="13"/>
          </p:nvPr>
        </p:nvSpPr>
        <p:spPr/>
        <p:txBody>
          <a:bodyPr/>
          <a:lstStyle/>
          <a:p>
            <a:r>
              <a:rPr lang="en-US" dirty="0"/>
              <a:t>Web Application Security Concepts</a:t>
            </a:r>
            <a:endParaRPr lang="en-CA" dirty="0"/>
          </a:p>
        </p:txBody>
      </p:sp>
    </p:spTree>
    <p:extLst>
      <p:ext uri="{BB962C8B-B14F-4D97-AF65-F5344CB8AC3E}">
        <p14:creationId xmlns:p14="http://schemas.microsoft.com/office/powerpoint/2010/main" val="18237414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CA" dirty="0"/>
              <a:t>Authentication</a:t>
            </a:r>
          </a:p>
          <a:p>
            <a:r>
              <a:rPr lang="en-CA" dirty="0"/>
              <a:t>Authorization</a:t>
            </a:r>
          </a:p>
          <a:p>
            <a:r>
              <a:rPr lang="en-CA" dirty="0"/>
              <a:t>Realm</a:t>
            </a:r>
          </a:p>
          <a:p>
            <a:r>
              <a:rPr lang="en-CA" b="1" dirty="0"/>
              <a:t>Container Managed Security</a:t>
            </a:r>
          </a:p>
          <a:p>
            <a:pPr marL="400050" lvl="1" indent="0">
              <a:buNone/>
            </a:pPr>
            <a:r>
              <a:rPr lang="en-US" dirty="0"/>
              <a:t>Container managed security provides enforcing and implementing security policies on the web server Also known as declarative security (for authentication and authorization)</a:t>
            </a:r>
          </a:p>
          <a:p>
            <a:pPr marL="400050" lvl="1" indent="0">
              <a:buNone/>
            </a:pPr>
            <a:endParaRPr lang="en-CA" dirty="0"/>
          </a:p>
          <a:p>
            <a:endParaRPr lang="en-CA" dirty="0"/>
          </a:p>
        </p:txBody>
      </p:sp>
      <p:sp>
        <p:nvSpPr>
          <p:cNvPr id="2" name="Title 1"/>
          <p:cNvSpPr>
            <a:spLocks noGrp="1"/>
          </p:cNvSpPr>
          <p:nvPr>
            <p:ph type="title"/>
          </p:nvPr>
        </p:nvSpPr>
        <p:spPr/>
        <p:txBody>
          <a:bodyPr/>
          <a:lstStyle/>
          <a:p>
            <a:r>
              <a:rPr lang="en-US" dirty="0"/>
              <a:t>Tomcat tomcat-users.xml configuration</a:t>
            </a:r>
            <a:endParaRPr lang="en-CA" dirty="0"/>
          </a:p>
        </p:txBody>
      </p:sp>
      <p:sp>
        <p:nvSpPr>
          <p:cNvPr id="4" name="Text Placeholder 3"/>
          <p:cNvSpPr>
            <a:spLocks noGrp="1"/>
          </p:cNvSpPr>
          <p:nvPr>
            <p:ph type="body" idx="13"/>
          </p:nvPr>
        </p:nvSpPr>
        <p:spPr/>
        <p:txBody>
          <a:bodyPr/>
          <a:lstStyle/>
          <a:p>
            <a:r>
              <a:rPr lang="en-US" dirty="0"/>
              <a:t>Web Application Security Concepts</a:t>
            </a:r>
            <a:endParaRPr lang="en-CA" dirty="0"/>
          </a:p>
        </p:txBody>
      </p:sp>
    </p:spTree>
    <p:extLst>
      <p:ext uri="{BB962C8B-B14F-4D97-AF65-F5344CB8AC3E}">
        <p14:creationId xmlns:p14="http://schemas.microsoft.com/office/powerpoint/2010/main" val="14222162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i="1" dirty="0"/>
              <a:t>For more info (especially on realms) see:</a:t>
            </a:r>
          </a:p>
          <a:p>
            <a:pPr lvl="1"/>
            <a:endParaRPr lang="en-CA" sz="1800" dirty="0">
              <a:hlinkClick r:id="rId2"/>
            </a:endParaRPr>
          </a:p>
          <a:p>
            <a:pPr lvl="1"/>
            <a:r>
              <a:rPr lang="en-CA" sz="1800" dirty="0">
                <a:hlinkClick r:id="rId2"/>
              </a:rPr>
              <a:t>https://examples.javacodegeeks.com/enterprise-java/tomcat/tomcat-users-xml-configuration-example/</a:t>
            </a:r>
            <a:endParaRPr lang="en-CA" sz="1800" dirty="0"/>
          </a:p>
        </p:txBody>
      </p:sp>
      <p:sp>
        <p:nvSpPr>
          <p:cNvPr id="3" name="Title 2"/>
          <p:cNvSpPr>
            <a:spLocks noGrp="1"/>
          </p:cNvSpPr>
          <p:nvPr>
            <p:ph type="title"/>
          </p:nvPr>
        </p:nvSpPr>
        <p:spPr/>
        <p:txBody>
          <a:bodyPr/>
          <a:lstStyle/>
          <a:p>
            <a:endParaRPr lang="en-CA"/>
          </a:p>
        </p:txBody>
      </p:sp>
      <p:sp>
        <p:nvSpPr>
          <p:cNvPr id="4" name="Text Placeholder 3"/>
          <p:cNvSpPr>
            <a:spLocks noGrp="1"/>
          </p:cNvSpPr>
          <p:nvPr>
            <p:ph type="body" idx="13"/>
          </p:nvPr>
        </p:nvSpPr>
        <p:spPr/>
        <p:txBody>
          <a:bodyPr/>
          <a:lstStyle/>
          <a:p>
            <a:r>
              <a:rPr lang="en-US" dirty="0"/>
              <a:t>The tomcat-users.xml File</a:t>
            </a:r>
            <a:endParaRPr lang="en-CA" dirty="0"/>
          </a:p>
        </p:txBody>
      </p:sp>
    </p:spTree>
    <p:extLst>
      <p:ext uri="{BB962C8B-B14F-4D97-AF65-F5344CB8AC3E}">
        <p14:creationId xmlns:p14="http://schemas.microsoft.com/office/powerpoint/2010/main" val="26265059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F964537-4929-430C-9561-274ECDA0806E}"/>
              </a:ext>
            </a:extLst>
          </p:cNvPr>
          <p:cNvSpPr>
            <a:spLocks noGrp="1"/>
          </p:cNvSpPr>
          <p:nvPr>
            <p:ph type="body" sz="half" idx="14"/>
          </p:nvPr>
        </p:nvSpPr>
        <p:spPr/>
        <p:txBody>
          <a:bodyPr/>
          <a:lstStyle/>
          <a:p>
            <a:endParaRPr lang="en-US"/>
          </a:p>
        </p:txBody>
      </p:sp>
      <p:sp>
        <p:nvSpPr>
          <p:cNvPr id="7" name="Text Placeholder 6">
            <a:extLst>
              <a:ext uri="{FF2B5EF4-FFF2-40B4-BE49-F238E27FC236}">
                <a16:creationId xmlns:a16="http://schemas.microsoft.com/office/drawing/2014/main" id="{F17FA871-E3DF-421B-A35F-5E2CCBA8FF14}"/>
              </a:ext>
            </a:extLst>
          </p:cNvPr>
          <p:cNvSpPr>
            <a:spLocks noGrp="1"/>
          </p:cNvSpPr>
          <p:nvPr>
            <p:ph type="body" sz="half" idx="2"/>
          </p:nvPr>
        </p:nvSpPr>
        <p:spPr/>
        <p:txBody>
          <a:bodyPr/>
          <a:lstStyle/>
          <a:p>
            <a:endParaRPr lang="en-US"/>
          </a:p>
        </p:txBody>
      </p:sp>
      <p:sp>
        <p:nvSpPr>
          <p:cNvPr id="6" name="Title 5">
            <a:extLst>
              <a:ext uri="{FF2B5EF4-FFF2-40B4-BE49-F238E27FC236}">
                <a16:creationId xmlns:a16="http://schemas.microsoft.com/office/drawing/2014/main" id="{65EFDFEA-55A0-4050-AF20-134806C9FD5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496080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sz="3600" dirty="0"/>
              <a:t>Accessing HTTP Headers</a:t>
            </a:r>
            <a:endParaRPr lang="en-US" dirty="0"/>
          </a:p>
        </p:txBody>
      </p:sp>
    </p:spTree>
    <p:extLst>
      <p:ext uri="{BB962C8B-B14F-4D97-AF65-F5344CB8AC3E}">
        <p14:creationId xmlns:p14="http://schemas.microsoft.com/office/powerpoint/2010/main" val="37784932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76400"/>
            <a:ext cx="10972800" cy="3840163"/>
          </a:xfrm>
        </p:spPr>
        <p:txBody>
          <a:bodyPr/>
          <a:lstStyle/>
          <a:p>
            <a:r>
              <a:rPr lang="en-US" dirty="0">
                <a:solidFill>
                  <a:srgbClr val="FF0000"/>
                </a:solidFill>
              </a:rPr>
              <a:t>JAX-WS:</a:t>
            </a:r>
          </a:p>
          <a:p>
            <a:pPr lvl="1"/>
            <a:r>
              <a:rPr lang="en-US" dirty="0"/>
              <a:t>Using @Resource and </a:t>
            </a:r>
            <a:r>
              <a:rPr lang="en-US" dirty="0" err="1"/>
              <a:t>WebServiceContext</a:t>
            </a:r>
            <a:endParaRPr lang="en-CA" dirty="0"/>
          </a:p>
        </p:txBody>
      </p:sp>
      <p:sp>
        <p:nvSpPr>
          <p:cNvPr id="3" name="Title 2"/>
          <p:cNvSpPr>
            <a:spLocks noGrp="1"/>
          </p:cNvSpPr>
          <p:nvPr>
            <p:ph type="title"/>
          </p:nvPr>
        </p:nvSpPr>
        <p:spPr/>
        <p:txBody>
          <a:bodyPr/>
          <a:lstStyle/>
          <a:p>
            <a:r>
              <a:rPr lang="en-US" dirty="0"/>
              <a:t>Accessing HTTP Headers</a:t>
            </a:r>
            <a:endParaRPr lang="en-CA" dirty="0"/>
          </a:p>
        </p:txBody>
      </p:sp>
      <p:sp>
        <p:nvSpPr>
          <p:cNvPr id="4" name="Text Placeholder 3"/>
          <p:cNvSpPr>
            <a:spLocks noGrp="1"/>
          </p:cNvSpPr>
          <p:nvPr>
            <p:ph type="body" idx="13"/>
          </p:nvPr>
        </p:nvSpPr>
        <p:spPr/>
        <p:txBody>
          <a:bodyPr/>
          <a:lstStyle/>
          <a:p>
            <a:r>
              <a:rPr lang="en-US" dirty="0"/>
              <a:t>Accessing HTTP Headers via Service Context</a:t>
            </a:r>
            <a:endParaRPr lang="en-CA" dirty="0"/>
          </a:p>
        </p:txBody>
      </p:sp>
      <p:sp>
        <p:nvSpPr>
          <p:cNvPr id="7" name="Rectangle 2"/>
          <p:cNvSpPr>
            <a:spLocks noChangeArrowheads="1"/>
          </p:cNvSpPr>
          <p:nvPr/>
        </p:nvSpPr>
        <p:spPr bwMode="auto">
          <a:xfrm>
            <a:off x="1752600" y="3008799"/>
            <a:ext cx="94488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400" dirty="0"/>
              <a:t>@Resource</a:t>
            </a:r>
          </a:p>
          <a:p>
            <a:pPr lvl="0"/>
            <a:r>
              <a:rPr lang="en-US" altLang="en-US" sz="1400" dirty="0" err="1"/>
              <a:t>WebServiceContext</a:t>
            </a:r>
            <a:r>
              <a:rPr lang="en-US" altLang="en-US" sz="1400" dirty="0"/>
              <a:t> </a:t>
            </a:r>
            <a:r>
              <a:rPr lang="en-US" altLang="en-US" sz="1400" dirty="0" err="1"/>
              <a:t>webServiceContext</a:t>
            </a:r>
            <a:r>
              <a:rPr lang="en-US" altLang="en-US" sz="14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lvl="0"/>
            <a:r>
              <a:rPr lang="en-US" altLang="en-US" sz="1400" dirty="0"/>
              <a:t>        </a:t>
            </a:r>
            <a:r>
              <a:rPr lang="en-US" altLang="en-US" sz="1400" dirty="0" err="1"/>
              <a:t>MessageContext</a:t>
            </a:r>
            <a:r>
              <a:rPr lang="en-US" altLang="en-US" sz="1400" dirty="0"/>
              <a:t> </a:t>
            </a:r>
            <a:r>
              <a:rPr lang="en-US" altLang="en-US" sz="1400" dirty="0" err="1"/>
              <a:t>messageContext</a:t>
            </a:r>
            <a:r>
              <a:rPr lang="en-US" altLang="en-US" sz="1400" dirty="0"/>
              <a:t> = </a:t>
            </a:r>
            <a:r>
              <a:rPr lang="en-US" altLang="en-US" sz="1400" dirty="0" err="1"/>
              <a:t>webServiceContext.getMessageContext</a:t>
            </a:r>
            <a:r>
              <a:rPr lang="en-US" altLang="en-US" sz="1400" dirty="0"/>
              <a:t>();</a:t>
            </a:r>
          </a:p>
          <a:p>
            <a:pPr lvl="0"/>
            <a:endParaRPr lang="en-US" altLang="en-US" sz="1400" dirty="0"/>
          </a:p>
          <a:p>
            <a:pPr lvl="0"/>
            <a:r>
              <a:rPr lang="en-US" altLang="en-US" sz="1400" dirty="0"/>
              <a:t>        // get request headers</a:t>
            </a:r>
          </a:p>
          <a:p>
            <a:pPr lvl="0"/>
            <a:r>
              <a:rPr lang="en-US" altLang="en-US" sz="1400" dirty="0"/>
              <a:t>        Map&lt;?,?&gt; </a:t>
            </a:r>
            <a:r>
              <a:rPr lang="en-US" altLang="en-US" sz="1400" dirty="0" err="1"/>
              <a:t>requestHeaders</a:t>
            </a:r>
            <a:r>
              <a:rPr lang="en-US" altLang="en-US" sz="1400" dirty="0"/>
              <a:t> = (Map&lt;?,?&gt;) </a:t>
            </a:r>
            <a:r>
              <a:rPr lang="en-US" altLang="en-US" sz="1400" dirty="0" err="1"/>
              <a:t>messageContext.get</a:t>
            </a:r>
            <a:r>
              <a:rPr lang="en-US" altLang="en-US" sz="1400" dirty="0"/>
              <a:t>(</a:t>
            </a:r>
            <a:r>
              <a:rPr lang="en-US" altLang="en-US" sz="1400" dirty="0" err="1"/>
              <a:t>MessageContext.HTTP_REQUEST_HEADERS</a:t>
            </a:r>
            <a:r>
              <a:rPr lang="en-US" altLang="en-US" sz="1400" dirty="0"/>
              <a:t>);</a:t>
            </a:r>
          </a:p>
          <a:p>
            <a:pPr lvl="0"/>
            <a:endParaRPr lang="en-US" altLang="en-US" sz="1400" dirty="0"/>
          </a:p>
          <a:p>
            <a:pPr lvl="0"/>
            <a:r>
              <a:rPr lang="en-US" altLang="en-US" sz="1400" dirty="0"/>
              <a:t>        List&lt;?&gt; </a:t>
            </a:r>
            <a:r>
              <a:rPr lang="en-US" altLang="en-US" sz="1400" dirty="0" err="1"/>
              <a:t>usernameList</a:t>
            </a:r>
            <a:r>
              <a:rPr lang="en-US" altLang="en-US" sz="1400" dirty="0"/>
              <a:t> = (List&lt;?&gt;) </a:t>
            </a:r>
            <a:r>
              <a:rPr lang="en-US" altLang="en-US" sz="1400" dirty="0" err="1"/>
              <a:t>requestHeaders.get</a:t>
            </a:r>
            <a:r>
              <a:rPr lang="en-US" altLang="en-US" sz="1400" dirty="0"/>
              <a:t>("username"); // custom plain-text username header</a:t>
            </a:r>
          </a:p>
          <a:p>
            <a:pPr lvl="0"/>
            <a:r>
              <a:rPr lang="en-US" altLang="en-US" sz="1400" dirty="0"/>
              <a:t>        List&lt;?&gt; </a:t>
            </a:r>
            <a:r>
              <a:rPr lang="en-US" altLang="en-US" sz="1400" dirty="0" err="1"/>
              <a:t>passwordList</a:t>
            </a:r>
            <a:r>
              <a:rPr lang="en-US" altLang="en-US" sz="1400" dirty="0"/>
              <a:t> = (List&lt;?&gt;) </a:t>
            </a:r>
            <a:r>
              <a:rPr lang="en-US" altLang="en-US" sz="1400" dirty="0" err="1"/>
              <a:t>requestHeaders.get</a:t>
            </a:r>
            <a:r>
              <a:rPr lang="en-US" altLang="en-US" sz="1400" dirty="0"/>
              <a:t>("password");  // custom plain-text password header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041020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76400"/>
            <a:ext cx="10972800" cy="3840163"/>
          </a:xfrm>
        </p:spPr>
        <p:txBody>
          <a:bodyPr/>
          <a:lstStyle/>
          <a:p>
            <a:r>
              <a:rPr lang="en-US" dirty="0"/>
              <a:t>JAX-WS Example</a:t>
            </a:r>
            <a:endParaRPr lang="en-CA" dirty="0"/>
          </a:p>
        </p:txBody>
      </p:sp>
      <p:sp>
        <p:nvSpPr>
          <p:cNvPr id="3" name="Title 2"/>
          <p:cNvSpPr>
            <a:spLocks noGrp="1"/>
          </p:cNvSpPr>
          <p:nvPr>
            <p:ph type="title"/>
          </p:nvPr>
        </p:nvSpPr>
        <p:spPr/>
        <p:txBody>
          <a:bodyPr/>
          <a:lstStyle/>
          <a:p>
            <a:r>
              <a:rPr lang="en-US" dirty="0"/>
              <a:t>Accessing HTTP Headers</a:t>
            </a:r>
            <a:endParaRPr lang="en-CA" dirty="0"/>
          </a:p>
        </p:txBody>
      </p:sp>
      <p:sp>
        <p:nvSpPr>
          <p:cNvPr id="4" name="Text Placeholder 3"/>
          <p:cNvSpPr>
            <a:spLocks noGrp="1"/>
          </p:cNvSpPr>
          <p:nvPr>
            <p:ph type="body" idx="13"/>
          </p:nvPr>
        </p:nvSpPr>
        <p:spPr/>
        <p:txBody>
          <a:bodyPr/>
          <a:lstStyle/>
          <a:p>
            <a:r>
              <a:rPr lang="en-US" dirty="0"/>
              <a:t>Accessing HTTP Headers</a:t>
            </a:r>
            <a:endParaRPr lang="en-CA" dirty="0"/>
          </a:p>
        </p:txBody>
      </p:sp>
      <p:sp>
        <p:nvSpPr>
          <p:cNvPr id="5" name="Rectangle 2"/>
          <p:cNvSpPr>
            <a:spLocks noChangeArrowheads="1"/>
          </p:cNvSpPr>
          <p:nvPr/>
        </p:nvSpPr>
        <p:spPr bwMode="auto">
          <a:xfrm>
            <a:off x="2593369" y="2325216"/>
            <a:ext cx="6474431"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808080"/>
                </a:solidFill>
                <a:effectLst/>
                <a:latin typeface="Monaco"/>
              </a:rPr>
              <a:t>@</a:t>
            </a:r>
            <a:r>
              <a:rPr kumimoji="0" lang="en-US" altLang="en-US" sz="1500" b="0" i="0" u="none" strike="noStrike" cap="none" normalizeH="0" baseline="0" dirty="0" err="1">
                <a:ln>
                  <a:noFill/>
                </a:ln>
                <a:solidFill>
                  <a:srgbClr val="808080"/>
                </a:solidFill>
                <a:effectLst/>
                <a:latin typeface="Monaco"/>
              </a:rPr>
              <a:t>WebService</a:t>
            </a:r>
            <a:r>
              <a:rPr kumimoji="0" lang="en-US" altLang="en-US" sz="1500" b="0" i="0" u="none" strike="noStrike" cap="none" normalizeH="0" baseline="0" dirty="0">
                <a:ln>
                  <a:noFill/>
                </a:ln>
                <a:solidFill>
                  <a:srgbClr val="000000"/>
                </a:solidFill>
                <a:effectLst/>
                <a:latin typeface="Monaco"/>
              </a:rPr>
              <a:t>(</a:t>
            </a:r>
            <a:r>
              <a:rPr kumimoji="0" lang="en-US" altLang="en-US" sz="1500" b="0" i="0" u="none" strike="noStrike" cap="none" normalizeH="0" baseline="0" dirty="0" err="1">
                <a:ln>
                  <a:noFill/>
                </a:ln>
                <a:solidFill>
                  <a:srgbClr val="000000"/>
                </a:solidFill>
                <a:effectLst/>
                <a:latin typeface="Monaco"/>
              </a:rPr>
              <a:t>endpointInterface</a:t>
            </a:r>
            <a:r>
              <a:rPr kumimoji="0" lang="en-US" altLang="en-US" sz="1500" b="0" i="0" u="none" strike="noStrike" cap="none" normalizeH="0" baseline="0" dirty="0">
                <a:ln>
                  <a:noFill/>
                </a:ln>
                <a:solidFill>
                  <a:srgbClr val="000000"/>
                </a:solidFill>
                <a:effectLst/>
                <a:latin typeface="Monaco"/>
              </a:rPr>
              <a:t> = </a:t>
            </a:r>
            <a:r>
              <a:rPr kumimoji="0" lang="en-US" altLang="en-US" sz="1500" b="0" i="0" u="none" strike="noStrike" cap="none" normalizeH="0" baseline="0" dirty="0">
                <a:ln>
                  <a:noFill/>
                </a:ln>
                <a:solidFill>
                  <a:srgbClr val="2A00FF"/>
                </a:solidFill>
                <a:effectLst/>
                <a:latin typeface="Monaco"/>
              </a:rPr>
              <a:t>"</a:t>
            </a:r>
            <a:r>
              <a:rPr kumimoji="0" lang="en-US" altLang="en-US" sz="1500" b="0" i="0" u="none" strike="noStrike" cap="none" normalizeH="0" baseline="0" dirty="0" err="1">
                <a:ln>
                  <a:noFill/>
                </a:ln>
                <a:solidFill>
                  <a:srgbClr val="2A00FF"/>
                </a:solidFill>
                <a:effectLst/>
                <a:latin typeface="Monaco"/>
              </a:rPr>
              <a:t>com.javacodegeeks.jaxws.CalculatorI</a:t>
            </a:r>
            <a:r>
              <a:rPr kumimoji="0" lang="en-US" altLang="en-US" sz="1500" b="0" i="0" u="none" strike="noStrike" cap="none" normalizeH="0" baseline="0" dirty="0">
                <a:ln>
                  <a:noFill/>
                </a:ln>
                <a:solidFill>
                  <a:srgbClr val="2A00FF"/>
                </a:solidFill>
                <a:effectLst/>
                <a:latin typeface="Monaco"/>
              </a:rPr>
              <a:t>"</a:t>
            </a:r>
            <a:r>
              <a:rPr kumimoji="0" lang="en-US" altLang="en-US" sz="1500" b="0" i="0" u="none" strike="noStrike" cap="none" normalizeH="0" baseline="0" dirty="0">
                <a:ln>
                  <a:noFill/>
                </a:ln>
                <a:solidFill>
                  <a:srgbClr val="000000"/>
                </a:solidFill>
                <a:effectLst/>
                <a:latin typeface="Monaco"/>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7F0055"/>
                </a:solidFill>
                <a:effectLst/>
                <a:latin typeface="Monaco"/>
              </a:rPr>
              <a:t>public</a:t>
            </a:r>
            <a:r>
              <a:rPr kumimoji="0" lang="en-US" altLang="en-US" sz="1500" b="0" i="0" u="none" strike="noStrike" cap="none" normalizeH="0" baseline="0" dirty="0">
                <a:ln>
                  <a:noFill/>
                </a:ln>
                <a:solidFill>
                  <a:srgbClr val="555555"/>
                </a:solidFill>
                <a:effectLst/>
                <a:latin typeface="Monaco"/>
              </a:rPr>
              <a:t> </a:t>
            </a:r>
            <a:r>
              <a:rPr kumimoji="0" lang="en-US" altLang="en-US" sz="1500" b="1" i="0" u="none" strike="noStrike" cap="none" normalizeH="0" baseline="0" dirty="0">
                <a:ln>
                  <a:noFill/>
                </a:ln>
                <a:solidFill>
                  <a:srgbClr val="7F0055"/>
                </a:solidFill>
                <a:effectLst/>
                <a:latin typeface="Monaco"/>
              </a:rPr>
              <a:t>class</a:t>
            </a:r>
            <a:r>
              <a:rPr kumimoji="0" lang="en-US" altLang="en-US" sz="1500" b="0" i="0" u="none" strike="noStrike" cap="none" normalizeH="0" baseline="0" dirty="0">
                <a:ln>
                  <a:noFill/>
                </a:ln>
                <a:solidFill>
                  <a:srgbClr val="555555"/>
                </a:solidFill>
                <a:effectLst/>
                <a:latin typeface="Monaco"/>
              </a:rPr>
              <a:t> </a:t>
            </a:r>
            <a:r>
              <a:rPr kumimoji="0" lang="en-US" altLang="en-US" sz="1500" b="0" i="0" u="none" strike="noStrike" cap="none" normalizeH="0" baseline="0" dirty="0" err="1">
                <a:ln>
                  <a:noFill/>
                </a:ln>
                <a:solidFill>
                  <a:srgbClr val="000000"/>
                </a:solidFill>
                <a:effectLst/>
                <a:latin typeface="Monaco"/>
              </a:rPr>
              <a:t>CalculatorImplAppManagedAuth</a:t>
            </a:r>
            <a:r>
              <a:rPr kumimoji="0" lang="en-US" altLang="en-US" sz="1500" b="0" i="0" u="none" strike="noStrike" cap="none" normalizeH="0" baseline="0" dirty="0">
                <a:ln>
                  <a:noFill/>
                </a:ln>
                <a:solidFill>
                  <a:srgbClr val="000000"/>
                </a:solidFill>
                <a:effectLst/>
                <a:latin typeface="Monaco"/>
              </a:rPr>
              <a:t> </a:t>
            </a:r>
            <a:r>
              <a:rPr kumimoji="0" lang="en-US" altLang="en-US" sz="1500" b="1" i="0" u="none" strike="noStrike" cap="none" normalizeH="0" baseline="0" dirty="0">
                <a:ln>
                  <a:noFill/>
                </a:ln>
                <a:solidFill>
                  <a:srgbClr val="7F0055"/>
                </a:solidFill>
                <a:effectLst/>
                <a:latin typeface="Monaco"/>
              </a:rPr>
              <a:t>implements</a:t>
            </a:r>
            <a:r>
              <a:rPr kumimoji="0" lang="en-US" altLang="en-US" sz="1500" b="0" i="0" u="none" strike="noStrike" cap="none" normalizeH="0" baseline="0" dirty="0">
                <a:ln>
                  <a:noFill/>
                </a:ln>
                <a:solidFill>
                  <a:srgbClr val="555555"/>
                </a:solidFill>
                <a:effectLst/>
                <a:latin typeface="Monaco"/>
              </a:rPr>
              <a:t> </a:t>
            </a:r>
            <a:r>
              <a:rPr kumimoji="0" lang="en-US" altLang="en-US" sz="1500" b="0" i="0" u="none" strike="noStrike" cap="none" normalizeH="0" baseline="0" dirty="0" err="1">
                <a:ln>
                  <a:noFill/>
                </a:ln>
                <a:solidFill>
                  <a:srgbClr val="000000"/>
                </a:solidFill>
                <a:effectLst/>
                <a:latin typeface="Monaco"/>
              </a:rPr>
              <a:t>CalculatorI</a:t>
            </a:r>
            <a:r>
              <a:rPr kumimoji="0" lang="en-US" altLang="en-US" sz="1500" b="0" i="0" u="none" strike="noStrike" cap="none" normalizeH="0" baseline="0" dirty="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666666"/>
                </a:solidFill>
                <a:effectLst/>
                <a:latin typeface="Monaco"/>
              </a:rPr>
              <a:t>    </a:t>
            </a:r>
            <a:r>
              <a:rPr kumimoji="0" lang="en-US" altLang="en-US" sz="1500" b="0" i="0" u="none" strike="noStrike" cap="none" normalizeH="0" baseline="0" dirty="0">
                <a:ln>
                  <a:noFill/>
                </a:ln>
                <a:solidFill>
                  <a:srgbClr val="808080"/>
                </a:solidFill>
                <a:effectLst/>
                <a:latin typeface="Monaco"/>
              </a:rPr>
              <a:t>@Resource</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666666"/>
                </a:solidFill>
                <a:effectLst/>
                <a:latin typeface="Monaco"/>
              </a:rPr>
              <a:t>    </a:t>
            </a:r>
            <a:r>
              <a:rPr kumimoji="0" lang="en-US" altLang="en-US" sz="1500" b="0" i="0" u="none" strike="noStrike" cap="none" normalizeH="0" baseline="0" dirty="0" err="1">
                <a:ln>
                  <a:noFill/>
                </a:ln>
                <a:solidFill>
                  <a:srgbClr val="000000"/>
                </a:solidFill>
                <a:effectLst/>
                <a:latin typeface="Monaco"/>
              </a:rPr>
              <a:t>WebServiceContext</a:t>
            </a:r>
            <a:r>
              <a:rPr kumimoji="0" lang="en-US" altLang="en-US" sz="1500" b="0" i="0" u="none" strike="noStrike" cap="none" normalizeH="0" baseline="0" dirty="0">
                <a:ln>
                  <a:noFill/>
                </a:ln>
                <a:solidFill>
                  <a:srgbClr val="000000"/>
                </a:solidFill>
                <a:effectLst/>
                <a:latin typeface="Monaco"/>
              </a:rPr>
              <a:t> context;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555555"/>
                </a:solidFill>
                <a:effectLst/>
                <a:latin typeface="Monaco"/>
              </a:rPr>
              <a:t> </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666666"/>
                </a:solidFill>
                <a:effectLst/>
                <a:latin typeface="Monaco"/>
              </a:rPr>
              <a:t>    </a:t>
            </a:r>
            <a:r>
              <a:rPr kumimoji="0" lang="en-US" altLang="en-US" sz="1500" b="0" i="0" u="none" strike="noStrike" cap="none" normalizeH="0" baseline="0" dirty="0">
                <a:ln>
                  <a:noFill/>
                </a:ln>
                <a:solidFill>
                  <a:srgbClr val="808080"/>
                </a:solidFill>
                <a:effectLst/>
                <a:latin typeface="Monaco"/>
              </a:rPr>
              <a:t>@Override</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666666"/>
                </a:solidFill>
                <a:effectLst/>
                <a:latin typeface="Monaco"/>
              </a:rPr>
              <a:t>    </a:t>
            </a:r>
            <a:r>
              <a:rPr kumimoji="0" lang="en-US" altLang="en-US" sz="1500" b="1" i="0" u="none" strike="noStrike" cap="none" normalizeH="0" baseline="0" dirty="0">
                <a:ln>
                  <a:noFill/>
                </a:ln>
                <a:solidFill>
                  <a:srgbClr val="7F0055"/>
                </a:solidFill>
                <a:effectLst/>
                <a:latin typeface="Monaco"/>
              </a:rPr>
              <a:t>public</a:t>
            </a:r>
            <a:r>
              <a:rPr kumimoji="0" lang="en-US" altLang="en-US" sz="1500" b="0" i="0" u="none" strike="noStrike" cap="none" normalizeH="0" baseline="0" dirty="0">
                <a:ln>
                  <a:noFill/>
                </a:ln>
                <a:solidFill>
                  <a:srgbClr val="555555"/>
                </a:solidFill>
                <a:effectLst/>
                <a:latin typeface="Monaco"/>
              </a:rPr>
              <a:t> </a:t>
            </a:r>
            <a:r>
              <a:rPr kumimoji="0" lang="en-US" altLang="en-US" sz="1500" b="1" i="0" u="none" strike="noStrike" cap="none" normalizeH="0" baseline="0" dirty="0" err="1">
                <a:ln>
                  <a:noFill/>
                </a:ln>
                <a:solidFill>
                  <a:srgbClr val="7F0055"/>
                </a:solidFill>
                <a:effectLst/>
                <a:latin typeface="Monaco"/>
              </a:rPr>
              <a:t>int</a:t>
            </a:r>
            <a:r>
              <a:rPr kumimoji="0" lang="en-US" altLang="en-US" sz="1500" b="0" i="0" u="none" strike="noStrike" cap="none" normalizeH="0" baseline="0" dirty="0">
                <a:ln>
                  <a:noFill/>
                </a:ln>
                <a:solidFill>
                  <a:srgbClr val="555555"/>
                </a:solidFill>
                <a:effectLst/>
                <a:latin typeface="Monaco"/>
              </a:rPr>
              <a:t> </a:t>
            </a:r>
            <a:r>
              <a:rPr kumimoji="0" lang="en-US" altLang="en-US" sz="1500" b="0" i="0" u="none" strike="noStrike" cap="none" normalizeH="0" baseline="0" dirty="0">
                <a:ln>
                  <a:noFill/>
                </a:ln>
                <a:solidFill>
                  <a:srgbClr val="000000"/>
                </a:solidFill>
                <a:effectLst/>
                <a:latin typeface="Monaco"/>
              </a:rPr>
              <a:t>add(</a:t>
            </a:r>
            <a:r>
              <a:rPr kumimoji="0" lang="en-US" altLang="en-US" sz="1500" b="1" i="0" u="none" strike="noStrike" cap="none" normalizeH="0" baseline="0" dirty="0" err="1">
                <a:ln>
                  <a:noFill/>
                </a:ln>
                <a:solidFill>
                  <a:srgbClr val="7F0055"/>
                </a:solidFill>
                <a:effectLst/>
                <a:latin typeface="Monaco"/>
              </a:rPr>
              <a:t>int</a:t>
            </a:r>
            <a:r>
              <a:rPr kumimoji="0" lang="en-US" altLang="en-US" sz="1500" b="0" i="0" u="none" strike="noStrike" cap="none" normalizeH="0" baseline="0" dirty="0">
                <a:ln>
                  <a:noFill/>
                </a:ln>
                <a:solidFill>
                  <a:srgbClr val="555555"/>
                </a:solidFill>
                <a:effectLst/>
                <a:latin typeface="Monaco"/>
              </a:rPr>
              <a:t> </a:t>
            </a:r>
            <a:r>
              <a:rPr kumimoji="0" lang="en-US" altLang="en-US" sz="1500" b="0" i="0" u="none" strike="noStrike" cap="none" normalizeH="0" baseline="0" dirty="0">
                <a:ln>
                  <a:noFill/>
                </a:ln>
                <a:solidFill>
                  <a:srgbClr val="000000"/>
                </a:solidFill>
                <a:effectLst/>
                <a:latin typeface="Monaco"/>
              </a:rPr>
              <a:t>a, </a:t>
            </a:r>
            <a:r>
              <a:rPr kumimoji="0" lang="en-US" altLang="en-US" sz="1500" b="1" i="0" u="none" strike="noStrike" cap="none" normalizeH="0" baseline="0" dirty="0" err="1">
                <a:ln>
                  <a:noFill/>
                </a:ln>
                <a:solidFill>
                  <a:srgbClr val="7F0055"/>
                </a:solidFill>
                <a:effectLst/>
                <a:latin typeface="Monaco"/>
              </a:rPr>
              <a:t>int</a:t>
            </a:r>
            <a:r>
              <a:rPr kumimoji="0" lang="en-US" altLang="en-US" sz="1500" b="0" i="0" u="none" strike="noStrike" cap="none" normalizeH="0" baseline="0" dirty="0">
                <a:ln>
                  <a:noFill/>
                </a:ln>
                <a:solidFill>
                  <a:srgbClr val="555555"/>
                </a:solidFill>
                <a:effectLst/>
                <a:latin typeface="Monaco"/>
              </a:rPr>
              <a:t> </a:t>
            </a:r>
            <a:r>
              <a:rPr kumimoji="0" lang="en-US" altLang="en-US" sz="1500" b="0" i="0" u="none" strike="noStrike" cap="none" normalizeH="0" baseline="0" dirty="0">
                <a:ln>
                  <a:noFill/>
                </a:ln>
                <a:solidFill>
                  <a:srgbClr val="000000"/>
                </a:solidFill>
                <a:effectLst/>
                <a:latin typeface="Monaco"/>
              </a:rPr>
              <a:t>b) {</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666666"/>
                </a:solidFill>
                <a:effectLst/>
                <a:latin typeface="Monaco"/>
              </a:rPr>
              <a:t>        </a:t>
            </a:r>
            <a:r>
              <a:rPr kumimoji="0" lang="en-US" altLang="en-US" sz="1500" b="1" i="0" u="none" strike="noStrike" cap="none" normalizeH="0" baseline="0" dirty="0">
                <a:ln>
                  <a:noFill/>
                </a:ln>
                <a:solidFill>
                  <a:srgbClr val="7F0055"/>
                </a:solidFill>
                <a:effectLst/>
                <a:latin typeface="Monaco"/>
              </a:rPr>
              <a:t>if</a:t>
            </a:r>
            <a:r>
              <a:rPr kumimoji="0" lang="en-US" altLang="en-US" sz="1500" b="0" i="0" u="none" strike="noStrike" cap="none" normalizeH="0" baseline="0" dirty="0">
                <a:ln>
                  <a:noFill/>
                </a:ln>
                <a:solidFill>
                  <a:srgbClr val="555555"/>
                </a:solidFill>
                <a:effectLst/>
                <a:latin typeface="Monaco"/>
              </a:rPr>
              <a:t> </a:t>
            </a:r>
            <a:r>
              <a:rPr kumimoji="0" lang="en-US" altLang="en-US" sz="1500" b="0" i="0" u="none" strike="noStrike" cap="none" normalizeH="0" baseline="0" dirty="0">
                <a:ln>
                  <a:noFill/>
                </a:ln>
                <a:solidFill>
                  <a:srgbClr val="000000"/>
                </a:solidFill>
                <a:effectLst/>
                <a:latin typeface="Monaco"/>
              </a:rPr>
              <a:t>(</a:t>
            </a:r>
            <a:r>
              <a:rPr kumimoji="0" lang="en-US" altLang="en-US" sz="1500" b="0" i="0" u="none" strike="noStrike" cap="none" normalizeH="0" baseline="0" dirty="0" err="1">
                <a:ln>
                  <a:noFill/>
                </a:ln>
                <a:solidFill>
                  <a:srgbClr val="000000"/>
                </a:solidFill>
                <a:effectLst/>
                <a:latin typeface="Monaco"/>
              </a:rPr>
              <a:t>isAuthenticated</a:t>
            </a:r>
            <a:r>
              <a:rPr kumimoji="0" lang="en-US" altLang="en-US" sz="1500" b="0" i="0" u="none" strike="noStrike" cap="none" normalizeH="0" baseline="0" dirty="0">
                <a:ln>
                  <a:noFill/>
                </a:ln>
                <a:solidFill>
                  <a:srgbClr val="000000"/>
                </a:solidFill>
                <a:effectLst/>
                <a:latin typeface="Monaco"/>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666666"/>
                </a:solidFill>
                <a:effectLst/>
                <a:latin typeface="Monaco"/>
              </a:rPr>
              <a:t>            </a:t>
            </a:r>
            <a:r>
              <a:rPr kumimoji="0" lang="en-US" altLang="en-US" sz="1500" b="1" i="0" u="none" strike="noStrike" cap="none" normalizeH="0" baseline="0" dirty="0">
                <a:ln>
                  <a:noFill/>
                </a:ln>
                <a:solidFill>
                  <a:srgbClr val="7F0055"/>
                </a:solidFill>
                <a:effectLst/>
                <a:latin typeface="Monaco"/>
              </a:rPr>
              <a:t>return</a:t>
            </a:r>
            <a:r>
              <a:rPr kumimoji="0" lang="en-US" altLang="en-US" sz="1500" b="0" i="0" u="none" strike="noStrike" cap="none" normalizeH="0" baseline="0" dirty="0">
                <a:ln>
                  <a:noFill/>
                </a:ln>
                <a:solidFill>
                  <a:srgbClr val="555555"/>
                </a:solidFill>
                <a:effectLst/>
                <a:latin typeface="Monaco"/>
              </a:rPr>
              <a:t> </a:t>
            </a:r>
            <a:r>
              <a:rPr kumimoji="0" lang="en-US" altLang="en-US" sz="1500" b="0" i="0" u="none" strike="noStrike" cap="none" normalizeH="0" baseline="0" dirty="0">
                <a:ln>
                  <a:noFill/>
                </a:ln>
                <a:solidFill>
                  <a:srgbClr val="000000"/>
                </a:solidFill>
                <a:effectLst/>
                <a:latin typeface="Monaco"/>
              </a:rPr>
              <a:t>a + b;</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666666"/>
                </a:solidFill>
                <a:effectLst/>
                <a:latin typeface="Monaco"/>
              </a:rPr>
              <a:t>        </a:t>
            </a:r>
            <a:r>
              <a:rPr kumimoji="0" lang="en-US" altLang="en-US" sz="1500" b="1" i="0" u="none" strike="noStrike" cap="none" normalizeH="0" baseline="0" dirty="0">
                <a:ln>
                  <a:noFill/>
                </a:ln>
                <a:solidFill>
                  <a:srgbClr val="7F0055"/>
                </a:solidFill>
                <a:effectLst/>
                <a:latin typeface="Monaco"/>
              </a:rPr>
              <a:t>else</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666666"/>
                </a:solidFill>
                <a:effectLst/>
                <a:latin typeface="Monaco"/>
              </a:rPr>
              <a:t>            </a:t>
            </a:r>
            <a:r>
              <a:rPr kumimoji="0" lang="en-US" altLang="en-US" sz="1500" b="1" i="0" u="none" strike="noStrike" cap="none" normalizeH="0" baseline="0" dirty="0">
                <a:ln>
                  <a:noFill/>
                </a:ln>
                <a:solidFill>
                  <a:srgbClr val="7F0055"/>
                </a:solidFill>
                <a:effectLst/>
                <a:latin typeface="Monaco"/>
              </a:rPr>
              <a:t>throw</a:t>
            </a:r>
            <a:r>
              <a:rPr kumimoji="0" lang="en-US" altLang="en-US" sz="1500" b="0" i="0" u="none" strike="noStrike" cap="none" normalizeH="0" baseline="0" dirty="0">
                <a:ln>
                  <a:noFill/>
                </a:ln>
                <a:solidFill>
                  <a:srgbClr val="555555"/>
                </a:solidFill>
                <a:effectLst/>
                <a:latin typeface="Monaco"/>
              </a:rPr>
              <a:t> </a:t>
            </a:r>
            <a:r>
              <a:rPr kumimoji="0" lang="en-US" altLang="en-US" sz="1500" b="1" i="0" u="none" strike="noStrike" cap="none" normalizeH="0" baseline="0" dirty="0">
                <a:ln>
                  <a:noFill/>
                </a:ln>
                <a:solidFill>
                  <a:srgbClr val="7F0055"/>
                </a:solidFill>
                <a:effectLst/>
                <a:latin typeface="Monaco"/>
              </a:rPr>
              <a:t>new</a:t>
            </a:r>
            <a:r>
              <a:rPr kumimoji="0" lang="en-US" altLang="en-US" sz="1500" b="0" i="0" u="none" strike="noStrike" cap="none" normalizeH="0" baseline="0" dirty="0">
                <a:ln>
                  <a:noFill/>
                </a:ln>
                <a:solidFill>
                  <a:srgbClr val="555555"/>
                </a:solidFill>
                <a:effectLst/>
                <a:latin typeface="Monaco"/>
              </a:rPr>
              <a:t> </a:t>
            </a:r>
            <a:r>
              <a:rPr kumimoji="0" lang="en-US" altLang="en-US" sz="1500" b="0" i="0" u="none" strike="noStrike" cap="none" normalizeH="0" baseline="0" dirty="0" err="1">
                <a:ln>
                  <a:noFill/>
                </a:ln>
                <a:solidFill>
                  <a:srgbClr val="000000"/>
                </a:solidFill>
                <a:effectLst/>
                <a:latin typeface="Monaco"/>
              </a:rPr>
              <a:t>HTTPException</a:t>
            </a:r>
            <a:r>
              <a:rPr kumimoji="0" lang="en-US" altLang="en-US" sz="1500" b="0" i="0" u="none" strike="noStrike" cap="none" normalizeH="0" baseline="0" dirty="0">
                <a:ln>
                  <a:noFill/>
                </a:ln>
                <a:solidFill>
                  <a:srgbClr val="000000"/>
                </a:solidFill>
                <a:effectLst/>
                <a:latin typeface="Monaco"/>
              </a:rPr>
              <a:t>(</a:t>
            </a:r>
            <a:r>
              <a:rPr kumimoji="0" lang="en-US" altLang="en-US" sz="1500" b="0" i="0" u="none" strike="noStrike" cap="none" normalizeH="0" baseline="0" dirty="0">
                <a:ln>
                  <a:noFill/>
                </a:ln>
                <a:solidFill>
                  <a:srgbClr val="009900"/>
                </a:solidFill>
                <a:effectLst/>
                <a:latin typeface="Monaco"/>
              </a:rPr>
              <a:t>401</a:t>
            </a:r>
            <a:r>
              <a:rPr kumimoji="0" lang="en-US" altLang="en-US" sz="1500" b="0" i="0" u="none" strike="noStrike" cap="none" normalizeH="0" baseline="0" dirty="0">
                <a:ln>
                  <a:noFill/>
                </a:ln>
                <a:solidFill>
                  <a:srgbClr val="000000"/>
                </a:solidFill>
                <a:effectLst/>
                <a:latin typeface="Monaco"/>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666666"/>
                </a:solidFill>
                <a:effectLst/>
                <a:latin typeface="Monaco"/>
              </a:rPr>
              <a:t>    </a:t>
            </a:r>
            <a:r>
              <a:rPr kumimoji="0" lang="en-US" altLang="en-US" sz="1500" b="0" i="0" u="none" strike="noStrike" cap="none" normalizeH="0" baseline="0" dirty="0">
                <a:ln>
                  <a:noFill/>
                </a:ln>
                <a:solidFill>
                  <a:srgbClr val="000000"/>
                </a:solidFill>
                <a:effectLst/>
                <a:latin typeface="Monaco"/>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555555"/>
                </a:solidFill>
                <a:effectLst/>
                <a:latin typeface="Monaco"/>
              </a:rPr>
              <a:t> </a:t>
            </a:r>
            <a:endParaRPr kumimoji="0" lang="en-US" altLang="en-US" sz="1500" b="0" i="0" u="none" strike="noStrike" cap="none" normalizeH="0" baseline="0" dirty="0">
              <a:ln>
                <a:noFill/>
              </a:ln>
              <a:solidFill>
                <a:schemeClr val="tx1"/>
              </a:solidFill>
              <a:effectLst/>
            </a:endParaRPr>
          </a:p>
        </p:txBody>
      </p:sp>
      <p:sp>
        <p:nvSpPr>
          <p:cNvPr id="6" name="Rectangle 5"/>
          <p:cNvSpPr/>
          <p:nvPr/>
        </p:nvSpPr>
        <p:spPr>
          <a:xfrm>
            <a:off x="2593369" y="2992018"/>
            <a:ext cx="2819400" cy="609600"/>
          </a:xfrm>
          <a:prstGeom prst="rect">
            <a:avLst/>
          </a:prstGeom>
          <a:solidFill>
            <a:schemeClr val="accent1">
              <a:alpha val="2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2839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7A770D-1876-469E-943B-4C0506EF4925}"/>
              </a:ext>
            </a:extLst>
          </p:cNvPr>
          <p:cNvSpPr>
            <a:spLocks noGrp="1"/>
          </p:cNvSpPr>
          <p:nvPr>
            <p:ph type="title"/>
          </p:nvPr>
        </p:nvSpPr>
        <p:spPr/>
        <p:txBody>
          <a:bodyPr/>
          <a:lstStyle/>
          <a:p>
            <a:r>
              <a:rPr lang="en-US" dirty="0"/>
              <a:t>Wire-level Security</a:t>
            </a:r>
          </a:p>
        </p:txBody>
      </p:sp>
      <p:sp>
        <p:nvSpPr>
          <p:cNvPr id="6" name="Text Placeholder 5"/>
          <p:cNvSpPr>
            <a:spLocks noGrp="1"/>
          </p:cNvSpPr>
          <p:nvPr>
            <p:ph type="body" idx="13"/>
          </p:nvPr>
        </p:nvSpPr>
        <p:spPr/>
        <p:txBody>
          <a:bodyPr/>
          <a:lstStyle/>
          <a:p>
            <a:r>
              <a:rPr lang="en-US" dirty="0"/>
              <a:t>The Man In The Middle (MITM) Problem</a:t>
            </a:r>
          </a:p>
          <a:p>
            <a:endParaRPr lang="en-CA" dirty="0"/>
          </a:p>
        </p:txBody>
      </p:sp>
      <p:pic>
        <p:nvPicPr>
          <p:cNvPr id="7" name="Picture 6"/>
          <p:cNvPicPr/>
          <p:nvPr/>
        </p:nvPicPr>
        <p:blipFill>
          <a:blip r:embed="rId2"/>
          <a:stretch>
            <a:fillRect/>
          </a:stretch>
        </p:blipFill>
        <p:spPr>
          <a:xfrm>
            <a:off x="1600200" y="2514600"/>
            <a:ext cx="8229600" cy="2262982"/>
          </a:xfrm>
          <a:prstGeom prst="rect">
            <a:avLst/>
          </a:prstGeom>
        </p:spPr>
      </p:pic>
    </p:spTree>
    <p:extLst>
      <p:ext uri="{BB962C8B-B14F-4D97-AF65-F5344CB8AC3E}">
        <p14:creationId xmlns:p14="http://schemas.microsoft.com/office/powerpoint/2010/main" val="14432011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76400"/>
            <a:ext cx="10972800" cy="3840163"/>
          </a:xfrm>
        </p:spPr>
        <p:txBody>
          <a:bodyPr/>
          <a:lstStyle/>
          <a:p>
            <a:r>
              <a:rPr lang="en-US" dirty="0"/>
              <a:t>JAX-WS Example</a:t>
            </a:r>
            <a:endParaRPr lang="en-CA" dirty="0"/>
          </a:p>
        </p:txBody>
      </p:sp>
      <p:sp>
        <p:nvSpPr>
          <p:cNvPr id="3" name="Title 2"/>
          <p:cNvSpPr>
            <a:spLocks noGrp="1"/>
          </p:cNvSpPr>
          <p:nvPr>
            <p:ph type="title"/>
          </p:nvPr>
        </p:nvSpPr>
        <p:spPr/>
        <p:txBody>
          <a:bodyPr/>
          <a:lstStyle/>
          <a:p>
            <a:r>
              <a:rPr lang="en-US" dirty="0"/>
              <a:t>Accessing HTTP Headers</a:t>
            </a:r>
            <a:endParaRPr lang="en-CA" dirty="0"/>
          </a:p>
        </p:txBody>
      </p:sp>
      <p:sp>
        <p:nvSpPr>
          <p:cNvPr id="4" name="Text Placeholder 3"/>
          <p:cNvSpPr>
            <a:spLocks noGrp="1"/>
          </p:cNvSpPr>
          <p:nvPr>
            <p:ph type="body" idx="13"/>
          </p:nvPr>
        </p:nvSpPr>
        <p:spPr/>
        <p:txBody>
          <a:bodyPr/>
          <a:lstStyle/>
          <a:p>
            <a:r>
              <a:rPr lang="en-US" dirty="0"/>
              <a:t>Accessing HTTP Headers</a:t>
            </a:r>
            <a:endParaRPr lang="en-CA" dirty="0"/>
          </a:p>
        </p:txBody>
      </p:sp>
      <p:sp>
        <p:nvSpPr>
          <p:cNvPr id="5" name="Rectangle 2"/>
          <p:cNvSpPr>
            <a:spLocks noChangeArrowheads="1"/>
          </p:cNvSpPr>
          <p:nvPr/>
        </p:nvSpPr>
        <p:spPr bwMode="auto">
          <a:xfrm>
            <a:off x="2667000" y="2556052"/>
            <a:ext cx="8915400"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500" b="1" dirty="0">
                <a:solidFill>
                  <a:srgbClr val="7F0055"/>
                </a:solidFill>
                <a:latin typeface="Monaco"/>
              </a:rPr>
              <a:t>private</a:t>
            </a:r>
            <a:r>
              <a:rPr lang="en-US" altLang="en-US" sz="1500" dirty="0">
                <a:solidFill>
                  <a:srgbClr val="555555"/>
                </a:solidFill>
                <a:latin typeface="Monaco"/>
              </a:rPr>
              <a:t> </a:t>
            </a:r>
            <a:r>
              <a:rPr lang="en-US" altLang="en-US" sz="1500" b="1" dirty="0" err="1">
                <a:solidFill>
                  <a:srgbClr val="7F0055"/>
                </a:solidFill>
                <a:latin typeface="Monaco"/>
              </a:rPr>
              <a:t>boolean</a:t>
            </a:r>
            <a:r>
              <a:rPr lang="en-US" altLang="en-US" sz="1500" dirty="0">
                <a:solidFill>
                  <a:srgbClr val="555555"/>
                </a:solidFill>
                <a:latin typeface="Monaco"/>
              </a:rPr>
              <a:t> </a:t>
            </a:r>
            <a:r>
              <a:rPr lang="en-US" altLang="en-US" sz="1500" dirty="0" err="1">
                <a:solidFill>
                  <a:srgbClr val="000000"/>
                </a:solidFill>
                <a:latin typeface="Monaco"/>
              </a:rPr>
              <a:t>isAuthenticated</a:t>
            </a:r>
            <a:r>
              <a:rPr lang="en-US" altLang="en-US" sz="1500" dirty="0">
                <a:solidFill>
                  <a:srgbClr val="000000"/>
                </a:solidFill>
                <a:latin typeface="Monaco"/>
              </a:rPr>
              <a:t>() {</a:t>
            </a:r>
          </a:p>
          <a:p>
            <a:pPr lvl="0"/>
            <a:endParaRPr lang="en-US" altLang="en-US" sz="1500" dirty="0"/>
          </a:p>
          <a:p>
            <a:pPr lvl="0"/>
            <a:r>
              <a:rPr lang="en-US" altLang="en-US" sz="1500" dirty="0">
                <a:solidFill>
                  <a:srgbClr val="666666"/>
                </a:solidFill>
                <a:latin typeface="Monaco"/>
              </a:rPr>
              <a:t>        </a:t>
            </a:r>
            <a:r>
              <a:rPr lang="en-US" altLang="en-US" sz="1500" dirty="0" err="1">
                <a:solidFill>
                  <a:srgbClr val="000000"/>
                </a:solidFill>
                <a:latin typeface="Monaco"/>
              </a:rPr>
              <a:t>MessageContext</a:t>
            </a:r>
            <a:r>
              <a:rPr lang="en-US" altLang="en-US" sz="1500" dirty="0">
                <a:solidFill>
                  <a:srgbClr val="000000"/>
                </a:solidFill>
                <a:latin typeface="Monaco"/>
              </a:rPr>
              <a:t> </a:t>
            </a:r>
            <a:r>
              <a:rPr lang="en-US" altLang="en-US" sz="1500" dirty="0" err="1">
                <a:solidFill>
                  <a:srgbClr val="000000"/>
                </a:solidFill>
                <a:latin typeface="Monaco"/>
              </a:rPr>
              <a:t>messageContext</a:t>
            </a:r>
            <a:r>
              <a:rPr lang="en-US" altLang="en-US" sz="1500" dirty="0">
                <a:solidFill>
                  <a:srgbClr val="000000"/>
                </a:solidFill>
                <a:latin typeface="Monaco"/>
              </a:rPr>
              <a:t> = </a:t>
            </a:r>
            <a:r>
              <a:rPr lang="en-US" altLang="en-US" sz="1500" dirty="0" err="1">
                <a:solidFill>
                  <a:srgbClr val="000000"/>
                </a:solidFill>
                <a:latin typeface="Monaco"/>
              </a:rPr>
              <a:t>context.getMessageContext</a:t>
            </a:r>
            <a:r>
              <a:rPr lang="en-US" altLang="en-US" sz="1500" dirty="0">
                <a:solidFill>
                  <a:srgbClr val="000000"/>
                </a:solidFill>
                <a:latin typeface="Monaco"/>
              </a:rPr>
              <a:t>();</a:t>
            </a:r>
            <a:endParaRPr lang="en-US" altLang="en-US" sz="1500" dirty="0"/>
          </a:p>
          <a:p>
            <a:pPr lvl="0"/>
            <a:r>
              <a:rPr lang="en-US" altLang="en-US" sz="1500" dirty="0">
                <a:solidFill>
                  <a:srgbClr val="666666"/>
                </a:solidFill>
                <a:latin typeface="Monaco"/>
              </a:rPr>
              <a:t>        </a:t>
            </a:r>
            <a:r>
              <a:rPr lang="en-US" altLang="en-US" sz="1500" dirty="0">
                <a:solidFill>
                  <a:srgbClr val="000000"/>
                </a:solidFill>
                <a:latin typeface="Monaco"/>
              </a:rPr>
              <a:t>Map </a:t>
            </a:r>
            <a:r>
              <a:rPr lang="en-US" altLang="en-US" sz="1500" dirty="0" err="1">
                <a:solidFill>
                  <a:srgbClr val="000000"/>
                </a:solidFill>
                <a:latin typeface="Monaco"/>
              </a:rPr>
              <a:t>httpHeaders</a:t>
            </a:r>
            <a:r>
              <a:rPr lang="en-US" altLang="en-US" sz="1500" dirty="0">
                <a:solidFill>
                  <a:srgbClr val="000000"/>
                </a:solidFill>
                <a:latin typeface="Monaco"/>
              </a:rPr>
              <a:t> = (Map) </a:t>
            </a:r>
            <a:r>
              <a:rPr lang="en-US" altLang="en-US" sz="1500" dirty="0" err="1">
                <a:solidFill>
                  <a:srgbClr val="000000"/>
                </a:solidFill>
                <a:latin typeface="Monaco"/>
              </a:rPr>
              <a:t>messageContext.get</a:t>
            </a:r>
            <a:r>
              <a:rPr lang="en-US" altLang="en-US" sz="1500" dirty="0">
                <a:solidFill>
                  <a:srgbClr val="000000"/>
                </a:solidFill>
                <a:latin typeface="Monaco"/>
              </a:rPr>
              <a:t>(</a:t>
            </a:r>
            <a:r>
              <a:rPr lang="en-US" altLang="en-US" sz="1500" dirty="0" err="1">
                <a:solidFill>
                  <a:srgbClr val="000000"/>
                </a:solidFill>
                <a:latin typeface="Monaco"/>
              </a:rPr>
              <a:t>MessageContext.HTTP_REQUEST_HEADERS</a:t>
            </a:r>
            <a:r>
              <a:rPr lang="en-US" altLang="en-US" sz="1500" dirty="0">
                <a:solidFill>
                  <a:srgbClr val="000000"/>
                </a:solidFill>
                <a:latin typeface="Monaco"/>
              </a:rPr>
              <a:t>);</a:t>
            </a:r>
            <a:endParaRPr lang="en-US" altLang="en-US" sz="1500" dirty="0"/>
          </a:p>
          <a:p>
            <a:pPr lvl="0"/>
            <a:r>
              <a:rPr lang="en-US" altLang="en-US" sz="1500" dirty="0">
                <a:solidFill>
                  <a:srgbClr val="666666"/>
                </a:solidFill>
                <a:latin typeface="Monaco"/>
              </a:rPr>
              <a:t>        </a:t>
            </a:r>
            <a:r>
              <a:rPr lang="en-US" altLang="en-US" sz="1500" dirty="0">
                <a:solidFill>
                  <a:srgbClr val="000000"/>
                </a:solidFill>
                <a:latin typeface="Monaco"/>
              </a:rPr>
              <a:t>List </a:t>
            </a:r>
            <a:r>
              <a:rPr lang="en-US" altLang="en-US" sz="1500" dirty="0" err="1">
                <a:solidFill>
                  <a:srgbClr val="000000"/>
                </a:solidFill>
                <a:latin typeface="Monaco"/>
              </a:rPr>
              <a:t>userNameList</a:t>
            </a:r>
            <a:r>
              <a:rPr lang="en-US" altLang="en-US" sz="1500" dirty="0">
                <a:solidFill>
                  <a:srgbClr val="000000"/>
                </a:solidFill>
                <a:latin typeface="Monaco"/>
              </a:rPr>
              <a:t> = (List) </a:t>
            </a:r>
            <a:r>
              <a:rPr lang="en-US" altLang="en-US" sz="1500" dirty="0" err="1">
                <a:solidFill>
                  <a:srgbClr val="000000"/>
                </a:solidFill>
                <a:latin typeface="Monaco"/>
              </a:rPr>
              <a:t>httpHeaders.get</a:t>
            </a:r>
            <a:r>
              <a:rPr lang="en-US" altLang="en-US" sz="1500" dirty="0">
                <a:solidFill>
                  <a:srgbClr val="000000"/>
                </a:solidFill>
                <a:latin typeface="Monaco"/>
              </a:rPr>
              <a:t>(</a:t>
            </a:r>
            <a:r>
              <a:rPr lang="en-US" altLang="en-US" sz="1500" dirty="0">
                <a:solidFill>
                  <a:srgbClr val="2A00FF"/>
                </a:solidFill>
                <a:latin typeface="Monaco"/>
              </a:rPr>
              <a:t>"</a:t>
            </a:r>
            <a:r>
              <a:rPr lang="en-US" altLang="en-US" sz="1500" dirty="0" err="1">
                <a:solidFill>
                  <a:srgbClr val="2A00FF"/>
                </a:solidFill>
                <a:latin typeface="Monaco"/>
              </a:rPr>
              <a:t>uname</a:t>
            </a:r>
            <a:r>
              <a:rPr lang="en-US" altLang="en-US" sz="1500" dirty="0">
                <a:solidFill>
                  <a:srgbClr val="2A00FF"/>
                </a:solidFill>
                <a:latin typeface="Monaco"/>
              </a:rPr>
              <a:t>"</a:t>
            </a:r>
            <a:r>
              <a:rPr lang="en-US" altLang="en-US" sz="1500" dirty="0">
                <a:solidFill>
                  <a:srgbClr val="000000"/>
                </a:solidFill>
                <a:latin typeface="Monaco"/>
              </a:rPr>
              <a:t>);</a:t>
            </a:r>
            <a:endParaRPr lang="en-US" altLang="en-US" sz="1500" dirty="0"/>
          </a:p>
          <a:p>
            <a:pPr lvl="0"/>
            <a:r>
              <a:rPr lang="en-US" altLang="en-US" sz="1500" dirty="0">
                <a:solidFill>
                  <a:srgbClr val="666666"/>
                </a:solidFill>
                <a:latin typeface="Monaco"/>
              </a:rPr>
              <a:t>        </a:t>
            </a:r>
            <a:r>
              <a:rPr lang="en-US" altLang="en-US" sz="1500" dirty="0">
                <a:solidFill>
                  <a:srgbClr val="000000"/>
                </a:solidFill>
                <a:latin typeface="Monaco"/>
              </a:rPr>
              <a:t>List </a:t>
            </a:r>
            <a:r>
              <a:rPr lang="en-US" altLang="en-US" sz="1500" dirty="0" err="1">
                <a:solidFill>
                  <a:srgbClr val="000000"/>
                </a:solidFill>
                <a:latin typeface="Monaco"/>
              </a:rPr>
              <a:t>passwordList</a:t>
            </a:r>
            <a:r>
              <a:rPr lang="en-US" altLang="en-US" sz="1500" dirty="0">
                <a:solidFill>
                  <a:srgbClr val="000000"/>
                </a:solidFill>
                <a:latin typeface="Monaco"/>
              </a:rPr>
              <a:t> = (List) </a:t>
            </a:r>
            <a:r>
              <a:rPr lang="en-US" altLang="en-US" sz="1500" dirty="0" err="1">
                <a:solidFill>
                  <a:srgbClr val="000000"/>
                </a:solidFill>
                <a:latin typeface="Monaco"/>
              </a:rPr>
              <a:t>httpHeaders.get</a:t>
            </a:r>
            <a:r>
              <a:rPr lang="en-US" altLang="en-US" sz="1500" dirty="0">
                <a:solidFill>
                  <a:srgbClr val="000000"/>
                </a:solidFill>
                <a:latin typeface="Monaco"/>
              </a:rPr>
              <a:t>(</a:t>
            </a:r>
            <a:r>
              <a:rPr lang="en-US" altLang="en-US" sz="1500" dirty="0">
                <a:solidFill>
                  <a:srgbClr val="2A00FF"/>
                </a:solidFill>
                <a:latin typeface="Monaco"/>
              </a:rPr>
              <a:t>"pass"</a:t>
            </a:r>
            <a:r>
              <a:rPr lang="en-US" altLang="en-US" sz="1500" dirty="0">
                <a:solidFill>
                  <a:srgbClr val="000000"/>
                </a:solidFill>
                <a:latin typeface="Monaco"/>
              </a:rPr>
              <a:t>);</a:t>
            </a:r>
            <a:endParaRPr lang="en-US" altLang="en-US" sz="1500" dirty="0"/>
          </a:p>
          <a:p>
            <a:pPr lvl="0"/>
            <a:r>
              <a:rPr lang="en-US" altLang="en-US" sz="1500" dirty="0">
                <a:solidFill>
                  <a:srgbClr val="555555"/>
                </a:solidFill>
                <a:latin typeface="Monaco"/>
              </a:rPr>
              <a:t> </a:t>
            </a:r>
            <a:endParaRPr lang="en-US" altLang="en-US" sz="1500" dirty="0"/>
          </a:p>
          <a:p>
            <a:pPr lvl="0"/>
            <a:r>
              <a:rPr lang="en-US" altLang="en-US" sz="1500" dirty="0">
                <a:solidFill>
                  <a:srgbClr val="666666"/>
                </a:solidFill>
                <a:latin typeface="Monaco"/>
              </a:rPr>
              <a:t>        </a:t>
            </a:r>
            <a:r>
              <a:rPr lang="en-US" altLang="en-US" sz="1500" b="1" dirty="0">
                <a:solidFill>
                  <a:srgbClr val="7F0055"/>
                </a:solidFill>
                <a:latin typeface="Monaco"/>
              </a:rPr>
              <a:t>if</a:t>
            </a:r>
            <a:r>
              <a:rPr lang="en-US" altLang="en-US" sz="1500" dirty="0">
                <a:solidFill>
                  <a:srgbClr val="555555"/>
                </a:solidFill>
                <a:latin typeface="Monaco"/>
              </a:rPr>
              <a:t> </a:t>
            </a:r>
            <a:r>
              <a:rPr lang="en-US" altLang="en-US" sz="1500" dirty="0">
                <a:solidFill>
                  <a:srgbClr val="000000"/>
                </a:solidFill>
                <a:latin typeface="Monaco"/>
              </a:rPr>
              <a:t>(</a:t>
            </a:r>
            <a:r>
              <a:rPr lang="en-US" altLang="en-US" sz="1500" dirty="0" err="1">
                <a:solidFill>
                  <a:srgbClr val="000000"/>
                </a:solidFill>
                <a:latin typeface="Monaco"/>
              </a:rPr>
              <a:t>userNameList.contains</a:t>
            </a:r>
            <a:r>
              <a:rPr lang="en-US" altLang="en-US" sz="1500" dirty="0">
                <a:solidFill>
                  <a:srgbClr val="000000"/>
                </a:solidFill>
                <a:latin typeface="Monaco"/>
              </a:rPr>
              <a:t>(</a:t>
            </a:r>
            <a:r>
              <a:rPr lang="en-US" altLang="en-US" sz="1500" dirty="0">
                <a:solidFill>
                  <a:srgbClr val="2A00FF"/>
                </a:solidFill>
                <a:latin typeface="Monaco"/>
              </a:rPr>
              <a:t>"</a:t>
            </a:r>
            <a:r>
              <a:rPr lang="en-US" altLang="en-US" sz="1500" dirty="0" err="1">
                <a:solidFill>
                  <a:srgbClr val="2A00FF"/>
                </a:solidFill>
                <a:latin typeface="Monaco"/>
              </a:rPr>
              <a:t>saurabh</a:t>
            </a:r>
            <a:r>
              <a:rPr lang="en-US" altLang="en-US" sz="1500" dirty="0">
                <a:solidFill>
                  <a:srgbClr val="2A00FF"/>
                </a:solidFill>
                <a:latin typeface="Monaco"/>
              </a:rPr>
              <a:t>"</a:t>
            </a:r>
            <a:r>
              <a:rPr lang="en-US" altLang="en-US" sz="1500" dirty="0">
                <a:solidFill>
                  <a:srgbClr val="000000"/>
                </a:solidFill>
                <a:latin typeface="Monaco"/>
              </a:rPr>
              <a:t>) &amp;&amp; </a:t>
            </a:r>
            <a:r>
              <a:rPr lang="en-US" altLang="en-US" sz="1500" dirty="0" err="1">
                <a:solidFill>
                  <a:srgbClr val="000000"/>
                </a:solidFill>
                <a:latin typeface="Monaco"/>
              </a:rPr>
              <a:t>passwordList.contains</a:t>
            </a:r>
            <a:r>
              <a:rPr lang="en-US" altLang="en-US" sz="1500" dirty="0">
                <a:solidFill>
                  <a:srgbClr val="000000"/>
                </a:solidFill>
                <a:latin typeface="Monaco"/>
              </a:rPr>
              <a:t>(</a:t>
            </a:r>
            <a:r>
              <a:rPr lang="en-US" altLang="en-US" sz="1500" dirty="0">
                <a:solidFill>
                  <a:srgbClr val="2A00FF"/>
                </a:solidFill>
                <a:latin typeface="Monaco"/>
              </a:rPr>
              <a:t>“********"</a:t>
            </a:r>
            <a:r>
              <a:rPr lang="en-US" altLang="en-US" sz="1500" dirty="0">
                <a:solidFill>
                  <a:srgbClr val="000000"/>
                </a:solidFill>
                <a:latin typeface="Monaco"/>
              </a:rPr>
              <a:t>))</a:t>
            </a:r>
            <a:endParaRPr lang="en-US" altLang="en-US" sz="1500" dirty="0"/>
          </a:p>
          <a:p>
            <a:pPr lvl="0"/>
            <a:r>
              <a:rPr lang="en-US" altLang="en-US" sz="1500" dirty="0">
                <a:solidFill>
                  <a:srgbClr val="666666"/>
                </a:solidFill>
                <a:latin typeface="Monaco"/>
              </a:rPr>
              <a:t>            </a:t>
            </a:r>
            <a:r>
              <a:rPr lang="en-US" altLang="en-US" sz="1500" b="1" dirty="0">
                <a:solidFill>
                  <a:srgbClr val="7F0055"/>
                </a:solidFill>
                <a:latin typeface="Monaco"/>
              </a:rPr>
              <a:t>return</a:t>
            </a:r>
            <a:r>
              <a:rPr lang="en-US" altLang="en-US" sz="1500" dirty="0">
                <a:solidFill>
                  <a:srgbClr val="555555"/>
                </a:solidFill>
                <a:latin typeface="Monaco"/>
              </a:rPr>
              <a:t> </a:t>
            </a:r>
            <a:r>
              <a:rPr lang="en-US" altLang="en-US" sz="1500" b="1" dirty="0">
                <a:solidFill>
                  <a:srgbClr val="7F0055"/>
                </a:solidFill>
                <a:latin typeface="Monaco"/>
              </a:rPr>
              <a:t>true</a:t>
            </a:r>
            <a:r>
              <a:rPr lang="en-US" altLang="en-US" sz="1500" dirty="0">
                <a:solidFill>
                  <a:srgbClr val="000000"/>
                </a:solidFill>
                <a:latin typeface="Monaco"/>
              </a:rPr>
              <a:t>;</a:t>
            </a:r>
            <a:endParaRPr lang="en-US" altLang="en-US" sz="1500" dirty="0"/>
          </a:p>
          <a:p>
            <a:pPr lvl="0"/>
            <a:r>
              <a:rPr lang="en-US" altLang="en-US" sz="1500" dirty="0">
                <a:solidFill>
                  <a:srgbClr val="666666"/>
                </a:solidFill>
                <a:latin typeface="Monaco"/>
              </a:rPr>
              <a:t>        </a:t>
            </a:r>
            <a:r>
              <a:rPr lang="en-US" altLang="en-US" sz="1500" b="1" dirty="0">
                <a:solidFill>
                  <a:srgbClr val="7F0055"/>
                </a:solidFill>
                <a:latin typeface="Monaco"/>
              </a:rPr>
              <a:t>else</a:t>
            </a:r>
            <a:endParaRPr lang="en-US" altLang="en-US" sz="1500" dirty="0"/>
          </a:p>
          <a:p>
            <a:pPr lvl="0"/>
            <a:r>
              <a:rPr lang="en-US" altLang="en-US" sz="1500" dirty="0">
                <a:solidFill>
                  <a:srgbClr val="666666"/>
                </a:solidFill>
                <a:latin typeface="Monaco"/>
              </a:rPr>
              <a:t>            </a:t>
            </a:r>
            <a:r>
              <a:rPr lang="en-US" altLang="en-US" sz="1500" b="1" dirty="0">
                <a:solidFill>
                  <a:srgbClr val="7F0055"/>
                </a:solidFill>
                <a:latin typeface="Monaco"/>
              </a:rPr>
              <a:t>return</a:t>
            </a:r>
            <a:r>
              <a:rPr lang="en-US" altLang="en-US" sz="1500" dirty="0">
                <a:solidFill>
                  <a:srgbClr val="555555"/>
                </a:solidFill>
                <a:latin typeface="Monaco"/>
              </a:rPr>
              <a:t> </a:t>
            </a:r>
            <a:r>
              <a:rPr lang="en-US" altLang="en-US" sz="1500" b="1" dirty="0">
                <a:solidFill>
                  <a:srgbClr val="7F0055"/>
                </a:solidFill>
                <a:latin typeface="Monaco"/>
              </a:rPr>
              <a:t>false</a:t>
            </a:r>
            <a:r>
              <a:rPr lang="en-US" altLang="en-US" sz="1500" dirty="0">
                <a:solidFill>
                  <a:srgbClr val="000000"/>
                </a:solidFill>
                <a:latin typeface="Monaco"/>
              </a:rPr>
              <a:t>;</a:t>
            </a:r>
            <a:endParaRPr lang="en-US" altLang="en-US" sz="1500" dirty="0"/>
          </a:p>
          <a:p>
            <a:pPr lvl="0"/>
            <a:r>
              <a:rPr lang="en-US" altLang="en-US" sz="1500" dirty="0">
                <a:solidFill>
                  <a:srgbClr val="666666"/>
                </a:solidFill>
                <a:latin typeface="Monaco"/>
              </a:rPr>
              <a:t>    </a:t>
            </a:r>
            <a:r>
              <a:rPr lang="en-US" altLang="en-US" sz="1500" dirty="0">
                <a:solidFill>
                  <a:srgbClr val="000000"/>
                </a:solidFill>
                <a:latin typeface="Monaco"/>
              </a:rPr>
              <a:t>}</a:t>
            </a:r>
            <a:endParaRPr lang="en-US" altLang="en-US" sz="1500" dirty="0"/>
          </a:p>
        </p:txBody>
      </p:sp>
      <p:sp>
        <p:nvSpPr>
          <p:cNvPr id="7" name="Rectangle 6"/>
          <p:cNvSpPr/>
          <p:nvPr/>
        </p:nvSpPr>
        <p:spPr>
          <a:xfrm>
            <a:off x="2895600" y="2978674"/>
            <a:ext cx="8534400" cy="1059925"/>
          </a:xfrm>
          <a:prstGeom prst="rect">
            <a:avLst/>
          </a:prstGeom>
          <a:solidFill>
            <a:schemeClr val="accent1">
              <a:alpha val="2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481823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76400"/>
            <a:ext cx="10972800" cy="3840163"/>
          </a:xfrm>
        </p:spPr>
        <p:txBody>
          <a:bodyPr/>
          <a:lstStyle/>
          <a:p>
            <a:r>
              <a:rPr lang="en-US" dirty="0"/>
              <a:t>JAX-WS</a:t>
            </a:r>
            <a:endParaRPr lang="en-CA" dirty="0"/>
          </a:p>
        </p:txBody>
      </p:sp>
      <p:sp>
        <p:nvSpPr>
          <p:cNvPr id="3" name="Title 2"/>
          <p:cNvSpPr>
            <a:spLocks noGrp="1"/>
          </p:cNvSpPr>
          <p:nvPr>
            <p:ph type="title"/>
          </p:nvPr>
        </p:nvSpPr>
        <p:spPr/>
        <p:txBody>
          <a:bodyPr/>
          <a:lstStyle/>
          <a:p>
            <a:r>
              <a:rPr lang="en-US" dirty="0"/>
              <a:t>Accessing HTTP Headers</a:t>
            </a:r>
            <a:endParaRPr lang="en-CA" dirty="0"/>
          </a:p>
        </p:txBody>
      </p:sp>
      <p:sp>
        <p:nvSpPr>
          <p:cNvPr id="4" name="Text Placeholder 3"/>
          <p:cNvSpPr>
            <a:spLocks noGrp="1"/>
          </p:cNvSpPr>
          <p:nvPr>
            <p:ph type="body" idx="13"/>
          </p:nvPr>
        </p:nvSpPr>
        <p:spPr/>
        <p:txBody>
          <a:bodyPr/>
          <a:lstStyle/>
          <a:p>
            <a:r>
              <a:rPr lang="en-US" dirty="0"/>
              <a:t>The Client Side</a:t>
            </a:r>
            <a:endParaRPr lang="en-CA" dirty="0"/>
          </a:p>
        </p:txBody>
      </p:sp>
      <p:sp>
        <p:nvSpPr>
          <p:cNvPr id="5" name="Rectangle 2"/>
          <p:cNvSpPr>
            <a:spLocks noChangeArrowheads="1"/>
          </p:cNvSpPr>
          <p:nvPr/>
        </p:nvSpPr>
        <p:spPr bwMode="auto">
          <a:xfrm>
            <a:off x="2667000" y="1978971"/>
            <a:ext cx="8915400" cy="3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500" dirty="0">
                <a:latin typeface="Monaco"/>
              </a:rPr>
              <a:t>URL </a:t>
            </a:r>
            <a:r>
              <a:rPr lang="en-US" altLang="en-US" sz="1500" dirty="0" err="1">
                <a:latin typeface="Monaco"/>
              </a:rPr>
              <a:t>wsdlUrl</a:t>
            </a:r>
            <a:r>
              <a:rPr lang="en-US" altLang="en-US" sz="1500" dirty="0">
                <a:latin typeface="Monaco"/>
              </a:rPr>
              <a:t> = new URL("http://localhost:8888/</a:t>
            </a:r>
            <a:r>
              <a:rPr lang="en-US" altLang="en-US" sz="1500" dirty="0" err="1">
                <a:latin typeface="Monaco"/>
              </a:rPr>
              <a:t>webservice</a:t>
            </a:r>
            <a:r>
              <a:rPr lang="en-US" altLang="en-US" sz="1500" dirty="0">
                <a:latin typeface="Monaco"/>
              </a:rPr>
              <a:t>/</a:t>
            </a:r>
            <a:r>
              <a:rPr lang="en-US" altLang="en-US" sz="1500" dirty="0" err="1">
                <a:latin typeface="Monaco"/>
              </a:rPr>
              <a:t>helloworld?wsdl</a:t>
            </a:r>
            <a:r>
              <a:rPr lang="en-US" altLang="en-US" sz="1500" dirty="0">
                <a:latin typeface="Monaco"/>
              </a:rPr>
              <a:t>");    </a:t>
            </a:r>
          </a:p>
          <a:p>
            <a:pPr lvl="0"/>
            <a:endParaRPr lang="en-US" altLang="en-US" sz="1500" dirty="0">
              <a:latin typeface="Monaco"/>
            </a:endParaRPr>
          </a:p>
          <a:p>
            <a:pPr lvl="0"/>
            <a:r>
              <a:rPr lang="en-US" altLang="en-US" sz="1500" dirty="0" err="1">
                <a:latin typeface="Monaco"/>
              </a:rPr>
              <a:t>QName</a:t>
            </a:r>
            <a:r>
              <a:rPr lang="en-US" altLang="en-US" sz="1500" dirty="0">
                <a:latin typeface="Monaco"/>
              </a:rPr>
              <a:t> </a:t>
            </a:r>
            <a:r>
              <a:rPr lang="en-US" altLang="en-US" sz="1500" dirty="0" err="1">
                <a:latin typeface="Monaco"/>
              </a:rPr>
              <a:t>qname</a:t>
            </a:r>
            <a:r>
              <a:rPr lang="en-US" altLang="en-US" sz="1500" dirty="0">
                <a:latin typeface="Monaco"/>
              </a:rPr>
              <a:t> = new </a:t>
            </a:r>
            <a:r>
              <a:rPr lang="en-US" altLang="en-US" sz="1500" dirty="0" err="1">
                <a:latin typeface="Monaco"/>
              </a:rPr>
              <a:t>QName</a:t>
            </a:r>
            <a:r>
              <a:rPr lang="en-US" altLang="en-US" sz="1500" dirty="0">
                <a:latin typeface="Monaco"/>
              </a:rPr>
              <a:t>("http://ws.enterprise.javacodegeeks.com/", "</a:t>
            </a:r>
            <a:r>
              <a:rPr lang="en-US" altLang="en-US" sz="1500" dirty="0" err="1">
                <a:latin typeface="Monaco"/>
              </a:rPr>
              <a:t>WebServiceImplService</a:t>
            </a:r>
            <a:r>
              <a:rPr lang="en-US" altLang="en-US" sz="1500" dirty="0">
                <a:latin typeface="Monaco"/>
              </a:rPr>
              <a:t>");</a:t>
            </a:r>
          </a:p>
          <a:p>
            <a:pPr lvl="0"/>
            <a:r>
              <a:rPr lang="en-US" altLang="en-US" sz="1500" dirty="0">
                <a:latin typeface="Monaco"/>
              </a:rPr>
              <a:t>Service </a:t>
            </a:r>
            <a:r>
              <a:rPr lang="en-US" altLang="en-US" sz="1500" dirty="0" err="1">
                <a:latin typeface="Monaco"/>
              </a:rPr>
              <a:t>service</a:t>
            </a:r>
            <a:r>
              <a:rPr lang="en-US" altLang="en-US" sz="1500" dirty="0">
                <a:latin typeface="Monaco"/>
              </a:rPr>
              <a:t> = </a:t>
            </a:r>
            <a:r>
              <a:rPr lang="en-US" altLang="en-US" sz="1500" dirty="0" err="1">
                <a:latin typeface="Monaco"/>
              </a:rPr>
              <a:t>Service.create</a:t>
            </a:r>
            <a:r>
              <a:rPr lang="en-US" altLang="en-US" sz="1500" dirty="0">
                <a:latin typeface="Monaco"/>
              </a:rPr>
              <a:t>(</a:t>
            </a:r>
            <a:r>
              <a:rPr lang="en-US" altLang="en-US" sz="1500" dirty="0" err="1">
                <a:latin typeface="Monaco"/>
              </a:rPr>
              <a:t>wsdlUrl</a:t>
            </a:r>
            <a:r>
              <a:rPr lang="en-US" altLang="en-US" sz="1500" dirty="0">
                <a:latin typeface="Monaco"/>
              </a:rPr>
              <a:t>, </a:t>
            </a:r>
            <a:r>
              <a:rPr lang="en-US" altLang="en-US" sz="1500" dirty="0" err="1">
                <a:latin typeface="Monaco"/>
              </a:rPr>
              <a:t>qname</a:t>
            </a:r>
            <a:r>
              <a:rPr lang="en-US" altLang="en-US" sz="1500" dirty="0">
                <a:latin typeface="Monaco"/>
              </a:rPr>
              <a:t>);</a:t>
            </a:r>
          </a:p>
          <a:p>
            <a:pPr lvl="0"/>
            <a:endParaRPr lang="en-US" altLang="en-US" sz="1500" dirty="0">
              <a:latin typeface="Monaco"/>
            </a:endParaRPr>
          </a:p>
          <a:p>
            <a:pPr lvl="0"/>
            <a:r>
              <a:rPr lang="en-US" altLang="en-US" sz="1500" dirty="0" err="1">
                <a:latin typeface="Monaco"/>
              </a:rPr>
              <a:t>WebServiceInterface</a:t>
            </a:r>
            <a:r>
              <a:rPr lang="en-US" altLang="en-US" sz="1500" dirty="0">
                <a:latin typeface="Monaco"/>
              </a:rPr>
              <a:t> </a:t>
            </a:r>
            <a:r>
              <a:rPr lang="en-US" altLang="en-US" sz="1500" dirty="0" err="1">
                <a:latin typeface="Monaco"/>
              </a:rPr>
              <a:t>sayHello</a:t>
            </a:r>
            <a:r>
              <a:rPr lang="en-US" altLang="en-US" sz="1500" dirty="0">
                <a:latin typeface="Monaco"/>
              </a:rPr>
              <a:t> = </a:t>
            </a:r>
            <a:r>
              <a:rPr lang="en-US" altLang="en-US" sz="1500" dirty="0" err="1">
                <a:latin typeface="Monaco"/>
              </a:rPr>
              <a:t>service.getPort</a:t>
            </a:r>
            <a:r>
              <a:rPr lang="en-US" altLang="en-US" sz="1500" dirty="0">
                <a:latin typeface="Monaco"/>
              </a:rPr>
              <a:t>(</a:t>
            </a:r>
            <a:r>
              <a:rPr lang="en-US" altLang="en-US" sz="1500" dirty="0" err="1">
                <a:latin typeface="Monaco"/>
              </a:rPr>
              <a:t>WebServiceInterface.class</a:t>
            </a:r>
            <a:r>
              <a:rPr lang="en-US" altLang="en-US" sz="1500" dirty="0">
                <a:latin typeface="Monaco"/>
              </a:rPr>
              <a:t>);</a:t>
            </a:r>
          </a:p>
          <a:p>
            <a:pPr lvl="0"/>
            <a:endParaRPr lang="en-US" altLang="en-US" sz="1500" dirty="0">
              <a:latin typeface="Monaco"/>
            </a:endParaRPr>
          </a:p>
          <a:p>
            <a:pPr lvl="0"/>
            <a:r>
              <a:rPr lang="en-US" altLang="en-US" sz="1500" dirty="0">
                <a:latin typeface="Monaco"/>
              </a:rPr>
              <a:t>Map&lt;String, Object&gt; </a:t>
            </a:r>
            <a:r>
              <a:rPr lang="en-US" altLang="en-US" sz="1500" dirty="0" err="1">
                <a:latin typeface="Monaco"/>
              </a:rPr>
              <a:t>requestContext</a:t>
            </a:r>
            <a:r>
              <a:rPr lang="en-US" altLang="en-US" sz="1500" dirty="0">
                <a:latin typeface="Monaco"/>
              </a:rPr>
              <a:t> = ((</a:t>
            </a:r>
            <a:r>
              <a:rPr lang="en-US" altLang="en-US" sz="1500" dirty="0" err="1">
                <a:latin typeface="Monaco"/>
              </a:rPr>
              <a:t>BindingProvider</a:t>
            </a:r>
            <a:r>
              <a:rPr lang="en-US" altLang="en-US" sz="1500" dirty="0">
                <a:latin typeface="Monaco"/>
              </a:rPr>
              <a:t>)</a:t>
            </a:r>
            <a:r>
              <a:rPr lang="en-US" altLang="en-US" sz="1500" dirty="0" err="1">
                <a:latin typeface="Monaco"/>
              </a:rPr>
              <a:t>sayHello</a:t>
            </a:r>
            <a:r>
              <a:rPr lang="en-US" altLang="en-US" sz="1500" dirty="0">
                <a:latin typeface="Monaco"/>
              </a:rPr>
              <a:t>).</a:t>
            </a:r>
            <a:r>
              <a:rPr lang="en-US" altLang="en-US" sz="1500" dirty="0" err="1">
                <a:latin typeface="Monaco"/>
              </a:rPr>
              <a:t>getRequestContext</a:t>
            </a:r>
            <a:r>
              <a:rPr lang="en-US" altLang="en-US" sz="1500" dirty="0">
                <a:latin typeface="Monaco"/>
              </a:rPr>
              <a:t>();</a:t>
            </a:r>
          </a:p>
          <a:p>
            <a:pPr lvl="0"/>
            <a:r>
              <a:rPr lang="en-US" altLang="en-US" sz="1500" dirty="0" err="1">
                <a:latin typeface="Monaco"/>
              </a:rPr>
              <a:t>requestContext.put</a:t>
            </a:r>
            <a:r>
              <a:rPr lang="en-US" altLang="en-US" sz="1500" dirty="0">
                <a:latin typeface="Monaco"/>
              </a:rPr>
              <a:t>(</a:t>
            </a:r>
            <a:r>
              <a:rPr lang="en-US" altLang="en-US" sz="1500" dirty="0" err="1">
                <a:latin typeface="Monaco"/>
              </a:rPr>
              <a:t>BindingProvider.ENDPOINT_ADDRESS_PROPERTY</a:t>
            </a:r>
            <a:r>
              <a:rPr lang="en-US" altLang="en-US" sz="1500" dirty="0">
                <a:latin typeface="Monaco"/>
              </a:rPr>
              <a:t>, 	"http://localhost:8888/webservice/</a:t>
            </a:r>
            <a:r>
              <a:rPr lang="en-US" altLang="en-US" sz="1500" dirty="0" err="1">
                <a:latin typeface="Monaco"/>
              </a:rPr>
              <a:t>helloworld?wsdl</a:t>
            </a:r>
            <a:r>
              <a:rPr lang="en-US" altLang="en-US" sz="1500" dirty="0">
                <a:latin typeface="Monaco"/>
              </a:rPr>
              <a:t>");</a:t>
            </a:r>
          </a:p>
          <a:p>
            <a:pPr lvl="0"/>
            <a:endParaRPr lang="en-US" altLang="en-US" sz="1500" dirty="0">
              <a:latin typeface="Monaco"/>
            </a:endParaRPr>
          </a:p>
          <a:p>
            <a:pPr lvl="0"/>
            <a:r>
              <a:rPr lang="en-US" altLang="en-US" sz="1500" dirty="0">
                <a:latin typeface="Monaco"/>
              </a:rPr>
              <a:t>Map&lt;String, List&lt;String&gt;&gt; </a:t>
            </a:r>
            <a:r>
              <a:rPr lang="en-US" altLang="en-US" sz="1500" dirty="0" err="1">
                <a:latin typeface="Monaco"/>
              </a:rPr>
              <a:t>requestHeaders</a:t>
            </a:r>
            <a:r>
              <a:rPr lang="en-US" altLang="en-US" sz="1500" dirty="0">
                <a:latin typeface="Monaco"/>
              </a:rPr>
              <a:t> = new </a:t>
            </a:r>
            <a:r>
              <a:rPr lang="en-US" altLang="en-US" sz="1500" dirty="0" err="1">
                <a:latin typeface="Monaco"/>
              </a:rPr>
              <a:t>HashMap</a:t>
            </a:r>
            <a:r>
              <a:rPr lang="en-US" altLang="en-US" sz="1500" dirty="0">
                <a:latin typeface="Monaco"/>
              </a:rPr>
              <a:t>&lt;String, List&lt;String&gt;&gt;();</a:t>
            </a:r>
          </a:p>
          <a:p>
            <a:pPr lvl="0"/>
            <a:r>
              <a:rPr lang="en-US" altLang="en-US" sz="1500" dirty="0" err="1">
                <a:latin typeface="Monaco"/>
              </a:rPr>
              <a:t>requestHeaders.put</a:t>
            </a:r>
            <a:r>
              <a:rPr lang="en-US" altLang="en-US" sz="1500" dirty="0">
                <a:latin typeface="Monaco"/>
              </a:rPr>
              <a:t>("username", </a:t>
            </a:r>
            <a:r>
              <a:rPr lang="en-US" altLang="en-US" sz="1500" dirty="0" err="1">
                <a:latin typeface="Monaco"/>
              </a:rPr>
              <a:t>Collections.singletonList</a:t>
            </a:r>
            <a:r>
              <a:rPr lang="en-US" altLang="en-US" sz="1500" dirty="0">
                <a:latin typeface="Monaco"/>
              </a:rPr>
              <a:t>("</a:t>
            </a:r>
            <a:r>
              <a:rPr lang="en-US" altLang="en-US" sz="1500" dirty="0" err="1">
                <a:latin typeface="Monaco"/>
              </a:rPr>
              <a:t>nikos</a:t>
            </a:r>
            <a:r>
              <a:rPr lang="en-US" altLang="en-US" sz="1500" dirty="0">
                <a:latin typeface="Monaco"/>
              </a:rPr>
              <a:t>"));</a:t>
            </a:r>
          </a:p>
          <a:p>
            <a:pPr lvl="0"/>
            <a:r>
              <a:rPr lang="en-US" altLang="en-US" sz="1500" dirty="0" err="1">
                <a:latin typeface="Monaco"/>
              </a:rPr>
              <a:t>requestHeaders.put</a:t>
            </a:r>
            <a:r>
              <a:rPr lang="en-US" altLang="en-US" sz="1500" dirty="0">
                <a:latin typeface="Monaco"/>
              </a:rPr>
              <a:t>("Password", </a:t>
            </a:r>
            <a:r>
              <a:rPr lang="en-US" altLang="en-US" sz="1500" dirty="0" err="1">
                <a:latin typeface="Monaco"/>
              </a:rPr>
              <a:t>Collections.singletonList</a:t>
            </a:r>
            <a:r>
              <a:rPr lang="en-US" altLang="en-US" sz="1500" dirty="0">
                <a:latin typeface="Monaco"/>
              </a:rPr>
              <a:t>("</a:t>
            </a:r>
            <a:r>
              <a:rPr lang="en-US" altLang="en-US" sz="1500" dirty="0" err="1">
                <a:latin typeface="Monaco"/>
              </a:rPr>
              <a:t>superpassword</a:t>
            </a:r>
            <a:r>
              <a:rPr lang="en-US" altLang="en-US" sz="1500" dirty="0">
                <a:latin typeface="Monaco"/>
              </a:rPr>
              <a:t>"));</a:t>
            </a:r>
          </a:p>
          <a:p>
            <a:pPr lvl="0"/>
            <a:r>
              <a:rPr lang="en-US" altLang="en-US" sz="1500" dirty="0" err="1">
                <a:latin typeface="Monaco"/>
              </a:rPr>
              <a:t>requestContext.put</a:t>
            </a:r>
            <a:r>
              <a:rPr lang="en-US" altLang="en-US" sz="1500" dirty="0">
                <a:latin typeface="Monaco"/>
              </a:rPr>
              <a:t>(</a:t>
            </a:r>
            <a:r>
              <a:rPr lang="en-US" altLang="en-US" sz="1500" dirty="0" err="1">
                <a:latin typeface="Monaco"/>
              </a:rPr>
              <a:t>MessageContext.HTTP_REQUEST_HEADERS</a:t>
            </a:r>
            <a:r>
              <a:rPr lang="en-US" altLang="en-US" sz="1500" dirty="0">
                <a:latin typeface="Monaco"/>
              </a:rPr>
              <a:t>, </a:t>
            </a:r>
            <a:r>
              <a:rPr lang="en-US" altLang="en-US" sz="1500" dirty="0" err="1">
                <a:latin typeface="Monaco"/>
              </a:rPr>
              <a:t>requestHeaders</a:t>
            </a:r>
            <a:r>
              <a:rPr lang="en-US" altLang="en-US" sz="1500" dirty="0">
                <a:latin typeface="Monaco"/>
              </a:rPr>
              <a:t>);</a:t>
            </a:r>
          </a:p>
          <a:p>
            <a:pPr lvl="0"/>
            <a:endParaRPr lang="en-US" altLang="en-US" sz="1500" dirty="0">
              <a:latin typeface="Monaco"/>
            </a:endParaRPr>
          </a:p>
          <a:p>
            <a:pPr lvl="0"/>
            <a:r>
              <a:rPr lang="en-US" altLang="en-US" sz="1500" dirty="0">
                <a:latin typeface="Monaco"/>
              </a:rPr>
              <a:t>String result = </a:t>
            </a:r>
            <a:r>
              <a:rPr lang="en-US" altLang="en-US" sz="1500" dirty="0" err="1">
                <a:latin typeface="Monaco"/>
              </a:rPr>
              <a:t>sayHello.getHelloWorldAsString</a:t>
            </a:r>
            <a:r>
              <a:rPr lang="en-US" altLang="en-US" sz="1500" dirty="0">
                <a:latin typeface="Monaco"/>
              </a:rPr>
              <a:t>(“….");</a:t>
            </a:r>
          </a:p>
        </p:txBody>
      </p:sp>
      <p:sp>
        <p:nvSpPr>
          <p:cNvPr id="8" name="Rectangle 7"/>
          <p:cNvSpPr/>
          <p:nvPr/>
        </p:nvSpPr>
        <p:spPr>
          <a:xfrm>
            <a:off x="2438400" y="4428384"/>
            <a:ext cx="7924800" cy="1088179"/>
          </a:xfrm>
          <a:prstGeom prst="rect">
            <a:avLst/>
          </a:prstGeom>
          <a:solidFill>
            <a:schemeClr val="accent1">
              <a:alpha val="2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2438400" y="3505200"/>
            <a:ext cx="7924800" cy="834433"/>
          </a:xfrm>
          <a:prstGeom prst="rect">
            <a:avLst/>
          </a:prstGeom>
          <a:solidFill>
            <a:schemeClr val="accent1">
              <a:alpha val="2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975299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76400"/>
            <a:ext cx="10972800" cy="3840163"/>
          </a:xfrm>
        </p:spPr>
        <p:txBody>
          <a:bodyPr/>
          <a:lstStyle/>
          <a:p>
            <a:r>
              <a:rPr lang="en-US" dirty="0">
                <a:solidFill>
                  <a:srgbClr val="FF0000"/>
                </a:solidFill>
              </a:rPr>
              <a:t>JAX-RS:</a:t>
            </a:r>
          </a:p>
          <a:p>
            <a:pPr lvl="1"/>
            <a:r>
              <a:rPr lang="en-US" dirty="0"/>
              <a:t>Using @Context and </a:t>
            </a:r>
            <a:r>
              <a:rPr lang="en-US" dirty="0" err="1"/>
              <a:t>HttpHeaders</a:t>
            </a:r>
            <a:endParaRPr lang="en-CA" dirty="0"/>
          </a:p>
        </p:txBody>
      </p:sp>
      <p:sp>
        <p:nvSpPr>
          <p:cNvPr id="3" name="Title 2"/>
          <p:cNvSpPr>
            <a:spLocks noGrp="1"/>
          </p:cNvSpPr>
          <p:nvPr>
            <p:ph type="title"/>
          </p:nvPr>
        </p:nvSpPr>
        <p:spPr/>
        <p:txBody>
          <a:bodyPr/>
          <a:lstStyle/>
          <a:p>
            <a:r>
              <a:rPr lang="en-US" dirty="0"/>
              <a:t>Accessing HTTP Headers</a:t>
            </a:r>
            <a:endParaRPr lang="en-CA" dirty="0"/>
          </a:p>
        </p:txBody>
      </p:sp>
      <p:sp>
        <p:nvSpPr>
          <p:cNvPr id="4" name="Text Placeholder 3"/>
          <p:cNvSpPr>
            <a:spLocks noGrp="1"/>
          </p:cNvSpPr>
          <p:nvPr>
            <p:ph type="body" idx="13"/>
          </p:nvPr>
        </p:nvSpPr>
        <p:spPr/>
        <p:txBody>
          <a:bodyPr/>
          <a:lstStyle/>
          <a:p>
            <a:r>
              <a:rPr lang="en-US" dirty="0"/>
              <a:t>Accessing HTTP Headers via Service Context</a:t>
            </a:r>
            <a:endParaRPr lang="en-CA" dirty="0"/>
          </a:p>
        </p:txBody>
      </p:sp>
      <p:sp>
        <p:nvSpPr>
          <p:cNvPr id="5" name="Rectangle 1"/>
          <p:cNvSpPr>
            <a:spLocks noChangeArrowheads="1"/>
          </p:cNvSpPr>
          <p:nvPr/>
        </p:nvSpPr>
        <p:spPr bwMode="auto">
          <a:xfrm>
            <a:off x="1800593" y="3327243"/>
            <a:ext cx="7850226" cy="1938992"/>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999999"/>
                </a:solidFill>
                <a:effectLst/>
                <a:latin typeface="Consolas" panose="020B0609020204030204" pitchFamily="49" charset="0"/>
              </a:rPr>
              <a:t>@Path(</a:t>
            </a:r>
            <a:r>
              <a:rPr kumimoji="0" lang="en-US" altLang="en-US" sz="1500" b="0" i="0" u="none" strike="noStrike" cap="none" normalizeH="0" baseline="0" dirty="0">
                <a:ln>
                  <a:noFill/>
                </a:ln>
                <a:solidFill>
                  <a:srgbClr val="669900"/>
                </a:solidFill>
                <a:effectLst/>
                <a:latin typeface="Consolas" panose="020B0609020204030204" pitchFamily="49" charset="0"/>
              </a:rPr>
              <a:t>"/users"</a:t>
            </a:r>
            <a:r>
              <a:rPr kumimoji="0" lang="en-US" altLang="en-US" sz="1500" b="0" i="0" u="none" strike="noStrike" cap="none" normalizeH="0" baseline="0" dirty="0">
                <a:ln>
                  <a:noFill/>
                </a:ln>
                <a:solidFill>
                  <a:srgbClr val="999999"/>
                </a:solidFill>
                <a:effectLst/>
                <a:latin typeface="Consolas" panose="020B0609020204030204" pitchFamily="49" charset="0"/>
              </a:rPr>
              <a:t>)</a:t>
            </a:r>
            <a:endParaRPr lang="en-US" altLang="en-US" sz="15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77AA"/>
                </a:solidFill>
                <a:effectLst/>
                <a:latin typeface="Consolas" panose="020B0609020204030204" pitchFamily="49" charset="0"/>
              </a:rPr>
              <a:t>public</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77AA"/>
                </a:solidFill>
                <a:effectLst/>
                <a:latin typeface="Consolas" panose="020B0609020204030204" pitchFamily="49" charset="0"/>
              </a:rPr>
              <a:t>class</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UserService</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999999"/>
                </a:solidFill>
                <a:effectLst/>
                <a:latin typeface="Consolas" panose="020B0609020204030204" pitchFamily="49" charset="0"/>
              </a:rPr>
              <a:t>{</a:t>
            </a:r>
            <a:r>
              <a:rPr kumimoji="0" lang="en-US" altLang="en-US" sz="15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nsolas" panose="020B0609020204030204" pitchFamily="49" charset="0"/>
              </a:rPr>
              <a:t>	</a:t>
            </a:r>
            <a:r>
              <a:rPr kumimoji="0" lang="en-US" altLang="en-US" sz="1500" b="0" i="0" u="none" strike="noStrike" cap="none" normalizeH="0" baseline="0" dirty="0">
                <a:ln>
                  <a:noFill/>
                </a:ln>
                <a:solidFill>
                  <a:srgbClr val="999999"/>
                </a:solidFill>
                <a:effectLst/>
                <a:latin typeface="Consolas" panose="020B0609020204030204" pitchFamily="49" charset="0"/>
              </a:rPr>
              <a:t>@GET</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999999"/>
                </a:solidFill>
                <a:effectLst/>
                <a:latin typeface="Consolas" panose="020B0609020204030204" pitchFamily="49" charset="0"/>
              </a:rPr>
              <a:t>@Path(</a:t>
            </a:r>
            <a:r>
              <a:rPr kumimoji="0" lang="en-US" altLang="en-US" sz="1500" b="0" i="0" u="none" strike="noStrike" cap="none" normalizeH="0" baseline="0" dirty="0">
                <a:ln>
                  <a:noFill/>
                </a:ln>
                <a:solidFill>
                  <a:srgbClr val="669900"/>
                </a:solidFill>
                <a:effectLst/>
                <a:latin typeface="Consolas" panose="020B0609020204030204" pitchFamily="49" charset="0"/>
              </a:rPr>
              <a:t>"/get"</a:t>
            </a:r>
            <a:r>
              <a:rPr kumimoji="0" lang="en-US" altLang="en-US" sz="1500" b="0" i="0" u="none" strike="noStrike" cap="none" normalizeH="0" baseline="0" dirty="0">
                <a:ln>
                  <a:noFill/>
                </a:ln>
                <a:solidFill>
                  <a:srgbClr val="999999"/>
                </a:solidFill>
                <a:effectLst/>
                <a:latin typeface="Consolas" panose="020B0609020204030204" pitchFamily="49" charset="0"/>
              </a:rPr>
              <a:t>)</a:t>
            </a:r>
            <a:endParaRPr lang="en-US" altLang="en-US" sz="15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77AA"/>
                </a:solidFill>
                <a:effectLst/>
                <a:latin typeface="Consolas" panose="020B0609020204030204" pitchFamily="49" charset="0"/>
              </a:rPr>
              <a:t>public</a:t>
            </a:r>
            <a:r>
              <a:rPr kumimoji="0" lang="en-US" altLang="en-US" sz="1500" b="0" i="0" u="none" strike="noStrike" cap="none" normalizeH="0" baseline="0" dirty="0">
                <a:ln>
                  <a:noFill/>
                </a:ln>
                <a:solidFill>
                  <a:srgbClr val="000000"/>
                </a:solidFill>
                <a:effectLst/>
                <a:latin typeface="Consolas" panose="020B0609020204030204" pitchFamily="49" charset="0"/>
              </a:rPr>
              <a:t> Response </a:t>
            </a:r>
            <a:r>
              <a:rPr kumimoji="0" lang="en-US" altLang="en-US" sz="1500" b="0" i="0" u="none" strike="noStrike" cap="none" normalizeH="0" baseline="0" dirty="0" err="1">
                <a:ln>
                  <a:noFill/>
                </a:ln>
                <a:solidFill>
                  <a:srgbClr val="DD4A68"/>
                </a:solidFill>
                <a:effectLst/>
                <a:latin typeface="Consolas" panose="020B0609020204030204" pitchFamily="49" charset="0"/>
              </a:rPr>
              <a:t>addUser</a:t>
            </a:r>
            <a:r>
              <a:rPr kumimoji="0" lang="en-US" altLang="en-US" sz="1500" b="0" i="0" u="none" strike="noStrike" cap="none" normalizeH="0" baseline="0" dirty="0">
                <a:ln>
                  <a:noFill/>
                </a:ln>
                <a:solidFill>
                  <a:srgbClr val="999999"/>
                </a:solidFill>
                <a:effectLst/>
                <a:latin typeface="Consolas" panose="020B0609020204030204" pitchFamily="49" charset="0"/>
              </a:rPr>
              <a:t>(@Context</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HttpHeaders</a:t>
            </a:r>
            <a:r>
              <a:rPr kumimoji="0" lang="en-US" altLang="en-US" sz="1500" b="0" i="0" u="none" strike="noStrike" cap="none" normalizeH="0" baseline="0" dirty="0">
                <a:ln>
                  <a:noFill/>
                </a:ln>
                <a:solidFill>
                  <a:srgbClr val="000000"/>
                </a:solidFill>
                <a:effectLst/>
                <a:latin typeface="Consolas" panose="020B0609020204030204" pitchFamily="49" charset="0"/>
              </a:rPr>
              <a:t> headers</a:t>
            </a:r>
            <a:r>
              <a:rPr kumimoji="0" lang="en-US" altLang="en-US" sz="1500" b="0" i="0" u="none" strike="noStrike" cap="none" normalizeH="0" baseline="0" dirty="0">
                <a:ln>
                  <a:noFill/>
                </a:ln>
                <a:solidFill>
                  <a:srgbClr val="999999"/>
                </a:solidFill>
                <a:effectLst/>
                <a:latin typeface="Consolas" panose="020B0609020204030204" pitchFamily="49" charset="0"/>
              </a:rPr>
              <a:t>)</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999999"/>
                </a:solidFill>
                <a:effectLst/>
                <a:latin typeface="Consolas" panose="020B0609020204030204" pitchFamily="49" charset="0"/>
              </a:rPr>
              <a:t>{</a:t>
            </a:r>
            <a:r>
              <a:rPr kumimoji="0" lang="en-US" altLang="en-US" sz="1500" b="0" i="0" u="none" strike="noStrike" cap="none" normalizeH="0" baseline="0" dirty="0">
                <a:ln>
                  <a:noFill/>
                </a:ln>
                <a:solidFill>
                  <a:srgbClr val="000000"/>
                </a:solidFill>
                <a:effectLst/>
                <a:latin typeface="Consolas" panose="020B0609020204030204" pitchFamily="49" charset="0"/>
              </a:rPr>
              <a:t> </a:t>
            </a:r>
          </a:p>
          <a:p>
            <a:pPr lvl="0" eaLnBrk="0" hangingPunct="0"/>
            <a:r>
              <a:rPr lang="en-US" altLang="en-US" sz="1500" dirty="0">
                <a:solidFill>
                  <a:srgbClr val="000000"/>
                </a:solidFill>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String header </a:t>
            </a:r>
            <a:r>
              <a:rPr kumimoji="0" lang="en-US" altLang="en-US" sz="1500" b="0" i="0" u="none" strike="noStrike" cap="none" normalizeH="0" baseline="0" dirty="0">
                <a:ln>
                  <a:noFill/>
                </a:ln>
                <a:solidFill>
                  <a:srgbClr val="A67F59"/>
                </a:solidFill>
                <a:effectLst/>
                <a:latin typeface="Consolas" panose="020B0609020204030204" pitchFamily="49" charset="0"/>
              </a:rPr>
              <a:t>=</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headers</a:t>
            </a:r>
            <a:r>
              <a:rPr kumimoji="0" lang="en-US" altLang="en-US" sz="1500" b="0" i="0" u="none" strike="noStrike" cap="none" normalizeH="0" baseline="0" dirty="0" err="1">
                <a:ln>
                  <a:noFill/>
                </a:ln>
                <a:solidFill>
                  <a:srgbClr val="999999"/>
                </a:solidFill>
                <a:effectLst/>
                <a:latin typeface="Consolas" panose="020B0609020204030204" pitchFamily="49" charset="0"/>
              </a:rPr>
              <a:t>.</a:t>
            </a:r>
            <a:r>
              <a:rPr kumimoji="0" lang="en-US" altLang="en-US" sz="1500" b="0" i="0" u="none" strike="noStrike" cap="none" normalizeH="0" baseline="0" dirty="0" err="1">
                <a:ln>
                  <a:noFill/>
                </a:ln>
                <a:solidFill>
                  <a:srgbClr val="DD4A68"/>
                </a:solidFill>
                <a:effectLst/>
                <a:latin typeface="Consolas" panose="020B0609020204030204" pitchFamily="49" charset="0"/>
              </a:rPr>
              <a:t>getRequestHeader</a:t>
            </a:r>
            <a:r>
              <a:rPr kumimoji="0" lang="en-US" altLang="en-US" sz="1500" b="0" i="0" u="none" strike="noStrike" cap="none" normalizeH="0" baseline="0" dirty="0">
                <a:ln>
                  <a:noFill/>
                </a:ln>
                <a:solidFill>
                  <a:srgbClr val="999999"/>
                </a:solidFill>
                <a:effectLst/>
                <a:latin typeface="Consolas" panose="020B0609020204030204" pitchFamily="49" charset="0"/>
              </a:rPr>
              <a:t>(</a:t>
            </a:r>
            <a:r>
              <a:rPr lang="en-US" altLang="en-US" sz="1500" dirty="0">
                <a:solidFill>
                  <a:srgbClr val="669900"/>
                </a:solidFill>
                <a:latin typeface="Consolas" panose="020B0609020204030204" pitchFamily="49" charset="0"/>
              </a:rPr>
              <a:t>"</a:t>
            </a:r>
            <a:r>
              <a:rPr kumimoji="0" lang="en-US" altLang="en-US" sz="1500" b="0" i="0" u="none" strike="noStrike" cap="none" normalizeH="0" baseline="0" dirty="0">
                <a:ln>
                  <a:noFill/>
                </a:ln>
                <a:solidFill>
                  <a:srgbClr val="669900"/>
                </a:solidFill>
                <a:effectLst/>
                <a:latin typeface="Consolas" panose="020B0609020204030204" pitchFamily="49" charset="0"/>
              </a:rPr>
              <a:t>..."</a:t>
            </a:r>
            <a:r>
              <a:rPr kumimoji="0" lang="en-US" altLang="en-US" sz="1500" b="0" i="0" u="none" strike="noStrike" cap="none" normalizeH="0" baseline="0" dirty="0">
                <a:ln>
                  <a:noFill/>
                </a:ln>
                <a:solidFill>
                  <a:srgbClr val="999999"/>
                </a:solidFill>
                <a:effectLst/>
                <a:latin typeface="Consolas" panose="020B0609020204030204" pitchFamily="49" charset="0"/>
              </a:rPr>
              <a:t>).</a:t>
            </a:r>
            <a:r>
              <a:rPr kumimoji="0" lang="en-US" altLang="en-US" sz="1500" b="0" i="0" u="none" strike="noStrike" cap="none" normalizeH="0" baseline="0" dirty="0">
                <a:ln>
                  <a:noFill/>
                </a:ln>
                <a:solidFill>
                  <a:srgbClr val="DD4A68"/>
                </a:solidFill>
                <a:effectLst/>
                <a:latin typeface="Consolas" panose="020B0609020204030204" pitchFamily="49" charset="0"/>
              </a:rPr>
              <a:t>get</a:t>
            </a:r>
            <a:r>
              <a:rPr kumimoji="0" lang="en-US" altLang="en-US" sz="1500" b="0" i="0" u="none" strike="noStrike" cap="none" normalizeH="0" baseline="0" dirty="0">
                <a:ln>
                  <a:noFill/>
                </a:ln>
                <a:solidFill>
                  <a:srgbClr val="999999"/>
                </a:solidFill>
                <a:effectLst/>
                <a:latin typeface="Consolas" panose="020B0609020204030204" pitchFamily="49" charset="0"/>
              </a:rPr>
              <a:t>(</a:t>
            </a:r>
            <a:r>
              <a:rPr kumimoji="0" lang="en-US" altLang="en-US" sz="1500" b="0" i="0" u="none" strike="noStrike" cap="none" normalizeH="0" baseline="0" dirty="0">
                <a:ln>
                  <a:noFill/>
                </a:ln>
                <a:solidFill>
                  <a:srgbClr val="990055"/>
                </a:solidFill>
                <a:effectLst/>
                <a:latin typeface="Consolas" panose="020B0609020204030204" pitchFamily="49" charset="0"/>
              </a:rPr>
              <a:t>0</a:t>
            </a:r>
            <a:r>
              <a:rPr kumimoji="0" lang="en-US" altLang="en-US" sz="1500" b="0" i="0" u="none" strike="noStrike" cap="none" normalizeH="0" baseline="0" dirty="0">
                <a:ln>
                  <a:noFill/>
                </a:ln>
                <a:solidFill>
                  <a:srgbClr val="999999"/>
                </a:solidFill>
                <a:effectLst/>
                <a:latin typeface="Consolas" panose="020B0609020204030204" pitchFamily="49" charset="0"/>
              </a:rPr>
              <a:t>);</a:t>
            </a:r>
          </a:p>
          <a:p>
            <a:pPr lvl="0" eaLnBrk="0" hangingPunct="0"/>
            <a:r>
              <a:rPr lang="en-US" altLang="en-US" sz="1500" dirty="0">
                <a:solidFill>
                  <a:srgbClr val="999999"/>
                </a:solidFill>
                <a:latin typeface="Consolas" panose="020B0609020204030204" pitchFamily="49" charset="0"/>
              </a:rPr>
              <a:t>		. . .</a:t>
            </a:r>
            <a:endParaRPr kumimoji="0" lang="en-US" altLang="en-US" sz="1500" b="0" i="0" u="none" strike="noStrike" cap="none" normalizeH="0" baseline="0" dirty="0">
              <a:ln>
                <a:noFill/>
              </a:ln>
              <a:solidFill>
                <a:srgbClr val="999999"/>
              </a:solidFill>
              <a:effectLst/>
              <a:latin typeface="Consolas" panose="020B0609020204030204" pitchFamily="49" charset="0"/>
            </a:endParaRPr>
          </a:p>
          <a:p>
            <a:pPr lvl="0" eaLnBrk="0" hangingPunct="0"/>
            <a:r>
              <a:rPr kumimoji="0" lang="en-US" altLang="en-US" sz="1500" b="0" i="0" u="none" strike="noStrike" cap="none" normalizeH="0" baseline="0" dirty="0">
                <a:ln>
                  <a:noFill/>
                </a:ln>
                <a:solidFill>
                  <a:srgbClr val="000000"/>
                </a:solidFill>
                <a:effectLst/>
                <a:latin typeface="Consolas" panose="020B0609020204030204" pitchFamily="49" charset="0"/>
              </a:rPr>
              <a:t> </a:t>
            </a:r>
            <a:r>
              <a:rPr lang="en-US" altLang="en-US" sz="1500" dirty="0">
                <a:solidFill>
                  <a:srgbClr val="000000"/>
                </a:solidFill>
                <a:latin typeface="Consolas" panose="020B0609020204030204" pitchFamily="49" charset="0"/>
              </a:rPr>
              <a:t>	</a:t>
            </a:r>
            <a:r>
              <a:rPr kumimoji="0" lang="en-US" altLang="en-US" sz="1500" b="0" i="0" u="none" strike="noStrike" cap="none" normalizeH="0" baseline="0" dirty="0">
                <a:ln>
                  <a:noFill/>
                </a:ln>
                <a:solidFill>
                  <a:srgbClr val="999999"/>
                </a:solidFill>
                <a:effectLst/>
                <a:latin typeface="Consolas" panose="020B0609020204030204" pitchFamily="49" charset="0"/>
              </a:rPr>
              <a:t>}</a:t>
            </a:r>
            <a:endParaRPr lang="en-US" altLang="en-US" sz="15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999999"/>
                </a:solidFill>
                <a:effectLst/>
                <a:latin typeface="Consolas" panose="020B0609020204030204" pitchFamily="49" charset="0"/>
              </a:rPr>
              <a:t>}</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75632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76400"/>
            <a:ext cx="10972800" cy="3840163"/>
          </a:xfrm>
        </p:spPr>
        <p:txBody>
          <a:bodyPr/>
          <a:lstStyle/>
          <a:p>
            <a:r>
              <a:rPr lang="en-US" dirty="0"/>
              <a:t>JAX-RS:</a:t>
            </a:r>
          </a:p>
          <a:p>
            <a:pPr lvl="1"/>
            <a:r>
              <a:rPr lang="en-US" dirty="0"/>
              <a:t>Using @</a:t>
            </a:r>
            <a:r>
              <a:rPr lang="en-US" dirty="0" err="1"/>
              <a:t>HeaderParam</a:t>
            </a:r>
            <a:r>
              <a:rPr lang="en-US" dirty="0"/>
              <a:t> (i.e. HTTP Basic Authentication)</a:t>
            </a:r>
            <a:endParaRPr lang="en-CA" dirty="0"/>
          </a:p>
        </p:txBody>
      </p:sp>
      <p:sp>
        <p:nvSpPr>
          <p:cNvPr id="3" name="Title 2"/>
          <p:cNvSpPr>
            <a:spLocks noGrp="1"/>
          </p:cNvSpPr>
          <p:nvPr>
            <p:ph type="title"/>
          </p:nvPr>
        </p:nvSpPr>
        <p:spPr/>
        <p:txBody>
          <a:bodyPr/>
          <a:lstStyle/>
          <a:p>
            <a:r>
              <a:rPr lang="en-US" dirty="0"/>
              <a:t>Accessing HTTP Headers</a:t>
            </a:r>
            <a:endParaRPr lang="en-CA" dirty="0"/>
          </a:p>
        </p:txBody>
      </p:sp>
      <p:sp>
        <p:nvSpPr>
          <p:cNvPr id="4" name="Text Placeholder 3"/>
          <p:cNvSpPr>
            <a:spLocks noGrp="1"/>
          </p:cNvSpPr>
          <p:nvPr>
            <p:ph type="body" idx="13"/>
          </p:nvPr>
        </p:nvSpPr>
        <p:spPr/>
        <p:txBody>
          <a:bodyPr/>
          <a:lstStyle/>
          <a:p>
            <a:r>
              <a:rPr lang="en-US" dirty="0"/>
              <a:t>Accessing HTTP Headers via Service Context</a:t>
            </a:r>
            <a:endParaRPr lang="en-CA" dirty="0"/>
          </a:p>
        </p:txBody>
      </p:sp>
      <p:sp>
        <p:nvSpPr>
          <p:cNvPr id="6" name="Rectangle 1"/>
          <p:cNvSpPr>
            <a:spLocks noChangeArrowheads="1"/>
          </p:cNvSpPr>
          <p:nvPr/>
        </p:nvSpPr>
        <p:spPr bwMode="auto">
          <a:xfrm>
            <a:off x="1828800" y="2971800"/>
            <a:ext cx="8724900"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@GET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@Path</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"/order/{</a:t>
            </a:r>
            <a:r>
              <a:rPr kumimoji="0" lang="en-US" altLang="en-US" sz="1400" b="0" i="0" u="none" strike="noStrike" cap="none" normalizeH="0" baseline="0" dirty="0" err="1">
                <a:ln>
                  <a:noFill/>
                </a:ln>
                <a:solidFill>
                  <a:srgbClr val="0000FF"/>
                </a:solidFill>
                <a:effectLst/>
                <a:latin typeface="Consolas" panose="020B0609020204030204" pitchFamily="49" charset="0"/>
              </a:rPr>
              <a:t>orderId</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@Produces</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MediaType.APPLICATION_JSON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public</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User </a:t>
            </a:r>
            <a:r>
              <a:rPr kumimoji="0" lang="en-US" altLang="en-US" sz="1400" b="0" i="0" u="none" strike="noStrike" cap="none" normalizeH="0" baseline="0" dirty="0" err="1">
                <a:ln>
                  <a:noFill/>
                </a:ln>
                <a:solidFill>
                  <a:srgbClr val="000000"/>
                </a:solidFill>
                <a:effectLst/>
                <a:latin typeface="Consolas" panose="020B0609020204030204" pitchFamily="49" charset="0"/>
              </a:rPr>
              <a:t>getUserById</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808080"/>
                </a:solidFill>
                <a:effectLst/>
                <a:latin typeface="Consolas" panose="020B0609020204030204" pitchFamily="49" charset="0"/>
              </a:rPr>
              <a:t>@</a:t>
            </a:r>
            <a:r>
              <a:rPr kumimoji="0" lang="en-US" altLang="en-US" sz="1400" b="0" i="0" u="none" strike="noStrike" cap="none" normalizeH="0" baseline="0" dirty="0" err="1">
                <a:ln>
                  <a:noFill/>
                </a:ln>
                <a:solidFill>
                  <a:srgbClr val="808080"/>
                </a:solidFill>
                <a:effectLst/>
                <a:latin typeface="Consolas" panose="020B0609020204030204" pitchFamily="49" charset="0"/>
              </a:rPr>
              <a:t>PathParam</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err="1">
                <a:ln>
                  <a:noFill/>
                </a:ln>
                <a:solidFill>
                  <a:srgbClr val="0000FF"/>
                </a:solidFill>
                <a:effectLst/>
                <a:latin typeface="Consolas" panose="020B0609020204030204" pitchFamily="49" charset="0"/>
              </a:rPr>
              <a:t>orderId</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Integer </a:t>
            </a:r>
            <a:r>
              <a:rPr kumimoji="0" lang="en-US" altLang="en-US" sz="1400" b="0" i="0" u="none" strike="noStrike" cap="none" normalizeH="0" baseline="0" dirty="0" err="1">
                <a:ln>
                  <a:noFill/>
                </a:ln>
                <a:solidFill>
                  <a:srgbClr val="000000"/>
                </a:solidFill>
                <a:effectLst/>
                <a:latin typeface="Consolas" panose="020B0609020204030204" pitchFamily="49" charset="0"/>
              </a:rPr>
              <a:t>orderId</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a:t>
            </a:r>
            <a:r>
              <a:rPr kumimoji="0" lang="en-US" altLang="en-US" sz="1400" b="0" i="0" u="none" strike="noStrike" cap="none" normalizeH="0" baseline="0" dirty="0" err="1">
                <a:ln>
                  <a:noFill/>
                </a:ln>
                <a:solidFill>
                  <a:srgbClr val="808080"/>
                </a:solidFill>
                <a:effectLst/>
                <a:latin typeface="Consolas" panose="020B0609020204030204" pitchFamily="49" charset="0"/>
              </a:rPr>
              <a:t>HeaderParam</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"authorization"</a:t>
            </a:r>
            <a:r>
              <a:rPr kumimoji="0" lang="en-US" altLang="en-US" sz="1400" b="0" i="0" u="none" strike="noStrike" cap="none" normalizeH="0" baseline="0" dirty="0">
                <a:ln>
                  <a:noFill/>
                </a:ln>
                <a:solidFill>
                  <a:srgbClr val="000000"/>
                </a:solidFill>
                <a:effectLst/>
                <a:latin typeface="Consolas" panose="020B0609020204030204" pitchFamily="49" charset="0"/>
              </a:rPr>
              <a:t>) String </a:t>
            </a:r>
            <a:r>
              <a:rPr kumimoji="0" lang="en-US" altLang="en-US" sz="1400" b="0" i="0" u="none" strike="noStrike" cap="none" normalizeH="0" baseline="0" dirty="0" err="1">
                <a:ln>
                  <a:noFill/>
                </a:ln>
                <a:solidFill>
                  <a:srgbClr val="000000"/>
                </a:solidFill>
                <a:effectLst/>
                <a:latin typeface="Consolas" panose="020B0609020204030204" pitchFamily="49" charset="0"/>
              </a:rPr>
              <a:t>authString</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isUserAuthenticated</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authString</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"{\"error\":\"User not authenticated\"}"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user;</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615240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76400"/>
            <a:ext cx="10972800" cy="3840163"/>
          </a:xfrm>
        </p:spPr>
        <p:txBody>
          <a:bodyPr/>
          <a:lstStyle/>
          <a:p>
            <a:r>
              <a:rPr lang="en-US" dirty="0"/>
              <a:t>JAX-RS:</a:t>
            </a:r>
          </a:p>
          <a:p>
            <a:pPr lvl="1"/>
            <a:r>
              <a:rPr lang="en-US" dirty="0"/>
              <a:t>Full context accessible via @Context and </a:t>
            </a:r>
            <a:r>
              <a:rPr lang="en-US" dirty="0" err="1"/>
              <a:t>ServletContext</a:t>
            </a:r>
            <a:endParaRPr lang="en-US" dirty="0"/>
          </a:p>
          <a:p>
            <a:pPr lvl="1"/>
            <a:r>
              <a:rPr lang="en-US" dirty="0"/>
              <a:t>See also </a:t>
            </a:r>
            <a:r>
              <a:rPr lang="en-US" dirty="0" err="1"/>
              <a:t>HttpServletRequest</a:t>
            </a:r>
            <a:r>
              <a:rPr lang="en-US" dirty="0"/>
              <a:t>, </a:t>
            </a:r>
            <a:r>
              <a:rPr lang="en-US" dirty="0" err="1"/>
              <a:t>HttpServletResponse</a:t>
            </a:r>
            <a:r>
              <a:rPr lang="en-US" dirty="0"/>
              <a:t>, …</a:t>
            </a:r>
            <a:endParaRPr lang="en-CA" dirty="0"/>
          </a:p>
        </p:txBody>
      </p:sp>
      <p:sp>
        <p:nvSpPr>
          <p:cNvPr id="3" name="Title 2"/>
          <p:cNvSpPr>
            <a:spLocks noGrp="1"/>
          </p:cNvSpPr>
          <p:nvPr>
            <p:ph type="title"/>
          </p:nvPr>
        </p:nvSpPr>
        <p:spPr/>
        <p:txBody>
          <a:bodyPr/>
          <a:lstStyle/>
          <a:p>
            <a:r>
              <a:rPr lang="en-US" dirty="0"/>
              <a:t>Accessing HTTP Headers</a:t>
            </a:r>
            <a:endParaRPr lang="en-CA" dirty="0"/>
          </a:p>
        </p:txBody>
      </p:sp>
      <p:sp>
        <p:nvSpPr>
          <p:cNvPr id="4" name="Text Placeholder 3"/>
          <p:cNvSpPr>
            <a:spLocks noGrp="1"/>
          </p:cNvSpPr>
          <p:nvPr>
            <p:ph type="body" idx="13"/>
          </p:nvPr>
        </p:nvSpPr>
        <p:spPr/>
        <p:txBody>
          <a:bodyPr/>
          <a:lstStyle/>
          <a:p>
            <a:r>
              <a:rPr lang="en-US" dirty="0"/>
              <a:t>Accessing HTTP Headers via Service Context</a:t>
            </a:r>
            <a:endParaRPr lang="en-CA" dirty="0"/>
          </a:p>
        </p:txBody>
      </p:sp>
      <p:sp>
        <p:nvSpPr>
          <p:cNvPr id="6" name="Rectangle 1"/>
          <p:cNvSpPr>
            <a:spLocks noChangeArrowheads="1"/>
          </p:cNvSpPr>
          <p:nvPr/>
        </p:nvSpPr>
        <p:spPr bwMode="auto">
          <a:xfrm>
            <a:off x="1447800" y="3670806"/>
            <a:ext cx="8724900" cy="15234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@Context</a:t>
            </a:r>
            <a:endParaRPr kumimoji="0" lang="en-US" altLang="en-US" sz="1400" b="0" i="0" u="none" strike="noStrike" cap="none" normalizeH="0" baseline="0" dirty="0">
              <a:ln>
                <a:noFill/>
              </a:ln>
              <a:solidFill>
                <a:schemeClr val="tx1"/>
              </a:solidFill>
              <a:effectLst/>
            </a:endParaRPr>
          </a:p>
          <a:p>
            <a:pPr lvl="0"/>
            <a:r>
              <a:rPr kumimoji="0" lang="en-US" altLang="en-US" sz="1400" b="0" i="0" u="none" strike="noStrike" cap="none" normalizeH="0" baseline="0" dirty="0">
                <a:ln>
                  <a:noFill/>
                </a:ln>
                <a:solidFill>
                  <a:srgbClr val="333333"/>
                </a:solidFill>
                <a:effectLst/>
                <a:latin typeface="Consolas" panose="020B0609020204030204" pitchFamily="49" charset="0"/>
              </a:rPr>
              <a:t>    </a:t>
            </a:r>
            <a:r>
              <a:rPr lang="en-US" altLang="en-US" sz="1400" dirty="0" err="1">
                <a:solidFill>
                  <a:srgbClr val="000000"/>
                </a:solidFill>
                <a:latin typeface="Consolas" panose="020B0609020204030204" pitchFamily="49" charset="0"/>
              </a:rPr>
              <a:t>ServletContext</a:t>
            </a: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ctx</a:t>
            </a:r>
            <a:r>
              <a:rPr lang="en-US" altLang="en-US" sz="1400" dirty="0">
                <a:solidFill>
                  <a:srgbClr val="000000"/>
                </a:solidFill>
                <a:latin typeface="Consolas" panose="020B0609020204030204" pitchFamily="49" charset="0"/>
              </a:rPr>
              <a:t>;</a:t>
            </a:r>
          </a:p>
          <a:p>
            <a:pPr lvl="0"/>
            <a:endParaRPr kumimoji="0" lang="en-US" altLang="en-US" sz="1400" b="0" i="0" u="none" strike="noStrike" cap="none" normalizeH="0" baseline="0" dirty="0">
              <a:ln>
                <a:noFill/>
              </a:ln>
              <a:solidFill>
                <a:srgbClr val="000000"/>
              </a:solidFill>
              <a:effectLst/>
              <a:latin typeface="Consolas" panose="020B0609020204030204" pitchFamily="49" charset="0"/>
            </a:endParaRPr>
          </a:p>
          <a:p>
            <a:pPr lvl="0"/>
            <a:endParaRPr lang="en-US" altLang="en-US" sz="1400" dirty="0">
              <a:solidFill>
                <a:srgbClr val="000000"/>
              </a:solidFill>
              <a:latin typeface="Consolas" panose="020B0609020204030204" pitchFamily="49" charset="0"/>
            </a:endParaRPr>
          </a:p>
          <a:p>
            <a:pPr lvl="0"/>
            <a:r>
              <a:rPr kumimoji="0" lang="en-US" altLang="en-US" sz="1400" b="0" i="0" u="none" strike="noStrike" cap="none" normalizeH="0" baseline="0" dirty="0">
                <a:ln>
                  <a:noFill/>
                </a:ln>
                <a:solidFill>
                  <a:srgbClr val="000000"/>
                </a:solidFill>
                <a:effectLst/>
                <a:latin typeface="Consolas" panose="020B0609020204030204" pitchFamily="49" charset="0"/>
              </a:rPr>
              <a:t>    </a:t>
            </a:r>
            <a:r>
              <a:rPr lang="en-US" altLang="en-US" sz="1400" dirty="0">
                <a:solidFill>
                  <a:srgbClr val="669900"/>
                </a:solidFill>
                <a:latin typeface="Consolas" panose="020B0609020204030204" pitchFamily="49" charset="0"/>
              </a:rPr>
              <a:t>// example</a:t>
            </a:r>
            <a:endParaRPr kumimoji="0" lang="en-US" altLang="en-US" sz="1400" b="0" i="0" u="none" strike="noStrike" cap="none" normalizeH="0" baseline="0" dirty="0">
              <a:ln>
                <a:noFill/>
              </a:ln>
              <a:solidFill>
                <a:srgbClr val="000000"/>
              </a:solidFill>
              <a:effectLst/>
              <a:latin typeface="Consolas" panose="020B0609020204030204" pitchFamily="49" charset="0"/>
            </a:endParaRPr>
          </a:p>
          <a:p>
            <a:pPr lvl="0"/>
            <a:r>
              <a:rPr lang="en-US" altLang="en-US" sz="1400" dirty="0">
                <a:solidFill>
                  <a:srgbClr val="333333"/>
                </a:solidFill>
                <a:latin typeface="Consolas" panose="020B0609020204030204" pitchFamily="49" charset="0"/>
              </a:rPr>
              <a:t>   </a:t>
            </a: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ctx.getRealPath</a:t>
            </a:r>
            <a:r>
              <a:rPr lang="en-US" altLang="en-US" sz="1400" dirty="0">
                <a:solidFill>
                  <a:srgbClr val="000000"/>
                </a:solidFill>
                <a:latin typeface="Consolas" panose="020B0609020204030204" pitchFamily="49" charset="0"/>
              </a:rPr>
              <a:t>("/") </a:t>
            </a:r>
            <a:r>
              <a:rPr lang="en-US" altLang="en-US" sz="1400" dirty="0">
                <a:solidFill>
                  <a:srgbClr val="669900"/>
                </a:solidFill>
                <a:latin typeface="Consolas" panose="020B0609020204030204" pitchFamily="49" charset="0"/>
              </a:rPr>
              <a:t>// returns the real path to the root of the web app</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524506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76400"/>
            <a:ext cx="10972800" cy="3840163"/>
          </a:xfrm>
        </p:spPr>
        <p:txBody>
          <a:bodyPr/>
          <a:lstStyle/>
          <a:p>
            <a:r>
              <a:rPr lang="en-US" dirty="0"/>
              <a:t>JAX-RS (HTTP Basic Authentication):</a:t>
            </a:r>
            <a:endParaRPr lang="en-CA" dirty="0"/>
          </a:p>
        </p:txBody>
      </p:sp>
      <p:sp>
        <p:nvSpPr>
          <p:cNvPr id="3" name="Title 2"/>
          <p:cNvSpPr>
            <a:spLocks noGrp="1"/>
          </p:cNvSpPr>
          <p:nvPr>
            <p:ph type="title"/>
          </p:nvPr>
        </p:nvSpPr>
        <p:spPr/>
        <p:txBody>
          <a:bodyPr/>
          <a:lstStyle/>
          <a:p>
            <a:r>
              <a:rPr lang="en-US" dirty="0"/>
              <a:t>Accessing HTTP Headers</a:t>
            </a:r>
            <a:endParaRPr lang="en-CA" dirty="0"/>
          </a:p>
        </p:txBody>
      </p:sp>
      <p:sp>
        <p:nvSpPr>
          <p:cNvPr id="4" name="Text Placeholder 3"/>
          <p:cNvSpPr>
            <a:spLocks noGrp="1"/>
          </p:cNvSpPr>
          <p:nvPr>
            <p:ph type="body" idx="13"/>
          </p:nvPr>
        </p:nvSpPr>
        <p:spPr/>
        <p:txBody>
          <a:bodyPr/>
          <a:lstStyle/>
          <a:p>
            <a:r>
              <a:rPr lang="en-US" dirty="0"/>
              <a:t>Accessing HTTP Headers via Service Context</a:t>
            </a:r>
            <a:endParaRPr lang="en-CA" dirty="0"/>
          </a:p>
        </p:txBody>
      </p:sp>
      <p:sp>
        <p:nvSpPr>
          <p:cNvPr id="5" name="Rectangle 1"/>
          <p:cNvSpPr>
            <a:spLocks noChangeArrowheads="1"/>
          </p:cNvSpPr>
          <p:nvPr/>
        </p:nvSpPr>
        <p:spPr bwMode="auto">
          <a:xfrm>
            <a:off x="1028700" y="2772007"/>
            <a:ext cx="8610600"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6699"/>
                </a:solidFill>
                <a:effectLst/>
                <a:latin typeface="Consolas" panose="020B0609020204030204" pitchFamily="49" charset="0"/>
              </a:rPr>
              <a:t>private</a:t>
            </a: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1" i="0" u="none" strike="noStrike" cap="none" normalizeH="0" baseline="0" dirty="0" err="1">
                <a:ln>
                  <a:noFill/>
                </a:ln>
                <a:solidFill>
                  <a:srgbClr val="006699"/>
                </a:solidFill>
                <a:effectLst/>
                <a:latin typeface="Consolas" panose="020B0609020204030204" pitchFamily="49" charset="0"/>
              </a:rPr>
              <a:t>boolean</a:t>
            </a: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0" i="0" u="none" strike="noStrike" cap="none" normalizeH="0" baseline="0" dirty="0" err="1">
                <a:ln>
                  <a:noFill/>
                </a:ln>
                <a:solidFill>
                  <a:srgbClr val="000000"/>
                </a:solidFill>
                <a:effectLst/>
                <a:latin typeface="Consolas" panose="020B0609020204030204" pitchFamily="49" charset="0"/>
              </a:rPr>
              <a:t>isUserAuthenticated</a:t>
            </a:r>
            <a:r>
              <a:rPr kumimoji="0" lang="en-US" altLang="en-US" sz="1300" b="0" i="0" u="none" strike="noStrike" cap="none" normalizeH="0" baseline="0" dirty="0">
                <a:ln>
                  <a:noFill/>
                </a:ln>
                <a:solidFill>
                  <a:srgbClr val="000000"/>
                </a:solidFill>
                <a:effectLst/>
                <a:latin typeface="Consolas" panose="020B0609020204030204" pitchFamily="49" charset="0"/>
              </a:rPr>
              <a:t>(String </a:t>
            </a:r>
            <a:r>
              <a:rPr kumimoji="0" lang="en-US" altLang="en-US" sz="1300" b="0" i="0" u="none" strike="noStrike" cap="none" normalizeH="0" baseline="0" dirty="0" err="1">
                <a:ln>
                  <a:noFill/>
                </a:ln>
                <a:solidFill>
                  <a:srgbClr val="000000"/>
                </a:solidFill>
                <a:effectLst/>
                <a:latin typeface="Consolas" panose="020B0609020204030204" pitchFamily="49" charset="0"/>
              </a:rPr>
              <a:t>authString</a:t>
            </a:r>
            <a:r>
              <a:rPr kumimoji="0" lang="en-US" altLang="en-US" sz="1300" b="0" i="0" u="none" strike="noStrike" cap="none" normalizeH="0" baseline="0" dirty="0">
                <a:ln>
                  <a:noFill/>
                </a:ln>
                <a:solidFill>
                  <a:srgbClr val="000000"/>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Consolas" panose="020B0609020204030204" pitchFamily="49" charset="0"/>
              </a:rPr>
              <a:t>         </a:t>
            </a:r>
            <a:endParaRPr kumimoji="0" lang="en-US" altLang="en-US" sz="1300" b="0" i="0" u="none" strike="noStrike" cap="none" normalizeH="0" baseline="0" dirty="0">
              <a:ln>
                <a:noFill/>
              </a:ln>
              <a:solidFill>
                <a:schemeClr val="tx1"/>
              </a:solidFill>
              <a:effectLst/>
            </a:endParaRPr>
          </a:p>
          <a:p>
            <a:pPr lvl="0"/>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String </a:t>
            </a:r>
            <a:r>
              <a:rPr kumimoji="0" lang="en-US" altLang="en-US" sz="1300" b="0" i="0" u="none" strike="noStrike" cap="none" normalizeH="0" baseline="0" dirty="0" err="1">
                <a:ln>
                  <a:noFill/>
                </a:ln>
                <a:solidFill>
                  <a:srgbClr val="000000"/>
                </a:solidFill>
                <a:effectLst/>
                <a:latin typeface="Consolas" panose="020B0609020204030204" pitchFamily="49" charset="0"/>
              </a:rPr>
              <a:t>decodedAuth</a:t>
            </a:r>
            <a:r>
              <a:rPr kumimoji="0" lang="en-US" altLang="en-US" sz="1300" b="0" i="0" u="none" strike="noStrike" cap="none" normalizeH="0" baseline="0" dirty="0">
                <a:ln>
                  <a:noFill/>
                </a:ln>
                <a:solidFill>
                  <a:srgbClr val="000000"/>
                </a:solidFill>
                <a:effectLst/>
                <a:latin typeface="Consolas" panose="020B0609020204030204" pitchFamily="49" charset="0"/>
              </a:rPr>
              <a:t> = </a:t>
            </a:r>
            <a:r>
              <a:rPr kumimoji="0" lang="en-US" altLang="en-US" sz="1300" b="0" i="0" u="none" strike="noStrike" cap="none" normalizeH="0" baseline="0" dirty="0">
                <a:ln>
                  <a:noFill/>
                </a:ln>
                <a:solidFill>
                  <a:srgbClr val="0000FF"/>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a:t>
            </a:r>
            <a:r>
              <a:rPr lang="en-US" altLang="en-US" sz="1300" dirty="0"/>
              <a:t> </a:t>
            </a:r>
            <a:r>
              <a:rPr kumimoji="0" lang="en-US" altLang="en-US" sz="1300" b="0" i="0" u="none" strike="noStrike" cap="none" normalizeH="0" baseline="0" dirty="0">
                <a:ln>
                  <a:noFill/>
                </a:ln>
                <a:solidFill>
                  <a:srgbClr val="008200"/>
                </a:solidFill>
                <a:effectLst/>
                <a:latin typeface="Consolas" panose="020B0609020204030204" pitchFamily="49" charset="0"/>
              </a:rPr>
              <a:t>// basic </a:t>
            </a:r>
            <a:r>
              <a:rPr lang="en-US" altLang="en-US" sz="1300" dirty="0">
                <a:solidFill>
                  <a:srgbClr val="008200"/>
                </a:solidFill>
                <a:latin typeface="Consolas" panose="020B0609020204030204" pitchFamily="49" charset="0"/>
              </a:rPr>
              <a:t>auth (authorization header)</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String[] </a:t>
            </a:r>
            <a:r>
              <a:rPr kumimoji="0" lang="en-US" altLang="en-US" sz="1300" b="0" i="0" u="none" strike="noStrike" cap="none" normalizeH="0" baseline="0" dirty="0" err="1">
                <a:ln>
                  <a:noFill/>
                </a:ln>
                <a:solidFill>
                  <a:srgbClr val="000000"/>
                </a:solidFill>
                <a:effectLst/>
                <a:latin typeface="Consolas" panose="020B0609020204030204" pitchFamily="49" charset="0"/>
              </a:rPr>
              <a:t>authParts</a:t>
            </a:r>
            <a:r>
              <a:rPr kumimoji="0" lang="en-US" altLang="en-US" sz="1300" b="0" i="0" u="none" strike="noStrike" cap="none" normalizeH="0" baseline="0" dirty="0">
                <a:ln>
                  <a:noFill/>
                </a:ln>
                <a:solidFill>
                  <a:srgbClr val="000000"/>
                </a:solidFill>
                <a:effectLst/>
                <a:latin typeface="Consolas" panose="020B0609020204030204" pitchFamily="49" charset="0"/>
              </a:rPr>
              <a:t> = </a:t>
            </a:r>
            <a:r>
              <a:rPr kumimoji="0" lang="en-US" altLang="en-US" sz="1300" b="0" i="0" u="none" strike="noStrike" cap="none" normalizeH="0" baseline="0" dirty="0" err="1">
                <a:ln>
                  <a:noFill/>
                </a:ln>
                <a:solidFill>
                  <a:srgbClr val="000000"/>
                </a:solidFill>
                <a:effectLst/>
                <a:latin typeface="Consolas" panose="020B0609020204030204" pitchFamily="49" charset="0"/>
              </a:rPr>
              <a:t>authString.split</a:t>
            </a:r>
            <a:r>
              <a:rPr kumimoji="0" lang="en-US" altLang="en-US" sz="1300" b="0" i="0" u="none" strike="noStrike" cap="none" normalizeH="0" baseline="0" dirty="0">
                <a:ln>
                  <a:noFill/>
                </a:ln>
                <a:solidFill>
                  <a:srgbClr val="000000"/>
                </a:solidFill>
                <a:effectLst/>
                <a:latin typeface="Consolas" panose="020B0609020204030204" pitchFamily="49" charset="0"/>
              </a:rPr>
              <a:t>(</a:t>
            </a:r>
            <a:r>
              <a:rPr kumimoji="0" lang="en-US" altLang="en-US" sz="1300" b="0" i="0" u="none" strike="noStrike" cap="none" normalizeH="0" baseline="0" dirty="0">
                <a:ln>
                  <a:noFill/>
                </a:ln>
                <a:solidFill>
                  <a:srgbClr val="0000FF"/>
                </a:solidFill>
                <a:effectLst/>
                <a:latin typeface="Consolas" panose="020B0609020204030204" pitchFamily="49" charset="0"/>
              </a:rPr>
              <a:t>"\\s+"</a:t>
            </a:r>
            <a:r>
              <a:rPr kumimoji="0" lang="en-US" altLang="en-US" sz="1300" b="0" i="0" u="none" strike="noStrike" cap="none" normalizeH="0" baseline="0" dirty="0">
                <a:ln>
                  <a:noFill/>
                </a:ln>
                <a:solidFill>
                  <a:srgbClr val="000000"/>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String </a:t>
            </a:r>
            <a:r>
              <a:rPr kumimoji="0" lang="en-US" altLang="en-US" sz="1300" b="0" i="0" u="none" strike="noStrike" cap="none" normalizeH="0" baseline="0" dirty="0" err="1">
                <a:ln>
                  <a:noFill/>
                </a:ln>
                <a:solidFill>
                  <a:srgbClr val="000000"/>
                </a:solidFill>
                <a:effectLst/>
                <a:latin typeface="Consolas" panose="020B0609020204030204" pitchFamily="49" charset="0"/>
              </a:rPr>
              <a:t>authInfo</a:t>
            </a:r>
            <a:r>
              <a:rPr kumimoji="0" lang="en-US" altLang="en-US" sz="1300" b="0" i="0" u="none" strike="noStrike" cap="none" normalizeH="0" baseline="0" dirty="0">
                <a:ln>
                  <a:noFill/>
                </a:ln>
                <a:solidFill>
                  <a:srgbClr val="000000"/>
                </a:solidFill>
                <a:effectLst/>
                <a:latin typeface="Consolas" panose="020B0609020204030204" pitchFamily="49" charset="0"/>
              </a:rPr>
              <a:t> = </a:t>
            </a:r>
            <a:r>
              <a:rPr kumimoji="0" lang="en-US" altLang="en-US" sz="1300" b="0" i="0" u="none" strike="noStrike" cap="none" normalizeH="0" baseline="0" dirty="0" err="1">
                <a:ln>
                  <a:noFill/>
                </a:ln>
                <a:solidFill>
                  <a:srgbClr val="000000"/>
                </a:solidFill>
                <a:effectLst/>
                <a:latin typeface="Consolas" panose="020B0609020204030204" pitchFamily="49" charset="0"/>
              </a:rPr>
              <a:t>authParts</a:t>
            </a:r>
            <a:r>
              <a:rPr kumimoji="0" lang="en-US" altLang="en-US" sz="1300" b="0" i="0" u="none" strike="noStrike" cap="none" normalizeH="0" baseline="0" dirty="0">
                <a:ln>
                  <a:noFill/>
                </a:ln>
                <a:solidFill>
                  <a:srgbClr val="000000"/>
                </a:solidFill>
                <a:effectLst/>
                <a:latin typeface="Consolas" panose="020B0609020204030204" pitchFamily="49" charset="0"/>
              </a:rPr>
              <a:t>[</a:t>
            </a:r>
            <a:r>
              <a:rPr kumimoji="0" lang="en-US" altLang="en-US" sz="1300" b="0" i="0" u="none" strike="noStrike" cap="none" normalizeH="0" baseline="0" dirty="0">
                <a:ln>
                  <a:noFill/>
                </a:ln>
                <a:solidFill>
                  <a:srgbClr val="009900"/>
                </a:solidFill>
                <a:effectLst/>
                <a:latin typeface="Consolas" panose="020B0609020204030204" pitchFamily="49" charset="0"/>
              </a:rPr>
              <a:t>1</a:t>
            </a:r>
            <a:r>
              <a:rPr kumimoji="0" lang="en-US" altLang="en-US" sz="1300" b="0" i="0" u="none" strike="noStrike" cap="none" normalizeH="0" baseline="0" dirty="0">
                <a:ln>
                  <a:noFill/>
                </a:ln>
                <a:solidFill>
                  <a:srgbClr val="000000"/>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1" i="0" u="none" strike="noStrike" cap="none" normalizeH="0" baseline="0" dirty="0">
                <a:ln>
                  <a:noFill/>
                </a:ln>
                <a:solidFill>
                  <a:srgbClr val="006699"/>
                </a:solidFill>
                <a:effectLst/>
                <a:latin typeface="Consolas" panose="020B0609020204030204" pitchFamily="49" charset="0"/>
              </a:rPr>
              <a:t>byte</a:t>
            </a:r>
            <a:r>
              <a:rPr kumimoji="0" lang="en-US" altLang="en-US" sz="1300" b="0" i="0" u="none" strike="noStrike" cap="none" normalizeH="0" baseline="0" dirty="0">
                <a:ln>
                  <a:noFill/>
                </a:ln>
                <a:solidFill>
                  <a:srgbClr val="000000"/>
                </a:solidFill>
                <a:effectLst/>
                <a:latin typeface="Consolas" panose="020B0609020204030204" pitchFamily="49" charset="0"/>
              </a:rPr>
              <a:t>[] bytes = </a:t>
            </a:r>
            <a:r>
              <a:rPr kumimoji="0" lang="en-US" altLang="en-US" sz="1300" b="1" i="0" u="none" strike="noStrike" cap="none" normalizeH="0" baseline="0" dirty="0">
                <a:ln>
                  <a:noFill/>
                </a:ln>
                <a:solidFill>
                  <a:srgbClr val="006699"/>
                </a:solidFill>
                <a:effectLst/>
                <a:latin typeface="Consolas" panose="020B0609020204030204" pitchFamily="49" charset="0"/>
              </a:rPr>
              <a:t>null</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lang="en-US" altLang="en-US" sz="1300" dirty="0">
                <a:solidFill>
                  <a:srgbClr val="008200"/>
                </a:solidFill>
                <a:latin typeface="Consolas" panose="020B0609020204030204" pitchFamily="49" charset="0"/>
              </a:rPr>
              <a:t>// base64 decode</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1" i="0" u="none" strike="noStrike" cap="none" normalizeH="0" baseline="0" dirty="0">
                <a:ln>
                  <a:noFill/>
                </a:ln>
                <a:solidFill>
                  <a:srgbClr val="006699"/>
                </a:solidFill>
                <a:effectLst/>
                <a:latin typeface="Consolas" panose="020B0609020204030204" pitchFamily="49" charset="0"/>
              </a:rPr>
              <a:t>try</a:t>
            </a: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bytes = </a:t>
            </a:r>
            <a:r>
              <a:rPr kumimoji="0" lang="en-US" altLang="en-US" sz="1300" b="1" i="0" u="none" strike="noStrike" cap="none" normalizeH="0" baseline="0" dirty="0">
                <a:ln>
                  <a:noFill/>
                </a:ln>
                <a:solidFill>
                  <a:srgbClr val="006699"/>
                </a:solidFill>
                <a:effectLst/>
                <a:latin typeface="Consolas" panose="020B0609020204030204" pitchFamily="49" charset="0"/>
              </a:rPr>
              <a:t>new</a:t>
            </a: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BASE64Decoder().</a:t>
            </a:r>
            <a:r>
              <a:rPr kumimoji="0" lang="en-US" altLang="en-US" sz="1300" b="0" i="0" u="none" strike="noStrike" cap="none" normalizeH="0" baseline="0" dirty="0" err="1">
                <a:ln>
                  <a:noFill/>
                </a:ln>
                <a:solidFill>
                  <a:srgbClr val="000000"/>
                </a:solidFill>
                <a:effectLst/>
                <a:latin typeface="Consolas" panose="020B0609020204030204" pitchFamily="49" charset="0"/>
              </a:rPr>
              <a:t>decodeBuffer</a:t>
            </a:r>
            <a:r>
              <a:rPr kumimoji="0" lang="en-US" altLang="en-US" sz="1300" b="0" i="0" u="none" strike="noStrike" cap="none" normalizeH="0" baseline="0" dirty="0">
                <a:ln>
                  <a:noFill/>
                </a:ln>
                <a:solidFill>
                  <a:srgbClr val="000000"/>
                </a:solidFill>
                <a:effectLst/>
                <a:latin typeface="Consolas" panose="020B0609020204030204" pitchFamily="49" charset="0"/>
              </a:rPr>
              <a:t>(</a:t>
            </a:r>
            <a:r>
              <a:rPr kumimoji="0" lang="en-US" altLang="en-US" sz="1300" b="0" i="0" u="none" strike="noStrike" cap="none" normalizeH="0" baseline="0" dirty="0" err="1">
                <a:ln>
                  <a:noFill/>
                </a:ln>
                <a:solidFill>
                  <a:srgbClr val="000000"/>
                </a:solidFill>
                <a:effectLst/>
                <a:latin typeface="Consolas" panose="020B0609020204030204" pitchFamily="49" charset="0"/>
              </a:rPr>
              <a:t>authInfo</a:t>
            </a:r>
            <a:r>
              <a:rPr kumimoji="0" lang="en-US" altLang="en-US" sz="1300" b="0" i="0" u="none" strike="noStrike" cap="none" normalizeH="0" baseline="0" dirty="0">
                <a:ln>
                  <a:noFill/>
                </a:ln>
                <a:solidFill>
                  <a:srgbClr val="000000"/>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6699"/>
                </a:solidFill>
                <a:effectLst/>
                <a:latin typeface="Consolas" panose="020B0609020204030204" pitchFamily="49" charset="0"/>
              </a:rPr>
              <a:t>catch</a:t>
            </a: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a:t>
            </a:r>
            <a:r>
              <a:rPr kumimoji="0" lang="en-US" altLang="en-US" sz="1300" b="0" i="0" u="none" strike="noStrike" cap="none" normalizeH="0" baseline="0" dirty="0" err="1">
                <a:ln>
                  <a:noFill/>
                </a:ln>
                <a:solidFill>
                  <a:srgbClr val="000000"/>
                </a:solidFill>
                <a:effectLst/>
                <a:latin typeface="Consolas" panose="020B0609020204030204" pitchFamily="49" charset="0"/>
              </a:rPr>
              <a:t>IOException</a:t>
            </a:r>
            <a:r>
              <a:rPr kumimoji="0" lang="en-US" altLang="en-US" sz="1300" b="0" i="0" u="none" strike="noStrike" cap="none" normalizeH="0" baseline="0" dirty="0">
                <a:ln>
                  <a:noFill/>
                </a:ln>
                <a:solidFill>
                  <a:srgbClr val="000000"/>
                </a:solidFill>
                <a:effectLst/>
                <a:latin typeface="Consolas" panose="020B0609020204030204" pitchFamily="49" charset="0"/>
              </a:rPr>
              <a:t> e)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0" i="0" u="none" strike="noStrike" cap="none" normalizeH="0" baseline="0" dirty="0" err="1">
                <a:ln>
                  <a:noFill/>
                </a:ln>
                <a:solidFill>
                  <a:srgbClr val="000000"/>
                </a:solidFill>
                <a:effectLst/>
                <a:latin typeface="Consolas" panose="020B0609020204030204" pitchFamily="49" charset="0"/>
              </a:rPr>
              <a:t>e.printStackTrace</a:t>
            </a:r>
            <a:r>
              <a:rPr kumimoji="0" lang="en-US" altLang="en-US" sz="1300" b="0" i="0" u="none" strike="noStrike" cap="none" normalizeH="0" baseline="0" dirty="0">
                <a:ln>
                  <a:noFill/>
                </a:ln>
                <a:solidFill>
                  <a:srgbClr val="000000"/>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0" i="0" u="none" strike="noStrike" cap="none" normalizeH="0" baseline="0" dirty="0" err="1">
                <a:ln>
                  <a:noFill/>
                </a:ln>
                <a:solidFill>
                  <a:srgbClr val="000000"/>
                </a:solidFill>
                <a:effectLst/>
                <a:latin typeface="Consolas" panose="020B0609020204030204" pitchFamily="49" charset="0"/>
              </a:rPr>
              <a:t>decodedAuth</a:t>
            </a:r>
            <a:r>
              <a:rPr kumimoji="0" lang="en-US" altLang="en-US" sz="1300" b="0" i="0" u="none" strike="noStrike" cap="none" normalizeH="0" baseline="0" dirty="0">
                <a:ln>
                  <a:noFill/>
                </a:ln>
                <a:solidFill>
                  <a:srgbClr val="000000"/>
                </a:solidFill>
                <a:effectLst/>
                <a:latin typeface="Consolas" panose="020B0609020204030204" pitchFamily="49" charset="0"/>
              </a:rPr>
              <a:t> = </a:t>
            </a:r>
            <a:r>
              <a:rPr kumimoji="0" lang="en-US" altLang="en-US" sz="1300" b="1" i="0" u="none" strike="noStrike" cap="none" normalizeH="0" baseline="0" dirty="0">
                <a:ln>
                  <a:noFill/>
                </a:ln>
                <a:solidFill>
                  <a:srgbClr val="006699"/>
                </a:solidFill>
                <a:effectLst/>
                <a:latin typeface="Consolas" panose="020B0609020204030204" pitchFamily="49" charset="0"/>
              </a:rPr>
              <a:t>new</a:t>
            </a: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String(bytes);</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300" b="0" i="0" u="none" strike="noStrike" cap="none" normalizeH="0" baseline="0" dirty="0">
                <a:ln>
                  <a:noFill/>
                </a:ln>
                <a:solidFill>
                  <a:srgbClr val="000000"/>
                </a:solidFill>
                <a:effectLst/>
                <a:latin typeface="Consolas" panose="020B0609020204030204" pitchFamily="49" charset="0"/>
              </a:rPr>
              <a:t>(</a:t>
            </a:r>
            <a:r>
              <a:rPr kumimoji="0" lang="en-US" altLang="en-US" sz="1300" b="0" i="0" u="none" strike="noStrike" cap="none" normalizeH="0" baseline="0" dirty="0" err="1">
                <a:ln>
                  <a:noFill/>
                </a:ln>
                <a:solidFill>
                  <a:srgbClr val="000000"/>
                </a:solidFill>
                <a:effectLst/>
                <a:latin typeface="Consolas" panose="020B0609020204030204" pitchFamily="49" charset="0"/>
              </a:rPr>
              <a:t>decodedAuth</a:t>
            </a:r>
            <a:r>
              <a:rPr kumimoji="0" lang="en-US" altLang="en-US" sz="1300" b="0" i="0" u="none" strike="noStrike" cap="none" normalizeH="0" baseline="0" dirty="0">
                <a:ln>
                  <a:noFill/>
                </a:ln>
                <a:solidFill>
                  <a:srgbClr val="000000"/>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Consolas" panose="020B0609020204030204" pitchFamily="49" charset="0"/>
              </a:rPr>
              <a:t>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0" i="0" u="none" strike="noStrike" cap="none" normalizeH="0" baseline="0" dirty="0">
                <a:ln>
                  <a:noFill/>
                </a:ln>
                <a:solidFill>
                  <a:srgbClr val="008200"/>
                </a:solidFill>
                <a:effectLst/>
                <a:latin typeface="Consolas" panose="020B0609020204030204" pitchFamily="49" charset="0"/>
              </a:rPr>
              <a:t>// your validation code goes here....</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Consolas" panose="020B0609020204030204" pitchFamily="49" charset="0"/>
              </a:rPr>
              <a:t>         </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1" i="0" u="none" strike="noStrike" cap="none" normalizeH="0" baseline="0" dirty="0">
                <a:ln>
                  <a:noFill/>
                </a:ln>
                <a:solidFill>
                  <a:srgbClr val="006699"/>
                </a:solidFill>
                <a:effectLst/>
                <a:latin typeface="Consolas" panose="020B0609020204030204" pitchFamily="49" charset="0"/>
              </a:rPr>
              <a:t>return</a:t>
            </a: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1" i="0" u="none" strike="noStrike" cap="none" normalizeH="0" baseline="0" dirty="0">
                <a:ln>
                  <a:noFill/>
                </a:ln>
                <a:solidFill>
                  <a:srgbClr val="006699"/>
                </a:solidFill>
                <a:effectLst/>
                <a:latin typeface="Consolas" panose="020B0609020204030204" pitchFamily="49" charset="0"/>
              </a:rPr>
              <a:t>true</a:t>
            </a:r>
            <a:r>
              <a:rPr kumimoji="0" lang="en-US" altLang="en-US" sz="1300" b="0" i="0" u="none" strike="noStrike" cap="none" normalizeH="0" baseline="0" dirty="0">
                <a:ln>
                  <a:noFill/>
                </a:ln>
                <a:solidFill>
                  <a:srgbClr val="000000"/>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endParaRPr>
          </a:p>
        </p:txBody>
      </p:sp>
      <p:sp>
        <p:nvSpPr>
          <p:cNvPr id="7" name="Rectangle 1"/>
          <p:cNvSpPr>
            <a:spLocks noChangeArrowheads="1"/>
          </p:cNvSpPr>
          <p:nvPr/>
        </p:nvSpPr>
        <p:spPr bwMode="auto">
          <a:xfrm>
            <a:off x="6934200" y="4849684"/>
            <a:ext cx="441960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String name = </a:t>
            </a:r>
            <a:r>
              <a:rPr kumimoji="0" lang="en-US" altLang="en-US" sz="1400" b="0" i="0" u="none" strike="noStrike" cap="none" normalizeH="0" baseline="0" dirty="0">
                <a:ln>
                  <a:noFill/>
                </a:ln>
                <a:solidFill>
                  <a:srgbClr val="0000FF"/>
                </a:solidFill>
                <a:effectLst/>
                <a:latin typeface="Consolas" panose="020B0609020204030204" pitchFamily="49" charset="0"/>
              </a:rPr>
              <a:t>"java2novice"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lvl="0"/>
            <a:r>
              <a:rPr kumimoji="0" lang="en-US" altLang="en-US" sz="1400" b="0" i="0" u="none" strike="noStrike" cap="none" normalizeH="0" baseline="0" dirty="0">
                <a:ln>
                  <a:noFill/>
                </a:ln>
                <a:solidFill>
                  <a:srgbClr val="000000"/>
                </a:solidFill>
                <a:effectLst/>
                <a:latin typeface="Consolas" panose="020B0609020204030204" pitchFamily="49" charset="0"/>
              </a:rPr>
              <a:t>String password = </a:t>
            </a:r>
            <a:r>
              <a:rPr lang="en-US" altLang="en-US" sz="1400" dirty="0">
                <a:solidFill>
                  <a:srgbClr val="0000FF"/>
                </a:solidFill>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String </a:t>
            </a:r>
            <a:r>
              <a:rPr kumimoji="0" lang="en-US" altLang="en-US" sz="1400" b="0" i="0" u="none" strike="noStrike" cap="none" normalizeH="0" baseline="0" dirty="0" err="1">
                <a:ln>
                  <a:noFill/>
                </a:ln>
                <a:solidFill>
                  <a:srgbClr val="000000"/>
                </a:solidFill>
                <a:effectLst/>
                <a:latin typeface="Consolas" panose="020B0609020204030204" pitchFamily="49" charset="0"/>
              </a:rPr>
              <a:t>authString</a:t>
            </a:r>
            <a:r>
              <a:rPr kumimoji="0" lang="en-US" altLang="en-US" sz="1400" b="0" i="0" u="none" strike="noStrike" cap="none" normalizeH="0" baseline="0" dirty="0">
                <a:ln>
                  <a:noFill/>
                </a:ln>
                <a:solidFill>
                  <a:srgbClr val="000000"/>
                </a:solidFill>
                <a:effectLst/>
                <a:latin typeface="Consolas" panose="020B0609020204030204" pitchFamily="49" charset="0"/>
              </a:rPr>
              <a:t> = name +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password;</a:t>
            </a:r>
            <a:endParaRPr kumimoji="0" lang="en-US" altLang="en-US" sz="1400" b="0" i="0" u="none" strike="noStrike" cap="none" normalizeH="0" baseline="0" dirty="0">
              <a:ln>
                <a:noFill/>
              </a:ln>
              <a:solidFill>
                <a:schemeClr val="tx1"/>
              </a:solidFill>
              <a:effectLst/>
            </a:endParaRPr>
          </a:p>
        </p:txBody>
      </p:sp>
      <p:sp>
        <p:nvSpPr>
          <p:cNvPr id="8" name="Rectangle 7"/>
          <p:cNvSpPr/>
          <p:nvPr/>
        </p:nvSpPr>
        <p:spPr>
          <a:xfrm>
            <a:off x="6819900" y="4764383"/>
            <a:ext cx="4343400" cy="834433"/>
          </a:xfrm>
          <a:prstGeom prst="rect">
            <a:avLst/>
          </a:prstGeom>
          <a:solidFill>
            <a:schemeClr val="accent1">
              <a:alpha val="2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Arrow Connector 9"/>
          <p:cNvCxnSpPr>
            <a:cxnSpLocks/>
          </p:cNvCxnSpPr>
          <p:nvPr/>
        </p:nvCxnSpPr>
        <p:spPr>
          <a:xfrm>
            <a:off x="4876800" y="5040184"/>
            <a:ext cx="1905000" cy="0"/>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C82D48B-777F-472E-A355-FDBF991AB163}"/>
              </a:ext>
            </a:extLst>
          </p:cNvPr>
          <p:cNvCxnSpPr>
            <a:cxnSpLocks/>
          </p:cNvCxnSpPr>
          <p:nvPr/>
        </p:nvCxnSpPr>
        <p:spPr>
          <a:xfrm flipV="1">
            <a:off x="6553200" y="2633374"/>
            <a:ext cx="0" cy="643226"/>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
            <a:extLst>
              <a:ext uri="{FF2B5EF4-FFF2-40B4-BE49-F238E27FC236}">
                <a16:creationId xmlns:a16="http://schemas.microsoft.com/office/drawing/2014/main" id="{D23345AE-CE0B-4904-BD45-CB3FDB7CF769}"/>
              </a:ext>
            </a:extLst>
          </p:cNvPr>
          <p:cNvSpPr>
            <a:spLocks noChangeArrowheads="1"/>
          </p:cNvSpPr>
          <p:nvPr/>
        </p:nvSpPr>
        <p:spPr bwMode="auto">
          <a:xfrm>
            <a:off x="5867400" y="2361006"/>
            <a:ext cx="584200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400" dirty="0">
                <a:solidFill>
                  <a:srgbClr val="000000"/>
                </a:solidFill>
                <a:latin typeface="Consolas" panose="020B0609020204030204" pitchFamily="49" charset="0"/>
              </a:rPr>
              <a:t>authorization: b</a:t>
            </a:r>
            <a:r>
              <a:rPr kumimoji="0" lang="en-US" altLang="en-US" sz="1400" b="0" i="0" u="none" strike="noStrike" cap="none" normalizeH="0" baseline="0" dirty="0">
                <a:ln>
                  <a:noFill/>
                </a:ln>
                <a:solidFill>
                  <a:srgbClr val="000000"/>
                </a:solidFill>
                <a:effectLst/>
                <a:latin typeface="Consolas" panose="020B0609020204030204" pitchFamily="49" charset="0"/>
              </a:rPr>
              <a:t>asic </a:t>
            </a:r>
            <a:r>
              <a:rPr kumimoji="0" lang="en-US" altLang="en-US" sz="1400" b="0" i="0" u="none" strike="noStrike" cap="none" normalizeH="0" baseline="0" dirty="0">
                <a:ln>
                  <a:noFill/>
                </a:ln>
                <a:solidFill>
                  <a:schemeClr val="bg1">
                    <a:lumMod val="65000"/>
                  </a:schemeClr>
                </a:solidFill>
                <a:effectLst/>
                <a:latin typeface="Consolas" panose="020B0609020204030204" pitchFamily="49" charset="0"/>
              </a:rPr>
              <a:t>***&lt;base64-encoded-user-:-</a:t>
            </a:r>
            <a:r>
              <a:rPr lang="en-US" altLang="en-US" sz="1400" dirty="0">
                <a:solidFill>
                  <a:schemeClr val="bg1">
                    <a:lumMod val="65000"/>
                  </a:schemeClr>
                </a:solidFill>
                <a:latin typeface="Consolas" panose="020B0609020204030204" pitchFamily="49" charset="0"/>
              </a:rPr>
              <a:t>password&gt;***</a:t>
            </a:r>
            <a:endParaRPr kumimoji="0" lang="en-US" altLang="en-US" sz="1400" b="0" i="0" u="none" strike="noStrike" cap="none" normalizeH="0" baseline="0" dirty="0">
              <a:ln>
                <a:noFill/>
              </a:ln>
              <a:solidFill>
                <a:schemeClr val="bg1">
                  <a:lumMod val="65000"/>
                </a:schemeClr>
              </a:solidFill>
              <a:effectLst/>
            </a:endParaRPr>
          </a:p>
        </p:txBody>
      </p:sp>
      <p:sp>
        <p:nvSpPr>
          <p:cNvPr id="13" name="Rectangle 12">
            <a:extLst>
              <a:ext uri="{FF2B5EF4-FFF2-40B4-BE49-F238E27FC236}">
                <a16:creationId xmlns:a16="http://schemas.microsoft.com/office/drawing/2014/main" id="{E861188F-AABC-442F-B5F9-1E2477742CDF}"/>
              </a:ext>
            </a:extLst>
          </p:cNvPr>
          <p:cNvSpPr/>
          <p:nvPr/>
        </p:nvSpPr>
        <p:spPr>
          <a:xfrm>
            <a:off x="5829300" y="2268974"/>
            <a:ext cx="5880100" cy="351028"/>
          </a:xfrm>
          <a:prstGeom prst="rect">
            <a:avLst/>
          </a:prstGeom>
          <a:solidFill>
            <a:schemeClr val="accent1">
              <a:alpha val="2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6" name="Straight Arrow Connector 15">
            <a:extLst>
              <a:ext uri="{FF2B5EF4-FFF2-40B4-BE49-F238E27FC236}">
                <a16:creationId xmlns:a16="http://schemas.microsoft.com/office/drawing/2014/main" id="{8F852C1C-A269-41F0-A947-A911CB55C5D3}"/>
              </a:ext>
            </a:extLst>
          </p:cNvPr>
          <p:cNvCxnSpPr>
            <a:cxnSpLocks/>
          </p:cNvCxnSpPr>
          <p:nvPr/>
        </p:nvCxnSpPr>
        <p:spPr>
          <a:xfrm>
            <a:off x="9144000" y="2728455"/>
            <a:ext cx="0" cy="1844045"/>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0446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76400"/>
            <a:ext cx="10972800" cy="3840163"/>
          </a:xfrm>
        </p:spPr>
        <p:txBody>
          <a:bodyPr/>
          <a:lstStyle/>
          <a:p>
            <a:r>
              <a:rPr lang="en-US" dirty="0"/>
              <a:t>The Client Side:</a:t>
            </a:r>
            <a:endParaRPr lang="en-CA" dirty="0"/>
          </a:p>
        </p:txBody>
      </p:sp>
      <p:sp>
        <p:nvSpPr>
          <p:cNvPr id="3" name="Title 2"/>
          <p:cNvSpPr>
            <a:spLocks noGrp="1"/>
          </p:cNvSpPr>
          <p:nvPr>
            <p:ph type="title"/>
          </p:nvPr>
        </p:nvSpPr>
        <p:spPr/>
        <p:txBody>
          <a:bodyPr/>
          <a:lstStyle/>
          <a:p>
            <a:r>
              <a:rPr lang="en-US" dirty="0"/>
              <a:t>Accessing HTTP Headers</a:t>
            </a:r>
            <a:endParaRPr lang="en-CA" dirty="0"/>
          </a:p>
        </p:txBody>
      </p:sp>
      <p:sp>
        <p:nvSpPr>
          <p:cNvPr id="4" name="Text Placeholder 3"/>
          <p:cNvSpPr>
            <a:spLocks noGrp="1"/>
          </p:cNvSpPr>
          <p:nvPr>
            <p:ph type="body" idx="13"/>
          </p:nvPr>
        </p:nvSpPr>
        <p:spPr/>
        <p:txBody>
          <a:bodyPr/>
          <a:lstStyle/>
          <a:p>
            <a:r>
              <a:rPr lang="en-US" dirty="0"/>
              <a:t>Accessing HTTP Headers via Service Context</a:t>
            </a:r>
            <a:endParaRPr lang="en-CA" dirty="0"/>
          </a:p>
        </p:txBody>
      </p:sp>
      <p:sp>
        <p:nvSpPr>
          <p:cNvPr id="7" name="Rectangle 2"/>
          <p:cNvSpPr>
            <a:spLocks noChangeArrowheads="1"/>
          </p:cNvSpPr>
          <p:nvPr/>
        </p:nvSpPr>
        <p:spPr bwMode="auto">
          <a:xfrm>
            <a:off x="1295400" y="2438400"/>
            <a:ext cx="9144000"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String </a:t>
            </a:r>
            <a:r>
              <a:rPr kumimoji="0" lang="en-US" altLang="en-US" sz="1400" b="0" i="0" u="none" strike="noStrike" cap="none" normalizeH="0" baseline="0" dirty="0" err="1">
                <a:ln>
                  <a:noFill/>
                </a:ln>
                <a:solidFill>
                  <a:srgbClr val="000000"/>
                </a:solidFill>
                <a:effectLst/>
                <a:latin typeface="Consolas" panose="020B0609020204030204" pitchFamily="49" charset="0"/>
              </a:rPr>
              <a:t>url</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hlinkClick r:id="rId2"/>
              </a:rPr>
              <a:t>http://localhost:8080/</a:t>
            </a:r>
            <a:r>
              <a:rPr kumimoji="0" lang="en-US" altLang="en-US" sz="1400" b="0" i="0" u="none" strike="noStrike" cap="none" normalizeH="0" baseline="0" dirty="0" err="1">
                <a:ln>
                  <a:noFill/>
                </a:ln>
                <a:solidFill>
                  <a:srgbClr val="0000FF"/>
                </a:solidFill>
                <a:effectLst/>
                <a:latin typeface="Consolas" panose="020B0609020204030204" pitchFamily="49" charset="0"/>
                <a:hlinkClick r:id="rId2"/>
              </a:rPr>
              <a:t>RestfulWebServices</a:t>
            </a:r>
            <a:r>
              <a:rPr kumimoji="0" lang="en-US" altLang="en-US" sz="1400" b="0" i="0" u="none" strike="noStrike" cap="none" normalizeH="0" baseline="0" dirty="0">
                <a:ln>
                  <a:noFill/>
                </a:ln>
                <a:solidFill>
                  <a:srgbClr val="0000FF"/>
                </a:solidFill>
                <a:effectLst/>
                <a:latin typeface="Consolas" panose="020B0609020204030204" pitchFamily="49" charset="0"/>
                <a:hlinkClick r:id="rId2"/>
              </a:rPr>
              <a:t>/orders/order/1016</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String name = </a:t>
            </a:r>
            <a:r>
              <a:rPr kumimoji="0" lang="en-US" altLang="en-US" sz="1400" b="0" i="0" u="none" strike="noStrike" cap="none" normalizeH="0" baseline="0" dirty="0">
                <a:ln>
                  <a:noFill/>
                </a:ln>
                <a:solidFill>
                  <a:srgbClr val="0000FF"/>
                </a:solidFill>
                <a:effectLst/>
                <a:latin typeface="Consolas" panose="020B0609020204030204" pitchFamily="49" charset="0"/>
              </a:rPr>
              <a:t>"java2novice"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String password = </a:t>
            </a:r>
            <a:r>
              <a:rPr kumimoji="0" lang="en-US" altLang="en-US" sz="1400" b="0" i="0" u="none" strike="noStrike" cap="none" normalizeH="0" baseline="0" dirty="0">
                <a:ln>
                  <a:noFill/>
                </a:ln>
                <a:solidFill>
                  <a:srgbClr val="0000FF"/>
                </a:solidFill>
                <a:effectLst/>
                <a:latin typeface="Consolas" panose="020B0609020204030204" pitchFamily="49" charset="0"/>
              </a:rPr>
              <a:t>"Simple4u!"</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String </a:t>
            </a:r>
            <a:r>
              <a:rPr kumimoji="0" lang="en-US" altLang="en-US" sz="1400" b="0" i="0" u="none" strike="noStrike" cap="none" normalizeH="0" baseline="0" dirty="0" err="1">
                <a:ln>
                  <a:noFill/>
                </a:ln>
                <a:solidFill>
                  <a:srgbClr val="000000"/>
                </a:solidFill>
                <a:effectLst/>
                <a:latin typeface="Consolas" panose="020B0609020204030204" pitchFamily="49" charset="0"/>
              </a:rPr>
              <a:t>authString</a:t>
            </a:r>
            <a:r>
              <a:rPr kumimoji="0" lang="en-US" altLang="en-US" sz="1400" b="0" i="0" u="none" strike="noStrike" cap="none" normalizeH="0" baseline="0" dirty="0">
                <a:ln>
                  <a:noFill/>
                </a:ln>
                <a:solidFill>
                  <a:srgbClr val="000000"/>
                </a:solidFill>
                <a:effectLst/>
                <a:latin typeface="Consolas" panose="020B0609020204030204" pitchFamily="49" charset="0"/>
              </a:rPr>
              <a:t> = name +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password;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String </a:t>
            </a:r>
            <a:r>
              <a:rPr kumimoji="0" lang="en-US" altLang="en-US" sz="1400" b="0" i="0" u="none" strike="noStrike" cap="none" normalizeH="0" baseline="0" dirty="0" err="1">
                <a:ln>
                  <a:noFill/>
                </a:ln>
                <a:solidFill>
                  <a:srgbClr val="000000"/>
                </a:solidFill>
                <a:effectLst/>
                <a:latin typeface="Consolas" panose="020B0609020204030204" pitchFamily="49" charset="0"/>
              </a:rPr>
              <a:t>authStringEnc</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BASE64Encoder().encode(</a:t>
            </a:r>
            <a:r>
              <a:rPr kumimoji="0" lang="en-US" altLang="en-US" sz="1400" b="0" i="0" u="none" strike="noStrike" cap="none" normalizeH="0" baseline="0" dirty="0" err="1">
                <a:ln>
                  <a:noFill/>
                </a:ln>
                <a:solidFill>
                  <a:srgbClr val="000000"/>
                </a:solidFill>
                <a:effectLst/>
                <a:latin typeface="Consolas" panose="020B0609020204030204" pitchFamily="49" charset="0"/>
              </a:rPr>
              <a:t>authString.getBytes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"Base64 encoded </a:t>
            </a:r>
            <a:r>
              <a:rPr kumimoji="0" lang="en-US" altLang="en-US" sz="1400" b="0" i="0" u="none" strike="noStrike" cap="none" normalizeH="0" baseline="0" dirty="0" err="1">
                <a:ln>
                  <a:noFill/>
                </a:ln>
                <a:solidFill>
                  <a:srgbClr val="0000FF"/>
                </a:solidFill>
                <a:effectLst/>
                <a:latin typeface="Consolas" panose="020B0609020204030204" pitchFamily="49" charset="0"/>
              </a:rPr>
              <a:t>auth</a:t>
            </a:r>
            <a:r>
              <a:rPr kumimoji="0" lang="en-US" altLang="en-US" sz="1400" b="0" i="0" u="none" strike="noStrike" cap="none" normalizeH="0" baseline="0" dirty="0">
                <a:ln>
                  <a:noFill/>
                </a:ln>
                <a:solidFill>
                  <a:srgbClr val="0000FF"/>
                </a:solidFill>
                <a:effectLst/>
                <a:latin typeface="Consolas" panose="020B0609020204030204" pitchFamily="49" charset="0"/>
              </a:rPr>
              <a:t> string: "</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authStringEnc</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Client </a:t>
            </a:r>
            <a:r>
              <a:rPr kumimoji="0" lang="en-US" altLang="en-US" sz="1400" b="0" i="0" u="none" strike="noStrike" cap="none" normalizeH="0" baseline="0" dirty="0" err="1">
                <a:ln>
                  <a:noFill/>
                </a:ln>
                <a:solidFill>
                  <a:srgbClr val="000000"/>
                </a:solidFill>
                <a:effectLst/>
                <a:latin typeface="Consolas" panose="020B0609020204030204" pitchFamily="49" charset="0"/>
              </a:rPr>
              <a:t>restClient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Client.create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WebResource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webResource</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restClient.resource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url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ClientResponse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resp</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webResource.accept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"application/</a:t>
            </a:r>
            <a:r>
              <a:rPr kumimoji="0" lang="en-US" altLang="en-US" sz="1400" b="0" i="0" u="none" strike="noStrike" cap="none" normalizeH="0" baseline="0" dirty="0" err="1">
                <a:ln>
                  <a:noFill/>
                </a:ln>
                <a:solidFill>
                  <a:srgbClr val="0000FF"/>
                </a:solidFill>
                <a:effectLst/>
                <a:latin typeface="Consolas" panose="020B0609020204030204" pitchFamily="49" charset="0"/>
              </a:rPr>
              <a:t>json</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.header(</a:t>
            </a:r>
            <a:r>
              <a:rPr kumimoji="0" lang="en-US" altLang="en-US" sz="1400" b="0" i="0" u="none" strike="noStrike" cap="none" normalizeH="0" baseline="0" dirty="0">
                <a:ln>
                  <a:noFill/>
                </a:ln>
                <a:solidFill>
                  <a:srgbClr val="0000FF"/>
                </a:solidFill>
                <a:effectLst/>
                <a:latin typeface="Consolas" panose="020B0609020204030204" pitchFamily="49" charset="0"/>
              </a:rPr>
              <a:t>"Authorization"</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"Basic "</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authStringEnc</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.get(</a:t>
            </a:r>
            <a:r>
              <a:rPr kumimoji="0" lang="en-US" altLang="en-US" sz="1400" b="0" i="0" u="none" strike="noStrike" cap="none" normalizeH="0" baseline="0" dirty="0" err="1">
                <a:ln>
                  <a:noFill/>
                </a:ln>
                <a:solidFill>
                  <a:srgbClr val="000000"/>
                </a:solidFill>
                <a:effectLst/>
                <a:latin typeface="Consolas" panose="020B0609020204030204" pitchFamily="49" charset="0"/>
              </a:rPr>
              <a:t>ClientResponse.</a:t>
            </a:r>
            <a:r>
              <a:rPr kumimoji="0" lang="en-US" altLang="en-US" sz="1400" b="1" i="0" u="none" strike="noStrike" cap="none" normalizeH="0" baseline="0" dirty="0" err="1">
                <a:ln>
                  <a:noFill/>
                </a:ln>
                <a:solidFill>
                  <a:srgbClr val="006699"/>
                </a:solidFill>
                <a:effectLst/>
                <a:latin typeface="Consolas" panose="020B0609020204030204" pitchFamily="49" charset="0"/>
              </a:rPr>
              <a:t>class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resp.getStatus</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a:ln>
                  <a:noFill/>
                </a:ln>
                <a:solidFill>
                  <a:srgbClr val="009900"/>
                </a:solidFill>
                <a:effectLst/>
                <a:latin typeface="Consolas" panose="020B0609020204030204" pitchFamily="49" charset="0"/>
              </a:rPr>
              <a:t>200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System.err.println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"Unable to connect to the server"</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String output = </a:t>
            </a:r>
            <a:r>
              <a:rPr kumimoji="0" lang="en-US" altLang="en-US" sz="1400" b="0" i="0" u="none" strike="noStrike" cap="none" normalizeH="0" baseline="0" dirty="0" err="1">
                <a:ln>
                  <a:noFill/>
                </a:ln>
                <a:solidFill>
                  <a:srgbClr val="000000"/>
                </a:solidFill>
                <a:effectLst/>
                <a:latin typeface="Consolas" panose="020B0609020204030204" pitchFamily="49" charset="0"/>
              </a:rPr>
              <a:t>resp.getEntity</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String.</a:t>
            </a:r>
            <a:r>
              <a:rPr kumimoji="0" lang="en-US" altLang="en-US" sz="1400" b="1" i="0" u="none" strike="noStrike" cap="none" normalizeH="0" baseline="0" dirty="0" err="1">
                <a:ln>
                  <a:noFill/>
                </a:ln>
                <a:solidFill>
                  <a:srgbClr val="006699"/>
                </a:solidFill>
                <a:effectLst/>
                <a:latin typeface="Consolas" panose="020B0609020204030204" pitchFamily="49" charset="0"/>
              </a:rPr>
              <a:t>class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"response: "</a:t>
            </a:r>
            <a:r>
              <a:rPr kumimoji="0" lang="en-US" altLang="en-US" sz="1400" b="0" i="0" u="none" strike="noStrike" cap="none" normalizeH="0" baseline="0" dirty="0">
                <a:ln>
                  <a:noFill/>
                </a:ln>
                <a:solidFill>
                  <a:srgbClr val="000000"/>
                </a:solidFill>
                <a:effectLst/>
                <a:latin typeface="Consolas" panose="020B0609020204030204" pitchFamily="49" charset="0"/>
              </a:rPr>
              <a:t>+output);</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432749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F964537-4929-430C-9561-274ECDA0806E}"/>
              </a:ext>
            </a:extLst>
          </p:cNvPr>
          <p:cNvSpPr>
            <a:spLocks noGrp="1"/>
          </p:cNvSpPr>
          <p:nvPr>
            <p:ph type="body" sz="half" idx="14"/>
          </p:nvPr>
        </p:nvSpPr>
        <p:spPr/>
        <p:txBody>
          <a:bodyPr/>
          <a:lstStyle/>
          <a:p>
            <a:endParaRPr lang="en-US"/>
          </a:p>
        </p:txBody>
      </p:sp>
      <p:sp>
        <p:nvSpPr>
          <p:cNvPr id="7" name="Text Placeholder 6">
            <a:extLst>
              <a:ext uri="{FF2B5EF4-FFF2-40B4-BE49-F238E27FC236}">
                <a16:creationId xmlns:a16="http://schemas.microsoft.com/office/drawing/2014/main" id="{F17FA871-E3DF-421B-A35F-5E2CCBA8FF14}"/>
              </a:ext>
            </a:extLst>
          </p:cNvPr>
          <p:cNvSpPr>
            <a:spLocks noGrp="1"/>
          </p:cNvSpPr>
          <p:nvPr>
            <p:ph type="body" sz="half" idx="2"/>
          </p:nvPr>
        </p:nvSpPr>
        <p:spPr/>
        <p:txBody>
          <a:bodyPr/>
          <a:lstStyle/>
          <a:p>
            <a:endParaRPr lang="en-US"/>
          </a:p>
        </p:txBody>
      </p:sp>
      <p:sp>
        <p:nvSpPr>
          <p:cNvPr id="6" name="Title 5">
            <a:extLst>
              <a:ext uri="{FF2B5EF4-FFF2-40B4-BE49-F238E27FC236}">
                <a16:creationId xmlns:a16="http://schemas.microsoft.com/office/drawing/2014/main" id="{65EFDFEA-55A0-4050-AF20-134806C9FD5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289886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Lab Activity</a:t>
            </a:r>
            <a:endParaRPr lang="en-US" sz="2400" dirty="0"/>
          </a:p>
        </p:txBody>
      </p:sp>
    </p:spTree>
    <p:extLst>
      <p:ext uri="{BB962C8B-B14F-4D97-AF65-F5344CB8AC3E}">
        <p14:creationId xmlns:p14="http://schemas.microsoft.com/office/powerpoint/2010/main" val="1268203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18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Secure the service you implemented in module 3 by checking the authorization header in the service. In case the user is not authorized, generate proper HTTP response / message.</a:t>
            </a:r>
          </a:p>
          <a:p>
            <a:pPr lvl="1"/>
            <a:r>
              <a:rPr lang="en-US" sz="1400" dirty="0">
                <a:solidFill>
                  <a:srgbClr val="3C3C3C"/>
                </a:solidFill>
                <a:latin typeface="Calibri" panose="020F0502020204030204" pitchFamily="34" charset="0"/>
                <a:ea typeface="Times New Roman" panose="02020603050405020304" pitchFamily="18" charset="0"/>
                <a:cs typeface="Arial" panose="020B0604020202020204" pitchFamily="34" charset="0"/>
              </a:rPr>
              <a:t>See also the activity in the next module.</a:t>
            </a:r>
          </a:p>
          <a:p>
            <a:endParaRPr lang="en-US" sz="18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endParaRPr>
          </a:p>
        </p:txBody>
      </p:sp>
      <p:sp>
        <p:nvSpPr>
          <p:cNvPr id="2" name="Title 1"/>
          <p:cNvSpPr>
            <a:spLocks noGrp="1"/>
          </p:cNvSpPr>
          <p:nvPr>
            <p:ph type="title"/>
          </p:nvPr>
        </p:nvSpPr>
        <p:spPr/>
        <p:txBody>
          <a:bodyPr/>
          <a:lstStyle/>
          <a:p>
            <a:r>
              <a:rPr lang="en-US" dirty="0"/>
              <a:t>Lab Activity</a:t>
            </a:r>
          </a:p>
        </p:txBody>
      </p:sp>
    </p:spTree>
    <p:custDataLst>
      <p:tags r:id="rId1"/>
    </p:custDataLst>
    <p:extLst>
      <p:ext uri="{BB962C8B-B14F-4D97-AF65-F5344CB8AC3E}">
        <p14:creationId xmlns:p14="http://schemas.microsoft.com/office/powerpoint/2010/main" val="336645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31580C-8037-4D12-AE76-F7E7C8114B82}"/>
              </a:ext>
            </a:extLst>
          </p:cNvPr>
          <p:cNvSpPr>
            <a:spLocks noGrp="1"/>
          </p:cNvSpPr>
          <p:nvPr>
            <p:ph idx="1"/>
          </p:nvPr>
        </p:nvSpPr>
        <p:spPr/>
        <p:txBody>
          <a:bodyPr>
            <a:normAutofit/>
          </a:bodyPr>
          <a:lstStyle/>
          <a:p>
            <a:r>
              <a:rPr lang="en-US" sz="2800" dirty="0"/>
              <a:t>Peer authentication</a:t>
            </a:r>
          </a:p>
          <a:p>
            <a:r>
              <a:rPr lang="en-US" sz="2800" dirty="0"/>
              <a:t>Confidentiality</a:t>
            </a:r>
          </a:p>
          <a:p>
            <a:r>
              <a:rPr lang="en-US" sz="2800" dirty="0"/>
              <a:t>Integrity</a:t>
            </a:r>
          </a:p>
        </p:txBody>
      </p:sp>
      <p:sp>
        <p:nvSpPr>
          <p:cNvPr id="3" name="Title 2">
            <a:extLst>
              <a:ext uri="{FF2B5EF4-FFF2-40B4-BE49-F238E27FC236}">
                <a16:creationId xmlns:a16="http://schemas.microsoft.com/office/drawing/2014/main" id="{6F7A770D-1876-469E-943B-4C0506EF4925}"/>
              </a:ext>
            </a:extLst>
          </p:cNvPr>
          <p:cNvSpPr>
            <a:spLocks noGrp="1"/>
          </p:cNvSpPr>
          <p:nvPr>
            <p:ph type="title"/>
          </p:nvPr>
        </p:nvSpPr>
        <p:spPr/>
        <p:txBody>
          <a:bodyPr/>
          <a:lstStyle/>
          <a:p>
            <a:r>
              <a:rPr lang="en-US" dirty="0"/>
              <a:t>Wire-level Security</a:t>
            </a:r>
          </a:p>
        </p:txBody>
      </p:sp>
      <p:sp>
        <p:nvSpPr>
          <p:cNvPr id="6" name="Text Placeholder 5"/>
          <p:cNvSpPr>
            <a:spLocks noGrp="1"/>
          </p:cNvSpPr>
          <p:nvPr>
            <p:ph type="body" idx="13"/>
          </p:nvPr>
        </p:nvSpPr>
        <p:spPr/>
        <p:txBody>
          <a:bodyPr/>
          <a:lstStyle/>
          <a:p>
            <a:r>
              <a:rPr lang="en-US" dirty="0"/>
              <a:t>The Three Critical Security Services</a:t>
            </a:r>
            <a:endParaRPr lang="en-CA" dirty="0"/>
          </a:p>
        </p:txBody>
      </p:sp>
    </p:spTree>
    <p:extLst>
      <p:ext uri="{BB962C8B-B14F-4D97-AF65-F5344CB8AC3E}">
        <p14:creationId xmlns:p14="http://schemas.microsoft.com/office/powerpoint/2010/main" val="17619384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800" dirty="0"/>
              <a:t>HTTPS</a:t>
            </a:r>
          </a:p>
          <a:p>
            <a:r>
              <a:rPr lang="en-US" sz="2800" dirty="0"/>
              <a:t>Encryption and Digital Certificates</a:t>
            </a:r>
          </a:p>
          <a:p>
            <a:r>
              <a:rPr lang="en-US" sz="2800" dirty="0"/>
              <a:t>Authentication Methods: Basic, Digest, and Kerberos</a:t>
            </a:r>
          </a:p>
          <a:p>
            <a:r>
              <a:rPr lang="en-US" sz="2800" dirty="0"/>
              <a:t>Federated Authentication</a:t>
            </a:r>
          </a:p>
          <a:p>
            <a:r>
              <a:rPr lang="en-US" sz="2800" dirty="0"/>
              <a:t>OAuth</a:t>
            </a:r>
          </a:p>
        </p:txBody>
      </p:sp>
      <p:sp>
        <p:nvSpPr>
          <p:cNvPr id="2" name="Title 1"/>
          <p:cNvSpPr>
            <a:spLocks noGrp="1"/>
          </p:cNvSpPr>
          <p:nvPr>
            <p:ph type="title"/>
          </p:nvPr>
        </p:nvSpPr>
        <p:spPr/>
        <p:txBody>
          <a:bodyPr/>
          <a:lstStyle/>
          <a:p>
            <a:r>
              <a:rPr lang="en-US"/>
              <a:t>Session Summary</a:t>
            </a:r>
            <a:endParaRPr lang="en-US" dirty="0"/>
          </a:p>
        </p:txBody>
      </p:sp>
    </p:spTree>
    <p:custDataLst>
      <p:tags r:id="rId1"/>
    </p:custDataLst>
    <p:extLst>
      <p:ext uri="{BB962C8B-B14F-4D97-AF65-F5344CB8AC3E}">
        <p14:creationId xmlns:p14="http://schemas.microsoft.com/office/powerpoint/2010/main" val="9700226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000" dirty="0">
                <a:hlinkClick r:id="rId3"/>
              </a:rPr>
              <a:t>https://www.baeldung.com/java-md5</a:t>
            </a:r>
            <a:endParaRPr lang="en-US" sz="2000" dirty="0"/>
          </a:p>
          <a:p>
            <a:r>
              <a:rPr lang="en-US" sz="2000" dirty="0">
                <a:hlinkClick r:id="rId4"/>
              </a:rPr>
              <a:t>https://www.tutorialspoint.com/java8/java8_base64.htm</a:t>
            </a:r>
            <a:endParaRPr lang="en-US" sz="2000" dirty="0"/>
          </a:p>
          <a:p>
            <a:r>
              <a:rPr lang="en-CA" sz="2000" dirty="0">
                <a:hlinkClick r:id="rId5"/>
              </a:rPr>
              <a:t>https://docs.oracle.com/cd/E24329_01/web.1211/e24983/secure.htm</a:t>
            </a:r>
            <a:endParaRPr lang="en-CA" sz="2000" dirty="0"/>
          </a:p>
          <a:p>
            <a:r>
              <a:rPr lang="en-US" sz="2000" dirty="0">
                <a:hlinkClick r:id="rId6"/>
              </a:rPr>
              <a:t>https://www.mkyong.com/webservices/jax-ws/application-authentication-with-jax-ws/</a:t>
            </a:r>
            <a:endParaRPr lang="en-US" sz="2000" dirty="0"/>
          </a:p>
          <a:p>
            <a:r>
              <a:rPr lang="en-CA" sz="2000" dirty="0">
                <a:hlinkClick r:id="rId7"/>
              </a:rPr>
              <a:t>https://examples.javacodegeeks.com/enterprise-java/jws/jax-ws-security-example/</a:t>
            </a:r>
            <a:endParaRPr lang="en-CA" sz="2000" dirty="0"/>
          </a:p>
          <a:p>
            <a:r>
              <a:rPr lang="en-CA" sz="2000" dirty="0">
                <a:hlinkClick r:id="rId8"/>
              </a:rPr>
              <a:t>https://www.mkyong.com/webservices/jax-rs/get-http-header-in-jax-rs/</a:t>
            </a:r>
            <a:endParaRPr lang="en-CA" sz="2000" dirty="0"/>
          </a:p>
          <a:p>
            <a:r>
              <a:rPr lang="en-CA" sz="2000" dirty="0">
                <a:hlinkClick r:id="rId9"/>
              </a:rPr>
              <a:t>http://www.java2novice.com/restful-web-services/http-basic-authentication/</a:t>
            </a:r>
            <a:endParaRPr lang="en-CA" sz="2000" dirty="0"/>
          </a:p>
          <a:p>
            <a:r>
              <a:rPr lang="en-CA" sz="2000" dirty="0">
                <a:hlinkClick r:id="rId10"/>
              </a:rPr>
              <a:t>https://examples.javacodegeeks.com/enterprise-java/tomcat/tomcat-users-xml-configuration-example/</a:t>
            </a:r>
            <a:endParaRPr lang="en-CA" sz="2000" dirty="0"/>
          </a:p>
        </p:txBody>
      </p:sp>
      <p:sp>
        <p:nvSpPr>
          <p:cNvPr id="2" name="Title 1"/>
          <p:cNvSpPr>
            <a:spLocks noGrp="1"/>
          </p:cNvSpPr>
          <p:nvPr>
            <p:ph type="title"/>
          </p:nvPr>
        </p:nvSpPr>
        <p:spPr/>
        <p:txBody>
          <a:bodyPr/>
          <a:lstStyle/>
          <a:p>
            <a:r>
              <a:rPr lang="en-US" dirty="0"/>
              <a:t>Acknowledgements</a:t>
            </a:r>
          </a:p>
        </p:txBody>
      </p:sp>
    </p:spTree>
    <p:custDataLst>
      <p:tags r:id="rId1"/>
    </p:custDataLst>
    <p:extLst>
      <p:ext uri="{BB962C8B-B14F-4D97-AF65-F5344CB8AC3E}">
        <p14:creationId xmlns:p14="http://schemas.microsoft.com/office/powerpoint/2010/main" val="18473544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Next - </a:t>
            </a:r>
            <a:r>
              <a:rPr lang="en-US"/>
              <a:t>Filters and Interceptors</a:t>
            </a:r>
            <a:endParaRPr lang="en-CA" dirty="0"/>
          </a:p>
        </p:txBody>
      </p:sp>
    </p:spTree>
    <p:custDataLst>
      <p:tags r:id="rId1"/>
    </p:custDataLst>
    <p:extLst>
      <p:ext uri="{BB962C8B-B14F-4D97-AF65-F5344CB8AC3E}">
        <p14:creationId xmlns:p14="http://schemas.microsoft.com/office/powerpoint/2010/main" val="91811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0079E36-5A76-41CD-A5CC-91EACDF56DBC}"/>
              </a:ext>
            </a:extLst>
          </p:cNvPr>
          <p:cNvSpPr>
            <a:spLocks noGrp="1"/>
          </p:cNvSpPr>
          <p:nvPr>
            <p:ph type="body" idx="1"/>
          </p:nvPr>
        </p:nvSpPr>
        <p:spPr/>
        <p:txBody>
          <a:bodyPr/>
          <a:lstStyle/>
          <a:p>
            <a:r>
              <a:rPr lang="en-US" dirty="0"/>
              <a:t>Man In The Middle (MITM)</a:t>
            </a:r>
          </a:p>
        </p:txBody>
      </p:sp>
      <p:sp>
        <p:nvSpPr>
          <p:cNvPr id="2" name="Content Placeholder 1">
            <a:extLst>
              <a:ext uri="{FF2B5EF4-FFF2-40B4-BE49-F238E27FC236}">
                <a16:creationId xmlns:a16="http://schemas.microsoft.com/office/drawing/2014/main" id="{EC31580C-8037-4D12-AE76-F7E7C8114B82}"/>
              </a:ext>
            </a:extLst>
          </p:cNvPr>
          <p:cNvSpPr>
            <a:spLocks noGrp="1"/>
          </p:cNvSpPr>
          <p:nvPr>
            <p:ph sz="half" idx="2"/>
          </p:nvPr>
        </p:nvSpPr>
        <p:spPr/>
        <p:txBody>
          <a:bodyPr>
            <a:normAutofit/>
          </a:bodyPr>
          <a:lstStyle/>
          <a:p>
            <a:r>
              <a:rPr lang="en-US" sz="2800" dirty="0"/>
              <a:t>Peer authentication</a:t>
            </a:r>
          </a:p>
          <a:p>
            <a:pPr marL="400050" lvl="1" indent="0">
              <a:buNone/>
            </a:pPr>
            <a:r>
              <a:rPr lang="en-US" dirty="0"/>
              <a:t>Alice needs Bob to </a:t>
            </a:r>
            <a:r>
              <a:rPr lang="en-US" dirty="0">
                <a:solidFill>
                  <a:srgbClr val="FF0000"/>
                </a:solidFill>
              </a:rPr>
              <a:t>authenticate</a:t>
            </a:r>
            <a:r>
              <a:rPr lang="en-US" dirty="0"/>
              <a:t> himself so that she is sure about who is on the receiving end before she sends the secret message.</a:t>
            </a:r>
          </a:p>
          <a:p>
            <a:pPr marL="400050" lvl="1" indent="0">
              <a:buNone/>
            </a:pPr>
            <a:r>
              <a:rPr lang="en-US" dirty="0"/>
              <a:t>Bob, too, needs Alice to </a:t>
            </a:r>
            <a:r>
              <a:rPr lang="en-US" dirty="0">
                <a:solidFill>
                  <a:srgbClr val="FF0000"/>
                </a:solidFill>
              </a:rPr>
              <a:t>authenticate</a:t>
            </a:r>
            <a:r>
              <a:rPr lang="en-US" dirty="0"/>
              <a:t> herself so that he knows that the secret message is from her rather than an impostor such as Eve.</a:t>
            </a:r>
          </a:p>
          <a:p>
            <a:pPr marL="400050" lvl="1" indent="0">
              <a:buNone/>
            </a:pPr>
            <a:r>
              <a:rPr lang="en-US" dirty="0"/>
              <a:t>AKA </a:t>
            </a:r>
            <a:r>
              <a:rPr lang="en-US" b="1" dirty="0"/>
              <a:t>mutual authentication</a:t>
            </a:r>
            <a:r>
              <a:rPr lang="en-US" dirty="0"/>
              <a:t> or </a:t>
            </a:r>
            <a:r>
              <a:rPr lang="en-US" b="1" dirty="0"/>
              <a:t>mutual challenge</a:t>
            </a:r>
          </a:p>
          <a:p>
            <a:r>
              <a:rPr lang="en-US" sz="2800" dirty="0"/>
              <a:t>Confidentiality</a:t>
            </a:r>
          </a:p>
          <a:p>
            <a:r>
              <a:rPr lang="en-US" sz="2800" dirty="0"/>
              <a:t>Integrity</a:t>
            </a:r>
          </a:p>
        </p:txBody>
      </p:sp>
      <p:sp>
        <p:nvSpPr>
          <p:cNvPr id="3" name="Title 2">
            <a:extLst>
              <a:ext uri="{FF2B5EF4-FFF2-40B4-BE49-F238E27FC236}">
                <a16:creationId xmlns:a16="http://schemas.microsoft.com/office/drawing/2014/main" id="{6F7A770D-1876-469E-943B-4C0506EF4925}"/>
              </a:ext>
            </a:extLst>
          </p:cNvPr>
          <p:cNvSpPr>
            <a:spLocks noGrp="1"/>
          </p:cNvSpPr>
          <p:nvPr>
            <p:ph type="title"/>
          </p:nvPr>
        </p:nvSpPr>
        <p:spPr/>
        <p:txBody>
          <a:bodyPr/>
          <a:lstStyle/>
          <a:p>
            <a:r>
              <a:rPr lang="en-US" dirty="0"/>
              <a:t>Wire-level Security</a:t>
            </a:r>
          </a:p>
        </p:txBody>
      </p:sp>
      <p:pic>
        <p:nvPicPr>
          <p:cNvPr id="5" name="Picture 4"/>
          <p:cNvPicPr/>
          <p:nvPr/>
        </p:nvPicPr>
        <p:blipFill>
          <a:blip r:embed="rId2"/>
          <a:stretch>
            <a:fillRect/>
          </a:stretch>
        </p:blipFill>
        <p:spPr>
          <a:xfrm>
            <a:off x="6172200" y="2362200"/>
            <a:ext cx="5029200" cy="1577182"/>
          </a:xfrm>
          <a:prstGeom prst="rect">
            <a:avLst/>
          </a:prstGeom>
        </p:spPr>
      </p:pic>
    </p:spTree>
    <p:extLst>
      <p:ext uri="{BB962C8B-B14F-4D97-AF65-F5344CB8AC3E}">
        <p14:creationId xmlns:p14="http://schemas.microsoft.com/office/powerpoint/2010/main" val="32644223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DQoJCTx1aXNob3cgbmFtZT0iYWx3YXlzU2NydW5jaCIgdmFsdWU9ImZhbHNlIi8+DQoJCTx1aXNob3cgbmFtZT0iaW5pdGlhbGRpc3BsYXltb2RlaXNub3JtYWwiIHZhbHVlPSJ0cnVlIi8+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whLS1xdWl6IHBvZCBhbmQgbWVzc2FnZSBib3ggdGV4dHMtLT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JiN4QTsmI3hBO0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VklEUExBWUlORyIgdmFsdWU9IuODk+ODh+OCquWGjeeUn+S4rS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z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LntYzmrbQgOiAlcCIvPg0KCQk8dWl0ZXh0IG5hbWU9IkJJT0JUTl9USVRMRSIgdmFsdWU9Iue1jOattCIvPg0KCQk8dWl0ZXh0IG5hbWU9IkRJVklERVJCVE5fVElUTEUiIHZhbHVlPSJ8Ii8+DQoJCTx1aXRleHQgbmFtZT0iQ09OVEFDVEJUTl9USVRMRSIgdmFsdWU9IuOBiuWVj+OBhOWQiOOCj+OBmyIvPg0KCQk8dWl0ZXh0IG5hbWU9IlRBQl9RVUlaIiB2YWx1ZT0i44Kv44Kk44K6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XF1aXogcG9kIGFuZCBtZXNzYWdlIGJveCB0ZXh0cy0tPg0KCQk8dWl0ZXh0IG5hbWU9IlFVSVpQT0RfUVVJWl9BVFRFTVBUIiB2YWx1ZT0i44Kv44Kk44K66Kmm6KGM5Zue5pWwIDogIi8+DQoJCTx1aXRleHQgbmFtZT0iUVVJWlBPRF9RVUlaX0FUVEVNUFRfVkFMVUUiIHZhbHVlPSIlbiAvICV0Ii8+DQoJCTx1aXRleHQgbmFtZT0iUVVJWlBPRF9RVUlaX1NDT1JFIiB2YWx1ZT0i44K544Kz44KiIDogIi8+DQoJCTx1aXRleHQgbmFtZT0iUVVJWlBPRF9RVUlaX1BBU1NTQ09SRSIgdmFsdWU9IuWQiOagvOeCuSA6Ii8+DQoJCTx1aXRleHQgbmFtZT0iUVVJWlBPRF9RVUlaX01BWFNDT1JFIiB2YWx1ZT0i5pyA6auY5b6X54K5IDogIi8+DQoJCTx1aXRleHQgbmFtZT0iUVVJWlBPRF9RVUVTQVRNUFRfU1RSIiB2YWx1ZT0i6Kmm6KGM5Zue5pWwIDogJW4gLyAldCIvPg0KCQk8dWl0ZXh0IG5hbWU9IlFVSVpQT0RfUVVFU1RZUEVfU1RSIiB2YWx1ZT0i44K/44Kk44OXIDogJXMiLz4NCgkJPHVpdGV4dCBuYW1lPSJRVUlaUE9EX1FVRVNUWVBFX0dSRCIgdmFsdWU9IuipleS+oSIvPg0KCQk8dWl0ZXh0IG5hbWU9IlFVSVpQT0RfUVVFU1RZUEVfU1ZZIiB2YWx1ZT0i44Ki44Oz44Kx44O844OIIi8+DQoJCTx1aXRleHQgbmFtZT0iUVVJWlBPRF9RVUlaQVRNUFRfSU5GIiB2YWx1ZT0i54Sh5Yi26ZmQIi8+DQoJCTx1aXRleHQgbmFtZT0iUVVJWlBPRF9RVUVTQVRNUFRfSU5GIiB2YWx1ZT0i54Sh5Yi26ZmQIi8+DQoJCTx1aXRleHQgbmFtZT0iV0FSTklOR01TR19ZRVNTVFJJTkciIHZhbHVlPSLjga/jgYQiLz4NCgkJPHVpdGV4dCBuYW1lPSJXQVJOSU5HTVNHX05PU1RSSU5HIiB2YWx1ZT0i44GE44GE44GIIi8+DQoJCTx1aXRleHQgbmFtZT0iV0FSTklOR01TR19USVRMRVNUUklORyIgdmFsdWU9IuOCr+OCpOOCuuOBruODiuODk+OCsuODvOOCt+ODp+ODs+OBq+mWouOBmeOCi+itpuWRiiIvPg0KCQk8dWl0ZXh0IG5hbWU9IldBUk5JTkdNU0dfTVNHU1RSSU5HIiB2YWx1ZT0i44GT44Gu44Kv44Kk44K644Gr44Gv44CB44G+44Gg6Kej562U44GX44Gm44GE44Gq44GE6LOq5ZWP44GM44GC44KK44G+44GZ44CCJiN4QTsmI3hBOyDjgq/jgqTjgrrjgpLntYLkuobjgZnjgovjgavjga/jgIHjgIzjga/jgYTjgI3jgpLjgq/jg6rjg4Pjgq/jgZfjgb7jgZnjgILjgq/jgqTjgrrjgpLntprooYzjgZnjgovjgavjga/jgIHjgIzjgYTjgYTjgYjjgI3jgpLjgq/jg6rjg4Pjgq/jgZfjgb7jgZnjgIIiLz4NCgkJPHVpdGV4dCBuYW1lPSJJTkZPUk1BVElPTl9IMjY0X0ZMQVNIUExBWUVSIiB2YWx1ZT0i44GK5L2/44GE44Gu44Kz44Oz44OU44Ol44O844K/44Gr54++5Zyo44Kk44Oz44K544OI44O844Or44GV44KM44Gm44GE44KLIEZsYXNoIFBsYXllciDjga7jg5Djg7zjgrjjg6fjg7Pjga/jgIHjgZPjga7jg5Pjg4fjgqrjgpLjgrXjg53jg7zjg4jjgZfjgabjgYTjgb7jgZvjgpPjgILmnIDmlrDjga4gRmxhc2ggUGxheWVyIOOCkuODgOOCpuODs+ODreODvOODieOBmeOCi+OBq+OBr+OAgeODk+ODh+OCqumgmOWfn+OCkuOCr+ODquODg+OCr+OBl+OBpuOBj+OBoOOBleOBhO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jgrXjgqTjg4njg5Djg7zjgpLlj4LliqDogIXjgavopovjgZvjgosiLz4NCgkJPHVpdGV4dCBuYW1lPSJNVVRFIiB2YWx1ZT0i44Of44Ol44O844OIIi8+DQoJCTx1aXRleHQgbmFtZT0iRE9DV1JBUF9USVRMRSIgdmFsdWU9IlByZXNlbnRlciDmt7vku5jjg5XjgqHjgqTjg6siLz4NCgkJPHVpdGV4dCBuYW1lPSJET0NXUkFQX01TRyIgdmFsdWU9IuODnuOCpOOCs+ODs+ODlOODpeODvOOCv+OBq+S/neWtmCIvPg0KCQk8dWl0ZXh0IG5hbWU9IkRPQ1dSQVBfUFJPTVBUIiB2YWx1ZT0i44Kv44Oq44OD44Kv44GX44Gm44OA44Km44Oz44Ot44O844OJIi8+DQoJPC9sYW5ndWFnZT4NCgk8bGFuZ3VhZ2UgaWQ9Imtv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lNpbGVuY2lhciIvPg0KCQk8dWl0ZXh0IG5hbWU9IkRPQ1dSQVBfVElUTEUiIHZhbHVlPSJBcmNoaXZvIGFkanVudG8gZGUgUHJlc2VudGVyIi8+DQoJCTx1aXRleHQgbmFtZT0iRE9DV1JBUF9NU0ciIHZhbHVlPSJHdWFyZGFyIGVuIE1pIFBDIi8+DQoJCTx1aXRleHQgbmFtZT0iRE9DV1JBUF9QUk9NUFQiIHZhbHVlPSJIYWdhIGNsaWMgZW4gRGVzY2FyZ2FyIi8+DQoJPC9sYW5ndWFnZT4NCgk8bGFuZ3VhZ2UgaWQ9InB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0byIvPg0KCQk8dWl0ZXh0IG5hbWU9IlRBQl9RVUlaIiB2YWx1ZT0iUXVlc3QuIi8+DQoJCTx1aXRleHQgbmFtZT0iVEFCX09VVExJTkUiIHZhbHVlPSJFc3F1ZW1hIi8+DQoJCTx1aXRleHQgbmFtZT0iVEFCX1RIVU1CIiB2YWx1ZT0iTWluaSIvPg0KCQk8dWl0ZXh0IG5hbWU9IlRBQl9OT1RFUyIgdmFsdWU9Ik5vdGFzIi8+DQoJCTx1aXRleHQgbmFtZT0iVEFCX1NFQVJDSCIgdmFsdWU9IkJ1c2NhIi8+DQoJCTx1aXRleHQgbmFtZT0iU0xJREVfSEVBRElORyIgdmFsdWU9IlTDrXR1bG8gZG8gc2xpZGUiLz4NCgkJPHVpdGV4dCBuYW1lPSJEVVJBVElPTl9IRUFESU5HIiB2YWx1ZT0iRHVyYcOnw6NvIi8+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DQoJCTx1aXRleHQgbmFtZT0iU0xJREVfTk9URVMiIHZhbHVlPSJBbm90YcOnw7VlcyBkbyBzbGlkZS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DQoJCTx1aXRleHQgbmFtZT0iU0NSVUJCQVJTVEFUVVNfVklEUExBWUlORyIgdmFsdWU9IlZpZGVvIGFmc3BlbGVuIi8+DQoJCTx1aXRleHQgbmFtZT0iU0NSVUJCQVJTVEFUVVNfTE9BRElORyIgdmFsdWU9IkxhZGVuIi8+DQoJCTx1aXRleHQgbmFtZT0iU0NSVUJCQVJTVEFUVVNfQlVGRkVSSU5HIiB2YWx1ZT0iQnVmZmVyZW4iLz4NCgkJPHVpdGV4dCBuYW1lPSJTQ1JVQkJBUlNUQVRVU19RVUVTVElPTiIgdmFsdWU9IlZyYWFnIG1ldCBhbnR3b29yZCIvPg0KCQk8dWl0ZXh0IG5hbWU9IlNDUlVCQkFSU1RBVFVTX1JFVklFV1FVSVoiIHZhbHVlPSJRdWl6IGNvbnRyb2xlcmVuIi8+DQoJCTwhLS0gc3Vic3RpdHV0aW9uOiAlbSA9PSBtaW51dGVzIHJlbWFpbmluZyAtLT4NCgkJPCEtLSBzdWJzdGl0dXRpb246ICVzID09IHNlY29uZHMgcmVtYWluaW5nIC0tPg0KCQk8dWl0ZXh0IG5hbWU9IkVMQVBTRUQiIHZhbHVlPSJFciByZXN0ZXJlbiAlbSBtaW51dGVuICVzIHNlY29uZGVuIi8+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DQoJCTx1aXRleHQgbmFtZT0iVEFCX1FVSVoiIHZhbHVlPSJRdWl6Ii8+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DQoJCTx1aXRleHQgbmFtZT0iU0VBUkNIX0hFQURJTkciIHZhbHVlPSJab2VrZW4gbmFhciB0ZWtzdDoiLz4NCgkJPHVpdGV4dCBuYW1lPSJUSFVNQl9IRUFESU5HIiB2YWx1ZT0iRGlhIi8+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DQoJCTwhLS1xdWl6IHBvZCBhbmQgbWVzc2FnZSBib3ggdGV4dHMtLT4NCgkJPHVpdGV4dCBuYW1lPSJRVUlaUE9EX1FVSVpfQVRURU1QVCIgdmFsdWU9IlF1aXpwb2dpbmc6Ii8+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DQoJCTx1aXRleHQgbmFtZT0iUVVJWlBPRF9RVUVTVFlQRV9TVFIiIHZhbHVlPSJUeXBlOiAlcyIvPg0KCQk8dWl0ZXh0IG5hbWU9IlFVSVpQT0RfUVVFU1RZUEVfR1JEIiB2YWx1ZT0iVGVsdCB2b29yIHNjb3JlIi8+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DQoJCTx1aWZvbnQgbmFtZT0iRk9OVF9QUkVTRU5UQVRJT05OQU1FIiB2YWx1ZT0i5a6L5L2TLTE4MDMwLDE0LGZhbHNlLGZhbHNlLHRydWUiLz4NCgkJPHVpZm9udCBuYW1lPSJGT05UX1BSRVNFTlRFUk5BTUUiIHZhbHVlPSLlrovkvZMtMTgwMzAsMTQsdHJ1ZSxmYWxzZSx0cnVlIi8+DQoJCTx1aWZvbnQgbmFtZT0iRk9OVF9QUkVTRU5URVJUSVRMRSIgdmFsdWU9IuWui+S9ky0xODAzMCwxMyxmYWxzZSxmYWxzZSx0cnVlIi8+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DQoJCTx1aWZvbnQgbmFtZT0iRk9OVF9NU0dCT1hfV0lOVElUTEUiIHZhbHVlPSLlrovkvZMtMTgwMzAsMTIsdHJ1ZSxmYWxzZSx0cnVlIi8+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DQoJCTx1aWZvbnQgbmFtZT0iRk9OVF9RVUlaUE9EX1FVRVNUSU9OX1NDT1JFIiB2YWx1ZT0i5a6L5L2TLTE4MDMwLDEwLGZhbHNlLGZhbHNlLHRydWUiLz4NCgkJPHVpZm9udCBuYW1lPSJGT05UX1FVSVpQT0RfUVVFU1RJT05fU0NPUkVfVkFMVUUiIHZhbHVlPSLlrovkvZMtMTgwMzAsMTAsdHJ1ZSxmYWxzZSx0cnVlIi8+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S9ky0xODAzMCwxMCxmYWxzZSxmYWxzZSx0cnVlIi8+DQoJCTx1aWZvbnQgbmFtZT0iRk9OVF9RVUlaUE9EX1FVSVpfUVVFU1RJT05fQVRURU1QVEVEX1ZBTFVFIiB2YWx1ZT0i5a6L5L2TLTE4MDMwLDEwLHRydWUsZmFsc2UsdHJ1ZSIvPg0KCQk8dWlmb250IG5hbWU9IkZPTlRfUVVJWlBPRF9RVUlaX1NDT1JFX1RBRyIgdmFsdWU9IuWui+S9ky0xODAzMCwxMix0cnVlLGZhbHNlLHRydWUiLz4NCgkJPHVpZm9udCBuYW1lPSJGT05UX1FVSVpQT0RfUVVJWl9TQ09SRSIgdmFsdWU9IuWui+S9ky0xODAzMCwxMCxmYWxzZSxmYWxzZSx0cnVlIi8+DQoJCTx1aWZvbnQgbmFtZT0iRk9OVF9RVUlaUE9EX1FVSVpfU0NPUkVfVkFMVUUiIHZhbHVlPSLlrovkvZMtMTgwMzAsMTAsdHJ1ZSxmYWxzZSx0cnVlIi8+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S9ky0xODAzMCwxMCxmYWxzZSxmYWxzZSx0cnVlIi8+DQoJCTx1aWZvbnQgbmFtZT0iRk9OVF9RVUlaUE9EX1FVSVpfUEFTU1NDT1JFX1ZBTFVFIiB2YWx1ZT0i5a6L5L2TLTE4MDMwLDEwLHRydWUsZmFsc2UsdHJ1ZSIvPg0KCQk8IS0tIHVpdGV4dCAtLT4NCgkJPCEtLSBzdWJzdGl0dXRpb246ICVuID09IHNsaWRlIG51bWJlciAtLT4NCgkJPHVpdGV4dCBuYW1lPSJVTk5BTUVEU0xJREVUSVRMRSIgdmFsdWU9IuW5u+eBr+eJhyAlbiIvPg0KCQk8IS0tIHN1YnN0aXR1dGlvbjogJW4gPT0gc2xpZGUgbnVtYmVyIC0tPg0KCQk8IS0tIHN1YnN0aXR1dGlvbjogJXQgPT0gdG90YWwgc2xpZGUgY291bnQgLS0+DQoJCTx1aXRleHQgbmFtZT0iU0NSVUJCQVJTVEFUVVNfU0xJREVJTkZPIiB2YWx1ZT0i5bm754Gv54mHICVuIC8gJXQgfCAiLz4NCgkJPHVpdGV4dCBuYW1lPSJTQ1JVQkJBUlNUQVRVU19TVE9QUEVEIiB2YWx1ZT0i5bey5YGc5q2iIi8+DQoJCTx1aXRleHQgbmFtZT0iU0NSVUJCQVJTVEFUVVNfUExBWUlORyIgdmFsdWU9Iuato+WcqOaSreaUviIvPg0KCQk8dWl0ZXh0IG5hbWU9IlNDUlVCQkFSU1RBVFVTX05PQVVESU8iIHZhbHVlPSLml6Dpn7PpopEiLz4NCgkJPHVpdGV4dCBuYW1lPSJTQ1JVQkJBUlNUQVRVU19WSURQTEFZSU5HIiB2YWx1ZT0i6KeG6aKR5pKt5pS+Ii8+DQoJCTx1aXRleHQgbmFtZT0iU0NSVUJCQVJTVEFUVVNfTE9BRElORyIgdmFsdWU9Iuato+WcqOi9veWFpSIvPg0KCQk8dWl0ZXh0IG5hbWU9IlNDUlVCQkFSU1RBVFVTX0JVRkZFUklORyIgdmFsdWU9Iuato+WcqOi/m+ihjOe8k+WGsuWkhOeQhiIvPg0KCQk8dWl0ZXh0IG5hbWU9IlNDUlVCQkFSU1RBVFVTX1FVRVNUSU9OIiB2YWx1ZT0i5Zue562U6Zeu6aKYIi8+DQoJCTx1aXRleHQgbmFtZT0iU0NSVUJCQVJTVEFUVVNfUkVWSUVXUVVJWiIgdmFsdWU9Iuato+WcqOWuoemYhea1i+mqjCIvPg0KCQk8IS0tIHN1YnN0aXR1dGlvbjogJW0gPT0gbWludXRlcyByZW1haW5pbmcgLS0+DQoJCTwhLS0gc3Vic3RpdHV0aW9uOiAlcyA9PSBzZWNvbmRzIHJlbWFpbmluZyAtLT4NCgkJPHVpdGV4dCBuYW1lPSJFTEFQU0VEIiB2YWx1ZT0i5Ymp5L2ZICVtIOWIhumSnyAlcyDnp5IiLz4NCgkJPHVpdGV4dCBuYW1lPSJOT1RGT1VORCIgdmFsdWU9IuacquaJvuWIsOS7u+S9leWGheWuuSIvPg0KCQk8dWl0ZXh0IG5hbWU9IkFUVEFDSE1FTlRTIiB2YWx1ZT0i6ZmE5Lu2Ii8+DQoJCTwhLS0gc3Vic3RpdHV0aW9uOiAlcCA9PSBjdXJyZW50IHNwZWFrZXIncyB0aXRsZSAtLT4NCgkJPHVpdGV4dCBuYW1lPSJCSU9XSU5fVElUTEUiIHZhbHVlPSLkuKrkurrnroDku4s6ICVwIi8+DQoJCTx1aXRleHQgbmFtZT0iQklPQlROX1RJVExFIiB2YWx1ZT0i5Liq5Lq6566A5LuLIi8+DQoJCTx1aXRleHQgbmFtZT0iRElWSURFUkJUTl9USVRMRSIgdmFsdWU9InwiLz4NCgkJPHVpdGV4dCBuYW1lPSJDT05UQUNUQlROX1RJVExFIiB2YWx1ZT0i6IGU57O75pa55byPIi8+DQoJCTx1aXRleHQgbmFtZT0iVEFCX1FVSVoiIHZhbHVlPSLmtYvpqowiLz4NCgkJPHVpdGV4dCBuYW1lPSJUQUJfT1VUTElORSIgdmFsdWU9IuWkp+e6siIvPg0KCQk8dWl0ZXh0IG5hbWU9IlRBQl9USFVNQiIgdmFsdWU9Iue8qeeVpeWbviIvPg0KCQk8dWl0ZXh0IG5hbWU9IlRBQl9OT1RFUyIgdmFsdWU9IuWkh+azqCIvPg0KCQk8dWl0ZXh0IG5hbWU9IlRBQl9TRUFSQ0giIHZhbHVlPSLmkJzntKIiLz4NCgkJPHVpdGV4dCBuYW1lPSJTTElERV9IRUFESU5HIiB2YWx1ZT0i5bm754Gv54mH5qCH6aKYIi8+DQoJCTx1aXRleHQgbmFtZT0iRFVSQVRJT05fSEVBRElORyIgdmFsdWU9IuaMgee7reaXtumXtCIvPg0KCQk8dWl0ZXh0IG5hbWU9IlNFQVJDSF9IRUFESU5HIiB2YWx1ZT0i5pCc57Si5paH5pysOiIvPg0KCQk8dWl0ZXh0IG5hbWU9IlRIVU1CX0hFQURJTkciIHZhbHVlPSLlubvnga/niYciLz4NCgkJPHVpdGV4dCBuYW1lPSJUSFVNQl9JTkZPIiB2YWx1ZT0i5bm754Gv54mH5qCH6aKYL+aMgee7reaXtumXtCIvPg0KCQk8dWl0ZXh0IG5hbWU9IkFUVEFDSE5BTUVfSEVBRElORyIgdmFsdWU9IuaWh+S7tuWQjSIvPg0KCQk8dWl0ZXh0IG5hbWU9IkFUVEFDSFNJWkVfSEVBRElORyIgdmFsdWU9IuWkp+WwjyIvPg0KCQk8dWl0ZXh0IG5hbWU9IlNMSURFX05PVEVTIiB2YWx1ZT0i5bm754Gv54mH5aSH5rOo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8L2NvbmZpZ3VyYXRpb24+DQo="/>
  <p:tag name="MMPROD_UIDATA" val="&lt;database version=&quot;7.0&quot;&gt;&lt;object type=&quot;1&quot; unique_id=&quot;10001&quot;&gt;&lt;property id=&quot;20141&quot; value=&quot;Test&quot;/&gt;&lt;property id=&quot;20144&quot; value=&quot;0&quot;/&gt;&lt;property id=&quot;20146&quot; value=&quot;0&quot;/&gt;&lt;property id=&quot;20147&quot; value=&quot;0&quot;/&gt;&lt;property id=&quot;20148&quot; value=&quot;0&quot;/&gt;&lt;property id=&quot;20180&quot; value=&quot;1&quot;/&gt;&lt;property id=&quot;20181&quot; value=&quot;1祡䘌໴챐ຸᄸ&quot;/&gt;&lt;property id=&quot;20182&quot; value=&quot;0&quot;/&gt;&lt;property id=&quot;20183&quot; value=&quot;1&quot;/&gt;&lt;property id=&quot;20184&quot; value=&quot;7&quot;/&gt;&lt;property id=&quot;20191&quot; value=&quot;McGill&quot;/&gt;&lt;property id=&quot;20192&quot; value=&quot;https://connect.mcgill.ca&quot;/&gt;&lt;property id=&quot;20193&quot; value=&quot;0&quot;/&gt;&lt;property id=&quot;20224&quot; value=&quot;C:\Users\jremil3.CAMPUS\Desktop\Untitled&quot;/&gt;&lt;property id=&quot;20226&quot; value=&quot;C:\Users\jremil3.CAMPUS\Documents\Test.pptx&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quot;/&gt;&lt;property id=&quot;20302&quot; value=&quot;1&quot;/&gt;&lt;property id=&quot;20303&quot; value=&quot;-1&quot;/&gt;&lt;property id=&quot;20307&quot; value=&quot;256&quot;/&gt;&lt;property id=&quot;20309&quot; value=&quot;-1&quot;/&gt;&lt;/object&gt;&lt;/object&gt;&lt;object type=&quot;4&quot; unique_id=&quot;10282&quot;&gt;&lt;/object&gt;&lt;object type=&quot;10&quot; unique_id=&quot;10313&quot;&gt;&lt;object type=&quot;11&quot; unique_id=&quot;10314&quot;&gt;&lt;property id=&quot;20180&quot; value=&quot;1&quot;/&gt;&lt;property id=&quot;20181&quot; value=&quot;1祡䘌໴챐ຸᄸ&quot;/&gt;&lt;property id=&quot;20182&quot; value=&quot;0&quot;/&gt;&lt;property id=&quot;20183&quot; value=&quot;1&quot;/&gt;&lt;/object&gt;&lt;object type=&quot;12&quot; unique_id=&quot;10315&quot;&gt;&lt;/object&gt;&lt;/object&gt;&lt;/object&gt;&lt;/database&gt;"/>
  <p:tag name="SECTOMILLISECCONVERTED" val="1"/>
  <p:tag name="ARTICULATE_DESIGN_ID_3_BODY SLIDES" val="KxQTgtwD"/>
  <p:tag name="ARTICULATE_DESIGN_ID_SCS_INSTRUCTOR_TEMPLATE_FINAL_11JUL12" val="WjYDd5jC"/>
  <p:tag name="ARTICULATE_DESIGN_ID_2_COURSE INTRODUCTION SECTION SLIDES" val="2oyRvmTz"/>
  <p:tag name="ARTICULATE_DESIGN_ID_6_END SLIDE" val="e5N5rkiO"/>
  <p:tag name="ARTICULATE_DESIGN_ID_5_SUMMARY SLIDES" val="0yFMtatE"/>
  <p:tag name="ARTICULATE_DESIGN_ID_4_ACTIVITY SLIDES" val="3IO17py5"/>
  <p:tag name="ARTICULATE_SLIDE_COUNT" val="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3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CS_Instructor_Template_JAN-2016_01.potx" id="{B171CE54-E0B3-48DE-B5A6-CB6B870F1157}" vid="{F7B45810-D9B3-47F4-BC11-88D54CF40ACD}"/>
    </a:ext>
  </a:extLst>
</a:theme>
</file>

<file path=ppt/theme/theme2.xml><?xml version="1.0" encoding="utf-8"?>
<a:theme xmlns:a="http://schemas.openxmlformats.org/drawingml/2006/main" name="8_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0E9EE19CBFDD84DAC04549260D89C92" ma:contentTypeVersion="6" ma:contentTypeDescription="Create a new document." ma:contentTypeScope="" ma:versionID="9e260366ffbf759cd1fc7931687e4fe8">
  <xsd:schema xmlns:xsd="http://www.w3.org/2001/XMLSchema" xmlns:xs="http://www.w3.org/2001/XMLSchema" xmlns:p="http://schemas.microsoft.com/office/2006/metadata/properties" xmlns:ns2="b554618e-1638-4550-9e9c-ad1885f0605e" targetNamespace="http://schemas.microsoft.com/office/2006/metadata/properties" ma:root="true" ma:fieldsID="44a004f25d3fa180df8d5efce023ae12" ns2:_="">
    <xsd:import namespace="b554618e-1638-4550-9e9c-ad1885f0605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54618e-1638-4550-9e9c-ad1885f060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E3EF9B-59AC-447C-85F7-757DD6B3495B}">
  <ds:schemaRefs>
    <ds:schemaRef ds:uri="http://schemas.microsoft.com/sharepoint/v3/contenttype/forms"/>
  </ds:schemaRefs>
</ds:datastoreItem>
</file>

<file path=customXml/itemProps2.xml><?xml version="1.0" encoding="utf-8"?>
<ds:datastoreItem xmlns:ds="http://schemas.openxmlformats.org/officeDocument/2006/customXml" ds:itemID="{847D7BED-4E0B-4C65-A388-E5689F1D5F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54618e-1638-4550-9e9c-ad1885f060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C04534-A83D-479B-A773-C2FB7E41A064}">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b554618e-1638-4550-9e9c-ad1885f0605e"/>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SCS_Instructor_Template_JAN-2016_final (002)</Template>
  <TotalTime>352</TotalTime>
  <Words>4550</Words>
  <Application>Microsoft Office PowerPoint</Application>
  <PresentationFormat>Widescreen</PresentationFormat>
  <Paragraphs>597</Paragraphs>
  <Slides>82</Slides>
  <Notes>5</Notes>
  <HiddenSlides>5</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82</vt:i4>
      </vt:variant>
    </vt:vector>
  </HeadingPairs>
  <TitlesOfParts>
    <vt:vector size="98" baseType="lpstr">
      <vt:lpstr>Arial</vt:lpstr>
      <vt:lpstr>Britannic Bold</vt:lpstr>
      <vt:lpstr>Calibri</vt:lpstr>
      <vt:lpstr>Candara</vt:lpstr>
      <vt:lpstr>Century</vt:lpstr>
      <vt:lpstr>Consolas</vt:lpstr>
      <vt:lpstr>Courier New</vt:lpstr>
      <vt:lpstr>menlo</vt:lpstr>
      <vt:lpstr>menlo</vt:lpstr>
      <vt:lpstr>Monaco</vt:lpstr>
      <vt:lpstr>source code pro</vt:lpstr>
      <vt:lpstr>Times New Roman</vt:lpstr>
      <vt:lpstr>Verdana</vt:lpstr>
      <vt:lpstr>Wingdings</vt:lpstr>
      <vt:lpstr>3_Body Slides</vt:lpstr>
      <vt:lpstr>8_Office Theme</vt:lpstr>
      <vt:lpstr>CCCS 425 – Web Services  Lecture 11 – Web Services Security </vt:lpstr>
      <vt:lpstr>Acknowledgement</vt:lpstr>
      <vt:lpstr>Session Learning Outcomes</vt:lpstr>
      <vt:lpstr>Session Overview</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Wire-level Security</vt:lpstr>
      <vt:lpstr>PowerPoint Presentation</vt:lpstr>
      <vt:lpstr>User Authentication and Authorization</vt:lpstr>
      <vt:lpstr>User Authentication and Authorization</vt:lpstr>
      <vt:lpstr>User Authentication and Authorization</vt:lpstr>
      <vt:lpstr>User Authentication and Authorization</vt:lpstr>
      <vt:lpstr>User Authentication and Authorization</vt:lpstr>
      <vt:lpstr>User Authentication and Authorization</vt:lpstr>
      <vt:lpstr>User Authentication and Authorization</vt:lpstr>
      <vt:lpstr>User Authentication and Authorization</vt:lpstr>
      <vt:lpstr>User Authentication and Authorization</vt:lpstr>
      <vt:lpstr>User Authentication and Authorization</vt:lpstr>
      <vt:lpstr>User Authentication and Authorization</vt:lpstr>
      <vt:lpstr>User Authentication and Authorization</vt:lpstr>
      <vt:lpstr>User Authentication and Authorization</vt:lpstr>
      <vt:lpstr>User Authentication and Authorization</vt:lpstr>
      <vt:lpstr>Kerberos Authentication</vt:lpstr>
      <vt:lpstr>Kerberos Authentication / cont.</vt:lpstr>
      <vt:lpstr>OAuth</vt:lpstr>
      <vt:lpstr>SSO and Federated Authentication</vt:lpstr>
      <vt:lpstr>PowerPoint Presentation</vt:lpstr>
      <vt:lpstr>PowerPoint Presentation</vt:lpstr>
      <vt:lpstr>WS-Security</vt:lpstr>
      <vt:lpstr>WS-Security</vt:lpstr>
      <vt:lpstr>WS-Security</vt:lpstr>
      <vt:lpstr>WS-Security</vt:lpstr>
      <vt:lpstr>WS-Security</vt:lpstr>
      <vt:lpstr>PowerPoint Presentation</vt:lpstr>
      <vt:lpstr>Tomcat tomcat-users.xml configuration</vt:lpstr>
      <vt:lpstr>Tomcat tomcat-users.xml configuration</vt:lpstr>
      <vt:lpstr>Tomcat tomcat-users.xml configuration</vt:lpstr>
      <vt:lpstr>Tomcat tomcat-users.xml configuration</vt:lpstr>
      <vt:lpstr>Tomcat tomcat-users.xml configuration</vt:lpstr>
      <vt:lpstr>Tomcat tomcat-users.xml configuration</vt:lpstr>
      <vt:lpstr>Tomcat tomcat-users.xml configuration</vt:lpstr>
      <vt:lpstr>PowerPoint Presentation</vt:lpstr>
      <vt:lpstr>PowerPoint Presentation</vt:lpstr>
      <vt:lpstr>Accessing HTTP Headers</vt:lpstr>
      <vt:lpstr>Accessing HTTP Headers</vt:lpstr>
      <vt:lpstr>Accessing HTTP Headers</vt:lpstr>
      <vt:lpstr>Accessing HTTP Headers</vt:lpstr>
      <vt:lpstr>Accessing HTTP Headers</vt:lpstr>
      <vt:lpstr>Accessing HTTP Headers</vt:lpstr>
      <vt:lpstr>Accessing HTTP Headers</vt:lpstr>
      <vt:lpstr>Accessing HTTP Headers</vt:lpstr>
      <vt:lpstr>Accessing HTTP Headers</vt:lpstr>
      <vt:lpstr>Accessing HTTP Headers</vt:lpstr>
      <vt:lpstr>PowerPoint Presentation</vt:lpstr>
      <vt:lpstr>Lab Activity</vt:lpstr>
      <vt:lpstr>Lab Activity</vt:lpstr>
      <vt:lpstr>Session Summary</vt:lpstr>
      <vt:lpstr>Acknowledgements</vt:lpstr>
      <vt:lpstr>Next - Filters and Interceptors</vt:lpstr>
    </vt:vector>
  </TitlesOfParts>
  <Company>McGill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Denise Quildon, Ms.</dc:creator>
  <cp:lastModifiedBy>Jordan Larocque, Mr.</cp:lastModifiedBy>
  <cp:revision>290</cp:revision>
  <dcterms:created xsi:type="dcterms:W3CDTF">2016-01-22T14:51:00Z</dcterms:created>
  <dcterms:modified xsi:type="dcterms:W3CDTF">2021-12-06T19:04:57Z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0x01010090E9EE19CBFDD84DAC04549260D89C92</vt:lpwstr>
  </property>
  <property fmtid="{D5CDD505-2E9C-101B-9397-08002B2CF9AE}" pid="3" name="_dlc_DocIdItemGuid">
    <vt:lpwstr>7854b057-4ebf-435b-8657-63acaf55ccdc</vt:lpwstr>
  </property>
  <property fmtid="{D5CDD505-2E9C-101B-9397-08002B2CF9AE}" pid="4" name="ArticulateGUID">
    <vt:lpwstr>A7BECAEB-F12F-46DD-80CA-4A5D3808AE7C</vt:lpwstr>
  </property>
  <property fmtid="{D5CDD505-2E9C-101B-9397-08002B2CF9AE}" pid="5" name="ArticulatePath">
    <vt:lpwstr>CPD_Template_2019</vt:lpwstr>
  </property>
  <property fmtid="{D5CDD505-2E9C-101B-9397-08002B2CF9AE}" pid="6" name="xd_Signature">
    <vt:bool>false</vt:bool>
  </property>
  <property fmtid="{D5CDD505-2E9C-101B-9397-08002B2CF9AE}" pid="7" name="xd_ProgID">
    <vt:lpwstr/>
  </property>
  <property fmtid="{D5CDD505-2E9C-101B-9397-08002B2CF9AE}" pid="8" name="TemplateUrl">
    <vt:lpwstr/>
  </property>
  <property fmtid="{D5CDD505-2E9C-101B-9397-08002B2CF9AE}" pid="9" name="ComplianceAssetId">
    <vt:lpwstr/>
  </property>
</Properties>
</file>