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4"/>
    <p:sldMasterId id="2147483884" r:id="rId5"/>
  </p:sldMasterIdLst>
  <p:notesMasterIdLst>
    <p:notesMasterId r:id="rId56"/>
  </p:notesMasterIdLst>
  <p:handoutMasterIdLst>
    <p:handoutMasterId r:id="rId57"/>
  </p:handoutMasterIdLst>
  <p:sldIdLst>
    <p:sldId id="265" r:id="rId6"/>
    <p:sldId id="455" r:id="rId7"/>
    <p:sldId id="260" r:id="rId8"/>
    <p:sldId id="261" r:id="rId9"/>
    <p:sldId id="266" r:id="rId10"/>
    <p:sldId id="768" r:id="rId11"/>
    <p:sldId id="770" r:id="rId12"/>
    <p:sldId id="681" r:id="rId13"/>
    <p:sldId id="774" r:id="rId14"/>
    <p:sldId id="776" r:id="rId15"/>
    <p:sldId id="775" r:id="rId16"/>
    <p:sldId id="570" r:id="rId17"/>
    <p:sldId id="777" r:id="rId18"/>
    <p:sldId id="540" r:id="rId19"/>
    <p:sldId id="572" r:id="rId20"/>
    <p:sldId id="573" r:id="rId21"/>
    <p:sldId id="574" r:id="rId22"/>
    <p:sldId id="575" r:id="rId23"/>
    <p:sldId id="780" r:id="rId24"/>
    <p:sldId id="779" r:id="rId25"/>
    <p:sldId id="576" r:id="rId26"/>
    <p:sldId id="586" r:id="rId27"/>
    <p:sldId id="581" r:id="rId28"/>
    <p:sldId id="582" r:id="rId29"/>
    <p:sldId id="583" r:id="rId30"/>
    <p:sldId id="584" r:id="rId31"/>
    <p:sldId id="585" r:id="rId32"/>
    <p:sldId id="587" r:id="rId33"/>
    <p:sldId id="588" r:id="rId34"/>
    <p:sldId id="458" r:id="rId35"/>
    <p:sldId id="267" r:id="rId36"/>
    <p:sldId id="456" r:id="rId37"/>
    <p:sldId id="580" r:id="rId38"/>
    <p:sldId id="579" r:id="rId39"/>
    <p:sldId id="459" r:id="rId40"/>
    <p:sldId id="460" r:id="rId41"/>
    <p:sldId id="592" r:id="rId42"/>
    <p:sldId id="598" r:id="rId43"/>
    <p:sldId id="599" r:id="rId44"/>
    <p:sldId id="601" r:id="rId45"/>
    <p:sldId id="593" r:id="rId46"/>
    <p:sldId id="595" r:id="rId47"/>
    <p:sldId id="597" r:id="rId48"/>
    <p:sldId id="596" r:id="rId49"/>
    <p:sldId id="280" r:id="rId50"/>
    <p:sldId id="304" r:id="rId51"/>
    <p:sldId id="531" r:id="rId52"/>
    <p:sldId id="263" r:id="rId53"/>
    <p:sldId id="302" r:id="rId54"/>
    <p:sldId id="259" r:id="rId55"/>
  </p:sldIdLst>
  <p:sldSz cx="12192000" cy="6858000"/>
  <p:notesSz cx="6934200" cy="92202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ademic Tablet" initials="A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1C8D7"/>
    <a:srgbClr val="ED1B2F"/>
    <a:srgbClr val="8C8C8C"/>
    <a:srgbClr val="E43029"/>
    <a:srgbClr val="FF0000"/>
    <a:srgbClr val="698335"/>
    <a:srgbClr val="DFF1CB"/>
    <a:srgbClr val="EF5F5F"/>
    <a:srgbClr val="E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251C3-6AA1-487B-A6FA-9E2E3B8E3637}" v="46" dt="2021-12-06T16:45:51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61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64" Type="http://schemas.microsoft.com/office/2016/11/relationships/changesInfo" Target="changesInfos/changesInfo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Larocque, Mr." userId="S::jordan.larocque@mcgill.ca::e3682428-de11-4277-9f34-966172cc7c90" providerId="AD" clId="Web-{A82251C3-6AA1-487B-A6FA-9E2E3B8E3637}"/>
    <pc:docChg chg="modSld">
      <pc:chgData name="Jordan Larocque, Mr." userId="S::jordan.larocque@mcgill.ca::e3682428-de11-4277-9f34-966172cc7c90" providerId="AD" clId="Web-{A82251C3-6AA1-487B-A6FA-9E2E3B8E3637}" dt="2021-12-06T16:45:51.081" v="42" actId="1076"/>
      <pc:docMkLst>
        <pc:docMk/>
      </pc:docMkLst>
      <pc:sldChg chg="modSp">
        <pc:chgData name="Jordan Larocque, Mr." userId="S::jordan.larocque@mcgill.ca::e3682428-de11-4277-9f34-966172cc7c90" providerId="AD" clId="Web-{A82251C3-6AA1-487B-A6FA-9E2E3B8E3637}" dt="2021-12-06T16:27:03.906" v="12" actId="20577"/>
        <pc:sldMkLst>
          <pc:docMk/>
          <pc:sldMk cId="4225582243" sldId="261"/>
        </pc:sldMkLst>
        <pc:spChg chg="mod">
          <ac:chgData name="Jordan Larocque, Mr." userId="S::jordan.larocque@mcgill.ca::e3682428-de11-4277-9f34-966172cc7c90" providerId="AD" clId="Web-{A82251C3-6AA1-487B-A6FA-9E2E3B8E3637}" dt="2021-12-06T16:27:03.906" v="12" actId="20577"/>
          <ac:spMkLst>
            <pc:docMk/>
            <pc:sldMk cId="4225582243" sldId="261"/>
            <ac:spMk id="5" creationId="{00000000-0000-0000-0000-000000000000}"/>
          </ac:spMkLst>
        </pc:spChg>
      </pc:sldChg>
      <pc:sldChg chg="modSp">
        <pc:chgData name="Jordan Larocque, Mr." userId="S::jordan.larocque@mcgill.ca::e3682428-de11-4277-9f34-966172cc7c90" providerId="AD" clId="Web-{A82251C3-6AA1-487B-A6FA-9E2E3B8E3637}" dt="2021-12-06T16:26:32.249" v="11" actId="20577"/>
        <pc:sldMkLst>
          <pc:docMk/>
          <pc:sldMk cId="2086746270" sldId="265"/>
        </pc:sldMkLst>
        <pc:spChg chg="mod">
          <ac:chgData name="Jordan Larocque, Mr." userId="S::jordan.larocque@mcgill.ca::e3682428-de11-4277-9f34-966172cc7c90" providerId="AD" clId="Web-{A82251C3-6AA1-487B-A6FA-9E2E3B8E3637}" dt="2021-12-06T16:26:32.249" v="11" actId="20577"/>
          <ac:spMkLst>
            <pc:docMk/>
            <pc:sldMk cId="2086746270" sldId="265"/>
            <ac:spMk id="2" creationId="{00000000-0000-0000-0000-000000000000}"/>
          </ac:spMkLst>
        </pc:spChg>
      </pc:sldChg>
      <pc:sldChg chg="modSp">
        <pc:chgData name="Jordan Larocque, Mr." userId="S::jordan.larocque@mcgill.ca::e3682428-de11-4277-9f34-966172cc7c90" providerId="AD" clId="Web-{A82251C3-6AA1-487B-A6FA-9E2E3B8E3637}" dt="2021-12-06T16:45:27.003" v="39" actId="1076"/>
        <pc:sldMkLst>
          <pc:docMk/>
          <pc:sldMk cId="2528417520" sldId="576"/>
        </pc:sldMkLst>
        <pc:spChg chg="mod">
          <ac:chgData name="Jordan Larocque, Mr." userId="S::jordan.larocque@mcgill.ca::e3682428-de11-4277-9f34-966172cc7c90" providerId="AD" clId="Web-{A82251C3-6AA1-487B-A6FA-9E2E3B8E3637}" dt="2021-12-06T16:45:27.003" v="39" actId="1076"/>
          <ac:spMkLst>
            <pc:docMk/>
            <pc:sldMk cId="2528417520" sldId="576"/>
            <ac:spMk id="8" creationId="{29A10B3D-B510-4AB5-867A-0B2E937957D8}"/>
          </ac:spMkLst>
        </pc:spChg>
      </pc:sldChg>
      <pc:sldChg chg="modSp">
        <pc:chgData name="Jordan Larocque, Mr." userId="S::jordan.larocque@mcgill.ca::e3682428-de11-4277-9f34-966172cc7c90" providerId="AD" clId="Web-{A82251C3-6AA1-487B-A6FA-9E2E3B8E3637}" dt="2021-12-06T16:45:51.081" v="42" actId="1076"/>
        <pc:sldMkLst>
          <pc:docMk/>
          <pc:sldMk cId="2712660816" sldId="582"/>
        </pc:sldMkLst>
        <pc:spChg chg="mod">
          <ac:chgData name="Jordan Larocque, Mr." userId="S::jordan.larocque@mcgill.ca::e3682428-de11-4277-9f34-966172cc7c90" providerId="AD" clId="Web-{A82251C3-6AA1-487B-A6FA-9E2E3B8E3637}" dt="2021-12-06T16:45:51.050" v="40" actId="1076"/>
          <ac:spMkLst>
            <pc:docMk/>
            <pc:sldMk cId="2712660816" sldId="582"/>
            <ac:spMk id="4" creationId="{A8B05723-4C7F-4EB5-B8EC-C372365DCCA7}"/>
          </ac:spMkLst>
        </pc:spChg>
        <pc:spChg chg="mod">
          <ac:chgData name="Jordan Larocque, Mr." userId="S::jordan.larocque@mcgill.ca::e3682428-de11-4277-9f34-966172cc7c90" providerId="AD" clId="Web-{A82251C3-6AA1-487B-A6FA-9E2E3B8E3637}" dt="2021-12-06T16:45:51.066" v="41" actId="1076"/>
          <ac:spMkLst>
            <pc:docMk/>
            <pc:sldMk cId="2712660816" sldId="582"/>
            <ac:spMk id="5" creationId="{ED32891C-EE63-44B8-AB1E-A16A94C5F3F5}"/>
          </ac:spMkLst>
        </pc:spChg>
        <pc:spChg chg="mod">
          <ac:chgData name="Jordan Larocque, Mr." userId="S::jordan.larocque@mcgill.ca::e3682428-de11-4277-9f34-966172cc7c90" providerId="AD" clId="Web-{A82251C3-6AA1-487B-A6FA-9E2E3B8E3637}" dt="2021-12-06T16:45:51.081" v="42" actId="1076"/>
          <ac:spMkLst>
            <pc:docMk/>
            <pc:sldMk cId="2712660816" sldId="582"/>
            <ac:spMk id="6" creationId="{144595DA-051A-4D56-A5FA-85BEB321DAB6}"/>
          </ac:spMkLst>
        </pc:spChg>
      </pc:sldChg>
      <pc:sldChg chg="modSp">
        <pc:chgData name="Jordan Larocque, Mr." userId="S::jordan.larocque@mcgill.ca::e3682428-de11-4277-9f34-966172cc7c90" providerId="AD" clId="Web-{A82251C3-6AA1-487B-A6FA-9E2E3B8E3637}" dt="2021-12-06T16:45:24.144" v="38" actId="1076"/>
        <pc:sldMkLst>
          <pc:docMk/>
          <pc:sldMk cId="573632524" sldId="586"/>
        </pc:sldMkLst>
        <pc:spChg chg="mod">
          <ac:chgData name="Jordan Larocque, Mr." userId="S::jordan.larocque@mcgill.ca::e3682428-de11-4277-9f34-966172cc7c90" providerId="AD" clId="Web-{A82251C3-6AA1-487B-A6FA-9E2E3B8E3637}" dt="2021-12-06T16:45:24.144" v="38" actId="1076"/>
          <ac:spMkLst>
            <pc:docMk/>
            <pc:sldMk cId="573632524" sldId="586"/>
            <ac:spMk id="2" creationId="{F188051B-B624-43AB-84F1-01A245E59428}"/>
          </ac:spMkLst>
        </pc:spChg>
      </pc:sldChg>
      <pc:sldChg chg="delSp">
        <pc:chgData name="Jordan Larocque, Mr." userId="S::jordan.larocque@mcgill.ca::e3682428-de11-4277-9f34-966172cc7c90" providerId="AD" clId="Web-{A82251C3-6AA1-487B-A6FA-9E2E3B8E3637}" dt="2021-12-06T16:28:01.235" v="16"/>
        <pc:sldMkLst>
          <pc:docMk/>
          <pc:sldMk cId="3913285924" sldId="681"/>
        </pc:sldMkLst>
        <pc:spChg chg="del">
          <ac:chgData name="Jordan Larocque, Mr." userId="S::jordan.larocque@mcgill.ca::e3682428-de11-4277-9f34-966172cc7c90" providerId="AD" clId="Web-{A82251C3-6AA1-487B-A6FA-9E2E3B8E3637}" dt="2021-12-06T16:28:01.235" v="16"/>
          <ac:spMkLst>
            <pc:docMk/>
            <pc:sldMk cId="3913285924" sldId="681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82251C3-6AA1-487B-A6FA-9E2E3B8E3637}" dt="2021-12-06T16:27:14.937" v="13"/>
        <pc:sldMkLst>
          <pc:docMk/>
          <pc:sldMk cId="1826225191" sldId="768"/>
        </pc:sldMkLst>
        <pc:spChg chg="del">
          <ac:chgData name="Jordan Larocque, Mr." userId="S::jordan.larocque@mcgill.ca::e3682428-de11-4277-9f34-966172cc7c90" providerId="AD" clId="Web-{A82251C3-6AA1-487B-A6FA-9E2E3B8E3637}" dt="2021-12-06T16:27:14.937" v="13"/>
          <ac:spMkLst>
            <pc:docMk/>
            <pc:sldMk cId="1826225191" sldId="768"/>
            <ac:spMk id="46083" creationId="{00000000-0000-0000-0000-000000000000}"/>
          </ac:spMkLst>
        </pc:spChg>
      </pc:sldChg>
      <pc:sldChg chg="delSp modSp">
        <pc:chgData name="Jordan Larocque, Mr." userId="S::jordan.larocque@mcgill.ca::e3682428-de11-4277-9f34-966172cc7c90" providerId="AD" clId="Web-{A82251C3-6AA1-487B-A6FA-9E2E3B8E3637}" dt="2021-12-06T16:27:51.532" v="15" actId="20577"/>
        <pc:sldMkLst>
          <pc:docMk/>
          <pc:sldMk cId="4045227049" sldId="770"/>
        </pc:sldMkLst>
        <pc:spChg chg="mod">
          <ac:chgData name="Jordan Larocque, Mr." userId="S::jordan.larocque@mcgill.ca::e3682428-de11-4277-9f34-966172cc7c90" providerId="AD" clId="Web-{A82251C3-6AA1-487B-A6FA-9E2E3B8E3637}" dt="2021-12-06T16:27:51.532" v="15" actId="20577"/>
          <ac:spMkLst>
            <pc:docMk/>
            <pc:sldMk cId="4045227049" sldId="770"/>
            <ac:spMk id="3" creationId="{00000000-0000-0000-0000-000000000000}"/>
          </ac:spMkLst>
        </pc:spChg>
        <pc:spChg chg="del">
          <ac:chgData name="Jordan Larocque, Mr." userId="S::jordan.larocque@mcgill.ca::e3682428-de11-4277-9f34-966172cc7c90" providerId="AD" clId="Web-{A82251C3-6AA1-487B-A6FA-9E2E3B8E3637}" dt="2021-12-06T16:27:37.953" v="14"/>
          <ac:spMkLst>
            <pc:docMk/>
            <pc:sldMk cId="4045227049" sldId="770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82251C3-6AA1-487B-A6FA-9E2E3B8E3637}" dt="2021-12-06T16:41:55.937" v="17"/>
        <pc:sldMkLst>
          <pc:docMk/>
          <pc:sldMk cId="1029215044" sldId="774"/>
        </pc:sldMkLst>
        <pc:spChg chg="del">
          <ac:chgData name="Jordan Larocque, Mr." userId="S::jordan.larocque@mcgill.ca::e3682428-de11-4277-9f34-966172cc7c90" providerId="AD" clId="Web-{A82251C3-6AA1-487B-A6FA-9E2E3B8E3637}" dt="2021-12-06T16:41:55.937" v="17"/>
          <ac:spMkLst>
            <pc:docMk/>
            <pc:sldMk cId="1029215044" sldId="774"/>
            <ac:spMk id="4608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D28354E-E48C-49CC-8370-7D03834548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84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22" y="4379901"/>
            <a:ext cx="5546758" cy="41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fld id="{87F161E8-846D-4747-B53A-F633A57CCB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1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DC551B-1ADC-4F43-AE3E-59C3155418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23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049000" y="6400800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68EA-74BA-7E40-BA51-C1DD4585DF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"/>
            <a:ext cx="12192000" cy="68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4384"/>
            <a:ext cx="9372600" cy="5053584"/>
          </a:xfrm>
          <a:noFill/>
        </p:spPr>
        <p:txBody>
          <a:bodyPr/>
          <a:lstStyle/>
          <a:p>
            <a:pPr lvl="0"/>
            <a:r>
              <a:rPr lang="en-US"/>
              <a:t>Click </a:t>
            </a:r>
            <a:r>
              <a:rPr lang="en-US" sz="3600" b="1" err="1">
                <a:solidFill>
                  <a:schemeClr val="tx1"/>
                </a:solidFill>
                <a:latin typeface="+mj-lt"/>
              </a:rPr>
              <a:t>Click</a:t>
            </a:r>
            <a:r>
              <a:rPr lang="en-US" sz="3600" b="1">
                <a:solidFill>
                  <a:schemeClr val="tx1"/>
                </a:solidFill>
                <a:latin typeface="+mj-lt"/>
              </a:rPr>
              <a:t> and type the Course Title</a:t>
            </a:r>
            <a:br>
              <a:rPr lang="en-US" sz="3600" b="1">
                <a:solidFill>
                  <a:schemeClr val="tx1"/>
                </a:solidFill>
                <a:latin typeface="+mj-lt"/>
              </a:rPr>
            </a:br>
            <a:r>
              <a:rPr lang="en-US" sz="3600" b="1">
                <a:solidFill>
                  <a:schemeClr val="tx1"/>
                </a:solidFill>
                <a:latin typeface="+mj-lt"/>
              </a:rPr>
              <a:t>Course Number</a:t>
            </a:r>
            <a:br>
              <a:rPr lang="en-US" sz="3600" b="1">
                <a:solidFill>
                  <a:schemeClr val="tx1"/>
                </a:solidFill>
                <a:latin typeface="+mj-lt"/>
              </a:rPr>
            </a:br>
            <a:r>
              <a:rPr lang="en-US" sz="3600" b="1">
                <a:solidFill>
                  <a:schemeClr val="tx1"/>
                </a:solidFill>
                <a:latin typeface="+mj-lt"/>
              </a:rPr>
              <a:t>Session Title</a:t>
            </a:r>
            <a:br>
              <a:rPr lang="en-US" sz="3600" b="1">
                <a:solidFill>
                  <a:schemeClr val="tx1"/>
                </a:solidFill>
                <a:latin typeface="+mj-lt"/>
              </a:rPr>
            </a:br>
            <a:r>
              <a:rPr lang="en-US" sz="3600" b="1">
                <a:solidFill>
                  <a:schemeClr val="tx1"/>
                </a:solidFill>
                <a:latin typeface="+mj-lt"/>
              </a:rPr>
              <a:t>Instructor Name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93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0" y="91440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and type subtitle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52601"/>
            <a:ext cx="5386917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and type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91440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and type subtitle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1752601"/>
            <a:ext cx="5389033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and type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90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3158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4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468EA-74BA-7E40-BA51-C1DD4585DF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"/>
            <a:ext cx="12192000" cy="6854691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668000" cy="1411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24F6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79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scussion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1"/>
            <a:ext cx="110744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and type Discussion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322027"/>
            <a:ext cx="6515100" cy="3228975"/>
          </a:xfrm>
          <a:prstGeom prst="rect">
            <a:avLst/>
          </a:prstGeom>
        </p:spPr>
      </p:pic>
      <p:sp>
        <p:nvSpPr>
          <p:cNvPr id="13" name="Rounded Rectangular Callout 12"/>
          <p:cNvSpPr/>
          <p:nvPr userDrawn="1"/>
        </p:nvSpPr>
        <p:spPr>
          <a:xfrm>
            <a:off x="3009900" y="3273595"/>
            <a:ext cx="8026400" cy="1600200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09900" y="3133217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814109" y="3407226"/>
            <a:ext cx="7057092" cy="12409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and type question text.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88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example text and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0"/>
            <a:ext cx="11074400" cy="3505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and type Case Example text</a:t>
            </a:r>
          </a:p>
        </p:txBody>
      </p:sp>
      <p:sp>
        <p:nvSpPr>
          <p:cNvPr id="13" name="Rounded Rectangular Callout 12"/>
          <p:cNvSpPr/>
          <p:nvPr userDrawn="1"/>
        </p:nvSpPr>
        <p:spPr>
          <a:xfrm>
            <a:off x="609600" y="4572000"/>
            <a:ext cx="8026400" cy="1359578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" y="4495801"/>
            <a:ext cx="101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219201" y="4652664"/>
            <a:ext cx="7251700" cy="113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and type question text.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738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322027"/>
            <a:ext cx="6515100" cy="3228975"/>
          </a:xfrm>
          <a:prstGeom prst="rect">
            <a:avLst/>
          </a:prstGeom>
        </p:spPr>
      </p:pic>
      <p:sp>
        <p:nvSpPr>
          <p:cNvPr id="12" name="Rounded Rectangular Callout 11"/>
          <p:cNvSpPr/>
          <p:nvPr userDrawn="1"/>
        </p:nvSpPr>
        <p:spPr>
          <a:xfrm>
            <a:off x="1237129" y="1519536"/>
            <a:ext cx="9144000" cy="2819382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20800" y="1447800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032000" y="1696286"/>
            <a:ext cx="8026400" cy="24185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and type question text.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599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Respo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ular Callout 10"/>
          <p:cNvSpPr/>
          <p:nvPr userDrawn="1"/>
        </p:nvSpPr>
        <p:spPr>
          <a:xfrm>
            <a:off x="505288" y="916594"/>
            <a:ext cx="7825913" cy="2128813"/>
          </a:xfrm>
          <a:prstGeom prst="wedgeRoundRectCallout">
            <a:avLst>
              <a:gd name="adj1" fmla="val -3023"/>
              <a:gd name="adj2" fmla="val 84693"/>
              <a:gd name="adj3" fmla="val 16667"/>
            </a:avLst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1" y="3322027"/>
            <a:ext cx="6515100" cy="322897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09600" y="838201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7" name="Rounded Rectangular Callout 16"/>
          <p:cNvSpPr/>
          <p:nvPr userDrawn="1"/>
        </p:nvSpPr>
        <p:spPr>
          <a:xfrm>
            <a:off x="2743201" y="2200669"/>
            <a:ext cx="8872071" cy="2676692"/>
          </a:xfrm>
          <a:prstGeom prst="wedgeRoundRectCallout">
            <a:avLst/>
          </a:prstGeom>
          <a:gradFill>
            <a:gsLst>
              <a:gs pos="0">
                <a:srgbClr val="DFF1CB"/>
              </a:gs>
              <a:gs pos="80000">
                <a:schemeClr val="accent3"/>
              </a:gs>
              <a:gs pos="100000">
                <a:schemeClr val="accent3"/>
              </a:gs>
            </a:gsLst>
          </a:gradFill>
          <a:ln>
            <a:solidFill>
              <a:srgbClr val="69833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844800" y="2124670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A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588871" y="2438400"/>
            <a:ext cx="7587129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and type correct response.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05648" y="1004651"/>
            <a:ext cx="7022353" cy="11960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and type original question text.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813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752600"/>
            <a:ext cx="7620000" cy="3921919"/>
          </a:xfrm>
          <a:prstGeom prst="rect">
            <a:avLst/>
          </a:prstGeom>
        </p:spPr>
      </p:pic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304800" y="76200"/>
            <a:ext cx="11582400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 lang="en-US" sz="37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Verdan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>
                <a:solidFill>
                  <a:schemeClr val="bg1"/>
                </a:solidFill>
              </a:rPr>
              <a:t>Break</a:t>
            </a:r>
            <a:endParaRPr lang="en-US" sz="360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477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1B20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0"/>
          <p:cNvSpPr/>
          <p:nvPr/>
        </p:nvSpPr>
        <p:spPr>
          <a:xfrm>
            <a:off x="1" y="508001"/>
            <a:ext cx="1079500" cy="1079500"/>
          </a:xfrm>
          <a:custGeom>
            <a:avLst/>
            <a:gdLst/>
            <a:ahLst/>
            <a:cxnLst/>
            <a:rect l="l" t="t" r="r" b="b"/>
            <a:pathLst>
              <a:path w="809625" h="809625" extrusionOk="0">
                <a:moveTo>
                  <a:pt x="0" y="0"/>
                </a:moveTo>
                <a:lnTo>
                  <a:pt x="0" y="404622"/>
                </a:lnTo>
                <a:lnTo>
                  <a:pt x="404622" y="809244"/>
                </a:lnTo>
                <a:lnTo>
                  <a:pt x="809244" y="809244"/>
                </a:lnTo>
                <a:lnTo>
                  <a:pt x="0" y="0"/>
                </a:lnTo>
                <a:close/>
              </a:path>
            </a:pathLst>
          </a:custGeom>
          <a:solidFill>
            <a:srgbClr val="0045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0"/>
          <p:cNvSpPr/>
          <p:nvPr/>
        </p:nvSpPr>
        <p:spPr>
          <a:xfrm>
            <a:off x="304801" y="784351"/>
            <a:ext cx="1079500" cy="1079500"/>
          </a:xfrm>
          <a:custGeom>
            <a:avLst/>
            <a:gdLst/>
            <a:ahLst/>
            <a:cxnLst/>
            <a:rect l="l" t="t" r="r" b="b"/>
            <a:pathLst>
              <a:path w="809625" h="809625" extrusionOk="0">
                <a:moveTo>
                  <a:pt x="404622" y="0"/>
                </a:moveTo>
                <a:lnTo>
                  <a:pt x="0" y="0"/>
                </a:lnTo>
                <a:lnTo>
                  <a:pt x="809244" y="809244"/>
                </a:lnTo>
                <a:lnTo>
                  <a:pt x="809244" y="404622"/>
                </a:lnTo>
                <a:lnTo>
                  <a:pt x="404622" y="0"/>
                </a:lnTo>
                <a:close/>
              </a:path>
            </a:pathLst>
          </a:custGeom>
          <a:solidFill>
            <a:srgbClr val="82C6A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0"/>
          <p:cNvSpPr txBox="1">
            <a:spLocks noGrp="1"/>
          </p:cNvSpPr>
          <p:nvPr>
            <p:ph type="title"/>
          </p:nvPr>
        </p:nvSpPr>
        <p:spPr>
          <a:xfrm>
            <a:off x="1477942" y="2179253"/>
            <a:ext cx="9236116" cy="82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333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1"/>
          </p:nvPr>
        </p:nvSpPr>
        <p:spPr>
          <a:xfrm>
            <a:off x="1530097" y="2162590"/>
            <a:ext cx="9131807" cy="26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1219170" lvl="1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828754" lvl="2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2438339" lvl="3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3047924" lvl="4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3657509" lvl="5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4267093" lvl="6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876678" lvl="7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5486263" lvl="8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9894825" y="6082158"/>
            <a:ext cx="1376679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baseline="0"/>
            </a:lvl1pPr>
          </a:lstStyle>
          <a:p>
            <a:pPr lvl="0"/>
            <a:r>
              <a:rPr lang="en-US"/>
              <a:t>Click and type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258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85D8A-2806-4422-95D7-E98B3C9E838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900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824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88265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E638-9FB7-4299-AFEE-F473E41B1A93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9FF26-C05F-458D-AAF4-9A401AE330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436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034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945" y="3841750"/>
            <a:ext cx="8534400" cy="882650"/>
          </a:xfrm>
        </p:spPr>
        <p:txBody>
          <a:bodyPr/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E638-9FB7-4299-AFEE-F473E41B1A93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9FF26-C05F-458D-AAF4-9A401AE330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283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38401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8E8F9-1B68-4AA8-AEC8-306D104ADB33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1B8F5-55BA-4C67-8922-0A454BD25D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158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/>
          <a:lstStyle>
            <a:lvl1pPr>
              <a:defRPr b="0"/>
            </a:lvl1pPr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Subtopic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096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4572000"/>
          </a:xfrm>
        </p:spPr>
        <p:txBody>
          <a:bodyPr/>
          <a:lstStyle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Subtopic</a:t>
            </a:r>
          </a:p>
          <a:p>
            <a:pPr lvl="1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762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6058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Subtopic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7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88C902-A4A8-4714-8169-E49D043BB080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F5AC-7C2C-4493-B73D-72D7B534D5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752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4740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3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286001"/>
            <a:ext cx="10972800" cy="38401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baseline="0"/>
            </a:lvl1pPr>
          </a:lstStyle>
          <a:p>
            <a:pPr lvl="0"/>
            <a:r>
              <a:rPr lang="en-US"/>
              <a:t>Click and type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and type subtitle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1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14400" y="1524001"/>
            <a:ext cx="10363200" cy="2076451"/>
          </a:xfrm>
          <a:prstGeom prst="rect">
            <a:avLst/>
          </a:prstGeom>
        </p:spPr>
        <p:txBody>
          <a:bodyPr/>
          <a:lstStyle>
            <a:lvl1pPr>
              <a:defRPr sz="54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1813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-H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7472" indent="-347472" algn="l">
              <a:spcBef>
                <a:spcPts val="624"/>
              </a:spcBef>
              <a:buFont typeface="Arial" pitchFamily="34" charset="0"/>
              <a:buChar char="•"/>
              <a:defRPr sz="3200" baseline="0">
                <a:solidFill>
                  <a:schemeClr val="tx1"/>
                </a:solidFill>
                <a:latin typeface="Calibri" pitchFamily="34" charset="0"/>
              </a:defRPr>
            </a:lvl1pPr>
            <a:lvl2pPr marL="740664" indent="-740664" algn="l">
              <a:spcBef>
                <a:spcPts val="24"/>
              </a:spcBef>
              <a:buClr>
                <a:srgbClr val="0070C0"/>
              </a:buClr>
              <a:buFont typeface="Candara" pitchFamily="34" charset="0"/>
              <a:buChar char="–"/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02001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28240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0" y="228601"/>
            <a:ext cx="7315200" cy="563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0643D-C6EE-4595-AF2A-A90B55F8C0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0998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0" y="228601"/>
            <a:ext cx="7315200" cy="563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283DA-EAEC-4BEE-86C2-11D0CA876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75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990600"/>
            <a:ext cx="6815667" cy="513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and type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990600"/>
            <a:ext cx="4011084" cy="5135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and type caption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ontent with Caption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362201"/>
            <a:ext cx="6815667" cy="3763963"/>
          </a:xfrm>
          <a:prstGeom prst="rect">
            <a:avLst/>
          </a:prstGeo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and type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2362201"/>
            <a:ext cx="4011084" cy="3763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and type caption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and type subtitle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50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38400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and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1200" y="5367338"/>
            <a:ext cx="106680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E4302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and type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887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Picture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38400" y="21336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and add picture</a:t>
            </a:r>
            <a:endParaRPr lang="en-CA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and type subtitle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9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3505200"/>
            <a:ext cx="5283200" cy="259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and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1"/>
            <a:ext cx="110744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and type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58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990600"/>
            <a:ext cx="5384800" cy="513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and type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90600"/>
            <a:ext cx="5384800" cy="513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and type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65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394770" y="936056"/>
            <a:ext cx="11402460" cy="5157240"/>
          </a:xfrm>
          <a:prstGeom prst="rect">
            <a:avLst/>
          </a:prstGeom>
          <a:solidFill>
            <a:schemeClr val="bg1">
              <a:alpha val="84000"/>
            </a:schemeClr>
          </a:solidFill>
          <a:ln w="38100" cmpd="sng">
            <a:noFill/>
            <a:prstDash val="solid"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ED152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CA" sz="1800" b="1"/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0" y="6316809"/>
            <a:ext cx="12192000" cy="540000"/>
          </a:xfrm>
          <a:prstGeom prst="rect">
            <a:avLst/>
          </a:prstGeom>
          <a:solidFill>
            <a:srgbClr val="F0F0F0"/>
          </a:solidFill>
          <a:ln w="38100" cmpd="sng">
            <a:noFill/>
            <a:prstDash val="solid"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ED152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CA" sz="3600" b="1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4" y="6453336"/>
            <a:ext cx="3298816" cy="306637"/>
          </a:xfrm>
          <a:prstGeom prst="rect">
            <a:avLst/>
          </a:prstGeom>
        </p:spPr>
      </p:pic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F0F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1424592" y="6351711"/>
            <a:ext cx="83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FB1D6B-A3F5-4E70-95BC-32D49588B2FD}" type="slidenum">
              <a:rPr lang="en-US" sz="2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2400" b="1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1280576" y="6427886"/>
            <a:ext cx="0" cy="3178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2"/>
    </p:custDataLst>
    <p:extLst>
      <p:ext uri="{BB962C8B-B14F-4D97-AF65-F5344CB8AC3E}">
        <p14:creationId xmlns:p14="http://schemas.microsoft.com/office/powerpoint/2010/main" val="319565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14" r:id="rId2"/>
    <p:sldLayoutId id="2147483857" r:id="rId3"/>
    <p:sldLayoutId id="2147483855" r:id="rId4"/>
    <p:sldLayoutId id="2147483858" r:id="rId5"/>
    <p:sldLayoutId id="2147483856" r:id="rId6"/>
    <p:sldLayoutId id="2147483859" r:id="rId7"/>
    <p:sldLayoutId id="2147483840" r:id="rId8"/>
    <p:sldLayoutId id="2147483815" r:id="rId9"/>
    <p:sldLayoutId id="2147483818" r:id="rId10"/>
    <p:sldLayoutId id="2147483816" r:id="rId11"/>
    <p:sldLayoutId id="2147483876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99" r:id="rId19"/>
    <p:sldLayoutId id="2147483900" r:id="rId2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22D6576-0BE5-41A7-A9B1-717032FB4769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A1EC19-11A4-4465-8025-4C73BE0C1F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0" name="Group 13"/>
          <p:cNvGrpSpPr>
            <a:grpSpLocks/>
          </p:cNvGrpSpPr>
          <p:nvPr userDrawn="1"/>
        </p:nvGrpSpPr>
        <p:grpSpPr bwMode="auto">
          <a:xfrm>
            <a:off x="-4233" y="0"/>
            <a:ext cx="12196233" cy="6769100"/>
            <a:chOff x="0" y="0"/>
            <a:chExt cx="9147175" cy="6769100"/>
          </a:xfrm>
        </p:grpSpPr>
        <p:grpSp>
          <p:nvGrpSpPr>
            <p:cNvPr id="1031" name="Group 9"/>
            <p:cNvGrpSpPr>
              <a:grpSpLocks/>
            </p:cNvGrpSpPr>
            <p:nvPr userDrawn="1"/>
          </p:nvGrpSpPr>
          <p:grpSpPr bwMode="auto">
            <a:xfrm>
              <a:off x="0" y="0"/>
              <a:ext cx="9147175" cy="1006475"/>
              <a:chOff x="0" y="0"/>
              <a:chExt cx="9147175" cy="1006475"/>
            </a:xfrm>
          </p:grpSpPr>
          <p:sp>
            <p:nvSpPr>
              <p:cNvPr id="10" name="Rectangle 9"/>
              <p:cNvSpPr>
                <a:spLocks/>
              </p:cNvSpPr>
              <p:nvPr userDrawn="1"/>
            </p:nvSpPr>
            <p:spPr>
              <a:xfrm>
                <a:off x="0" y="0"/>
                <a:ext cx="9147175" cy="100647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35" name="TextBox 11"/>
              <p:cNvSpPr txBox="1">
                <a:spLocks noChangeArrowheads="1"/>
              </p:cNvSpPr>
              <p:nvPr userDrawn="1"/>
            </p:nvSpPr>
            <p:spPr bwMode="auto">
              <a:xfrm>
                <a:off x="1213834" y="103188"/>
                <a:ext cx="7924800" cy="800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200">
                    <a:solidFill>
                      <a:schemeClr val="bg1"/>
                    </a:solidFill>
                    <a:latin typeface="Century" panose="02040604050505020304" pitchFamily="18" charset="0"/>
                  </a:rPr>
                  <a:t>Mike Meyers’ CompTIA Network+</a:t>
                </a:r>
                <a:r>
                  <a:rPr lang="en-US" altLang="en-US" sz="2200" baseline="30000">
                    <a:solidFill>
                      <a:schemeClr val="bg1"/>
                    </a:solidFill>
                    <a:latin typeface="Century" panose="02040604050505020304" pitchFamily="18" charset="0"/>
                  </a:rPr>
                  <a:t>®</a:t>
                </a:r>
                <a:r>
                  <a:rPr lang="en-US" altLang="en-US" sz="2200">
                    <a:solidFill>
                      <a:schemeClr val="bg1"/>
                    </a:solidFill>
                    <a:latin typeface="Century" panose="02040604050505020304" pitchFamily="18" charset="0"/>
                  </a:rPr>
                  <a:t> Guide to Managing and Troubleshooting Networks, Fifth Edition (Exam N10-007</a:t>
                </a:r>
                <a:r>
                  <a:rPr lang="en-US" altLang="en-US" sz="2400">
                    <a:solidFill>
                      <a:schemeClr val="bg1"/>
                    </a:solidFill>
                    <a:latin typeface="Century" panose="02040604050505020304" pitchFamily="18" charset="0"/>
                  </a:rPr>
                  <a:t>)</a:t>
                </a: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>
              <a:off x="0" y="6553200"/>
              <a:ext cx="9144000" cy="21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800">
                  <a:solidFill>
                    <a:schemeClr val="bg1"/>
                  </a:solidFill>
                  <a:latin typeface="Arial" charset="0"/>
                  <a:cs typeface="Arial" charset="0"/>
                </a:rPr>
                <a:t>Copyright © 2018 by McGraw-Hill Education. All rights reserved.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C188617-53FB-476E-81E3-48BD7E50B81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" y="1"/>
            <a:ext cx="1618445" cy="10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yong.com/webservices/jax-ws/jax-ws-soap-handler-in-client-side/" TargetMode="External"/><Relationship Id="rId2" Type="http://schemas.openxmlformats.org/officeDocument/2006/relationships/hyperlink" Target="https://www.mkyong.com/webservices/jax-ws/jax-ws-soap-handler-in-server-side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documentation/en-us/red_hat_jboss_fuse/6.2/html/apache_cxf_development_guide/jaxrs20filter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hyperlink" Target="https://www.logicbig.com/tutorials/java-ee-tutorial/jax-rs/interceptors.html" TargetMode="External"/><Relationship Id="rId4" Type="http://schemas.openxmlformats.org/officeDocument/2006/relationships/hyperlink" Target="https://jersey.github.io/documentation/latest/filters-and-interceptor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java.net/java-ee/servlet/how-to-create-java-servlet-fil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CCCS 425 – Web Services</a:t>
            </a:r>
            <a:br>
              <a:rPr lang="en-CA"/>
            </a:br>
            <a:r>
              <a:rPr lang="en-CA" sz="2800"/>
              <a:t/>
            </a:r>
            <a:br>
              <a:rPr lang="en-CA" sz="2800"/>
            </a:br>
            <a:r>
              <a:rPr lang="en-CA" sz="3200" b="0"/>
              <a:t>Lecture 12 – Filters and Interceptors</a:t>
            </a:r>
            <a:br>
              <a:rPr lang="en-CA" sz="3200" b="0"/>
            </a:br>
            <a:endParaRPr lang="en-CA" sz="2400" b="0"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74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JAX-RS Filters and Interceptors</a:t>
            </a:r>
          </a:p>
        </p:txBody>
      </p:sp>
    </p:spTree>
    <p:extLst>
      <p:ext uri="{BB962C8B-B14F-4D97-AF65-F5344CB8AC3E}">
        <p14:creationId xmlns:p14="http://schemas.microsoft.com/office/powerpoint/2010/main" val="202596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9E070E-DB75-439F-82A8-AEABF06C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A JAX-RS 2.0 filter is a type of plug-in that gives a developer access to all of the JAX-RS messages passing through a CXF client or server.</a:t>
            </a:r>
          </a:p>
          <a:p>
            <a:r>
              <a:rPr lang="en-US" sz="2400"/>
              <a:t>Including HTTP headers, query parameters, media type, and other metadata. </a:t>
            </a:r>
          </a:p>
          <a:p>
            <a:r>
              <a:rPr lang="en-US" sz="2400"/>
              <a:t>Filters have the capability to abort a message invocation.</a:t>
            </a:r>
          </a:p>
          <a:p>
            <a:r>
              <a:rPr lang="en-US" sz="2400"/>
              <a:t>Multiple filters may be installed at each extension point, in which case the filters are executed in a chain.</a:t>
            </a:r>
          </a:p>
          <a:p>
            <a:r>
              <a:rPr lang="en-US" sz="2400"/>
              <a:t>The order of execution is undefined, however, unless the priority value is specified for each installed filter.</a:t>
            </a:r>
          </a:p>
          <a:p>
            <a:pPr marL="400050" lvl="1" indent="0">
              <a:buNone/>
            </a:pPr>
            <a:endParaRPr lang="en-US" sz="1800" i="1"/>
          </a:p>
          <a:p>
            <a:pPr marL="400050" lvl="1" indent="0">
              <a:buNone/>
            </a:pPr>
            <a:r>
              <a:rPr lang="en-US" sz="1800" i="1"/>
              <a:t>		Apache </a:t>
            </a:r>
            <a:r>
              <a:rPr lang="en-US" sz="1800" i="1">
                <a:solidFill>
                  <a:srgbClr val="FF0000"/>
                </a:solidFill>
              </a:rPr>
              <a:t>CXF</a:t>
            </a:r>
            <a:r>
              <a:rPr lang="en-US" sz="1800" i="1"/>
              <a:t> is an open-</a:t>
            </a:r>
            <a:r>
              <a:rPr lang="en-US" sz="1800" i="1" err="1"/>
              <a:t>sourceframework</a:t>
            </a:r>
            <a:r>
              <a:rPr lang="en-US" sz="1800" i="1"/>
              <a:t> that was originated as the combination of two </a:t>
            </a:r>
          </a:p>
          <a:p>
            <a:pPr marL="400050" lvl="1" indent="0">
              <a:buNone/>
            </a:pPr>
            <a:r>
              <a:rPr lang="en-US" sz="1800" i="1"/>
              <a:t>		open-source projects: </a:t>
            </a:r>
            <a:r>
              <a:rPr lang="en-US" sz="1800" i="1" err="1">
                <a:solidFill>
                  <a:srgbClr val="FF0000"/>
                </a:solidFill>
              </a:rPr>
              <a:t>Celtix</a:t>
            </a:r>
            <a:r>
              <a:rPr lang="en-US" sz="1800" i="1"/>
              <a:t> and </a:t>
            </a:r>
            <a:r>
              <a:rPr lang="en-US" sz="1800" i="1" err="1">
                <a:solidFill>
                  <a:srgbClr val="FF0000"/>
                </a:solidFill>
              </a:rPr>
              <a:t>XFire</a:t>
            </a:r>
            <a:r>
              <a:rPr lang="en-US" sz="1800" i="1"/>
              <a:t>.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F6FAEE-AA89-4569-9F2D-CFC87142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JAX-RS Filters</a:t>
            </a:r>
          </a:p>
        </p:txBody>
      </p:sp>
    </p:spTree>
    <p:extLst>
      <p:ext uri="{BB962C8B-B14F-4D97-AF65-F5344CB8AC3E}">
        <p14:creationId xmlns:p14="http://schemas.microsoft.com/office/powerpoint/2010/main" val="212847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F6FAEE-AA89-4569-9F2D-CFC87142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JAX-RS Filters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FF7A01-E882-45C8-9500-931317ED1C19}"/>
              </a:ext>
            </a:extLst>
          </p:cNvPr>
          <p:cNvGrpSpPr/>
          <p:nvPr/>
        </p:nvGrpSpPr>
        <p:grpSpPr>
          <a:xfrm>
            <a:off x="780365" y="1538123"/>
            <a:ext cx="9988625" cy="4332479"/>
            <a:chOff x="780365" y="1538123"/>
            <a:chExt cx="9988625" cy="4332479"/>
          </a:xfrm>
        </p:grpSpPr>
        <p:pic>
          <p:nvPicPr>
            <p:cNvPr id="4" name="Google Shape;79;p26" descr="A picture containing tableware, dishware&#10;&#10;Description automatically generated">
              <a:extLst>
                <a:ext uri="{FF2B5EF4-FFF2-40B4-BE49-F238E27FC236}">
                  <a16:creationId xmlns:a16="http://schemas.microsoft.com/office/drawing/2014/main" id="{0A73F393-8C95-4DA2-AD55-0178D0DDA92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80365" y="2785230"/>
              <a:ext cx="1750785" cy="20887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80;p26">
              <a:extLst>
                <a:ext uri="{FF2B5EF4-FFF2-40B4-BE49-F238E27FC236}">
                  <a16:creationId xmlns:a16="http://schemas.microsoft.com/office/drawing/2014/main" id="{F2E15664-9B9A-4BAC-8635-5F1C45D4710D}"/>
                </a:ext>
              </a:extLst>
            </p:cNvPr>
            <p:cNvSpPr/>
            <p:nvPr/>
          </p:nvSpPr>
          <p:spPr>
            <a:xfrm>
              <a:off x="5220608" y="1538123"/>
              <a:ext cx="1750785" cy="4332479"/>
            </a:xfrm>
            <a:prstGeom prst="rect">
              <a:avLst/>
            </a:prstGeom>
            <a:solidFill>
              <a:srgbClr val="D6E3BC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8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JAX RS Filter  </a:t>
              </a:r>
              <a:endParaRPr/>
            </a:p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81;p26">
              <a:extLst>
                <a:ext uri="{FF2B5EF4-FFF2-40B4-BE49-F238E27FC236}">
                  <a16:creationId xmlns:a16="http://schemas.microsoft.com/office/drawing/2014/main" id="{0F439444-CDFE-40BF-B0B7-9185C0174F45}"/>
                </a:ext>
              </a:extLst>
            </p:cNvPr>
            <p:cNvSpPr/>
            <p:nvPr/>
          </p:nvSpPr>
          <p:spPr>
            <a:xfrm>
              <a:off x="9270970" y="2459213"/>
              <a:ext cx="1498020" cy="2740777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CCC0D9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cxnSp>
          <p:nvCxnSpPr>
            <p:cNvPr id="7" name="Google Shape;82;p26">
              <a:extLst>
                <a:ext uri="{FF2B5EF4-FFF2-40B4-BE49-F238E27FC236}">
                  <a16:creationId xmlns:a16="http://schemas.microsoft.com/office/drawing/2014/main" id="{51404FA0-F5D6-4392-A467-53310E7460A7}"/>
                </a:ext>
              </a:extLst>
            </p:cNvPr>
            <p:cNvCxnSpPr/>
            <p:nvPr/>
          </p:nvCxnSpPr>
          <p:spPr>
            <a:xfrm>
              <a:off x="2202757" y="3028399"/>
              <a:ext cx="3218215" cy="0"/>
            </a:xfrm>
            <a:prstGeom prst="straightConnector1">
              <a:avLst/>
            </a:prstGeom>
            <a:noFill/>
            <a:ln w="38100" cap="flat" cmpd="sng">
              <a:solidFill>
                <a:srgbClr val="350EF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" name="Google Shape;83;p26">
              <a:extLst>
                <a:ext uri="{FF2B5EF4-FFF2-40B4-BE49-F238E27FC236}">
                  <a16:creationId xmlns:a16="http://schemas.microsoft.com/office/drawing/2014/main" id="{B98C0CBB-2A1C-4236-8514-CF03FB12869E}"/>
                </a:ext>
              </a:extLst>
            </p:cNvPr>
            <p:cNvSpPr txBox="1"/>
            <p:nvPr/>
          </p:nvSpPr>
          <p:spPr>
            <a:xfrm>
              <a:off x="2614644" y="2580076"/>
              <a:ext cx="2243737" cy="410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867" b="1">
                  <a:solidFill>
                    <a:srgbClr val="350EF8"/>
                  </a:solidFill>
                  <a:latin typeface="Arial"/>
                  <a:ea typeface="Arial"/>
                  <a:cs typeface="Arial"/>
                  <a:sym typeface="Arial"/>
                </a:rPr>
                <a:t>Original Request</a:t>
              </a:r>
              <a:endParaRPr sz="1867" b="1">
                <a:solidFill>
                  <a:srgbClr val="350EF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4;p26">
              <a:extLst>
                <a:ext uri="{FF2B5EF4-FFF2-40B4-BE49-F238E27FC236}">
                  <a16:creationId xmlns:a16="http://schemas.microsoft.com/office/drawing/2014/main" id="{B00CD645-FB32-426B-9C72-0CF7A88B85A3}"/>
                </a:ext>
              </a:extLst>
            </p:cNvPr>
            <p:cNvSpPr/>
            <p:nvPr/>
          </p:nvSpPr>
          <p:spPr>
            <a:xfrm>
              <a:off x="5420971" y="2465063"/>
              <a:ext cx="1299997" cy="12745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Modify</a:t>
              </a:r>
              <a:endParaRPr/>
            </a:p>
          </p:txBody>
        </p:sp>
        <p:sp>
          <p:nvSpPr>
            <p:cNvPr id="10" name="Google Shape;85;p26">
              <a:extLst>
                <a:ext uri="{FF2B5EF4-FFF2-40B4-BE49-F238E27FC236}">
                  <a16:creationId xmlns:a16="http://schemas.microsoft.com/office/drawing/2014/main" id="{A7E1E4E8-262C-41B3-9CA1-B2BE458582FB}"/>
                </a:ext>
              </a:extLst>
            </p:cNvPr>
            <p:cNvSpPr/>
            <p:nvPr/>
          </p:nvSpPr>
          <p:spPr>
            <a:xfrm>
              <a:off x="5446074" y="3925490"/>
              <a:ext cx="1299997" cy="12745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Modify</a:t>
              </a:r>
              <a:endParaRPr/>
            </a:p>
          </p:txBody>
        </p:sp>
        <p:cxnSp>
          <p:nvCxnSpPr>
            <p:cNvPr id="11" name="Google Shape;86;p26">
              <a:extLst>
                <a:ext uri="{FF2B5EF4-FFF2-40B4-BE49-F238E27FC236}">
                  <a16:creationId xmlns:a16="http://schemas.microsoft.com/office/drawing/2014/main" id="{CFF4C429-EF5E-4118-961A-A923804C70C3}"/>
                </a:ext>
              </a:extLst>
            </p:cNvPr>
            <p:cNvCxnSpPr/>
            <p:nvPr/>
          </p:nvCxnSpPr>
          <p:spPr>
            <a:xfrm>
              <a:off x="6746071" y="3066408"/>
              <a:ext cx="2524899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" name="Google Shape;87;p26">
              <a:extLst>
                <a:ext uri="{FF2B5EF4-FFF2-40B4-BE49-F238E27FC236}">
                  <a16:creationId xmlns:a16="http://schemas.microsoft.com/office/drawing/2014/main" id="{C0A112C1-6A17-4A85-9B26-20C0C4794026}"/>
                </a:ext>
              </a:extLst>
            </p:cNvPr>
            <p:cNvSpPr txBox="1"/>
            <p:nvPr/>
          </p:nvSpPr>
          <p:spPr>
            <a:xfrm>
              <a:off x="7157958" y="2618085"/>
              <a:ext cx="2243737" cy="410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867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Altered Request</a:t>
              </a:r>
              <a:endParaRPr sz="1867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8;p26">
              <a:extLst>
                <a:ext uri="{FF2B5EF4-FFF2-40B4-BE49-F238E27FC236}">
                  <a16:creationId xmlns:a16="http://schemas.microsoft.com/office/drawing/2014/main" id="{0C4FD3DF-69F4-4C58-990D-325035FD5ACE}"/>
                </a:ext>
              </a:extLst>
            </p:cNvPr>
            <p:cNvCxnSpPr>
              <a:endCxn id="10" idx="6"/>
            </p:cNvCxnSpPr>
            <p:nvPr/>
          </p:nvCxnSpPr>
          <p:spPr>
            <a:xfrm flipH="1">
              <a:off x="6746071" y="4546739"/>
              <a:ext cx="2524800" cy="16000"/>
            </a:xfrm>
            <a:prstGeom prst="straightConnector1">
              <a:avLst/>
            </a:prstGeom>
            <a:noFill/>
            <a:ln w="38100" cap="flat" cmpd="sng">
              <a:solidFill>
                <a:srgbClr val="350EF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" name="Google Shape;89;p26">
              <a:extLst>
                <a:ext uri="{FF2B5EF4-FFF2-40B4-BE49-F238E27FC236}">
                  <a16:creationId xmlns:a16="http://schemas.microsoft.com/office/drawing/2014/main" id="{692EFA92-E922-47D1-BC7E-27E385F2B1A1}"/>
                </a:ext>
              </a:extLst>
            </p:cNvPr>
            <p:cNvSpPr txBox="1"/>
            <p:nvPr/>
          </p:nvSpPr>
          <p:spPr>
            <a:xfrm>
              <a:off x="6971354" y="4098228"/>
              <a:ext cx="2471079" cy="410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867" b="1">
                  <a:solidFill>
                    <a:srgbClr val="350EF8"/>
                  </a:solidFill>
                  <a:latin typeface="Arial"/>
                  <a:ea typeface="Arial"/>
                  <a:cs typeface="Arial"/>
                  <a:sym typeface="Arial"/>
                </a:rPr>
                <a:t>Original Response</a:t>
              </a:r>
              <a:endParaRPr sz="1867" b="1">
                <a:solidFill>
                  <a:srgbClr val="350EF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90;p26">
              <a:extLst>
                <a:ext uri="{FF2B5EF4-FFF2-40B4-BE49-F238E27FC236}">
                  <a16:creationId xmlns:a16="http://schemas.microsoft.com/office/drawing/2014/main" id="{2CC50BE9-7B3A-4A3D-89C4-E66237228517}"/>
                </a:ext>
              </a:extLst>
            </p:cNvPr>
            <p:cNvCxnSpPr/>
            <p:nvPr/>
          </p:nvCxnSpPr>
          <p:spPr>
            <a:xfrm rot="10800000">
              <a:off x="2353587" y="4562739"/>
              <a:ext cx="3067384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" name="Google Shape;91;p26">
              <a:extLst>
                <a:ext uri="{FF2B5EF4-FFF2-40B4-BE49-F238E27FC236}">
                  <a16:creationId xmlns:a16="http://schemas.microsoft.com/office/drawing/2014/main" id="{42A47F30-3B26-475B-8A37-A620E86A4065}"/>
                </a:ext>
              </a:extLst>
            </p:cNvPr>
            <p:cNvSpPr txBox="1"/>
            <p:nvPr/>
          </p:nvSpPr>
          <p:spPr>
            <a:xfrm>
              <a:off x="2627727" y="4070352"/>
              <a:ext cx="2471077" cy="410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867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Altered Response</a:t>
              </a:r>
              <a:endParaRPr sz="1867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26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JAX-RS Filters and Interceptors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JAX-RS Server Processing Pipeline</a:t>
            </a:r>
          </a:p>
        </p:txBody>
      </p:sp>
      <p:pic>
        <p:nvPicPr>
          <p:cNvPr id="30722" name="Picture 2" descr="Server-Side Filter and Interceptor Extension Points">
            <a:extLst>
              <a:ext uri="{FF2B5EF4-FFF2-40B4-BE49-F238E27FC236}">
                <a16:creationId xmlns:a16="http://schemas.microsoft.com/office/drawing/2014/main" id="{8372047B-362C-414C-82CF-3242B19EF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038350"/>
            <a:ext cx="107823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3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9E070E-DB75-439F-82A8-AEABF06C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err="1"/>
              <a:t>PreMatchContainerRequest</a:t>
            </a:r>
            <a:r>
              <a:rPr lang="en-US" sz="2400"/>
              <a:t> filter</a:t>
            </a:r>
          </a:p>
          <a:p>
            <a:r>
              <a:rPr lang="en-US" sz="2400" err="1"/>
              <a:t>ContainerRequest</a:t>
            </a:r>
            <a:r>
              <a:rPr lang="en-US" sz="2400"/>
              <a:t> filter</a:t>
            </a:r>
          </a:p>
          <a:p>
            <a:r>
              <a:rPr lang="en-US" sz="2400" err="1"/>
              <a:t>ReadInterceptor</a:t>
            </a:r>
            <a:endParaRPr lang="en-US" sz="2400"/>
          </a:p>
          <a:p>
            <a:r>
              <a:rPr lang="en-US" sz="2400" err="1"/>
              <a:t>ContainerResponse</a:t>
            </a:r>
            <a:r>
              <a:rPr lang="en-US" sz="2400"/>
              <a:t> filter</a:t>
            </a:r>
          </a:p>
          <a:p>
            <a:r>
              <a:rPr lang="en-US" sz="2400" err="1"/>
              <a:t>WriteInterceptor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F6FAEE-AA89-4569-9F2D-CFC87142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JAX-RS Filters and Interceptors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A5881-3CDD-4C03-930D-120DBF601BF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JAX-RS Extension Points</a:t>
            </a:r>
          </a:p>
        </p:txBody>
      </p:sp>
    </p:spTree>
    <p:extLst>
      <p:ext uri="{BB962C8B-B14F-4D97-AF65-F5344CB8AC3E}">
        <p14:creationId xmlns:p14="http://schemas.microsoft.com/office/powerpoint/2010/main" val="332278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JAX-RS Filters and Interceptors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JAX-RS Client processing pipeline</a:t>
            </a:r>
          </a:p>
        </p:txBody>
      </p:sp>
      <p:pic>
        <p:nvPicPr>
          <p:cNvPr id="31746" name="Picture 2" descr="Client-Side Filter and Interceptor Extension Points">
            <a:extLst>
              <a:ext uri="{FF2B5EF4-FFF2-40B4-BE49-F238E27FC236}">
                <a16:creationId xmlns:a16="http://schemas.microsoft.com/office/drawing/2014/main" id="{CF820C22-DB00-4B3F-945F-6BE44F306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69532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8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9E070E-DB75-439F-82A8-AEABF06C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err="1"/>
              <a:t>ClientRequest</a:t>
            </a:r>
            <a:r>
              <a:rPr lang="en-US" sz="2400"/>
              <a:t> filter</a:t>
            </a:r>
          </a:p>
          <a:p>
            <a:r>
              <a:rPr lang="en-US" sz="2400" err="1"/>
              <a:t>WriteInterceptor</a:t>
            </a:r>
            <a:endParaRPr lang="en-US" sz="2400"/>
          </a:p>
          <a:p>
            <a:r>
              <a:rPr lang="en-US" sz="2400" err="1"/>
              <a:t>ClientResponse</a:t>
            </a:r>
            <a:r>
              <a:rPr lang="en-US" sz="2400"/>
              <a:t> filter</a:t>
            </a:r>
          </a:p>
          <a:p>
            <a:r>
              <a:rPr lang="en-US" sz="2400" err="1"/>
              <a:t>ReadInterceptor</a:t>
            </a: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F6FAEE-AA89-4569-9F2D-CFC87142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JAX-RS Filters and Interceptors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A5881-3CDD-4C03-930D-120DBF601BF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JAX-RS Client Extension Points</a:t>
            </a:r>
          </a:p>
        </p:txBody>
      </p:sp>
    </p:spTree>
    <p:extLst>
      <p:ext uri="{BB962C8B-B14F-4D97-AF65-F5344CB8AC3E}">
        <p14:creationId xmlns:p14="http://schemas.microsoft.com/office/powerpoint/2010/main" val="11237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A5881-3CDD-4C03-930D-120DBF601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Filter Classes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9E070E-DB75-439F-82A8-AEABF06C47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err="1"/>
              <a:t>javax.ws.rs.container.ContainerRequestFilter</a:t>
            </a:r>
            <a:endParaRPr lang="en-US" sz="2000"/>
          </a:p>
          <a:p>
            <a:r>
              <a:rPr lang="en-US" sz="2000" err="1"/>
              <a:t>javax.ws.rs.container.ContainerResponseFilter</a:t>
            </a:r>
            <a:endParaRPr lang="en-US" sz="2000"/>
          </a:p>
          <a:p>
            <a:r>
              <a:rPr lang="en-US" sz="2000" err="1"/>
              <a:t>javax.ws.rs.client.ClientRequestFilter</a:t>
            </a:r>
            <a:endParaRPr lang="en-US" sz="2000"/>
          </a:p>
          <a:p>
            <a:r>
              <a:rPr lang="en-US" sz="2000" err="1"/>
              <a:t>javax.ws.rs.client.ClientResponseFilter</a:t>
            </a:r>
            <a:endParaRPr lang="en-US" sz="2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5134FA-1712-4391-8A48-BDA80A869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Interceptor Classes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6A3BB6-1E49-40C8-8DBC-8DEF78EF9B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err="1"/>
              <a:t>javax.ws.rs.ext.ReaderInterceptor</a:t>
            </a:r>
            <a:endParaRPr lang="en-US" sz="2000"/>
          </a:p>
          <a:p>
            <a:r>
              <a:rPr lang="en-US" sz="2000" err="1"/>
              <a:t>javax.ws.rs.ext.WriterInterceptor</a:t>
            </a:r>
            <a:endParaRPr lang="en-US" sz="2000"/>
          </a:p>
          <a:p>
            <a:endParaRPr lang="en-US" sz="20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0410AD-3BDE-41AB-866B-DDD48094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JAX-RS Filters and Interceptors</a:t>
            </a:r>
          </a:p>
        </p:txBody>
      </p:sp>
    </p:spTree>
    <p:extLst>
      <p:ext uri="{BB962C8B-B14F-4D97-AF65-F5344CB8AC3E}">
        <p14:creationId xmlns:p14="http://schemas.microsoft.com/office/powerpoint/2010/main" val="120124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7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16387" descr="Abstract blurred public library with bookshelves">
            <a:extLst>
              <a:ext uri="{FF2B5EF4-FFF2-40B4-BE49-F238E27FC236}">
                <a16:creationId xmlns:a16="http://schemas.microsoft.com/office/drawing/2014/main" id="{39C9D24C-1D20-455B-9841-9224691A4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30" b="30340"/>
          <a:stretch/>
        </p:blipFill>
        <p:spPr>
          <a:xfrm>
            <a:off x="609600" y="2286001"/>
            <a:ext cx="10972800" cy="3840163"/>
          </a:xfrm>
          <a:prstGeom prst="rect">
            <a:avLst/>
          </a:prstGeom>
          <a:noFill/>
        </p:spPr>
      </p:pic>
      <p:sp>
        <p:nvSpPr>
          <p:cNvPr id="16386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508000" y="914400"/>
            <a:ext cx="10972800" cy="1143000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500"/>
              <a:t>The following materials are produced from various online sources. Links to the original materials have been provided.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 anchor="ctr">
            <a:normAutofit/>
          </a:bodyPr>
          <a:lstStyle/>
          <a:p>
            <a:r>
              <a:rPr lang="en-US" sz="3600"/>
              <a:t>Acknowledgement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707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JAX-RS Filter Example</a:t>
            </a:r>
          </a:p>
        </p:txBody>
      </p:sp>
    </p:spTree>
    <p:extLst>
      <p:ext uri="{BB962C8B-B14F-4D97-AF65-F5344CB8AC3E}">
        <p14:creationId xmlns:p14="http://schemas.microsoft.com/office/powerpoint/2010/main" val="2404439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A10B3D-B510-4AB5-867A-0B2E9379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400"/>
              </a:spcAft>
            </a:pPr>
            <a:r>
              <a:rPr lang="en-US" sz="2800"/>
              <a:t>We will be using </a:t>
            </a:r>
            <a:r>
              <a:rPr lang="en-US" sz="2800" b="1" err="1">
                <a:solidFill>
                  <a:srgbClr val="FF0000"/>
                </a:solidFill>
              </a:rPr>
              <a:t>ContainerRequestFilter</a:t>
            </a:r>
            <a:r>
              <a:rPr lang="en-US" sz="2800"/>
              <a:t> interface. In this filter, we will get the details of the method that request is trying to access.</a:t>
            </a:r>
            <a:endParaRPr lang="en-US"/>
          </a:p>
          <a:p>
            <a:pPr>
              <a:spcAft>
                <a:spcPts val="1400"/>
              </a:spcAft>
            </a:pPr>
            <a:r>
              <a:rPr lang="en-US" sz="2800"/>
              <a:t>We will find-out all security related configuration on that method, and verify everything here in this filter e.g. annotation like:</a:t>
            </a:r>
            <a:endParaRPr lang="en-US" sz="2800">
              <a:cs typeface="Calibri"/>
            </a:endParaRPr>
          </a:p>
          <a:p>
            <a:pPr lvl="1"/>
            <a:r>
              <a:rPr lang="en-US" sz="1800">
                <a:latin typeface="Courier New"/>
                <a:cs typeface="Courier New"/>
              </a:rPr>
              <a:t>@PermitAll</a:t>
            </a:r>
          </a:p>
          <a:p>
            <a:pPr lvl="1"/>
            <a:r>
              <a:rPr lang="en-US" sz="1800">
                <a:latin typeface="Courier New"/>
                <a:cs typeface="Courier New"/>
              </a:rPr>
              <a:t>@DenyAll </a:t>
            </a:r>
          </a:p>
          <a:p>
            <a:pPr lvl="1"/>
            <a:r>
              <a:rPr lang="en-US" sz="1800">
                <a:latin typeface="Courier New"/>
                <a:cs typeface="Courier New"/>
              </a:rPr>
              <a:t>@RolesAllowed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5C0547-DD8C-4667-839E-300C039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JAX-RS Filter Example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8BEABF-6BB6-42E7-B005-4FFFE19B00A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REST API Security Example</a:t>
            </a:r>
          </a:p>
        </p:txBody>
      </p:sp>
    </p:spTree>
    <p:extLst>
      <p:ext uri="{BB962C8B-B14F-4D97-AF65-F5344CB8AC3E}">
        <p14:creationId xmlns:p14="http://schemas.microsoft.com/office/powerpoint/2010/main" val="2528417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5C0547-DD8C-4667-839E-300C039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JAX-RS Filter Example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8BEABF-6BB6-42E7-B005-4FFFE19B00A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Secure REST 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88051B-B624-43AB-84F1-01A245E59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678331"/>
            <a:ext cx="8839200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@Path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"/..."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MyRestService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RolesAllowed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@GET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@Produces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MediaType.APPLICATION_JSON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@Consumes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MediaType.APPLICATION_JSON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getMethod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. 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B676B-2939-4133-B4BB-2B5E5A910E7B}"/>
              </a:ext>
            </a:extLst>
          </p:cNvPr>
          <p:cNvSpPr/>
          <p:nvPr/>
        </p:nvSpPr>
        <p:spPr>
          <a:xfrm>
            <a:off x="1981200" y="3261360"/>
            <a:ext cx="1981200" cy="167640"/>
          </a:xfrm>
          <a:prstGeom prst="rect">
            <a:avLst/>
          </a:prstGeom>
          <a:solidFill>
            <a:srgbClr val="DFF1CB">
              <a:alpha val="30000"/>
            </a:srgbClr>
          </a:solidFill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5C0547-DD8C-4667-839E-300C039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JAX-RS Filter Example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8BEABF-6BB6-42E7-B005-4FFFE19B00A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Create </a:t>
            </a:r>
            <a:r>
              <a:rPr lang="en-US" err="1"/>
              <a:t>RequestAuthenticationFilter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05723-4C7F-4EB5-B8EC-C372365DC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1676400"/>
            <a:ext cx="9525000" cy="36933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javax.annotation.security.DenyAll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javax.annotation.security.PermitAll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javax.annotation.security.RolesAllowed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javax.ws.rs.container.ContainerRequestContext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javax.ws.rs.container.ResourceInfo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javax.ws.rs.core.Context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javax.ws.rs.core.MultivaluedMap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javax.ws.rs.core.Response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javax.ws.rs.ext.Provider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@Provider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RequestAuthenticationFilter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javax.ws.rs.container.ContainerRequestFilter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@Context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ResourceInfo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resourceInfo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 AUTHORIZATION_PROPERTY =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"Authorization"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 AUTHENTICATION_SCHEME =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"Basic"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3257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5C0547-DD8C-4667-839E-300C039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JAX-RS Filter Example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8BEABF-6BB6-42E7-B005-4FFFE19B00A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Create </a:t>
            </a:r>
            <a:r>
              <a:rPr lang="en-US" err="1"/>
              <a:t>RequestAuthenticationFilter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05723-4C7F-4EB5-B8EC-C372365DC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1539277"/>
            <a:ext cx="9525000" cy="461664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@Override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filter(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ContainerRequestContext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requestContext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resourceInfo.getResourceMethod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method.isAnnotationPresent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PermitAll.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en-US" sz="1200">
                <a:solidFill>
                  <a:srgbClr val="008200"/>
                </a:solidFill>
                <a:latin typeface="Consolas" panose="020B0609020204030204" pitchFamily="49" charset="0"/>
              </a:rPr>
              <a:t>// Access allowed for all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method.isAnnotationPresent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DenyAll.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en-US" sz="1200">
                <a:solidFill>
                  <a:srgbClr val="008200"/>
                </a:solidFill>
                <a:latin typeface="Consolas" panose="020B0609020204030204" pitchFamily="49" charset="0"/>
              </a:rPr>
              <a:t>//Access denied for all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requestContext.abortWith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Response.Status.FORBIDDEN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.entity(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"Access blocked for all users !!"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).build());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//Get request headers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MultivaluedMap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&lt;String, String&gt; headers =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requestContext.getHeaders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//Fetch authorization header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List&lt;String&gt; authorization =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headers.get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(AUTHORIZATION_PROPERTY);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//If no authorization information present; block access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(authorization ==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authorization.isEmpty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requestContext.abortWith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Response.Status.UNAUTHORIZED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.entity(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 cannot access this resource"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).build());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2891C-EE63-44B8-AB1E-A16A94C5F3F5}"/>
              </a:ext>
            </a:extLst>
          </p:cNvPr>
          <p:cNvSpPr/>
          <p:nvPr/>
        </p:nvSpPr>
        <p:spPr>
          <a:xfrm>
            <a:off x="1828800" y="2298303"/>
            <a:ext cx="6477000" cy="726165"/>
          </a:xfrm>
          <a:prstGeom prst="rect">
            <a:avLst/>
          </a:prstGeom>
          <a:solidFill>
            <a:srgbClr val="DFF1CB">
              <a:alpha val="30000"/>
            </a:srgbClr>
          </a:solidFill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595DA-051A-4D56-A5FA-85BEB321DAB6}"/>
              </a:ext>
            </a:extLst>
          </p:cNvPr>
          <p:cNvSpPr/>
          <p:nvPr/>
        </p:nvSpPr>
        <p:spPr>
          <a:xfrm>
            <a:off x="2133600" y="3938868"/>
            <a:ext cx="6477000" cy="381000"/>
          </a:xfrm>
          <a:prstGeom prst="rect">
            <a:avLst/>
          </a:prstGeom>
          <a:solidFill>
            <a:srgbClr val="DFF1CB">
              <a:alpha val="30000"/>
            </a:srgbClr>
          </a:solidFill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60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5C0547-DD8C-4667-839E-300C039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JAX-RS Filter Example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8BEABF-6BB6-42E7-B005-4FFFE19B00A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Create </a:t>
            </a:r>
            <a:r>
              <a:rPr lang="en-US" err="1"/>
              <a:t>RequestAuthenticationFilter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05723-4C7F-4EB5-B8EC-C372365DC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1637909"/>
            <a:ext cx="10414000" cy="424731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//Get encoded username and password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encodedUserPassword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authorization.get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replaceFirst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(AUTHENTICATION_SCHEME +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//Decode username and password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usernameAndPassword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String(Base64.decode(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encodedUserPassword.getBytes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//Split username and password tokens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StringTokenizer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tokenizer =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StringTokenizer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usernameAndPassword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 username =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tokenizer.nextToken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 password =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tokenizer.nextToken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//Verify user access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method.isAnnotationPresent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RolesAllowed.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RolesAllowed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rolesAnnotation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method.getAnnotation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RolesAllowed.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Set&lt;String&gt;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rolesSet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HashSet&lt;String&gt;(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Arrays.asList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rolesAnnotation.value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//Is user valid?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isUserAllowed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(username, password,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rolesSet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requestContext.abortWith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Response.Status.UNAUTHORIZED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.entity(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 cannot access this resource"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).build();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404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5C0547-DD8C-4667-839E-300C039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JAX-RS Filter Example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8BEABF-6BB6-42E7-B005-4FFFE19B00A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Create </a:t>
            </a:r>
            <a:r>
              <a:rPr lang="en-US" err="1"/>
              <a:t>RequestAuthenticationFilter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05723-4C7F-4EB5-B8EC-C372365DC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76400"/>
            <a:ext cx="10248900" cy="406265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isUserAllowed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 username,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 password,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Set&lt;String&gt;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rolesSet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isAllowed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//Step 1. Fetch password from database and match with password in argument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//If both match then get the defined role for user from database and continue; else return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isAllowed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[false]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//Access the database and do this part yourself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//String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userRole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userMgr.getUserRole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(username);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username.equals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howtodoinjava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password.equals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en-US" sz="1200">
                <a:solidFill>
                  <a:srgbClr val="008200"/>
                </a:solidFill>
                <a:latin typeface="Consolas" panose="020B0609020204030204" pitchFamily="49" charset="0"/>
              </a:rPr>
              <a:t>// TODO: Step 1.1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userRole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en-US" sz="1200">
                <a:solidFill>
                  <a:srgbClr val="008200"/>
                </a:solidFill>
                <a:latin typeface="Consolas" panose="020B0609020204030204" pitchFamily="49" charset="0"/>
              </a:rPr>
              <a:t>// TODO: Step 1.2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//Step 2. Verify user role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rolesSet.contains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userRole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isAllowed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isAllowed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14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5C0547-DD8C-4667-839E-300C039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JAX-RS Filter Example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8BEABF-6BB6-42E7-B005-4FFFE19B00A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Registering </a:t>
            </a:r>
            <a:r>
              <a:rPr lang="en-US" err="1"/>
              <a:t>RequestAuthenticationFilter</a:t>
            </a:r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1454B4C-4DF9-4459-B63D-CBBF9D3E3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519066"/>
            <a:ext cx="9220200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javax.ws.rs.ApplicationPath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"/..."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CustomApplication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@Override</a:t>
            </a:r>
          </a:p>
          <a:p>
            <a:pPr lvl="0"/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Set&lt;Class&lt;?&gt;&gt; </a:t>
            </a:r>
            <a:r>
              <a:rPr lang="en-US" alt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getClasses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Set&lt;Class&lt;?&gt;&gt; resources = new </a:t>
            </a:r>
            <a:r>
              <a:rPr lang="en-US" alt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java.util.HashSet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lvl="0"/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addRestResourceClasses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(resources);</a:t>
            </a:r>
          </a:p>
          <a:p>
            <a:pPr lvl="0"/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resources.add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RequestAuthenticationFilter.class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>
                <a:solidFill>
                  <a:srgbClr val="006699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resources;</a:t>
            </a:r>
          </a:p>
          <a:p>
            <a:pPr lvl="0"/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528ED-69B9-4171-8F35-A6908E29F1CE}"/>
              </a:ext>
            </a:extLst>
          </p:cNvPr>
          <p:cNvSpPr/>
          <p:nvPr/>
        </p:nvSpPr>
        <p:spPr>
          <a:xfrm>
            <a:off x="1676400" y="4014978"/>
            <a:ext cx="4267200" cy="176022"/>
          </a:xfrm>
          <a:prstGeom prst="rect">
            <a:avLst/>
          </a:prstGeom>
          <a:solidFill>
            <a:srgbClr val="DFF1CB">
              <a:alpha val="30000"/>
            </a:srgbClr>
          </a:solidFill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4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5C0547-DD8C-4667-839E-300C039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JAX-RS Filter Example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8BEABF-6BB6-42E7-B005-4FFFE19B00A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pic>
        <p:nvPicPr>
          <p:cNvPr id="40962" name="Picture 2" descr="Jersey authentication failure request">
            <a:extLst>
              <a:ext uri="{FF2B5EF4-FFF2-40B4-BE49-F238E27FC236}">
                <a16:creationId xmlns:a16="http://schemas.microsoft.com/office/drawing/2014/main" id="{2DAEBDAA-148B-4264-B2DF-E821764DE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660525"/>
            <a:ext cx="90868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15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5C0547-DD8C-4667-839E-300C039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JAX-RS Filter Example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8BEABF-6BB6-42E7-B005-4FFFE19B00A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pic>
        <p:nvPicPr>
          <p:cNvPr id="41986" name="Picture 2" descr="Jersey authenticated success request">
            <a:extLst>
              <a:ext uri="{FF2B5EF4-FFF2-40B4-BE49-F238E27FC236}">
                <a16:creationId xmlns:a16="http://schemas.microsoft.com/office/drawing/2014/main" id="{B0FF45D3-C93B-431B-AB8D-97B62C6FF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8153400" cy="415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57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Web Filters</a:t>
            </a:r>
          </a:p>
          <a:p>
            <a:r>
              <a:rPr lang="en-US"/>
              <a:t>Implement and use Jersey Filters</a:t>
            </a:r>
          </a:p>
          <a:p>
            <a:r>
              <a:rPr lang="en-US"/>
              <a:t>Implement and use Jersey Interceptors</a:t>
            </a:r>
          </a:p>
          <a:p>
            <a:r>
              <a:rPr lang="en-US"/>
              <a:t>Implement and use SOAP Handlers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Learning Outcomes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020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6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933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 Handlers</a:t>
            </a:r>
          </a:p>
        </p:txBody>
      </p:sp>
    </p:spTree>
    <p:extLst>
      <p:ext uri="{BB962C8B-B14F-4D97-AF65-F5344CB8AC3E}">
        <p14:creationId xmlns:p14="http://schemas.microsoft.com/office/powerpoint/2010/main" val="2538957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70E7BA-51B1-410D-9987-AB2582D0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SOAP handler is a SOAP message interceptor, which is able to intercept incoming or outgoing SOAP message and manipulate its values.</a:t>
            </a:r>
          </a:p>
          <a:p>
            <a:r>
              <a:rPr lang="en-US" sz="2400"/>
              <a:t>Example:</a:t>
            </a:r>
          </a:p>
          <a:p>
            <a:pPr lvl="1"/>
            <a:r>
              <a:rPr lang="en-US" sz="2000"/>
              <a:t>Checking which computer is allowed to access the published service by using MAC addresses:</a:t>
            </a:r>
          </a:p>
          <a:p>
            <a:pPr lvl="2"/>
            <a:r>
              <a:rPr lang="en-US" sz="1600"/>
              <a:t>Attach a SOAP handler in client side, which will inject client’s computer MAC address into the SOAP header block for every outgoing SOAP message that is send by the client.</a:t>
            </a:r>
          </a:p>
          <a:p>
            <a:pPr lvl="2"/>
            <a:r>
              <a:rPr lang="en-US" sz="1600"/>
              <a:t>In the server side, attach another SOAP handler, to retrieve back the client’s MAC address in SOAP header block from every incoming SOAP message.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 Handlers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What is a SOAP Handler?</a:t>
            </a:r>
          </a:p>
        </p:txBody>
      </p:sp>
    </p:spTree>
    <p:extLst>
      <p:ext uri="{BB962C8B-B14F-4D97-AF65-F5344CB8AC3E}">
        <p14:creationId xmlns:p14="http://schemas.microsoft.com/office/powerpoint/2010/main" val="1980430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70E7BA-51B1-410D-9987-AB2582D0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hlinkClick r:id="rId2"/>
              </a:rPr>
              <a:t>https://www.mkyong.com/webservices/jax-ws/jax-ws-soap-handler-in-server-side/</a:t>
            </a:r>
            <a:endParaRPr lang="en-US" sz="2000"/>
          </a:p>
          <a:p>
            <a:r>
              <a:rPr lang="en-US" sz="2000">
                <a:hlinkClick r:id="rId3"/>
              </a:rPr>
              <a:t>https://www.mkyong.com/webservices/jax-ws/jax-ws-soap-handler-in-client-side/</a:t>
            </a:r>
            <a:endParaRPr lang="en-US" sz="2000"/>
          </a:p>
          <a:p>
            <a:endParaRPr lang="en-US" sz="2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 Handlers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292600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Tips on Context Resources</a:t>
            </a:r>
          </a:p>
        </p:txBody>
      </p:sp>
    </p:spTree>
    <p:extLst>
      <p:ext uri="{BB962C8B-B14F-4D97-AF65-F5344CB8AC3E}">
        <p14:creationId xmlns:p14="http://schemas.microsoft.com/office/powerpoint/2010/main" val="1811982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REST</a:t>
            </a:r>
          </a:p>
          <a:p>
            <a:pPr lvl="1"/>
            <a:r>
              <a:rPr lang="en-US" sz="2000"/>
              <a:t>Using @Context (attributes as well as method parameters)</a:t>
            </a:r>
          </a:p>
          <a:p>
            <a:pPr marL="857250" lvl="2" indent="0">
              <a:buNone/>
            </a:pPr>
            <a:r>
              <a:rPr lang="en-US" sz="1600"/>
              <a:t>Example: @Context </a:t>
            </a:r>
            <a:r>
              <a:rPr lang="en-US" sz="1600" err="1"/>
              <a:t>ServletContext</a:t>
            </a:r>
            <a:r>
              <a:rPr lang="en-US" sz="1600"/>
              <a:t> </a:t>
            </a:r>
            <a:r>
              <a:rPr lang="en-US" sz="1600" err="1"/>
              <a:t>ctx</a:t>
            </a:r>
            <a:r>
              <a:rPr lang="en-US" sz="1600"/>
              <a:t>, @Context </a:t>
            </a:r>
            <a:r>
              <a:rPr lang="en-US" sz="1600" err="1"/>
              <a:t>UriInfo</a:t>
            </a:r>
            <a:r>
              <a:rPr lang="en-US" sz="1600"/>
              <a:t> </a:t>
            </a:r>
            <a:r>
              <a:rPr lang="en-US" sz="1600" err="1"/>
              <a:t>uinfo</a:t>
            </a:r>
            <a:endParaRPr lang="en-US" sz="1600"/>
          </a:p>
          <a:p>
            <a:pPr marL="857250" lvl="2" indent="0">
              <a:buNone/>
            </a:pPr>
            <a:endParaRPr lang="en-US" sz="1600"/>
          </a:p>
          <a:p>
            <a:pPr marL="857250" lvl="2" indent="0">
              <a:buNone/>
            </a:pPr>
            <a:r>
              <a:rPr lang="en-US" sz="1600" err="1"/>
              <a:t>unifo.getRequestUri</a:t>
            </a:r>
            <a:r>
              <a:rPr lang="en-US" sz="1600"/>
              <a:t>()	// returns the requested </a:t>
            </a:r>
            <a:r>
              <a:rPr lang="en-US" sz="1600" err="1"/>
              <a:t>uri</a:t>
            </a:r>
            <a:r>
              <a:rPr lang="en-US" sz="1600"/>
              <a:t> (logical)</a:t>
            </a:r>
          </a:p>
          <a:p>
            <a:pPr marL="857250" lvl="2" indent="0">
              <a:buNone/>
            </a:pPr>
            <a:r>
              <a:rPr lang="en-US" sz="1600" err="1"/>
              <a:t>ctx.getRealPath</a:t>
            </a:r>
            <a:r>
              <a:rPr lang="en-US" sz="1600"/>
              <a:t>("/")	// returns the real (physical) path to the root context (web root of the application)</a:t>
            </a:r>
          </a:p>
          <a:p>
            <a:pPr marL="857250" lvl="2" indent="0">
              <a:buNone/>
            </a:pPr>
            <a:endParaRPr lang="en-US" sz="1600"/>
          </a:p>
          <a:p>
            <a:pPr marL="400050"/>
            <a:r>
              <a:rPr lang="en-US" sz="2400"/>
              <a:t>SOAP</a:t>
            </a:r>
          </a:p>
          <a:p>
            <a:pPr marL="800100" lvl="1"/>
            <a:r>
              <a:rPr lang="en-US" sz="2000"/>
              <a:t>Using @Resource (attribute only)</a:t>
            </a:r>
          </a:p>
          <a:p>
            <a:pPr marL="914400" lvl="2" indent="0">
              <a:buNone/>
            </a:pPr>
            <a:r>
              <a:rPr lang="en-US" sz="1600"/>
              <a:t>Example: @Resource private </a:t>
            </a:r>
            <a:r>
              <a:rPr lang="en-US" sz="1600" err="1"/>
              <a:t>ServletContext</a:t>
            </a:r>
            <a:r>
              <a:rPr lang="en-US" sz="1600"/>
              <a:t> </a:t>
            </a:r>
            <a:r>
              <a:rPr lang="en-US" sz="1600" err="1"/>
              <a:t>ctx</a:t>
            </a:r>
            <a:r>
              <a:rPr lang="en-US" sz="1600"/>
              <a:t>;</a:t>
            </a:r>
          </a:p>
          <a:p>
            <a:pPr marL="914400" lvl="2" indent="0">
              <a:buNone/>
            </a:pPr>
            <a:endParaRPr lang="en-US" sz="1600"/>
          </a:p>
          <a:p>
            <a:pPr marL="914400" lvl="2" indent="0">
              <a:buNone/>
            </a:pPr>
            <a:r>
              <a:rPr lang="en-US" sz="1600" err="1"/>
              <a:t>ctx.getRealPath</a:t>
            </a:r>
            <a:r>
              <a:rPr lang="en-US" sz="1600"/>
              <a:t>("/")</a:t>
            </a:r>
          </a:p>
          <a:p>
            <a:pPr marL="914400" lvl="2" indent="0">
              <a:buNone/>
            </a:pPr>
            <a:endParaRPr lang="en-US" sz="16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Resources - Case Studies: Tomcat vs. Jetty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070035-0593-434E-A5C6-06BC22BBBA0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Accessing Context Resources</a:t>
            </a:r>
          </a:p>
        </p:txBody>
      </p:sp>
    </p:spTree>
    <p:extLst>
      <p:ext uri="{BB962C8B-B14F-4D97-AF65-F5344CB8AC3E}">
        <p14:creationId xmlns:p14="http://schemas.microsoft.com/office/powerpoint/2010/main" val="146848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Note that the webserver automatically injects the context variables to the service classes upon availability.</a:t>
            </a:r>
          </a:p>
          <a:p>
            <a:r>
              <a:rPr lang="en-US" sz="2400"/>
              <a:t>In some cases they may not be available</a:t>
            </a:r>
            <a:r>
              <a:rPr lang="en-US" sz="2000" i="1"/>
              <a:t> (c.f. the code samples using Jetty)</a:t>
            </a:r>
            <a:endParaRPr lang="en-US" sz="2400" i="1"/>
          </a:p>
          <a:p>
            <a:r>
              <a:rPr lang="en-US" sz="2400"/>
              <a:t>Possible checks:</a:t>
            </a:r>
          </a:p>
          <a:p>
            <a:pPr lvl="1"/>
            <a:r>
              <a:rPr lang="en-US" sz="2000" err="1"/>
              <a:t>ctx</a:t>
            </a:r>
            <a:r>
              <a:rPr lang="en-US" sz="2000"/>
              <a:t> is null</a:t>
            </a:r>
          </a:p>
          <a:p>
            <a:pPr lvl="2"/>
            <a:r>
              <a:rPr lang="en-US" sz="1600"/>
              <a:t>Root Cause: the injection is not supported by the web server (i.e. Jetty Server)</a:t>
            </a:r>
          </a:p>
          <a:p>
            <a:pPr lvl="1"/>
            <a:r>
              <a:rPr lang="en-US" sz="2000" err="1"/>
              <a:t>ctx</a:t>
            </a:r>
            <a:r>
              <a:rPr lang="en-US" sz="2000"/>
              <a:t> is not null, but the return value of the function call is null</a:t>
            </a:r>
            <a:r>
              <a:rPr lang="en-US" sz="1600" i="1"/>
              <a:t> (i.e. </a:t>
            </a:r>
            <a:r>
              <a:rPr lang="en-US" sz="1600" i="1" err="1"/>
              <a:t>ctx.getRealPath</a:t>
            </a:r>
            <a:r>
              <a:rPr lang="en-US" sz="1600" i="1"/>
              <a:t>(“</a:t>
            </a:r>
            <a:r>
              <a:rPr lang="en-US" sz="1600" i="1" err="1"/>
              <a:t>myfile</a:t>
            </a:r>
            <a:r>
              <a:rPr lang="en-US" sz="1600" i="1"/>
              <a:t>"))</a:t>
            </a:r>
          </a:p>
          <a:p>
            <a:pPr lvl="2"/>
            <a:r>
              <a:rPr lang="en-US" sz="1600"/>
              <a:t>Root Cause: invalid resource path, or resource not found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Resources - Case Studies: Tomcat vs. Jetty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070035-0593-434E-A5C6-06BC22BBBA0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Accessing Context Resources</a:t>
            </a:r>
          </a:p>
        </p:txBody>
      </p:sp>
    </p:spTree>
    <p:extLst>
      <p:ext uri="{BB962C8B-B14F-4D97-AF65-F5344CB8AC3E}">
        <p14:creationId xmlns:p14="http://schemas.microsoft.com/office/powerpoint/2010/main" val="3701288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Possible solution:</a:t>
            </a:r>
          </a:p>
          <a:p>
            <a:pPr lvl="1"/>
            <a:r>
              <a:rPr lang="en-US" sz="2000"/>
              <a:t>Use the class resource instead</a:t>
            </a:r>
          </a:p>
          <a:p>
            <a:pPr lvl="2"/>
            <a:r>
              <a:rPr lang="en-US" sz="1600"/>
              <a:t>Example: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this.getClass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getResource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("/")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1600"/>
          </a:p>
          <a:p>
            <a:pPr lvl="2"/>
            <a:endParaRPr lang="en-US" sz="1600"/>
          </a:p>
          <a:p>
            <a:r>
              <a:rPr lang="en-US" sz="2400"/>
              <a:t>An example of safely getting the web application context path:</a:t>
            </a:r>
          </a:p>
          <a:p>
            <a:endParaRPr lang="en-US" sz="2400"/>
          </a:p>
          <a:p>
            <a:pPr marL="800100" lvl="2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String base =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!= null?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ctx.getRealPath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("/") :</a:t>
            </a:r>
          </a:p>
          <a:p>
            <a:pPr marL="800100" lvl="2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this.getClass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getResource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("/").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toExternalForm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Resources - Case Studies: Tomcat vs. Jetty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070035-0593-434E-A5C6-06BC22BBBA0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Accessing Context Resources</a:t>
            </a:r>
          </a:p>
        </p:txBody>
      </p:sp>
    </p:spTree>
    <p:extLst>
      <p:ext uri="{BB962C8B-B14F-4D97-AF65-F5344CB8AC3E}">
        <p14:creationId xmlns:p14="http://schemas.microsoft.com/office/powerpoint/2010/main" val="34564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  <a:endParaRPr lang="en-US">
              <a:cs typeface="Calibri"/>
            </a:endParaRPr>
          </a:p>
          <a:p>
            <a:r>
              <a:rPr lang="en-US"/>
              <a:t>Filters and Interceptors</a:t>
            </a:r>
            <a:endParaRPr lang="en-US">
              <a:cs typeface="Calibri"/>
            </a:endParaRPr>
          </a:p>
          <a:p>
            <a:r>
              <a:rPr lang="en-US"/>
              <a:t>A JAX-RS Filter Example</a:t>
            </a:r>
            <a:endParaRPr lang="en-US">
              <a:cs typeface="Calibri"/>
            </a:endParaRPr>
          </a:p>
          <a:p>
            <a:r>
              <a:rPr lang="en-US"/>
              <a:t>SOAP Handlers</a:t>
            </a:r>
            <a:endParaRPr lang="en-US">
              <a:cs typeface="Calibri"/>
            </a:endParaRPr>
          </a:p>
          <a:p>
            <a:r>
              <a:rPr lang="en-US"/>
              <a:t>Some Tips on Context Resources</a:t>
            </a:r>
            <a:endParaRPr lang="en-CA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582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For security reasons, accessing resources outside the context path is restricted. </a:t>
            </a:r>
          </a:p>
          <a:p>
            <a:r>
              <a:rPr lang="en-US" sz="2400"/>
              <a:t>It is highly recommended that you do not provide such access.</a:t>
            </a:r>
          </a:p>
          <a:p>
            <a:r>
              <a:rPr lang="en-US" sz="2400"/>
              <a:t>However, if there are files that are located outside the web folder, they may be accessed using their physical address, i.e.:</a:t>
            </a:r>
          </a:p>
          <a:p>
            <a:endParaRPr lang="en-US" sz="2400"/>
          </a:p>
          <a:p>
            <a:pPr marL="800100" lvl="2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String base =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== null?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this.getClass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getResource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("/").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toExternalForm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ctx.getRealPath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("/");</a:t>
            </a:r>
          </a:p>
          <a:p>
            <a:pPr marL="800100" lvl="2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fullpath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= (new URI(base)).resolve(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relativepath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00100" lvl="2" indent="0">
              <a:buNone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Resources - Case Studies: Tomcat vs. Jetty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070035-0593-434E-A5C6-06BC22BBBA0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Navigating outside the context path</a:t>
            </a:r>
          </a:p>
        </p:txBody>
      </p:sp>
    </p:spTree>
    <p:extLst>
      <p:ext uri="{BB962C8B-B14F-4D97-AF65-F5344CB8AC3E}">
        <p14:creationId xmlns:p14="http://schemas.microsoft.com/office/powerpoint/2010/main" val="829889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070035-0593-434E-A5C6-06BC22BBBA0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Common References</a:t>
            </a:r>
          </a:p>
        </p:txBody>
      </p:sp>
      <p:pic>
        <p:nvPicPr>
          <p:cNvPr id="7" name="Picture 6" descr="Project references">
            <a:extLst>
              <a:ext uri="{FF2B5EF4-FFF2-40B4-BE49-F238E27FC236}">
                <a16:creationId xmlns:a16="http://schemas.microsoft.com/office/drawing/2014/main" id="{B18D67CA-C51A-493C-9BD6-473E5567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5953125" cy="44537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5525A-D07D-413F-B1A7-F1B0AEF2CBC9}"/>
              </a:ext>
            </a:extLst>
          </p:cNvPr>
          <p:cNvSpPr/>
          <p:nvPr/>
        </p:nvSpPr>
        <p:spPr>
          <a:xfrm>
            <a:off x="2628900" y="3505200"/>
            <a:ext cx="3124200" cy="136267"/>
          </a:xfrm>
          <a:prstGeom prst="rect">
            <a:avLst/>
          </a:prstGeom>
          <a:solidFill>
            <a:srgbClr val="DFF1CB">
              <a:alpha val="30000"/>
            </a:srgbClr>
          </a:solidFill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8CEC8F-5AFF-459E-AE54-F7F8E36AC6CE}"/>
              </a:ext>
            </a:extLst>
          </p:cNvPr>
          <p:cNvSpPr/>
          <p:nvPr/>
        </p:nvSpPr>
        <p:spPr>
          <a:xfrm>
            <a:off x="6253162" y="4827657"/>
            <a:ext cx="5953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Jul 24, 2019 3:31:40 PM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org.glassfish.jersey.server.ApplicationHandler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initialize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INFO: Initiating Jersey application, version Jersey: 2.5.1 2014-01-02 13:43:00...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java.lang.IllegalArgumentException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No container provider supports the type interface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com.sun.net.httpserver.HttpHandler</a:t>
            </a:r>
            <a:endParaRPr lang="en-US" sz="80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at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org.glassfish.jersey.server.ContainerFactory.createContainer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(ContainerFactory.java:96)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at org.glassfish.jersey.server.internal.RuntimeDelegateImpl.createEndpoint(RuntimeDelegateImpl.java:71)</a:t>
            </a:r>
            <a:endParaRPr lang="en-US" sz="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04836-A296-4732-8E7A-0C66236AFB6E}"/>
              </a:ext>
            </a:extLst>
          </p:cNvPr>
          <p:cNvSpPr/>
          <p:nvPr/>
        </p:nvSpPr>
        <p:spPr>
          <a:xfrm>
            <a:off x="6265603" y="4751289"/>
            <a:ext cx="5459482" cy="860622"/>
          </a:xfrm>
          <a:prstGeom prst="rect">
            <a:avLst/>
          </a:prstGeom>
          <a:solidFill>
            <a:srgbClr val="DFF1CB">
              <a:alpha val="30000"/>
            </a:srgbClr>
          </a:solidFill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070A2F-0FF7-4D41-A77E-BCE62E2BA53F}"/>
              </a:ext>
            </a:extLst>
          </p:cNvPr>
          <p:cNvCxnSpPr>
            <a:cxnSpLocks/>
          </p:cNvCxnSpPr>
          <p:nvPr/>
        </p:nvCxnSpPr>
        <p:spPr>
          <a:xfrm>
            <a:off x="9230210" y="2880033"/>
            <a:ext cx="0" cy="1768167"/>
          </a:xfrm>
          <a:prstGeom prst="line">
            <a:avLst/>
          </a:prstGeom>
          <a:ln w="19050">
            <a:solidFill>
              <a:srgbClr val="ED1B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94223B1-A06C-4255-9267-B004C0C06314}"/>
              </a:ext>
            </a:extLst>
          </p:cNvPr>
          <p:cNvSpPr/>
          <p:nvPr/>
        </p:nvSpPr>
        <p:spPr>
          <a:xfrm>
            <a:off x="7867456" y="2034073"/>
            <a:ext cx="2886075" cy="289719"/>
          </a:xfrm>
          <a:prstGeom prst="rect">
            <a:avLst/>
          </a:prstGeom>
          <a:solidFill>
            <a:srgbClr val="DFF1CB">
              <a:alpha val="30000"/>
            </a:srgbClr>
          </a:solidFill>
          <a:ln w="12700"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0000"/>
                </a:solidFill>
              </a:rPr>
              <a:t>JAX-WS Reference Implementation (JAX-WS RI)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E44EAF-5FC6-494F-902F-B047CC7D5B7D}"/>
              </a:ext>
            </a:extLst>
          </p:cNvPr>
          <p:cNvCxnSpPr>
            <a:cxnSpLocks/>
          </p:cNvCxnSpPr>
          <p:nvPr/>
        </p:nvCxnSpPr>
        <p:spPr>
          <a:xfrm flipH="1">
            <a:off x="3429000" y="2158712"/>
            <a:ext cx="4432236" cy="865979"/>
          </a:xfrm>
          <a:prstGeom prst="line">
            <a:avLst/>
          </a:prstGeom>
          <a:ln w="19050">
            <a:solidFill>
              <a:srgbClr val="ED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9EABF8-BFB3-444F-B3BE-7B864460DBDD}"/>
              </a:ext>
            </a:extLst>
          </p:cNvPr>
          <p:cNvSpPr/>
          <p:nvPr/>
        </p:nvSpPr>
        <p:spPr>
          <a:xfrm>
            <a:off x="7858125" y="2371316"/>
            <a:ext cx="2886075" cy="448084"/>
          </a:xfrm>
          <a:prstGeom prst="rect">
            <a:avLst/>
          </a:prstGeom>
          <a:solidFill>
            <a:srgbClr val="DFF1CB">
              <a:alpha val="30000"/>
            </a:srgbClr>
          </a:solidFill>
          <a:ln w="12700"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0000"/>
                </a:solidFill>
              </a:rPr>
              <a:t>Java HTTP (Web) </a:t>
            </a:r>
            <a:r>
              <a:rPr lang="en-US" sz="1000" b="1">
                <a:solidFill>
                  <a:srgbClr val="FF0000"/>
                </a:solidFill>
              </a:rPr>
              <a:t>server</a:t>
            </a:r>
            <a:r>
              <a:rPr lang="en-US" sz="1000">
                <a:solidFill>
                  <a:srgbClr val="FF0000"/>
                </a:solidFill>
              </a:rPr>
              <a:t> and Java Servlet container (Jetty)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A561D4-990C-4140-A494-A995BED3D51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791200" y="2595358"/>
            <a:ext cx="2066925" cy="977975"/>
          </a:xfrm>
          <a:prstGeom prst="line">
            <a:avLst/>
          </a:prstGeom>
          <a:ln w="19050">
            <a:solidFill>
              <a:srgbClr val="ED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F98FFCF-E3A1-4E23-B509-185DE3047AB3}"/>
              </a:ext>
            </a:extLst>
          </p:cNvPr>
          <p:cNvSpPr/>
          <p:nvPr/>
        </p:nvSpPr>
        <p:spPr>
          <a:xfrm>
            <a:off x="9229724" y="3724423"/>
            <a:ext cx="724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>
                <a:solidFill>
                  <a:srgbClr val="FF0000"/>
                </a:solidFill>
              </a:rPr>
              <a:t>If missing</a:t>
            </a:r>
          </a:p>
        </p:txBody>
      </p:sp>
    </p:spTree>
    <p:extLst>
      <p:ext uri="{BB962C8B-B14F-4D97-AF65-F5344CB8AC3E}">
        <p14:creationId xmlns:p14="http://schemas.microsoft.com/office/powerpoint/2010/main" val="3361574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D11F-2EE5-4283-A544-CB1B88B8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Common Error when publishing services using </a:t>
            </a:r>
            <a:r>
              <a:rPr lang="en-US" sz="2000" err="1"/>
              <a:t>HttpServer</a:t>
            </a:r>
            <a:endParaRPr lang="en-US" sz="2000"/>
          </a:p>
          <a:p>
            <a:pPr marL="400050" lvl="1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No container provider supports the type interface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com.sun.net.httpserver.HttpHandler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/>
              <a:t>Cause: Missing jersey Container</a:t>
            </a:r>
          </a:p>
          <a:p>
            <a:pPr marL="400050" lvl="1" indent="0">
              <a:buNone/>
            </a:pPr>
            <a:endParaRPr lang="en-US" sz="1800"/>
          </a:p>
          <a:p>
            <a:pPr marL="400050" lvl="1" indent="0">
              <a:buNone/>
            </a:pPr>
            <a:endParaRPr lang="en-US" sz="1800"/>
          </a:p>
          <a:p>
            <a:pPr marL="400050" lvl="1" indent="0">
              <a:buNone/>
            </a:pPr>
            <a:endParaRPr lang="en-US" sz="1800"/>
          </a:p>
          <a:p>
            <a:pPr marL="400050" lvl="1" indent="0">
              <a:buNone/>
            </a:pPr>
            <a:endParaRPr lang="en-US" sz="1800"/>
          </a:p>
          <a:p>
            <a:pPr marL="400050" lvl="1" indent="0">
              <a:buNone/>
            </a:pPr>
            <a:endParaRPr lang="en-US" sz="1800"/>
          </a:p>
          <a:p>
            <a:pPr marL="400050" lvl="1" indent="0">
              <a:buNone/>
            </a:pPr>
            <a:endParaRPr lang="en-US" sz="1800"/>
          </a:p>
          <a:p>
            <a:pPr marL="400050" lvl="1" indent="0">
              <a:buNone/>
            </a:pPr>
            <a:r>
              <a:rPr lang="en-US" sz="1800"/>
              <a:t>Solution: Download and add jersey-container-</a:t>
            </a:r>
            <a:r>
              <a:rPr lang="en-US" sz="1800" err="1"/>
              <a:t>jdk</a:t>
            </a:r>
            <a:r>
              <a:rPr lang="en-US" sz="1800"/>
              <a:t>-http jar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070035-0593-434E-A5C6-06BC22BBBA0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Common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8CEC8F-5AFF-459E-AE54-F7F8E36AC6CE}"/>
              </a:ext>
            </a:extLst>
          </p:cNvPr>
          <p:cNvSpPr/>
          <p:nvPr/>
        </p:nvSpPr>
        <p:spPr>
          <a:xfrm>
            <a:off x="2743200" y="3657768"/>
            <a:ext cx="5953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org.glassfish.jersey.server.ApplicationHandler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initialize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INFO: Initiating Jersey application, version Jersey: 2.5.1 2014-01-02 13:43:00...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java.lang.IllegalArgumentException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No container provider supports the type interface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com.sun.net.httpserver.HttpHandler</a:t>
            </a:r>
            <a:endParaRPr lang="en-US" sz="80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at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org.glassfish.jersey.server.ContainerFactory.createContainer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(ContainerFactory.java:96)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at org.glassfish.jersey.server.internal.RuntimeDelegateImpl.createEndpoint(RuntimeDelegateImpl.java:71)</a:t>
            </a:r>
            <a:endParaRPr lang="en-US" sz="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04836-A296-4732-8E7A-0C66236AFB6E}"/>
              </a:ext>
            </a:extLst>
          </p:cNvPr>
          <p:cNvSpPr/>
          <p:nvPr/>
        </p:nvSpPr>
        <p:spPr>
          <a:xfrm>
            <a:off x="2743200" y="3581400"/>
            <a:ext cx="5459482" cy="860622"/>
          </a:xfrm>
          <a:prstGeom prst="rect">
            <a:avLst/>
          </a:prstGeom>
          <a:solidFill>
            <a:srgbClr val="DFF1CB">
              <a:alpha val="30000"/>
            </a:srgbClr>
          </a:solidFill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26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D11F-2EE5-4283-A544-CB1B88B8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Common Error when publishing services using </a:t>
            </a:r>
            <a:r>
              <a:rPr lang="en-US" sz="2000" err="1"/>
              <a:t>HttpServer</a:t>
            </a:r>
            <a:endParaRPr lang="en-US" sz="2000"/>
          </a:p>
          <a:p>
            <a:pPr marL="400050" lvl="1" indent="0">
              <a:buNone/>
            </a:pP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java.lang.AbstractMethodError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: org.glassfish.jersey.jdkhttp.JdkHttpHandlerContainerProvider.createContainer(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Ljava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Class;Lorg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/glassfish/jersey/server/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ApplicationHandler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;)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Ljava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/Object;</a:t>
            </a:r>
          </a:p>
          <a:p>
            <a:r>
              <a:rPr lang="en-US" sz="2000"/>
              <a:t>Cause: Wrong version of Jersey Container</a:t>
            </a:r>
          </a:p>
          <a:p>
            <a:pPr marL="400050" lvl="1" indent="0">
              <a:buNone/>
            </a:pPr>
            <a:endParaRPr lang="en-US" sz="1800"/>
          </a:p>
          <a:p>
            <a:pPr marL="400050" lvl="1" indent="0">
              <a:buNone/>
            </a:pPr>
            <a:endParaRPr lang="en-US" sz="1800"/>
          </a:p>
          <a:p>
            <a:pPr marL="400050" lvl="1" indent="0">
              <a:buNone/>
            </a:pPr>
            <a:endParaRPr lang="en-US" sz="1800"/>
          </a:p>
          <a:p>
            <a:pPr marL="400050" lvl="1" indent="0">
              <a:buNone/>
            </a:pPr>
            <a:endParaRPr lang="en-US" sz="1800"/>
          </a:p>
          <a:p>
            <a:pPr marL="400050" lvl="1" indent="0">
              <a:buNone/>
            </a:pPr>
            <a:r>
              <a:rPr lang="en-US" sz="1800"/>
              <a:t>Solution: Check for compatible version of the jersey-container-</a:t>
            </a:r>
            <a:r>
              <a:rPr lang="en-US" sz="1800" err="1"/>
              <a:t>jdk</a:t>
            </a:r>
            <a:r>
              <a:rPr lang="en-US" sz="1800"/>
              <a:t>-http jar, download and replace the jar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070035-0593-434E-A5C6-06BC22BBBA0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Common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8CEC8F-5AFF-459E-AE54-F7F8E36AC6CE}"/>
              </a:ext>
            </a:extLst>
          </p:cNvPr>
          <p:cNvSpPr/>
          <p:nvPr/>
        </p:nvSpPr>
        <p:spPr>
          <a:xfrm>
            <a:off x="2477537" y="4031776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Exception in thread "main"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java.lang.AbstractMethodError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org.glassfish.jersey.jdkhttp.JdkHttpHandlerContainerProvider.createContainer(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Ljava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lang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Class;Lorg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/glassfish/jersey/server/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ApplicationHandler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;)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Ljava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lang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/Object;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at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org.glassfish.jersey.server.ContainerFactory.createContainer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(ContainerFactory.java:90)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at org.glassfish.jersey.server.internal.RuntimeDelegateImpl.createEndpoint(RuntimeDelegateImpl.java:71)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04836-A296-4732-8E7A-0C66236AFB6E}"/>
              </a:ext>
            </a:extLst>
          </p:cNvPr>
          <p:cNvSpPr/>
          <p:nvPr/>
        </p:nvSpPr>
        <p:spPr>
          <a:xfrm>
            <a:off x="2451100" y="4024411"/>
            <a:ext cx="7086600" cy="605293"/>
          </a:xfrm>
          <a:prstGeom prst="rect">
            <a:avLst/>
          </a:prstGeom>
          <a:solidFill>
            <a:srgbClr val="DFF1CB">
              <a:alpha val="30000"/>
            </a:srgbClr>
          </a:solidFill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37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D11F-2EE5-4283-A544-CB1B88B8F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7401"/>
            <a:ext cx="10972800" cy="4068764"/>
          </a:xfrm>
        </p:spPr>
        <p:txBody>
          <a:bodyPr>
            <a:normAutofit lnSpcReduction="10000"/>
          </a:bodyPr>
          <a:lstStyle/>
          <a:p>
            <a:r>
              <a:rPr lang="en-US" sz="1800"/>
              <a:t>Common Error when publishing web services with Soap Faults using </a:t>
            </a:r>
            <a:r>
              <a:rPr lang="en-US" sz="1800" err="1"/>
              <a:t>EndPoint</a:t>
            </a:r>
            <a:endParaRPr lang="en-US" sz="1800"/>
          </a:p>
          <a:p>
            <a:pPr marL="400050" lvl="1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Unable to create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JAXBContext</a:t>
            </a: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Caused by: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java.security.PrivilegedActionException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: com.sun.xml.bind.v2.runtime.IllegalAnnotationsException: 1 counts of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IllegalAnnotationExceptions</a:t>
            </a: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java.lang.</a:t>
            </a:r>
            <a:r>
              <a:rPr lang="en-US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StackTraceElement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does not have a no-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default constructor.</a:t>
            </a:r>
          </a:p>
          <a:p>
            <a:r>
              <a:rPr lang="en-US" sz="1800"/>
              <a:t>Cause: Exception class cannot be serialized</a:t>
            </a:r>
          </a:p>
          <a:p>
            <a:pPr marL="400050" lvl="1" indent="0">
              <a:buNone/>
            </a:pPr>
            <a:endParaRPr lang="en-US" sz="1600"/>
          </a:p>
          <a:p>
            <a:pPr marL="400050" lvl="1" indent="0">
              <a:buNone/>
            </a:pPr>
            <a:endParaRPr lang="en-US" sz="1600"/>
          </a:p>
          <a:p>
            <a:pPr marL="400050" lvl="1" indent="0">
              <a:buNone/>
            </a:pPr>
            <a:endParaRPr lang="en-US" sz="1600"/>
          </a:p>
          <a:p>
            <a:pPr marL="400050" lvl="1" indent="0">
              <a:buNone/>
            </a:pPr>
            <a:endParaRPr lang="en-US" sz="1600"/>
          </a:p>
          <a:p>
            <a:pPr marL="400050" lvl="1" indent="0">
              <a:buNone/>
            </a:pPr>
            <a:endParaRPr lang="en-US" sz="1600"/>
          </a:p>
          <a:p>
            <a:pPr marL="400050" lvl="1" indent="0">
              <a:buNone/>
            </a:pPr>
            <a:endParaRPr lang="en-US" sz="1600"/>
          </a:p>
          <a:p>
            <a:pPr marL="400050" lvl="1" indent="0">
              <a:buNone/>
            </a:pPr>
            <a:endParaRPr lang="en-US" sz="1600"/>
          </a:p>
          <a:p>
            <a:pPr marL="400050" lvl="1" indent="0">
              <a:buNone/>
            </a:pPr>
            <a:r>
              <a:rPr lang="en-US" sz="1600"/>
              <a:t>Solution: Add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XmlType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propOrder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{"message"})</a:t>
            </a:r>
            <a:r>
              <a:rPr lang="en-US" sz="1600"/>
              <a:t> annotation to your Exception class.</a:t>
            </a:r>
          </a:p>
          <a:p>
            <a:pPr marL="400050" lvl="1" indent="0">
              <a:buNone/>
            </a:pPr>
            <a:r>
              <a:rPr lang="en-US" sz="1600"/>
              <a:t>	      Or use </a:t>
            </a:r>
            <a:r>
              <a:rPr lang="en-US" sz="1600" err="1"/>
              <a:t>HttpException</a:t>
            </a:r>
            <a:r>
              <a:rPr lang="en-US" sz="1600"/>
              <a:t> instead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070035-0593-434E-A5C6-06BC22BBBA0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Common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8CEC8F-5AFF-459E-AE54-F7F8E36AC6CE}"/>
              </a:ext>
            </a:extLst>
          </p:cNvPr>
          <p:cNvSpPr/>
          <p:nvPr/>
        </p:nvSpPr>
        <p:spPr>
          <a:xfrm>
            <a:off x="2743200" y="3490120"/>
            <a:ext cx="595312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javax.xml.ws.WebServiceException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Unable to create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JAXBContext</a:t>
            </a:r>
            <a:endParaRPr lang="en-US" sz="80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at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com.sun.xml.ws.model.AbstractSEIModelImpl.createJAXBContext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(AbstractSEIModelImpl.java:166)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at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com.sun.xml.ws.model.AbstractSEIModelImpl.postProcess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(AbstractSEIModelImpl.java:94)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at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com.sun.xml.ws.model.RuntimeModeler.buildRuntimeModel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(RuntimeModeler.java:258)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at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com.sun.xml.ws.server.EndpointFactory.createSEIModel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(EndpointFactory.java:338)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at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com.sun.xml.ws.server.EndpointFactory.createEndpoint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(EndpointFactory.java:201)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at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com.sun.xml.ws.api.server.WSEndpoint.create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(WSEndpoint.java:505)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at com.sun.xml.ws.transport.http.server.EndpointImpl.createEndpoint(EndpointImpl.java:257)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at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com.sun.xml.ws.transport.http.server.EndpointImpl.publish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(EndpointImpl.java:181)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at com.mcgill.cccs425.multiserv.MultiServiceApp.main(MultiServiceApp.java:38)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Caused by: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java.security.PrivilegedActionException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com.sun.xml.bind.v2.runtime.IllegalAnnotationsException: 1 counts of 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IllegalAnnotationExceptions</a:t>
            </a:r>
            <a:endParaRPr lang="en-US" sz="80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java.lang.StackTraceElement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does not have a no-</a:t>
            </a:r>
            <a:r>
              <a:rPr lang="en-US" sz="80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arg</a:t>
            </a:r>
            <a:r>
              <a:rPr lang="en-US" sz="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default constructor.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04836-A296-4732-8E7A-0C66236AFB6E}"/>
              </a:ext>
            </a:extLst>
          </p:cNvPr>
          <p:cNvSpPr/>
          <p:nvPr/>
        </p:nvSpPr>
        <p:spPr>
          <a:xfrm>
            <a:off x="2743200" y="3490119"/>
            <a:ext cx="5730551" cy="1692771"/>
          </a:xfrm>
          <a:prstGeom prst="rect">
            <a:avLst/>
          </a:prstGeom>
          <a:solidFill>
            <a:srgbClr val="DFF1CB">
              <a:alpha val="30000"/>
            </a:srgbClr>
          </a:solidFill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2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Activity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6820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solidFill>
                  <a:srgbClr val="3C3C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Secure the service you implemented in module 3 by installing a JAX-RS filte</a:t>
            </a:r>
            <a:r>
              <a:rPr lang="en-US" sz="1800">
                <a:solidFill>
                  <a:srgbClr val="3C3C3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 that </a:t>
            </a:r>
            <a:r>
              <a:rPr lang="en-US" sz="1800">
                <a:solidFill>
                  <a:srgbClr val="3C3C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checks the authorization header in the service. In case the user is not authorized, generate proper HTTP response / message.</a:t>
            </a:r>
          </a:p>
          <a:p>
            <a:pPr lvl="1"/>
            <a:r>
              <a:rPr lang="en-US" sz="1400">
                <a:solidFill>
                  <a:srgbClr val="3C3C3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See also the activity in the previous module.</a:t>
            </a:r>
          </a:p>
          <a:p>
            <a:endParaRPr lang="en-US" sz="1800">
              <a:solidFill>
                <a:srgbClr val="3C3C3C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Activity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453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JAX-WS (SOAP) Handlers</a:t>
            </a:r>
          </a:p>
          <a:p>
            <a:r>
              <a:rPr lang="en-US" sz="2800"/>
              <a:t>JAX-RS / Jersey Filters </a:t>
            </a:r>
          </a:p>
          <a:p>
            <a:r>
              <a:rPr lang="en-US" sz="2800"/>
              <a:t>JAX-RS / Jersey Interceptors</a:t>
            </a:r>
          </a:p>
          <a:p>
            <a:r>
              <a:rPr lang="en-US" sz="2800"/>
              <a:t>Context Resources</a:t>
            </a:r>
          </a:p>
          <a:p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Summary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022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hlinkClick r:id="rId3"/>
              </a:rPr>
              <a:t>https://access.redhat.com/documentation/en-us/red_hat_jboss_fuse/6.2/html/apache_cxf_development_guide/jaxrs20filters</a:t>
            </a:r>
            <a:endParaRPr lang="en-US" sz="2000">
              <a:hlinkClick r:id="" action="ppaction://noaction"/>
            </a:endParaRPr>
          </a:p>
          <a:p>
            <a:r>
              <a:rPr lang="en-US" sz="2000">
                <a:hlinkClick r:id="" action="ppaction://noaction"/>
              </a:rPr>
              <a:t>https://howtodoinjava.com/jersey/jersey-rest-security/</a:t>
            </a:r>
            <a:endParaRPr lang="en-US" sz="2000"/>
          </a:p>
          <a:p>
            <a:endParaRPr lang="en-CA" sz="2400"/>
          </a:p>
          <a:p>
            <a:r>
              <a:rPr lang="en-CA" sz="2400"/>
              <a:t>See also:</a:t>
            </a:r>
          </a:p>
          <a:p>
            <a:pPr lvl="1"/>
            <a:r>
              <a:rPr lang="en-US" sz="1600">
                <a:hlinkClick r:id="rId4"/>
              </a:rPr>
              <a:t>https://jersey.github.io/documentation/latest/filters-and-interceptors.html</a:t>
            </a:r>
            <a:endParaRPr lang="en-US" sz="1600"/>
          </a:p>
          <a:p>
            <a:pPr lvl="1"/>
            <a:r>
              <a:rPr lang="en-US" sz="1600">
                <a:hlinkClick r:id="rId5"/>
              </a:rPr>
              <a:t>https://www.logicbig.com/tutorials/java-ee-tutorial/jax-rs/interceptors.html</a:t>
            </a:r>
            <a:endParaRPr lang="en-US" sz="1600"/>
          </a:p>
          <a:p>
            <a:endParaRPr lang="en-CA" sz="2400"/>
          </a:p>
          <a:p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3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70075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Next - </a:t>
            </a:r>
            <a:r>
              <a:rPr lang="en-US"/>
              <a:t>Advanced Concepts in Web Services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11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>
                <a:solidFill>
                  <a:srgbClr val="C00000"/>
                </a:solidFill>
              </a:rPr>
              <a:t>Web filters</a:t>
            </a:r>
            <a:r>
              <a:rPr lang="en-US" sz="2200"/>
              <a:t> are normally associated with </a:t>
            </a:r>
            <a:r>
              <a:rPr lang="en-US" sz="2200">
                <a:solidFill>
                  <a:srgbClr val="0000FF"/>
                </a:solidFill>
              </a:rPr>
              <a:t>content control</a:t>
            </a:r>
            <a:r>
              <a:rPr lang="en-US" sz="2200"/>
              <a:t> and </a:t>
            </a:r>
            <a:r>
              <a:rPr lang="en-US" sz="2200">
                <a:solidFill>
                  <a:srgbClr val="0000FF"/>
                </a:solidFill>
              </a:rPr>
              <a:t>content filtering</a:t>
            </a:r>
            <a:r>
              <a:rPr lang="en-US" sz="2200"/>
              <a:t>. </a:t>
            </a:r>
          </a:p>
          <a:p>
            <a:endParaRPr lang="en-US" sz="2200">
              <a:solidFill>
                <a:srgbClr val="C00000"/>
              </a:solidFill>
            </a:endParaRPr>
          </a:p>
          <a:p>
            <a:r>
              <a:rPr lang="en-US" sz="2200">
                <a:solidFill>
                  <a:srgbClr val="C00000"/>
                </a:solidFill>
              </a:rPr>
              <a:t>Content-Control</a:t>
            </a:r>
            <a:r>
              <a:rPr lang="en-US" sz="2200"/>
              <a:t> software, commonly referred to as an </a:t>
            </a:r>
            <a:r>
              <a:rPr lang="en-US" sz="2200">
                <a:solidFill>
                  <a:srgbClr val="C00000"/>
                </a:solidFill>
              </a:rPr>
              <a:t>Internet Filter</a:t>
            </a:r>
            <a:r>
              <a:rPr lang="en-US" sz="2200"/>
              <a:t>, is software that </a:t>
            </a:r>
            <a:r>
              <a:rPr lang="en-US" sz="2200">
                <a:solidFill>
                  <a:srgbClr val="0000FF"/>
                </a:solidFill>
              </a:rPr>
              <a:t>restricts</a:t>
            </a:r>
            <a:r>
              <a:rPr lang="en-US" sz="2200"/>
              <a:t> or </a:t>
            </a:r>
            <a:r>
              <a:rPr lang="en-US" sz="2200">
                <a:solidFill>
                  <a:srgbClr val="0000FF"/>
                </a:solidFill>
              </a:rPr>
              <a:t>controls</a:t>
            </a:r>
            <a:r>
              <a:rPr lang="en-US" sz="2200"/>
              <a:t> the content an Internet user is capable to access, especially when utilized to restrict material delivered over the Internet via the Web, e-mail, or other means. </a:t>
            </a:r>
          </a:p>
          <a:p>
            <a:endParaRPr lang="en-US" sz="2200"/>
          </a:p>
          <a:p>
            <a:r>
              <a:rPr lang="en-US" sz="2200"/>
              <a:t>Content-control software determines what content will be </a:t>
            </a:r>
            <a:r>
              <a:rPr lang="en-US" sz="2200">
                <a:solidFill>
                  <a:srgbClr val="0000FF"/>
                </a:solidFill>
              </a:rPr>
              <a:t>available</a:t>
            </a:r>
            <a:r>
              <a:rPr lang="en-US" sz="2200"/>
              <a:t> or be </a:t>
            </a:r>
            <a:r>
              <a:rPr lang="en-US" sz="2200">
                <a:solidFill>
                  <a:srgbClr val="FF0000"/>
                </a:solidFill>
              </a:rPr>
              <a:t>blocked</a:t>
            </a:r>
            <a:r>
              <a:rPr lang="en-US" sz="2200"/>
              <a:t>. Utilizing a filter that is overly zealous at filtering content, or mislabels content not intended to be censored can result in </a:t>
            </a:r>
            <a:r>
              <a:rPr lang="en-US" sz="2200">
                <a:solidFill>
                  <a:srgbClr val="0000FF"/>
                </a:solidFill>
              </a:rPr>
              <a:t>over blocking</a:t>
            </a:r>
            <a:r>
              <a:rPr lang="en-US" sz="2200"/>
              <a:t>, or </a:t>
            </a:r>
            <a:r>
              <a:rPr lang="en-US" sz="2200">
                <a:solidFill>
                  <a:srgbClr val="0000FF"/>
                </a:solidFill>
              </a:rPr>
              <a:t>over-censoring</a:t>
            </a:r>
            <a:r>
              <a:rPr lang="en-US" sz="2200"/>
              <a:t>.</a:t>
            </a:r>
          </a:p>
          <a:p>
            <a:endParaRPr lang="en-US" sz="220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2622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While </a:t>
            </a:r>
            <a:r>
              <a:rPr lang="en-US" sz="2200">
                <a:solidFill>
                  <a:srgbClr val="0000FF"/>
                </a:solidFill>
              </a:rPr>
              <a:t>ethical aspects</a:t>
            </a:r>
            <a:r>
              <a:rPr lang="en-US" sz="2200"/>
              <a:t> of the content filtering must be addressed, in this lecture, we are concerned about the technical aspect of the implementation and its application to </a:t>
            </a:r>
            <a:r>
              <a:rPr lang="en-US" sz="2200">
                <a:solidFill>
                  <a:srgbClr val="0000FF"/>
                </a:solidFill>
              </a:rPr>
              <a:t>authorization</a:t>
            </a:r>
            <a:r>
              <a:rPr lang="en-US" sz="2200"/>
              <a:t>, </a:t>
            </a:r>
            <a:r>
              <a:rPr lang="en-US" sz="2200">
                <a:solidFill>
                  <a:srgbClr val="0000FF"/>
                </a:solidFill>
              </a:rPr>
              <a:t>access control</a:t>
            </a:r>
            <a:r>
              <a:rPr lang="en-US" sz="2200"/>
              <a:t>, and/or </a:t>
            </a:r>
            <a:r>
              <a:rPr lang="en-US" sz="2200">
                <a:solidFill>
                  <a:srgbClr val="0000FF"/>
                </a:solidFill>
              </a:rPr>
              <a:t>content modification</a:t>
            </a:r>
            <a:r>
              <a:rPr lang="en-US" sz="2200"/>
              <a:t>, with respect to </a:t>
            </a:r>
            <a:r>
              <a:rPr lang="en-US" sz="2200" b="1"/>
              <a:t>web applications</a:t>
            </a:r>
            <a:r>
              <a:rPr lang="en-US" sz="2200"/>
              <a:t> and </a:t>
            </a:r>
            <a:r>
              <a:rPr lang="en-US" sz="2200" b="1"/>
              <a:t>services</a:t>
            </a:r>
            <a:r>
              <a:rPr lang="en-US" sz="2200"/>
              <a:t>.</a:t>
            </a:r>
          </a:p>
          <a:p>
            <a:endParaRPr lang="en-US" sz="220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Applications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4522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/>
              <a:t>Internet filters may additionally be used by enterprise web applications for </a:t>
            </a:r>
            <a:r>
              <a:rPr lang="en-US" sz="2200">
                <a:solidFill>
                  <a:srgbClr val="0000FF"/>
                </a:solidFill>
              </a:rPr>
              <a:t>content transformation</a:t>
            </a:r>
            <a:r>
              <a:rPr lang="en-US" sz="2200"/>
              <a:t>.</a:t>
            </a:r>
          </a:p>
          <a:p>
            <a:endParaRPr lang="en-US" sz="2200"/>
          </a:p>
          <a:p>
            <a:r>
              <a:rPr lang="en-US" sz="2200"/>
              <a:t>In the context of web applications and services, filtering modules are categorized into two classes: </a:t>
            </a:r>
            <a:r>
              <a:rPr lang="en-US" sz="2200">
                <a:solidFill>
                  <a:srgbClr val="0000FF"/>
                </a:solidFill>
              </a:rPr>
              <a:t>filters</a:t>
            </a:r>
            <a:r>
              <a:rPr lang="en-US" sz="2200"/>
              <a:t> and </a:t>
            </a:r>
            <a:r>
              <a:rPr lang="en-US" sz="2200">
                <a:solidFill>
                  <a:srgbClr val="0000FF"/>
                </a:solidFill>
              </a:rPr>
              <a:t>interceptors</a:t>
            </a:r>
            <a:r>
              <a:rPr lang="en-US" sz="2200"/>
              <a:t>.</a:t>
            </a:r>
          </a:p>
          <a:p>
            <a:endParaRPr lang="en-US" sz="2200"/>
          </a:p>
          <a:p>
            <a:r>
              <a:rPr lang="en-US" sz="2200"/>
              <a:t>A </a:t>
            </a:r>
            <a:r>
              <a:rPr lang="en-US" sz="2200">
                <a:solidFill>
                  <a:srgbClr val="C00000"/>
                </a:solidFill>
              </a:rPr>
              <a:t>filter</a:t>
            </a:r>
            <a:r>
              <a:rPr lang="en-US" sz="2200"/>
              <a:t> may be used when you want to </a:t>
            </a:r>
            <a:r>
              <a:rPr lang="en-US" sz="2200">
                <a:solidFill>
                  <a:srgbClr val="FF0000"/>
                </a:solidFill>
              </a:rPr>
              <a:t>modify</a:t>
            </a:r>
            <a:r>
              <a:rPr lang="en-US" sz="2200"/>
              <a:t> any request or response </a:t>
            </a:r>
            <a:r>
              <a:rPr lang="en-US" sz="2200">
                <a:solidFill>
                  <a:srgbClr val="0000FF"/>
                </a:solidFill>
              </a:rPr>
              <a:t>parameters</a:t>
            </a:r>
            <a:r>
              <a:rPr lang="en-US" sz="2200"/>
              <a:t> i.e. headers. </a:t>
            </a:r>
          </a:p>
          <a:p>
            <a:endParaRPr lang="en-US" sz="2200"/>
          </a:p>
          <a:p>
            <a:r>
              <a:rPr lang="en-US" sz="2200"/>
              <a:t>While filters are primarily intended to manipulate request and response parameters such as headers, URIs, HTTP methods, </a:t>
            </a:r>
            <a:r>
              <a:rPr lang="en-US" sz="2200">
                <a:solidFill>
                  <a:srgbClr val="C00000"/>
                </a:solidFill>
              </a:rPr>
              <a:t>interceptors</a:t>
            </a:r>
            <a:r>
              <a:rPr lang="en-US" sz="2200"/>
              <a:t> are intended to </a:t>
            </a:r>
            <a:r>
              <a:rPr lang="en-US" sz="2200">
                <a:solidFill>
                  <a:srgbClr val="FF0000"/>
                </a:solidFill>
              </a:rPr>
              <a:t>manipulate</a:t>
            </a:r>
            <a:r>
              <a:rPr lang="en-US" sz="2200"/>
              <a:t> entities, via </a:t>
            </a:r>
            <a:r>
              <a:rPr lang="en-US" sz="2200">
                <a:solidFill>
                  <a:srgbClr val="0000FF"/>
                </a:solidFill>
              </a:rPr>
              <a:t>input/output streams</a:t>
            </a:r>
            <a:r>
              <a:rPr lang="en-US" sz="2200"/>
              <a:t>. </a:t>
            </a:r>
          </a:p>
          <a:p>
            <a:endParaRPr lang="en-US" sz="2200"/>
          </a:p>
          <a:p>
            <a:endParaRPr lang="en-US" sz="220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Filters vs. Interceptors</a:t>
            </a:r>
          </a:p>
        </p:txBody>
      </p:sp>
    </p:spTree>
    <p:extLst>
      <p:ext uri="{BB962C8B-B14F-4D97-AF65-F5344CB8AC3E}">
        <p14:creationId xmlns:p14="http://schemas.microsoft.com/office/powerpoint/2010/main" val="391328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Most web services provide SDK to implement web filters</a:t>
            </a:r>
          </a:p>
          <a:p>
            <a:pPr lvl="1"/>
            <a:r>
              <a:rPr lang="en-US" sz="2000"/>
              <a:t>See: Apache Filters, ISAPI Filters (Microsoft IIS), etc.</a:t>
            </a:r>
          </a:p>
          <a:p>
            <a:pPr lvl="2"/>
            <a:r>
              <a:rPr lang="en-US" sz="1600">
                <a:hlinkClick r:id="rId2"/>
              </a:rPr>
              <a:t>https://www.codejava.net/java-ee/servlet/how-to-create-java-servlet-filter</a:t>
            </a:r>
            <a:endParaRPr lang="en-US" sz="1600"/>
          </a:p>
          <a:p>
            <a:pPr lvl="1"/>
            <a:endParaRPr lang="en-US" sz="2000"/>
          </a:p>
          <a:p>
            <a:r>
              <a:rPr lang="en-US" sz="2400"/>
              <a:t>In the context of web services, both JAX-RS and JAX-WS frameworks provide built in support.</a:t>
            </a:r>
          </a:p>
          <a:p>
            <a:endParaRPr lang="en-US" sz="2400"/>
          </a:p>
          <a:p>
            <a:pPr lvl="1"/>
            <a:r>
              <a:rPr lang="en-US" sz="2000"/>
              <a:t>JAX-RS provides implementing JAX-RS </a:t>
            </a:r>
            <a:r>
              <a:rPr lang="en-US" sz="2000">
                <a:solidFill>
                  <a:srgbClr val="0000FF"/>
                </a:solidFill>
              </a:rPr>
              <a:t>Filters</a:t>
            </a:r>
            <a:r>
              <a:rPr lang="en-US" sz="2000"/>
              <a:t> and </a:t>
            </a:r>
            <a:r>
              <a:rPr lang="en-US" sz="2000">
                <a:solidFill>
                  <a:srgbClr val="0000FF"/>
                </a:solidFill>
              </a:rPr>
              <a:t>Interceptors</a:t>
            </a:r>
            <a:r>
              <a:rPr lang="en-US" sz="2000"/>
              <a:t>. They are also known as </a:t>
            </a:r>
            <a:r>
              <a:rPr lang="en-US" sz="2000">
                <a:solidFill>
                  <a:srgbClr val="0000FF"/>
                </a:solidFill>
              </a:rPr>
              <a:t>Jersey Filters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In JAX-WS, filters are referred to as </a:t>
            </a:r>
            <a:r>
              <a:rPr lang="en-US" sz="2000">
                <a:solidFill>
                  <a:srgbClr val="0000FF"/>
                </a:solidFill>
              </a:rPr>
              <a:t>SOAP Handlers</a:t>
            </a:r>
            <a:r>
              <a:rPr lang="en-US" sz="2000"/>
              <a:t>.</a:t>
            </a:r>
          </a:p>
          <a:p>
            <a:endParaRPr lang="en-US" sz="2400"/>
          </a:p>
          <a:p>
            <a:pPr marL="400050" lvl="1" indent="0">
              <a:buNone/>
            </a:pPr>
            <a:r>
              <a:rPr lang="en-US" sz="2400"/>
              <a:t>They are covered in the next sections.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Web Server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292150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TAG_VCONFIG" val="PD94bWwgdmVyc2lvbj0iMS4wIiBlbmNvZGluZz0iVVRG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YWx3YXlzU2NydW5jaCIgdmFsdWU9ImZhbHNlIi8+DQoJCTx1aXNob3cgbmFtZT0iaW5pdGlhbGRpc3BsYXltb2RlaXNub3JtYWwiIHZhbHVlPSJ0cnVlIi8+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JiN4QTsmI3hBO0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lNpbGVuY2lhci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+DQoJCTx1aWZvbnQgbmFtZT0iRk9OVF9QUkVTRU5UQVRJT05OQU1FIiB2YWx1ZT0i5a6L5L2TLTE4MDMwLDE0LGZhbHNlLGZhbHNlLHRydWUiLz4NCgkJPHVpZm9udCBuYW1lPSJGT05UX1BSRVNFTlRFUk5BTUUiIHZhbHVlPSLlrovkvZMtMTgwMzAsMTQsdHJ1ZSxmYWxzZSx0cnVlIi8+DQoJCTx1aWZvbnQgbmFtZT0iRk9OVF9QUkVTRU5URVJUSVRMRSIgdmFsdWU9IuWui+S9ky0xODAzMCwxMyxmYWxzZSxmYWxzZSx0cnVlIi8+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+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+DQoJCTx1aWZvbnQgbmFtZT0iRk9OVF9NU0dCT1hfV0lOVElUTEUiIHZhbHVlPSLlrovkvZMtMTgwMzAsMTIsdHJ1ZSxmYWxzZSx0cnVlIi8+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+DQoJCTx1aWZvbnQgbmFtZT0iRk9OVF9RVUlaUE9EX1FVRVNUSU9OX1NDT1JFIiB2YWx1ZT0i5a6L5L2TLTE4MDMwLDEwLGZhbHNlLGZhbHNlLHRydWUiLz4NCgkJPHVpZm9udCBuYW1lPSJGT05UX1FVSVpQT0RfUVVFU1RJT05fU0NPUkVfVkFMVUUiIHZhbHVlPSLlrovkvZMtMTgwMzAsMTAsdHJ1ZSxmYWxzZSx0cnVlIi8+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+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+S9ky0xODAzMCwxMCxmYWxzZSxmYWxzZSx0cnVlIi8+DQoJCTx1aWZvbnQgbmFtZT0iRk9OVF9RVUlaUE9EX1FVSVpfUVVFU1RJT05fQVRURU1QVEVEX1ZBTFVFIiB2YWx1ZT0i5a6L5L2TLTE4MDMwLDEwLHRydWUsZmFsc2UsdHJ1ZSIvPg0KCQk8dWlmb250IG5hbWU9IkZPTlRfUVVJWlBPRF9RVUlaX1NDT1JFX1RBRyIgdmFsdWU9IuWui+S9ky0xODAzMCwxMix0cnVlLGZhbHNlLHRydWUiLz4NCgkJPHVpZm9udCBuYW1lPSJGT05UX1FVSVpQT0RfUVVJWl9TQ09SRSIgdmFsdWU9IuWui+S9ky0xODAzMCwxMCxmYWxzZSxmYWxzZSx0cnVlIi8+DQoJCTx1aWZvbnQgbmFtZT0iRk9OVF9RVUlaUE9EX1FVSVpfU0NPUkVfVkFMVUUiIHZhbHVlPSLlrovkvZMtMTgwMzAsMTAsdHJ1ZSxmYWxzZSx0cnVlIi8+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+S9ky0xODAzMCwxMCxmYWxzZSxmYWxzZSx0cnVlIi8+DQoJCTx1aWZvbnQgbmFtZT0iRk9OVF9RVUlaUE9EX1FVSVpfUEFTU1NDT1JFX1ZBTFVFIiB2YWx1ZT0i5a6L5L2TLTE4MDMwLDEwLHRydWUsZmFsc2UsdHJ1ZSIvPg0KCQk8IS0tIHVpdGV4dCAtLT4NCgkJPCEtLSBzdWJzdGl0dXRpb246ICVuID09IHNsaWRlIG51bWJlciAtLT4NCgkJPHVpdGV4dCBuYW1lPSJVTk5BTUVEU0xJREVUSVRMRSIgdmFsdWU9IuW5u+eBr+eJhyAlbiIvPg0KCQk8IS0tIHN1YnN0aXR1dGlvbjogJW4gPT0gc2xpZGUgbnVtYmVyIC0tPg0KCQk8IS0tIHN1YnN0aXR1dGlvbjogJXQgPT0gdG90YWwgc2xpZGUgY291bnQgLS0+DQoJCTx1aXRleHQgbmFtZT0iU0NSVUJCQVJTVEFUVVNfU0xJREVJTkZPIiB2YWx1ZT0i5bm754Gv54mHICVuIC8gJXQgfCAiLz4NCgkJPHVpdGV4dCBuYW1lPSJTQ1JVQkJBUlNUQVRVU19TVE9QUEVEIiB2YWx1ZT0i5bey5YGc5q2iIi8+DQoJCTx1aXRleHQgbmFtZT0iU0NSVUJCQVJTVEFUVVNfUExBWUlORyIgdmFsdWU9Iuato+WcqOaSreaUviIvPg0KCQk8dWl0ZXh0IG5hbWU9IlNDUlVCQkFSU1RBVFVTX05PQVVESU8iIHZhbHVlPSLml6Dpn7PpopEiLz4NCgkJPHVpdGV4dCBuYW1lPSJTQ1JVQkJBUlNUQVRVU19WSURQTEFZSU5HIiB2YWx1ZT0i6KeG6aKR5pKt5pS+Ii8+DQoJCTx1aXRleHQgbmFtZT0iU0NSVUJCQVJTVEFUVVNfTE9BRElORyIgdmFsdWU9Iuato+WcqOi9veWFpSIvPg0KCQk8dWl0ZXh0IG5hbWU9IlNDUlVCQkFSU1RBVFVTX0JVRkZFUklORyIgdmFsdWU9Iuato+WcqOi/m+ihjOe8k+WGsuWkhOeQhiIvPg0KCQk8dWl0ZXh0IG5hbWU9IlNDUlVCQkFSU1RBVFVTX1FVRVNUSU9OIiB2YWx1ZT0i5Zue562U6Zeu6aKYIi8+DQoJCTx1aXRleHQgbmFtZT0iU0NSVUJCQVJTVEFUVVNfUkVWSUVXUVVJWiIgdmFsdWU9Iuato+WcqOWuoemYhea1i+mqjCIvPg0KCQk8IS0tIHN1YnN0aXR1dGlvbjogJW0gPT0gbWludXRlcyByZW1haW5pbmcgLS0+DQoJCTwhLS0gc3Vic3RpdHV0aW9uOiAlcyA9PSBzZWNvbmRzIHJlbWFpbmluZyAtLT4NCgkJPHVpdGV4dCBuYW1lPSJFTEFQU0VEIiB2YWx1ZT0i5Ymp5L2ZICVtIOWIhumSnyAlcyDnp5IiLz4NCgkJPHVpdGV4dCBuYW1lPSJOT1RGT1VORCIgdmFsdWU9IuacquaJvuWIsOS7u+S9leWGheWuuSIvPg0KCQk8dWl0ZXh0IG5hbWU9IkFUVEFDSE1FTlRTIiB2YWx1ZT0i6ZmE5Lu2Ii8+DQoJCTwhLS0gc3Vic3RpdHV0aW9uOiAlcCA9PSBjdXJyZW50IHNwZWFrZXIncyB0aXRsZSAtLT4NCgkJPHVpdGV4dCBuYW1lPSJCSU9XSU5fVElUTEUiIHZhbHVlPSLkuKrkurrnroDku4s6ICVwIi8+DQoJCTx1aXRleHQgbmFtZT0iQklPQlROX1RJVExFIiB2YWx1ZT0i5Liq5Lq6566A5LuLIi8+DQoJCTx1aXRleHQgbmFtZT0iRElWSURFUkJUTl9USVRMRSIgdmFsdWU9InwiLz4NCgkJPHVpdGV4dCBuYW1lPSJDT05UQUNUQlROX1RJVExFIiB2YWx1ZT0i6IGU57O75pa55byPIi8+DQoJCTx1aXRleHQgbmFtZT0iVEFCX1FVSVoiIHZhbHVlPSLmtYvpqowiLz4NCgkJPHVpdGV4dCBuYW1lPSJUQUJfT1VUTElORSIgdmFsdWU9IuWkp+e6siIvPg0KCQk8dWl0ZXh0IG5hbWU9IlRBQl9USFVNQiIgdmFsdWU9Iue8qeeVpeWbviIvPg0KCQk8dWl0ZXh0IG5hbWU9IlRBQl9OT1RFUyIgdmFsdWU9IuWkh+azqCIvPg0KCQk8dWl0ZXh0IG5hbWU9IlRBQl9TRUFSQ0giIHZhbHVlPSLmkJzntKIiLz4NCgkJPHVpdGV4dCBuYW1lPSJTTElERV9IRUFESU5HIiB2YWx1ZT0i5bm754Gv54mH5qCH6aKYIi8+DQoJCTx1aXRleHQgbmFtZT0iRFVSQVRJT05fSEVBRElORyIgdmFsdWU9IuaMgee7reaXtumXtCIvPg0KCQk8dWl0ZXh0IG5hbWU9IlNFQVJDSF9IRUFESU5HIiB2YWx1ZT0i5pCc57Si5paH5pysOiIvPg0KCQk8dWl0ZXh0IG5hbWU9IlRIVU1CX0hFQURJTkciIHZhbHVlPSLlubvnga/niYciLz4NCgkJPHVpdGV4dCBuYW1lPSJUSFVNQl9JTkZPIiB2YWx1ZT0i5bm754Gv54mH5qCH6aKYL+aMgee7reaXtumXtCIvPg0KCQk8dWl0ZXh0IG5hbWU9IkFUVEFDSE5BTUVfSEVBRElORyIgdmFsdWU9IuaWh+S7tuWQjSIvPg0KCQk8dWl0ZXh0IG5hbWU9IkFUVEFDSFNJWkVfSEVBRElORyIgdmFsdWU9IuWkp+WwjyIvPg0KCQk8dWl0ZXh0IG5hbWU9IlNMSURFX05PVEVTIiB2YWx1ZT0i5bm754Gv54mH5aSH5rOo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8L2NvbmZpZ3VyYXRpb24+DQo="/>
  <p:tag name="MMPROD_UIDATA" val="&lt;database version=&quot;7.0&quot;&gt;&lt;object type=&quot;1&quot; unique_id=&quot;10001&quot;&gt;&lt;property id=&quot;20141&quot; value=&quot;Test&quot;/&gt;&lt;property id=&quot;20144&quot; value=&quot;0&quot;/&gt;&lt;property id=&quot;20146&quot; value=&quot;0&quot;/&gt;&lt;property id=&quot;20147&quot; value=&quot;0&quot;/&gt;&lt;property id=&quot;20148&quot; value=&quot;0&quot;/&gt;&lt;property id=&quot;20180&quot; value=&quot;1&quot;/&gt;&lt;property id=&quot;20181&quot; value=&quot;1祡䘌໴챐ຸᄸ&quot;/&gt;&lt;property id=&quot;20182&quot; value=&quot;0&quot;/&gt;&lt;property id=&quot;20183&quot; value=&quot;1&quot;/&gt;&lt;property id=&quot;20184&quot; value=&quot;7&quot;/&gt;&lt;property id=&quot;20191&quot; value=&quot;McGill&quot;/&gt;&lt;property id=&quot;20192&quot; value=&quot;https://connect.mcgill.ca&quot;/&gt;&lt;property id=&quot;20193&quot; value=&quot;0&quot;/&gt;&lt;property id=&quot;20224&quot; value=&quot;C:\Users\jremil3.CAMPUS\Desktop\Untitled&quot;/&gt;&lt;property id=&quot;20226&quot; value=&quot;C:\Users\jremil3.CAMPUS\Documents\Test.pptx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2&quot; value=&quot;1&quot;/&gt;&lt;property id=&quot;20303&quot; value=&quot;-1&quot;/&gt;&lt;property id=&quot;20307&quot; value=&quot;256&quot;/&gt;&lt;property id=&quot;20309&quot; value=&quot;-1&quot;/&gt;&lt;/object&gt;&lt;/object&gt;&lt;object type=&quot;4&quot; unique_id=&quot;10282&quot;&gt;&lt;/object&gt;&lt;object type=&quot;10&quot; unique_id=&quot;10313&quot;&gt;&lt;object type=&quot;11&quot; unique_id=&quot;10314&quot;&gt;&lt;property id=&quot;20180&quot; value=&quot;1&quot;/&gt;&lt;property id=&quot;20181&quot; value=&quot;1祡䘌໴챐ຸᄸ&quot;/&gt;&lt;property id=&quot;20182&quot; value=&quot;0&quot;/&gt;&lt;property id=&quot;20183&quot; value=&quot;1&quot;/&gt;&lt;/object&gt;&lt;object type=&quot;12&quot; unique_id=&quot;10315&quot;&gt;&lt;/object&gt;&lt;/object&gt;&lt;/object&gt;&lt;/database&gt;"/>
  <p:tag name="SECTOMILLISECCONVERTED" val="1"/>
  <p:tag name="ARTICULATE_DESIGN_ID_3_BODY SLIDES" val="KxQTgtwD"/>
  <p:tag name="ARTICULATE_DESIGN_ID_SCS_INSTRUCTOR_TEMPLATE_FINAL_11JUL12" val="WjYDd5jC"/>
  <p:tag name="ARTICULATE_DESIGN_ID_2_COURSE INTRODUCTION SECTION SLIDES" val="2oyRvmTz"/>
  <p:tag name="ARTICULATE_DESIGN_ID_6_END SLIDE" val="e5N5rkiO"/>
  <p:tag name="ARTICULATE_DESIGN_ID_5_SUMMARY SLIDES" val="0yFMtatE"/>
  <p:tag name="ARTICULATE_DESIGN_ID_4_ACTIVITY SLIDES" val="3IO17py5"/>
  <p:tag name="ARTICULATE_SLIDE_COUNT" val="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3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_Instructor_Template_JAN-2016_01.potx" id="{B171CE54-E0B3-48DE-B5A6-CB6B870F1157}" vid="{F7B45810-D9B3-47F4-BC11-88D54CF40ACD}"/>
    </a:ext>
  </a:extLst>
</a:theme>
</file>

<file path=ppt/theme/theme2.xml><?xml version="1.0" encoding="utf-8"?>
<a:theme xmlns:a="http://schemas.openxmlformats.org/drawingml/2006/main" name="8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9EE19CBFDD84DAC04549260D89C92" ma:contentTypeVersion="6" ma:contentTypeDescription="Create a new document." ma:contentTypeScope="" ma:versionID="9e260366ffbf759cd1fc7931687e4fe8">
  <xsd:schema xmlns:xsd="http://www.w3.org/2001/XMLSchema" xmlns:xs="http://www.w3.org/2001/XMLSchema" xmlns:p="http://schemas.microsoft.com/office/2006/metadata/properties" xmlns:ns2="b554618e-1638-4550-9e9c-ad1885f0605e" targetNamespace="http://schemas.microsoft.com/office/2006/metadata/properties" ma:root="true" ma:fieldsID="44a004f25d3fa180df8d5efce023ae12" ns2:_="">
    <xsd:import namespace="b554618e-1638-4550-9e9c-ad1885f060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54618e-1638-4550-9e9c-ad1885f060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437C51-A287-464E-9EC5-0127145BB273}">
  <ds:schemaRefs>
    <ds:schemaRef ds:uri="b554618e-1638-4550-9e9c-ad1885f060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8E3EF9B-59AC-447C-85F7-757DD6B349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C04534-A83D-479B-A773-C2FB7E41A06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b554618e-1638-4550-9e9c-ad1885f0605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SCS_Instructor_Template_JAN-2016_final (002)</Template>
  <TotalTime>0</TotalTime>
  <Words>2995</Words>
  <Application>Microsoft Office PowerPoint</Application>
  <PresentationFormat>Widescreen</PresentationFormat>
  <Paragraphs>379</Paragraphs>
  <Slides>50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Arial</vt:lpstr>
      <vt:lpstr>Britannic Bold</vt:lpstr>
      <vt:lpstr>Calibri</vt:lpstr>
      <vt:lpstr>Candara</vt:lpstr>
      <vt:lpstr>Century</vt:lpstr>
      <vt:lpstr>Consolas</vt:lpstr>
      <vt:lpstr>Courier New</vt:lpstr>
      <vt:lpstr>Tahoma</vt:lpstr>
      <vt:lpstr>Times New Roman</vt:lpstr>
      <vt:lpstr>Verdana</vt:lpstr>
      <vt:lpstr>Wingdings</vt:lpstr>
      <vt:lpstr>3_Body Slides</vt:lpstr>
      <vt:lpstr>8_Office Theme</vt:lpstr>
      <vt:lpstr>CCCS 425 – Web Services  Lecture 12 – Filters and Interceptors </vt:lpstr>
      <vt:lpstr>Acknowledgement</vt:lpstr>
      <vt:lpstr>Session Learning Outcomes</vt:lpstr>
      <vt:lpstr>Session Overview</vt:lpstr>
      <vt:lpstr>Introduction</vt:lpstr>
      <vt:lpstr>Overview</vt:lpstr>
      <vt:lpstr>Applications and Implementation</vt:lpstr>
      <vt:lpstr>Filters vs. Interceptors</vt:lpstr>
      <vt:lpstr>Web Server Implementation</vt:lpstr>
      <vt:lpstr>PowerPoint Presentation</vt:lpstr>
      <vt:lpstr>JAX-RS Filters and Interceptors</vt:lpstr>
      <vt:lpstr>JAX-RS Filters</vt:lpstr>
      <vt:lpstr>JAX-RS Filters</vt:lpstr>
      <vt:lpstr>JAX-RS Filters and Interceptors</vt:lpstr>
      <vt:lpstr>JAX-RS Filters and Interceptors</vt:lpstr>
      <vt:lpstr>JAX-RS Filters and Interceptors</vt:lpstr>
      <vt:lpstr>JAX-RS Filters and Interceptors</vt:lpstr>
      <vt:lpstr>JAX-RS Filters and Interceptors</vt:lpstr>
      <vt:lpstr>PowerPoint Presentation</vt:lpstr>
      <vt:lpstr>A JAX-RS Filter Example</vt:lpstr>
      <vt:lpstr>A JAX-RS Filter Example</vt:lpstr>
      <vt:lpstr>A JAX-RS Filter Example</vt:lpstr>
      <vt:lpstr>A JAX-RS Filter Example</vt:lpstr>
      <vt:lpstr>A JAX-RS Filter Example</vt:lpstr>
      <vt:lpstr>A JAX-RS Filter Example</vt:lpstr>
      <vt:lpstr>A JAX-RS Filter Example</vt:lpstr>
      <vt:lpstr>A JAX-RS Filter Example</vt:lpstr>
      <vt:lpstr>A JAX-RS Filter Example</vt:lpstr>
      <vt:lpstr>A JAX-RS Filter Example</vt:lpstr>
      <vt:lpstr>PowerPoint Presentation</vt:lpstr>
      <vt:lpstr>PowerPoint Presentation</vt:lpstr>
      <vt:lpstr>SOAP Handlers</vt:lpstr>
      <vt:lpstr>SOAP Handlers</vt:lpstr>
      <vt:lpstr>SOAP Handlers</vt:lpstr>
      <vt:lpstr>PowerPoint Presentation</vt:lpstr>
      <vt:lpstr>Some Tips on Context Resources</vt:lpstr>
      <vt:lpstr>Context Resources - Case Studies: Tomcat vs. Jetty</vt:lpstr>
      <vt:lpstr>Context Resources - Case Studies: Tomcat vs. Jetty</vt:lpstr>
      <vt:lpstr>Context Resources - Case Studies: Tomcat vs. Jetty</vt:lpstr>
      <vt:lpstr>Context Resources - Case Studies: Tomcat vs. Jetty</vt:lpstr>
      <vt:lpstr>Useful Tips</vt:lpstr>
      <vt:lpstr>Useful Tips</vt:lpstr>
      <vt:lpstr>Useful Tips</vt:lpstr>
      <vt:lpstr>Useful Tips</vt:lpstr>
      <vt:lpstr>PowerPoint Presentation</vt:lpstr>
      <vt:lpstr>Lab Activity</vt:lpstr>
      <vt:lpstr>Lab Activity</vt:lpstr>
      <vt:lpstr>Session Summary</vt:lpstr>
      <vt:lpstr>Acknowledgements</vt:lpstr>
      <vt:lpstr>Next - Advanced Concepts in Web Services</vt:lpstr>
    </vt:vector>
  </TitlesOfParts>
  <Company>McGill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 Quildon, Ms.</dc:creator>
  <cp:lastModifiedBy>Jordan Larocque, Mr.</cp:lastModifiedBy>
  <cp:revision>2</cp:revision>
  <dcterms:created xsi:type="dcterms:W3CDTF">2016-01-22T14:51:00Z</dcterms:created>
  <dcterms:modified xsi:type="dcterms:W3CDTF">2021-12-06T19:05:36Z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0x01010090E9EE19CBFDD84DAC04549260D89C92</vt:lpwstr>
  </property>
  <property fmtid="{D5CDD505-2E9C-101B-9397-08002B2CF9AE}" pid="3" name="_dlc_DocIdItemGuid">
    <vt:lpwstr>7854b057-4ebf-435b-8657-63acaf55ccdc</vt:lpwstr>
  </property>
  <property fmtid="{D5CDD505-2E9C-101B-9397-08002B2CF9AE}" pid="4" name="ArticulateGUID">
    <vt:lpwstr>A7BECAEB-F12F-46DD-80CA-4A5D3808AE7C</vt:lpwstr>
  </property>
  <property fmtid="{D5CDD505-2E9C-101B-9397-08002B2CF9AE}" pid="5" name="ArticulatePath">
    <vt:lpwstr>CPD_Template_2019</vt:lpwstr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ComplianceAssetId">
    <vt:lpwstr/>
  </property>
</Properties>
</file>