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6" y="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286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65E66A-832D-C73C-64CB-081FCBE81C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AD6F4-2F81-E0D7-DE72-96D5D814B3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27F4-ABEC-4ABF-B923-4D9D88C836C5}" type="datetimeFigureOut">
              <a:rPr lang="en-AU" smtClean="0"/>
              <a:t>4/12/2024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EF51B-0428-7E2C-2E85-D5E60943B5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DE27B-C47F-6875-6373-E14F1AC0D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B6562-81C5-41B2-9823-6AB429498A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00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E3DB2-C358-437F-9D34-74A86D1657E1}" type="datetimeFigureOut">
              <a:rPr lang="en-AU" smtClean="0"/>
              <a:t>4/12/2024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6BDBB-7D50-40DC-B6C1-72C4983C7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87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23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6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23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F57966-7F23-2FAE-2865-C6B57D78010E}"/>
              </a:ext>
            </a:extLst>
          </p:cNvPr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" y="151891"/>
            <a:ext cx="10976355" cy="125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9858" y="1592580"/>
            <a:ext cx="7176770" cy="185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687" y="6192986"/>
            <a:ext cx="4906645" cy="543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GB" dirty="0"/>
              <a:t>Python (Django)</a:t>
            </a:r>
            <a:endParaRPr lang="en-GB" spc="-10" dirty="0"/>
          </a:p>
          <a:p>
            <a:pPr marL="12700">
              <a:spcBef>
                <a:spcPts val="120"/>
              </a:spcBef>
            </a:pPr>
            <a:r>
              <a:rPr lang="en-GB" sz="1100" dirty="0"/>
              <a:t>Systems Security and Innovation Lab</a:t>
            </a:r>
          </a:p>
          <a:p>
            <a:pPr marL="12700">
              <a:spcBef>
                <a:spcPts val="120"/>
              </a:spcBef>
            </a:pPr>
            <a:r>
              <a:rPr lang="en-GB" sz="1100" dirty="0"/>
              <a:t>Department</a:t>
            </a:r>
            <a:r>
              <a:rPr lang="en-GB" sz="1100" spc="-25" dirty="0"/>
              <a:t> </a:t>
            </a:r>
            <a:r>
              <a:rPr lang="en-GB" sz="1100" dirty="0"/>
              <a:t>of</a:t>
            </a:r>
            <a:r>
              <a:rPr lang="en-GB" sz="1100" spc="-25" dirty="0"/>
              <a:t> </a:t>
            </a:r>
            <a:r>
              <a:rPr lang="en-GB" sz="1100" dirty="0"/>
              <a:t>ICT,</a:t>
            </a:r>
            <a:r>
              <a:rPr lang="en-GB" sz="1100" spc="-35" dirty="0"/>
              <a:t> </a:t>
            </a:r>
            <a:r>
              <a:rPr lang="en-GB" sz="1100" spc="-10" dirty="0"/>
              <a:t>MBSTU</a:t>
            </a:r>
            <a:endParaRPr lang="en-GB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A2F69-6F91-33C4-7B53-6D6FA602571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80" y="6057201"/>
            <a:ext cx="7221220" cy="671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387" y="6205686"/>
            <a:ext cx="488124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b="1" dirty="0">
                <a:solidFill>
                  <a:srgbClr val="C8F0FF"/>
                </a:solidFill>
                <a:latin typeface="Arial"/>
                <a:cs typeface="Arial"/>
              </a:rPr>
              <a:t>ICT</a:t>
            </a:r>
            <a:r>
              <a:rPr sz="1200" b="1" spc="-20" dirty="0">
                <a:solidFill>
                  <a:srgbClr val="C8F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8F0FF"/>
                </a:solidFill>
                <a:latin typeface="Arial"/>
                <a:cs typeface="Arial"/>
              </a:rPr>
              <a:t>4103</a:t>
            </a:r>
            <a:r>
              <a:rPr sz="1200" b="1" spc="-30" dirty="0">
                <a:solidFill>
                  <a:srgbClr val="C8F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8F0FF"/>
                </a:solidFill>
                <a:latin typeface="Arial"/>
                <a:cs typeface="Arial"/>
              </a:rPr>
              <a:t>–</a:t>
            </a:r>
            <a:r>
              <a:rPr sz="1200" b="1" spc="-20" dirty="0">
                <a:solidFill>
                  <a:srgbClr val="C8F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8F0FF"/>
                </a:solidFill>
                <a:latin typeface="Arial"/>
                <a:cs typeface="Arial"/>
              </a:rPr>
              <a:t>Simulation</a:t>
            </a:r>
            <a:r>
              <a:rPr sz="1200" b="1" spc="-15" dirty="0">
                <a:solidFill>
                  <a:srgbClr val="C8F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8F0FF"/>
                </a:solidFill>
                <a:latin typeface="Arial"/>
                <a:cs typeface="Arial"/>
              </a:rPr>
              <a:t>and</a:t>
            </a:r>
            <a:r>
              <a:rPr sz="1200" b="1" spc="-5" dirty="0">
                <a:solidFill>
                  <a:srgbClr val="C8F0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8F0FF"/>
                </a:solidFill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(ICT),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MBSTU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7312" y="6027758"/>
            <a:ext cx="627710" cy="6679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690" y="6183629"/>
              <a:ext cx="918209" cy="50368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969" y="502919"/>
              <a:ext cx="1537716" cy="1655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62200" y="2956305"/>
            <a:ext cx="8868917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5400" b="1" dirty="0">
                <a:solidFill>
                  <a:srgbClr val="FFFFFF"/>
                </a:solidFill>
                <a:latin typeface="Century Gothic"/>
                <a:cs typeface="Century Gothic"/>
              </a:rPr>
              <a:t>Orientation &amp; Introduction</a:t>
            </a:r>
            <a:endParaRPr lang="en-GB" sz="5400" dirty="0">
              <a:latin typeface="Century Gothic"/>
              <a:cs typeface="Century Gothic"/>
            </a:endParaRPr>
          </a:p>
          <a:p>
            <a:pPr marL="3274695">
              <a:lnSpc>
                <a:spcPct val="100000"/>
              </a:lnSpc>
              <a:spcBef>
                <a:spcPts val="5390"/>
              </a:spcBef>
            </a:pPr>
            <a:r>
              <a:rPr lang="en-GB" sz="2000" b="1" dirty="0">
                <a:solidFill>
                  <a:srgbClr val="D9D9D9"/>
                </a:solidFill>
                <a:latin typeface="Arial"/>
                <a:cs typeface="Arial"/>
              </a:rPr>
              <a:t>Ziaur</a:t>
            </a:r>
            <a:r>
              <a:rPr lang="en-GB" sz="2000" b="1" spc="-7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lang="en-GB" sz="2000" b="1" dirty="0">
                <a:solidFill>
                  <a:srgbClr val="D9D9D9"/>
                </a:solidFill>
                <a:latin typeface="Arial"/>
                <a:cs typeface="Arial"/>
              </a:rPr>
              <a:t>Rahman,</a:t>
            </a:r>
            <a:r>
              <a:rPr lang="en-GB" sz="2000" b="1" spc="-6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lang="en-GB" sz="2000" b="1" dirty="0">
                <a:solidFill>
                  <a:srgbClr val="D9D9D9"/>
                </a:solidFill>
                <a:latin typeface="Arial"/>
                <a:cs typeface="Arial"/>
              </a:rPr>
              <a:t>PhD</a:t>
            </a:r>
            <a:r>
              <a:rPr lang="en-GB" sz="200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endParaRPr lang="en-GB" sz="1800" dirty="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0670" y="151891"/>
            <a:ext cx="10976355" cy="1250342"/>
          </a:xfrm>
          <a:prstGeom prst="rect">
            <a:avLst/>
          </a:prstGeom>
        </p:spPr>
        <p:txBody>
          <a:bodyPr vert="horz" wrap="square" lIns="0" tIns="811530" rIns="0" bIns="0" rtlCol="0">
            <a:spAutoFit/>
          </a:bodyPr>
          <a:lstStyle/>
          <a:p>
            <a:pPr marL="3881754">
              <a:lnSpc>
                <a:spcPct val="100000"/>
              </a:lnSpc>
              <a:spcBef>
                <a:spcPts val="100"/>
              </a:spcBef>
            </a:pPr>
            <a:r>
              <a:rPr lang="en-GB" sz="2800" b="0" dirty="0">
                <a:solidFill>
                  <a:srgbClr val="FDDC79"/>
                </a:solidFill>
                <a:latin typeface="Century Gothic"/>
                <a:cs typeface="Century Gothic"/>
              </a:rPr>
              <a:t>EDGE ICT: R1D1 – Python (Django)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1563" y="885444"/>
            <a:ext cx="5940425" cy="607060"/>
          </a:xfrm>
          <a:custGeom>
            <a:avLst/>
            <a:gdLst/>
            <a:ahLst/>
            <a:cxnLst/>
            <a:rect l="l" t="t" r="r" b="b"/>
            <a:pathLst>
              <a:path w="5940425" h="607060">
                <a:moveTo>
                  <a:pt x="0" y="0"/>
                </a:moveTo>
                <a:lnTo>
                  <a:pt x="5940044" y="0"/>
                </a:lnTo>
              </a:path>
              <a:path w="5940425" h="607060">
                <a:moveTo>
                  <a:pt x="0" y="606551"/>
                </a:moveTo>
                <a:lnTo>
                  <a:pt x="5940044" y="606551"/>
                </a:lnTo>
              </a:path>
            </a:pathLst>
          </a:custGeom>
          <a:ln w="6096">
            <a:solidFill>
              <a:srgbClr val="FDDC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44183" y="2064258"/>
            <a:ext cx="1651254" cy="41833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096000" y="2077974"/>
            <a:ext cx="1554480" cy="321945"/>
          </a:xfrm>
          <a:custGeom>
            <a:avLst/>
            <a:gdLst/>
            <a:ahLst/>
            <a:cxnLst/>
            <a:rect l="l" t="t" r="r" b="b"/>
            <a:pathLst>
              <a:path w="1554479" h="321944">
                <a:moveTo>
                  <a:pt x="1411985" y="0"/>
                </a:moveTo>
                <a:lnTo>
                  <a:pt x="142494" y="0"/>
                </a:lnTo>
                <a:lnTo>
                  <a:pt x="97438" y="7260"/>
                </a:lnTo>
                <a:lnTo>
                  <a:pt x="58320" y="27480"/>
                </a:lnTo>
                <a:lnTo>
                  <a:pt x="27480" y="58320"/>
                </a:lnTo>
                <a:lnTo>
                  <a:pt x="7260" y="97438"/>
                </a:lnTo>
                <a:lnTo>
                  <a:pt x="0" y="142493"/>
                </a:lnTo>
                <a:lnTo>
                  <a:pt x="0" y="179070"/>
                </a:lnTo>
                <a:lnTo>
                  <a:pt x="7260" y="224125"/>
                </a:lnTo>
                <a:lnTo>
                  <a:pt x="27480" y="263243"/>
                </a:lnTo>
                <a:lnTo>
                  <a:pt x="58320" y="294083"/>
                </a:lnTo>
                <a:lnTo>
                  <a:pt x="97438" y="314303"/>
                </a:lnTo>
                <a:lnTo>
                  <a:pt x="142494" y="321563"/>
                </a:lnTo>
                <a:lnTo>
                  <a:pt x="1411985" y="321563"/>
                </a:lnTo>
                <a:lnTo>
                  <a:pt x="1457041" y="314303"/>
                </a:lnTo>
                <a:lnTo>
                  <a:pt x="1496159" y="294083"/>
                </a:lnTo>
                <a:lnTo>
                  <a:pt x="1526999" y="263243"/>
                </a:lnTo>
                <a:lnTo>
                  <a:pt x="1547219" y="224125"/>
                </a:lnTo>
                <a:lnTo>
                  <a:pt x="1554479" y="179070"/>
                </a:lnTo>
                <a:lnTo>
                  <a:pt x="1554479" y="142493"/>
                </a:lnTo>
                <a:lnTo>
                  <a:pt x="1547219" y="97438"/>
                </a:lnTo>
                <a:lnTo>
                  <a:pt x="1526999" y="58320"/>
                </a:lnTo>
                <a:lnTo>
                  <a:pt x="1496159" y="27480"/>
                </a:lnTo>
                <a:lnTo>
                  <a:pt x="1457041" y="7260"/>
                </a:lnTo>
                <a:lnTo>
                  <a:pt x="141198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44183" y="2220429"/>
            <a:ext cx="1651254" cy="47019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85225" y="6057900"/>
            <a:ext cx="29717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>
                <a:solidFill>
                  <a:srgbClr val="BEBEBE"/>
                </a:solidFill>
                <a:latin typeface="Century Gothic"/>
                <a:cs typeface="Century Gothic"/>
              </a:rPr>
              <a:t>21</a:t>
            </a:r>
            <a:r>
              <a:rPr sz="1800" spc="-10" dirty="0">
                <a:solidFill>
                  <a:srgbClr val="BEBEBE"/>
                </a:solidFill>
                <a:latin typeface="Century Gothic"/>
                <a:cs typeface="Century Gothic"/>
              </a:rPr>
              <a:t> </a:t>
            </a:r>
            <a:r>
              <a:rPr lang="en-GB" spc="-10" dirty="0">
                <a:solidFill>
                  <a:srgbClr val="BEBEBE"/>
                </a:solidFill>
                <a:latin typeface="Century Gothic"/>
                <a:cs typeface="Century Gothic"/>
              </a:rPr>
              <a:t>Aug</a:t>
            </a:r>
            <a:r>
              <a:rPr sz="1800" spc="-20" dirty="0">
                <a:solidFill>
                  <a:srgbClr val="BEBEBE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BEBEBE"/>
                </a:solidFill>
                <a:latin typeface="Century Gothic"/>
                <a:cs typeface="Century Gothic"/>
              </a:rPr>
              <a:t>2024,</a:t>
            </a:r>
            <a:r>
              <a:rPr sz="1800" spc="5" dirty="0">
                <a:solidFill>
                  <a:srgbClr val="BEBEBE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BEBEBE"/>
                </a:solidFill>
                <a:latin typeface="Century Gothic"/>
                <a:cs typeface="Century Gothic"/>
              </a:rPr>
              <a:t>Tangail-</a:t>
            </a:r>
            <a:r>
              <a:rPr sz="1800" spc="-20" dirty="0">
                <a:solidFill>
                  <a:srgbClr val="BEBEBE"/>
                </a:solidFill>
                <a:latin typeface="Century Gothic"/>
                <a:cs typeface="Century Gothic"/>
              </a:rPr>
              <a:t>1902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00" y="2234183"/>
            <a:ext cx="1554480" cy="3186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6515" rIns="0" bIns="0" rtlCol="0">
            <a:spAutoFit/>
          </a:bodyPr>
          <a:lstStyle/>
          <a:p>
            <a:pPr marL="133985" algn="ctr">
              <a:lnSpc>
                <a:spcPct val="100000"/>
              </a:lnSpc>
              <a:spcBef>
                <a:spcPts val="445"/>
              </a:spcBef>
            </a:pPr>
            <a:r>
              <a:rPr lang="en-GB" sz="1700" b="1" dirty="0">
                <a:solidFill>
                  <a:srgbClr val="00AF50"/>
                </a:solidFill>
                <a:latin typeface="Arial"/>
                <a:cs typeface="Arial"/>
              </a:rPr>
              <a:t>Module 1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1259" y="5695866"/>
            <a:ext cx="1370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5B913"/>
                </a:solidFill>
                <a:latin typeface="Arial"/>
                <a:cs typeface="Arial"/>
              </a:rPr>
              <a:t>Learning Management </a:t>
            </a:r>
            <a:r>
              <a:rPr sz="1600" dirty="0">
                <a:solidFill>
                  <a:srgbClr val="F5B913"/>
                </a:solidFill>
                <a:latin typeface="Arial"/>
                <a:cs typeface="Arial"/>
              </a:rPr>
              <a:t>System</a:t>
            </a:r>
            <a:r>
              <a:rPr sz="1600" spc="-40" dirty="0">
                <a:solidFill>
                  <a:srgbClr val="F5B913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5B913"/>
                </a:solidFill>
                <a:latin typeface="Arial"/>
                <a:cs typeface="Arial"/>
              </a:rPr>
              <a:t>(LMS):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0" name="Picture 29" descr="A black and white logo&#10;&#10;Description automatically generated">
            <a:extLst>
              <a:ext uri="{FF2B5EF4-FFF2-40B4-BE49-F238E27FC236}">
                <a16:creationId xmlns:a16="http://schemas.microsoft.com/office/drawing/2014/main" id="{A5C2E9C2-CAED-955D-E9A2-60C3EE77F0A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9" y="5943600"/>
            <a:ext cx="1670232" cy="5664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4F42FA-150E-0D79-FB74-D1801080D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19" y="5396716"/>
            <a:ext cx="1068563" cy="106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286" y="-6286"/>
            <a:ext cx="12205335" cy="6849109"/>
            <a:chOff x="-6286" y="-6286"/>
            <a:chExt cx="12205335" cy="6849109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0434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0" y="380"/>
              <a:ext cx="12192000" cy="1285240"/>
            </a:xfrm>
            <a:custGeom>
              <a:avLst/>
              <a:gdLst/>
              <a:ahLst/>
              <a:cxnLst/>
              <a:rect l="l" t="t" r="r" b="b"/>
              <a:pathLst>
                <a:path w="12192000" h="1285240">
                  <a:moveTo>
                    <a:pt x="12192000" y="0"/>
                  </a:moveTo>
                  <a:lnTo>
                    <a:pt x="0" y="0"/>
                  </a:lnTo>
                  <a:lnTo>
                    <a:pt x="0" y="1284732"/>
                  </a:lnTo>
                  <a:lnTo>
                    <a:pt x="12192000" y="12847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12192000" cy="1285240"/>
            </a:xfrm>
            <a:custGeom>
              <a:avLst/>
              <a:gdLst/>
              <a:ahLst/>
              <a:cxnLst/>
              <a:rect l="l" t="t" r="r" b="b"/>
              <a:pathLst>
                <a:path w="12192000" h="1285240">
                  <a:moveTo>
                    <a:pt x="0" y="1284732"/>
                  </a:moveTo>
                  <a:lnTo>
                    <a:pt x="12192000" y="128473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284732"/>
                  </a:lnTo>
                  <a:close/>
                </a:path>
              </a:pathLst>
            </a:custGeom>
            <a:ln w="12954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670" y="151891"/>
            <a:ext cx="5815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</a:rPr>
              <a:t>Course</a:t>
            </a:r>
            <a:r>
              <a:rPr sz="6000" spc="-25" dirty="0">
                <a:solidFill>
                  <a:srgbClr val="FFFFFF"/>
                </a:solidFill>
              </a:rPr>
              <a:t> </a:t>
            </a:r>
            <a:r>
              <a:rPr sz="6000" spc="-10" dirty="0">
                <a:solidFill>
                  <a:srgbClr val="FFFFFF"/>
                </a:solidFill>
              </a:rPr>
              <a:t>Outlines</a:t>
            </a:r>
            <a:endParaRPr sz="6000"/>
          </a:p>
        </p:txBody>
      </p:sp>
      <p:grpSp>
        <p:nvGrpSpPr>
          <p:cNvPr id="7" name="object 7"/>
          <p:cNvGrpSpPr/>
          <p:nvPr/>
        </p:nvGrpSpPr>
        <p:grpSpPr>
          <a:xfrm>
            <a:off x="0" y="1284731"/>
            <a:ext cx="6974586" cy="4745990"/>
            <a:chOff x="0" y="1284731"/>
            <a:chExt cx="6974586" cy="4745990"/>
          </a:xfrm>
        </p:grpSpPr>
        <p:sp>
          <p:nvSpPr>
            <p:cNvPr id="8" name="object 8"/>
            <p:cNvSpPr/>
            <p:nvPr/>
          </p:nvSpPr>
          <p:spPr>
            <a:xfrm>
              <a:off x="0" y="1284731"/>
              <a:ext cx="6974205" cy="4745990"/>
            </a:xfrm>
            <a:custGeom>
              <a:avLst/>
              <a:gdLst/>
              <a:ahLst/>
              <a:cxnLst/>
              <a:rect l="l" t="t" r="r" b="b"/>
              <a:pathLst>
                <a:path w="6974205" h="4745990">
                  <a:moveTo>
                    <a:pt x="6973824" y="0"/>
                  </a:moveTo>
                  <a:lnTo>
                    <a:pt x="0" y="0"/>
                  </a:lnTo>
                  <a:lnTo>
                    <a:pt x="0" y="4745736"/>
                  </a:lnTo>
                  <a:lnTo>
                    <a:pt x="6973824" y="4745736"/>
                  </a:lnTo>
                  <a:lnTo>
                    <a:pt x="6973824" y="0"/>
                  </a:ln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" y="4953001"/>
              <a:ext cx="6974205" cy="1054354"/>
            </a:xfrm>
            <a:custGeom>
              <a:avLst/>
              <a:gdLst/>
              <a:ahLst/>
              <a:cxnLst/>
              <a:rect l="l" t="t" r="r" b="b"/>
              <a:pathLst>
                <a:path w="6974205" h="525145">
                  <a:moveTo>
                    <a:pt x="6973824" y="0"/>
                  </a:moveTo>
                  <a:lnTo>
                    <a:pt x="0" y="0"/>
                  </a:lnTo>
                  <a:lnTo>
                    <a:pt x="0" y="525017"/>
                  </a:lnTo>
                  <a:lnTo>
                    <a:pt x="6973824" y="525017"/>
                  </a:lnTo>
                  <a:lnTo>
                    <a:pt x="6973824" y="0"/>
                  </a:ln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" y="5482209"/>
              <a:ext cx="6974205" cy="525145"/>
            </a:xfrm>
            <a:custGeom>
              <a:avLst/>
              <a:gdLst/>
              <a:ahLst/>
              <a:cxnLst/>
              <a:rect l="l" t="t" r="r" b="b"/>
              <a:pathLst>
                <a:path w="6974205" h="525145">
                  <a:moveTo>
                    <a:pt x="0" y="525017"/>
                  </a:moveTo>
                  <a:lnTo>
                    <a:pt x="6973824" y="525017"/>
                  </a:lnTo>
                  <a:lnTo>
                    <a:pt x="6973824" y="0"/>
                  </a:lnTo>
                  <a:lnTo>
                    <a:pt x="0" y="0"/>
                  </a:lnTo>
                  <a:lnTo>
                    <a:pt x="0" y="525017"/>
                  </a:lnTo>
                  <a:close/>
                </a:path>
              </a:pathLst>
            </a:custGeom>
            <a:ln w="12953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3784" y="1349705"/>
            <a:ext cx="6370955" cy="2629566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634365" indent="-4572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34365" algn="l"/>
              </a:tabLst>
            </a:pPr>
            <a:r>
              <a:rPr lang="en-GB" sz="2000" b="1" dirty="0">
                <a:solidFill>
                  <a:srgbClr val="953131"/>
                </a:solidFill>
                <a:latin typeface="Century Gothic"/>
                <a:cs typeface="Century Gothic"/>
              </a:rPr>
              <a:t>Module 1: </a:t>
            </a:r>
            <a:r>
              <a:rPr sz="20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(1-</a:t>
            </a:r>
            <a:r>
              <a:rPr sz="2000" b="1" spc="-25" dirty="0">
                <a:solidFill>
                  <a:srgbClr val="953131"/>
                </a:solidFill>
                <a:latin typeface="Century Gothic"/>
                <a:cs typeface="Century Gothic"/>
              </a:rPr>
              <a:t>2L)</a:t>
            </a:r>
            <a:endParaRPr sz="2000" dirty="0">
              <a:latin typeface="Century Gothic"/>
              <a:cs typeface="Century Gothic"/>
            </a:endParaRPr>
          </a:p>
          <a:p>
            <a:pPr marL="634365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34365" algn="l"/>
              </a:tabLst>
            </a:pPr>
            <a:r>
              <a:rPr lang="en-GB" sz="2000" b="1" dirty="0">
                <a:solidFill>
                  <a:srgbClr val="953131"/>
                </a:solidFill>
                <a:latin typeface="Century Gothic"/>
                <a:cs typeface="Century Gothic"/>
              </a:rPr>
              <a:t>Module 2: </a:t>
            </a:r>
            <a:r>
              <a:rPr sz="2000" b="1" spc="-4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(3-</a:t>
            </a:r>
            <a:r>
              <a:rPr sz="2000" b="1" spc="-25" dirty="0">
                <a:solidFill>
                  <a:srgbClr val="953131"/>
                </a:solidFill>
                <a:latin typeface="Century Gothic"/>
                <a:cs typeface="Century Gothic"/>
              </a:rPr>
              <a:t>6L)</a:t>
            </a:r>
            <a:endParaRPr sz="2000" dirty="0">
              <a:latin typeface="Century Gothic"/>
              <a:cs typeface="Century Gothic"/>
            </a:endParaRPr>
          </a:p>
          <a:p>
            <a:pPr marL="634365" indent="-4572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634365" algn="l"/>
              </a:tabLst>
            </a:pPr>
            <a:r>
              <a:rPr lang="en-GB" sz="2000" b="1" dirty="0">
                <a:solidFill>
                  <a:srgbClr val="953131"/>
                </a:solidFill>
                <a:latin typeface="Century Gothic"/>
                <a:cs typeface="Century Gothic"/>
              </a:rPr>
              <a:t>Module 3: </a:t>
            </a:r>
            <a:r>
              <a:rPr sz="2000" b="1" spc="-4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(7-</a:t>
            </a:r>
            <a:r>
              <a:rPr sz="2000" b="1" spc="-20" dirty="0">
                <a:solidFill>
                  <a:srgbClr val="953131"/>
                </a:solidFill>
                <a:latin typeface="Century Gothic"/>
                <a:cs typeface="Century Gothic"/>
              </a:rPr>
              <a:t>10L)</a:t>
            </a:r>
            <a:endParaRPr sz="2000" dirty="0">
              <a:latin typeface="Century Gothic"/>
              <a:cs typeface="Century Gothic"/>
            </a:endParaRPr>
          </a:p>
          <a:p>
            <a:pPr marL="634365" indent="-4572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634365" algn="l"/>
              </a:tabLst>
            </a:pPr>
            <a:r>
              <a:rPr lang="en-GB" sz="2000" b="1" dirty="0">
                <a:solidFill>
                  <a:srgbClr val="953131"/>
                </a:solidFill>
                <a:latin typeface="Century Gothic"/>
                <a:cs typeface="Century Gothic"/>
              </a:rPr>
              <a:t>Module 4: </a:t>
            </a:r>
            <a:r>
              <a:rPr sz="2000" b="1" spc="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000" b="1" spc="-20" dirty="0">
                <a:solidFill>
                  <a:srgbClr val="953131"/>
                </a:solidFill>
                <a:latin typeface="Century Gothic"/>
                <a:cs typeface="Century Gothic"/>
              </a:rPr>
              <a:t>(11-14L)</a:t>
            </a:r>
            <a:endParaRPr sz="2000" dirty="0">
              <a:latin typeface="Century Gothic"/>
              <a:cs typeface="Century Gothic"/>
            </a:endParaRPr>
          </a:p>
          <a:p>
            <a:pPr marL="634365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34365" algn="l"/>
              </a:tabLst>
            </a:pPr>
            <a:r>
              <a:rPr lang="en-GB" sz="20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Module 5:</a:t>
            </a:r>
            <a:r>
              <a:rPr sz="2000" b="1" spc="-3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(15-</a:t>
            </a:r>
            <a:r>
              <a:rPr sz="2000" b="1" spc="-20" dirty="0">
                <a:solidFill>
                  <a:srgbClr val="953131"/>
                </a:solidFill>
                <a:latin typeface="Century Gothic"/>
                <a:cs typeface="Century Gothic"/>
              </a:rPr>
              <a:t>18L)</a:t>
            </a:r>
            <a:endParaRPr sz="2000" dirty="0">
              <a:latin typeface="Century Gothic"/>
              <a:cs typeface="Century Gothic"/>
            </a:endParaRPr>
          </a:p>
          <a:p>
            <a:pPr marL="634365" indent="-4572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634365" algn="l"/>
              </a:tabLst>
            </a:pPr>
            <a:r>
              <a:rPr lang="en-GB" sz="2000" b="1" dirty="0">
                <a:solidFill>
                  <a:srgbClr val="953131"/>
                </a:solidFill>
                <a:latin typeface="Century Gothic"/>
                <a:cs typeface="Century Gothic"/>
              </a:rPr>
              <a:t>Module 6:</a:t>
            </a:r>
            <a:r>
              <a:rPr sz="2000" b="1" spc="-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000" b="1" spc="-20" dirty="0">
                <a:solidFill>
                  <a:srgbClr val="953131"/>
                </a:solidFill>
                <a:latin typeface="Century Gothic"/>
                <a:cs typeface="Century Gothic"/>
              </a:rPr>
              <a:t>(19-21L)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 dirty="0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C8126364-9F1F-A89F-2D7E-5412008F9881}"/>
              </a:ext>
            </a:extLst>
          </p:cNvPr>
          <p:cNvSpPr txBox="1"/>
          <p:nvPr/>
        </p:nvSpPr>
        <p:spPr>
          <a:xfrm>
            <a:off x="152400" y="4993517"/>
            <a:ext cx="6705600" cy="572593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2800" spc="-1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GB" sz="2800" dirty="0">
                <a:solidFill>
                  <a:srgbClr val="FFFFFF"/>
                </a:solidFill>
                <a:latin typeface="Arial"/>
                <a:cs typeface="Arial"/>
              </a:rPr>
              <a:t>21 Internal + 6 External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 err="1">
                <a:solidFill>
                  <a:srgbClr val="FFFFFF"/>
                </a:solidFill>
                <a:latin typeface="Arial"/>
                <a:cs typeface="Arial"/>
              </a:rPr>
              <a:t>Lects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GB" sz="28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286" y="-6286"/>
            <a:ext cx="12205335" cy="6849109"/>
            <a:chOff x="-6286" y="-6286"/>
            <a:chExt cx="12205335" cy="6849109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0434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0" y="380"/>
              <a:ext cx="12192000" cy="1285240"/>
            </a:xfrm>
            <a:custGeom>
              <a:avLst/>
              <a:gdLst/>
              <a:ahLst/>
              <a:cxnLst/>
              <a:rect l="l" t="t" r="r" b="b"/>
              <a:pathLst>
                <a:path w="12192000" h="1285240">
                  <a:moveTo>
                    <a:pt x="12192000" y="0"/>
                  </a:moveTo>
                  <a:lnTo>
                    <a:pt x="0" y="0"/>
                  </a:lnTo>
                  <a:lnTo>
                    <a:pt x="0" y="1284732"/>
                  </a:lnTo>
                  <a:lnTo>
                    <a:pt x="12192000" y="12847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12192000" cy="1285240"/>
            </a:xfrm>
            <a:custGeom>
              <a:avLst/>
              <a:gdLst/>
              <a:ahLst/>
              <a:cxnLst/>
              <a:rect l="l" t="t" r="r" b="b"/>
              <a:pathLst>
                <a:path w="12192000" h="1285240">
                  <a:moveTo>
                    <a:pt x="0" y="1284732"/>
                  </a:moveTo>
                  <a:lnTo>
                    <a:pt x="12192000" y="128473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284732"/>
                  </a:lnTo>
                  <a:close/>
                </a:path>
              </a:pathLst>
            </a:custGeom>
            <a:ln w="12954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670" y="151891"/>
            <a:ext cx="5815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</a:rPr>
              <a:t>Course</a:t>
            </a:r>
            <a:r>
              <a:rPr sz="6000" spc="-25" dirty="0">
                <a:solidFill>
                  <a:srgbClr val="FFFFFF"/>
                </a:solidFill>
              </a:rPr>
              <a:t> </a:t>
            </a:r>
            <a:r>
              <a:rPr sz="6000" spc="-10" dirty="0">
                <a:solidFill>
                  <a:srgbClr val="FFFFFF"/>
                </a:solidFill>
              </a:rPr>
              <a:t>Outlines</a:t>
            </a:r>
            <a:endParaRPr sz="6000"/>
          </a:p>
        </p:txBody>
      </p:sp>
      <p:grpSp>
        <p:nvGrpSpPr>
          <p:cNvPr id="7" name="object 7"/>
          <p:cNvGrpSpPr/>
          <p:nvPr/>
        </p:nvGrpSpPr>
        <p:grpSpPr>
          <a:xfrm>
            <a:off x="0" y="1284731"/>
            <a:ext cx="6974586" cy="4745990"/>
            <a:chOff x="0" y="1284731"/>
            <a:chExt cx="6974586" cy="4745990"/>
          </a:xfrm>
        </p:grpSpPr>
        <p:sp>
          <p:nvSpPr>
            <p:cNvPr id="8" name="object 8"/>
            <p:cNvSpPr/>
            <p:nvPr/>
          </p:nvSpPr>
          <p:spPr>
            <a:xfrm>
              <a:off x="0" y="1284731"/>
              <a:ext cx="6974205" cy="4745990"/>
            </a:xfrm>
            <a:custGeom>
              <a:avLst/>
              <a:gdLst/>
              <a:ahLst/>
              <a:cxnLst/>
              <a:rect l="l" t="t" r="r" b="b"/>
              <a:pathLst>
                <a:path w="6974205" h="4745990">
                  <a:moveTo>
                    <a:pt x="6973824" y="0"/>
                  </a:moveTo>
                  <a:lnTo>
                    <a:pt x="0" y="0"/>
                  </a:lnTo>
                  <a:lnTo>
                    <a:pt x="0" y="4745736"/>
                  </a:lnTo>
                  <a:lnTo>
                    <a:pt x="6973824" y="4745736"/>
                  </a:lnTo>
                  <a:lnTo>
                    <a:pt x="6973824" y="0"/>
                  </a:ln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" y="4953001"/>
              <a:ext cx="6974205" cy="1054354"/>
            </a:xfrm>
            <a:custGeom>
              <a:avLst/>
              <a:gdLst/>
              <a:ahLst/>
              <a:cxnLst/>
              <a:rect l="l" t="t" r="r" b="b"/>
              <a:pathLst>
                <a:path w="6974205" h="525145">
                  <a:moveTo>
                    <a:pt x="6973824" y="0"/>
                  </a:moveTo>
                  <a:lnTo>
                    <a:pt x="0" y="0"/>
                  </a:lnTo>
                  <a:lnTo>
                    <a:pt x="0" y="525017"/>
                  </a:lnTo>
                  <a:lnTo>
                    <a:pt x="6973824" y="525017"/>
                  </a:lnTo>
                  <a:lnTo>
                    <a:pt x="6973824" y="0"/>
                  </a:ln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" y="5482209"/>
              <a:ext cx="6974205" cy="525145"/>
            </a:xfrm>
            <a:custGeom>
              <a:avLst/>
              <a:gdLst/>
              <a:ahLst/>
              <a:cxnLst/>
              <a:rect l="l" t="t" r="r" b="b"/>
              <a:pathLst>
                <a:path w="6974205" h="525145">
                  <a:moveTo>
                    <a:pt x="0" y="525017"/>
                  </a:moveTo>
                  <a:lnTo>
                    <a:pt x="6973824" y="525017"/>
                  </a:lnTo>
                  <a:lnTo>
                    <a:pt x="6973824" y="0"/>
                  </a:lnTo>
                  <a:lnTo>
                    <a:pt x="0" y="0"/>
                  </a:lnTo>
                  <a:lnTo>
                    <a:pt x="0" y="525017"/>
                  </a:lnTo>
                  <a:close/>
                </a:path>
              </a:pathLst>
            </a:custGeom>
            <a:ln w="12953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3784" y="1349705"/>
            <a:ext cx="6370955" cy="35785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tabLst>
                <a:tab pos="1530985" algn="l"/>
              </a:tabLst>
            </a:pPr>
            <a:r>
              <a:rPr lang="en-AU" sz="2000" b="1" dirty="0">
                <a:solidFill>
                  <a:srgbClr val="AD3D3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Marks Distribution:</a:t>
            </a:r>
            <a:endParaRPr lang="en-AU" sz="2000" dirty="0">
              <a:solidFill>
                <a:srgbClr val="AD3D3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1530985" algn="l"/>
              </a:tabLst>
            </a:pPr>
            <a:r>
              <a:rPr lang="en-AU" sz="2000" dirty="0">
                <a:solidFill>
                  <a:srgbClr val="AD3D3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attendance: 		10%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1530985" algn="l"/>
              </a:tabLst>
            </a:pPr>
            <a:r>
              <a:rPr lang="en-AU" sz="2000" dirty="0">
                <a:solidFill>
                  <a:srgbClr val="AD3D3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Quiz and Assignment(s): 	20%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1530985" algn="l"/>
              </a:tabLst>
            </a:pPr>
            <a:r>
              <a:rPr lang="en-AU" sz="2000" dirty="0">
                <a:solidFill>
                  <a:srgbClr val="AD3D3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Mid-term assessment: 	20%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1530985" algn="l"/>
              </a:tabLst>
            </a:pPr>
            <a:r>
              <a:rPr lang="en-AU" sz="2000" dirty="0">
                <a:solidFill>
                  <a:srgbClr val="AD3D3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Project: 				25%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AD3D3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 Evaluation: 		25%</a:t>
            </a:r>
          </a:p>
          <a:p>
            <a:pPr lvl="2"/>
            <a:r>
              <a:rPr lang="en-AU" sz="2000" dirty="0">
                <a:solidFill>
                  <a:srgbClr val="A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br>
              <a:rPr lang="en-AU" sz="2000" dirty="0">
                <a:solidFill>
                  <a:srgbClr val="AD3D3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000" dirty="0">
                <a:solidFill>
                  <a:srgbClr val="A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en-AU" sz="2000" b="1" dirty="0">
                <a:solidFill>
                  <a:srgbClr val="A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 100%</a:t>
            </a:r>
            <a:endParaRPr sz="2000" b="1" dirty="0">
              <a:solidFill>
                <a:srgbClr val="AD3D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24687" y="6192986"/>
            <a:ext cx="490664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GB" dirty="0">
                <a:solidFill>
                  <a:schemeClr val="tx1"/>
                </a:solidFill>
              </a:rPr>
              <a:t>EDGE ICT – Python (Django)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C8126364-9F1F-A89F-2D7E-5412008F9881}"/>
              </a:ext>
            </a:extLst>
          </p:cNvPr>
          <p:cNvSpPr txBox="1"/>
          <p:nvPr/>
        </p:nvSpPr>
        <p:spPr>
          <a:xfrm>
            <a:off x="152400" y="4993517"/>
            <a:ext cx="6705600" cy="4187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pc="-1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GB" dirty="0">
                <a:solidFill>
                  <a:srgbClr val="FFFFFF"/>
                </a:solidFill>
                <a:latin typeface="Arial"/>
                <a:cs typeface="Arial"/>
              </a:rPr>
              <a:t>21 Internal + 6 External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FFFFFF"/>
                </a:solidFill>
                <a:latin typeface="Arial"/>
                <a:cs typeface="Arial"/>
              </a:rPr>
              <a:t>Lects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GB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68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942838"/>
              <a:ext cx="12192000" cy="8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1464" y="6012179"/>
              <a:ext cx="635507" cy="6835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1690" y="6183629"/>
              <a:ext cx="918209" cy="5036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2192000" cy="59230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6567" y="236220"/>
              <a:ext cx="1096518" cy="11803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4652771"/>
              <a:ext cx="12192000" cy="1285240"/>
            </a:xfrm>
            <a:custGeom>
              <a:avLst/>
              <a:gdLst/>
              <a:ahLst/>
              <a:cxnLst/>
              <a:rect l="l" t="t" r="r" b="b"/>
              <a:pathLst>
                <a:path w="12192000" h="1285239">
                  <a:moveTo>
                    <a:pt x="12192000" y="0"/>
                  </a:moveTo>
                  <a:lnTo>
                    <a:pt x="0" y="0"/>
                  </a:lnTo>
                  <a:lnTo>
                    <a:pt x="0" y="1284731"/>
                  </a:lnTo>
                  <a:lnTo>
                    <a:pt x="12192000" y="128473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9608" y="4890515"/>
            <a:ext cx="9925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Century Gothic"/>
                <a:cs typeface="Century Gothic"/>
              </a:rPr>
              <a:t>Introduction</a:t>
            </a:r>
            <a:r>
              <a:rPr sz="40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40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entury Gothic"/>
                <a:cs typeface="Century Gothic"/>
              </a:rPr>
              <a:t>Modeling</a:t>
            </a:r>
            <a:r>
              <a:rPr sz="40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b="1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40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Simulation</a:t>
            </a:r>
            <a:endParaRPr sz="4000">
              <a:latin typeface="Century Gothic"/>
              <a:cs typeface="Century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055" y="261365"/>
            <a:ext cx="5350764" cy="403097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131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dirty="0"/>
              <a:t>1:</a:t>
            </a:r>
            <a:r>
              <a:rPr spc="-45" dirty="0"/>
              <a:t> </a:t>
            </a:r>
            <a:r>
              <a:rPr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Modeling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332738" y="1592885"/>
            <a:ext cx="7168515" cy="39782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70"/>
              </a:spcBef>
              <a:buAutoNum type="arabicParenR"/>
              <a:tabLst>
                <a:tab pos="469265" algn="l"/>
              </a:tabLst>
            </a:pP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Modelling</a:t>
            </a:r>
            <a:r>
              <a:rPr sz="2200" b="1" spc="-6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and</a:t>
            </a:r>
            <a:r>
              <a:rPr sz="2200" b="1" spc="-4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Simulation</a:t>
            </a:r>
            <a:r>
              <a:rPr sz="2200" b="1" spc="-4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Concepts</a:t>
            </a:r>
            <a:endParaRPr sz="2200">
              <a:latin typeface="Century Gothic"/>
              <a:cs typeface="Century Gothic"/>
            </a:endParaRPr>
          </a:p>
          <a:p>
            <a:pPr marL="469265" indent="-456565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469265" algn="l"/>
              </a:tabLst>
            </a:pP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Definitions</a:t>
            </a:r>
            <a:r>
              <a:rPr sz="2200" b="1" spc="-3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and</a:t>
            </a:r>
            <a:r>
              <a:rPr sz="2200" b="1" spc="-1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What</a:t>
            </a:r>
            <a:r>
              <a:rPr sz="2200" b="1" spc="-1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is</a:t>
            </a:r>
            <a:r>
              <a:rPr sz="2200" b="1" spc="-3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Modelling</a:t>
            </a:r>
            <a:r>
              <a:rPr sz="2200" b="1" spc="-4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and</a:t>
            </a:r>
            <a:r>
              <a:rPr sz="2200" b="1" spc="-1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Simulation?</a:t>
            </a:r>
            <a:endParaRPr sz="2200">
              <a:latin typeface="Century Gothic"/>
              <a:cs typeface="Century Gothic"/>
            </a:endParaRPr>
          </a:p>
          <a:p>
            <a:pPr marL="469265" indent="-456565">
              <a:lnSpc>
                <a:spcPct val="100000"/>
              </a:lnSpc>
              <a:spcBef>
                <a:spcPts val="470"/>
              </a:spcBef>
              <a:buAutoNum type="arabicParenR"/>
              <a:tabLst>
                <a:tab pos="469265" algn="l"/>
              </a:tabLst>
            </a:pP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Types</a:t>
            </a:r>
            <a:r>
              <a:rPr sz="2200" b="1" spc="-1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of </a:t>
            </a:r>
            <a:r>
              <a:rPr sz="22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Models</a:t>
            </a:r>
            <a:endParaRPr sz="2200">
              <a:latin typeface="Century Gothic"/>
              <a:cs typeface="Century Gothic"/>
            </a:endParaRPr>
          </a:p>
          <a:p>
            <a:pPr marL="469265" indent="-456565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469265" algn="l"/>
              </a:tabLst>
            </a:pP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Advantages</a:t>
            </a:r>
            <a:r>
              <a:rPr sz="2200" b="1" spc="-4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and</a:t>
            </a:r>
            <a:r>
              <a:rPr sz="2200" b="1" spc="-3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Disadvantages</a:t>
            </a:r>
            <a:r>
              <a:rPr sz="2200" b="1" spc="-5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of</a:t>
            </a:r>
            <a:r>
              <a:rPr sz="2200" b="1" spc="-2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Simulation</a:t>
            </a:r>
            <a:endParaRPr sz="2200">
              <a:latin typeface="Century Gothic"/>
              <a:cs typeface="Century Gothic"/>
            </a:endParaRPr>
          </a:p>
          <a:p>
            <a:pPr marL="469265" indent="-456565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469265" algn="l"/>
              </a:tabLst>
            </a:pP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Advantages</a:t>
            </a:r>
            <a:r>
              <a:rPr sz="2200" b="1" spc="-3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of</a:t>
            </a:r>
            <a:r>
              <a:rPr sz="2200" b="1" spc="-2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Using</a:t>
            </a:r>
            <a:r>
              <a:rPr sz="2200" b="1" spc="-4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Models</a:t>
            </a:r>
            <a:endParaRPr sz="2200">
              <a:latin typeface="Century Gothic"/>
              <a:cs typeface="Century Gothic"/>
            </a:endParaRPr>
          </a:p>
          <a:p>
            <a:pPr marL="469265" indent="-456565">
              <a:lnSpc>
                <a:spcPct val="100000"/>
              </a:lnSpc>
              <a:spcBef>
                <a:spcPts val="465"/>
              </a:spcBef>
              <a:buAutoNum type="arabicParenR"/>
              <a:tabLst>
                <a:tab pos="469265" algn="l"/>
              </a:tabLst>
            </a:pP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Systems</a:t>
            </a:r>
            <a:r>
              <a:rPr sz="2200" b="1" spc="-2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and</a:t>
            </a:r>
            <a:r>
              <a:rPr sz="2200" b="1" spc="-1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System</a:t>
            </a:r>
            <a:r>
              <a:rPr sz="22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 Environment</a:t>
            </a:r>
            <a:endParaRPr sz="2200">
              <a:latin typeface="Century Gothic"/>
              <a:cs typeface="Century Gothic"/>
            </a:endParaRPr>
          </a:p>
          <a:p>
            <a:pPr marL="469265" indent="-456565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469265" algn="l"/>
              </a:tabLst>
            </a:pP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Components of</a:t>
            </a:r>
            <a:r>
              <a:rPr sz="2200" b="1" spc="-1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a </a:t>
            </a:r>
            <a:r>
              <a:rPr sz="22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System</a:t>
            </a:r>
            <a:endParaRPr sz="2200">
              <a:latin typeface="Century Gothic"/>
              <a:cs typeface="Century Gothic"/>
            </a:endParaRPr>
          </a:p>
          <a:p>
            <a:pPr marL="469265" indent="-456565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469265" algn="l"/>
              </a:tabLst>
            </a:pP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Discrete</a:t>
            </a:r>
            <a:r>
              <a:rPr sz="2200" b="1" spc="-6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and</a:t>
            </a:r>
            <a:r>
              <a:rPr sz="2200" b="1" spc="-6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Continuous</a:t>
            </a:r>
            <a:r>
              <a:rPr sz="2200" b="1" spc="-5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Systems</a:t>
            </a:r>
            <a:endParaRPr sz="2200">
              <a:latin typeface="Century Gothic"/>
              <a:cs typeface="Century Gothic"/>
            </a:endParaRPr>
          </a:p>
          <a:p>
            <a:pPr marL="469265" indent="-456565">
              <a:lnSpc>
                <a:spcPct val="100000"/>
              </a:lnSpc>
              <a:spcBef>
                <a:spcPts val="470"/>
              </a:spcBef>
              <a:buAutoNum type="arabicParenR"/>
              <a:tabLst>
                <a:tab pos="469265" algn="l"/>
              </a:tabLst>
            </a:pP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Areas</a:t>
            </a:r>
            <a:r>
              <a:rPr sz="2200" b="1" spc="-3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of</a:t>
            </a:r>
            <a:r>
              <a:rPr sz="2200" b="1" spc="-10" dirty="0">
                <a:solidFill>
                  <a:srgbClr val="953131"/>
                </a:solidFill>
                <a:latin typeface="Century Gothic"/>
                <a:cs typeface="Century Gothic"/>
              </a:rPr>
              <a:t> Application</a:t>
            </a:r>
            <a:endParaRPr sz="2200">
              <a:latin typeface="Century Gothic"/>
              <a:cs typeface="Century Gothic"/>
            </a:endParaRPr>
          </a:p>
          <a:p>
            <a:pPr marL="468630" indent="-455930">
              <a:lnSpc>
                <a:spcPct val="100000"/>
              </a:lnSpc>
              <a:spcBef>
                <a:spcPts val="470"/>
              </a:spcBef>
              <a:buAutoNum type="arabicParenR"/>
              <a:tabLst>
                <a:tab pos="468630" algn="l"/>
              </a:tabLst>
            </a:pP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Modelling</a:t>
            </a:r>
            <a:r>
              <a:rPr sz="2200" b="1" spc="-9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Procedure</a:t>
            </a:r>
            <a:r>
              <a:rPr sz="2200" b="1" spc="-8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(Steps</a:t>
            </a:r>
            <a:r>
              <a:rPr sz="2200" b="1" spc="-75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dirty="0">
                <a:solidFill>
                  <a:srgbClr val="953131"/>
                </a:solidFill>
                <a:latin typeface="Century Gothic"/>
                <a:cs typeface="Century Gothic"/>
              </a:rPr>
              <a:t>with</a:t>
            </a:r>
            <a:r>
              <a:rPr sz="2200" b="1" spc="-80" dirty="0">
                <a:solidFill>
                  <a:srgbClr val="953131"/>
                </a:solidFill>
                <a:latin typeface="Century Gothic"/>
                <a:cs typeface="Century Gothic"/>
              </a:rPr>
              <a:t> </a:t>
            </a:r>
            <a:r>
              <a:rPr sz="2200" b="1" spc="-20" dirty="0">
                <a:solidFill>
                  <a:srgbClr val="953131"/>
                </a:solidFill>
                <a:latin typeface="Century Gothic"/>
                <a:cs typeface="Century Gothic"/>
              </a:rPr>
              <a:t>Fig)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6568" y="2600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131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dirty="0"/>
              <a:t>2:</a:t>
            </a:r>
            <a:r>
              <a:rPr spc="-15" dirty="0"/>
              <a:t> </a:t>
            </a:r>
            <a:r>
              <a:rPr dirty="0"/>
              <a:t>Random </a:t>
            </a:r>
            <a:r>
              <a:rPr spc="-10" dirty="0"/>
              <a:t>Number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5"/>
              </a:spcBef>
              <a:buAutoNum type="arabicParenR"/>
              <a:tabLst>
                <a:tab pos="469265" algn="l"/>
              </a:tabLst>
            </a:pPr>
            <a:r>
              <a:rPr dirty="0"/>
              <a:t>Preliminaries:</a:t>
            </a:r>
            <a:r>
              <a:rPr spc="-65" dirty="0"/>
              <a:t> </a:t>
            </a:r>
            <a:r>
              <a:rPr dirty="0"/>
              <a:t>Modular</a:t>
            </a:r>
            <a:r>
              <a:rPr spc="-45" dirty="0"/>
              <a:t> </a:t>
            </a:r>
            <a:r>
              <a:rPr dirty="0"/>
              <a:t>Arithmatic</a:t>
            </a:r>
            <a:r>
              <a:rPr spc="-45" dirty="0"/>
              <a:t> </a:t>
            </a:r>
            <a:r>
              <a:rPr spc="-10" dirty="0"/>
              <a:t>Basics</a:t>
            </a: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arenR"/>
              <a:tabLst>
                <a:tab pos="469265" algn="l"/>
              </a:tabLst>
            </a:pPr>
            <a:r>
              <a:rPr dirty="0"/>
              <a:t>Properties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Random</a:t>
            </a:r>
            <a:r>
              <a:rPr spc="-50" dirty="0"/>
              <a:t> </a:t>
            </a:r>
            <a:r>
              <a:rPr spc="-10" dirty="0"/>
              <a:t>Numbers</a:t>
            </a: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arenR"/>
              <a:tabLst>
                <a:tab pos="469265" algn="l"/>
              </a:tabLst>
            </a:pPr>
            <a:r>
              <a:rPr dirty="0"/>
              <a:t>Techniques</a:t>
            </a:r>
            <a:r>
              <a:rPr spc="-4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Generating</a:t>
            </a:r>
            <a:r>
              <a:rPr spc="-35" dirty="0"/>
              <a:t> </a:t>
            </a:r>
            <a:r>
              <a:rPr dirty="0"/>
              <a:t>Random</a:t>
            </a:r>
            <a:r>
              <a:rPr spc="-40" dirty="0"/>
              <a:t> </a:t>
            </a:r>
            <a:r>
              <a:rPr spc="-10" dirty="0"/>
              <a:t>Numbers</a:t>
            </a: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AutoNum type="arabicParenR"/>
              <a:tabLst>
                <a:tab pos="469265" algn="l"/>
              </a:tabLst>
            </a:pPr>
            <a:r>
              <a:rPr dirty="0"/>
              <a:t>Linear</a:t>
            </a:r>
            <a:r>
              <a:rPr spc="-80" dirty="0"/>
              <a:t> </a:t>
            </a:r>
            <a:r>
              <a:rPr dirty="0"/>
              <a:t>Congruential</a:t>
            </a:r>
            <a:r>
              <a:rPr spc="-75" dirty="0"/>
              <a:t> </a:t>
            </a:r>
            <a:r>
              <a:rPr spc="-10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56568" y="2600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831" y="4189865"/>
            <a:ext cx="4775408" cy="168210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6407" y="5816853"/>
            <a:ext cx="12477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Credit:</a:t>
            </a:r>
            <a:r>
              <a:rPr sz="800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Tesla</a:t>
            </a:r>
            <a:r>
              <a:rPr sz="800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Digital</a:t>
            </a:r>
            <a:r>
              <a:rPr sz="8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Arial"/>
                <a:cs typeface="Arial"/>
              </a:rPr>
              <a:t>Assets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1656568" y="2600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42759"/>
            <a:chOff x="0" y="0"/>
            <a:chExt cx="12192000" cy="68427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59230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5228" y="502919"/>
              <a:ext cx="1537716" cy="16558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74344" y="2944622"/>
            <a:ext cx="14357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5" dirty="0">
                <a:solidFill>
                  <a:srgbClr val="FFFFFF"/>
                </a:solidFill>
                <a:latin typeface="Arial"/>
                <a:cs typeface="Arial"/>
              </a:rPr>
              <a:t>TBC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3258" y="2825750"/>
            <a:ext cx="3049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QUESTION?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ICT</a:t>
            </a:r>
            <a:r>
              <a:rPr spc="-20" dirty="0"/>
              <a:t> </a:t>
            </a:r>
            <a:r>
              <a:rPr dirty="0"/>
              <a:t>4103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Simulation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Modeling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</a:rPr>
              <a:t>Department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of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Information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</a:t>
            </a:r>
            <a:r>
              <a:rPr sz="1100" spc="-2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Communication</a:t>
            </a:r>
            <a:r>
              <a:rPr sz="1100" spc="-2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Technology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(ICT),</a:t>
            </a:r>
            <a:r>
              <a:rPr sz="1100" spc="-3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MBSTU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1656568" y="2600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369</Words>
  <Application>Microsoft Office PowerPoint</Application>
  <PresentationFormat>Widescreen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Century Gothic</vt:lpstr>
      <vt:lpstr>Symbol</vt:lpstr>
      <vt:lpstr>Office Theme</vt:lpstr>
      <vt:lpstr>EDGE ICT: R1D1 – Python (Django)</vt:lpstr>
      <vt:lpstr>Course Outlines</vt:lpstr>
      <vt:lpstr>Course Outlines</vt:lpstr>
      <vt:lpstr>PowerPoint Presentation</vt:lpstr>
      <vt:lpstr>1: Introduction To Modeling &amp; Simulation</vt:lpstr>
      <vt:lpstr>2: Random Number</vt:lpstr>
      <vt:lpstr>PowerPoint Presentation</vt:lpstr>
      <vt:lpstr>PowerPoint Presentation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Ziaur Rahman @ictMBSTU</dc:title>
  <dc:creator>Dr Ziaur Rahman</dc:creator>
  <cp:keywords>Computer Science;Probabilities;Statistics;Simulation</cp:keywords>
  <cp:lastModifiedBy>R. Ziaur</cp:lastModifiedBy>
  <cp:revision>8</cp:revision>
  <dcterms:created xsi:type="dcterms:W3CDTF">2024-08-21T01:23:37Z</dcterms:created>
  <dcterms:modified xsi:type="dcterms:W3CDTF">2024-12-04T04:18:06Z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2024-08-21T00:00:00Z</vt:filetime>
  </property>
  <property fmtid="{D5CDD505-2E9C-101B-9397-08002B2CF9AE}" pid="5" name="Producer">
    <vt:lpwstr>Microsoft® PowerPoint® 2019</vt:lpwstr>
  </property>
</Properties>
</file>