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07" r:id="rId2"/>
    <p:sldId id="542" r:id="rId3"/>
    <p:sldId id="266" r:id="rId4"/>
    <p:sldId id="605" r:id="rId5"/>
    <p:sldId id="617" r:id="rId6"/>
    <p:sldId id="537" r:id="rId7"/>
    <p:sldId id="616" r:id="rId8"/>
  </p:sldIdLst>
  <p:sldSz cx="12192000" cy="6858000"/>
  <p:notesSz cx="9926638" cy="6797675"/>
  <p:custDataLst>
    <p:tags r:id="rId11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E2B"/>
    <a:srgbClr val="7AC36A"/>
    <a:srgbClr val="5798D3"/>
    <a:srgbClr val="FAA75B"/>
    <a:srgbClr val="000000"/>
    <a:srgbClr val="F2F9F1"/>
    <a:srgbClr val="1F3262"/>
    <a:srgbClr val="8E1837"/>
    <a:srgbClr val="FCB614"/>
    <a:srgbClr val="C22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6" autoAdjust="0"/>
    <p:restoredTop sz="83703" autoAdjust="0"/>
  </p:normalViewPr>
  <p:slideViewPr>
    <p:cSldViewPr>
      <p:cViewPr varScale="1">
        <p:scale>
          <a:sx n="67" d="100"/>
          <a:sy n="67" d="100"/>
        </p:scale>
        <p:origin x="1469" y="41"/>
      </p:cViewPr>
      <p:guideLst>
        <p:guide orient="horz" pos="2880"/>
        <p:guide pos="2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1286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65E66A-832D-C73C-64CB-081FCBE81C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AD6F4-2F81-E0D7-DE72-96D5D814B3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510" y="0"/>
            <a:ext cx="4301543" cy="341458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r">
              <a:defRPr sz="1100"/>
            </a:lvl1pPr>
          </a:lstStyle>
          <a:p>
            <a:fld id="{979B27F4-ABEC-4ABF-B923-4D9D88C836C5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EF51B-0428-7E2C-2E85-D5E60943B5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DE27B-C47F-6875-6373-E14F1AC0D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510" y="6456219"/>
            <a:ext cx="4301543" cy="341457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r">
              <a:defRPr sz="1100"/>
            </a:lvl1pPr>
          </a:lstStyle>
          <a:p>
            <a:fld id="{C71B6562-81C5-41B2-9823-6AB429498A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200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41458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510" y="0"/>
            <a:ext cx="4301543" cy="341458"/>
          </a:xfrm>
          <a:prstGeom prst="rect">
            <a:avLst/>
          </a:prstGeom>
        </p:spPr>
        <p:txBody>
          <a:bodyPr vert="horz" lIns="80275" tIns="40138" rIns="80275" bIns="40138" rtlCol="0"/>
          <a:lstStyle>
            <a:lvl1pPr algn="r">
              <a:defRPr sz="1100"/>
            </a:lvl1pPr>
          </a:lstStyle>
          <a:p>
            <a:fld id="{28DE3DB2-C358-437F-9D34-74A86D1657E1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5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275" tIns="40138" rIns="80275" bIns="4013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4"/>
          </a:xfrm>
          <a:prstGeom prst="rect">
            <a:avLst/>
          </a:prstGeom>
        </p:spPr>
        <p:txBody>
          <a:bodyPr vert="horz" lIns="80275" tIns="40138" rIns="80275" bIns="401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1543" cy="341457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l">
              <a:defRPr sz="11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510" y="6456219"/>
            <a:ext cx="4301543" cy="341457"/>
          </a:xfrm>
          <a:prstGeom prst="rect">
            <a:avLst/>
          </a:prstGeom>
        </p:spPr>
        <p:txBody>
          <a:bodyPr vert="horz" lIns="80275" tIns="40138" rIns="80275" bIns="40138" rtlCol="0" anchor="b"/>
          <a:lstStyle>
            <a:lvl1pPr algn="r">
              <a:defRPr sz="1100"/>
            </a:lvl1pPr>
          </a:lstStyle>
          <a:p>
            <a:fld id="{2636BDBB-7D50-40DC-B6C1-72C4983C7D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87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23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02752"/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7369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45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36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6BDBB-7D50-40DC-B6C1-72C4983C7D7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12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190" y="6305388"/>
            <a:ext cx="4231819" cy="190821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endParaRPr sz="11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" y="151891"/>
            <a:ext cx="10976355" cy="1251585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9858" y="1592580"/>
            <a:ext cx="7176770" cy="18510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" y="151891"/>
            <a:ext cx="10976355" cy="1251585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0190" y="6305388"/>
            <a:ext cx="4231819" cy="190821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endParaRPr sz="11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" y="151891"/>
            <a:ext cx="10976355" cy="1251585"/>
          </a:xfrm>
          <a:prstGeom prst="rect">
            <a:avLst/>
          </a:prstGeom>
        </p:spPr>
        <p:txBody>
          <a:bodyPr lIns="0" tIns="0" rIns="0" bIns="0"/>
          <a:lstStyle>
            <a:lvl1pPr>
              <a:defRPr sz="4400" b="1" i="0">
                <a:solidFill>
                  <a:srgbClr val="95313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0190" y="6305388"/>
            <a:ext cx="4231819" cy="190821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endParaRPr sz="11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0190" y="6305388"/>
            <a:ext cx="4231819" cy="190821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1" i="0">
                <a:solidFill>
                  <a:srgbClr val="C8F0F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endParaRPr sz="110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标题幻灯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828800" y="3886201"/>
            <a:ext cx="853440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5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47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rtl="0"/>
            <a:fld id="{00000000-1234-1234-1234-123412341234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6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m-alliance.com/cybersecurity-blog/top-10-biggest-cyber-attacks-of-2024-25-other-attacks-to-know-about#synnovis" TargetMode="External"/><Relationship Id="rId3" Type="http://schemas.openxmlformats.org/officeDocument/2006/relationships/hyperlink" Target="https://www.cm-alliance.com/cybersecurity-blog/top-10-biggest-cyber-attacks-of-2024-25-other-attacks-to-know-about#change" TargetMode="External"/><Relationship Id="rId7" Type="http://schemas.openxmlformats.org/officeDocument/2006/relationships/hyperlink" Target="https://www.cm-alliance.com/cybersecurity-blog/top-10-biggest-cyber-attacks-of-2024-25-other-attacks-to-know-about#medisecure" TargetMode="External"/><Relationship Id="rId12" Type="http://schemas.openxmlformats.org/officeDocument/2006/relationships/hyperlink" Target="https://www.cm-alliance.com/cybersecurity-blog/top-10-biggest-cyber-attacks-of-2024-25-other-attacks-to-know-about#sal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cm-alliance.com/cybersecurity-blog/top-10-biggest-cyber-attacks-of-2024-25-other-attacks-to-know-about#ascension" TargetMode="External"/><Relationship Id="rId11" Type="http://schemas.openxmlformats.org/officeDocument/2006/relationships/hyperlink" Target="https://www.cm-alliance.com/cybersecurity-blog/top-10-biggest-cyber-attacks-of-2024-25-other-attacks-to-know-about#Ivanti" TargetMode="External"/><Relationship Id="rId5" Type="http://schemas.openxmlformats.org/officeDocument/2006/relationships/hyperlink" Target="https://www.cm-alliance.com/cybersecurity-blog/top-10-biggest-cyber-attacks-of-2024-25-other-attacks-to-know-about#mod" TargetMode="External"/><Relationship Id="rId10" Type="http://schemas.openxmlformats.org/officeDocument/2006/relationships/hyperlink" Target="https://www.cm-alliance.com/cybersecurity-blog/top-10-biggest-cyber-attacks-of-2024-25-other-attacks-to-know-about#tfl" TargetMode="External"/><Relationship Id="rId4" Type="http://schemas.openxmlformats.org/officeDocument/2006/relationships/hyperlink" Target="https://www.cm-alliance.com/cybersecurity-blog/top-10-biggest-cyber-attacks-of-2024-25-other-attacks-to-know-about#snowflake" TargetMode="External"/><Relationship Id="rId9" Type="http://schemas.openxmlformats.org/officeDocument/2006/relationships/hyperlink" Target="https://www.cm-alliance.com/cybersecurity-blog/top-10-biggest-cyber-attacks-of-2024-25-other-attacks-to-know-about#crowdstrik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54BDA6-4A25-DD63-75E7-C9A65DDEBCC3}"/>
              </a:ext>
            </a:extLst>
          </p:cNvPr>
          <p:cNvSpPr/>
          <p:nvPr/>
        </p:nvSpPr>
        <p:spPr>
          <a:xfrm>
            <a:off x="0" y="-9527"/>
            <a:ext cx="12192000" cy="1800521"/>
          </a:xfrm>
          <a:prstGeom prst="rect">
            <a:avLst/>
          </a:prstGeom>
          <a:solidFill>
            <a:srgbClr val="9B2E2B"/>
          </a:solidFill>
          <a:ln>
            <a:solidFill>
              <a:srgbClr val="9B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63BE0-8B55-7E06-4EBB-9E163984A1C6}"/>
              </a:ext>
            </a:extLst>
          </p:cNvPr>
          <p:cNvSpPr/>
          <p:nvPr/>
        </p:nvSpPr>
        <p:spPr>
          <a:xfrm>
            <a:off x="1452415" y="205268"/>
            <a:ext cx="379302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MAWLANA BHASHANI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A0D72-6A93-6B8D-7C5B-1C82314E6605}"/>
              </a:ext>
            </a:extLst>
          </p:cNvPr>
          <p:cNvSpPr/>
          <p:nvPr/>
        </p:nvSpPr>
        <p:spPr>
          <a:xfrm>
            <a:off x="1414767" y="632955"/>
            <a:ext cx="468123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Science and Technology University, Tangail-1902</a:t>
            </a:r>
          </a:p>
          <a:p>
            <a:endParaRPr lang="en-AU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2C0E3-6A8D-FE8F-39E6-AE9F552A2175}"/>
              </a:ext>
            </a:extLst>
          </p:cNvPr>
          <p:cNvSpPr/>
          <p:nvPr/>
        </p:nvSpPr>
        <p:spPr>
          <a:xfrm>
            <a:off x="1431584" y="816639"/>
            <a:ext cx="2911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3374E54-987E-7848-8633-7203E9A9200B}"/>
              </a:ext>
            </a:extLst>
          </p:cNvPr>
          <p:cNvSpPr>
            <a:spLocks noGrp="1"/>
          </p:cNvSpPr>
          <p:nvPr/>
        </p:nvSpPr>
        <p:spPr>
          <a:xfrm>
            <a:off x="528763" y="5075014"/>
            <a:ext cx="11206037" cy="392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baseline="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baseline="0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900" b="0" dirty="0">
                <a:solidFill>
                  <a:srgbClr val="13477E"/>
                </a:solidFill>
                <a:latin typeface="Century Gothic" panose="020B0502020202020204" pitchFamily="34" charset="0"/>
              </a:rPr>
              <a:t>Ziaur Rahman, Md Khairul Islam, Shah Adil </a:t>
            </a:r>
            <a:r>
              <a:rPr lang="en-AU" sz="1900" b="0" dirty="0" err="1">
                <a:solidFill>
                  <a:srgbClr val="13477E"/>
                </a:solidFill>
                <a:latin typeface="Century Gothic" panose="020B0502020202020204" pitchFamily="34" charset="0"/>
              </a:rPr>
              <a:t>Ishtiyaq</a:t>
            </a:r>
            <a:r>
              <a:rPr lang="en-AU" sz="1900" b="0" dirty="0">
                <a:solidFill>
                  <a:srgbClr val="13477E"/>
                </a:solidFill>
                <a:latin typeface="Century Gothic" panose="020B0502020202020204" pitchFamily="34" charset="0"/>
              </a:rPr>
              <a:t> Ahmad, Mohammad </a:t>
            </a:r>
            <a:r>
              <a:rPr lang="en-AU" sz="1900" b="0" dirty="0" err="1">
                <a:solidFill>
                  <a:srgbClr val="13477E"/>
                </a:solidFill>
                <a:latin typeface="Century Gothic" panose="020B0502020202020204" pitchFamily="34" charset="0"/>
              </a:rPr>
              <a:t>Motiur</a:t>
            </a:r>
            <a:r>
              <a:rPr lang="en-AU" sz="1900" b="0" dirty="0">
                <a:solidFill>
                  <a:srgbClr val="13477E"/>
                </a:solidFill>
                <a:latin typeface="Century Gothic" panose="020B0502020202020204" pitchFamily="34" charset="0"/>
              </a:rPr>
              <a:t> Rahman et. al</a:t>
            </a:r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449C6A32-62CE-4D59-6367-775C94DAD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763" y="2917558"/>
            <a:ext cx="10805987" cy="1425842"/>
          </a:xfrm>
        </p:spPr>
        <p:txBody>
          <a:bodyPr>
            <a:normAutofit fontScale="90000"/>
          </a:bodyPr>
          <a:lstStyle/>
          <a:p>
            <a:pPr algn="l"/>
            <a:r>
              <a:rPr lang="en-GB" sz="4800" b="1" dirty="0">
                <a:solidFill>
                  <a:srgbClr val="9B2E2B"/>
                </a:solidFill>
                <a:latin typeface="Century Gothic" panose="020B0502020202020204" pitchFamily="34" charset="0"/>
              </a:rPr>
              <a:t>Reviews and Recommendations</a:t>
            </a:r>
            <a:br>
              <a:rPr lang="en-GB" sz="4800" b="1" dirty="0">
                <a:solidFill>
                  <a:srgbClr val="9B2E2B"/>
                </a:solidFill>
                <a:latin typeface="Century Gothic" panose="020B0502020202020204" pitchFamily="34" charset="0"/>
              </a:rPr>
            </a:br>
            <a:r>
              <a:rPr lang="en-GB" sz="4800" b="1" dirty="0">
                <a:solidFill>
                  <a:srgbClr val="9B2E2B"/>
                </a:solidFill>
                <a:latin typeface="Century Gothic" panose="020B0502020202020204" pitchFamily="34" charset="0"/>
              </a:rPr>
              <a:t>from the MBSTU Ranking Committee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056FB-8DE7-1693-A769-0C03883EC66E}"/>
              </a:ext>
            </a:extLst>
          </p:cNvPr>
          <p:cNvCxnSpPr>
            <a:cxnSpLocks/>
          </p:cNvCxnSpPr>
          <p:nvPr/>
        </p:nvCxnSpPr>
        <p:spPr>
          <a:xfrm flipV="1">
            <a:off x="676275" y="2839552"/>
            <a:ext cx="5114925" cy="16034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B036FD-B1E0-7C03-8AB4-723127C19764}"/>
              </a:ext>
            </a:extLst>
          </p:cNvPr>
          <p:cNvSpPr txBox="1"/>
          <p:nvPr/>
        </p:nvSpPr>
        <p:spPr>
          <a:xfrm>
            <a:off x="578387" y="2426220"/>
            <a:ext cx="582241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Week 1</a:t>
            </a:r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7DB284-A20B-805C-F979-3399836EEB3E}"/>
              </a:ext>
            </a:extLst>
          </p:cNvPr>
          <p:cNvSpPr txBox="1"/>
          <p:nvPr/>
        </p:nvSpPr>
        <p:spPr>
          <a:xfrm>
            <a:off x="9108525" y="6077181"/>
            <a:ext cx="2945378" cy="334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             | 25 February 2025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A8CB6D-BEC4-D2F6-EFBF-958461321105}"/>
              </a:ext>
            </a:extLst>
          </p:cNvPr>
          <p:cNvCxnSpPr/>
          <p:nvPr/>
        </p:nvCxnSpPr>
        <p:spPr>
          <a:xfrm>
            <a:off x="9241361" y="6423150"/>
            <a:ext cx="234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B2DAD-26E6-C136-4F8B-FA520447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60602" y="6072239"/>
            <a:ext cx="1552442" cy="365125"/>
          </a:xfrm>
        </p:spPr>
        <p:txBody>
          <a:bodyPr/>
          <a:lstStyle/>
          <a:p>
            <a:fld id="{73882E65-640C-4540-8CEB-58DA59758462}" type="datetime13">
              <a:rPr lang="en-AU" sz="140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10:33:45 AM</a:t>
            </a:fld>
            <a:endParaRPr lang="en-AU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E938-37B9-EDEC-ED64-77AD66ED8F5A}"/>
              </a:ext>
            </a:extLst>
          </p:cNvPr>
          <p:cNvSpPr txBox="1"/>
          <p:nvPr/>
        </p:nvSpPr>
        <p:spPr>
          <a:xfrm>
            <a:off x="9302701" y="6379256"/>
            <a:ext cx="2256379" cy="334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MBSTU, Tangail-1902</a:t>
            </a:r>
          </a:p>
        </p:txBody>
      </p:sp>
      <p:pic>
        <p:nvPicPr>
          <p:cNvPr id="2" name="Picture 1" descr="A logo of a book with a candle and a star&#10;&#10;Description automatically generated">
            <a:extLst>
              <a:ext uri="{FF2B5EF4-FFF2-40B4-BE49-F238E27FC236}">
                <a16:creationId xmlns:a16="http://schemas.microsoft.com/office/drawing/2014/main" id="{06602BA7-EF8C-7469-C515-4A7FFB5CF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40" y="233952"/>
            <a:ext cx="992444" cy="98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09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ortrait of a person with a hat&#10;&#10;Description automatically generated">
            <a:extLst>
              <a:ext uri="{FF2B5EF4-FFF2-40B4-BE49-F238E27FC236}">
                <a16:creationId xmlns:a16="http://schemas.microsoft.com/office/drawing/2014/main" id="{DEA74E8C-40E9-177D-C066-3ECEFABDA8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6" t="2218" r="27059"/>
          <a:stretch/>
        </p:blipFill>
        <p:spPr>
          <a:xfrm>
            <a:off x="0" y="0"/>
            <a:ext cx="5562600" cy="6720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483909-3A34-5F94-6C4A-8DE04D8F7611}"/>
              </a:ext>
            </a:extLst>
          </p:cNvPr>
          <p:cNvSpPr txBox="1"/>
          <p:nvPr/>
        </p:nvSpPr>
        <p:spPr>
          <a:xfrm>
            <a:off x="6705600" y="1676400"/>
            <a:ext cx="4648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4400" b="1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আমি খেটে খাওয়া</a:t>
            </a:r>
          </a:p>
          <a:p>
            <a:r>
              <a:rPr lang="as-IN" sz="4400" b="1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মানুষের কথা বলি। </a:t>
            </a:r>
            <a:endParaRPr lang="en-AU" sz="4400" b="1" dirty="0">
              <a:solidFill>
                <a:srgbClr val="B44040"/>
              </a:solidFill>
              <a:latin typeface="TonnyBanglaOMJ" panose="01010600010101010101" pitchFamily="2" charset="0"/>
              <a:cs typeface="TonnyBanglaOMJ" panose="01010600010101010101" pitchFamily="2" charset="0"/>
            </a:endParaRPr>
          </a:p>
        </p:txBody>
      </p:sp>
      <p:pic>
        <p:nvPicPr>
          <p:cNvPr id="8" name="Picture 7" descr="A black quote symbol on a black background&#10;&#10;Description automatically generated">
            <a:extLst>
              <a:ext uri="{FF2B5EF4-FFF2-40B4-BE49-F238E27FC236}">
                <a16:creationId xmlns:a16="http://schemas.microsoft.com/office/drawing/2014/main" id="{34BE7BBA-3CEE-5FA9-3508-41A8C64613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744">
            <a:off x="6190725" y="1542525"/>
            <a:ext cx="504000" cy="50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5F7892-2E16-0C16-0646-83FEA17804E0}"/>
              </a:ext>
            </a:extLst>
          </p:cNvPr>
          <p:cNvSpPr txBox="1"/>
          <p:nvPr/>
        </p:nvSpPr>
        <p:spPr>
          <a:xfrm>
            <a:off x="5716230" y="5029200"/>
            <a:ext cx="60947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sz="2800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মজলুম জননেতা </a:t>
            </a:r>
            <a:endParaRPr lang="en-AU" sz="2800" dirty="0">
              <a:solidFill>
                <a:srgbClr val="B44040"/>
              </a:solidFill>
              <a:latin typeface="TonnyBanglaOMJ" panose="01010600010101010101" pitchFamily="2" charset="0"/>
              <a:cs typeface="TonnyBanglaOMJ" panose="01010600010101010101" pitchFamily="2" charset="0"/>
            </a:endParaRPr>
          </a:p>
          <a:p>
            <a:r>
              <a:rPr lang="as-IN" sz="3200" b="1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মওলানা আবদুল হামিদ খান ভাসানী</a:t>
            </a:r>
            <a:endParaRPr lang="en-AU" sz="3200" b="1" dirty="0">
              <a:solidFill>
                <a:srgbClr val="B44040"/>
              </a:solidFill>
              <a:latin typeface="TonnyBanglaOMJ" panose="01010600010101010101" pitchFamily="2" charset="0"/>
              <a:cs typeface="TonnyBanglaOMJ" panose="01010600010101010101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076A9-3CE0-66FE-90D9-A8371C8558BB}"/>
              </a:ext>
            </a:extLst>
          </p:cNvPr>
          <p:cNvSpPr txBox="1"/>
          <p:nvPr/>
        </p:nvSpPr>
        <p:spPr>
          <a:xfrm>
            <a:off x="7621230" y="6072834"/>
            <a:ext cx="403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s-IN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(১২ ডিসেম্বর ১৮৮০ - ১৭ নভেম্বর ১৯৭৬</a:t>
            </a:r>
            <a:r>
              <a:rPr lang="en-AU" dirty="0">
                <a:solidFill>
                  <a:srgbClr val="B44040"/>
                </a:solidFill>
                <a:latin typeface="TonnyBanglaOMJ" panose="01010600010101010101" pitchFamily="2" charset="0"/>
                <a:cs typeface="TonnyBanglaOMJ" panose="01010600010101010101" pitchFamily="2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A6E48-DE5F-97C5-6494-961596CD19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95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" y="0"/>
            <a:ext cx="12200000" cy="6858000"/>
            <a:chOff x="-7620" y="0"/>
            <a:chExt cx="12200000" cy="6858000"/>
          </a:xfrm>
        </p:grpSpPr>
        <p:sp>
          <p:nvSpPr>
            <p:cNvPr id="4" name="object 4"/>
            <p:cNvSpPr/>
            <p:nvPr/>
          </p:nvSpPr>
          <p:spPr>
            <a:xfrm>
              <a:off x="380" y="380"/>
              <a:ext cx="12192000" cy="1285240"/>
            </a:xfrm>
            <a:custGeom>
              <a:avLst/>
              <a:gdLst/>
              <a:ahLst/>
              <a:cxnLst/>
              <a:rect l="l" t="t" r="r" b="b"/>
              <a:pathLst>
                <a:path w="12192000" h="1285240">
                  <a:moveTo>
                    <a:pt x="12192000" y="0"/>
                  </a:moveTo>
                  <a:lnTo>
                    <a:pt x="0" y="0"/>
                  </a:lnTo>
                  <a:lnTo>
                    <a:pt x="0" y="1284732"/>
                  </a:lnTo>
                  <a:lnTo>
                    <a:pt x="12192000" y="12847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" y="380"/>
              <a:ext cx="12192000" cy="1285240"/>
            </a:xfrm>
            <a:custGeom>
              <a:avLst/>
              <a:gdLst/>
              <a:ahLst/>
              <a:cxnLst/>
              <a:rect l="l" t="t" r="r" b="b"/>
              <a:pathLst>
                <a:path w="12192000" h="1285240">
                  <a:moveTo>
                    <a:pt x="0" y="1284732"/>
                  </a:moveTo>
                  <a:lnTo>
                    <a:pt x="12192000" y="128473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284732"/>
                  </a:lnTo>
                  <a:close/>
                </a:path>
              </a:pathLst>
            </a:custGeom>
            <a:ln w="12954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20" y="0"/>
              <a:ext cx="12199620" cy="6858000"/>
            </a:xfrm>
            <a:prstGeom prst="rect">
              <a:avLst/>
            </a:prstGeom>
          </p:spPr>
        </p:pic>
      </p:grpSp>
      <p:pic>
        <p:nvPicPr>
          <p:cNvPr id="7170" name="Picture 2" descr="Postmaster shot, Tk 5m robbed of in Tangail | Prothom Alo">
            <a:extLst>
              <a:ext uri="{FF2B5EF4-FFF2-40B4-BE49-F238E27FC236}">
                <a16:creationId xmlns:a16="http://schemas.microsoft.com/office/drawing/2014/main" id="{E2E9E022-A8C5-6B79-692B-C6FC6A38F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3" r="18875"/>
          <a:stretch/>
        </p:blipFill>
        <p:spPr bwMode="auto">
          <a:xfrm>
            <a:off x="8382000" y="320226"/>
            <a:ext cx="3505200" cy="310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in page">
            <a:extLst>
              <a:ext uri="{FF2B5EF4-FFF2-40B4-BE49-F238E27FC236}">
                <a16:creationId xmlns:a16="http://schemas.microsoft.com/office/drawing/2014/main" id="{61C74487-4633-C1A8-4B79-46AD5ABA5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550920"/>
            <a:ext cx="350520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Free Pin Icon #19977 - Free Icons Library">
            <a:extLst>
              <a:ext uri="{FF2B5EF4-FFF2-40B4-BE49-F238E27FC236}">
                <a16:creationId xmlns:a16="http://schemas.microsoft.com/office/drawing/2014/main" id="{32B18FE4-1916-26FD-DC09-CE82C32E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92" b="90000" l="10000" r="90000">
                        <a14:foregroundMark x1="53077" y1="6042" x2="53077" y2="6042"/>
                        <a14:foregroundMark x1="53462" y1="2292" x2="53462" y2="2292"/>
                        <a14:foregroundMark x1="38077" y1="88125" x2="38077" y2="88125"/>
                        <a14:foregroundMark x1="42692" y1="76458" x2="42692" y2="76458"/>
                        <a14:foregroundMark x1="43462" y1="69167" x2="43462" y2="69167"/>
                        <a14:foregroundMark x1="41923" y1="13333" x2="41923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150" y="4495800"/>
            <a:ext cx="2476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A6B946-2F79-2655-5991-7E0B00A30C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29" y="5562600"/>
            <a:ext cx="5924469" cy="109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1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52FB1-530E-2CB7-014D-B04902C154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4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E9B8F-ACA8-A943-BEFF-3C3DC2EC0D7A}"/>
              </a:ext>
            </a:extLst>
          </p:cNvPr>
          <p:cNvSpPr txBox="1"/>
          <p:nvPr/>
        </p:nvSpPr>
        <p:spPr>
          <a:xfrm>
            <a:off x="133350" y="609600"/>
            <a:ext cx="5600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Century Gothic" panose="020B0502020202020204" pitchFamily="34" charset="0"/>
              </a:rPr>
              <a:t>Cyber Incidents</a:t>
            </a:r>
            <a:endParaRPr lang="en-AU" sz="44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465DA8-34F4-A15F-ABC4-5AD2F1502A00}"/>
              </a:ext>
            </a:extLst>
          </p:cNvPr>
          <p:cNvCxnSpPr/>
          <p:nvPr/>
        </p:nvCxnSpPr>
        <p:spPr>
          <a:xfrm>
            <a:off x="647700" y="533400"/>
            <a:ext cx="2286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6498FC-16EE-6C65-D5B7-120255888065}"/>
              </a:ext>
            </a:extLst>
          </p:cNvPr>
          <p:cNvSpPr txBox="1"/>
          <p:nvPr/>
        </p:nvSpPr>
        <p:spPr>
          <a:xfrm>
            <a:off x="1600200" y="1752600"/>
            <a:ext cx="807767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1. 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3"/>
              </a:rPr>
              <a:t>Change Healthcare Ransomware Attack</a:t>
            </a:r>
            <a:br>
              <a:rPr lang="en-AU" sz="2800" dirty="0"/>
            </a:br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2. 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4"/>
              </a:rPr>
              <a:t>Snowflake Ransomware Attack</a:t>
            </a:r>
            <a:br>
              <a:rPr lang="en-AU" sz="2800" dirty="0"/>
            </a:br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3. 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5"/>
              </a:rPr>
              <a:t>UK MoD Data Breach</a:t>
            </a:r>
            <a:br>
              <a:rPr lang="en-AU" sz="2800" dirty="0"/>
            </a:br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4. 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6"/>
              </a:rPr>
              <a:t>Ascension Ransomware Attack</a:t>
            </a:r>
            <a:br>
              <a:rPr lang="en-AU" sz="2800" dirty="0"/>
            </a:br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5. </a:t>
            </a:r>
            <a:r>
              <a:rPr lang="en-AU" sz="2800" b="0" i="0" u="none" strike="noStrike" dirty="0" err="1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7"/>
              </a:rPr>
              <a:t>MediSecure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7"/>
              </a:rPr>
              <a:t> Data Breach</a:t>
            </a:r>
            <a:br>
              <a:rPr lang="en-AU" sz="2800" dirty="0"/>
            </a:br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6. </a:t>
            </a:r>
            <a:r>
              <a:rPr lang="en-AU" sz="2800" b="0" i="0" u="none" strike="noStrike" dirty="0" err="1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8"/>
              </a:rPr>
              <a:t>Synnovis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8"/>
              </a:rPr>
              <a:t>-NHS UK Ransomware Attack</a:t>
            </a:r>
            <a:br>
              <a:rPr lang="en-AU" sz="2800" dirty="0"/>
            </a:br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7. 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9"/>
              </a:rPr>
              <a:t>CrowdStrike-Microsoft Outage</a:t>
            </a:r>
            <a:br>
              <a:rPr lang="en-AU" sz="2800" dirty="0"/>
            </a:br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8. 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10"/>
              </a:rPr>
              <a:t>TfL Cyber Attack</a:t>
            </a:r>
            <a:br>
              <a:rPr lang="en-AU" sz="2800" dirty="0"/>
            </a:br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9. 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11"/>
              </a:rPr>
              <a:t>Ivanti Mass Zero-Day Exploits</a:t>
            </a:r>
            <a:br>
              <a:rPr lang="en-AU" sz="2800" dirty="0"/>
            </a:br>
            <a:r>
              <a:rPr lang="en-AU" sz="28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10. </a:t>
            </a:r>
            <a:r>
              <a:rPr lang="en-AU" sz="2800" b="0" i="0" u="none" strike="noStrike" dirty="0">
                <a:solidFill>
                  <a:srgbClr val="00208F"/>
                </a:solidFill>
                <a:effectLst/>
                <a:latin typeface="Lato" panose="020F0502020204030203" pitchFamily="34" charset="0"/>
                <a:hlinkClick r:id="rId12"/>
              </a:rPr>
              <a:t>Salt Typhoon Attacks</a:t>
            </a:r>
            <a:endParaRPr lang="en-A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8B6A2-52AC-4BF1-0548-315156B590E4}"/>
              </a:ext>
            </a:extLst>
          </p:cNvPr>
          <p:cNvSpPr txBox="1"/>
          <p:nvPr/>
        </p:nvSpPr>
        <p:spPr>
          <a:xfrm>
            <a:off x="6934200" y="6351508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www.cm-alliance.com</a:t>
            </a:r>
          </a:p>
        </p:txBody>
      </p:sp>
    </p:spTree>
    <p:extLst>
      <p:ext uri="{BB962C8B-B14F-4D97-AF65-F5344CB8AC3E}">
        <p14:creationId xmlns:p14="http://schemas.microsoft.com/office/powerpoint/2010/main" val="25100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crosoft AI: A Silent Weapon in Gaza? 50,000 Deaths in Gaza | By Kapil Sir">
            <a:extLst>
              <a:ext uri="{FF2B5EF4-FFF2-40B4-BE49-F238E27FC236}">
                <a16:creationId xmlns:a16="http://schemas.microsoft.com/office/drawing/2014/main" id="{6F76D687-9E52-03DF-E438-C3F6E7787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7" b="188"/>
          <a:stretch/>
        </p:blipFill>
        <p:spPr bwMode="auto">
          <a:xfrm>
            <a:off x="-1" y="1"/>
            <a:ext cx="12192000" cy="60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25C17E-411B-FD58-7024-FDB60B745D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B6F15528-21DE-4FAA-801E-634DDDAF4B2B}" type="slidenum"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rtl="0">
                <a:spcAft>
                  <a:spcPts val="600"/>
                </a:spcAft>
              </a:pPr>
              <a:t>5</a:t>
            </a:fld>
            <a:endParaRPr lang="en-US" sz="12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E71AF-F9F9-DE83-8148-C0037D01090F}"/>
              </a:ext>
            </a:extLst>
          </p:cNvPr>
          <p:cNvSpPr txBox="1"/>
          <p:nvPr/>
        </p:nvSpPr>
        <p:spPr>
          <a:xfrm>
            <a:off x="8610600" y="6266219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NIRNAY IAS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798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E4AD2-C286-F12E-CDB6-9276FF42B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F6A749-C452-49B3-5795-CE349C09AB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3258" y="2825750"/>
            <a:ext cx="3049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solidFill>
                  <a:srgbClr val="000000"/>
                </a:solidFill>
                <a:latin typeface="Century Gothic"/>
                <a:cs typeface="Century Gothic"/>
              </a:rPr>
              <a:t>QUESTION?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473E88C-C8EA-D991-1D08-A5D1B5324A2F}"/>
              </a:ext>
            </a:extLst>
          </p:cNvPr>
          <p:cNvSpPr txBox="1"/>
          <p:nvPr/>
        </p:nvSpPr>
        <p:spPr>
          <a:xfrm>
            <a:off x="11656568" y="260096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404040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95EF1-A70F-1F95-0376-44744681C6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1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8C28BD-14F1-F190-503D-0CCB73828682}"/>
              </a:ext>
            </a:extLst>
          </p:cNvPr>
          <p:cNvSpPr/>
          <p:nvPr/>
        </p:nvSpPr>
        <p:spPr>
          <a:xfrm>
            <a:off x="0" y="0"/>
            <a:ext cx="12192000" cy="684500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4868D-DFDB-4972-8CC7-9E0C631B58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0" y="1623990"/>
            <a:ext cx="4381500" cy="32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42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4s52au5d2z566sf356pbrazu6wodv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11134</TotalTime>
  <Words>152</Words>
  <Application>Microsoft Office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Century Gothic</vt:lpstr>
      <vt:lpstr>Lato</vt:lpstr>
      <vt:lpstr>Roboto</vt:lpstr>
      <vt:lpstr>TonnyBanglaOMJ</vt:lpstr>
      <vt:lpstr>Office Theme</vt:lpstr>
      <vt:lpstr>Reviews and Recommendations from the MBSTU Ranking Committee</vt:lpstr>
      <vt:lpstr>PowerPoint Presentation</vt:lpstr>
      <vt:lpstr>PowerPoint Presentation</vt:lpstr>
      <vt:lpstr>PowerPoint Presentation</vt:lpstr>
      <vt:lpstr>PowerPoint Presentation</vt:lpstr>
      <vt:lpstr>QUESTION?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Ziaur Rahman @ictMBSTU</dc:title>
  <dc:creator>Dr Ziaur Rahman</dc:creator>
  <cp:keywords>Computer Science;Probabilities;Statistics;Simulation</cp:keywords>
  <cp:lastModifiedBy>R. Ziaur</cp:lastModifiedBy>
  <cp:revision>462</cp:revision>
  <cp:lastPrinted>2024-12-10T10:28:48Z</cp:lastPrinted>
  <dcterms:created xsi:type="dcterms:W3CDTF">2024-08-21T01:23:37Z</dcterms:created>
  <dcterms:modified xsi:type="dcterms:W3CDTF">2025-04-16T04:51:12Z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2024-08-21T00:00:00Z</vt:filetime>
  </property>
  <property fmtid="{D5CDD505-2E9C-101B-9397-08002B2CF9AE}" pid="5" name="Producer">
    <vt:lpwstr>Microsoft® PowerPoint® 2019</vt:lpwstr>
  </property>
</Properties>
</file>