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9720263" cy="4500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5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rmit.internal\USRHome\eh8\e92858\Configuration\Desktop\IC\AdnanVia1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\\rmit.internal\USRHome\eh8\e92858\Configuration\Desktop\IC\AdnanVia1\Data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\\rmit.internal\USRHome\eh8\e92858\Configuration\Desktop\IC\AdnanVia1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472573590740663"/>
          <c:y val="9.2242620741925976E-2"/>
          <c:w val="0.79958727163418153"/>
          <c:h val="0.789013853214872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Sheet1!$K$4</c:f>
              <c:strCache>
                <c:ptCount val="1"/>
                <c:pt idx="0">
                  <c:v>Fuzzified False Data</c:v>
                </c:pt>
              </c:strCache>
            </c:strRef>
          </c:tx>
          <c:spPr>
            <a:noFill/>
            <a:ln w="6350">
              <a:solidFill>
                <a:srgbClr val="0033CC"/>
              </a:solidFill>
              <a:prstDash val="solid"/>
            </a:ln>
            <a:effectLst/>
          </c:spPr>
          <c:invertIfNegative val="0"/>
          <c:dLbls>
            <c:dLbl>
              <c:idx val="10"/>
              <c:layout>
                <c:manualLayout>
                  <c:x val="-9.1189155884165124E-2"/>
                  <c:y val="2.9411764705882255E-2"/>
                </c:manualLayout>
              </c:layout>
              <c:spPr>
                <a:solidFill>
                  <a:sysClr val="window" lastClr="FFFFFF"/>
                </a:solidFill>
                <a:ln w="6350">
                  <a:solidFill>
                    <a:srgbClr val="0033CC"/>
                  </a:solidFill>
                  <a:prstDash val="soli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rgbClr val="0033CC"/>
                      </a:solidFill>
                      <a:latin typeface="Asana" panose="02000603000000000000" pitchFamily="2" charset="0"/>
                      <a:ea typeface="Asana" panose="02000603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0-A4B8-46BB-B1F4-489F7C1BD337}"/>
                </c:ext>
              </c:extLst>
            </c:dLbl>
            <c:dLbl>
              <c:idx val="18"/>
              <c:layout>
                <c:manualLayout>
                  <c:x val="-0.1059765865680838"/>
                  <c:y val="2.4064171122994651E-2"/>
                </c:manualLayout>
              </c:layout>
              <c:spPr>
                <a:solidFill>
                  <a:sysClr val="window" lastClr="FFFFFF"/>
                </a:solidFill>
                <a:ln w="6350">
                  <a:solidFill>
                    <a:srgbClr val="0033CC"/>
                  </a:solidFill>
                  <a:prstDash val="soli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rgbClr val="0033CC"/>
                      </a:solidFill>
                      <a:latin typeface="Asana" panose="02000603000000000000" pitchFamily="2" charset="0"/>
                      <a:ea typeface="Asana" panose="02000603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A4B8-46BB-B1F4-489F7C1BD337}"/>
                </c:ext>
              </c:extLst>
            </c:dLbl>
            <c:dLbl>
              <c:idx val="24"/>
              <c:layout>
                <c:manualLayout>
                  <c:x val="-0.1256931608133087"/>
                  <c:y val="3.7433155080213901E-2"/>
                </c:manualLayout>
              </c:layout>
              <c:spPr>
                <a:solidFill>
                  <a:sysClr val="window" lastClr="FFFFFF"/>
                </a:solidFill>
                <a:ln w="6350">
                  <a:solidFill>
                    <a:srgbClr val="0033CC"/>
                  </a:solidFill>
                  <a:prstDash val="soli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rgbClr val="0033CC"/>
                      </a:solidFill>
                      <a:latin typeface="Asana" panose="02000603000000000000" pitchFamily="2" charset="0"/>
                      <a:ea typeface="Asana" panose="02000603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2-A4B8-46BB-B1F4-489F7C1BD337}"/>
                </c:ext>
              </c:extLst>
            </c:dLbl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rgbClr val="0033CC"/>
                    </a:solidFill>
                    <a:latin typeface="Asana" panose="02000603000000000000" pitchFamily="2" charset="0"/>
                    <a:ea typeface="Asana" panose="02000603000000000000" pitchFamily="2" charset="0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stdDev"/>
            <c:noEndCap val="0"/>
            <c:val val="1"/>
            <c:spPr>
              <a:noFill/>
              <a:ln w="6350" cap="flat" cmpd="sng" algn="ctr">
                <a:solidFill>
                  <a:srgbClr val="0033CC"/>
                </a:solidFill>
                <a:prstDash val="dash"/>
                <a:round/>
              </a:ln>
              <a:effectLst/>
            </c:spPr>
          </c:errBars>
          <c:cat>
            <c:numRef>
              <c:f>Sheet1!$J$5:$J$34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Sheet1!$K$5:$K$34</c:f>
              <c:numCache>
                <c:formatCode>0.00</c:formatCode>
                <c:ptCount val="30"/>
                <c:pt idx="0">
                  <c:v>0</c:v>
                </c:pt>
                <c:pt idx="1">
                  <c:v>0.01</c:v>
                </c:pt>
                <c:pt idx="2">
                  <c:v>0.45</c:v>
                </c:pt>
                <c:pt idx="3">
                  <c:v>1.0499999999999998</c:v>
                </c:pt>
                <c:pt idx="4">
                  <c:v>2.6</c:v>
                </c:pt>
                <c:pt idx="5">
                  <c:v>5.55</c:v>
                </c:pt>
                <c:pt idx="6">
                  <c:v>8.5</c:v>
                </c:pt>
                <c:pt idx="7">
                  <c:v>9.4699999999999989</c:v>
                </c:pt>
                <c:pt idx="8">
                  <c:v>10.7</c:v>
                </c:pt>
                <c:pt idx="9">
                  <c:v>14.600000000000001</c:v>
                </c:pt>
                <c:pt idx="10">
                  <c:v>20.889999999999997</c:v>
                </c:pt>
                <c:pt idx="11">
                  <c:v>26.89</c:v>
                </c:pt>
                <c:pt idx="12">
                  <c:v>34.04</c:v>
                </c:pt>
                <c:pt idx="13">
                  <c:v>41.150000000000006</c:v>
                </c:pt>
                <c:pt idx="14">
                  <c:v>46.5</c:v>
                </c:pt>
                <c:pt idx="15">
                  <c:v>50.110000000000007</c:v>
                </c:pt>
                <c:pt idx="16">
                  <c:v>56.64</c:v>
                </c:pt>
                <c:pt idx="17">
                  <c:v>59.43</c:v>
                </c:pt>
                <c:pt idx="18">
                  <c:v>63.559999999999995</c:v>
                </c:pt>
                <c:pt idx="19">
                  <c:v>68.45</c:v>
                </c:pt>
                <c:pt idx="20">
                  <c:v>76.66</c:v>
                </c:pt>
                <c:pt idx="21">
                  <c:v>80.52000000000001</c:v>
                </c:pt>
                <c:pt idx="22">
                  <c:v>85</c:v>
                </c:pt>
                <c:pt idx="23">
                  <c:v>89.73</c:v>
                </c:pt>
                <c:pt idx="24">
                  <c:v>92.350000000000009</c:v>
                </c:pt>
                <c:pt idx="25">
                  <c:v>95.09</c:v>
                </c:pt>
                <c:pt idx="26">
                  <c:v>95.100000000000009</c:v>
                </c:pt>
                <c:pt idx="27">
                  <c:v>95.51</c:v>
                </c:pt>
                <c:pt idx="28">
                  <c:v>95.929999999999993</c:v>
                </c:pt>
                <c:pt idx="29">
                  <c:v>95.89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4B8-46BB-B1F4-489F7C1BD3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9654296"/>
        <c:axId val="299653120"/>
      </c:barChart>
      <c:lineChart>
        <c:grouping val="standard"/>
        <c:varyColors val="0"/>
        <c:ser>
          <c:idx val="1"/>
          <c:order val="1"/>
          <c:tx>
            <c:strRef>
              <c:f>Sheet1!$L$4</c:f>
              <c:strCache>
                <c:ptCount val="1"/>
                <c:pt idx="0">
                  <c:v>Original False Data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12700">
                <a:solidFill>
                  <a:srgbClr val="FF0000"/>
                </a:solidFill>
              </a:ln>
              <a:effectLst/>
            </c:spPr>
          </c:marker>
          <c:dLbls>
            <c:dLbl>
              <c:idx val="10"/>
              <c:layout>
                <c:manualLayout>
                  <c:x val="-0.13308687615526807"/>
                  <c:y val="-4.0106951871657755E-2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rgbClr val="FF0000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rgbClr val="FF0000"/>
                      </a:solidFill>
                      <a:latin typeface="Asana" panose="02000603000000000000" pitchFamily="2" charset="0"/>
                      <a:ea typeface="Asana" panose="02000603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4-A4B8-46BB-B1F4-489F7C1BD337}"/>
                </c:ext>
              </c:extLst>
            </c:dLbl>
            <c:dLbl>
              <c:idx val="18"/>
              <c:layout>
                <c:manualLayout>
                  <c:x val="-0.14048059149722736"/>
                  <c:y val="-3.4759358288770102E-2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rgbClr val="FF0000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rgbClr val="FF0000"/>
                      </a:solidFill>
                      <a:latin typeface="Asana" panose="02000603000000000000" pitchFamily="2" charset="0"/>
                      <a:ea typeface="Asana" panose="02000603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5-A4B8-46BB-B1F4-489F7C1BD337}"/>
                </c:ext>
              </c:extLst>
            </c:dLbl>
            <c:dLbl>
              <c:idx val="24"/>
              <c:layout>
                <c:manualLayout>
                  <c:x val="-0.16512630930375857"/>
                  <c:y val="-5.3475935828877002E-3"/>
                </c:manualLayout>
              </c:layout>
              <c:spPr>
                <a:solidFill>
                  <a:sysClr val="window" lastClr="FFFFFF"/>
                </a:solidFill>
                <a:ln w="9525">
                  <a:solidFill>
                    <a:srgbClr val="FF0000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rgbClr val="FF0000"/>
                      </a:solidFill>
                      <a:latin typeface="Asana" panose="02000603000000000000" pitchFamily="2" charset="0"/>
                      <a:ea typeface="Asana" panose="02000603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6-A4B8-46BB-B1F4-489F7C1BD337}"/>
                </c:ext>
              </c:extLst>
            </c:dLbl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rgbClr val="FF0000"/>
                    </a:solidFill>
                    <a:latin typeface="Asana" panose="02000603000000000000" pitchFamily="2" charset="0"/>
                    <a:ea typeface="Asana" panose="02000603000000000000" pitchFamily="2" charset="0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Dir val="y"/>
            <c:errBarType val="minus"/>
            <c:errValType val="stdDev"/>
            <c:noEndCap val="1"/>
            <c:val val="1"/>
            <c:spPr>
              <a:noFill/>
              <a:ln w="6350" cap="flat" cmpd="sng" algn="ctr">
                <a:noFill/>
                <a:prstDash val="dash"/>
                <a:round/>
              </a:ln>
              <a:effectLst/>
            </c:spPr>
          </c:errBars>
          <c:cat>
            <c:numRef>
              <c:f>Sheet1!$J$5:$J$34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Sheet1!$L$5:$L$34</c:f>
              <c:numCache>
                <c:formatCode>0.00</c:formatCode>
                <c:ptCount val="30"/>
                <c:pt idx="0">
                  <c:v>0</c:v>
                </c:pt>
                <c:pt idx="1">
                  <c:v>0.01</c:v>
                </c:pt>
                <c:pt idx="2">
                  <c:v>0.5</c:v>
                </c:pt>
                <c:pt idx="3">
                  <c:v>1.1499999999999999</c:v>
                </c:pt>
                <c:pt idx="4">
                  <c:v>2.75</c:v>
                </c:pt>
                <c:pt idx="5">
                  <c:v>5.8</c:v>
                </c:pt>
                <c:pt idx="6">
                  <c:v>8.86</c:v>
                </c:pt>
                <c:pt idx="7">
                  <c:v>9.9499999999999993</c:v>
                </c:pt>
                <c:pt idx="8">
                  <c:v>11.35</c:v>
                </c:pt>
                <c:pt idx="9">
                  <c:v>15.55</c:v>
                </c:pt>
                <c:pt idx="10">
                  <c:v>21.99</c:v>
                </c:pt>
                <c:pt idx="11">
                  <c:v>28.05</c:v>
                </c:pt>
                <c:pt idx="12">
                  <c:v>35.33</c:v>
                </c:pt>
                <c:pt idx="13">
                  <c:v>42.7</c:v>
                </c:pt>
                <c:pt idx="14">
                  <c:v>48.26</c:v>
                </c:pt>
                <c:pt idx="15">
                  <c:v>52.09</c:v>
                </c:pt>
                <c:pt idx="16">
                  <c:v>58.73</c:v>
                </c:pt>
                <c:pt idx="17" formatCode="General">
                  <c:v>61.63</c:v>
                </c:pt>
                <c:pt idx="18">
                  <c:v>65.91</c:v>
                </c:pt>
                <c:pt idx="19">
                  <c:v>71.02</c:v>
                </c:pt>
                <c:pt idx="20">
                  <c:v>79.489999999999995</c:v>
                </c:pt>
                <c:pt idx="21">
                  <c:v>83.59</c:v>
                </c:pt>
                <c:pt idx="22">
                  <c:v>88.29</c:v>
                </c:pt>
                <c:pt idx="23">
                  <c:v>93.2</c:v>
                </c:pt>
                <c:pt idx="24">
                  <c:v>96.06</c:v>
                </c:pt>
                <c:pt idx="25">
                  <c:v>98.93</c:v>
                </c:pt>
                <c:pt idx="26">
                  <c:v>99.01</c:v>
                </c:pt>
                <c:pt idx="27">
                  <c:v>99.5</c:v>
                </c:pt>
                <c:pt idx="28">
                  <c:v>99.96</c:v>
                </c:pt>
                <c:pt idx="29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4B8-46BB-B1F4-489F7C1BD3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9654296"/>
        <c:axId val="299653120"/>
      </c:lineChart>
      <c:catAx>
        <c:axId val="299654296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rgbClr val="0033CC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1200">
                    <a:solidFill>
                      <a:srgbClr val="0033CC"/>
                    </a:solidFill>
                    <a:latin typeface="Asana" panose="02000603000000000000" pitchFamily="2" charset="0"/>
                    <a:ea typeface="Asana" panose="02000603000000000000" pitchFamily="2" charset="0"/>
                  </a:rPr>
                  <a:t>Test Case Scenerio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rgbClr val="0033CC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12700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1200" b="0" i="0" u="none" strike="noStrike" kern="1200" baseline="0">
                <a:solidFill>
                  <a:srgbClr val="0033CC"/>
                </a:solidFill>
                <a:latin typeface="Asana" panose="02000603000000000000" pitchFamily="2" charset="0"/>
                <a:ea typeface="Asana" panose="02000603000000000000" pitchFamily="2" charset="0"/>
                <a:cs typeface="+mn-cs"/>
              </a:defRPr>
            </a:pPr>
            <a:endParaRPr lang="en-US"/>
          </a:p>
        </c:txPr>
        <c:crossAx val="299653120"/>
        <c:crosses val="autoZero"/>
        <c:auto val="1"/>
        <c:lblAlgn val="ctr"/>
        <c:lblOffset val="100"/>
        <c:noMultiLvlLbl val="1"/>
      </c:catAx>
      <c:valAx>
        <c:axId val="299653120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noFill/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33CC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1200" b="0" i="0" baseline="0" dirty="0">
                    <a:effectLst/>
                  </a:rPr>
                  <a:t>Detection Deviation from Original False Data </a:t>
                </a:r>
                <a:endParaRPr lang="en-AU" sz="7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33CC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out"/>
        <c:minorTickMark val="out"/>
        <c:tickLblPos val="nextTo"/>
        <c:spPr>
          <a:noFill/>
          <a:ln w="12700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0033CC"/>
                </a:solidFill>
                <a:latin typeface="Asana" panose="02000603000000000000" pitchFamily="2" charset="0"/>
                <a:ea typeface="Asana" panose="02000603000000000000" pitchFamily="2" charset="0"/>
                <a:cs typeface="+mn-cs"/>
              </a:defRPr>
            </a:pPr>
            <a:endParaRPr lang="en-US"/>
          </a:p>
        </c:txPr>
        <c:crossAx val="299654296"/>
        <c:crosses val="autoZero"/>
        <c:crossBetween val="between"/>
        <c:majorUnit val="10"/>
        <c:minorUnit val="2"/>
      </c:valAx>
      <c:spPr>
        <a:noFill/>
        <a:ln w="19050">
          <a:solidFill>
            <a:schemeClr val="tx1"/>
          </a:solidFill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0033CC"/>
                </a:solidFill>
                <a:latin typeface="Asana" panose="02000603000000000000" pitchFamily="2" charset="0"/>
                <a:ea typeface="Asana" panose="02000603000000000000" pitchFamily="2" charset="0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FF0000"/>
                </a:solidFill>
                <a:latin typeface="Asana" panose="02000603000000000000" pitchFamily="2" charset="0"/>
                <a:ea typeface="Asana" panose="02000603000000000000" pitchFamily="2" charset="0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sana" panose="02000603000000000000" pitchFamily="2" charset="0"/>
              <a:ea typeface="Asana" panose="02000603000000000000" pitchFamily="2" charset="0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Sheet1!$M$4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star"/>
            <c:size val="5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Sheet1!$L$5:$L$34</c:f>
              <c:numCache>
                <c:formatCode>0.00</c:formatCode>
                <c:ptCount val="30"/>
                <c:pt idx="0">
                  <c:v>0</c:v>
                </c:pt>
                <c:pt idx="1">
                  <c:v>0.01</c:v>
                </c:pt>
                <c:pt idx="2">
                  <c:v>0.5</c:v>
                </c:pt>
                <c:pt idx="3">
                  <c:v>1.1499999999999999</c:v>
                </c:pt>
                <c:pt idx="4">
                  <c:v>2.75</c:v>
                </c:pt>
                <c:pt idx="5">
                  <c:v>5.8</c:v>
                </c:pt>
                <c:pt idx="6">
                  <c:v>8.86</c:v>
                </c:pt>
                <c:pt idx="7">
                  <c:v>9.9499999999999993</c:v>
                </c:pt>
                <c:pt idx="8">
                  <c:v>11.35</c:v>
                </c:pt>
                <c:pt idx="9">
                  <c:v>15.55</c:v>
                </c:pt>
                <c:pt idx="10">
                  <c:v>21.99</c:v>
                </c:pt>
                <c:pt idx="11">
                  <c:v>28.05</c:v>
                </c:pt>
                <c:pt idx="12">
                  <c:v>35.33</c:v>
                </c:pt>
                <c:pt idx="13">
                  <c:v>42.7</c:v>
                </c:pt>
                <c:pt idx="14">
                  <c:v>48.26</c:v>
                </c:pt>
                <c:pt idx="15">
                  <c:v>52.09</c:v>
                </c:pt>
                <c:pt idx="16">
                  <c:v>58.73</c:v>
                </c:pt>
                <c:pt idx="17" formatCode="General">
                  <c:v>61.63</c:v>
                </c:pt>
                <c:pt idx="18">
                  <c:v>65.91</c:v>
                </c:pt>
                <c:pt idx="19">
                  <c:v>71.02</c:v>
                </c:pt>
                <c:pt idx="20">
                  <c:v>79.489999999999995</c:v>
                </c:pt>
                <c:pt idx="21">
                  <c:v>83.59</c:v>
                </c:pt>
                <c:pt idx="22">
                  <c:v>88.29</c:v>
                </c:pt>
                <c:pt idx="23">
                  <c:v>93.2</c:v>
                </c:pt>
                <c:pt idx="24">
                  <c:v>96.06</c:v>
                </c:pt>
                <c:pt idx="25">
                  <c:v>98.93</c:v>
                </c:pt>
                <c:pt idx="26">
                  <c:v>99.01</c:v>
                </c:pt>
                <c:pt idx="27">
                  <c:v>99.5</c:v>
                </c:pt>
                <c:pt idx="28">
                  <c:v>99.96</c:v>
                </c:pt>
                <c:pt idx="29">
                  <c:v>100</c:v>
                </c:pt>
              </c:numCache>
            </c:numRef>
          </c:xVal>
          <c:yVal>
            <c:numRef>
              <c:f>Sheet1!$M$5:$M$34</c:f>
              <c:numCache>
                <c:formatCode>0.00</c:formatCode>
                <c:ptCount val="30"/>
                <c:pt idx="0">
                  <c:v>100</c:v>
                </c:pt>
                <c:pt idx="1">
                  <c:v>100</c:v>
                </c:pt>
                <c:pt idx="2">
                  <c:v>99.95</c:v>
                </c:pt>
                <c:pt idx="3">
                  <c:v>99.9</c:v>
                </c:pt>
                <c:pt idx="4">
                  <c:v>99.85</c:v>
                </c:pt>
                <c:pt idx="5">
                  <c:v>99.75</c:v>
                </c:pt>
                <c:pt idx="6">
                  <c:v>99.64</c:v>
                </c:pt>
                <c:pt idx="7">
                  <c:v>99.52</c:v>
                </c:pt>
                <c:pt idx="8">
                  <c:v>99.35</c:v>
                </c:pt>
                <c:pt idx="9">
                  <c:v>99.05</c:v>
                </c:pt>
                <c:pt idx="10">
                  <c:v>98.9</c:v>
                </c:pt>
                <c:pt idx="11">
                  <c:v>98.84</c:v>
                </c:pt>
                <c:pt idx="12">
                  <c:v>98.71</c:v>
                </c:pt>
                <c:pt idx="13">
                  <c:v>98.45</c:v>
                </c:pt>
                <c:pt idx="14">
                  <c:v>98.24</c:v>
                </c:pt>
                <c:pt idx="15">
                  <c:v>98.02</c:v>
                </c:pt>
                <c:pt idx="16">
                  <c:v>97.91</c:v>
                </c:pt>
                <c:pt idx="17">
                  <c:v>97.8</c:v>
                </c:pt>
                <c:pt idx="18">
                  <c:v>97.65</c:v>
                </c:pt>
                <c:pt idx="19">
                  <c:v>97.43</c:v>
                </c:pt>
                <c:pt idx="20">
                  <c:v>97.17</c:v>
                </c:pt>
                <c:pt idx="21">
                  <c:v>96.93</c:v>
                </c:pt>
                <c:pt idx="22">
                  <c:v>96.71</c:v>
                </c:pt>
                <c:pt idx="23">
                  <c:v>96.53</c:v>
                </c:pt>
                <c:pt idx="24">
                  <c:v>96.29</c:v>
                </c:pt>
                <c:pt idx="25">
                  <c:v>96.16</c:v>
                </c:pt>
                <c:pt idx="26">
                  <c:v>96.09</c:v>
                </c:pt>
                <c:pt idx="27">
                  <c:v>96.01</c:v>
                </c:pt>
                <c:pt idx="28">
                  <c:v>95.97</c:v>
                </c:pt>
                <c:pt idx="29">
                  <c:v>95.89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7DF-4368-9845-1FF1E4A200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7884304"/>
        <c:axId val="427890968"/>
      </c:scatterChart>
      <c:valAx>
        <c:axId val="427884304"/>
        <c:scaling>
          <c:orientation val="minMax"/>
          <c:max val="100"/>
          <c:min val="0"/>
        </c:scaling>
        <c:delete val="0"/>
        <c:axPos val="b"/>
        <c:majorGridlines>
          <c:spPr>
            <a:ln w="6350" cap="flat" cmpd="sng" algn="ctr">
              <a:noFill/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rgbClr val="0033CC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1200">
                    <a:solidFill>
                      <a:srgbClr val="0033CC"/>
                    </a:solidFill>
                    <a:latin typeface="Asana" panose="02000603000000000000" pitchFamily="2" charset="0"/>
                    <a:ea typeface="Asana" panose="02000603000000000000" pitchFamily="2" charset="0"/>
                  </a:rPr>
                  <a:t>Original False Data Ratio (Percentage 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rgbClr val="0033CC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out"/>
        <c:minorTickMark val="out"/>
        <c:tickLblPos val="nextTo"/>
        <c:spPr>
          <a:noFill/>
          <a:ln w="12700" cap="flat" cmpd="sng" algn="ctr">
            <a:solidFill>
              <a:sysClr val="windowText" lastClr="000000"/>
            </a:solidFill>
            <a:prstDash val="solid"/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1100" b="0" i="0" u="none" strike="noStrike" kern="1200" baseline="0">
                <a:solidFill>
                  <a:srgbClr val="0033CC"/>
                </a:solidFill>
                <a:latin typeface="Asana" panose="02000603000000000000" pitchFamily="2" charset="0"/>
                <a:ea typeface="Asana" panose="02000603000000000000" pitchFamily="2" charset="0"/>
                <a:cs typeface="+mn-cs"/>
              </a:defRPr>
            </a:pPr>
            <a:endParaRPr lang="en-US"/>
          </a:p>
        </c:txPr>
        <c:crossAx val="427890968"/>
        <c:crosses val="autoZero"/>
        <c:crossBetween val="midCat"/>
        <c:majorUnit val="10"/>
      </c:valAx>
      <c:valAx>
        <c:axId val="427890968"/>
        <c:scaling>
          <c:orientation val="minMax"/>
          <c:max val="100"/>
          <c:min val="0"/>
        </c:scaling>
        <c:delete val="0"/>
        <c:axPos val="l"/>
        <c:majorGridlines>
          <c:spPr>
            <a:ln w="6350" cap="flat" cmpd="sng" algn="ctr">
              <a:noFill/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33CC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1200" dirty="0">
                    <a:solidFill>
                      <a:srgbClr val="0033CC"/>
                    </a:solidFill>
                    <a:latin typeface="Asana" panose="02000603000000000000" pitchFamily="2" charset="0"/>
                    <a:ea typeface="Asana" panose="02000603000000000000" pitchFamily="2" charset="0"/>
                  </a:rPr>
                  <a:t>Proposed</a:t>
                </a:r>
                <a:r>
                  <a:rPr lang="en-AU" sz="1200" baseline="0" dirty="0">
                    <a:solidFill>
                      <a:srgbClr val="0033CC"/>
                    </a:solidFill>
                    <a:latin typeface="Asana" panose="02000603000000000000" pitchFamily="2" charset="0"/>
                    <a:ea typeface="Asana" panose="02000603000000000000" pitchFamily="2" charset="0"/>
                  </a:rPr>
                  <a:t> System Accuracy (</a:t>
                </a:r>
                <a:r>
                  <a:rPr lang="en-AU" sz="1200" baseline="0" dirty="0" err="1">
                    <a:solidFill>
                      <a:srgbClr val="0033CC"/>
                    </a:solidFill>
                    <a:latin typeface="Asana" panose="02000603000000000000" pitchFamily="2" charset="0"/>
                    <a:ea typeface="Asana" panose="02000603000000000000" pitchFamily="2" charset="0"/>
                  </a:rPr>
                  <a:t>Percentange</a:t>
                </a:r>
                <a:r>
                  <a:rPr lang="en-AU" sz="1200" baseline="0" dirty="0">
                    <a:solidFill>
                      <a:srgbClr val="0033CC"/>
                    </a:solidFill>
                    <a:latin typeface="Asana" panose="02000603000000000000" pitchFamily="2" charset="0"/>
                    <a:ea typeface="Asana" panose="02000603000000000000" pitchFamily="2" charset="0"/>
                  </a:rPr>
                  <a:t> %)</a:t>
                </a:r>
                <a:endParaRPr lang="en-AU" sz="1200" dirty="0">
                  <a:solidFill>
                    <a:srgbClr val="0033CC"/>
                  </a:solidFill>
                  <a:latin typeface="Asana" panose="02000603000000000000" pitchFamily="2" charset="0"/>
                  <a:ea typeface="Asana" panose="02000603000000000000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33CC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out"/>
        <c:minorTickMark val="out"/>
        <c:tickLblPos val="nextTo"/>
        <c:spPr>
          <a:noFill/>
          <a:ln w="12700" cap="flat" cmpd="sng" algn="ctr">
            <a:solidFill>
              <a:sysClr val="windowText" lastClr="000000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0033CC"/>
                </a:solidFill>
                <a:latin typeface="Asana" panose="02000603000000000000" pitchFamily="2" charset="0"/>
                <a:ea typeface="Asana" panose="02000603000000000000" pitchFamily="2" charset="0"/>
                <a:cs typeface="+mn-cs"/>
              </a:defRPr>
            </a:pPr>
            <a:endParaRPr lang="en-US"/>
          </a:p>
        </c:txPr>
        <c:crossAx val="427884304"/>
        <c:crosses val="autoZero"/>
        <c:crossBetween val="midCat"/>
        <c:majorUnit val="10"/>
      </c:valAx>
      <c:spPr>
        <a:noFill/>
        <a:ln w="19050">
          <a:solidFill>
            <a:sysClr val="windowText" lastClr="000000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rgbClr val="0033CC"/>
              </a:solidFill>
              <a:latin typeface="Asana" panose="02000603000000000000" pitchFamily="2" charset="0"/>
              <a:ea typeface="Asana" panose="02000603000000000000" pitchFamily="2" charset="0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645629685510868"/>
          <c:y val="0.1979351671950097"/>
          <c:w val="0.57626328445471275"/>
          <c:h val="0.62490888638920139"/>
        </c:manualLayout>
      </c:layout>
      <c:radarChart>
        <c:radarStyle val="marker"/>
        <c:varyColors val="0"/>
        <c:ser>
          <c:idx val="0"/>
          <c:order val="0"/>
          <c:tx>
            <c:strRef>
              <c:f>Sheet1!$L$4</c:f>
              <c:strCache>
                <c:ptCount val="1"/>
                <c:pt idx="0">
                  <c:v>Original False Data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star"/>
            <c:size val="7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2.6347305389221556E-2"/>
                  <c:y val="-1.038961038961039E-2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rgbClr val="FF0000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Asana" panose="02000603000000000000" pitchFamily="2" charset="0"/>
                      <a:ea typeface="Asana" panose="02000603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0-5F1E-402D-94F5-008CA59C2FE0}"/>
                </c:ext>
              </c:extLst>
            </c:dLbl>
            <c:dLbl>
              <c:idx val="16"/>
              <c:layout>
                <c:manualLayout>
                  <c:x val="-1.9161676646706587E-2"/>
                  <c:y val="-0.12207792207792208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rgbClr val="FF0000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Asana" panose="02000603000000000000" pitchFamily="2" charset="0"/>
                      <a:ea typeface="Asana" panose="02000603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5F1E-402D-94F5-008CA59C2FE0}"/>
                </c:ext>
              </c:extLst>
            </c:dLbl>
            <c:dLbl>
              <c:idx val="21"/>
              <c:layout>
                <c:manualLayout>
                  <c:x val="0.11497005988023952"/>
                  <c:y val="-6.7532467532467527E-2"/>
                </c:manualLayout>
              </c:layout>
              <c:spPr>
                <a:solidFill>
                  <a:sysClr val="window" lastClr="FFFFFF"/>
                </a:solidFill>
                <a:ln w="9525">
                  <a:solidFill>
                    <a:srgbClr val="FF0000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Asana" panose="02000603000000000000" pitchFamily="2" charset="0"/>
                      <a:ea typeface="Asana" panose="02000603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2-5F1E-402D-94F5-008CA59C2F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sana" panose="02000603000000000000" pitchFamily="2" charset="0"/>
                    <a:ea typeface="Asana" panose="02000603000000000000" pitchFamily="2" charset="0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Sheet1!$L$5:$L$34</c:f>
              <c:numCache>
                <c:formatCode>0.00</c:formatCode>
                <c:ptCount val="30"/>
                <c:pt idx="0">
                  <c:v>0</c:v>
                </c:pt>
                <c:pt idx="1">
                  <c:v>0.01</c:v>
                </c:pt>
                <c:pt idx="2">
                  <c:v>0.5</c:v>
                </c:pt>
                <c:pt idx="3">
                  <c:v>1.1499999999999999</c:v>
                </c:pt>
                <c:pt idx="4">
                  <c:v>2.75</c:v>
                </c:pt>
                <c:pt idx="5">
                  <c:v>5.8</c:v>
                </c:pt>
                <c:pt idx="6">
                  <c:v>8.86</c:v>
                </c:pt>
                <c:pt idx="7">
                  <c:v>9.9499999999999993</c:v>
                </c:pt>
                <c:pt idx="8">
                  <c:v>11.35</c:v>
                </c:pt>
                <c:pt idx="9">
                  <c:v>15.55</c:v>
                </c:pt>
                <c:pt idx="10">
                  <c:v>21.99</c:v>
                </c:pt>
                <c:pt idx="11">
                  <c:v>28.05</c:v>
                </c:pt>
                <c:pt idx="12">
                  <c:v>35.33</c:v>
                </c:pt>
                <c:pt idx="13">
                  <c:v>42.7</c:v>
                </c:pt>
                <c:pt idx="14">
                  <c:v>48.26</c:v>
                </c:pt>
                <c:pt idx="15">
                  <c:v>52.09</c:v>
                </c:pt>
                <c:pt idx="16">
                  <c:v>58.73</c:v>
                </c:pt>
                <c:pt idx="17" formatCode="General">
                  <c:v>61.63</c:v>
                </c:pt>
                <c:pt idx="18">
                  <c:v>65.91</c:v>
                </c:pt>
                <c:pt idx="19">
                  <c:v>71.02</c:v>
                </c:pt>
                <c:pt idx="20">
                  <c:v>79.489999999999995</c:v>
                </c:pt>
                <c:pt idx="21">
                  <c:v>83.59</c:v>
                </c:pt>
                <c:pt idx="22">
                  <c:v>88.29</c:v>
                </c:pt>
                <c:pt idx="23">
                  <c:v>93.2</c:v>
                </c:pt>
                <c:pt idx="24">
                  <c:v>96.06</c:v>
                </c:pt>
                <c:pt idx="25">
                  <c:v>98.93</c:v>
                </c:pt>
                <c:pt idx="26">
                  <c:v>99.01</c:v>
                </c:pt>
                <c:pt idx="27">
                  <c:v>99.5</c:v>
                </c:pt>
                <c:pt idx="28">
                  <c:v>99.96</c:v>
                </c:pt>
                <c:pt idx="29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F1E-402D-94F5-008CA59C2FE0}"/>
            </c:ext>
          </c:extLst>
        </c:ser>
        <c:ser>
          <c:idx val="1"/>
          <c:order val="1"/>
          <c:tx>
            <c:strRef>
              <c:f>Sheet1!$M$4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star"/>
            <c:size val="7"/>
            <c:spPr>
              <a:noFill/>
              <a:ln w="9525">
                <a:solidFill>
                  <a:srgbClr val="FF0000"/>
                </a:solidFill>
              </a:ln>
              <a:effectLst/>
            </c:spPr>
          </c:marker>
          <c:val>
            <c:numRef>
              <c:f>Sheet1!$M$5:$M$34</c:f>
              <c:numCache>
                <c:formatCode>0.00</c:formatCode>
                <c:ptCount val="30"/>
                <c:pt idx="0">
                  <c:v>100</c:v>
                </c:pt>
                <c:pt idx="1">
                  <c:v>100</c:v>
                </c:pt>
                <c:pt idx="2">
                  <c:v>99.95</c:v>
                </c:pt>
                <c:pt idx="3">
                  <c:v>99.9</c:v>
                </c:pt>
                <c:pt idx="4">
                  <c:v>99.85</c:v>
                </c:pt>
                <c:pt idx="5">
                  <c:v>99.75</c:v>
                </c:pt>
                <c:pt idx="6">
                  <c:v>99.64</c:v>
                </c:pt>
                <c:pt idx="7">
                  <c:v>99.52</c:v>
                </c:pt>
                <c:pt idx="8">
                  <c:v>99.35</c:v>
                </c:pt>
                <c:pt idx="9">
                  <c:v>99.05</c:v>
                </c:pt>
                <c:pt idx="10">
                  <c:v>98.9</c:v>
                </c:pt>
                <c:pt idx="11">
                  <c:v>98.84</c:v>
                </c:pt>
                <c:pt idx="12">
                  <c:v>98.71</c:v>
                </c:pt>
                <c:pt idx="13">
                  <c:v>98.45</c:v>
                </c:pt>
                <c:pt idx="14">
                  <c:v>98.24</c:v>
                </c:pt>
                <c:pt idx="15">
                  <c:v>98.02</c:v>
                </c:pt>
                <c:pt idx="16">
                  <c:v>97.91</c:v>
                </c:pt>
                <c:pt idx="17">
                  <c:v>97.8</c:v>
                </c:pt>
                <c:pt idx="18">
                  <c:v>97.65</c:v>
                </c:pt>
                <c:pt idx="19">
                  <c:v>97.43</c:v>
                </c:pt>
                <c:pt idx="20">
                  <c:v>97.17</c:v>
                </c:pt>
                <c:pt idx="21">
                  <c:v>96.93</c:v>
                </c:pt>
                <c:pt idx="22">
                  <c:v>96.71</c:v>
                </c:pt>
                <c:pt idx="23">
                  <c:v>96.53</c:v>
                </c:pt>
                <c:pt idx="24">
                  <c:v>96.29</c:v>
                </c:pt>
                <c:pt idx="25">
                  <c:v>96.16</c:v>
                </c:pt>
                <c:pt idx="26">
                  <c:v>96.09</c:v>
                </c:pt>
                <c:pt idx="27">
                  <c:v>96.01</c:v>
                </c:pt>
                <c:pt idx="28">
                  <c:v>95.97</c:v>
                </c:pt>
                <c:pt idx="29">
                  <c:v>95.89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F1E-402D-94F5-008CA59C2F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8381968"/>
        <c:axId val="515978088"/>
      </c:radarChart>
      <c:catAx>
        <c:axId val="518381968"/>
        <c:scaling>
          <c:orientation val="minMax"/>
        </c:scaling>
        <c:delete val="0"/>
        <c:axPos val="b"/>
        <c:majorGridlines>
          <c:spPr>
            <a:ln w="6350" cap="flat" cmpd="sng" algn="ctr">
              <a:noFill/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1100">
                    <a:solidFill>
                      <a:sysClr val="windowText" lastClr="000000"/>
                    </a:solidFill>
                    <a:latin typeface="Asana" panose="02000603000000000000" pitchFamily="2" charset="0"/>
                    <a:ea typeface="Asana" panose="02000603000000000000" pitchFamily="2" charset="0"/>
                  </a:rPr>
                  <a:t>Original False Data Ratio (Percentage 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out"/>
        <c:minorTickMark val="out"/>
        <c:tickLblPos val="nextTo"/>
        <c:spPr>
          <a:noFill/>
          <a:ln w="12700" cap="flat" cmpd="sng" algn="ctr">
            <a:solidFill>
              <a:sysClr val="windowText" lastClr="000000"/>
            </a:solidFill>
            <a:prstDash val="solid"/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1100" b="0" i="0" u="none" strike="noStrike" kern="1200" baseline="0">
                <a:solidFill>
                  <a:srgbClr val="0033CC"/>
                </a:solidFill>
                <a:latin typeface="Asana" panose="02000603000000000000" pitchFamily="2" charset="0"/>
                <a:ea typeface="Asana" panose="02000603000000000000" pitchFamily="2" charset="0"/>
                <a:cs typeface="+mn-cs"/>
              </a:defRPr>
            </a:pPr>
            <a:endParaRPr lang="en-US"/>
          </a:p>
        </c:txPr>
        <c:crossAx val="515978088"/>
        <c:crosses val="autoZero"/>
        <c:auto val="1"/>
        <c:lblAlgn val="ctr"/>
        <c:lblOffset val="100"/>
        <c:noMultiLvlLbl val="0"/>
      </c:catAx>
      <c:valAx>
        <c:axId val="515978088"/>
        <c:scaling>
          <c:orientation val="minMax"/>
          <c:max val="100"/>
          <c:min val="0"/>
        </c:scaling>
        <c:delete val="0"/>
        <c:axPos val="l"/>
        <c:majorGridlines>
          <c:spPr>
            <a:ln w="6350" cap="flat" cmpd="sng" algn="ctr">
              <a:noFill/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1100">
                    <a:solidFill>
                      <a:sysClr val="windowText" lastClr="000000"/>
                    </a:solidFill>
                    <a:latin typeface="Asana" panose="02000603000000000000" pitchFamily="2" charset="0"/>
                    <a:ea typeface="Asana" panose="02000603000000000000" pitchFamily="2" charset="0"/>
                  </a:rPr>
                  <a:t>Proposed</a:t>
                </a:r>
                <a:r>
                  <a:rPr lang="en-AU" sz="1100" baseline="0">
                    <a:solidFill>
                      <a:sysClr val="windowText" lastClr="000000"/>
                    </a:solidFill>
                    <a:latin typeface="Asana" panose="02000603000000000000" pitchFamily="2" charset="0"/>
                    <a:ea typeface="Asana" panose="02000603000000000000" pitchFamily="2" charset="0"/>
                  </a:rPr>
                  <a:t> Fuzzy System Accuracy (Percentange %)</a:t>
                </a:r>
                <a:endParaRPr lang="en-AU" sz="1100">
                  <a:solidFill>
                    <a:sysClr val="windowText" lastClr="000000"/>
                  </a:solidFill>
                  <a:latin typeface="Asana" panose="02000603000000000000" pitchFamily="2" charset="0"/>
                  <a:ea typeface="Asana" panose="02000603000000000000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out"/>
        <c:tickLblPos val="nextTo"/>
        <c:spPr>
          <a:noFill/>
          <a:ln w="12700" cap="flat" cmpd="sng" algn="ctr">
            <a:solidFill>
              <a:srgbClr val="0033CC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0033CC"/>
                </a:solidFill>
                <a:latin typeface="Asana" panose="02000603000000000000" pitchFamily="2" charset="0"/>
                <a:ea typeface="Asana" panose="02000603000000000000" pitchFamily="2" charset="0"/>
                <a:cs typeface="+mn-cs"/>
              </a:defRPr>
            </a:pPr>
            <a:endParaRPr lang="en-US"/>
          </a:p>
        </c:txPr>
        <c:crossAx val="518381968"/>
        <c:crosses val="autoZero"/>
        <c:crossBetween val="between"/>
        <c:majorUnit val="10"/>
      </c:valAx>
      <c:spPr>
        <a:noFill/>
        <a:ln w="12700"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736551"/>
            <a:ext cx="7290197" cy="1566863"/>
          </a:xfrm>
        </p:spPr>
        <p:txBody>
          <a:bodyPr anchor="b"/>
          <a:lstStyle>
            <a:lvl1pPr algn="ctr">
              <a:defRPr sz="39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2363838"/>
            <a:ext cx="7290197" cy="1086594"/>
          </a:xfrm>
        </p:spPr>
        <p:txBody>
          <a:bodyPr/>
          <a:lstStyle>
            <a:lvl1pPr marL="0" indent="0" algn="ctr">
              <a:buNone/>
              <a:defRPr sz="1575"/>
            </a:lvl1pPr>
            <a:lvl2pPr marL="300060" indent="0" algn="ctr">
              <a:buNone/>
              <a:defRPr sz="1313"/>
            </a:lvl2pPr>
            <a:lvl3pPr marL="600121" indent="0" algn="ctr">
              <a:buNone/>
              <a:defRPr sz="1181"/>
            </a:lvl3pPr>
            <a:lvl4pPr marL="900181" indent="0" algn="ctr">
              <a:buNone/>
              <a:defRPr sz="1050"/>
            </a:lvl4pPr>
            <a:lvl5pPr marL="1200241" indent="0" algn="ctr">
              <a:buNone/>
              <a:defRPr sz="1050"/>
            </a:lvl5pPr>
            <a:lvl6pPr marL="1500302" indent="0" algn="ctr">
              <a:buNone/>
              <a:defRPr sz="1050"/>
            </a:lvl6pPr>
            <a:lvl7pPr marL="1800362" indent="0" algn="ctr">
              <a:buNone/>
              <a:defRPr sz="1050"/>
            </a:lvl7pPr>
            <a:lvl8pPr marL="2100423" indent="0" algn="ctr">
              <a:buNone/>
              <a:defRPr sz="1050"/>
            </a:lvl8pPr>
            <a:lvl9pPr marL="2400483" indent="0" algn="ctr">
              <a:buNone/>
              <a:defRPr sz="10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7F22-EA1C-49FF-B4C0-920CAE986FEF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79E-38ED-458B-9DB2-0870DA369B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151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7F22-EA1C-49FF-B4C0-920CAE986FEF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79E-38ED-458B-9DB2-0870DA369B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083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239613"/>
            <a:ext cx="2095932" cy="38140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239613"/>
            <a:ext cx="6166292" cy="381401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7F22-EA1C-49FF-B4C0-920CAE986FEF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79E-38ED-458B-9DB2-0870DA369B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197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7F22-EA1C-49FF-B4C0-920CAE986FEF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79E-38ED-458B-9DB2-0870DA369B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1122016"/>
            <a:ext cx="8383727" cy="1872109"/>
          </a:xfrm>
        </p:spPr>
        <p:txBody>
          <a:bodyPr anchor="b"/>
          <a:lstStyle>
            <a:lvl1pPr>
              <a:defRPr sz="39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3011836"/>
            <a:ext cx="8383727" cy="984498"/>
          </a:xfrm>
        </p:spPr>
        <p:txBody>
          <a:bodyPr/>
          <a:lstStyle>
            <a:lvl1pPr marL="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1pPr>
            <a:lvl2pPr marL="300060" indent="0">
              <a:buNone/>
              <a:defRPr sz="1313">
                <a:solidFill>
                  <a:schemeClr val="tx1">
                    <a:tint val="75000"/>
                  </a:schemeClr>
                </a:solidFill>
              </a:defRPr>
            </a:lvl2pPr>
            <a:lvl3pPr marL="600121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3pPr>
            <a:lvl4pPr marL="90018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20024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50030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180036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10042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40048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7F22-EA1C-49FF-B4C0-920CAE986FEF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79E-38ED-458B-9DB2-0870DA369B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515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198066"/>
            <a:ext cx="4131112" cy="28555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198066"/>
            <a:ext cx="4131112" cy="28555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7F22-EA1C-49FF-B4C0-920CAE986FEF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79E-38ED-458B-9DB2-0870DA369B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585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39614"/>
            <a:ext cx="8383727" cy="869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103263"/>
            <a:ext cx="4112126" cy="540692"/>
          </a:xfrm>
        </p:spPr>
        <p:txBody>
          <a:bodyPr anchor="b"/>
          <a:lstStyle>
            <a:lvl1pPr marL="0" indent="0">
              <a:buNone/>
              <a:defRPr sz="1575" b="1"/>
            </a:lvl1pPr>
            <a:lvl2pPr marL="300060" indent="0">
              <a:buNone/>
              <a:defRPr sz="1313" b="1"/>
            </a:lvl2pPr>
            <a:lvl3pPr marL="600121" indent="0">
              <a:buNone/>
              <a:defRPr sz="1181" b="1"/>
            </a:lvl3pPr>
            <a:lvl4pPr marL="900181" indent="0">
              <a:buNone/>
              <a:defRPr sz="1050" b="1"/>
            </a:lvl4pPr>
            <a:lvl5pPr marL="1200241" indent="0">
              <a:buNone/>
              <a:defRPr sz="1050" b="1"/>
            </a:lvl5pPr>
            <a:lvl6pPr marL="1500302" indent="0">
              <a:buNone/>
              <a:defRPr sz="1050" b="1"/>
            </a:lvl6pPr>
            <a:lvl7pPr marL="1800362" indent="0">
              <a:buNone/>
              <a:defRPr sz="1050" b="1"/>
            </a:lvl7pPr>
            <a:lvl8pPr marL="2100423" indent="0">
              <a:buNone/>
              <a:defRPr sz="1050" b="1"/>
            </a:lvl8pPr>
            <a:lvl9pPr marL="2400483" indent="0">
              <a:buNone/>
              <a:defRPr sz="105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1643956"/>
            <a:ext cx="4112126" cy="24180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1103263"/>
            <a:ext cx="4132378" cy="540692"/>
          </a:xfrm>
        </p:spPr>
        <p:txBody>
          <a:bodyPr anchor="b"/>
          <a:lstStyle>
            <a:lvl1pPr marL="0" indent="0">
              <a:buNone/>
              <a:defRPr sz="1575" b="1"/>
            </a:lvl1pPr>
            <a:lvl2pPr marL="300060" indent="0">
              <a:buNone/>
              <a:defRPr sz="1313" b="1"/>
            </a:lvl2pPr>
            <a:lvl3pPr marL="600121" indent="0">
              <a:buNone/>
              <a:defRPr sz="1181" b="1"/>
            </a:lvl3pPr>
            <a:lvl4pPr marL="900181" indent="0">
              <a:buNone/>
              <a:defRPr sz="1050" b="1"/>
            </a:lvl4pPr>
            <a:lvl5pPr marL="1200241" indent="0">
              <a:buNone/>
              <a:defRPr sz="1050" b="1"/>
            </a:lvl5pPr>
            <a:lvl6pPr marL="1500302" indent="0">
              <a:buNone/>
              <a:defRPr sz="1050" b="1"/>
            </a:lvl6pPr>
            <a:lvl7pPr marL="1800362" indent="0">
              <a:buNone/>
              <a:defRPr sz="1050" b="1"/>
            </a:lvl7pPr>
            <a:lvl8pPr marL="2100423" indent="0">
              <a:buNone/>
              <a:defRPr sz="1050" b="1"/>
            </a:lvl8pPr>
            <a:lvl9pPr marL="2400483" indent="0">
              <a:buNone/>
              <a:defRPr sz="105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1643956"/>
            <a:ext cx="4132378" cy="24180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7F22-EA1C-49FF-B4C0-920CAE986FEF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79E-38ED-458B-9DB2-0870DA369B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22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7F22-EA1C-49FF-B4C0-920CAE986FEF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79E-38ED-458B-9DB2-0870DA369B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774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7F22-EA1C-49FF-B4C0-920CAE986FEF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79E-38ED-458B-9DB2-0870DA369B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940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00038"/>
            <a:ext cx="3135038" cy="1050131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647998"/>
            <a:ext cx="4920883" cy="3198317"/>
          </a:xfrm>
        </p:spPr>
        <p:txBody>
          <a:bodyPr/>
          <a:lstStyle>
            <a:lvl1pPr>
              <a:defRPr sz="2100"/>
            </a:lvl1pPr>
            <a:lvl2pPr>
              <a:defRPr sz="1838"/>
            </a:lvl2pPr>
            <a:lvl3pPr>
              <a:defRPr sz="1575"/>
            </a:lvl3pPr>
            <a:lvl4pPr>
              <a:defRPr sz="1313"/>
            </a:lvl4pPr>
            <a:lvl5pPr>
              <a:defRPr sz="1313"/>
            </a:lvl5pPr>
            <a:lvl6pPr>
              <a:defRPr sz="1313"/>
            </a:lvl6pPr>
            <a:lvl7pPr>
              <a:defRPr sz="1313"/>
            </a:lvl7pPr>
            <a:lvl8pPr>
              <a:defRPr sz="1313"/>
            </a:lvl8pPr>
            <a:lvl9pPr>
              <a:defRPr sz="131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350169"/>
            <a:ext cx="3135038" cy="2501355"/>
          </a:xfrm>
        </p:spPr>
        <p:txBody>
          <a:bodyPr/>
          <a:lstStyle>
            <a:lvl1pPr marL="0" indent="0">
              <a:buNone/>
              <a:defRPr sz="1050"/>
            </a:lvl1pPr>
            <a:lvl2pPr marL="300060" indent="0">
              <a:buNone/>
              <a:defRPr sz="919"/>
            </a:lvl2pPr>
            <a:lvl3pPr marL="600121" indent="0">
              <a:buNone/>
              <a:defRPr sz="788"/>
            </a:lvl3pPr>
            <a:lvl4pPr marL="900181" indent="0">
              <a:buNone/>
              <a:defRPr sz="656"/>
            </a:lvl4pPr>
            <a:lvl5pPr marL="1200241" indent="0">
              <a:buNone/>
              <a:defRPr sz="656"/>
            </a:lvl5pPr>
            <a:lvl6pPr marL="1500302" indent="0">
              <a:buNone/>
              <a:defRPr sz="656"/>
            </a:lvl6pPr>
            <a:lvl7pPr marL="1800362" indent="0">
              <a:buNone/>
              <a:defRPr sz="656"/>
            </a:lvl7pPr>
            <a:lvl8pPr marL="2100423" indent="0">
              <a:buNone/>
              <a:defRPr sz="656"/>
            </a:lvl8pPr>
            <a:lvl9pPr marL="2400483" indent="0">
              <a:buNone/>
              <a:defRPr sz="65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7F22-EA1C-49FF-B4C0-920CAE986FEF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79E-38ED-458B-9DB2-0870DA369B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580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00038"/>
            <a:ext cx="3135038" cy="1050131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647998"/>
            <a:ext cx="4920883" cy="3198317"/>
          </a:xfrm>
        </p:spPr>
        <p:txBody>
          <a:bodyPr anchor="t"/>
          <a:lstStyle>
            <a:lvl1pPr marL="0" indent="0">
              <a:buNone/>
              <a:defRPr sz="2100"/>
            </a:lvl1pPr>
            <a:lvl2pPr marL="300060" indent="0">
              <a:buNone/>
              <a:defRPr sz="1838"/>
            </a:lvl2pPr>
            <a:lvl3pPr marL="600121" indent="0">
              <a:buNone/>
              <a:defRPr sz="1575"/>
            </a:lvl3pPr>
            <a:lvl4pPr marL="900181" indent="0">
              <a:buNone/>
              <a:defRPr sz="1313"/>
            </a:lvl4pPr>
            <a:lvl5pPr marL="1200241" indent="0">
              <a:buNone/>
              <a:defRPr sz="1313"/>
            </a:lvl5pPr>
            <a:lvl6pPr marL="1500302" indent="0">
              <a:buNone/>
              <a:defRPr sz="1313"/>
            </a:lvl6pPr>
            <a:lvl7pPr marL="1800362" indent="0">
              <a:buNone/>
              <a:defRPr sz="1313"/>
            </a:lvl7pPr>
            <a:lvl8pPr marL="2100423" indent="0">
              <a:buNone/>
              <a:defRPr sz="1313"/>
            </a:lvl8pPr>
            <a:lvl9pPr marL="2400483" indent="0">
              <a:buNone/>
              <a:defRPr sz="13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350169"/>
            <a:ext cx="3135038" cy="2501355"/>
          </a:xfrm>
        </p:spPr>
        <p:txBody>
          <a:bodyPr/>
          <a:lstStyle>
            <a:lvl1pPr marL="0" indent="0">
              <a:buNone/>
              <a:defRPr sz="1050"/>
            </a:lvl1pPr>
            <a:lvl2pPr marL="300060" indent="0">
              <a:buNone/>
              <a:defRPr sz="919"/>
            </a:lvl2pPr>
            <a:lvl3pPr marL="600121" indent="0">
              <a:buNone/>
              <a:defRPr sz="788"/>
            </a:lvl3pPr>
            <a:lvl4pPr marL="900181" indent="0">
              <a:buNone/>
              <a:defRPr sz="656"/>
            </a:lvl4pPr>
            <a:lvl5pPr marL="1200241" indent="0">
              <a:buNone/>
              <a:defRPr sz="656"/>
            </a:lvl5pPr>
            <a:lvl6pPr marL="1500302" indent="0">
              <a:buNone/>
              <a:defRPr sz="656"/>
            </a:lvl6pPr>
            <a:lvl7pPr marL="1800362" indent="0">
              <a:buNone/>
              <a:defRPr sz="656"/>
            </a:lvl7pPr>
            <a:lvl8pPr marL="2100423" indent="0">
              <a:buNone/>
              <a:defRPr sz="656"/>
            </a:lvl8pPr>
            <a:lvl9pPr marL="2400483" indent="0">
              <a:buNone/>
              <a:defRPr sz="65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7F22-EA1C-49FF-B4C0-920CAE986FEF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279E-38ED-458B-9DB2-0870DA369B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66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239614"/>
            <a:ext cx="8383727" cy="869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198066"/>
            <a:ext cx="8383727" cy="2855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4171356"/>
            <a:ext cx="2187059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C7F22-EA1C-49FF-B4C0-920CAE986FEF}" type="datetimeFigureOut">
              <a:rPr lang="en-AU" smtClean="0"/>
              <a:t>31/10/2020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4171356"/>
            <a:ext cx="3280589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4171356"/>
            <a:ext cx="2187059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B279E-38ED-458B-9DB2-0870DA369B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24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00121" rtl="0" eaLnBrk="1" latinLnBrk="0" hangingPunct="1">
        <a:lnSpc>
          <a:spcPct val="90000"/>
        </a:lnSpc>
        <a:spcBef>
          <a:spcPct val="0"/>
        </a:spcBef>
        <a:buNone/>
        <a:defRPr sz="28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0030" indent="-150030" algn="l" defTabSz="60012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1838" kern="1200">
          <a:solidFill>
            <a:schemeClr val="tx1"/>
          </a:solidFill>
          <a:latin typeface="+mn-lt"/>
          <a:ea typeface="+mn-ea"/>
          <a:cs typeface="+mn-cs"/>
        </a:defRPr>
      </a:lvl1pPr>
      <a:lvl2pPr marL="450091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750151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313" kern="1200">
          <a:solidFill>
            <a:schemeClr val="tx1"/>
          </a:solidFill>
          <a:latin typeface="+mn-lt"/>
          <a:ea typeface="+mn-ea"/>
          <a:cs typeface="+mn-cs"/>
        </a:defRPr>
      </a:lvl3pPr>
      <a:lvl4pPr marL="1050211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4pPr>
      <a:lvl5pPr marL="1350272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5pPr>
      <a:lvl6pPr marL="1650332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6pPr>
      <a:lvl7pPr marL="1950392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7pPr>
      <a:lvl8pPr marL="2250453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8pPr>
      <a:lvl9pPr marL="2550513" indent="-150030" algn="l" defTabSz="60012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300060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2pPr>
      <a:lvl3pPr marL="600121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00181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4pPr>
      <a:lvl5pPr marL="1200241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5pPr>
      <a:lvl6pPr marL="1500302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6pPr>
      <a:lvl7pPr marL="1800362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7pPr>
      <a:lvl8pPr marL="2100423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8pPr>
      <a:lvl9pPr marL="2400483" algn="l" defTabSz="600121" rtl="0" eaLnBrk="1" latinLnBrk="0" hangingPunct="1">
        <a:defRPr sz="1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00E8C991-0EC9-4393-9F8D-55ADC71CB1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964467"/>
              </p:ext>
            </p:extLst>
          </p:nvPr>
        </p:nvGraphicFramePr>
        <p:xfrm>
          <a:off x="-27365" y="-40958"/>
          <a:ext cx="5015865" cy="4623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7EB9D369-11DC-4F93-A19D-BFC689CF08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2605377"/>
              </p:ext>
            </p:extLst>
          </p:nvPr>
        </p:nvGraphicFramePr>
        <p:xfrm>
          <a:off x="4756226" y="-53097"/>
          <a:ext cx="4999355" cy="4657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2DF717A7-1DA0-4AF7-9911-C5008E3576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6610225"/>
              </p:ext>
            </p:extLst>
          </p:nvPr>
        </p:nvGraphicFramePr>
        <p:xfrm>
          <a:off x="4605572" y="-212488"/>
          <a:ext cx="530225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61394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63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Asana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 Ziaur</dc:creator>
  <cp:lastModifiedBy>Rahman Ziaur</cp:lastModifiedBy>
  <cp:revision>4</cp:revision>
  <dcterms:created xsi:type="dcterms:W3CDTF">2020-10-31T07:10:56Z</dcterms:created>
  <dcterms:modified xsi:type="dcterms:W3CDTF">2020-10-31T07:26:04Z</dcterms:modified>
</cp:coreProperties>
</file>