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31413" cy="66960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95863"/>
            <a:ext cx="8526701" cy="2331226"/>
          </a:xfrm>
        </p:spPr>
        <p:txBody>
          <a:bodyPr anchor="b"/>
          <a:lstStyle>
            <a:lvl1pPr algn="ctr">
              <a:defRPr sz="5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516990"/>
            <a:ext cx="7523560" cy="1616668"/>
          </a:xfrm>
        </p:spPr>
        <p:txBody>
          <a:bodyPr/>
          <a:lstStyle>
            <a:lvl1pPr marL="0" indent="0" algn="ctr">
              <a:buNone/>
              <a:defRPr sz="2343"/>
            </a:lvl1pPr>
            <a:lvl2pPr marL="446410" indent="0" algn="ctr">
              <a:buNone/>
              <a:defRPr sz="1953"/>
            </a:lvl2pPr>
            <a:lvl3pPr marL="892820" indent="0" algn="ctr">
              <a:buNone/>
              <a:defRPr sz="1758"/>
            </a:lvl3pPr>
            <a:lvl4pPr marL="1339230" indent="0" algn="ctr">
              <a:buNone/>
              <a:defRPr sz="1562"/>
            </a:lvl4pPr>
            <a:lvl5pPr marL="1785640" indent="0" algn="ctr">
              <a:buNone/>
              <a:defRPr sz="1562"/>
            </a:lvl5pPr>
            <a:lvl6pPr marL="2232050" indent="0" algn="ctr">
              <a:buNone/>
              <a:defRPr sz="1562"/>
            </a:lvl6pPr>
            <a:lvl7pPr marL="2678460" indent="0" algn="ctr">
              <a:buNone/>
              <a:defRPr sz="1562"/>
            </a:lvl7pPr>
            <a:lvl8pPr marL="3124871" indent="0" algn="ctr">
              <a:buNone/>
              <a:defRPr sz="1562"/>
            </a:lvl8pPr>
            <a:lvl9pPr marL="3571281" indent="0" algn="ctr">
              <a:buNone/>
              <a:defRPr sz="156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3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7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56504"/>
            <a:ext cx="2163023" cy="56746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56504"/>
            <a:ext cx="6363678" cy="56746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86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39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69371"/>
            <a:ext cx="8652094" cy="2785381"/>
          </a:xfrm>
        </p:spPr>
        <p:txBody>
          <a:bodyPr anchor="b"/>
          <a:lstStyle>
            <a:lvl1pPr>
              <a:defRPr sz="585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481102"/>
            <a:ext cx="8652094" cy="1464766"/>
          </a:xfrm>
        </p:spPr>
        <p:txBody>
          <a:bodyPr/>
          <a:lstStyle>
            <a:lvl1pPr marL="0" indent="0">
              <a:buNone/>
              <a:defRPr sz="2343">
                <a:solidFill>
                  <a:schemeClr val="tx1"/>
                </a:solidFill>
              </a:defRPr>
            </a:lvl1pPr>
            <a:lvl2pPr marL="44641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2pPr>
            <a:lvl3pPr marL="892820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23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4pPr>
            <a:lvl5pPr marL="178564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5pPr>
            <a:lvl6pPr marL="223205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6pPr>
            <a:lvl7pPr marL="267846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7pPr>
            <a:lvl8pPr marL="312487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8pPr>
            <a:lvl9pPr marL="357128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5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82520"/>
            <a:ext cx="4263351" cy="42485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82520"/>
            <a:ext cx="4263351" cy="42485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56505"/>
            <a:ext cx="8652094" cy="1294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641469"/>
            <a:ext cx="4243757" cy="804459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445927"/>
            <a:ext cx="4243757" cy="35975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641469"/>
            <a:ext cx="4264657" cy="804459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445927"/>
            <a:ext cx="4264657" cy="35975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1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41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0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46405"/>
            <a:ext cx="3235392" cy="156241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64112"/>
            <a:ext cx="5078403" cy="4758553"/>
          </a:xfrm>
        </p:spPr>
        <p:txBody>
          <a:bodyPr/>
          <a:lstStyle>
            <a:lvl1pPr>
              <a:defRPr sz="3124"/>
            </a:lvl1pPr>
            <a:lvl2pPr>
              <a:defRPr sz="2734"/>
            </a:lvl2pPr>
            <a:lvl3pPr>
              <a:defRPr sz="2343"/>
            </a:lvl3pPr>
            <a:lvl4pPr>
              <a:defRPr sz="1953"/>
            </a:lvl4pPr>
            <a:lvl5pPr>
              <a:defRPr sz="1953"/>
            </a:lvl5pPr>
            <a:lvl6pPr>
              <a:defRPr sz="1953"/>
            </a:lvl6pPr>
            <a:lvl7pPr>
              <a:defRPr sz="1953"/>
            </a:lvl7pPr>
            <a:lvl8pPr>
              <a:defRPr sz="1953"/>
            </a:lvl8pPr>
            <a:lvl9pPr>
              <a:defRPr sz="19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2008823"/>
            <a:ext cx="3235392" cy="3721592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12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46405"/>
            <a:ext cx="3235392" cy="156241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64112"/>
            <a:ext cx="5078403" cy="4758553"/>
          </a:xfrm>
        </p:spPr>
        <p:txBody>
          <a:bodyPr anchor="t"/>
          <a:lstStyle>
            <a:lvl1pPr marL="0" indent="0">
              <a:buNone/>
              <a:defRPr sz="3124"/>
            </a:lvl1pPr>
            <a:lvl2pPr marL="446410" indent="0">
              <a:buNone/>
              <a:defRPr sz="2734"/>
            </a:lvl2pPr>
            <a:lvl3pPr marL="892820" indent="0">
              <a:buNone/>
              <a:defRPr sz="2343"/>
            </a:lvl3pPr>
            <a:lvl4pPr marL="1339230" indent="0">
              <a:buNone/>
              <a:defRPr sz="1953"/>
            </a:lvl4pPr>
            <a:lvl5pPr marL="1785640" indent="0">
              <a:buNone/>
              <a:defRPr sz="1953"/>
            </a:lvl5pPr>
            <a:lvl6pPr marL="2232050" indent="0">
              <a:buNone/>
              <a:defRPr sz="1953"/>
            </a:lvl6pPr>
            <a:lvl7pPr marL="2678460" indent="0">
              <a:buNone/>
              <a:defRPr sz="1953"/>
            </a:lvl7pPr>
            <a:lvl8pPr marL="3124871" indent="0">
              <a:buNone/>
              <a:defRPr sz="1953"/>
            </a:lvl8pPr>
            <a:lvl9pPr marL="3571281" indent="0">
              <a:buNone/>
              <a:defRPr sz="19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2008823"/>
            <a:ext cx="3235392" cy="3721592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3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56505"/>
            <a:ext cx="8652094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82520"/>
            <a:ext cx="8652094" cy="424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206271"/>
            <a:ext cx="2257068" cy="35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8434-CCA3-47BE-9E55-B3289D87A2F5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206271"/>
            <a:ext cx="3385602" cy="35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206271"/>
            <a:ext cx="2257068" cy="35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F640-5B8C-437B-B7BE-A2D6F63B10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10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2820" rtl="0" eaLnBrk="1" latinLnBrk="0" hangingPunct="1">
        <a:lnSpc>
          <a:spcPct val="90000"/>
        </a:lnSpc>
        <a:spcBef>
          <a:spcPct val="0"/>
        </a:spcBef>
        <a:buNone/>
        <a:defRPr sz="4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205" indent="-223205" algn="l" defTabSz="892820" rtl="0" eaLnBrk="1" latinLnBrk="0" hangingPunct="1">
        <a:lnSpc>
          <a:spcPct val="90000"/>
        </a:lnSpc>
        <a:spcBef>
          <a:spcPts val="976"/>
        </a:spcBef>
        <a:buFont typeface="Arial" panose="020B0604020202020204" pitchFamily="34" charset="0"/>
        <a:buChar char="•"/>
        <a:defRPr sz="2734" kern="1200">
          <a:solidFill>
            <a:schemeClr val="tx1"/>
          </a:solidFill>
          <a:latin typeface="+mn-lt"/>
          <a:ea typeface="+mn-ea"/>
          <a:cs typeface="+mn-cs"/>
        </a:defRPr>
      </a:lvl1pPr>
      <a:lvl2pPr marL="66961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56243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200884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455255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90166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34807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794486" indent="-223205" algn="l" defTabSz="89282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41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282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23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564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05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8460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4871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1281" algn="l" defTabSz="892820" rtl="0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9" y="2131512"/>
            <a:ext cx="10058400" cy="456711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A570F2E6-DAB2-47A0-9110-97F2B79A6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67639"/>
              </p:ext>
            </p:extLst>
          </p:nvPr>
        </p:nvGraphicFramePr>
        <p:xfrm>
          <a:off x="1937397" y="-1864"/>
          <a:ext cx="5058140" cy="2026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296">
                  <a:extLst>
                    <a:ext uri="{9D8B030D-6E8A-4147-A177-3AD203B41FA5}">
                      <a16:colId xmlns:a16="http://schemas.microsoft.com/office/drawing/2014/main" xmlns="" val="1793666825"/>
                    </a:ext>
                  </a:extLst>
                </a:gridCol>
                <a:gridCol w="1030354">
                  <a:extLst>
                    <a:ext uri="{9D8B030D-6E8A-4147-A177-3AD203B41FA5}">
                      <a16:colId xmlns:a16="http://schemas.microsoft.com/office/drawing/2014/main" xmlns="" val="2892981956"/>
                    </a:ext>
                  </a:extLst>
                </a:gridCol>
                <a:gridCol w="1112024">
                  <a:extLst>
                    <a:ext uri="{9D8B030D-6E8A-4147-A177-3AD203B41FA5}">
                      <a16:colId xmlns:a16="http://schemas.microsoft.com/office/drawing/2014/main" xmlns="" val="358464481"/>
                    </a:ext>
                  </a:extLst>
                </a:gridCol>
                <a:gridCol w="1026843">
                  <a:extLst>
                    <a:ext uri="{9D8B030D-6E8A-4147-A177-3AD203B41FA5}">
                      <a16:colId xmlns:a16="http://schemas.microsoft.com/office/drawing/2014/main" xmlns="" val="1351793940"/>
                    </a:ext>
                  </a:extLst>
                </a:gridCol>
                <a:gridCol w="1163623">
                  <a:extLst>
                    <a:ext uri="{9D8B030D-6E8A-4147-A177-3AD203B41FA5}">
                      <a16:colId xmlns:a16="http://schemas.microsoft.com/office/drawing/2014/main" xmlns="" val="2762535970"/>
                    </a:ext>
                  </a:extLst>
                </a:gridCol>
              </a:tblGrid>
              <a:tr h="341178">
                <a:tc gridSpan="5"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Active Power </a:t>
                      </a:r>
                      <a:r>
                        <a:rPr lang="en-AU" sz="160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Angel (</a:t>
                      </a:r>
                      <a:r>
                        <a:rPr lang="en-AU" sz="160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  <a:sym typeface="Symbol" panose="05050102010706020507" pitchFamily="18" charset="2"/>
                        </a:rPr>
                        <a:t> )</a:t>
                      </a:r>
                      <a:endParaRPr lang="en-AU" sz="1600" dirty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4355601"/>
                  </a:ext>
                </a:extLst>
              </a:tr>
              <a:tr h="377799">
                <a:tc rowSpan="4"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Voltage </a:t>
                      </a:r>
                    </a:p>
                    <a:p>
                      <a:pPr algn="ctr"/>
                      <a:r>
                        <a:rPr lang="en-AU" sz="160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Amplitude (</a:t>
                      </a:r>
                      <a:r>
                        <a:rPr lang="en-AU" sz="160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  <a:sym typeface="Symbol" panose="05050102010706020507" pitchFamily="18" charset="2"/>
                        </a:rPr>
                        <a:t>V)</a:t>
                      </a:r>
                      <a:endParaRPr lang="en-AU" sz="1600" dirty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400" dirty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i="1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Trivial</a:t>
                      </a:r>
                      <a:endParaRPr lang="en-AU" sz="1400" i="1" dirty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i="1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Fair</a:t>
                      </a:r>
                      <a:endParaRPr lang="en-AU" sz="1400" i="1" dirty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i="1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Vital</a:t>
                      </a:r>
                    </a:p>
                  </a:txBody>
                  <a:tcPr marL="91439" marR="91439" marT="45721" marB="4572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2898507"/>
                  </a:ext>
                </a:extLst>
              </a:tr>
              <a:tr h="49869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i="1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Minor </a:t>
                      </a:r>
                      <a:endParaRPr lang="en-AU" sz="1400" i="1" dirty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Normal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Warning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en-AU" sz="1400" b="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DETECT</a:t>
                      </a:r>
                      <a:endParaRPr lang="en-AU" sz="1400" b="0" dirty="0" smtClean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xmlns="" val="2340039464"/>
                  </a:ext>
                </a:extLst>
              </a:tr>
              <a:tr h="49869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i="1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Average</a:t>
                      </a:r>
                      <a:endParaRPr lang="en-AU" sz="1400" i="1" dirty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Warning</a:t>
                      </a: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DETECT</a:t>
                      </a: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sana" panose="02000603000000000000" pitchFamily="2" charset="0"/>
                        <a:ea typeface="Asana" panose="02000603000000000000" pitchFamily="2" charset="0"/>
                        <a:cs typeface="+mn-cs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DETECT</a:t>
                      </a:r>
                      <a:endParaRPr lang="en-AU" sz="1400" b="0" dirty="0" smtClean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xmlns="" val="1517655997"/>
                  </a:ext>
                </a:extLst>
              </a:tr>
              <a:tr h="309961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i="1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Major</a:t>
                      </a:r>
                      <a:endParaRPr lang="en-AU" sz="1400" i="1" dirty="0">
                        <a:solidFill>
                          <a:schemeClr val="tx1"/>
                        </a:solidFill>
                        <a:latin typeface="Asana" panose="02000603000000000000" pitchFamily="2" charset="0"/>
                        <a:ea typeface="Asana" panose="02000603000000000000" pitchFamily="2" charset="0"/>
                      </a:endParaRP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DETECT</a:t>
                      </a: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sana" panose="02000603000000000000" pitchFamily="2" charset="0"/>
                        <a:ea typeface="Asana" panose="02000603000000000000" pitchFamily="2" charset="0"/>
                        <a:cs typeface="+mn-cs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DETECT</a:t>
                      </a: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sana" panose="02000603000000000000" pitchFamily="2" charset="0"/>
                        <a:ea typeface="Asana" panose="02000603000000000000" pitchFamily="2" charset="0"/>
                        <a:cs typeface="+mn-cs"/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 smtClean="0">
                          <a:solidFill>
                            <a:schemeClr val="tx1"/>
                          </a:solidFill>
                          <a:latin typeface="Asana" panose="02000603000000000000" pitchFamily="2" charset="0"/>
                          <a:ea typeface="Asana" panose="02000603000000000000" pitchFamily="2" charset="0"/>
                        </a:rPr>
                        <a:t>DETECT</a:t>
                      </a:r>
                      <a:endParaRPr kumimoji="0" lang="en-AU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sana" panose="02000603000000000000" pitchFamily="2" charset="0"/>
                        <a:ea typeface="Asana" panose="02000603000000000000" pitchFamily="2" charset="0"/>
                        <a:cs typeface="+mn-cs"/>
                      </a:endParaRPr>
                    </a:p>
                  </a:txBody>
                  <a:tcPr marL="91439" marR="91439" marT="45721" marB="45721"/>
                </a:tc>
                <a:extLst>
                  <a:ext uri="{0D108BD9-81ED-4DB2-BD59-A6C34878D82A}">
                    <a16:rowId xmlns:a16="http://schemas.microsoft.com/office/drawing/2014/main" xmlns="" val="408630090"/>
                  </a:ext>
                </a:extLst>
              </a:tr>
            </a:tbl>
          </a:graphicData>
        </a:graphic>
      </p:graphicFrame>
      <p:sp>
        <p:nvSpPr>
          <p:cNvPr id="25" name="Rounded Rectangular Callout 24"/>
          <p:cNvSpPr/>
          <p:nvPr/>
        </p:nvSpPr>
        <p:spPr>
          <a:xfrm>
            <a:off x="155713" y="855384"/>
            <a:ext cx="1439151" cy="533400"/>
          </a:xfrm>
          <a:prstGeom prst="wedgeRoundRectCallout">
            <a:avLst>
              <a:gd name="adj1" fmla="val 52632"/>
              <a:gd name="adj2" fmla="val 16964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26" name="Rectangular Callout 25"/>
          <p:cNvSpPr/>
          <p:nvPr/>
        </p:nvSpPr>
        <p:spPr>
          <a:xfrm rot="5400000">
            <a:off x="8187347" y="469562"/>
            <a:ext cx="464821" cy="1430428"/>
          </a:xfrm>
          <a:prstGeom prst="wedgeRectCallout">
            <a:avLst>
              <a:gd name="adj1" fmla="val 118293"/>
              <a:gd name="adj2" fmla="val 7484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 dirty="0"/>
          </a:p>
        </p:txBody>
      </p:sp>
      <p:sp>
        <p:nvSpPr>
          <p:cNvPr id="27" name="TextBox 26"/>
          <p:cNvSpPr txBox="1"/>
          <p:nvPr/>
        </p:nvSpPr>
        <p:spPr>
          <a:xfrm>
            <a:off x="7837114" y="1031732"/>
            <a:ext cx="1248163" cy="315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002060"/>
                </a:solidFill>
                <a:latin typeface="Asana" panose="02000603000000000000" pitchFamily="2" charset="0"/>
                <a:ea typeface="Asana" panose="02000603000000000000" pitchFamily="2" charset="0"/>
              </a:rPr>
              <a:t>Rule Matrix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8852" y="881313"/>
            <a:ext cx="1326073" cy="53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rgbClr val="002060"/>
                </a:solidFill>
                <a:latin typeface="Asana" panose="02000603000000000000" pitchFamily="2" charset="0"/>
                <a:ea typeface="Asana" panose="02000603000000000000" pitchFamily="2" charset="0"/>
              </a:rPr>
              <a:t>Rule Specification</a:t>
            </a:r>
          </a:p>
        </p:txBody>
      </p:sp>
      <p:sp>
        <p:nvSpPr>
          <p:cNvPr id="29" name="Flowchart: Terminator 28"/>
          <p:cNvSpPr/>
          <p:nvPr/>
        </p:nvSpPr>
        <p:spPr>
          <a:xfrm>
            <a:off x="4812655" y="1201184"/>
            <a:ext cx="874644" cy="278296"/>
          </a:xfrm>
          <a:prstGeom prst="flowChartTerminator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0" name="Flowchart: Terminator 29"/>
          <p:cNvSpPr/>
          <p:nvPr/>
        </p:nvSpPr>
        <p:spPr>
          <a:xfrm>
            <a:off x="5809882" y="1191245"/>
            <a:ext cx="874644" cy="278296"/>
          </a:xfrm>
          <a:prstGeom prst="flowChartTerminator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1" name="Flowchart: Terminator 30"/>
          <p:cNvSpPr/>
          <p:nvPr/>
        </p:nvSpPr>
        <p:spPr>
          <a:xfrm>
            <a:off x="4812655" y="1711394"/>
            <a:ext cx="874644" cy="278296"/>
          </a:xfrm>
          <a:prstGeom prst="flowChartTerminator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2" name="Flowchart: Terminator 31"/>
          <p:cNvSpPr/>
          <p:nvPr/>
        </p:nvSpPr>
        <p:spPr>
          <a:xfrm>
            <a:off x="5839699" y="1711394"/>
            <a:ext cx="874644" cy="278296"/>
          </a:xfrm>
          <a:prstGeom prst="flowChartTerminator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3" name="Flowchart: Terminator 32"/>
          <p:cNvSpPr/>
          <p:nvPr/>
        </p:nvSpPr>
        <p:spPr>
          <a:xfrm>
            <a:off x="3702786" y="1704100"/>
            <a:ext cx="874644" cy="278296"/>
          </a:xfrm>
          <a:prstGeom prst="flowChartTerminator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4" name="Flowchart: Terminator 33"/>
          <p:cNvSpPr/>
          <p:nvPr/>
        </p:nvSpPr>
        <p:spPr>
          <a:xfrm>
            <a:off x="5839699" y="716237"/>
            <a:ext cx="874644" cy="278296"/>
          </a:xfrm>
          <a:prstGeom prst="flowChartTerminator">
            <a:avLst/>
          </a:prstGeom>
          <a:noFill/>
          <a:ln w="158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5" name="Flowchart: Terminator 34"/>
          <p:cNvSpPr/>
          <p:nvPr/>
        </p:nvSpPr>
        <p:spPr>
          <a:xfrm>
            <a:off x="6714343" y="4526838"/>
            <a:ext cx="1705415" cy="336276"/>
          </a:xfrm>
          <a:prstGeom prst="flowChartTerminator">
            <a:avLst/>
          </a:prstGeom>
          <a:noFill/>
          <a:ln w="158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6" name="Flowchart: Terminator 35"/>
          <p:cNvSpPr/>
          <p:nvPr/>
        </p:nvSpPr>
        <p:spPr>
          <a:xfrm>
            <a:off x="3702786" y="1209880"/>
            <a:ext cx="874644" cy="278296"/>
          </a:xfrm>
          <a:prstGeom prst="flowChartTerminator">
            <a:avLst/>
          </a:prstGeom>
          <a:noFill/>
          <a:ln w="158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7" name="Flowchart: Terminator 36"/>
          <p:cNvSpPr/>
          <p:nvPr/>
        </p:nvSpPr>
        <p:spPr>
          <a:xfrm>
            <a:off x="3675478" y="719871"/>
            <a:ext cx="874644" cy="278296"/>
          </a:xfrm>
          <a:prstGeom prst="flowChartTerminator">
            <a:avLst/>
          </a:prstGeom>
          <a:noFill/>
          <a:ln w="158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8" name="Flowchart: Terminator 37"/>
          <p:cNvSpPr/>
          <p:nvPr/>
        </p:nvSpPr>
        <p:spPr>
          <a:xfrm>
            <a:off x="6714343" y="3625409"/>
            <a:ext cx="1705416" cy="259340"/>
          </a:xfrm>
          <a:prstGeom prst="flowChartTerminator">
            <a:avLst/>
          </a:prstGeom>
          <a:noFill/>
          <a:ln w="158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39" name="Flowchart: Terminator 38"/>
          <p:cNvSpPr/>
          <p:nvPr/>
        </p:nvSpPr>
        <p:spPr>
          <a:xfrm>
            <a:off x="4796092" y="715825"/>
            <a:ext cx="874644" cy="278296"/>
          </a:xfrm>
          <a:prstGeom prst="flowChartTerminator">
            <a:avLst/>
          </a:prstGeom>
          <a:noFill/>
          <a:ln w="158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40" name="Flowchart: Terminator 39"/>
          <p:cNvSpPr/>
          <p:nvPr/>
        </p:nvSpPr>
        <p:spPr>
          <a:xfrm>
            <a:off x="6714343" y="6060777"/>
            <a:ext cx="1705415" cy="336276"/>
          </a:xfrm>
          <a:prstGeom prst="flowChartTerminator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41" name="Freeform 40"/>
          <p:cNvSpPr/>
          <p:nvPr/>
        </p:nvSpPr>
        <p:spPr>
          <a:xfrm>
            <a:off x="5269856" y="1986376"/>
            <a:ext cx="1431235" cy="4234070"/>
          </a:xfrm>
          <a:custGeom>
            <a:avLst/>
            <a:gdLst>
              <a:gd name="connsiteX0" fmla="*/ 1431235 w 1431235"/>
              <a:gd name="connsiteY0" fmla="*/ 4234070 h 4234070"/>
              <a:gd name="connsiteX1" fmla="*/ 0 w 1431235"/>
              <a:gd name="connsiteY1" fmla="*/ 0 h 423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1235" h="4234070">
                <a:moveTo>
                  <a:pt x="1431235" y="4234070"/>
                </a:moveTo>
                <a:lnTo>
                  <a:pt x="0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dash"/>
            <a:headEnd type="oval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1"/>
          </a:p>
        </p:txBody>
      </p:sp>
      <p:sp>
        <p:nvSpPr>
          <p:cNvPr id="43" name="Diamond 42"/>
          <p:cNvSpPr/>
          <p:nvPr/>
        </p:nvSpPr>
        <p:spPr>
          <a:xfrm>
            <a:off x="554182" y="350982"/>
            <a:ext cx="683491" cy="494755"/>
          </a:xfrm>
          <a:prstGeom prst="diamond">
            <a:avLst/>
          </a:prstGeom>
          <a:solidFill>
            <a:srgbClr val="C00000"/>
          </a:solidFill>
          <a:ln w="254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latin typeface="Asana" panose="02000603000000000000" pitchFamily="2" charset="0"/>
                <a:ea typeface="Asana" panose="02000603000000000000" pitchFamily="2" charset="0"/>
              </a:rPr>
              <a:t>B</a:t>
            </a:r>
          </a:p>
        </p:txBody>
      </p:sp>
      <p:sp>
        <p:nvSpPr>
          <p:cNvPr id="44" name="Diamond 43"/>
          <p:cNvSpPr/>
          <p:nvPr/>
        </p:nvSpPr>
        <p:spPr>
          <a:xfrm>
            <a:off x="8087047" y="439094"/>
            <a:ext cx="683491" cy="494755"/>
          </a:xfrm>
          <a:prstGeom prst="diamond">
            <a:avLst/>
          </a:prstGeom>
          <a:solidFill>
            <a:srgbClr val="C00000"/>
          </a:solidFill>
          <a:ln w="254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>
                <a:latin typeface="Asana" panose="02000603000000000000" pitchFamily="2" charset="0"/>
                <a:ea typeface="Asana" panose="02000603000000000000" pitchFamily="2" charset="0"/>
              </a:rPr>
              <a:t>A</a:t>
            </a:r>
            <a:endParaRPr lang="en-AU" sz="2000" b="1" dirty="0">
              <a:latin typeface="Asana" panose="02000603000000000000" pitchFamily="2" charset="0"/>
              <a:ea typeface="Asana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34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Asana</vt:lpstr>
      <vt:lpstr>Calibri</vt:lpstr>
      <vt:lpstr>Calibri Light</vt:lpstr>
      <vt:lpstr>Symbol</vt:lpstr>
      <vt:lpstr>Office Theme</vt:lpstr>
      <vt:lpstr>PowerPoint Presentation</vt:lpstr>
    </vt:vector>
  </TitlesOfParts>
  <Company>RMIT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 Ziaur</dc:creator>
  <cp:lastModifiedBy>Rahman Ziaur</cp:lastModifiedBy>
  <cp:revision>9</cp:revision>
  <dcterms:created xsi:type="dcterms:W3CDTF">2020-10-30T22:58:02Z</dcterms:created>
  <dcterms:modified xsi:type="dcterms:W3CDTF">2020-10-31T13:48:43Z</dcterms:modified>
</cp:coreProperties>
</file>