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8951913" cy="43386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rmit.internal\USRHome\eh8\e92858\Configuration\Desktop\IIoT\Charts\REead-Write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rmit.internal\USRHome\eh8\e92858\Configuration\Desktop\IIoT\Charts\REead-Write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5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AU" sz="1500" b="0" spc="300" baseline="0" dirty="0" smtClean="0">
                <a:solidFill>
                  <a:schemeClr val="tx1"/>
                </a:solidFill>
                <a:latin typeface="Asana" panose="02000603000000000000" pitchFamily="2" charset="0"/>
                <a:ea typeface="Asana" panose="02000603000000000000" pitchFamily="2" charset="0"/>
                <a:cs typeface="Arial" panose="020B0604020202020204" pitchFamily="34" charset="0"/>
              </a:rPr>
              <a:t>WRITE </a:t>
            </a:r>
            <a:r>
              <a:rPr lang="en-AU" sz="1500" b="0" spc="300" baseline="0" dirty="0">
                <a:solidFill>
                  <a:schemeClr val="tx1"/>
                </a:solidFill>
                <a:latin typeface="Asana" panose="02000603000000000000" pitchFamily="2" charset="0"/>
                <a:ea typeface="Asana" panose="02000603000000000000" pitchFamily="2" charset="0"/>
                <a:cs typeface="Arial" panose="020B0604020202020204" pitchFamily="34" charset="0"/>
              </a:rPr>
              <a:t>Performance</a:t>
            </a:r>
          </a:p>
        </c:rich>
      </c:tx>
      <c:layout>
        <c:manualLayout>
          <c:xMode val="edge"/>
          <c:yMode val="edge"/>
          <c:x val="0.25590035272171241"/>
          <c:y val="2.265224969907956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5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3875143612549727E-2"/>
          <c:y val="8.8123884456275545E-2"/>
          <c:w val="0.84788742655178528"/>
          <c:h val="0.85948024470163809"/>
        </c:manualLayout>
      </c:layout>
      <c:scatterChart>
        <c:scatterStyle val="lineMarker"/>
        <c:varyColors val="0"/>
        <c:ser>
          <c:idx val="1"/>
          <c:order val="1"/>
          <c:tx>
            <c:strRef>
              <c:f>Sheet1!$C$36</c:f>
              <c:strCache>
                <c:ptCount val="1"/>
                <c:pt idx="0">
                  <c:v>Throughput </c:v>
                </c:pt>
              </c:strCache>
            </c:strRef>
          </c:tx>
          <c:spPr>
            <a:ln w="19050" cap="rnd">
              <a:solidFill>
                <a:srgbClr val="000080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000080"/>
              </a:solidFill>
              <a:ln w="15875">
                <a:solidFill>
                  <a:srgbClr val="000080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CA6B1E15-734C-4A1B-B979-EB2B166337AA}" type="CELLREF">
                      <a:rPr lang="en-US" smtClean="0">
                        <a:solidFill>
                          <a:schemeClr val="tx1"/>
                        </a:solidFill>
                      </a:rPr>
                      <a:pPr/>
                      <a:t>[CELLREF]</a:t>
                    </a:fld>
                    <a:fld id="{CC6900BF-0892-44C7-8692-FEE7ABD86ED6}" type="CELLRANGE">
                      <a:rPr lang="en-US" smtClean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>
                    <c15:dlblFTEntry>
                      <c15:txfldGUID>{CA6B1E15-734C-4A1B-B979-EB2B166337AA}</c15:txfldGUID>
                      <c15:f>Sheet1!$C$38</c15:f>
                      <c15:dlblFieldTableCache>
                        <c:ptCount val="1"/>
                        <c:pt idx="0">
                          <c:v>185</c:v>
                        </c:pt>
                      </c15:dlblFieldTableCache>
                    </c15:dlblFTEntry>
                  </c15:dlblFieldTable>
                  <c15:showDataLabelsRange val="1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Sheet1!$A$37:$A$46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Sheet1!$C$37:$C$46</c:f>
              <c:numCache>
                <c:formatCode>General</c:formatCode>
                <c:ptCount val="10"/>
                <c:pt idx="0">
                  <c:v>100</c:v>
                </c:pt>
                <c:pt idx="1">
                  <c:v>185</c:v>
                </c:pt>
                <c:pt idx="2">
                  <c:v>175</c:v>
                </c:pt>
                <c:pt idx="3">
                  <c:v>145</c:v>
                </c:pt>
                <c:pt idx="4">
                  <c:v>85</c:v>
                </c:pt>
                <c:pt idx="5">
                  <c:v>60</c:v>
                </c:pt>
                <c:pt idx="6">
                  <c:v>40</c:v>
                </c:pt>
                <c:pt idx="7">
                  <c:v>30</c:v>
                </c:pt>
                <c:pt idx="8">
                  <c:v>20</c:v>
                </c:pt>
                <c:pt idx="9">
                  <c:v>10</c:v>
                </c:pt>
              </c:numCache>
            </c:numRef>
          </c:yVal>
          <c:smooth val="1"/>
          <c:extLst>
            <c:ext xmlns:c15="http://schemas.microsoft.com/office/drawing/2012/chart" uri="{02D57815-91ED-43cb-92C2-25804820EDAC}">
              <c15:datalabelsRange>
                <c15:f>Sheet1!$C$38</c15:f>
                <c15:dlblRangeCache>
                  <c:ptCount val="1"/>
                  <c:pt idx="0">
                    <c:v>185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8130488"/>
        <c:axId val="438127352"/>
      </c:scatterChart>
      <c:scatterChart>
        <c:scatterStyle val="lineMarker"/>
        <c:varyColors val="0"/>
        <c:ser>
          <c:idx val="0"/>
          <c:order val="0"/>
          <c:tx>
            <c:strRef>
              <c:f>Sheet1!$B$51</c:f>
              <c:strCache>
                <c:ptCount val="1"/>
                <c:pt idx="0">
                  <c:v>Success Rate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ln w="15875">
                <a:solidFill>
                  <a:srgbClr val="FF0000"/>
                </a:solidFill>
              </a:ln>
              <a:effectLst/>
            </c:spPr>
          </c:marker>
          <c:xVal>
            <c:numRef>
              <c:f>Sheet1!$A$52:$A$61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Sheet1!$B$52:$B$61</c:f>
              <c:numCache>
                <c:formatCode>General</c:formatCode>
                <c:ptCount val="10"/>
                <c:pt idx="0">
                  <c:v>9.6999999999999993</c:v>
                </c:pt>
                <c:pt idx="1">
                  <c:v>9.3000000000000007</c:v>
                </c:pt>
                <c:pt idx="2">
                  <c:v>7.8</c:v>
                </c:pt>
                <c:pt idx="3">
                  <c:v>6.1</c:v>
                </c:pt>
                <c:pt idx="4">
                  <c:v>4.9000000000000004</c:v>
                </c:pt>
                <c:pt idx="5">
                  <c:v>3.8</c:v>
                </c:pt>
                <c:pt idx="6">
                  <c:v>3</c:v>
                </c:pt>
                <c:pt idx="7">
                  <c:v>2</c:v>
                </c:pt>
                <c:pt idx="8">
                  <c:v>1.1000000000000001</c:v>
                </c:pt>
                <c:pt idx="9">
                  <c:v>0.5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Sheet1!$C$51</c:f>
              <c:strCache>
                <c:ptCount val="1"/>
                <c:pt idx="0">
                  <c:v>Delays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sysDot"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5875">
                <a:solidFill>
                  <a:srgbClr val="00B0F0"/>
                </a:solidFill>
              </a:ln>
              <a:effectLst/>
            </c:spPr>
          </c:marker>
          <c:xVal>
            <c:numRef>
              <c:f>Sheet1!$A$52:$A$61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Sheet1!$C$52:$C$61</c:f>
              <c:numCache>
                <c:formatCode>General</c:formatCode>
                <c:ptCount val="10"/>
                <c:pt idx="0">
                  <c:v>0.01</c:v>
                </c:pt>
                <c:pt idx="1">
                  <c:v>0.31</c:v>
                </c:pt>
                <c:pt idx="2">
                  <c:v>1.48</c:v>
                </c:pt>
                <c:pt idx="3">
                  <c:v>4.38</c:v>
                </c:pt>
                <c:pt idx="4">
                  <c:v>5.25</c:v>
                </c:pt>
                <c:pt idx="5">
                  <c:v>6.16</c:v>
                </c:pt>
                <c:pt idx="6">
                  <c:v>7.43</c:v>
                </c:pt>
                <c:pt idx="7">
                  <c:v>8.2200000000000006</c:v>
                </c:pt>
                <c:pt idx="8">
                  <c:v>8.94</c:v>
                </c:pt>
                <c:pt idx="9">
                  <c:v>9.92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8130880"/>
        <c:axId val="438128528"/>
      </c:scatterChart>
      <c:valAx>
        <c:axId val="438130488"/>
        <c:scaling>
          <c:orientation val="minMax"/>
          <c:max val="1000"/>
          <c:min val="1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AU" sz="1200" b="0" i="0" u="none" strike="noStrike" kern="1200" baseline="0">
                    <a:solidFill>
                      <a:srgbClr val="00B0F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AU" sz="1400" b="0" i="0" u="none" strike="noStrike" kern="1200" baseline="0" dirty="0" smtClean="0">
                    <a:solidFill>
                      <a:schemeClr val="tx1"/>
                    </a:solidFill>
                    <a:latin typeface="Asana" panose="02000603000000000000" pitchFamily="2" charset="0"/>
                    <a:ea typeface="Asana" panose="02000603000000000000" pitchFamily="2" charset="0"/>
                    <a:cs typeface="Arial" panose="020B0604020202020204" pitchFamily="34" charset="0"/>
                  </a:rPr>
                  <a:t>Number </a:t>
                </a:r>
                <a:r>
                  <a:rPr lang="en-AU" sz="1400" b="0" i="0" u="none" strike="noStrike" kern="1200" baseline="0" dirty="0">
                    <a:solidFill>
                      <a:schemeClr val="tx1"/>
                    </a:solidFill>
                    <a:latin typeface="Asana" panose="02000603000000000000" pitchFamily="2" charset="0"/>
                    <a:ea typeface="Asana" panose="02000603000000000000" pitchFamily="2" charset="0"/>
                    <a:cs typeface="Arial" panose="020B0604020202020204" pitchFamily="34" charset="0"/>
                  </a:rPr>
                  <a:t>of Nodes</a:t>
                </a:r>
              </a:p>
            </c:rich>
          </c:tx>
          <c:layout>
            <c:manualLayout>
              <c:xMode val="edge"/>
              <c:yMode val="edge"/>
              <c:x val="0.2697917329196054"/>
              <c:y val="0.855102866920037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AU" sz="1200" b="0" i="0" u="none" strike="noStrike" kern="1200" baseline="0">
                  <a:solidFill>
                    <a:srgbClr val="00B0F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sana" panose="02000603000000000000" pitchFamily="2" charset="0"/>
                <a:ea typeface="Asana" panose="02000603000000000000" pitchFamily="2" charset="0"/>
                <a:cs typeface="Arial" panose="020B0604020202020204" pitchFamily="34" charset="0"/>
              </a:defRPr>
            </a:pPr>
            <a:endParaRPr lang="en-US"/>
          </a:p>
        </c:txPr>
        <c:crossAx val="438127352"/>
        <c:crosses val="autoZero"/>
        <c:crossBetween val="midCat"/>
        <c:majorUnit val="100"/>
        <c:minorUnit val="50"/>
        <c:dispUnits>
          <c:builtInUnit val="thousands"/>
        </c:dispUnits>
      </c:valAx>
      <c:valAx>
        <c:axId val="438127352"/>
        <c:scaling>
          <c:orientation val="minMax"/>
          <c:max val="5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r>
                  <a:rPr lang="en-AU" sz="1400" b="0" dirty="0" smtClean="0">
                    <a:solidFill>
                      <a:schemeClr val="tx1"/>
                    </a:solidFill>
                    <a:effectLst/>
                    <a:latin typeface="Asana" panose="02000603000000000000" pitchFamily="2" charset="0"/>
                    <a:ea typeface="Asana" panose="02000603000000000000" pitchFamily="2" charset="0"/>
                    <a:cs typeface="Arial" panose="020B0604020202020204" pitchFamily="34" charset="0"/>
                  </a:rPr>
                  <a:t> </a:t>
                </a:r>
                <a:r>
                  <a:rPr lang="en-AU" sz="1400" b="0" dirty="0">
                    <a:solidFill>
                      <a:schemeClr val="tx1"/>
                    </a:solidFill>
                    <a:effectLst/>
                    <a:latin typeface="Asana" panose="02000603000000000000" pitchFamily="2" charset="0"/>
                    <a:ea typeface="Asana" panose="02000603000000000000" pitchFamily="2" charset="0"/>
                    <a:cs typeface="Arial" panose="020B0604020202020204" pitchFamily="34" charset="0"/>
                  </a:rPr>
                  <a:t>Throughput </a:t>
                </a:r>
                <a:r>
                  <a:rPr lang="en-AU" sz="1400" b="0" dirty="0" smtClean="0">
                    <a:solidFill>
                      <a:schemeClr val="tx1"/>
                    </a:solidFill>
                    <a:effectLst/>
                    <a:latin typeface="Asana" panose="02000603000000000000" pitchFamily="2" charset="0"/>
                    <a:ea typeface="Asana" panose="02000603000000000000" pitchFamily="2" charset="0"/>
                    <a:cs typeface="Arial" panose="020B0604020202020204" pitchFamily="34" charset="0"/>
                  </a:rPr>
                  <a:t>(</a:t>
                </a:r>
                <a:r>
                  <a:rPr lang="en-AU" sz="1400" b="0" dirty="0" err="1" smtClean="0">
                    <a:solidFill>
                      <a:schemeClr val="tx1"/>
                    </a:solidFill>
                    <a:effectLst/>
                    <a:latin typeface="Asana" panose="02000603000000000000" pitchFamily="2" charset="0"/>
                    <a:ea typeface="Asana" panose="02000603000000000000" pitchFamily="2" charset="0"/>
                    <a:cs typeface="Arial" panose="020B0604020202020204" pitchFamily="34" charset="0"/>
                  </a:rPr>
                  <a:t>tx</a:t>
                </a:r>
                <a:r>
                  <a:rPr lang="en-AU" sz="1400" b="0" dirty="0" smtClean="0">
                    <a:solidFill>
                      <a:schemeClr val="tx1"/>
                    </a:solidFill>
                    <a:effectLst/>
                    <a:latin typeface="Asana" panose="02000603000000000000" pitchFamily="2" charset="0"/>
                    <a:ea typeface="Asana" panose="02000603000000000000" pitchFamily="2" charset="0"/>
                    <a:cs typeface="Arial" panose="020B0604020202020204" pitchFamily="34" charset="0"/>
                  </a:rPr>
                  <a:t>/s</a:t>
                </a:r>
                <a:r>
                  <a:rPr lang="en-AU" sz="1400" b="0" dirty="0">
                    <a:solidFill>
                      <a:schemeClr val="tx1"/>
                    </a:solidFill>
                    <a:effectLst/>
                    <a:latin typeface="Asana" panose="02000603000000000000" pitchFamily="2" charset="0"/>
                    <a:ea typeface="Asana" panose="02000603000000000000" pitchFamily="2" charset="0"/>
                    <a:cs typeface="Arial" panose="020B0604020202020204" pitchFamily="34" charset="0"/>
                  </a:rPr>
                  <a:t>)</a:t>
                </a:r>
              </a:p>
            </c:rich>
          </c:tx>
          <c:layout>
            <c:manualLayout>
              <c:xMode val="edge"/>
              <c:yMode val="edge"/>
              <c:x val="0.12485900779122648"/>
              <c:y val="0.187163271623386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sana" panose="02000603000000000000" pitchFamily="2" charset="0"/>
                <a:ea typeface="Asana" panose="02000603000000000000" pitchFamily="2" charset="0"/>
                <a:cs typeface="Arial" panose="020B0604020202020204" pitchFamily="34" charset="0"/>
              </a:defRPr>
            </a:pPr>
            <a:endParaRPr lang="en-US"/>
          </a:p>
        </c:txPr>
        <c:crossAx val="438130488"/>
        <c:crosses val="autoZero"/>
        <c:crossBetween val="midCat"/>
        <c:majorUnit val="100"/>
        <c:minorUnit val="50"/>
        <c:dispUnits>
          <c:builtInUnit val="thousands"/>
        </c:dispUnits>
      </c:valAx>
      <c:valAx>
        <c:axId val="438128528"/>
        <c:scaling>
          <c:orientation val="minMax"/>
          <c:max val="10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AU" sz="1400" b="0" dirty="0" smtClean="0">
                    <a:solidFill>
                      <a:schemeClr val="tx1"/>
                    </a:solidFill>
                    <a:latin typeface="Asana" panose="02000603000000000000" pitchFamily="2" charset="0"/>
                    <a:ea typeface="Asana" panose="02000603000000000000" pitchFamily="2" charset="0"/>
                    <a:cs typeface="Arial" panose="020B0604020202020204" pitchFamily="34" charset="0"/>
                  </a:rPr>
                  <a:t>Success</a:t>
                </a:r>
                <a:r>
                  <a:rPr lang="en-AU" sz="1400" b="0" baseline="0" dirty="0" smtClean="0">
                    <a:solidFill>
                      <a:schemeClr val="tx1"/>
                    </a:solidFill>
                    <a:latin typeface="Asana" panose="02000603000000000000" pitchFamily="2" charset="0"/>
                    <a:ea typeface="Asana" panose="02000603000000000000" pitchFamily="2" charset="0"/>
                    <a:cs typeface="Arial" panose="020B0604020202020204" pitchFamily="34" charset="0"/>
                  </a:rPr>
                  <a:t> </a:t>
                </a:r>
                <a:r>
                  <a:rPr lang="en-AU" sz="1400" b="0" baseline="0" dirty="0">
                    <a:solidFill>
                      <a:schemeClr val="tx1"/>
                    </a:solidFill>
                    <a:latin typeface="Asana" panose="02000603000000000000" pitchFamily="2" charset="0"/>
                    <a:ea typeface="Asana" panose="02000603000000000000" pitchFamily="2" charset="0"/>
                    <a:cs typeface="Arial" panose="020B0604020202020204" pitchFamily="34" charset="0"/>
                  </a:rPr>
                  <a:t>Rate (%)</a:t>
                </a:r>
                <a:endParaRPr lang="en-AU" sz="1400" b="0" dirty="0">
                  <a:solidFill>
                    <a:schemeClr val="tx1"/>
                  </a:solidFill>
                  <a:latin typeface="Asana" panose="02000603000000000000" pitchFamily="2" charset="0"/>
                  <a:ea typeface="Asana" panose="02000603000000000000" pitchFamily="2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.825377859119513"/>
              <c:y val="0.25931225408228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sana" panose="02000603000000000000" pitchFamily="2" charset="0"/>
                <a:ea typeface="Asana" panose="02000603000000000000" pitchFamily="2" charset="0"/>
                <a:cs typeface="Arial" panose="020B0604020202020204" pitchFamily="34" charset="0"/>
              </a:defRPr>
            </a:pPr>
            <a:endParaRPr lang="en-US"/>
          </a:p>
        </c:txPr>
        <c:crossAx val="438130880"/>
        <c:crosses val="max"/>
        <c:crossBetween val="midCat"/>
        <c:majorUnit val="1"/>
        <c:minorUnit val="0.5"/>
      </c:valAx>
      <c:valAx>
        <c:axId val="438130880"/>
        <c:scaling>
          <c:orientation val="minMax"/>
          <c:max val="1000"/>
          <c:min val="100"/>
        </c:scaling>
        <c:delete val="0"/>
        <c:axPos val="t"/>
        <c:numFmt formatCode="General" sourceLinked="1"/>
        <c:majorTickMark val="in"/>
        <c:minorTickMark val="none"/>
        <c:tickLblPos val="nextTo"/>
        <c:spPr>
          <a:solidFill>
            <a:schemeClr val="bg1"/>
          </a:solidFill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128528"/>
        <c:crosses val="max"/>
        <c:crossBetween val="midCat"/>
        <c:majorUnit val="100"/>
        <c:minorUnit val="50"/>
      </c:valAx>
      <c:spPr>
        <a:noFill/>
        <a:ln w="19050">
          <a:solidFill>
            <a:schemeClr val="tx1">
              <a:lumMod val="75000"/>
              <a:lumOff val="25000"/>
            </a:schemeClr>
          </a:solidFill>
        </a:ln>
        <a:effectLst/>
      </c:spPr>
    </c:plotArea>
    <c:legend>
      <c:legendPos val="l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sana" panose="02000603000000000000" pitchFamily="2" charset="0"/>
                <a:ea typeface="Asana" panose="02000603000000000000" pitchFamily="2" charset="0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sana" panose="02000603000000000000" pitchFamily="2" charset="0"/>
                <a:ea typeface="Asana" panose="02000603000000000000" pitchFamily="2" charset="0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sana" panose="02000603000000000000" pitchFamily="2" charset="0"/>
                <a:ea typeface="Asana" panose="02000603000000000000" pitchFamily="2" charset="0"/>
                <a:cs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29115227587330605"/>
          <c:y val="0.13047161204087437"/>
          <c:w val="0.38316959775622589"/>
          <c:h val="0.1183583083922904"/>
        </c:manualLayout>
      </c:layout>
      <c:overlay val="0"/>
      <c:spPr>
        <a:noFill/>
        <a:ln w="127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sana" panose="02000603000000000000" pitchFamily="2" charset="0"/>
                <a:ea typeface="Asana" panose="02000603000000000000" pitchFamily="2" charset="0"/>
                <a:cs typeface="+mn-cs"/>
              </a:defRPr>
            </a:pPr>
            <a:r>
              <a:rPr lang="en-AU" sz="1500" b="0" spc="300" baseline="0" dirty="0" smtClean="0">
                <a:solidFill>
                  <a:schemeClr val="tx1"/>
                </a:solidFill>
                <a:latin typeface="Asana" panose="02000603000000000000" pitchFamily="2" charset="0"/>
                <a:ea typeface="Asana" panose="02000603000000000000" pitchFamily="2" charset="0"/>
                <a:cs typeface="Arial" panose="020B0604020202020204" pitchFamily="34" charset="0"/>
              </a:rPr>
              <a:t>READ </a:t>
            </a:r>
            <a:r>
              <a:rPr lang="en-AU" sz="1500" b="0" spc="300" baseline="0" dirty="0">
                <a:solidFill>
                  <a:schemeClr val="tx1"/>
                </a:solidFill>
                <a:latin typeface="Asana" panose="02000603000000000000" pitchFamily="2" charset="0"/>
                <a:ea typeface="Asana" panose="02000603000000000000" pitchFamily="2" charset="0"/>
                <a:cs typeface="Arial" panose="020B0604020202020204" pitchFamily="34" charset="0"/>
              </a:rPr>
              <a:t>Performance</a:t>
            </a:r>
          </a:p>
        </c:rich>
      </c:tx>
      <c:layout>
        <c:manualLayout>
          <c:xMode val="edge"/>
          <c:yMode val="edge"/>
          <c:x val="0.29864381069430257"/>
          <c:y val="1.63680436966724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5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Asana" panose="02000603000000000000" pitchFamily="2" charset="0"/>
              <a:ea typeface="Asana" panose="02000603000000000000" pitchFamily="2" charset="0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069472309181018"/>
          <c:y val="9.4027057908525835E-2"/>
          <c:w val="0.76576126434827496"/>
          <c:h val="0.82750043389202632"/>
        </c:manualLayout>
      </c:layout>
      <c:scatterChart>
        <c:scatterStyle val="lineMarker"/>
        <c:varyColors val="0"/>
        <c:ser>
          <c:idx val="1"/>
          <c:order val="1"/>
          <c:tx>
            <c:strRef>
              <c:f>Sheet1!$C$3</c:f>
              <c:strCache>
                <c:ptCount val="1"/>
                <c:pt idx="0">
                  <c:v>Throughput </c:v>
                </c:pt>
              </c:strCache>
            </c:strRef>
          </c:tx>
          <c:spPr>
            <a:ln w="19050" cap="rnd">
              <a:solidFill>
                <a:srgbClr val="00008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000080"/>
              </a:solidFill>
              <a:ln w="12700">
                <a:solidFill>
                  <a:srgbClr val="000080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-1.2508732320215448E-2"/>
                  <c:y val="-1.9004816489602609E-2"/>
                </c:manualLayout>
              </c:layout>
              <c:tx>
                <c:rich>
                  <a:bodyPr/>
                  <a:lstStyle/>
                  <a:p>
                    <a:fld id="{3D41AA57-20CF-46AF-A06F-7EC09A24D37C}" type="CELLREF">
                      <a:rPr lang="en-US" smtClean="0">
                        <a:solidFill>
                          <a:schemeClr val="tx1"/>
                        </a:solidFill>
                      </a:rPr>
                      <a:pPr/>
                      <a:t>[CELLREF]</a:t>
                    </a:fld>
                    <a:endParaRPr lang="en-AU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>
                    <c15:dlblFTEntry>
                      <c15:txfldGUID>{3D41AA57-20CF-46AF-A06F-7EC09A24D37C}</c15:txfldGUID>
                      <c15:f>Sheet1!$C$8</c15:f>
                      <c15:dlblFieldTableCache>
                        <c:ptCount val="1"/>
                        <c:pt idx="0">
                          <c:v>470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Sheet1!$A$4:$A$13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Sheet1!$C$4:$C$13</c:f>
              <c:numCache>
                <c:formatCode>General</c:formatCode>
                <c:ptCount val="10"/>
                <c:pt idx="0">
                  <c:v>100</c:v>
                </c:pt>
                <c:pt idx="1">
                  <c:v>220</c:v>
                </c:pt>
                <c:pt idx="2">
                  <c:v>340</c:v>
                </c:pt>
                <c:pt idx="3">
                  <c:v>390</c:v>
                </c:pt>
                <c:pt idx="4">
                  <c:v>470</c:v>
                </c:pt>
                <c:pt idx="5">
                  <c:v>370</c:v>
                </c:pt>
                <c:pt idx="6">
                  <c:v>330</c:v>
                </c:pt>
                <c:pt idx="7">
                  <c:v>250</c:v>
                </c:pt>
                <c:pt idx="8">
                  <c:v>170</c:v>
                </c:pt>
                <c:pt idx="9">
                  <c:v>110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4906384"/>
        <c:axId val="864898152"/>
      </c:scatterChart>
      <c:scatterChart>
        <c:scatterStyle val="lineMarker"/>
        <c:varyColors val="0"/>
        <c:ser>
          <c:idx val="0"/>
          <c:order val="0"/>
          <c:tx>
            <c:strRef>
              <c:f>Sheet1!$B$18</c:f>
              <c:strCache>
                <c:ptCount val="1"/>
                <c:pt idx="0">
                  <c:v>Success Rate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ln w="12700">
                <a:solidFill>
                  <a:srgbClr val="FF0000"/>
                </a:solidFill>
              </a:ln>
              <a:effectLst/>
            </c:spPr>
          </c:marker>
          <c:xVal>
            <c:numRef>
              <c:f>Sheet1!$A$19:$A$28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Sheet1!$B$19:$B$28</c:f>
              <c:numCache>
                <c:formatCode>General</c:formatCode>
                <c:ptCount val="10"/>
                <c:pt idx="0">
                  <c:v>9.6999999999999993</c:v>
                </c:pt>
                <c:pt idx="1">
                  <c:v>9.6</c:v>
                </c:pt>
                <c:pt idx="2">
                  <c:v>9.5</c:v>
                </c:pt>
                <c:pt idx="3">
                  <c:v>9.3000000000000007</c:v>
                </c:pt>
                <c:pt idx="4">
                  <c:v>8.8000000000000007</c:v>
                </c:pt>
                <c:pt idx="5">
                  <c:v>7.5</c:v>
                </c:pt>
                <c:pt idx="6">
                  <c:v>6.5</c:v>
                </c:pt>
                <c:pt idx="7">
                  <c:v>5.5</c:v>
                </c:pt>
                <c:pt idx="8">
                  <c:v>4.5</c:v>
                </c:pt>
                <c:pt idx="9">
                  <c:v>3.5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Sheet1!$C$18</c:f>
              <c:strCache>
                <c:ptCount val="1"/>
                <c:pt idx="0">
                  <c:v>Delays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sysDot"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">
                <a:solidFill>
                  <a:srgbClr val="00B0F0"/>
                </a:solidFill>
              </a:ln>
              <a:effectLst/>
            </c:spPr>
          </c:marker>
          <c:xVal>
            <c:numRef>
              <c:f>Sheet1!$A$19:$A$28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Sheet1!$C$19:$C$28</c:f>
              <c:numCache>
                <c:formatCode>General</c:formatCode>
                <c:ptCount val="10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0.02</c:v>
                </c:pt>
                <c:pt idx="4">
                  <c:v>0.05</c:v>
                </c:pt>
                <c:pt idx="5">
                  <c:v>2.2599999999999998</c:v>
                </c:pt>
                <c:pt idx="6">
                  <c:v>5.43</c:v>
                </c:pt>
                <c:pt idx="7">
                  <c:v>6.12</c:v>
                </c:pt>
                <c:pt idx="8">
                  <c:v>6.41</c:v>
                </c:pt>
                <c:pt idx="9">
                  <c:v>6.68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4898544"/>
        <c:axId val="864906776"/>
      </c:scatterChart>
      <c:valAx>
        <c:axId val="864906384"/>
        <c:scaling>
          <c:orientation val="minMax"/>
          <c:max val="1000"/>
          <c:min val="1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AU" sz="1200" b="0" i="0" u="none" strike="noStrike" kern="1200" baseline="0">
                    <a:solidFill>
                      <a:srgbClr val="00B0F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AU" sz="1400" b="0" i="0" u="none" strike="noStrike" kern="1200" baseline="0" dirty="0" smtClean="0">
                    <a:solidFill>
                      <a:schemeClr val="tx1"/>
                    </a:solidFill>
                    <a:latin typeface="Asana" panose="02000603000000000000" pitchFamily="2" charset="0"/>
                    <a:ea typeface="Asana" panose="02000603000000000000" pitchFamily="2" charset="0"/>
                    <a:cs typeface="Arial" panose="020B0604020202020204" pitchFamily="34" charset="0"/>
                  </a:rPr>
                  <a:t>Number </a:t>
                </a:r>
                <a:r>
                  <a:rPr lang="en-AU" sz="1400" b="0" i="0" u="none" strike="noStrike" kern="1200" baseline="0" dirty="0">
                    <a:solidFill>
                      <a:schemeClr val="tx1"/>
                    </a:solidFill>
                    <a:latin typeface="Asana" panose="02000603000000000000" pitchFamily="2" charset="0"/>
                    <a:ea typeface="Asana" panose="02000603000000000000" pitchFamily="2" charset="0"/>
                    <a:cs typeface="Arial" panose="020B0604020202020204" pitchFamily="34" charset="0"/>
                  </a:rPr>
                  <a:t>of Nodes</a:t>
                </a:r>
              </a:p>
            </c:rich>
          </c:tx>
          <c:layout>
            <c:manualLayout>
              <c:xMode val="edge"/>
              <c:yMode val="edge"/>
              <c:x val="0.54442819644738183"/>
              <c:y val="0.838673528114935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AU" sz="1200" b="0" i="0" u="none" strike="noStrike" kern="1200" baseline="0">
                  <a:solidFill>
                    <a:srgbClr val="00B0F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sana" panose="02000603000000000000" pitchFamily="2" charset="0"/>
                <a:ea typeface="Asana" panose="02000603000000000000" pitchFamily="2" charset="0"/>
                <a:cs typeface="Arial" panose="020B0604020202020204" pitchFamily="34" charset="0"/>
              </a:defRPr>
            </a:pPr>
            <a:endParaRPr lang="en-US"/>
          </a:p>
        </c:txPr>
        <c:crossAx val="864898152"/>
        <c:crosses val="autoZero"/>
        <c:crossBetween val="midCat"/>
        <c:majorUnit val="100"/>
        <c:minorUnit val="50"/>
        <c:dispUnits>
          <c:builtInUnit val="thousands"/>
        </c:dispUnits>
      </c:valAx>
      <c:valAx>
        <c:axId val="864898152"/>
        <c:scaling>
          <c:orientation val="minMax"/>
          <c:max val="5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000080"/>
                    </a:solidFill>
                    <a:latin typeface="Asana" panose="02000603000000000000" pitchFamily="2" charset="0"/>
                    <a:ea typeface="Asana" panose="02000603000000000000" pitchFamily="2" charset="0"/>
                    <a:cs typeface="+mn-cs"/>
                  </a:defRPr>
                </a:pPr>
                <a:r>
                  <a:rPr lang="en-AU" sz="1400" b="0" dirty="0" smtClean="0">
                    <a:solidFill>
                      <a:schemeClr val="tx1"/>
                    </a:solidFill>
                    <a:latin typeface="Asana" panose="02000603000000000000" pitchFamily="2" charset="0"/>
                    <a:ea typeface="Asana" panose="02000603000000000000" pitchFamily="2" charset="0"/>
                    <a:cs typeface="Arial" panose="020B0604020202020204" pitchFamily="34" charset="0"/>
                  </a:rPr>
                  <a:t>Throughput </a:t>
                </a:r>
                <a:r>
                  <a:rPr lang="en-AU" sz="1400" b="0" dirty="0">
                    <a:solidFill>
                      <a:schemeClr val="tx1"/>
                    </a:solidFill>
                    <a:latin typeface="Asana" panose="02000603000000000000" pitchFamily="2" charset="0"/>
                    <a:ea typeface="Asana" panose="02000603000000000000" pitchFamily="2" charset="0"/>
                    <a:cs typeface="Arial" panose="020B0604020202020204" pitchFamily="34" charset="0"/>
                  </a:rPr>
                  <a:t>(</a:t>
                </a:r>
                <a:r>
                  <a:rPr lang="en-AU" sz="1400" b="0" dirty="0" err="1" smtClean="0">
                    <a:solidFill>
                      <a:schemeClr val="tx1"/>
                    </a:solidFill>
                    <a:latin typeface="Asana" panose="02000603000000000000" pitchFamily="2" charset="0"/>
                    <a:ea typeface="Asana" panose="02000603000000000000" pitchFamily="2" charset="0"/>
                    <a:cs typeface="Arial" panose="020B0604020202020204" pitchFamily="34" charset="0"/>
                  </a:rPr>
                  <a:t>tx</a:t>
                </a:r>
                <a:r>
                  <a:rPr lang="en-AU" sz="1400" b="0" dirty="0" smtClean="0">
                    <a:solidFill>
                      <a:schemeClr val="tx1"/>
                    </a:solidFill>
                    <a:latin typeface="Asana" panose="02000603000000000000" pitchFamily="2" charset="0"/>
                    <a:ea typeface="Asana" panose="02000603000000000000" pitchFamily="2" charset="0"/>
                    <a:cs typeface="Arial" panose="020B0604020202020204" pitchFamily="34" charset="0"/>
                  </a:rPr>
                  <a:t>/s</a:t>
                </a:r>
                <a:r>
                  <a:rPr lang="en-AU" sz="1400" b="0" dirty="0">
                    <a:solidFill>
                      <a:schemeClr val="tx1"/>
                    </a:solidFill>
                    <a:latin typeface="Asana" panose="02000603000000000000" pitchFamily="2" charset="0"/>
                    <a:ea typeface="Asana" panose="02000603000000000000" pitchFamily="2" charset="0"/>
                    <a:cs typeface="Arial" panose="020B0604020202020204" pitchFamily="34" charset="0"/>
                  </a:rPr>
                  <a:t>)</a:t>
                </a:r>
              </a:p>
            </c:rich>
          </c:tx>
          <c:layout>
            <c:manualLayout>
              <c:xMode val="edge"/>
              <c:yMode val="edge"/>
              <c:x val="0.15081679933337236"/>
              <c:y val="0.184703859760565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rgbClr val="000080"/>
                  </a:solidFill>
                  <a:latin typeface="Asana" panose="02000603000000000000" pitchFamily="2" charset="0"/>
                  <a:ea typeface="Asana" panose="02000603000000000000" pitchFamily="2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sana" panose="02000603000000000000" pitchFamily="2" charset="0"/>
                <a:ea typeface="Asana" panose="02000603000000000000" pitchFamily="2" charset="0"/>
                <a:cs typeface="Arial" panose="020B0604020202020204" pitchFamily="34" charset="0"/>
              </a:defRPr>
            </a:pPr>
            <a:endParaRPr lang="en-US"/>
          </a:p>
        </c:txPr>
        <c:crossAx val="864906384"/>
        <c:crosses val="autoZero"/>
        <c:crossBetween val="midCat"/>
        <c:majorUnit val="100"/>
        <c:minorUnit val="50"/>
        <c:dispUnits>
          <c:builtInUnit val="thousands"/>
        </c:dispUnits>
      </c:valAx>
      <c:valAx>
        <c:axId val="864906776"/>
        <c:scaling>
          <c:orientation val="minMax"/>
          <c:max val="10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AU" sz="1400" b="0" dirty="0" smtClean="0">
                    <a:solidFill>
                      <a:schemeClr val="tx1"/>
                    </a:solidFill>
                    <a:latin typeface="Asana" panose="02000603000000000000" pitchFamily="2" charset="0"/>
                    <a:ea typeface="Asana" panose="02000603000000000000" pitchFamily="2" charset="0"/>
                    <a:cs typeface="Arial" panose="020B0604020202020204" pitchFamily="34" charset="0"/>
                  </a:rPr>
                  <a:t>Success</a:t>
                </a:r>
                <a:r>
                  <a:rPr lang="en-AU" sz="1400" b="0" baseline="0" dirty="0" smtClean="0">
                    <a:solidFill>
                      <a:schemeClr val="tx1"/>
                    </a:solidFill>
                    <a:latin typeface="Asana" panose="02000603000000000000" pitchFamily="2" charset="0"/>
                    <a:ea typeface="Asana" panose="02000603000000000000" pitchFamily="2" charset="0"/>
                    <a:cs typeface="Arial" panose="020B0604020202020204" pitchFamily="34" charset="0"/>
                  </a:rPr>
                  <a:t> </a:t>
                </a:r>
                <a:r>
                  <a:rPr lang="en-AU" sz="1400" b="0" baseline="0" dirty="0">
                    <a:solidFill>
                      <a:schemeClr val="tx1"/>
                    </a:solidFill>
                    <a:latin typeface="Asana" panose="02000603000000000000" pitchFamily="2" charset="0"/>
                    <a:ea typeface="Asana" panose="02000603000000000000" pitchFamily="2" charset="0"/>
                    <a:cs typeface="Arial" panose="020B0604020202020204" pitchFamily="34" charset="0"/>
                  </a:rPr>
                  <a:t>Rate (%)</a:t>
                </a:r>
                <a:endParaRPr lang="en-AU" sz="1400" b="0" dirty="0">
                  <a:solidFill>
                    <a:schemeClr val="tx1"/>
                  </a:solidFill>
                  <a:latin typeface="Asana" panose="02000603000000000000" pitchFamily="2" charset="0"/>
                  <a:ea typeface="Asana" panose="02000603000000000000" pitchFamily="2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.94705011548452211"/>
              <c:y val="0.23313865621853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rgbClr val="FF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sana" panose="02000603000000000000" pitchFamily="2" charset="0"/>
                <a:ea typeface="Asana" panose="02000603000000000000" pitchFamily="2" charset="0"/>
                <a:cs typeface="Arial" panose="020B0604020202020204" pitchFamily="34" charset="0"/>
              </a:defRPr>
            </a:pPr>
            <a:endParaRPr lang="en-US"/>
          </a:p>
        </c:txPr>
        <c:crossAx val="864898544"/>
        <c:crosses val="max"/>
        <c:crossBetween val="midCat"/>
        <c:majorUnit val="1"/>
        <c:minorUnit val="0.5"/>
      </c:valAx>
      <c:valAx>
        <c:axId val="864898544"/>
        <c:scaling>
          <c:orientation val="minMax"/>
          <c:max val="1000"/>
          <c:min val="100"/>
        </c:scaling>
        <c:delete val="0"/>
        <c:axPos val="t"/>
        <c:numFmt formatCode="General" sourceLinked="1"/>
        <c:majorTickMark val="in"/>
        <c:minorTickMark val="none"/>
        <c:tickLblPos val="nextTo"/>
        <c:spPr>
          <a:solidFill>
            <a:schemeClr val="bg1"/>
          </a:solidFill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906776"/>
        <c:crosses val="max"/>
        <c:crossBetween val="midCat"/>
        <c:majorUnit val="100"/>
        <c:minorUnit val="50"/>
      </c:valAx>
      <c:spPr>
        <a:noFill/>
        <a:ln w="19050">
          <a:solidFill>
            <a:schemeClr val="tx1">
              <a:lumMod val="75000"/>
              <a:lumOff val="25000"/>
            </a:schemeClr>
          </a:solidFill>
        </a:ln>
        <a:effectLst/>
      </c:spPr>
    </c:plotArea>
    <c:legend>
      <c:legendPos val="l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sana" panose="02000603000000000000" pitchFamily="2" charset="0"/>
                <a:ea typeface="Asana" panose="02000603000000000000" pitchFamily="2" charset="0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sana" panose="02000603000000000000" pitchFamily="2" charset="0"/>
                <a:ea typeface="Asana" panose="02000603000000000000" pitchFamily="2" charset="0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sana" panose="02000603000000000000" pitchFamily="2" charset="0"/>
                <a:ea typeface="Asana" panose="02000603000000000000" pitchFamily="2" charset="0"/>
                <a:cs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53015781344022384"/>
          <c:y val="0.12127495340126404"/>
          <c:w val="0.33820611841268317"/>
          <c:h val="0.15148582377368744"/>
        </c:manualLayout>
      </c:layout>
      <c:overlay val="0"/>
      <c:spPr>
        <a:noFill/>
        <a:ln w="127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8989" y="710050"/>
            <a:ext cx="6713935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8989" y="2278789"/>
            <a:ext cx="6713935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1132-3B38-451F-B6F3-E68C52FC40D1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A83D-50B7-4C42-94F1-1ED9A9438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18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1132-3B38-451F-B6F3-E68C52FC40D1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A83D-50B7-4C42-94F1-1ED9A9438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568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6213" y="230992"/>
            <a:ext cx="1930256" cy="36767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444" y="230992"/>
            <a:ext cx="5678870" cy="36767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1132-3B38-451F-B6F3-E68C52FC40D1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A83D-50B7-4C42-94F1-1ED9A9438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6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1132-3B38-451F-B6F3-E68C52FC40D1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A83D-50B7-4C42-94F1-1ED9A9438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01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782" y="1081647"/>
            <a:ext cx="7721025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782" y="2903473"/>
            <a:ext cx="7721025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1132-3B38-451F-B6F3-E68C52FC40D1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A83D-50B7-4C42-94F1-1ED9A9438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192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444" y="1154961"/>
            <a:ext cx="3804563" cy="27528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1906" y="1154961"/>
            <a:ext cx="3804563" cy="27528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1132-3B38-451F-B6F3-E68C52FC40D1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A83D-50B7-4C42-94F1-1ED9A9438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47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610" y="230993"/>
            <a:ext cx="7721025" cy="838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611" y="1063569"/>
            <a:ext cx="3787078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611" y="1584808"/>
            <a:ext cx="3787078" cy="23310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1906" y="1063569"/>
            <a:ext cx="3805729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1906" y="1584808"/>
            <a:ext cx="3805729" cy="23310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1132-3B38-451F-B6F3-E68C52FC40D1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A83D-50B7-4C42-94F1-1ED9A9438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129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1132-3B38-451F-B6F3-E68C52FC40D1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A83D-50B7-4C42-94F1-1ED9A9438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34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1132-3B38-451F-B6F3-E68C52FC40D1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A83D-50B7-4C42-94F1-1ED9A9438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92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610" y="289242"/>
            <a:ext cx="2887225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5729" y="624684"/>
            <a:ext cx="4531906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6610" y="1301591"/>
            <a:ext cx="2887225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1132-3B38-451F-B6F3-E68C52FC40D1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A83D-50B7-4C42-94F1-1ED9A9438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943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610" y="289242"/>
            <a:ext cx="2887225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5729" y="624684"/>
            <a:ext cx="4531906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6610" y="1301591"/>
            <a:ext cx="2887225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1132-3B38-451F-B6F3-E68C52FC40D1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A83D-50B7-4C42-94F1-1ED9A9438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315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444" y="230993"/>
            <a:ext cx="7721025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444" y="1154961"/>
            <a:ext cx="7721025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444" y="4021275"/>
            <a:ext cx="201418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F1132-3B38-451F-B6F3-E68C52FC40D1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5321" y="4021275"/>
            <a:ext cx="3021271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2289" y="4021275"/>
            <a:ext cx="201418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BA83D-50B7-4C42-94F1-1ED9A9438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284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0411761"/>
              </p:ext>
            </p:extLst>
          </p:nvPr>
        </p:nvGraphicFramePr>
        <p:xfrm>
          <a:off x="0" y="109728"/>
          <a:ext cx="4197927" cy="4115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7003246"/>
              </p:ext>
            </p:extLst>
          </p:nvPr>
        </p:nvGraphicFramePr>
        <p:xfrm>
          <a:off x="4257743" y="-61645"/>
          <a:ext cx="4543466" cy="4338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541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28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Asana</vt:lpstr>
      <vt:lpstr>Calibri</vt:lpstr>
      <vt:lpstr>Calibri Light</vt:lpstr>
      <vt:lpstr>Office Theme</vt:lpstr>
      <vt:lpstr>PowerPoint Presentation</vt:lpstr>
    </vt:vector>
  </TitlesOfParts>
  <Company>RMIT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 Ziaur</dc:creator>
  <cp:lastModifiedBy>Rahman Ziaur</cp:lastModifiedBy>
  <cp:revision>14</cp:revision>
  <dcterms:created xsi:type="dcterms:W3CDTF">2020-06-14T10:35:44Z</dcterms:created>
  <dcterms:modified xsi:type="dcterms:W3CDTF">2020-10-31T06:13:38Z</dcterms:modified>
</cp:coreProperties>
</file>