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607" r:id="rId2"/>
    <p:sldId id="542" r:id="rId3"/>
    <p:sldId id="608" r:id="rId4"/>
    <p:sldId id="630" r:id="rId5"/>
    <p:sldId id="632" r:id="rId6"/>
    <p:sldId id="635" r:id="rId7"/>
    <p:sldId id="631" r:id="rId8"/>
    <p:sldId id="634" r:id="rId9"/>
    <p:sldId id="636" r:id="rId10"/>
    <p:sldId id="637" r:id="rId11"/>
    <p:sldId id="633" r:id="rId12"/>
    <p:sldId id="537" r:id="rId13"/>
    <p:sldId id="616" r:id="rId14"/>
  </p:sldIdLst>
  <p:sldSz cx="12192000" cy="6858000"/>
  <p:notesSz cx="9926638" cy="6797675"/>
  <p:custDataLst>
    <p:tags r:id="rId17"/>
  </p:custData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1837"/>
    <a:srgbClr val="9B2E2B"/>
    <a:srgbClr val="FAA75B"/>
    <a:srgbClr val="7AC36A"/>
    <a:srgbClr val="5798D3"/>
    <a:srgbClr val="000000"/>
    <a:srgbClr val="F2F9F1"/>
    <a:srgbClr val="1F3262"/>
    <a:srgbClr val="FCB614"/>
    <a:srgbClr val="C22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16" autoAdjust="0"/>
    <p:restoredTop sz="83703" autoAdjust="0"/>
  </p:normalViewPr>
  <p:slideViewPr>
    <p:cSldViewPr>
      <p:cViewPr varScale="1">
        <p:scale>
          <a:sx n="67" d="100"/>
          <a:sy n="67" d="100"/>
        </p:scale>
        <p:origin x="1469" y="41"/>
      </p:cViewPr>
      <p:guideLst>
        <p:guide orient="horz" pos="2880"/>
        <p:guide pos="2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1286" y="3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65E66A-832D-C73C-64CB-081FCBE81C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41458"/>
          </a:xfrm>
          <a:prstGeom prst="rect">
            <a:avLst/>
          </a:prstGeom>
        </p:spPr>
        <p:txBody>
          <a:bodyPr vert="horz" lIns="80275" tIns="40138" rIns="80275" bIns="40138" rtlCol="0"/>
          <a:lstStyle>
            <a:lvl1pPr algn="l">
              <a:defRPr sz="11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AD6F4-2F81-E0D7-DE72-96D5D814B3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510" y="0"/>
            <a:ext cx="4301543" cy="341458"/>
          </a:xfrm>
          <a:prstGeom prst="rect">
            <a:avLst/>
          </a:prstGeom>
        </p:spPr>
        <p:txBody>
          <a:bodyPr vert="horz" lIns="80275" tIns="40138" rIns="80275" bIns="40138" rtlCol="0"/>
          <a:lstStyle>
            <a:lvl1pPr algn="r">
              <a:defRPr sz="1100"/>
            </a:lvl1pPr>
          </a:lstStyle>
          <a:p>
            <a:fld id="{979B27F4-ABEC-4ABF-B923-4D9D88C836C5}" type="datetimeFigureOut">
              <a:rPr lang="en-AU" smtClean="0"/>
              <a:t>21/09/2025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EF51B-0428-7E2C-2E85-D5E60943B5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219"/>
            <a:ext cx="4301543" cy="341457"/>
          </a:xfrm>
          <a:prstGeom prst="rect">
            <a:avLst/>
          </a:prstGeom>
        </p:spPr>
        <p:txBody>
          <a:bodyPr vert="horz" lIns="80275" tIns="40138" rIns="80275" bIns="40138" rtlCol="0" anchor="b"/>
          <a:lstStyle>
            <a:lvl1pPr algn="l">
              <a:defRPr sz="11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DE27B-C47F-6875-6373-E14F1AC0D2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510" y="6456219"/>
            <a:ext cx="4301543" cy="341457"/>
          </a:xfrm>
          <a:prstGeom prst="rect">
            <a:avLst/>
          </a:prstGeom>
        </p:spPr>
        <p:txBody>
          <a:bodyPr vert="horz" lIns="80275" tIns="40138" rIns="80275" bIns="40138" rtlCol="0" anchor="b"/>
          <a:lstStyle>
            <a:lvl1pPr algn="r">
              <a:defRPr sz="1100"/>
            </a:lvl1pPr>
          </a:lstStyle>
          <a:p>
            <a:fld id="{C71B6562-81C5-41B2-9823-6AB429498A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00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41458"/>
          </a:xfrm>
          <a:prstGeom prst="rect">
            <a:avLst/>
          </a:prstGeom>
        </p:spPr>
        <p:txBody>
          <a:bodyPr vert="horz" lIns="80275" tIns="40138" rIns="80275" bIns="40138" rtlCol="0"/>
          <a:lstStyle>
            <a:lvl1pPr algn="l">
              <a:defRPr sz="11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510" y="0"/>
            <a:ext cx="4301543" cy="341458"/>
          </a:xfrm>
          <a:prstGeom prst="rect">
            <a:avLst/>
          </a:prstGeom>
        </p:spPr>
        <p:txBody>
          <a:bodyPr vert="horz" lIns="80275" tIns="40138" rIns="80275" bIns="40138" rtlCol="0"/>
          <a:lstStyle>
            <a:lvl1pPr algn="r">
              <a:defRPr sz="1100"/>
            </a:lvl1pPr>
          </a:lstStyle>
          <a:p>
            <a:fld id="{28DE3DB2-C358-437F-9D34-74A86D1657E1}" type="datetimeFigureOut">
              <a:rPr lang="en-AU" smtClean="0"/>
              <a:t>21/09/2025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5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0275" tIns="40138" rIns="80275" bIns="40138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71382"/>
            <a:ext cx="7941310" cy="2676584"/>
          </a:xfrm>
          <a:prstGeom prst="rect">
            <a:avLst/>
          </a:prstGeom>
        </p:spPr>
        <p:txBody>
          <a:bodyPr vert="horz" lIns="80275" tIns="40138" rIns="80275" bIns="401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219"/>
            <a:ext cx="4301543" cy="341457"/>
          </a:xfrm>
          <a:prstGeom prst="rect">
            <a:avLst/>
          </a:prstGeom>
        </p:spPr>
        <p:txBody>
          <a:bodyPr vert="horz" lIns="80275" tIns="40138" rIns="80275" bIns="40138" rtlCol="0" anchor="b"/>
          <a:lstStyle>
            <a:lvl1pPr algn="l">
              <a:defRPr sz="11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510" y="6456219"/>
            <a:ext cx="4301543" cy="341457"/>
          </a:xfrm>
          <a:prstGeom prst="rect">
            <a:avLst/>
          </a:prstGeom>
        </p:spPr>
        <p:txBody>
          <a:bodyPr vert="horz" lIns="80275" tIns="40138" rIns="80275" bIns="40138" rtlCol="0" anchor="b"/>
          <a:lstStyle>
            <a:lvl1pPr algn="r">
              <a:defRPr sz="1100"/>
            </a:lvl1pPr>
          </a:lstStyle>
          <a:p>
            <a:fld id="{2636BDBB-7D50-40DC-B6C1-72C4983C7D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787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6BDBB-7D50-40DC-B6C1-72C4983C7D7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723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B32BD-C9C6-5A95-1BAE-DB8AE4354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8785F2-7519-86F9-708F-FFF00AA4DF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234D3D-D658-3613-61DC-19EDC39C7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F41CC-9C35-1D6C-D7F8-674A113AF4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6BDBB-7D50-40DC-B6C1-72C4983C7D7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4500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83F9A-E422-EBEC-08C8-82F9256C5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9258E6-B34F-43C0-D36A-8545823B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D26834-ED09-9E53-A18C-79E38FCAC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5BEA3-6E9C-D968-F85E-1D7C46AF72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6BDBB-7D50-40DC-B6C1-72C4983C7D7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872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02752"/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6BDBB-7D50-40DC-B6C1-72C4983C7D7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369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6BDBB-7D50-40DC-B6C1-72C4983C7D7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8788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972E7-597C-2398-938D-094EAE05B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5A58A9-4BD6-DDE7-6480-0DE2B4055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AC1B6A-48FA-BB4D-993C-3AC670EC7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1AA1B-3FF1-5244-E778-E6346FC45A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6BDBB-7D50-40DC-B6C1-72C4983C7D7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9569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08B48-C8D6-8C21-F75E-28695B6CA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A824B5-7528-EF9B-CE68-3EEEF5EB0D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6290B8-2F8D-FFD1-47CB-7C00D961C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280AE-578D-4B36-DEBB-FB6ADB4E79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6BDBB-7D50-40DC-B6C1-72C4983C7D7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769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8D20E-FEDB-4290-5534-46C25823F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DCE25A-1552-5101-2415-D9251D160A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0FC32B-2496-821F-FDA1-8DE1B35C8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080C1-63DA-69F8-0128-C49C23615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6BDBB-7D50-40DC-B6C1-72C4983C7D7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778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F5F9D-D777-8654-49AE-20762E775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B5D0AA-A606-3EE3-9163-D61392FD6E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EB17F-7EB3-1E7B-6F09-CF84EED4F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1280C-84B4-E2E3-0058-76DD0352E4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6BDBB-7D50-40DC-B6C1-72C4983C7D7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709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BDCD3-AECF-6D86-BC4A-C874A1D6C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6128B4-A616-45D5-DBE8-4D8FC4203B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393500-CF63-9F0A-4679-070C31E49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B6F25-C8EB-6455-CC29-46605BDEB2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6BDBB-7D50-40DC-B6C1-72C4983C7D7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7156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49F9D-8E84-8396-3500-CEEB7E34F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A00020-C9A2-2DB8-8CA9-8B3C503275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46304E-A136-A1A9-B1E7-92338601B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74BDC-6B57-B39C-A863-A9CF4919F8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6BDBB-7D50-40DC-B6C1-72C4983C7D7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039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95313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95313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0190" y="6305388"/>
            <a:ext cx="4231819" cy="190821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1" i="0">
                <a:solidFill>
                  <a:srgbClr val="C8F0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endParaRPr sz="11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0670" y="151891"/>
            <a:ext cx="10976355" cy="1251585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 i="0">
                <a:solidFill>
                  <a:srgbClr val="95313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9858" y="1592580"/>
            <a:ext cx="7176770" cy="1851025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95313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0670" y="151891"/>
            <a:ext cx="10976355" cy="1251585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 i="0">
                <a:solidFill>
                  <a:srgbClr val="95313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50190" y="6305388"/>
            <a:ext cx="4231819" cy="190821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1" i="0">
                <a:solidFill>
                  <a:srgbClr val="C8F0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endParaRPr sz="11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0670" y="151891"/>
            <a:ext cx="10976355" cy="1251585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 i="0">
                <a:solidFill>
                  <a:srgbClr val="95313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250190" y="6305388"/>
            <a:ext cx="4231819" cy="190821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1" i="0">
                <a:solidFill>
                  <a:srgbClr val="C8F0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endParaRPr sz="11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50190" y="6305388"/>
            <a:ext cx="4231819" cy="190821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1" i="0">
                <a:solidFill>
                  <a:srgbClr val="C8F0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endParaRPr sz="110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标题幻灯片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853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rtl="0"/>
            <a:fld id="{00000000-1234-1234-1234-123412341234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6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54BDA6-4A25-DD63-75E7-C9A65DDEBCC3}"/>
              </a:ext>
            </a:extLst>
          </p:cNvPr>
          <p:cNvSpPr/>
          <p:nvPr/>
        </p:nvSpPr>
        <p:spPr>
          <a:xfrm>
            <a:off x="0" y="-9527"/>
            <a:ext cx="12192000" cy="1800521"/>
          </a:xfrm>
          <a:prstGeom prst="rect">
            <a:avLst/>
          </a:prstGeom>
          <a:solidFill>
            <a:srgbClr val="9B2E2B"/>
          </a:solidFill>
          <a:ln>
            <a:solidFill>
              <a:srgbClr val="9B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B63BE0-8B55-7E06-4EBB-9E163984A1C6}"/>
              </a:ext>
            </a:extLst>
          </p:cNvPr>
          <p:cNvSpPr/>
          <p:nvPr/>
        </p:nvSpPr>
        <p:spPr>
          <a:xfrm>
            <a:off x="1452415" y="205268"/>
            <a:ext cx="379302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MAWLANA BHASHANI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A0D72-6A93-6B8D-7C5B-1C82314E6605}"/>
              </a:ext>
            </a:extLst>
          </p:cNvPr>
          <p:cNvSpPr/>
          <p:nvPr/>
        </p:nvSpPr>
        <p:spPr>
          <a:xfrm>
            <a:off x="1414767" y="632955"/>
            <a:ext cx="468123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Science and Technology University, Tangail-1902</a:t>
            </a:r>
          </a:p>
          <a:p>
            <a:endParaRPr lang="en-AU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E2C0E3-6A8D-FE8F-39E6-AE9F552A2175}"/>
              </a:ext>
            </a:extLst>
          </p:cNvPr>
          <p:cNvSpPr/>
          <p:nvPr/>
        </p:nvSpPr>
        <p:spPr>
          <a:xfrm>
            <a:off x="1431584" y="816639"/>
            <a:ext cx="2911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3374E54-987E-7848-8633-7203E9A9200B}"/>
              </a:ext>
            </a:extLst>
          </p:cNvPr>
          <p:cNvSpPr>
            <a:spLocks noGrp="1"/>
          </p:cNvSpPr>
          <p:nvPr/>
        </p:nvSpPr>
        <p:spPr>
          <a:xfrm>
            <a:off x="528763" y="5075014"/>
            <a:ext cx="11030317" cy="392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0" dirty="0">
                <a:solidFill>
                  <a:srgbClr val="13477E"/>
                </a:solidFill>
                <a:latin typeface="Century Gothic" panose="020B0502020202020204" pitchFamily="34" charset="0"/>
              </a:rPr>
              <a:t>Ziaur Rahman, Nazrul Islam, Nargis Akter *</a:t>
            </a: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449C6A32-62CE-4D59-6367-775C94DAD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763" y="2932379"/>
            <a:ext cx="11370160" cy="1425842"/>
          </a:xfrm>
        </p:spPr>
        <p:txBody>
          <a:bodyPr>
            <a:noAutofit/>
          </a:bodyPr>
          <a:lstStyle/>
          <a:p>
            <a:pPr algn="l"/>
            <a:r>
              <a:rPr lang="en-GB" sz="3850" b="1" dirty="0">
                <a:solidFill>
                  <a:srgbClr val="9B2E2B"/>
                </a:solidFill>
                <a:latin typeface="Century Gothic" panose="020B0502020202020204" pitchFamily="34" charset="0"/>
              </a:rPr>
              <a:t>Implementation of OBE Curriculum: Continuous Improvement and Associated Challenges</a:t>
            </a:r>
            <a:endParaRPr lang="en-GB" sz="3850" b="1" dirty="0">
              <a:solidFill>
                <a:srgbClr val="9B2E2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056FB-8DE7-1693-A769-0C03883EC66E}"/>
              </a:ext>
            </a:extLst>
          </p:cNvPr>
          <p:cNvCxnSpPr>
            <a:cxnSpLocks/>
          </p:cNvCxnSpPr>
          <p:nvPr/>
        </p:nvCxnSpPr>
        <p:spPr>
          <a:xfrm flipV="1">
            <a:off x="676274" y="2839552"/>
            <a:ext cx="7344000" cy="16034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3B036FD-B1E0-7C03-8AB4-723127C19764}"/>
              </a:ext>
            </a:extLst>
          </p:cNvPr>
          <p:cNvSpPr txBox="1"/>
          <p:nvPr/>
        </p:nvSpPr>
        <p:spPr>
          <a:xfrm>
            <a:off x="578387" y="2426220"/>
            <a:ext cx="8032213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rPr>
              <a:t>Institutional Quality Assurance Cell (IQAC) Presents</a:t>
            </a:r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7DB284-A20B-805C-F979-3399836EEB3E}"/>
              </a:ext>
            </a:extLst>
          </p:cNvPr>
          <p:cNvSpPr txBox="1"/>
          <p:nvPr/>
        </p:nvSpPr>
        <p:spPr>
          <a:xfrm>
            <a:off x="9108525" y="6077181"/>
            <a:ext cx="2945378" cy="334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   | 21 SEP 2025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AA8CB6D-BEC4-D2F6-EFBF-958461321105}"/>
              </a:ext>
            </a:extLst>
          </p:cNvPr>
          <p:cNvCxnSpPr/>
          <p:nvPr/>
        </p:nvCxnSpPr>
        <p:spPr>
          <a:xfrm>
            <a:off x="9241361" y="6423150"/>
            <a:ext cx="2340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B2DAD-26E6-C136-4F8B-FA520447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60602" y="6072239"/>
            <a:ext cx="1552442" cy="365125"/>
          </a:xfrm>
        </p:spPr>
        <p:txBody>
          <a:bodyPr/>
          <a:lstStyle/>
          <a:p>
            <a:fld id="{73882E65-640C-4540-8CEB-58DA59758462}" type="datetime13">
              <a:rPr lang="en-AU" sz="1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9:32:05 AM</a:t>
            </a:fld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E938-37B9-EDEC-ED64-77AD66ED8F5A}"/>
              </a:ext>
            </a:extLst>
          </p:cNvPr>
          <p:cNvSpPr txBox="1"/>
          <p:nvPr/>
        </p:nvSpPr>
        <p:spPr>
          <a:xfrm>
            <a:off x="9302701" y="6379256"/>
            <a:ext cx="2256379" cy="334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MBSTU, Tangail-1902</a:t>
            </a:r>
          </a:p>
        </p:txBody>
      </p:sp>
      <p:pic>
        <p:nvPicPr>
          <p:cNvPr id="2" name="Picture 1" descr="A logo of a book with a candle and a star&#10;&#10;Description automatically generated">
            <a:extLst>
              <a:ext uri="{FF2B5EF4-FFF2-40B4-BE49-F238E27FC236}">
                <a16:creationId xmlns:a16="http://schemas.microsoft.com/office/drawing/2014/main" id="{06602BA7-EF8C-7469-C515-4A7FFB5CF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0" y="233952"/>
            <a:ext cx="992444" cy="987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D8939D-04E0-6FCA-FE61-38C62D38B69C}"/>
              </a:ext>
            </a:extLst>
          </p:cNvPr>
          <p:cNvSpPr txBox="1"/>
          <p:nvPr/>
        </p:nvSpPr>
        <p:spPr>
          <a:xfrm>
            <a:off x="457200" y="6282416"/>
            <a:ext cx="8032213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rPr>
              <a:t>* Program Self-Assessment Committee (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rPr>
              <a:t>PSAC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rPr>
              <a:t>) – Dept of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rPr>
              <a:t>ICT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rPr>
              <a:t> </a:t>
            </a:r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7700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90F14-A720-015B-55DE-E07075134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0DE12-C644-5F17-AA7A-F5E560271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965942" cy="464820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GB" b="0" dirty="0">
                <a:solidFill>
                  <a:schemeClr val="tx1"/>
                </a:solidFill>
              </a:rPr>
              <a:t>Formation of internal committees for investigation and development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GB" b="0" dirty="0">
                <a:solidFill>
                  <a:schemeClr val="tx1"/>
                </a:solidFill>
              </a:rPr>
              <a:t>Draft OBE-based syllabus for selected courses completed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GB" b="0" dirty="0">
                <a:solidFill>
                  <a:schemeClr val="tx1"/>
                </a:solidFill>
              </a:rPr>
              <a:t>Reference OBE syllabi collected from BUET, DU, RU, JU, KUET, and KU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GB" b="0" dirty="0">
                <a:solidFill>
                  <a:schemeClr val="tx1"/>
                </a:solidFill>
              </a:rPr>
              <a:t>Timeline for completion plan prepared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GB" b="0" dirty="0">
                <a:solidFill>
                  <a:schemeClr val="tx1"/>
                </a:solidFill>
              </a:rPr>
              <a:t>Initial challenges identified and documented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GB" b="0">
                <a:solidFill>
                  <a:schemeClr val="tx1"/>
                </a:solidFill>
              </a:rPr>
              <a:t>OBE-based Question Development adopted in some semesters </a:t>
            </a:r>
            <a:endParaRPr lang="en-GB" b="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GB" b="0" dirty="0">
                <a:solidFill>
                  <a:schemeClr val="tx1"/>
                </a:solidFill>
              </a:rPr>
              <a:t>Curriculum development work is actively in progress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9E2706F-A06E-15A6-A62D-30E80B82D1AA}"/>
              </a:ext>
            </a:extLst>
          </p:cNvPr>
          <p:cNvSpPr txBox="1">
            <a:spLocks/>
          </p:cNvSpPr>
          <p:nvPr/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pPr algn="r"/>
            <a:fld id="{B6F15528-21DE-4FAA-801E-634DDDAF4B2B}" type="slidenum">
              <a:rPr lang="en-AU" smtClean="0"/>
              <a:pPr algn="r"/>
              <a:t>10</a:t>
            </a:fld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F82EBF-6F92-BF5A-F2FB-8D3E35F189E3}"/>
              </a:ext>
            </a:extLst>
          </p:cNvPr>
          <p:cNvSpPr/>
          <p:nvPr/>
        </p:nvSpPr>
        <p:spPr>
          <a:xfrm>
            <a:off x="0" y="-9526"/>
            <a:ext cx="12192000" cy="967288"/>
          </a:xfrm>
          <a:prstGeom prst="rect">
            <a:avLst/>
          </a:prstGeom>
          <a:solidFill>
            <a:srgbClr val="9B2E2B"/>
          </a:solidFill>
          <a:ln>
            <a:solidFill>
              <a:srgbClr val="9B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299FEC1-305A-D2F5-D7A2-A21D3DCA62D0}"/>
              </a:ext>
            </a:extLst>
          </p:cNvPr>
          <p:cNvSpPr txBox="1">
            <a:spLocks/>
          </p:cNvSpPr>
          <p:nvPr/>
        </p:nvSpPr>
        <p:spPr>
          <a:xfrm>
            <a:off x="1075464" y="60698"/>
            <a:ext cx="10506936" cy="7577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400" dirty="0">
                <a:solidFill>
                  <a:schemeClr val="bg1"/>
                </a:solidFill>
                <a:latin typeface="Century Gothic" panose="020B0502020202020204" pitchFamily="34" charset="0"/>
              </a:rPr>
              <a:t>PROGRESS IN OBE-CURRICULUM DEVELOPMENT</a:t>
            </a:r>
            <a:endParaRPr lang="en-AU" sz="3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Picture 7" descr="A clipboard with a list&#10;&#10;Description automatically generated">
            <a:extLst>
              <a:ext uri="{FF2B5EF4-FFF2-40B4-BE49-F238E27FC236}">
                <a16:creationId xmlns:a16="http://schemas.microsoft.com/office/drawing/2014/main" id="{DBCE08B4-9913-27C5-B6C8-8D0132EDA7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2" y="57932"/>
            <a:ext cx="756000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4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78B7B-4264-3ECA-9CDC-7B79735A0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8D26F-4826-438D-A544-488E6F776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54487"/>
            <a:ext cx="10965942" cy="4648200"/>
          </a:xfrm>
        </p:spPr>
        <p:txBody>
          <a:bodyPr/>
          <a:lstStyle/>
          <a:p>
            <a:pPr marL="625475" indent="-62547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800" b="0" dirty="0">
                <a:solidFill>
                  <a:schemeClr val="tx1"/>
                </a:solidFill>
              </a:rPr>
              <a:t>Policy/Ordinance Limitations</a:t>
            </a:r>
          </a:p>
          <a:p>
            <a:pPr marL="625475" indent="-62547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800" b="0" dirty="0">
                <a:solidFill>
                  <a:schemeClr val="tx1"/>
                </a:solidFill>
              </a:rPr>
              <a:t>Shortage of Qualified Teachers and Teaching Loads</a:t>
            </a:r>
          </a:p>
          <a:p>
            <a:pPr marL="625475" indent="-62547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800" b="0" dirty="0">
                <a:solidFill>
                  <a:schemeClr val="tx1"/>
                </a:solidFill>
              </a:rPr>
              <a:t>Limited Training and Expertise</a:t>
            </a:r>
          </a:p>
          <a:p>
            <a:pPr marL="625475" indent="-62547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800" b="0" dirty="0">
                <a:solidFill>
                  <a:schemeClr val="tx1"/>
                </a:solidFill>
              </a:rPr>
              <a:t>Inadequate Infrastructure</a:t>
            </a:r>
          </a:p>
          <a:p>
            <a:pPr marL="625475" indent="-62547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800" b="0" dirty="0">
                <a:solidFill>
                  <a:schemeClr val="tx1"/>
                </a:solidFill>
              </a:rPr>
              <a:t>Student Readiness</a:t>
            </a:r>
          </a:p>
          <a:p>
            <a:pPr marL="625475" indent="-62547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800" b="0" dirty="0">
                <a:solidFill>
                  <a:schemeClr val="tx1"/>
                </a:solidFill>
              </a:rPr>
              <a:t>Unprepared Assessment Systems</a:t>
            </a:r>
          </a:p>
          <a:p>
            <a:pPr marL="625475" indent="-62547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800" b="0" dirty="0">
                <a:solidFill>
                  <a:schemeClr val="tx1"/>
                </a:solidFill>
              </a:rPr>
              <a:t>Administrative and Cultural Barriers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852B540-CCAF-3AE1-0DCC-C4A9D1A475DD}"/>
              </a:ext>
            </a:extLst>
          </p:cNvPr>
          <p:cNvSpPr txBox="1">
            <a:spLocks/>
          </p:cNvSpPr>
          <p:nvPr/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pPr algn="r"/>
            <a:fld id="{B6F15528-21DE-4FAA-801E-634DDDAF4B2B}" type="slidenum">
              <a:rPr lang="en-AU" smtClean="0"/>
              <a:pPr algn="r"/>
              <a:t>11</a:t>
            </a:fld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80849-A72B-D968-F53D-0171DB8EAF4E}"/>
              </a:ext>
            </a:extLst>
          </p:cNvPr>
          <p:cNvSpPr/>
          <p:nvPr/>
        </p:nvSpPr>
        <p:spPr>
          <a:xfrm>
            <a:off x="0" y="-9526"/>
            <a:ext cx="12192000" cy="967288"/>
          </a:xfrm>
          <a:prstGeom prst="rect">
            <a:avLst/>
          </a:prstGeom>
          <a:solidFill>
            <a:srgbClr val="9B2E2B"/>
          </a:solidFill>
          <a:ln>
            <a:solidFill>
              <a:srgbClr val="9B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4CD6F31-5DEC-07E9-D71A-C48A4A29A720}"/>
              </a:ext>
            </a:extLst>
          </p:cNvPr>
          <p:cNvSpPr txBox="1">
            <a:spLocks/>
          </p:cNvSpPr>
          <p:nvPr/>
        </p:nvSpPr>
        <p:spPr>
          <a:xfrm>
            <a:off x="1075464" y="60698"/>
            <a:ext cx="10506936" cy="7577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400" dirty="0">
                <a:solidFill>
                  <a:schemeClr val="bg1"/>
                </a:solidFill>
                <a:latin typeface="Century Gothic" panose="020B0502020202020204" pitchFamily="34" charset="0"/>
              </a:rPr>
              <a:t>CHALLENGES IN ADOPTING OBE CURRICULUM</a:t>
            </a:r>
            <a:endParaRPr lang="en-AU" sz="3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 descr="A clipboard with a list&#10;&#10;Description automatically generated">
            <a:extLst>
              <a:ext uri="{FF2B5EF4-FFF2-40B4-BE49-F238E27FC236}">
                <a16:creationId xmlns:a16="http://schemas.microsoft.com/office/drawing/2014/main" id="{BF758426-EEE1-F4B5-5F38-A8C92B310B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2" y="57932"/>
            <a:ext cx="756000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4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E4AD2-C286-F12E-CDB6-9276FF42B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3F6A749-C452-49B3-5795-CE349C09AB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3258" y="2825750"/>
            <a:ext cx="30492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0" dirty="0">
                <a:solidFill>
                  <a:srgbClr val="000000"/>
                </a:solidFill>
                <a:latin typeface="Century Gothic"/>
                <a:cs typeface="Century Gothic"/>
              </a:rPr>
              <a:t>QUESTION?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473E88C-C8EA-D991-1D08-A5D1B5324A2F}"/>
              </a:ext>
            </a:extLst>
          </p:cNvPr>
          <p:cNvSpPr txBox="1"/>
          <p:nvPr/>
        </p:nvSpPr>
        <p:spPr>
          <a:xfrm>
            <a:off x="11656568" y="26009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40404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95EF1-A70F-1F95-0376-44744681C6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81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8C28BD-14F1-F190-503D-0CCB73828682}"/>
              </a:ext>
            </a:extLst>
          </p:cNvPr>
          <p:cNvSpPr/>
          <p:nvPr/>
        </p:nvSpPr>
        <p:spPr>
          <a:xfrm>
            <a:off x="0" y="0"/>
            <a:ext cx="12192000" cy="68450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F4868D-DFDB-4972-8CC7-9E0C631B588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0" y="1623990"/>
            <a:ext cx="4381500" cy="320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4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ortrait of a person with a hat&#10;&#10;Description automatically generated">
            <a:extLst>
              <a:ext uri="{FF2B5EF4-FFF2-40B4-BE49-F238E27FC236}">
                <a16:creationId xmlns:a16="http://schemas.microsoft.com/office/drawing/2014/main" id="{DEA74E8C-40E9-177D-C066-3ECEFABDA86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6" t="2218" r="27059"/>
          <a:stretch/>
        </p:blipFill>
        <p:spPr>
          <a:xfrm>
            <a:off x="0" y="0"/>
            <a:ext cx="5562600" cy="6720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483909-3A34-5F94-6C4A-8DE04D8F7611}"/>
              </a:ext>
            </a:extLst>
          </p:cNvPr>
          <p:cNvSpPr txBox="1"/>
          <p:nvPr/>
        </p:nvSpPr>
        <p:spPr>
          <a:xfrm>
            <a:off x="6705600" y="1676400"/>
            <a:ext cx="46482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s-IN" sz="4400" b="1" dirty="0">
                <a:solidFill>
                  <a:srgbClr val="B44040"/>
                </a:solidFill>
                <a:latin typeface="TonnyBanglaOMJ" panose="01010600010101010101" pitchFamily="2" charset="0"/>
                <a:cs typeface="TonnyBanglaOMJ" panose="01010600010101010101" pitchFamily="2" charset="0"/>
              </a:rPr>
              <a:t>আমি খেটে খাওয়া</a:t>
            </a:r>
          </a:p>
          <a:p>
            <a:r>
              <a:rPr lang="as-IN" sz="4400" b="1" dirty="0">
                <a:solidFill>
                  <a:srgbClr val="B44040"/>
                </a:solidFill>
                <a:latin typeface="TonnyBanglaOMJ" panose="01010600010101010101" pitchFamily="2" charset="0"/>
                <a:cs typeface="TonnyBanglaOMJ" panose="01010600010101010101" pitchFamily="2" charset="0"/>
              </a:rPr>
              <a:t>মানুষের কথা বলি। </a:t>
            </a:r>
            <a:endParaRPr lang="en-AU" sz="4400" b="1" dirty="0">
              <a:solidFill>
                <a:srgbClr val="B44040"/>
              </a:solidFill>
              <a:latin typeface="TonnyBanglaOMJ" panose="01010600010101010101" pitchFamily="2" charset="0"/>
              <a:cs typeface="TonnyBanglaOMJ" panose="01010600010101010101" pitchFamily="2" charset="0"/>
            </a:endParaRPr>
          </a:p>
        </p:txBody>
      </p:sp>
      <p:pic>
        <p:nvPicPr>
          <p:cNvPr id="8" name="Picture 7" descr="A black quote symbol on a black background&#10;&#10;Description automatically generated">
            <a:extLst>
              <a:ext uri="{FF2B5EF4-FFF2-40B4-BE49-F238E27FC236}">
                <a16:creationId xmlns:a16="http://schemas.microsoft.com/office/drawing/2014/main" id="{34BE7BBA-3CEE-5FA9-3508-41A8C64613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744">
            <a:off x="6190725" y="1542525"/>
            <a:ext cx="504000" cy="504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5F7892-2E16-0C16-0646-83FEA17804E0}"/>
              </a:ext>
            </a:extLst>
          </p:cNvPr>
          <p:cNvSpPr txBox="1"/>
          <p:nvPr/>
        </p:nvSpPr>
        <p:spPr>
          <a:xfrm>
            <a:off x="5716230" y="5029200"/>
            <a:ext cx="60947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s-IN" sz="2800" dirty="0">
                <a:solidFill>
                  <a:srgbClr val="B44040"/>
                </a:solidFill>
                <a:latin typeface="TonnyBanglaOMJ" panose="01010600010101010101" pitchFamily="2" charset="0"/>
                <a:cs typeface="TonnyBanglaOMJ" panose="01010600010101010101" pitchFamily="2" charset="0"/>
              </a:rPr>
              <a:t>মজলুম জননেতা </a:t>
            </a:r>
            <a:endParaRPr lang="en-AU" sz="2800" dirty="0">
              <a:solidFill>
                <a:srgbClr val="B44040"/>
              </a:solidFill>
              <a:latin typeface="TonnyBanglaOMJ" panose="01010600010101010101" pitchFamily="2" charset="0"/>
              <a:cs typeface="TonnyBanglaOMJ" panose="01010600010101010101" pitchFamily="2" charset="0"/>
            </a:endParaRPr>
          </a:p>
          <a:p>
            <a:r>
              <a:rPr lang="as-IN" sz="3200" b="1" dirty="0">
                <a:solidFill>
                  <a:srgbClr val="B44040"/>
                </a:solidFill>
                <a:latin typeface="TonnyBanglaOMJ" panose="01010600010101010101" pitchFamily="2" charset="0"/>
                <a:cs typeface="TonnyBanglaOMJ" panose="01010600010101010101" pitchFamily="2" charset="0"/>
              </a:rPr>
              <a:t>মওলানা আবদুল হামিদ খান ভাসানী</a:t>
            </a:r>
            <a:endParaRPr lang="en-AU" sz="3200" b="1" dirty="0">
              <a:solidFill>
                <a:srgbClr val="B44040"/>
              </a:solidFill>
              <a:latin typeface="TonnyBanglaOMJ" panose="01010600010101010101" pitchFamily="2" charset="0"/>
              <a:cs typeface="TonnyBanglaOMJ" panose="01010600010101010101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E076A9-3CE0-66FE-90D9-A8371C8558BB}"/>
              </a:ext>
            </a:extLst>
          </p:cNvPr>
          <p:cNvSpPr txBox="1"/>
          <p:nvPr/>
        </p:nvSpPr>
        <p:spPr>
          <a:xfrm>
            <a:off x="7621230" y="6072834"/>
            <a:ext cx="4038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s-IN" dirty="0">
                <a:solidFill>
                  <a:srgbClr val="B44040"/>
                </a:solidFill>
                <a:latin typeface="TonnyBanglaOMJ" panose="01010600010101010101" pitchFamily="2" charset="0"/>
                <a:cs typeface="TonnyBanglaOMJ" panose="01010600010101010101" pitchFamily="2" charset="0"/>
              </a:rPr>
              <a:t>(১২ ডিসেম্বর ১৮৮০ - ১৭ নভেম্বর ১৯৭৬</a:t>
            </a:r>
            <a:r>
              <a:rPr lang="en-AU" dirty="0">
                <a:solidFill>
                  <a:srgbClr val="B44040"/>
                </a:solidFill>
                <a:latin typeface="TonnyBanglaOMJ" panose="01010600010101010101" pitchFamily="2" charset="0"/>
                <a:cs typeface="TonnyBanglaOMJ" panose="01010600010101010101" pitchFamily="2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A6E48-DE5F-97C5-6494-961596CD19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955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A0B045F-7E12-D54F-171F-5FF0F525073C}"/>
              </a:ext>
            </a:extLst>
          </p:cNvPr>
          <p:cNvSpPr/>
          <p:nvPr/>
        </p:nvSpPr>
        <p:spPr>
          <a:xfrm>
            <a:off x="0" y="954648"/>
            <a:ext cx="12192000" cy="5798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54BDA6-4A25-DD63-75E7-C9A65DDEBCC3}"/>
              </a:ext>
            </a:extLst>
          </p:cNvPr>
          <p:cNvSpPr/>
          <p:nvPr/>
        </p:nvSpPr>
        <p:spPr>
          <a:xfrm>
            <a:off x="0" y="-9526"/>
            <a:ext cx="12192000" cy="967288"/>
          </a:xfrm>
          <a:prstGeom prst="rect">
            <a:avLst/>
          </a:prstGeom>
          <a:solidFill>
            <a:srgbClr val="9B2E2B"/>
          </a:solidFill>
          <a:ln>
            <a:solidFill>
              <a:srgbClr val="9B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F6F765DD-0450-B310-D8D0-198C7AF07F2A}"/>
              </a:ext>
            </a:extLst>
          </p:cNvPr>
          <p:cNvSpPr txBox="1">
            <a:spLocks/>
          </p:cNvSpPr>
          <p:nvPr/>
        </p:nvSpPr>
        <p:spPr>
          <a:xfrm>
            <a:off x="1075464" y="60698"/>
            <a:ext cx="7199469" cy="7577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PRESENTATION OUTLINE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FA11C7-2E95-D36D-0770-36DA5A4710A0}"/>
              </a:ext>
            </a:extLst>
          </p:cNvPr>
          <p:cNvSpPr/>
          <p:nvPr/>
        </p:nvSpPr>
        <p:spPr>
          <a:xfrm>
            <a:off x="0" y="6753224"/>
            <a:ext cx="12192000" cy="91783"/>
          </a:xfrm>
          <a:prstGeom prst="rect">
            <a:avLst/>
          </a:prstGeom>
          <a:solidFill>
            <a:srgbClr val="9B2E2B"/>
          </a:solidFill>
          <a:ln>
            <a:solidFill>
              <a:srgbClr val="9B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 descr="A clipboard with a list&#10;&#10;Description automatically generated">
            <a:extLst>
              <a:ext uri="{FF2B5EF4-FFF2-40B4-BE49-F238E27FC236}">
                <a16:creationId xmlns:a16="http://schemas.microsoft.com/office/drawing/2014/main" id="{404E697D-19EB-A8ED-DFD1-DF783571EB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2" y="57932"/>
            <a:ext cx="756000" cy="756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351537-3AA9-B572-8CFA-94116470E462}"/>
              </a:ext>
            </a:extLst>
          </p:cNvPr>
          <p:cNvSpPr txBox="1"/>
          <p:nvPr/>
        </p:nvSpPr>
        <p:spPr>
          <a:xfrm>
            <a:off x="2429628" y="1294358"/>
            <a:ext cx="8238372" cy="4048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012169"/>
                </a:solidFill>
                <a:latin typeface="Century Gothic" panose="020B0502020202020204" pitchFamily="34" charset="0"/>
              </a:rPr>
              <a:t>MISSING ELEMENTS IN THE CURRENT SYLLABUS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rgbClr val="012169"/>
                </a:solidFill>
                <a:latin typeface="Century Gothic" panose="020B0502020202020204" pitchFamily="34" charset="0"/>
              </a:rPr>
              <a:t>SAMPLE PO OUTCOMES MAPPING – ICT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rgbClr val="012169"/>
                </a:solidFill>
                <a:latin typeface="Century Gothic" panose="020B0502020202020204" pitchFamily="34" charset="0"/>
              </a:rPr>
              <a:t>SDG GOAL ORIENTATION WITH THE PO (ICT)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rgbClr val="012169"/>
                </a:solidFill>
                <a:latin typeface="Century Gothic" panose="020B0502020202020204" pitchFamily="34" charset="0"/>
              </a:rPr>
              <a:t>CHALLENGES IN ADOPTING OBE CURRICULUM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AU" sz="2200" dirty="0">
                <a:solidFill>
                  <a:srgbClr val="012169"/>
                </a:solidFill>
                <a:latin typeface="Century Gothic" panose="020B0502020202020204" pitchFamily="34" charset="0"/>
              </a:rPr>
              <a:t>LEARNING FRAMEWORK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AU" sz="2200" dirty="0">
                <a:solidFill>
                  <a:srgbClr val="012169"/>
                </a:solidFill>
                <a:latin typeface="Century Gothic" panose="020B0502020202020204" pitchFamily="34" charset="0"/>
              </a:rPr>
              <a:t>PEDAGOGICAL TOOLS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889128-1E18-C722-0B27-C7A9EDBBADE0}"/>
              </a:ext>
            </a:extLst>
          </p:cNvPr>
          <p:cNvCxnSpPr/>
          <p:nvPr/>
        </p:nvCxnSpPr>
        <p:spPr>
          <a:xfrm>
            <a:off x="2853266" y="2101218"/>
            <a:ext cx="5364000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956E66-E476-E3A3-A677-7C3CF801DD0E}"/>
              </a:ext>
            </a:extLst>
          </p:cNvPr>
          <p:cNvCxnSpPr/>
          <p:nvPr/>
        </p:nvCxnSpPr>
        <p:spPr>
          <a:xfrm>
            <a:off x="2853266" y="2778550"/>
            <a:ext cx="5904000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3E9154-52BC-7325-5FA3-DDEEC73AB250}"/>
              </a:ext>
            </a:extLst>
          </p:cNvPr>
          <p:cNvCxnSpPr/>
          <p:nvPr/>
        </p:nvCxnSpPr>
        <p:spPr>
          <a:xfrm>
            <a:off x="2853266" y="3430484"/>
            <a:ext cx="5580000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37553A-D465-0627-2115-9FE83B7D4F65}"/>
              </a:ext>
            </a:extLst>
          </p:cNvPr>
          <p:cNvCxnSpPr/>
          <p:nvPr/>
        </p:nvCxnSpPr>
        <p:spPr>
          <a:xfrm>
            <a:off x="2853266" y="4082418"/>
            <a:ext cx="3024000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00C67B1-ACBB-B48D-F2E8-432C1DFD328E}"/>
              </a:ext>
            </a:extLst>
          </p:cNvPr>
          <p:cNvCxnSpPr/>
          <p:nvPr/>
        </p:nvCxnSpPr>
        <p:spPr>
          <a:xfrm>
            <a:off x="2836332" y="4751285"/>
            <a:ext cx="4896000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C8BC16-C7A0-DC58-B1A7-B4A4AA54DE02}"/>
              </a:ext>
            </a:extLst>
          </p:cNvPr>
          <p:cNvCxnSpPr/>
          <p:nvPr/>
        </p:nvCxnSpPr>
        <p:spPr>
          <a:xfrm>
            <a:off x="2853266" y="5369351"/>
            <a:ext cx="3960000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ogo of a book with a candle and a star&#10;&#10;Description automatically generated">
            <a:extLst>
              <a:ext uri="{FF2B5EF4-FFF2-40B4-BE49-F238E27FC236}">
                <a16:creationId xmlns:a16="http://schemas.microsoft.com/office/drawing/2014/main" id="{BFD2251F-4544-EDB3-D72D-F476245449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436" y="-20277"/>
            <a:ext cx="838200" cy="83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8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5BF7E-59A2-EC1D-6D5C-540EDEE8D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A6A76-4C1F-58FB-0ECA-F5D9ED212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95400"/>
            <a:ext cx="10965942" cy="4648200"/>
          </a:xfrm>
        </p:spPr>
        <p:txBody>
          <a:bodyPr/>
          <a:lstStyle/>
          <a:p>
            <a:pPr marL="625475" indent="-62547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dirty="0">
                <a:solidFill>
                  <a:schemeClr val="tx1"/>
                </a:solidFill>
              </a:rPr>
              <a:t>Vision and Mission Statement of the Dept</a:t>
            </a:r>
          </a:p>
          <a:p>
            <a:pPr marL="625475" indent="-62547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dirty="0">
                <a:solidFill>
                  <a:schemeClr val="tx1"/>
                </a:solidFill>
              </a:rPr>
              <a:t>Program Education Objectives (PEO) and Mapping </a:t>
            </a:r>
          </a:p>
          <a:p>
            <a:pPr marL="625475" indent="-62547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dirty="0">
                <a:solidFill>
                  <a:schemeClr val="tx1"/>
                </a:solidFill>
              </a:rPr>
              <a:t>Program Description</a:t>
            </a:r>
          </a:p>
          <a:p>
            <a:pPr marL="625475" indent="-62547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dirty="0">
                <a:solidFill>
                  <a:schemeClr val="tx1"/>
                </a:solidFill>
              </a:rPr>
              <a:t>Learning Framework</a:t>
            </a:r>
          </a:p>
          <a:p>
            <a:pPr marL="625475" indent="-62547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dirty="0">
                <a:solidFill>
                  <a:schemeClr val="tx1"/>
                </a:solidFill>
              </a:rPr>
              <a:t>Global &amp; Sustainable Orientation </a:t>
            </a:r>
          </a:p>
          <a:p>
            <a:pPr marL="625475" indent="-62547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dirty="0">
                <a:solidFill>
                  <a:schemeClr val="tx1"/>
                </a:solidFill>
              </a:rPr>
              <a:t>Graduate Attributes </a:t>
            </a:r>
          </a:p>
          <a:p>
            <a:pPr marL="625475" indent="-62547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dirty="0">
                <a:solidFill>
                  <a:schemeClr val="tx1"/>
                </a:solidFill>
              </a:rPr>
              <a:t>Program Outcomes (POs), Course Outcomes (CO) and Mapping</a:t>
            </a:r>
          </a:p>
          <a:p>
            <a:pPr marL="625475" indent="-625475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b="0" dirty="0">
                <a:solidFill>
                  <a:schemeClr val="tx1"/>
                </a:solidFill>
              </a:rPr>
              <a:t>Pedagogical Framework achieve outcomes.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78D1100-465F-CCE0-1CFA-AF5841D7CB51}"/>
              </a:ext>
            </a:extLst>
          </p:cNvPr>
          <p:cNvSpPr txBox="1">
            <a:spLocks/>
          </p:cNvSpPr>
          <p:nvPr/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pPr algn="r"/>
            <a:fld id="{B6F15528-21DE-4FAA-801E-634DDDAF4B2B}" type="slidenum">
              <a:rPr lang="en-AU" smtClean="0"/>
              <a:pPr algn="r"/>
              <a:t>4</a:t>
            </a:fld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C8DA39-870F-CE54-A5DA-AB9EA66B106C}"/>
              </a:ext>
            </a:extLst>
          </p:cNvPr>
          <p:cNvSpPr/>
          <p:nvPr/>
        </p:nvSpPr>
        <p:spPr>
          <a:xfrm>
            <a:off x="0" y="-9526"/>
            <a:ext cx="12192000" cy="967288"/>
          </a:xfrm>
          <a:prstGeom prst="rect">
            <a:avLst/>
          </a:prstGeom>
          <a:solidFill>
            <a:srgbClr val="9B2E2B"/>
          </a:solidFill>
          <a:ln>
            <a:solidFill>
              <a:srgbClr val="9B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E323532B-442F-CC4E-0A5B-3E97FA13AE15}"/>
              </a:ext>
            </a:extLst>
          </p:cNvPr>
          <p:cNvSpPr txBox="1">
            <a:spLocks/>
          </p:cNvSpPr>
          <p:nvPr/>
        </p:nvSpPr>
        <p:spPr>
          <a:xfrm>
            <a:off x="1075464" y="60698"/>
            <a:ext cx="10506936" cy="7577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MISSING ELEMENTS IN THE CURRENT SYLLABUS</a:t>
            </a:r>
            <a:endParaRPr lang="en-AU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10" descr="A clipboard with a list&#10;&#10;Description automatically generated">
            <a:extLst>
              <a:ext uri="{FF2B5EF4-FFF2-40B4-BE49-F238E27FC236}">
                <a16:creationId xmlns:a16="http://schemas.microsoft.com/office/drawing/2014/main" id="{5CFE3779-53A4-DE8F-3C4A-FD95E320E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2" y="57932"/>
            <a:ext cx="756000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9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25992-4DB4-68C0-A6BC-4AD9761A4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A77A868-C4D0-A436-E0CD-341FBAC43179}"/>
              </a:ext>
            </a:extLst>
          </p:cNvPr>
          <p:cNvSpPr txBox="1">
            <a:spLocks/>
          </p:cNvSpPr>
          <p:nvPr/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pPr algn="r"/>
            <a:fld id="{B6F15528-21DE-4FAA-801E-634DDDAF4B2B}" type="slidenum">
              <a:rPr lang="en-AU" smtClean="0"/>
              <a:pPr algn="r"/>
              <a:t>5</a:t>
            </a:fld>
            <a:endParaRPr lang="en-AU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92C30D8-89B6-37EE-7C56-DAF41A5DA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61844"/>
              </p:ext>
            </p:extLst>
          </p:nvPr>
        </p:nvGraphicFramePr>
        <p:xfrm>
          <a:off x="685800" y="1295400"/>
          <a:ext cx="10972800" cy="484710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1492949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570014623"/>
                    </a:ext>
                  </a:extLst>
                </a:gridCol>
                <a:gridCol w="3762103">
                  <a:extLst>
                    <a:ext uri="{9D8B030D-6E8A-4147-A177-3AD203B41FA5}">
                      <a16:colId xmlns:a16="http://schemas.microsoft.com/office/drawing/2014/main" val="40107506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5619427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49373494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596051241"/>
                    </a:ext>
                  </a:extLst>
                </a:gridCol>
              </a:tblGrid>
              <a:tr h="2092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2000" b="1" dirty="0"/>
                        <a:t>PO</a:t>
                      </a:r>
                      <a:endParaRPr lang="en-AU" sz="2000" b="1" dirty="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2000" b="1"/>
                        <a:t>Title</a:t>
                      </a:r>
                      <a:endParaRPr lang="en-AU" sz="2000" b="1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2000" b="1"/>
                        <a:t>Key Focus</a:t>
                      </a:r>
                      <a:endParaRPr lang="en-AU" sz="2000" b="1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2000" b="1"/>
                        <a:t>Bloom’s Level</a:t>
                      </a:r>
                      <a:endParaRPr lang="en-AU" sz="2000" b="1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2000" b="1"/>
                        <a:t>Linked SDGs</a:t>
                      </a:r>
                      <a:endParaRPr lang="en-AU" sz="2000" b="1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2000" b="1" dirty="0"/>
                        <a:t>BNQF Domain</a:t>
                      </a:r>
                      <a:endParaRPr lang="en-AU" sz="2000" b="1" dirty="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extLst>
                  <a:ext uri="{0D108BD9-81ED-4DB2-BD59-A6C34878D82A}">
                    <a16:rowId xmlns:a16="http://schemas.microsoft.com/office/drawing/2014/main" val="957996352"/>
                  </a:ext>
                </a:extLst>
              </a:tr>
              <a:tr h="6367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200" dirty="0"/>
                        <a:t>PO1</a:t>
                      </a:r>
                      <a:endParaRPr lang="en-AU" sz="1200" dirty="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200"/>
                        <a:t>Knowledge &amp; Problem Solving</a:t>
                      </a:r>
                      <a:endParaRPr lang="en-AU" sz="120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/>
                        <a:t>Solid foundation in math, science, and ICT; ability to identify, </a:t>
                      </a:r>
                      <a:r>
                        <a:rPr lang="en-GB" sz="1200" dirty="0" err="1"/>
                        <a:t>analyze</a:t>
                      </a:r>
                      <a:r>
                        <a:rPr lang="en-GB" sz="1200" dirty="0"/>
                        <a:t>, and solve ICT problems</a:t>
                      </a:r>
                      <a:endParaRPr lang="en-GB" sz="1200" dirty="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200"/>
                        <a:t>Understand, Apply, Analyze</a:t>
                      </a:r>
                      <a:endParaRPr lang="en-AU" sz="120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200"/>
                        <a:t>SDG 4, 9</a:t>
                      </a:r>
                      <a:endParaRPr lang="en-AU" sz="120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200"/>
                        <a:t>Knowledge, Cognitive Skills</a:t>
                      </a:r>
                      <a:endParaRPr lang="en-AU" sz="120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extLst>
                  <a:ext uri="{0D108BD9-81ED-4DB2-BD59-A6C34878D82A}">
                    <a16:rowId xmlns:a16="http://schemas.microsoft.com/office/drawing/2014/main" val="3374505636"/>
                  </a:ext>
                </a:extLst>
              </a:tr>
              <a:tr h="810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200"/>
                        <a:t>PO2</a:t>
                      </a:r>
                      <a:endParaRPr lang="en-AU" sz="120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200"/>
                        <a:t>Design &amp; Innovation</a:t>
                      </a:r>
                      <a:endParaRPr lang="en-AU" sz="120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/>
                        <a:t>Create sustainable, reliable, user-centric ICT systems considering global, cultural, and economic factors</a:t>
                      </a:r>
                      <a:endParaRPr lang="en-GB" sz="120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200"/>
                        <a:t>Create</a:t>
                      </a:r>
                      <a:endParaRPr lang="en-AU" sz="120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200"/>
                        <a:t>SDG 9, 11</a:t>
                      </a:r>
                      <a:endParaRPr lang="en-AU" sz="120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200" dirty="0"/>
                        <a:t>Knowledge Application, Innovation &amp; Creativity</a:t>
                      </a:r>
                      <a:endParaRPr lang="en-AU" sz="1200" dirty="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extLst>
                  <a:ext uri="{0D108BD9-81ED-4DB2-BD59-A6C34878D82A}">
                    <a16:rowId xmlns:a16="http://schemas.microsoft.com/office/drawing/2014/main" val="1225695551"/>
                  </a:ext>
                </a:extLst>
              </a:tr>
              <a:tr h="810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200"/>
                        <a:t>PO3</a:t>
                      </a:r>
                      <a:endParaRPr lang="en-AU" sz="120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200"/>
                        <a:t>Research &amp; Modern Tools</a:t>
                      </a:r>
                      <a:endParaRPr lang="en-AU" sz="120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/>
                        <a:t>Conduct experiments, </a:t>
                      </a:r>
                      <a:r>
                        <a:rPr lang="en-GB" sz="1200" dirty="0" err="1"/>
                        <a:t>analyze</a:t>
                      </a:r>
                      <a:r>
                        <a:rPr lang="en-GB" sz="1200" dirty="0"/>
                        <a:t> data, and apply modern ICT tools (AI, IoT, analytics, simulation) effectively</a:t>
                      </a:r>
                      <a:endParaRPr lang="en-GB" sz="1200" dirty="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200"/>
                        <a:t>Analyze, Apply, Evaluate</a:t>
                      </a:r>
                      <a:endParaRPr lang="en-AU" sz="120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200"/>
                        <a:t>SDG 4, 9</a:t>
                      </a:r>
                      <a:endParaRPr lang="en-AU" sz="120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200"/>
                        <a:t>Research, Problem-Solving, Digital Skills</a:t>
                      </a:r>
                      <a:endParaRPr lang="en-AU" sz="120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extLst>
                  <a:ext uri="{0D108BD9-81ED-4DB2-BD59-A6C34878D82A}">
                    <a16:rowId xmlns:a16="http://schemas.microsoft.com/office/drawing/2014/main" val="3614924620"/>
                  </a:ext>
                </a:extLst>
              </a:tr>
              <a:tr h="6367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200"/>
                        <a:t>PO4</a:t>
                      </a:r>
                      <a:endParaRPr lang="en-AU" sz="120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200"/>
                        <a:t>Ethics &amp; Responsibility</a:t>
                      </a:r>
                      <a:endParaRPr lang="en-AU" sz="120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/>
                        <a:t>Evaluate legal, social, and ethical impacts of ICT; uphold professional integrity and inclusiveness</a:t>
                      </a:r>
                      <a:endParaRPr lang="en-GB" sz="120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200"/>
                        <a:t>Apply, Evaluate</a:t>
                      </a:r>
                      <a:endParaRPr lang="en-AU" sz="120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200"/>
                        <a:t>SDG 16</a:t>
                      </a:r>
                      <a:endParaRPr lang="en-AU" sz="120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200"/>
                        <a:t>Values, Ethics, Social Contribution</a:t>
                      </a:r>
                      <a:endParaRPr lang="en-AU" sz="120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extLst>
                  <a:ext uri="{0D108BD9-81ED-4DB2-BD59-A6C34878D82A}">
                    <a16:rowId xmlns:a16="http://schemas.microsoft.com/office/drawing/2014/main" val="2971207120"/>
                  </a:ext>
                </a:extLst>
              </a:tr>
              <a:tr h="7235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200"/>
                        <a:t>PO5</a:t>
                      </a:r>
                      <a:endParaRPr lang="en-AU" sz="120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200"/>
                        <a:t>Sustainability &amp; Global Impact</a:t>
                      </a:r>
                      <a:endParaRPr lang="en-AU" sz="120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/>
                        <a:t>Promote sustainable ICT solutions addressing energy, environment, and climate challenges</a:t>
                      </a:r>
                      <a:endParaRPr lang="en-GB" sz="1200" dirty="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200"/>
                        <a:t>Evaluate</a:t>
                      </a:r>
                      <a:endParaRPr lang="en-AU" sz="120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200"/>
                        <a:t>SDG 12, 13</a:t>
                      </a:r>
                      <a:endParaRPr lang="en-AU" sz="120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200"/>
                        <a:t>Environment &amp; Sustainability, Social Skills</a:t>
                      </a:r>
                      <a:endParaRPr lang="en-AU" sz="120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extLst>
                  <a:ext uri="{0D108BD9-81ED-4DB2-BD59-A6C34878D82A}">
                    <a16:rowId xmlns:a16="http://schemas.microsoft.com/office/drawing/2014/main" val="1103996848"/>
                  </a:ext>
                </a:extLst>
              </a:tr>
              <a:tr h="8972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200"/>
                        <a:t>PO6</a:t>
                      </a:r>
                      <a:endParaRPr lang="en-AU" sz="120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200"/>
                        <a:t>Communication, Leadership &amp; Lifelong Learning</a:t>
                      </a:r>
                      <a:endParaRPr lang="en-AU" sz="120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/>
                        <a:t>Communicate effectively, work in teams, manage projects, show entrepreneurship, and adapt through continuous learning</a:t>
                      </a:r>
                      <a:endParaRPr lang="en-GB" sz="1200" dirty="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200"/>
                        <a:t>Apply, Create, Evaluate</a:t>
                      </a:r>
                      <a:endParaRPr lang="en-AU" sz="120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200" dirty="0"/>
                        <a:t>SDG 4, 8, 9, 17</a:t>
                      </a:r>
                      <a:endParaRPr lang="en-AU" sz="1200" dirty="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200" dirty="0"/>
                        <a:t>Communication, Leadership, Lifelong Learning</a:t>
                      </a:r>
                      <a:endParaRPr lang="en-AU" sz="1200" dirty="0">
                        <a:latin typeface="Century Gothic" panose="020B0502020202020204" pitchFamily="34" charset="0"/>
                      </a:endParaRPr>
                    </a:p>
                  </a:txBody>
                  <a:tcPr marL="27196" marR="27196" marT="13598" marB="13598" anchor="ctr"/>
                </a:tc>
                <a:extLst>
                  <a:ext uri="{0D108BD9-81ED-4DB2-BD59-A6C34878D82A}">
                    <a16:rowId xmlns:a16="http://schemas.microsoft.com/office/drawing/2014/main" val="1459361528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A44B9D8-3466-CF1E-2A05-A08C922214A7}"/>
              </a:ext>
            </a:extLst>
          </p:cNvPr>
          <p:cNvSpPr/>
          <p:nvPr/>
        </p:nvSpPr>
        <p:spPr>
          <a:xfrm>
            <a:off x="0" y="-9526"/>
            <a:ext cx="12192000" cy="967288"/>
          </a:xfrm>
          <a:prstGeom prst="rect">
            <a:avLst/>
          </a:prstGeom>
          <a:solidFill>
            <a:srgbClr val="9B2E2B"/>
          </a:solidFill>
          <a:ln>
            <a:solidFill>
              <a:srgbClr val="9B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3229221A-0B40-3193-A7F8-8AC0C40CB208}"/>
              </a:ext>
            </a:extLst>
          </p:cNvPr>
          <p:cNvSpPr txBox="1">
            <a:spLocks/>
          </p:cNvSpPr>
          <p:nvPr/>
        </p:nvSpPr>
        <p:spPr>
          <a:xfrm>
            <a:off x="1075464" y="60698"/>
            <a:ext cx="10506936" cy="7577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SAMPLE PO OUTCOMES MAPPING - ICT</a:t>
            </a:r>
            <a:endParaRPr lang="en-AU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3" name="Picture 12" descr="A clipboard with a list&#10;&#10;Description automatically generated">
            <a:extLst>
              <a:ext uri="{FF2B5EF4-FFF2-40B4-BE49-F238E27FC236}">
                <a16:creationId xmlns:a16="http://schemas.microsoft.com/office/drawing/2014/main" id="{FDD5F2A3-6AB7-A227-70CB-55D83E2342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2" y="57932"/>
            <a:ext cx="756000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5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947CE-3C86-AE4B-5F04-899ED4B44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6DD2A-62D2-4A9D-20B5-90B69FC2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058" y="1219200"/>
            <a:ext cx="10965942" cy="464820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GB" sz="2000" dirty="0">
                <a:solidFill>
                  <a:schemeClr val="tx1"/>
                </a:solidFill>
              </a:rPr>
              <a:t>Quality Education (SDG 4):</a:t>
            </a:r>
            <a:r>
              <a:rPr lang="en-GB" sz="2000" b="0" dirty="0">
                <a:solidFill>
                  <a:schemeClr val="tx1"/>
                </a:solidFill>
              </a:rPr>
              <a:t> Foster inclusive, equitable, and industry-relevant ICT education that builds strong foundational knowledge.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GB" sz="2000" dirty="0">
                <a:solidFill>
                  <a:schemeClr val="tx1"/>
                </a:solidFill>
              </a:rPr>
              <a:t>Industry, Innovation &amp; Infrastructure (SDG 9):</a:t>
            </a:r>
            <a:r>
              <a:rPr lang="en-GB" sz="2000" b="0" dirty="0">
                <a:solidFill>
                  <a:schemeClr val="tx1"/>
                </a:solidFill>
              </a:rPr>
              <a:t> Equip students with advanced digital skills to drive sustainable innovation and resilient systems.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GB" sz="2000" dirty="0">
                <a:solidFill>
                  <a:schemeClr val="tx1"/>
                </a:solidFill>
              </a:rPr>
              <a:t>Sustainability &amp; Climate Action (SDGs 11, 12, 13):</a:t>
            </a:r>
            <a:r>
              <a:rPr lang="en-GB" sz="2000" b="0" dirty="0">
                <a:solidFill>
                  <a:schemeClr val="tx1"/>
                </a:solidFill>
              </a:rPr>
              <a:t> Promote eco-efficient design, green computing, and ICT solutions that support sustainable cities and environmental protection.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GB" sz="2000" dirty="0">
                <a:solidFill>
                  <a:schemeClr val="tx1"/>
                </a:solidFill>
              </a:rPr>
              <a:t>Ethics, Governance &amp; Justice (SDG 16):</a:t>
            </a:r>
            <a:r>
              <a:rPr lang="en-GB" sz="2000" b="0" dirty="0">
                <a:solidFill>
                  <a:schemeClr val="tx1"/>
                </a:solidFill>
              </a:rPr>
              <a:t> </a:t>
            </a:r>
            <a:r>
              <a:rPr lang="en-GB" sz="2000" b="0" dirty="0" err="1">
                <a:solidFill>
                  <a:schemeClr val="tx1"/>
                </a:solidFill>
              </a:rPr>
              <a:t>Instill</a:t>
            </a:r>
            <a:r>
              <a:rPr lang="en-GB" sz="2000" b="0" dirty="0">
                <a:solidFill>
                  <a:schemeClr val="tx1"/>
                </a:solidFill>
              </a:rPr>
              <a:t> professional integrity, social responsibility, and ethical ICT practices in diverse contexts.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GB" sz="2000" dirty="0">
                <a:solidFill>
                  <a:schemeClr val="tx1"/>
                </a:solidFill>
              </a:rPr>
              <a:t>Global Collaboration &amp; Partnerships (SDG 17):</a:t>
            </a:r>
            <a:r>
              <a:rPr lang="en-GB" sz="2000" b="0" dirty="0">
                <a:solidFill>
                  <a:schemeClr val="tx1"/>
                </a:solidFill>
              </a:rPr>
              <a:t> Encourage teamwork, leadership, and cross-border cooperation to solve global ICT challenges.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EA896BE-C512-49C3-BC4B-B329797DEA5D}"/>
              </a:ext>
            </a:extLst>
          </p:cNvPr>
          <p:cNvSpPr txBox="1">
            <a:spLocks/>
          </p:cNvSpPr>
          <p:nvPr/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pPr algn="r"/>
            <a:fld id="{B6F15528-21DE-4FAA-801E-634DDDAF4B2B}" type="slidenum">
              <a:rPr lang="en-AU" smtClean="0"/>
              <a:pPr algn="r"/>
              <a:t>6</a:t>
            </a:fld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C8B4AF-3FA6-37F0-BEA8-507C1E31151B}"/>
              </a:ext>
            </a:extLst>
          </p:cNvPr>
          <p:cNvSpPr/>
          <p:nvPr/>
        </p:nvSpPr>
        <p:spPr>
          <a:xfrm>
            <a:off x="0" y="-9526"/>
            <a:ext cx="12192000" cy="967288"/>
          </a:xfrm>
          <a:prstGeom prst="rect">
            <a:avLst/>
          </a:prstGeom>
          <a:solidFill>
            <a:srgbClr val="9B2E2B"/>
          </a:solidFill>
          <a:ln>
            <a:solidFill>
              <a:srgbClr val="9B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D195E9C-EC68-E8F0-4022-D807CCF35045}"/>
              </a:ext>
            </a:extLst>
          </p:cNvPr>
          <p:cNvSpPr txBox="1">
            <a:spLocks/>
          </p:cNvSpPr>
          <p:nvPr/>
        </p:nvSpPr>
        <p:spPr>
          <a:xfrm>
            <a:off x="1075464" y="60698"/>
            <a:ext cx="10506936" cy="7577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SDG GOAL ORIENTATION WITH THE PO (ICT)</a:t>
            </a:r>
            <a:endParaRPr lang="en-AU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 descr="A clipboard with a list&#10;&#10;Description automatically generated">
            <a:extLst>
              <a:ext uri="{FF2B5EF4-FFF2-40B4-BE49-F238E27FC236}">
                <a16:creationId xmlns:a16="http://schemas.microsoft.com/office/drawing/2014/main" id="{E6C14E31-4BEC-8B62-C16A-FECDD5960B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2" y="57932"/>
            <a:ext cx="756000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3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ABE43-3CE3-360E-BD2B-7607C9B22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242D-1A70-17F5-6DA1-37BE50D8B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219200"/>
            <a:ext cx="10965942" cy="4648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b="0" dirty="0">
                <a:solidFill>
                  <a:schemeClr val="tx1"/>
                </a:solidFill>
              </a:rPr>
              <a:t>The curriculum is structured on Bloom’s Taxonomy and aligned with the Bangladesh National Qualifications Framework (BNQF). It progressively develops students’ competencies across knowledge, skills, and values:</a:t>
            </a:r>
            <a:endParaRPr lang="en-GB" sz="2800" b="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Remembering &amp; Understanding</a:t>
            </a:r>
            <a:r>
              <a:rPr lang="en-GB" sz="2000" b="0" dirty="0">
                <a:solidFill>
                  <a:schemeClr val="tx1"/>
                </a:solidFill>
              </a:rPr>
              <a:t> fundamental concepts, ensuring a strong foundation in ICT principles (BNQF: Knowledge).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Applying &amp; </a:t>
            </a:r>
            <a:r>
              <a:rPr lang="en-GB" sz="2000" dirty="0" err="1">
                <a:solidFill>
                  <a:schemeClr val="tx1"/>
                </a:solidFill>
              </a:rPr>
              <a:t>Analyzing</a:t>
            </a:r>
            <a:r>
              <a:rPr lang="en-GB" sz="2000" b="0" dirty="0">
                <a:solidFill>
                  <a:schemeClr val="tx1"/>
                </a:solidFill>
              </a:rPr>
              <a:t> complex problems through practical tasks, research, and the use of modern tools (BNQF: Cognitive and Practical Skills).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Evaluating &amp; Creating innovative ICT systems and solutions</a:t>
            </a:r>
            <a:r>
              <a:rPr lang="en-GB" sz="2000" b="0" dirty="0">
                <a:solidFill>
                  <a:schemeClr val="tx1"/>
                </a:solidFill>
              </a:rPr>
              <a:t> that address societal, ethical, and sustainable development challenges (BNQF: Values, Ethics, Innovation, and Lifelong Learning).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D353A4-8819-A994-6954-4A6A0760090E}"/>
              </a:ext>
            </a:extLst>
          </p:cNvPr>
          <p:cNvSpPr txBox="1">
            <a:spLocks/>
          </p:cNvSpPr>
          <p:nvPr/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pPr algn="r"/>
            <a:fld id="{B6F15528-21DE-4FAA-801E-634DDDAF4B2B}" type="slidenum">
              <a:rPr lang="en-AU" smtClean="0"/>
              <a:pPr algn="r"/>
              <a:t>7</a:t>
            </a:fld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CB22A-112F-10C5-08A0-DDC8AA6BCE6D}"/>
              </a:ext>
            </a:extLst>
          </p:cNvPr>
          <p:cNvSpPr/>
          <p:nvPr/>
        </p:nvSpPr>
        <p:spPr>
          <a:xfrm>
            <a:off x="0" y="-9526"/>
            <a:ext cx="12192000" cy="967288"/>
          </a:xfrm>
          <a:prstGeom prst="rect">
            <a:avLst/>
          </a:prstGeom>
          <a:solidFill>
            <a:srgbClr val="9B2E2B"/>
          </a:solidFill>
          <a:ln>
            <a:solidFill>
              <a:srgbClr val="9B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F74D808-CCBE-16DA-4A49-73ACD4FB01D5}"/>
              </a:ext>
            </a:extLst>
          </p:cNvPr>
          <p:cNvSpPr txBox="1">
            <a:spLocks/>
          </p:cNvSpPr>
          <p:nvPr/>
        </p:nvSpPr>
        <p:spPr>
          <a:xfrm>
            <a:off x="1075464" y="60698"/>
            <a:ext cx="10506936" cy="7577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LEARNING FRAMEWORK (B.Sc. </a:t>
            </a:r>
            <a:r>
              <a:rPr lang="en-GB" sz="36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Engg</a:t>
            </a:r>
            <a:r>
              <a:rPr lang="en-GB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 in ICT)</a:t>
            </a:r>
            <a:endParaRPr lang="en-AU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 descr="A clipboard with a list&#10;&#10;Description automatically generated">
            <a:extLst>
              <a:ext uri="{FF2B5EF4-FFF2-40B4-BE49-F238E27FC236}">
                <a16:creationId xmlns:a16="http://schemas.microsoft.com/office/drawing/2014/main" id="{F56DA020-3853-0B93-6382-CA62A99D91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2" y="57932"/>
            <a:ext cx="756000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3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2C9B5-248C-71E8-F9D6-A84C8BFB5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88E5D-0A0B-42FF-6584-D0921202A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058" y="1219200"/>
            <a:ext cx="10965942" cy="464820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GB" sz="2200" dirty="0">
                <a:solidFill>
                  <a:schemeClr val="tx1"/>
                </a:solidFill>
              </a:rPr>
              <a:t>Technological Competence:</a:t>
            </a:r>
            <a:r>
              <a:rPr lang="en-GB" sz="2200" b="0" dirty="0">
                <a:solidFill>
                  <a:schemeClr val="tx1"/>
                </a:solidFill>
              </a:rPr>
              <a:t> Apply ICT knowledge and skills to solve real-world problems effectively.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GB" sz="2200" dirty="0">
                <a:solidFill>
                  <a:schemeClr val="tx1"/>
                </a:solidFill>
              </a:rPr>
              <a:t>Social Responsibility:</a:t>
            </a:r>
            <a:r>
              <a:rPr lang="en-GB" sz="2200" b="0" dirty="0">
                <a:solidFill>
                  <a:schemeClr val="tx1"/>
                </a:solidFill>
              </a:rPr>
              <a:t> Demonstrate ethical awareness and contribute to sustainable technology practices.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GB" sz="2200" dirty="0">
                <a:solidFill>
                  <a:schemeClr val="tx1"/>
                </a:solidFill>
              </a:rPr>
              <a:t>Critical Thinking &amp; Innovation:</a:t>
            </a:r>
            <a:r>
              <a:rPr lang="en-GB" sz="2200" b="0" dirty="0">
                <a:solidFill>
                  <a:schemeClr val="tx1"/>
                </a:solidFill>
              </a:rPr>
              <a:t> </a:t>
            </a:r>
            <a:r>
              <a:rPr lang="en-GB" sz="2200" b="0" dirty="0" err="1">
                <a:solidFill>
                  <a:schemeClr val="tx1"/>
                </a:solidFill>
              </a:rPr>
              <a:t>Analyze</a:t>
            </a:r>
            <a:r>
              <a:rPr lang="en-GB" sz="2200" b="0" dirty="0">
                <a:solidFill>
                  <a:schemeClr val="tx1"/>
                </a:solidFill>
              </a:rPr>
              <a:t> challenges creatively and design future-ready solutions.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GB" sz="2200" dirty="0">
                <a:solidFill>
                  <a:schemeClr val="tx1"/>
                </a:solidFill>
              </a:rPr>
              <a:t>Communication &amp; Leadership:</a:t>
            </a:r>
            <a:r>
              <a:rPr lang="en-GB" sz="2200" b="0" dirty="0">
                <a:solidFill>
                  <a:schemeClr val="tx1"/>
                </a:solidFill>
              </a:rPr>
              <a:t> Work collaboratively, lead teams, and communicate across disciplines.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GB" sz="2200" dirty="0">
                <a:solidFill>
                  <a:schemeClr val="tx1"/>
                </a:solidFill>
              </a:rPr>
              <a:t>Lifelong Learning:</a:t>
            </a:r>
            <a:r>
              <a:rPr lang="en-GB" sz="2200" b="0" dirty="0">
                <a:solidFill>
                  <a:schemeClr val="tx1"/>
                </a:solidFill>
              </a:rPr>
              <a:t> Commit to continuous self-development and active contribution to society.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3923BAA-776D-654E-75F6-4A5C561C947E}"/>
              </a:ext>
            </a:extLst>
          </p:cNvPr>
          <p:cNvSpPr txBox="1">
            <a:spLocks/>
          </p:cNvSpPr>
          <p:nvPr/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pPr algn="r"/>
            <a:fld id="{B6F15528-21DE-4FAA-801E-634DDDAF4B2B}" type="slidenum">
              <a:rPr lang="en-AU" smtClean="0"/>
              <a:pPr algn="r"/>
              <a:t>8</a:t>
            </a:fld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14627E-CAE1-9931-5053-10D0D1DBDB1C}"/>
              </a:ext>
            </a:extLst>
          </p:cNvPr>
          <p:cNvSpPr/>
          <p:nvPr/>
        </p:nvSpPr>
        <p:spPr>
          <a:xfrm>
            <a:off x="0" y="-9526"/>
            <a:ext cx="12192000" cy="967288"/>
          </a:xfrm>
          <a:prstGeom prst="rect">
            <a:avLst/>
          </a:prstGeom>
          <a:solidFill>
            <a:srgbClr val="9B2E2B"/>
          </a:solidFill>
          <a:ln>
            <a:solidFill>
              <a:srgbClr val="9B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A823AF1-73BF-37E9-E336-B0B3257B4CDD}"/>
              </a:ext>
            </a:extLst>
          </p:cNvPr>
          <p:cNvSpPr txBox="1">
            <a:spLocks/>
          </p:cNvSpPr>
          <p:nvPr/>
        </p:nvSpPr>
        <p:spPr>
          <a:xfrm>
            <a:off x="1075464" y="60698"/>
            <a:ext cx="10506936" cy="7577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GRADUATE ATTRIBUTES – B.SC. (ENGG.) IN ICT</a:t>
            </a:r>
            <a:endParaRPr lang="en-AU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 descr="A clipboard with a list&#10;&#10;Description automatically generated">
            <a:extLst>
              <a:ext uri="{FF2B5EF4-FFF2-40B4-BE49-F238E27FC236}">
                <a16:creationId xmlns:a16="http://schemas.microsoft.com/office/drawing/2014/main" id="{BD1CFC71-C7B7-16EC-57C5-C2AA84231B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2" y="57932"/>
            <a:ext cx="756000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3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BD991-3C6B-91D8-81B7-F5D6073CE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B7407-0A70-FD6A-4548-BC2CB44C0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058" y="1219200"/>
            <a:ext cx="10965942" cy="464820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GB" sz="2200" dirty="0">
                <a:solidFill>
                  <a:schemeClr val="tx1"/>
                </a:solidFill>
              </a:rPr>
              <a:t>Interactive Lectures</a:t>
            </a:r>
            <a:r>
              <a:rPr lang="en-GB" sz="2200" b="0" dirty="0">
                <a:solidFill>
                  <a:schemeClr val="tx1"/>
                </a:solidFill>
              </a:rPr>
              <a:t> – Concept delivery with active questioning, discussion, and problem walkthroughs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GB" sz="2200" dirty="0">
                <a:solidFill>
                  <a:schemeClr val="tx1"/>
                </a:solidFill>
              </a:rPr>
              <a:t>Laboratory Sessions</a:t>
            </a:r>
            <a:r>
              <a:rPr lang="en-GB" sz="2200" b="0" dirty="0">
                <a:solidFill>
                  <a:schemeClr val="tx1"/>
                </a:solidFill>
              </a:rPr>
              <a:t> – Programming, networking, and system design labs for hands-on learning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GB" sz="2200" dirty="0">
                <a:solidFill>
                  <a:schemeClr val="tx1"/>
                </a:solidFill>
              </a:rPr>
              <a:t>Project-Based Learning</a:t>
            </a:r>
            <a:r>
              <a:rPr lang="en-GB" sz="2200" b="0" dirty="0">
                <a:solidFill>
                  <a:schemeClr val="tx1"/>
                </a:solidFill>
              </a:rPr>
              <a:t> – Team projects simulating real-world ICT challenges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GB" sz="2200" dirty="0">
                <a:solidFill>
                  <a:schemeClr val="tx1"/>
                </a:solidFill>
              </a:rPr>
              <a:t>Case Studies &amp; Simulations</a:t>
            </a:r>
            <a:r>
              <a:rPr lang="en-GB" sz="2200" b="0" dirty="0">
                <a:solidFill>
                  <a:schemeClr val="tx1"/>
                </a:solidFill>
              </a:rPr>
              <a:t> – Industry-inspired scenarios, AI-based simulation platforms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GB" sz="2200" dirty="0">
                <a:solidFill>
                  <a:schemeClr val="tx1"/>
                </a:solidFill>
              </a:rPr>
              <a:t>Capstone Projects &amp; Thesis</a:t>
            </a:r>
            <a:r>
              <a:rPr lang="en-GB" sz="2200" b="0" dirty="0">
                <a:solidFill>
                  <a:schemeClr val="tx1"/>
                </a:solidFill>
              </a:rPr>
              <a:t> – Independent research and innovation opportunities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8D6ABE1-78EB-0810-6BD1-310477008018}"/>
              </a:ext>
            </a:extLst>
          </p:cNvPr>
          <p:cNvSpPr txBox="1">
            <a:spLocks/>
          </p:cNvSpPr>
          <p:nvPr/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pPr algn="r"/>
            <a:fld id="{B6F15528-21DE-4FAA-801E-634DDDAF4B2B}" type="slidenum">
              <a:rPr lang="en-AU" smtClean="0"/>
              <a:pPr algn="r"/>
              <a:t>9</a:t>
            </a:fld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32BA7D-5D38-47A3-793D-29D18A9F36EE}"/>
              </a:ext>
            </a:extLst>
          </p:cNvPr>
          <p:cNvSpPr/>
          <p:nvPr/>
        </p:nvSpPr>
        <p:spPr>
          <a:xfrm>
            <a:off x="0" y="-9526"/>
            <a:ext cx="12192000" cy="967288"/>
          </a:xfrm>
          <a:prstGeom prst="rect">
            <a:avLst/>
          </a:prstGeom>
          <a:solidFill>
            <a:srgbClr val="9B2E2B"/>
          </a:solidFill>
          <a:ln>
            <a:solidFill>
              <a:srgbClr val="9B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D0754E7-F597-8EDD-6658-85478CE2F115}"/>
              </a:ext>
            </a:extLst>
          </p:cNvPr>
          <p:cNvSpPr txBox="1">
            <a:spLocks/>
          </p:cNvSpPr>
          <p:nvPr/>
        </p:nvSpPr>
        <p:spPr>
          <a:xfrm>
            <a:off x="1075464" y="60698"/>
            <a:ext cx="10506936" cy="7577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PEDAGOGICAL TOOLS</a:t>
            </a:r>
            <a:endParaRPr lang="en-AU" sz="3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 descr="A clipboard with a list&#10;&#10;Description automatically generated">
            <a:extLst>
              <a:ext uri="{FF2B5EF4-FFF2-40B4-BE49-F238E27FC236}">
                <a16:creationId xmlns:a16="http://schemas.microsoft.com/office/drawing/2014/main" id="{661520E4-0FE8-0510-DA24-2D3744880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2" y="57932"/>
            <a:ext cx="756000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124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IMETER_SERIES_ID_KEY" val="al4s52au5d2z566sf356pbrazu6wod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11555</TotalTime>
  <Words>888</Words>
  <Application>Microsoft Office PowerPoint</Application>
  <PresentationFormat>Widescreen</PresentationFormat>
  <Paragraphs>135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Century Gothic</vt:lpstr>
      <vt:lpstr>TonnyBanglaOMJ</vt:lpstr>
      <vt:lpstr>Wingdings</vt:lpstr>
      <vt:lpstr>Office Theme</vt:lpstr>
      <vt:lpstr>Implementation of OBE Curriculum: Continuous Improvement and Associated Challenges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Ziaur Rahman @ictMBSTU</dc:title>
  <dc:creator>Dr Ziaur Rahman</dc:creator>
  <cp:keywords>Computer Science;Probabilities;Statistics;Simulation</cp:keywords>
  <cp:lastModifiedBy>arafbrisbane1@gmail.com</cp:lastModifiedBy>
  <cp:revision>526</cp:revision>
  <cp:lastPrinted>2024-12-10T10:28:48Z</cp:lastPrinted>
  <dcterms:created xsi:type="dcterms:W3CDTF">2024-08-21T01:23:37Z</dcterms:created>
  <dcterms:modified xsi:type="dcterms:W3CDTF">2025-09-21T05:15:51Z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2024-08-21T00:00:00Z</vt:filetime>
  </property>
  <property fmtid="{D5CDD505-2E9C-101B-9397-08002B2CF9AE}" pid="5" name="Producer">
    <vt:lpwstr>Microsoft® PowerPoint® 2019</vt:lpwstr>
  </property>
</Properties>
</file>