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1pPr>
    <a:lvl2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2pPr>
    <a:lvl3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3pPr>
    <a:lvl4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4pPr>
    <a:lvl5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5pPr>
    <a:lvl6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6pPr>
    <a:lvl7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7pPr>
    <a:lvl8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8pPr>
    <a:lvl9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Ref idx="major">
          <a:srgbClr val="FFFFFF"/>
        </a:fontRef>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Ref idx="maj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Ref idx="maj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85" d="100"/>
          <a:sy n="85" d="100"/>
        </p:scale>
        <p:origin x="191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Shape 72"/>
          <p:cNvSpPr>
            <a:spLocks noGrp="1" noRot="1" noChangeAspect="1"/>
          </p:cNvSpPr>
          <p:nvPr>
            <p:ph type="sldImg"/>
          </p:nvPr>
        </p:nvSpPr>
        <p:spPr>
          <a:xfrm>
            <a:off x="1143000" y="685800"/>
            <a:ext cx="4572000" cy="3429000"/>
          </a:xfrm>
          <a:prstGeom prst="rect">
            <a:avLst/>
          </a:prstGeom>
        </p:spPr>
        <p:txBody>
          <a:bodyPr/>
          <a:lstStyle/>
          <a:p>
            <a:endParaRPr/>
          </a:p>
        </p:txBody>
      </p:sp>
      <p:sp>
        <p:nvSpPr>
          <p:cNvPr id="73" name="Shape 7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3" name="Title Text"/>
          <p:cNvSpPr txBox="1">
            <a:spLocks noGrp="1"/>
          </p:cNvSpPr>
          <p:nvPr>
            <p:ph type="title"/>
          </p:nvPr>
        </p:nvSpPr>
        <p:spPr>
          <a:xfrm>
            <a:off x="1321147" y="3241178"/>
            <a:ext cx="10362506" cy="1076822"/>
          </a:xfrm>
          <a:prstGeom prst="rect">
            <a:avLst/>
          </a:prstGeom>
        </p:spPr>
        <p:txBody>
          <a:bodyPr anchor="b"/>
          <a:lstStyle>
            <a:lvl1pPr>
              <a:defRPr sz="5600"/>
            </a:lvl1pPr>
          </a:lstStyle>
          <a:p>
            <a:r>
              <a:t>Title Text</a:t>
            </a:r>
          </a:p>
        </p:txBody>
      </p:sp>
      <p:sp>
        <p:nvSpPr>
          <p:cNvPr id="14" name="© Ian Sommerville 2018"/>
          <p:cNvSpPr txBox="1"/>
          <p:nvPr/>
        </p:nvSpPr>
        <p:spPr>
          <a:xfrm>
            <a:off x="5609803" y="9245600"/>
            <a:ext cx="1785194"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 © Ian Sommerville 2018</a:t>
            </a:r>
          </a:p>
        </p:txBody>
      </p:sp>
      <p:sp>
        <p:nvSpPr>
          <p:cNvPr id="15" name="Slide Number"/>
          <p:cNvSpPr txBox="1">
            <a:spLocks noGrp="1"/>
          </p:cNvSpPr>
          <p:nvPr>
            <p:ph type="sldNum" sz="quarter" idx="2"/>
          </p:nvPr>
        </p:nvSpPr>
        <p:spPr>
          <a:xfrm>
            <a:off x="6212234" y="9245600"/>
            <a:ext cx="283817" cy="2794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3" name="Title Text"/>
          <p:cNvSpPr txBox="1">
            <a:spLocks noGrp="1"/>
          </p:cNvSpPr>
          <p:nvPr>
            <p:ph type="title"/>
          </p:nvPr>
        </p:nvSpPr>
        <p:spPr>
          <a:prstGeom prst="rect">
            <a:avLst/>
          </a:prstGeom>
        </p:spPr>
        <p:txBody>
          <a:bodyPr/>
          <a:lstStyle/>
          <a:p>
            <a:r>
              <a:t>Title Text</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able master">
    <p:spTree>
      <p:nvGrpSpPr>
        <p:cNvPr id="1" name=""/>
        <p:cNvGrpSpPr/>
        <p:nvPr/>
      </p:nvGrpSpPr>
      <p:grpSpPr>
        <a:xfrm>
          <a:off x="0" y="0"/>
          <a:ext cx="0" cy="0"/>
          <a:chOff x="0" y="0"/>
          <a:chExt cx="0" cy="0"/>
        </a:xfrm>
      </p:grpSpPr>
      <p:sp>
        <p:nvSpPr>
          <p:cNvPr id="31" name="Body Level One…"/>
          <p:cNvSpPr txBox="1">
            <a:spLocks noGrp="1"/>
          </p:cNvSpPr>
          <p:nvPr>
            <p:ph type="body" idx="1"/>
          </p:nvPr>
        </p:nvSpPr>
        <p:spPr>
          <a:xfrm>
            <a:off x="952500" y="1270000"/>
            <a:ext cx="11099800" cy="7213600"/>
          </a:xfrm>
          <a:prstGeom prst="rect">
            <a:avLst/>
          </a:prstGeom>
        </p:spPr>
        <p:txBody>
          <a:bodyPr/>
          <a:lstStyle>
            <a:lvl1pPr marL="0" indent="0">
              <a:buSzTx/>
              <a:buNone/>
              <a:defRPr sz="2400"/>
            </a:lvl1pPr>
            <a:lvl2pPr>
              <a:spcBef>
                <a:spcPts val="2000"/>
              </a:spcBef>
              <a:defRPr sz="2200"/>
            </a:lvl2pPr>
          </a:lstStyle>
          <a:p>
            <a:r>
              <a:t>Body Level One</a:t>
            </a:r>
          </a:p>
          <a:p>
            <a:pPr lvl="1"/>
            <a:r>
              <a:t>Body Level Two</a:t>
            </a:r>
          </a:p>
          <a:p>
            <a:pPr lvl="2"/>
            <a:r>
              <a:t>Body Level Three</a:t>
            </a:r>
          </a:p>
          <a:p>
            <a:pPr lvl="3"/>
            <a:r>
              <a:t>Body Level Four</a:t>
            </a:r>
          </a:p>
          <a:p>
            <a:pPr lvl="4"/>
            <a:r>
              <a:t>Body Level Five</a:t>
            </a:r>
          </a:p>
        </p:txBody>
      </p:sp>
      <p:sp>
        <p:nvSpPr>
          <p:cNvPr id="32" name="Title Text"/>
          <p:cNvSpPr txBox="1">
            <a:spLocks noGrp="1"/>
          </p:cNvSpPr>
          <p:nvPr>
            <p:ph type="title"/>
          </p:nvPr>
        </p:nvSpPr>
        <p:spPr>
          <a:xfrm>
            <a:off x="952500" y="342900"/>
            <a:ext cx="11099800" cy="678558"/>
          </a:xfrm>
          <a:prstGeom prst="rect">
            <a:avLst/>
          </a:prstGeom>
        </p:spPr>
        <p:txBody>
          <a:bodyPr anchor="ctr"/>
          <a:lstStyle>
            <a:lvl1pPr algn="l">
              <a:defRPr sz="2000">
                <a:solidFill>
                  <a:srgbClr val="000000"/>
                </a:solidFill>
              </a:defRPr>
            </a:lvl1pPr>
          </a:lstStyle>
          <a:p>
            <a:r>
              <a:t>Title Text</a:t>
            </a:r>
          </a:p>
        </p:txBody>
      </p:sp>
      <p:sp>
        <p:nvSpPr>
          <p:cNvPr id="33" name="© Ian Sommerville 2018:"/>
          <p:cNvSpPr txBox="1"/>
          <p:nvPr/>
        </p:nvSpPr>
        <p:spPr>
          <a:xfrm>
            <a:off x="5588632" y="9245600"/>
            <a:ext cx="1827536"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 © Ian Sommerville 2018:</a:t>
            </a:r>
          </a:p>
        </p:txBody>
      </p:sp>
      <p:sp>
        <p:nvSpPr>
          <p:cNvPr id="34" name="DevOps and Code Management"/>
          <p:cNvSpPr txBox="1"/>
          <p:nvPr/>
        </p:nvSpPr>
        <p:spPr>
          <a:xfrm>
            <a:off x="370110" y="9245600"/>
            <a:ext cx="2299991"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stStyle>
          <a:p>
            <a:r>
              <a:t>DevOps and Code Management</a:t>
            </a:r>
          </a:p>
        </p:txBody>
      </p:sp>
      <p:sp>
        <p:nvSpPr>
          <p:cNvPr id="35" name="Slide Number"/>
          <p:cNvSpPr txBox="1">
            <a:spLocks noGrp="1"/>
          </p:cNvSpPr>
          <p:nvPr>
            <p:ph type="sldNum" sz="quarter" idx="2"/>
          </p:nvPr>
        </p:nvSpPr>
        <p:spPr>
          <a:xfrm>
            <a:off x="12308234" y="9245600"/>
            <a:ext cx="283817" cy="2794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Figure master ">
    <p:spTree>
      <p:nvGrpSpPr>
        <p:cNvPr id="1" name=""/>
        <p:cNvGrpSpPr/>
        <p:nvPr/>
      </p:nvGrpSpPr>
      <p:grpSpPr>
        <a:xfrm>
          <a:off x="0" y="0"/>
          <a:ext cx="0" cy="0"/>
          <a:chOff x="0" y="0"/>
          <a:chExt cx="0" cy="0"/>
        </a:xfrm>
      </p:grpSpPr>
      <p:sp>
        <p:nvSpPr>
          <p:cNvPr id="42" name="Body Level One…"/>
          <p:cNvSpPr txBox="1">
            <a:spLocks noGrp="1"/>
          </p:cNvSpPr>
          <p:nvPr>
            <p:ph type="body" idx="1"/>
          </p:nvPr>
        </p:nvSpPr>
        <p:spPr>
          <a:xfrm>
            <a:off x="952500" y="1270000"/>
            <a:ext cx="11099800" cy="7213600"/>
          </a:xfrm>
          <a:prstGeom prst="rect">
            <a:avLst/>
          </a:prstGeom>
        </p:spPr>
        <p:txBody>
          <a:bodyPr/>
          <a:lstStyle>
            <a:lvl1pPr marL="0" indent="0">
              <a:buSzTx/>
              <a:buNone/>
            </a:lvl1pPr>
            <a:lvl2pPr>
              <a:defRPr sz="2800"/>
            </a:lvl2pPr>
          </a:lstStyle>
          <a:p>
            <a:r>
              <a:t>Body Level One</a:t>
            </a:r>
          </a:p>
          <a:p>
            <a:pPr lvl="1"/>
            <a:r>
              <a:t>Body Level Two</a:t>
            </a:r>
          </a:p>
          <a:p>
            <a:pPr lvl="2"/>
            <a:r>
              <a:t>Body Level Three</a:t>
            </a:r>
          </a:p>
          <a:p>
            <a:pPr lvl="3"/>
            <a:r>
              <a:t>Body Level Four</a:t>
            </a:r>
          </a:p>
          <a:p>
            <a:pPr lvl="4"/>
            <a:r>
              <a:t>Body Level Five</a:t>
            </a:r>
          </a:p>
        </p:txBody>
      </p:sp>
      <p:sp>
        <p:nvSpPr>
          <p:cNvPr id="43" name="Title Text"/>
          <p:cNvSpPr txBox="1">
            <a:spLocks noGrp="1"/>
          </p:cNvSpPr>
          <p:nvPr>
            <p:ph type="title"/>
          </p:nvPr>
        </p:nvSpPr>
        <p:spPr>
          <a:xfrm>
            <a:off x="952500" y="342900"/>
            <a:ext cx="11099800" cy="678558"/>
          </a:xfrm>
          <a:prstGeom prst="rect">
            <a:avLst/>
          </a:prstGeom>
        </p:spPr>
        <p:txBody>
          <a:bodyPr anchor="ctr"/>
          <a:lstStyle>
            <a:lvl1pPr algn="l">
              <a:defRPr sz="2000">
                <a:solidFill>
                  <a:srgbClr val="000000"/>
                </a:solidFill>
              </a:defRPr>
            </a:lvl1pPr>
          </a:lstStyle>
          <a:p>
            <a:r>
              <a:t>Title Text</a:t>
            </a:r>
          </a:p>
        </p:txBody>
      </p:sp>
      <p:sp>
        <p:nvSpPr>
          <p:cNvPr id="44" name="© Ian Sommerville 2018:"/>
          <p:cNvSpPr txBox="1"/>
          <p:nvPr/>
        </p:nvSpPr>
        <p:spPr>
          <a:xfrm>
            <a:off x="5588632" y="9245600"/>
            <a:ext cx="1827536"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 © Ian Sommerville 2018</a:t>
            </a:r>
            <a:r>
              <a:rPr>
                <a:solidFill>
                  <a:srgbClr val="0096FF"/>
                </a:solidFill>
              </a:rPr>
              <a:t>:</a:t>
            </a:r>
          </a:p>
        </p:txBody>
      </p:sp>
      <p:sp>
        <p:nvSpPr>
          <p:cNvPr id="45" name="DevOps and Code Management"/>
          <p:cNvSpPr txBox="1"/>
          <p:nvPr/>
        </p:nvSpPr>
        <p:spPr>
          <a:xfrm>
            <a:off x="370110" y="9245600"/>
            <a:ext cx="2299991"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stStyle>
          <a:p>
            <a:r>
              <a:t>DevOps and Code Management</a:t>
            </a:r>
          </a:p>
        </p:txBody>
      </p:sp>
      <p:sp>
        <p:nvSpPr>
          <p:cNvPr id="46" name="Slide Number"/>
          <p:cNvSpPr txBox="1">
            <a:spLocks noGrp="1"/>
          </p:cNvSpPr>
          <p:nvPr>
            <p:ph type="sldNum" sz="quarter" idx="2"/>
          </p:nvPr>
        </p:nvSpPr>
        <p:spPr>
          <a:xfrm>
            <a:off x="12308234" y="9245600"/>
            <a:ext cx="283817" cy="2794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Program">
    <p:spTree>
      <p:nvGrpSpPr>
        <p:cNvPr id="1" name=""/>
        <p:cNvGrpSpPr/>
        <p:nvPr/>
      </p:nvGrpSpPr>
      <p:grpSpPr>
        <a:xfrm>
          <a:off x="0" y="0"/>
          <a:ext cx="0" cy="0"/>
          <a:chOff x="0" y="0"/>
          <a:chExt cx="0" cy="0"/>
        </a:xfrm>
      </p:grpSpPr>
      <p:sp>
        <p:nvSpPr>
          <p:cNvPr id="53" name="Body Level One…"/>
          <p:cNvSpPr txBox="1">
            <a:spLocks noGrp="1"/>
          </p:cNvSpPr>
          <p:nvPr>
            <p:ph type="body" idx="1"/>
          </p:nvPr>
        </p:nvSpPr>
        <p:spPr>
          <a:xfrm>
            <a:off x="88900" y="0"/>
            <a:ext cx="12827000" cy="9040218"/>
          </a:xfrm>
          <a:prstGeom prst="rect">
            <a:avLst/>
          </a:prstGeom>
        </p:spPr>
        <p:txBody>
          <a:bodyPr/>
          <a:lstStyle>
            <a:lvl1pPr marL="0" indent="0">
              <a:spcBef>
                <a:spcPts val="500"/>
              </a:spcBef>
              <a:buSzTx/>
              <a:buNone/>
              <a:defRPr sz="2400"/>
            </a:lvl1pPr>
            <a:lvl2pPr marL="0" indent="0">
              <a:spcBef>
                <a:spcPts val="2000"/>
              </a:spcBef>
              <a:buSzTx/>
              <a:buNone/>
            </a:lvl2pPr>
            <a:lvl3pPr marL="1203157" indent="-288757">
              <a:spcBef>
                <a:spcPts val="2000"/>
              </a:spcBef>
              <a:defRPr sz="2400"/>
            </a:lvl3pPr>
            <a:lvl4pPr marL="1660357" indent="-288757">
              <a:spcBef>
                <a:spcPts val="2000"/>
              </a:spcBef>
              <a:defRPr sz="2400"/>
            </a:lvl4pPr>
            <a:lvl5pPr marL="2117557" indent="-288757">
              <a:spcBef>
                <a:spcPts val="2000"/>
              </a:spcBef>
              <a:defRPr sz="2400"/>
            </a:lvl5pPr>
          </a:lstStyle>
          <a:p>
            <a:r>
              <a:t>Body Level One</a:t>
            </a:r>
          </a:p>
          <a:p>
            <a:pPr lvl="1"/>
            <a:r>
              <a:t>Body Level Two</a:t>
            </a:r>
          </a:p>
          <a:p>
            <a:pPr lvl="2"/>
            <a:r>
              <a:t>Body Level Three</a:t>
            </a:r>
          </a:p>
          <a:p>
            <a:pPr lvl="3"/>
            <a:r>
              <a:t>Body Level Four</a:t>
            </a:r>
          </a:p>
          <a:p>
            <a:pPr lvl="4"/>
            <a:r>
              <a:t>Body Level Five</a:t>
            </a:r>
          </a:p>
        </p:txBody>
      </p:sp>
      <p:sp>
        <p:nvSpPr>
          <p:cNvPr id="54" name="Slide Number"/>
          <p:cNvSpPr txBox="1">
            <a:spLocks noGrp="1"/>
          </p:cNvSpPr>
          <p:nvPr>
            <p:ph type="sldNum" sz="quarter" idx="2"/>
          </p:nvPr>
        </p:nvSpPr>
        <p:spPr>
          <a:xfrm>
            <a:off x="11963794" y="9245600"/>
            <a:ext cx="365180" cy="279400"/>
          </a:xfrm>
          <a:prstGeom prst="rect">
            <a:avLst/>
          </a:prstGeom>
        </p:spPr>
        <p:txBody>
          <a:bodyPr wrap="square"/>
          <a:lstStyle/>
          <a:p>
            <a:fld id="{86CB4B4D-7CA3-9044-876B-883B54F8677D}" type="slidenum">
              <a:t>‹#›</a:t>
            </a:fld>
            <a:endParaRPr/>
          </a:p>
        </p:txBody>
      </p:sp>
      <p:sp>
        <p:nvSpPr>
          <p:cNvPr id="55" name="© Ian Sommerville 2018:"/>
          <p:cNvSpPr txBox="1"/>
          <p:nvPr/>
        </p:nvSpPr>
        <p:spPr>
          <a:xfrm>
            <a:off x="5588632" y="9245600"/>
            <a:ext cx="1827536"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 </a:t>
            </a:r>
            <a:r>
              <a:rPr>
                <a:solidFill>
                  <a:srgbClr val="0096FF"/>
                </a:solidFill>
              </a:rPr>
              <a:t>© Ian Sommerville 2018:</a:t>
            </a:r>
          </a:p>
        </p:txBody>
      </p:sp>
      <p:sp>
        <p:nvSpPr>
          <p:cNvPr id="56" name="DevOps and Code Management"/>
          <p:cNvSpPr txBox="1"/>
          <p:nvPr/>
        </p:nvSpPr>
        <p:spPr>
          <a:xfrm>
            <a:off x="179610" y="9245600"/>
            <a:ext cx="2299991"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a:solidFill>
                  <a:srgbClr val="0096FF"/>
                </a:solidFill>
              </a:defRPr>
            </a:lvl1pPr>
          </a:lstStyle>
          <a:p>
            <a:r>
              <a:t>DevOps and Code Management</a:t>
            </a:r>
          </a:p>
        </p:txBody>
      </p:sp>
      <p:sp>
        <p:nvSpPr>
          <p:cNvPr id="57" name="Title Text"/>
          <p:cNvSpPr txBox="1">
            <a:spLocks noGrp="1"/>
          </p:cNvSpPr>
          <p:nvPr>
            <p:ph type="title"/>
          </p:nvPr>
        </p:nvSpPr>
        <p:spPr>
          <a:xfrm>
            <a:off x="9918700" y="8229600"/>
            <a:ext cx="2195761" cy="904627"/>
          </a:xfrm>
          <a:prstGeom prst="rect">
            <a:avLst/>
          </a:prstGeom>
        </p:spPr>
        <p:txBody>
          <a:bodyPr anchor="ctr"/>
          <a:lstStyle>
            <a:lvl1pPr>
              <a:defRPr sz="1600"/>
            </a:lvl1pPr>
          </a:lstStyle>
          <a:p>
            <a:r>
              <a:t>Title Text</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64" name="Slide Number"/>
          <p:cNvSpPr txBox="1">
            <a:spLocks noGrp="1"/>
          </p:cNvSpPr>
          <p:nvPr>
            <p:ph type="sldNum" sz="quarter" idx="2"/>
          </p:nvPr>
        </p:nvSpPr>
        <p:spPr>
          <a:xfrm>
            <a:off x="11963794" y="9245600"/>
            <a:ext cx="365180" cy="279400"/>
          </a:xfrm>
          <a:prstGeom prst="rect">
            <a:avLst/>
          </a:prstGeom>
        </p:spPr>
        <p:txBody>
          <a:bodyPr wrap="square"/>
          <a:lstStyle/>
          <a:p>
            <a:fld id="{86CB4B4D-7CA3-9044-876B-883B54F8677D}" type="slidenum">
              <a:t>‹#›</a:t>
            </a:fld>
            <a:endParaRPr/>
          </a:p>
        </p:txBody>
      </p:sp>
      <p:sp>
        <p:nvSpPr>
          <p:cNvPr id="65" name="© Ian Sommerville 2018:"/>
          <p:cNvSpPr txBox="1"/>
          <p:nvPr/>
        </p:nvSpPr>
        <p:spPr>
          <a:xfrm>
            <a:off x="5588632" y="9245600"/>
            <a:ext cx="1827536"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 </a:t>
            </a:r>
            <a:r>
              <a:rPr>
                <a:solidFill>
                  <a:srgbClr val="0096FF"/>
                </a:solidFill>
              </a:rPr>
              <a:t>© Ian Sommerville 2018:</a:t>
            </a:r>
          </a:p>
        </p:txBody>
      </p:sp>
      <p:sp>
        <p:nvSpPr>
          <p:cNvPr id="66" name="DevOps and Code Management"/>
          <p:cNvSpPr txBox="1"/>
          <p:nvPr/>
        </p:nvSpPr>
        <p:spPr>
          <a:xfrm>
            <a:off x="179610" y="9245600"/>
            <a:ext cx="2299991"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a:solidFill>
                  <a:srgbClr val="0096FF"/>
                </a:solidFill>
              </a:defRPr>
            </a:lvl1pPr>
          </a:lstStyle>
          <a:p>
            <a:r>
              <a:t>DevOps and Code Management</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p:nvPr>
        </p:nvSpPr>
        <p:spPr>
          <a:xfrm>
            <a:off x="423019" y="1658937"/>
            <a:ext cx="11857881" cy="71972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2pPr marL="914400" indent="-457200">
              <a:defRPr sz="2400"/>
            </a:lvl2pPr>
            <a:lvl3pPr marL="1447800" indent="-533400"/>
          </a:lstStyle>
          <a:p>
            <a:r>
              <a:t>Body Level One</a:t>
            </a:r>
          </a:p>
          <a:p>
            <a:pPr lvl="1"/>
            <a:r>
              <a:t>Body Level Two</a:t>
            </a:r>
          </a:p>
          <a:p>
            <a:pPr lvl="2"/>
            <a:r>
              <a:t>Body Level Three</a:t>
            </a:r>
          </a:p>
          <a:p>
            <a:pPr lvl="3"/>
            <a:r>
              <a:t>Body Level Four</a:t>
            </a:r>
          </a:p>
          <a:p>
            <a:pPr lvl="4"/>
            <a:r>
              <a:t>Body Level Five</a:t>
            </a:r>
          </a:p>
        </p:txBody>
      </p:sp>
      <p:sp>
        <p:nvSpPr>
          <p:cNvPr id="3" name="Title Text"/>
          <p:cNvSpPr txBox="1">
            <a:spLocks noGrp="1"/>
          </p:cNvSpPr>
          <p:nvPr>
            <p:ph type="title"/>
          </p:nvPr>
        </p:nvSpPr>
        <p:spPr>
          <a:xfrm>
            <a:off x="495300" y="406400"/>
            <a:ext cx="12014200" cy="1098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Title Text</a:t>
            </a:r>
          </a:p>
        </p:txBody>
      </p:sp>
      <p:sp>
        <p:nvSpPr>
          <p:cNvPr id="4" name="© Ian Sommerville 2018:"/>
          <p:cNvSpPr txBox="1"/>
          <p:nvPr/>
        </p:nvSpPr>
        <p:spPr>
          <a:xfrm>
            <a:off x="5588632" y="9245600"/>
            <a:ext cx="1827536"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 © Ian Sommerville 2018:</a:t>
            </a:r>
          </a:p>
        </p:txBody>
      </p:sp>
      <p:sp>
        <p:nvSpPr>
          <p:cNvPr id="5" name="DevOps and Code Management"/>
          <p:cNvSpPr txBox="1"/>
          <p:nvPr/>
        </p:nvSpPr>
        <p:spPr>
          <a:xfrm>
            <a:off x="382810" y="9245600"/>
            <a:ext cx="2299991"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stStyle>
          <a:p>
            <a:r>
              <a:t>DevOps and Code Management</a:t>
            </a:r>
          </a:p>
        </p:txBody>
      </p:sp>
      <p:sp>
        <p:nvSpPr>
          <p:cNvPr id="6" name="Slide Number"/>
          <p:cNvSpPr txBox="1">
            <a:spLocks noGrp="1"/>
          </p:cNvSpPr>
          <p:nvPr>
            <p:ph type="sldNum" sz="quarter" idx="2"/>
          </p:nvPr>
        </p:nvSpPr>
        <p:spPr>
          <a:xfrm>
            <a:off x="12181234" y="9245600"/>
            <a:ext cx="283817" cy="279400"/>
          </a:xfrm>
          <a:prstGeom prst="rect">
            <a:avLst/>
          </a:prstGeom>
          <a:ln w="12700">
            <a:miter lim="400000"/>
          </a:ln>
        </p:spPr>
        <p:txBody>
          <a:bodyPr wrap="none" lIns="50800" tIns="50800" rIns="50800" bIns="50800">
            <a:spAutoFit/>
          </a:bodyPr>
          <a:lstStyle>
            <a:lvl1pPr algn="r">
              <a:defRPr b="1"/>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spd="med"/>
  <p:txStyles>
    <p:titleStyle>
      <a:lvl1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1pPr>
      <a:lvl2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2pPr>
      <a:lvl3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3pPr>
      <a:lvl4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4pPr>
      <a:lvl5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5pPr>
      <a:lvl6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6pPr>
      <a:lvl7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7pPr>
      <a:lvl8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8pPr>
      <a:lvl9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9pPr>
    </p:titleStyle>
    <p:bodyStyle>
      <a:lvl1pPr marL="245644" marR="0" indent="-24564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1pPr>
      <a:lvl2pPr marL="7940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2pPr>
      <a:lvl3pPr marL="12512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3pPr>
      <a:lvl4pPr marL="17084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4pPr>
      <a:lvl5pPr marL="21656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5pPr>
      <a:lvl6pPr marL="26228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6pPr>
      <a:lvl7pPr marL="30800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7pPr>
      <a:lvl8pPr marL="35372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8pPr>
      <a:lvl9pPr marL="39944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9pPr>
    </p:bodyStyle>
    <p:otherStyle>
      <a:lvl1pPr marL="0" marR="0" indent="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1pPr>
      <a:lvl2pPr marL="0" marR="0" indent="2286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2pPr>
      <a:lvl3pPr marL="0" marR="0" indent="4572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3pPr>
      <a:lvl4pPr marL="0" marR="0" indent="6858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4pPr>
      <a:lvl5pPr marL="0" marR="0" indent="9144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5pPr>
      <a:lvl6pPr marL="0" marR="0" indent="11430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6pPr>
      <a:lvl7pPr marL="0" marR="0" indent="13716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7pPr>
      <a:lvl8pPr marL="0" marR="0" indent="16002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8pPr>
      <a:lvl9pPr marL="0" marR="0" indent="18288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DevOps and Code Management"/>
          <p:cNvSpPr txBox="1">
            <a:spLocks noGrp="1"/>
          </p:cNvSpPr>
          <p:nvPr>
            <p:ph type="ctrTitle"/>
          </p:nvPr>
        </p:nvSpPr>
        <p:spPr>
          <a:xfrm>
            <a:off x="1498947" y="3101478"/>
            <a:ext cx="10362506" cy="1076822"/>
          </a:xfrm>
          <a:prstGeom prst="rect">
            <a:avLst/>
          </a:prstGeom>
        </p:spPr>
        <p:txBody>
          <a:bodyPr/>
          <a:lstStyle>
            <a:lvl1pPr defTabSz="560831">
              <a:defRPr sz="5376"/>
            </a:lvl1pPr>
          </a:lstStyle>
          <a:p>
            <a:r>
              <a:t>DevOps and Code Management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ource code management, combined with automated system building, is essential for professional software engineering.…"/>
          <p:cNvSpPr txBox="1">
            <a:spLocks noGrp="1"/>
          </p:cNvSpPr>
          <p:nvPr>
            <p:ph type="body" idx="1"/>
          </p:nvPr>
        </p:nvSpPr>
        <p:spPr>
          <a:prstGeom prst="rect">
            <a:avLst/>
          </a:prstGeom>
        </p:spPr>
        <p:txBody>
          <a:bodyPr/>
          <a:lstStyle/>
          <a:p>
            <a:r>
              <a:t>Source code management, combined with automated system building, is essential for professional software engineering. </a:t>
            </a:r>
          </a:p>
          <a:p>
            <a:r>
              <a:t>In companies that use DevOps, a modern code management system is a fundamental requirement for ‘automating everything’. </a:t>
            </a:r>
          </a:p>
          <a:p>
            <a:r>
              <a:t>Not only does it store the project code that is ultimately deployed, it also stores all other information that is used in DevOps processes. </a:t>
            </a:r>
          </a:p>
          <a:p>
            <a:r>
              <a:t>DevOps automation and measurement tools all interact with the code management system</a:t>
            </a:r>
          </a:p>
        </p:txBody>
      </p:sp>
      <p:sp>
        <p:nvSpPr>
          <p:cNvPr id="110" name="Code management and DevOps"/>
          <p:cNvSpPr txBox="1">
            <a:spLocks noGrp="1"/>
          </p:cNvSpPr>
          <p:nvPr>
            <p:ph type="title"/>
          </p:nvPr>
        </p:nvSpPr>
        <p:spPr>
          <a:prstGeom prst="rect">
            <a:avLst/>
          </a:prstGeom>
        </p:spPr>
        <p:txBody>
          <a:bodyPr/>
          <a:lstStyle/>
          <a:p>
            <a:r>
              <a:t>Code management and DevOps</a:t>
            </a:r>
          </a:p>
        </p:txBody>
      </p:sp>
      <p:sp>
        <p:nvSpPr>
          <p:cNvPr id="11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Figure 10.3 Code management and Devops"/>
          <p:cNvSpPr txBox="1">
            <a:spLocks noGrp="1"/>
          </p:cNvSpPr>
          <p:nvPr>
            <p:ph type="title"/>
          </p:nvPr>
        </p:nvSpPr>
        <p:spPr>
          <a:prstGeom prst="rect">
            <a:avLst/>
          </a:prstGeom>
        </p:spPr>
        <p:txBody>
          <a:bodyPr/>
          <a:lstStyle/>
          <a:p>
            <a:r>
              <a:t>Figure 10.3 Code management and Devops</a:t>
            </a:r>
          </a:p>
        </p:txBody>
      </p:sp>
      <p:sp>
        <p:nvSpPr>
          <p:cNvPr id="114" name="Slide Number"/>
          <p:cNvSpPr txBox="1">
            <a:spLocks noGrp="1"/>
          </p:cNvSpPr>
          <p:nvPr>
            <p:ph type="sldNum" sz="quarter" idx="2"/>
          </p:nvPr>
        </p:nvSpPr>
        <p:spPr>
          <a:xfrm>
            <a:off x="12316569" y="9245600"/>
            <a:ext cx="275482" cy="279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pic>
        <p:nvPicPr>
          <p:cNvPr id="5" name="Picture 4">
            <a:extLst>
              <a:ext uri="{FF2B5EF4-FFF2-40B4-BE49-F238E27FC236}">
                <a16:creationId xmlns:a16="http://schemas.microsoft.com/office/drawing/2014/main" id="{7F99FF15-11DB-8E48-A408-4134F764839A}"/>
              </a:ext>
            </a:extLst>
          </p:cNvPr>
          <p:cNvPicPr>
            <a:picLocks noChangeAspect="1"/>
          </p:cNvPicPr>
          <p:nvPr/>
        </p:nvPicPr>
        <p:blipFill rotWithShape="1">
          <a:blip r:embed="rId2">
            <a:extLst>
              <a:ext uri="{28A0092B-C50C-407E-A947-70E740481C1C}">
                <a14:useLocalDpi xmlns:a14="http://schemas.microsoft.com/office/drawing/2010/main" val="0"/>
              </a:ext>
            </a:extLst>
          </a:blip>
          <a:srcRect l="6361" t="8539" r="8310" b="45912"/>
          <a:stretch/>
        </p:blipFill>
        <p:spPr>
          <a:xfrm>
            <a:off x="1143416" y="1244184"/>
            <a:ext cx="10717968" cy="7767724"/>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ode management systems provide a set of features that support four general areas:…"/>
          <p:cNvSpPr txBox="1">
            <a:spLocks noGrp="1"/>
          </p:cNvSpPr>
          <p:nvPr>
            <p:ph type="body" idx="1"/>
          </p:nvPr>
        </p:nvSpPr>
        <p:spPr>
          <a:prstGeom prst="rect">
            <a:avLst/>
          </a:prstGeom>
        </p:spPr>
        <p:txBody>
          <a:bodyPr/>
          <a:lstStyle/>
          <a:p>
            <a:r>
              <a:t>Code management systems provide a set of features that support four general areas:</a:t>
            </a:r>
          </a:p>
          <a:p>
            <a:pPr lvl="1"/>
            <a:r>
              <a:rPr b="1"/>
              <a:t>Code transfer</a:t>
            </a:r>
            <a:r>
              <a:t> Developers take code into their personal file store to work on it then return it to the shared code management system.</a:t>
            </a:r>
          </a:p>
          <a:p>
            <a:pPr lvl="1"/>
            <a:r>
              <a:rPr b="1"/>
              <a:t>Version storage and retrieval</a:t>
            </a:r>
            <a:r>
              <a:t> Files may be stored in several different versions and specific versions of these files can be retrieved.</a:t>
            </a:r>
          </a:p>
          <a:p>
            <a:pPr lvl="1"/>
            <a:r>
              <a:rPr b="1"/>
              <a:t>Merging and branching</a:t>
            </a:r>
            <a:r>
              <a:t> Parallel development branches may be created for concurrent working. Changes made by developers in different branches may be merged.</a:t>
            </a:r>
          </a:p>
          <a:p>
            <a:pPr lvl="1"/>
            <a:r>
              <a:rPr b="1"/>
              <a:t>Version information</a:t>
            </a:r>
            <a:r>
              <a:t> Information about the different versions maintained in the system may be stored and retrieved</a:t>
            </a:r>
          </a:p>
        </p:txBody>
      </p:sp>
      <p:sp>
        <p:nvSpPr>
          <p:cNvPr id="118" name="Code management fundamentals"/>
          <p:cNvSpPr txBox="1">
            <a:spLocks noGrp="1"/>
          </p:cNvSpPr>
          <p:nvPr>
            <p:ph type="title"/>
          </p:nvPr>
        </p:nvSpPr>
        <p:spPr>
          <a:prstGeom prst="rect">
            <a:avLst/>
          </a:prstGeom>
        </p:spPr>
        <p:txBody>
          <a:bodyPr/>
          <a:lstStyle/>
          <a:p>
            <a:r>
              <a:t>Code management fundamentals</a:t>
            </a:r>
          </a:p>
        </p:txBody>
      </p:sp>
      <p:sp>
        <p:nvSpPr>
          <p:cNvPr id="11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All source code management systems have the general form shown in Figure 10.3. with a shared repository and a set of features to manage the files in that repository:…"/>
          <p:cNvSpPr txBox="1">
            <a:spLocks noGrp="1"/>
          </p:cNvSpPr>
          <p:nvPr>
            <p:ph type="body" idx="1"/>
          </p:nvPr>
        </p:nvSpPr>
        <p:spPr>
          <a:prstGeom prst="rect">
            <a:avLst/>
          </a:prstGeom>
        </p:spPr>
        <p:txBody>
          <a:bodyPr/>
          <a:lstStyle/>
          <a:p>
            <a:r>
              <a:t>All source code management systems have the general form shown in Figure 10.3. with a shared repository and a set of features to manage the files in that repository:</a:t>
            </a:r>
          </a:p>
          <a:p>
            <a:pPr lvl="1"/>
            <a:r>
              <a:t>All source code files and file versions are stored in the repository, as are other artefacts such as configuration files, build scripts, shared libraries and versions of tools used. </a:t>
            </a:r>
          </a:p>
          <a:p>
            <a:pPr lvl="1"/>
            <a:r>
              <a:t>The repository includes a database of information about the stored files such as version information, information about who has changed the files, what changes were made at what times, and so on.</a:t>
            </a:r>
          </a:p>
          <a:p>
            <a:r>
              <a:t>Files can be transferred to and from the repository and information about the different versions of files and their relationships may be updated. </a:t>
            </a:r>
          </a:p>
          <a:p>
            <a:pPr lvl="1"/>
            <a:r>
              <a:t>Specific versions of files and information about these versions can always be retrieved from the repository.</a:t>
            </a:r>
          </a:p>
        </p:txBody>
      </p:sp>
      <p:sp>
        <p:nvSpPr>
          <p:cNvPr id="122" name="Code repository"/>
          <p:cNvSpPr txBox="1">
            <a:spLocks noGrp="1"/>
          </p:cNvSpPr>
          <p:nvPr>
            <p:ph type="title"/>
          </p:nvPr>
        </p:nvSpPr>
        <p:spPr>
          <a:prstGeom prst="rect">
            <a:avLst/>
          </a:prstGeom>
        </p:spPr>
        <p:txBody>
          <a:bodyPr/>
          <a:lstStyle/>
          <a:p>
            <a:r>
              <a:t>Code repository</a:t>
            </a:r>
          </a:p>
        </p:txBody>
      </p:sp>
      <p:sp>
        <p:nvSpPr>
          <p:cNvPr id="12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Version and release identification Managed versions of a code file are uniquely identified when they are submitted to the system and can be retrieved using their identifier and other file attributes.…"/>
          <p:cNvSpPr txBox="1">
            <a:spLocks noGrp="1"/>
          </p:cNvSpPr>
          <p:nvPr>
            <p:ph type="body" idx="1"/>
          </p:nvPr>
        </p:nvSpPr>
        <p:spPr>
          <a:prstGeom prst="rect">
            <a:avLst/>
          </a:prstGeom>
        </p:spPr>
        <p:txBody>
          <a:bodyPr/>
          <a:lstStyle/>
          <a:p>
            <a:pPr defTabSz="549148">
              <a:spcBef>
                <a:spcPts val="2800"/>
              </a:spcBef>
              <a:defRPr sz="2256"/>
            </a:pPr>
            <a:r>
              <a:rPr b="1" i="1"/>
              <a:t>Version and release identification</a:t>
            </a:r>
            <a:br/>
            <a:r>
              <a:t>Managed versions of a code file are uniquely identified when they are submitted to the system and can be retrieved using their identifier and other file attributes.</a:t>
            </a:r>
          </a:p>
          <a:p>
            <a:pPr defTabSz="549148">
              <a:spcBef>
                <a:spcPts val="2800"/>
              </a:spcBef>
              <a:defRPr sz="2256"/>
            </a:pPr>
            <a:r>
              <a:rPr b="1" i="1"/>
              <a:t>Change history recording</a:t>
            </a:r>
            <a:br/>
            <a:r>
              <a:t>The reasons why changes to a code file have been made are recorded and maintained.  </a:t>
            </a:r>
          </a:p>
          <a:p>
            <a:pPr defTabSz="549148">
              <a:spcBef>
                <a:spcPts val="2800"/>
              </a:spcBef>
              <a:defRPr sz="2256"/>
            </a:pPr>
            <a:r>
              <a:rPr b="1" i="1"/>
              <a:t>Independent development</a:t>
            </a:r>
            <a:br/>
            <a:r>
              <a:t>Several developers can work on the same code file at the same time. When this is submitted to the code management system, a new version is created so that files are never overwritten by later changes.</a:t>
            </a:r>
          </a:p>
          <a:p>
            <a:pPr defTabSz="549148">
              <a:spcBef>
                <a:spcPts val="2800"/>
              </a:spcBef>
              <a:defRPr sz="2256"/>
            </a:pPr>
            <a:r>
              <a:rPr b="1" i="1"/>
              <a:t>Project support</a:t>
            </a:r>
            <a:br/>
            <a:r>
              <a:t>All of the files associated with a project may be checked out at the same time.There is no need to check out files one at a time.</a:t>
            </a:r>
          </a:p>
          <a:p>
            <a:pPr defTabSz="549148">
              <a:spcBef>
                <a:spcPts val="2800"/>
              </a:spcBef>
              <a:defRPr sz="2256"/>
            </a:pPr>
            <a:r>
              <a:rPr b="1" i="1"/>
              <a:t>Storage management</a:t>
            </a:r>
            <a:br/>
            <a:r>
              <a:t>The code management system includes efficient storage mechanisms so that it doesn’t keep multiple copies of files that have only small differences.</a:t>
            </a:r>
          </a:p>
        </p:txBody>
      </p:sp>
      <p:sp>
        <p:nvSpPr>
          <p:cNvPr id="126" name="Table 10.4 Features of code management systems"/>
          <p:cNvSpPr txBox="1">
            <a:spLocks noGrp="1"/>
          </p:cNvSpPr>
          <p:nvPr>
            <p:ph type="title"/>
          </p:nvPr>
        </p:nvSpPr>
        <p:spPr>
          <a:prstGeom prst="rect">
            <a:avLst/>
          </a:prstGeom>
        </p:spPr>
        <p:txBody>
          <a:bodyPr/>
          <a:lstStyle/>
          <a:p>
            <a:r>
              <a:t>Table 10.4 Features of code management systems</a:t>
            </a:r>
          </a:p>
        </p:txBody>
      </p:sp>
      <p:sp>
        <p:nvSpPr>
          <p:cNvPr id="12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In 2005, Linus Torvalds, the developer of Linux, revolutionized source code management by developing a distributed version control system (DVCS) called Git to manage the code of the Linux kernel.…"/>
          <p:cNvSpPr txBox="1">
            <a:spLocks noGrp="1"/>
          </p:cNvSpPr>
          <p:nvPr>
            <p:ph type="body" idx="1"/>
          </p:nvPr>
        </p:nvSpPr>
        <p:spPr>
          <a:prstGeom prst="rect">
            <a:avLst/>
          </a:prstGeom>
        </p:spPr>
        <p:txBody>
          <a:bodyPr/>
          <a:lstStyle/>
          <a:p>
            <a:r>
              <a:t>In 2005, Linus Torvalds, the developer of Linux, revolutionized source code management by developing a distributed version control system (DVCS) called Git to manage the code of the Linux kernel. </a:t>
            </a:r>
          </a:p>
          <a:p>
            <a:r>
              <a:t>This was geared to supporting large-scale open source development. It took advantage of the fact that storage costs had fallen to such an extent that most users did not have to be concerned with local storage management. </a:t>
            </a:r>
          </a:p>
          <a:p>
            <a:r>
              <a:t>Instead of only keeping the copies of the files that users are working on, Git maintains a clone of the repository on every user’s computer </a:t>
            </a:r>
          </a:p>
        </p:txBody>
      </p:sp>
      <p:sp>
        <p:nvSpPr>
          <p:cNvPr id="130" name="Git"/>
          <p:cNvSpPr txBox="1">
            <a:spLocks noGrp="1"/>
          </p:cNvSpPr>
          <p:nvPr>
            <p:ph type="title"/>
          </p:nvPr>
        </p:nvSpPr>
        <p:spPr>
          <a:prstGeom prst="rect">
            <a:avLst/>
          </a:prstGeom>
        </p:spPr>
        <p:txBody>
          <a:bodyPr/>
          <a:lstStyle/>
          <a:p>
            <a:r>
              <a:t>Git</a:t>
            </a:r>
          </a:p>
        </p:txBody>
      </p:sp>
      <p:sp>
        <p:nvSpPr>
          <p:cNvPr id="13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Figure 10.5 Repository cloning in Git"/>
          <p:cNvSpPr txBox="1">
            <a:spLocks noGrp="1"/>
          </p:cNvSpPr>
          <p:nvPr>
            <p:ph type="title"/>
          </p:nvPr>
        </p:nvSpPr>
        <p:spPr>
          <a:prstGeom prst="rect">
            <a:avLst/>
          </a:prstGeom>
        </p:spPr>
        <p:txBody>
          <a:bodyPr/>
          <a:lstStyle/>
          <a:p>
            <a:r>
              <a:t>Figure 10.5 Repository cloning in Git</a:t>
            </a:r>
          </a:p>
        </p:txBody>
      </p:sp>
      <p:sp>
        <p:nvSpPr>
          <p:cNvPr id="13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pic>
        <p:nvPicPr>
          <p:cNvPr id="5" name="Picture 4">
            <a:extLst>
              <a:ext uri="{FF2B5EF4-FFF2-40B4-BE49-F238E27FC236}">
                <a16:creationId xmlns:a16="http://schemas.microsoft.com/office/drawing/2014/main" id="{BC80D5A1-40FB-424E-955D-35F868B34199}"/>
              </a:ext>
            </a:extLst>
          </p:cNvPr>
          <p:cNvPicPr>
            <a:picLocks noChangeAspect="1"/>
          </p:cNvPicPr>
          <p:nvPr/>
        </p:nvPicPr>
        <p:blipFill rotWithShape="1">
          <a:blip r:embed="rId2">
            <a:extLst>
              <a:ext uri="{28A0092B-C50C-407E-A947-70E740481C1C}">
                <a14:useLocalDpi xmlns:a14="http://schemas.microsoft.com/office/drawing/2010/main" val="0"/>
              </a:ext>
            </a:extLst>
          </a:blip>
          <a:srcRect l="12605" t="16203" r="12176" b="22919"/>
          <a:stretch/>
        </p:blipFill>
        <p:spPr>
          <a:xfrm>
            <a:off x="2173573" y="597498"/>
            <a:ext cx="8124670" cy="8927502"/>
          </a:xfrm>
          <a:prstGeom prst="rect">
            <a:avLst/>
          </a:prstGeom>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esilience…"/>
          <p:cNvSpPr txBox="1">
            <a:spLocks noGrp="1"/>
          </p:cNvSpPr>
          <p:nvPr>
            <p:ph type="body" idx="1"/>
          </p:nvPr>
        </p:nvSpPr>
        <p:spPr>
          <a:prstGeom prst="rect">
            <a:avLst/>
          </a:prstGeom>
        </p:spPr>
        <p:txBody>
          <a:bodyPr/>
          <a:lstStyle/>
          <a:p>
            <a:pPr marL="230906" indent="-230906" defTabSz="549148">
              <a:spcBef>
                <a:spcPts val="2800"/>
              </a:spcBef>
              <a:defRPr sz="2632"/>
            </a:pPr>
            <a:r>
              <a:t>Resilience</a:t>
            </a:r>
          </a:p>
          <a:p>
            <a:pPr marL="859536" lvl="1" indent="-429768" defTabSz="549148">
              <a:spcBef>
                <a:spcPts val="2800"/>
              </a:spcBef>
              <a:defRPr sz="2256"/>
            </a:pPr>
            <a:r>
              <a:t>Everyone working on a project has their own copy of the repository. If the shared repository is damaged or subjected to a cyberattack, work can continue, and the clones can be used to restore the shared repository. People can work offline if they don’t have a network connection.</a:t>
            </a:r>
          </a:p>
          <a:p>
            <a:pPr marL="230906" indent="-230906" defTabSz="549148">
              <a:spcBef>
                <a:spcPts val="2800"/>
              </a:spcBef>
              <a:defRPr sz="2632"/>
            </a:pPr>
            <a:r>
              <a:t>Speed</a:t>
            </a:r>
          </a:p>
          <a:p>
            <a:pPr marL="859536" lvl="1" indent="-429768" defTabSz="549148">
              <a:spcBef>
                <a:spcPts val="2800"/>
              </a:spcBef>
              <a:defRPr sz="2256"/>
            </a:pPr>
            <a:r>
              <a:t>Committing changes to the repository is a fast, local operation and does not need data to be transferred over the network. </a:t>
            </a:r>
          </a:p>
          <a:p>
            <a:pPr marL="230906" indent="-230906" defTabSz="549148">
              <a:spcBef>
                <a:spcPts val="2800"/>
              </a:spcBef>
              <a:defRPr sz="2632"/>
            </a:pPr>
            <a:r>
              <a:t>Flexibility</a:t>
            </a:r>
          </a:p>
          <a:p>
            <a:pPr marL="859536" lvl="1" indent="-429768" defTabSz="549148">
              <a:spcBef>
                <a:spcPts val="2800"/>
              </a:spcBef>
              <a:defRPr sz="2256"/>
            </a:pPr>
            <a:r>
              <a:t>Local experimentation is much simpler. Developers can safely experiment and try different approaches without exposing these to other project members. With a centralized system, this may only be possible by working outside the code management system.</a:t>
            </a:r>
          </a:p>
        </p:txBody>
      </p:sp>
      <p:sp>
        <p:nvSpPr>
          <p:cNvPr id="138" name="Benefits of distributed code management"/>
          <p:cNvSpPr txBox="1">
            <a:spLocks noGrp="1"/>
          </p:cNvSpPr>
          <p:nvPr>
            <p:ph type="title"/>
          </p:nvPr>
        </p:nvSpPr>
        <p:spPr>
          <a:prstGeom prst="rect">
            <a:avLst/>
          </a:prstGeom>
        </p:spPr>
        <p:txBody>
          <a:bodyPr/>
          <a:lstStyle/>
          <a:p>
            <a:r>
              <a:t>Benefits of distributed code management</a:t>
            </a:r>
          </a:p>
        </p:txBody>
      </p:sp>
      <p:sp>
        <p:nvSpPr>
          <p:cNvPr id="13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Figure 10.6 Git repositories"/>
          <p:cNvSpPr txBox="1">
            <a:spLocks noGrp="1"/>
          </p:cNvSpPr>
          <p:nvPr>
            <p:ph type="title"/>
          </p:nvPr>
        </p:nvSpPr>
        <p:spPr>
          <a:prstGeom prst="rect">
            <a:avLst/>
          </a:prstGeom>
        </p:spPr>
        <p:txBody>
          <a:bodyPr/>
          <a:lstStyle/>
          <a:p>
            <a:r>
              <a:t>Figure 10.6 Git repositories</a:t>
            </a:r>
          </a:p>
        </p:txBody>
      </p:sp>
      <p:sp>
        <p:nvSpPr>
          <p:cNvPr id="14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pic>
        <p:nvPicPr>
          <p:cNvPr id="2" name="Picture 1">
            <a:extLst>
              <a:ext uri="{FF2B5EF4-FFF2-40B4-BE49-F238E27FC236}">
                <a16:creationId xmlns:a16="http://schemas.microsoft.com/office/drawing/2014/main" id="{C3D3ADE6-B236-884B-9DDD-573C98D26FFC}"/>
              </a:ext>
            </a:extLst>
          </p:cNvPr>
          <p:cNvPicPr>
            <a:picLocks noChangeAspect="1"/>
          </p:cNvPicPr>
          <p:nvPr/>
        </p:nvPicPr>
        <p:blipFill>
          <a:blip r:embed="rId2"/>
          <a:stretch>
            <a:fillRect/>
          </a:stretch>
        </p:blipFill>
        <p:spPr>
          <a:xfrm>
            <a:off x="0" y="0"/>
            <a:ext cx="13004800" cy="9753600"/>
          </a:xfrm>
          <a:prstGeom prst="rect">
            <a:avLst/>
          </a:prstGeom>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Branching and merging are fundamental ideas that are supported by all code management systems.…"/>
          <p:cNvSpPr txBox="1">
            <a:spLocks noGrp="1"/>
          </p:cNvSpPr>
          <p:nvPr>
            <p:ph type="body" idx="1"/>
          </p:nvPr>
        </p:nvSpPr>
        <p:spPr>
          <a:prstGeom prst="rect">
            <a:avLst/>
          </a:prstGeom>
        </p:spPr>
        <p:txBody>
          <a:bodyPr/>
          <a:lstStyle/>
          <a:p>
            <a:pPr marL="235818" indent="-235818" defTabSz="560831">
              <a:spcBef>
                <a:spcPts val="2800"/>
              </a:spcBef>
              <a:defRPr sz="2688"/>
            </a:pPr>
            <a:r>
              <a:t>Branching and merging are fundamental ideas that are supported by all code management systems. </a:t>
            </a:r>
          </a:p>
          <a:p>
            <a:pPr marL="235818" indent="-235818" defTabSz="560831">
              <a:spcBef>
                <a:spcPts val="2800"/>
              </a:spcBef>
              <a:defRPr sz="2688"/>
            </a:pPr>
            <a:r>
              <a:t>A branch is an independent, stand-alone version that is created when a developer wishes to change a file. </a:t>
            </a:r>
          </a:p>
          <a:p>
            <a:pPr marL="235818" indent="-235818" defTabSz="560831">
              <a:spcBef>
                <a:spcPts val="2800"/>
              </a:spcBef>
              <a:defRPr sz="2688"/>
            </a:pPr>
            <a:r>
              <a:t>The changes made by developers in their own branches may be merged to create a new shared branch. </a:t>
            </a:r>
          </a:p>
          <a:p>
            <a:pPr marL="235818" indent="-235818" defTabSz="560831">
              <a:spcBef>
                <a:spcPts val="2800"/>
              </a:spcBef>
              <a:defRPr sz="2688"/>
            </a:pPr>
            <a:r>
              <a:t>The repository ensures that branch files that have been changed cannot overwrite repository files without a merge operation.</a:t>
            </a:r>
          </a:p>
          <a:p>
            <a:pPr marL="877823" lvl="1" indent="-438911" defTabSz="560831">
              <a:spcBef>
                <a:spcPts val="2800"/>
              </a:spcBef>
              <a:defRPr sz="2304"/>
            </a:pPr>
            <a:r>
              <a:t>If Alice or Bob make mistakes on the branch they are working on, they can easily revert to the master file. </a:t>
            </a:r>
          </a:p>
          <a:p>
            <a:pPr marL="877823" lvl="1" indent="-438911" defTabSz="560831">
              <a:spcBef>
                <a:spcPts val="2800"/>
              </a:spcBef>
              <a:defRPr sz="2304"/>
            </a:pPr>
            <a:r>
              <a:t>If they commit changes, while working, they can revert to earlier versions of the work they have done. When they have finished and tested their code, they can then replace the master file by merging the work they have done with the master branch</a:t>
            </a:r>
          </a:p>
        </p:txBody>
      </p:sp>
      <p:sp>
        <p:nvSpPr>
          <p:cNvPr id="146" name="Branching and merging"/>
          <p:cNvSpPr txBox="1">
            <a:spLocks noGrp="1"/>
          </p:cNvSpPr>
          <p:nvPr>
            <p:ph type="title"/>
          </p:nvPr>
        </p:nvSpPr>
        <p:spPr>
          <a:prstGeom prst="rect">
            <a:avLst/>
          </a:prstGeom>
        </p:spPr>
        <p:txBody>
          <a:bodyPr/>
          <a:lstStyle/>
          <a:p>
            <a:r>
              <a:t>Branching and merging</a:t>
            </a:r>
          </a:p>
        </p:txBody>
      </p:sp>
      <p:sp>
        <p:nvSpPr>
          <p:cNvPr id="14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raditionally, separate teams were responsible software development, software release and software support.…"/>
          <p:cNvSpPr txBox="1">
            <a:spLocks noGrp="1"/>
          </p:cNvSpPr>
          <p:nvPr>
            <p:ph type="body" idx="1"/>
          </p:nvPr>
        </p:nvSpPr>
        <p:spPr>
          <a:prstGeom prst="rect">
            <a:avLst/>
          </a:prstGeom>
        </p:spPr>
        <p:txBody>
          <a:bodyPr/>
          <a:lstStyle/>
          <a:p>
            <a:r>
              <a:t>Traditionally, separate teams were responsible software development, software release and software support. </a:t>
            </a:r>
          </a:p>
          <a:p>
            <a:r>
              <a:t>The development team passed over a ‘final’ version of the software to a release team. This team then built a release version, tested this and prepared release documentation before releasing the software to customers. </a:t>
            </a:r>
          </a:p>
          <a:p>
            <a:r>
              <a:t>A third team was responsible for providing customer support.</a:t>
            </a:r>
          </a:p>
          <a:p>
            <a:pPr lvl="1"/>
            <a:r>
              <a:t> The original development team were sometimes also responsible for implementing software changes. </a:t>
            </a:r>
          </a:p>
          <a:p>
            <a:pPr lvl="1"/>
            <a:r>
              <a:t>Alternatively, the software may have been maintained by a separate ‘maintenance team’.</a:t>
            </a:r>
          </a:p>
        </p:txBody>
      </p:sp>
      <p:sp>
        <p:nvSpPr>
          <p:cNvPr id="78" name="Software support"/>
          <p:cNvSpPr txBox="1">
            <a:spLocks noGrp="1"/>
          </p:cNvSpPr>
          <p:nvPr>
            <p:ph type="title"/>
          </p:nvPr>
        </p:nvSpPr>
        <p:spPr>
          <a:prstGeom prst="rect">
            <a:avLst/>
          </a:prstGeom>
        </p:spPr>
        <p:txBody>
          <a:bodyPr/>
          <a:lstStyle/>
          <a:p>
            <a:r>
              <a:t>Software support</a:t>
            </a:r>
          </a:p>
        </p:txBody>
      </p:sp>
      <p:sp>
        <p:nvSpPr>
          <p:cNvPr id="79" name="Slide Number"/>
          <p:cNvSpPr txBox="1">
            <a:spLocks noGrp="1"/>
          </p:cNvSpPr>
          <p:nvPr>
            <p:ph type="sldNum" sz="quarter" idx="2"/>
          </p:nvPr>
        </p:nvSpPr>
        <p:spPr>
          <a:xfrm>
            <a:off x="12265992" y="9245600"/>
            <a:ext cx="199058" cy="279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Figure 10.7 Branching and merging"/>
          <p:cNvSpPr txBox="1">
            <a:spLocks noGrp="1"/>
          </p:cNvSpPr>
          <p:nvPr>
            <p:ph type="title"/>
          </p:nvPr>
        </p:nvSpPr>
        <p:spPr>
          <a:prstGeom prst="rect">
            <a:avLst/>
          </a:prstGeom>
        </p:spPr>
        <p:txBody>
          <a:bodyPr/>
          <a:lstStyle/>
          <a:p>
            <a:r>
              <a:t>Figure 10.7 Branching and merging</a:t>
            </a:r>
          </a:p>
        </p:txBody>
      </p:sp>
      <p:sp>
        <p:nvSpPr>
          <p:cNvPr id="15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pic>
        <p:nvPicPr>
          <p:cNvPr id="5" name="Picture 4">
            <a:extLst>
              <a:ext uri="{FF2B5EF4-FFF2-40B4-BE49-F238E27FC236}">
                <a16:creationId xmlns:a16="http://schemas.microsoft.com/office/drawing/2014/main" id="{1AEA6C38-029A-5540-8F8E-D01CDD226DC6}"/>
              </a:ext>
            </a:extLst>
          </p:cNvPr>
          <p:cNvPicPr>
            <a:picLocks noChangeAspect="1"/>
          </p:cNvPicPr>
          <p:nvPr/>
        </p:nvPicPr>
        <p:blipFill rotWithShape="1">
          <a:blip r:embed="rId2">
            <a:extLst>
              <a:ext uri="{28A0092B-C50C-407E-A947-70E740481C1C}">
                <a14:useLocalDpi xmlns:a14="http://schemas.microsoft.com/office/drawing/2010/main" val="0"/>
              </a:ext>
            </a:extLst>
          </a:blip>
          <a:srcRect l="11415" t="12919" r="15446" b="57080"/>
          <a:stretch/>
        </p:blipFill>
        <p:spPr>
          <a:xfrm>
            <a:off x="599493" y="1339537"/>
            <a:ext cx="11708741" cy="6520721"/>
          </a:xfrm>
          <a:prstGeom prst="rect">
            <a:avLst/>
          </a:prstGeom>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By using DevOps with automated support, you can dramatically reduce the time and costs for integration, deployment and delivery.…"/>
          <p:cNvSpPr txBox="1">
            <a:spLocks noGrp="1"/>
          </p:cNvSpPr>
          <p:nvPr>
            <p:ph type="body" idx="1"/>
          </p:nvPr>
        </p:nvSpPr>
        <p:spPr>
          <a:xfrm>
            <a:off x="423019" y="1646237"/>
            <a:ext cx="11857881" cy="7197230"/>
          </a:xfrm>
          <a:prstGeom prst="rect">
            <a:avLst/>
          </a:prstGeom>
        </p:spPr>
        <p:txBody>
          <a:bodyPr/>
          <a:lstStyle/>
          <a:p>
            <a:r>
              <a:t>By using DevOps with automated support, you can dramatically reduce the time and costs for integration, deployment and delivery.</a:t>
            </a:r>
          </a:p>
          <a:p>
            <a:r>
              <a:rPr i="1"/>
              <a:t>Everything that can be, should be automated</a:t>
            </a:r>
            <a:r>
              <a:t> is a fundamental principle of DevOps. </a:t>
            </a:r>
          </a:p>
          <a:p>
            <a:r>
              <a:t>As well as reducing the costs and time required for integration, deployment and delivery, process automation also makes these processes more reliable and reproducible. </a:t>
            </a:r>
          </a:p>
          <a:p>
            <a:r>
              <a:t>Automation information is encoded in scripts and system models that can be checked, reviewed, versioned and stored in the project repository.</a:t>
            </a:r>
          </a:p>
        </p:txBody>
      </p:sp>
      <p:sp>
        <p:nvSpPr>
          <p:cNvPr id="154" name="DevOps automation"/>
          <p:cNvSpPr txBox="1">
            <a:spLocks noGrp="1"/>
          </p:cNvSpPr>
          <p:nvPr>
            <p:ph type="title"/>
          </p:nvPr>
        </p:nvSpPr>
        <p:spPr>
          <a:prstGeom prst="rect">
            <a:avLst/>
          </a:prstGeom>
        </p:spPr>
        <p:txBody>
          <a:bodyPr/>
          <a:lstStyle/>
          <a:p>
            <a:r>
              <a:t>DevOps automation</a:t>
            </a:r>
          </a:p>
        </p:txBody>
      </p:sp>
      <p:sp>
        <p:nvSpPr>
          <p:cNvPr id="15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21</a:t>
            </a:fld>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ontinuous integration Each time a developer commits a change to the project’s master branch, an  executable version of the system is built and tested.…"/>
          <p:cNvSpPr txBox="1">
            <a:spLocks noGrp="1"/>
          </p:cNvSpPr>
          <p:nvPr>
            <p:ph type="body" idx="1"/>
          </p:nvPr>
        </p:nvSpPr>
        <p:spPr>
          <a:prstGeom prst="rect">
            <a:avLst/>
          </a:prstGeom>
        </p:spPr>
        <p:txBody>
          <a:bodyPr/>
          <a:lstStyle/>
          <a:p>
            <a:r>
              <a:rPr b="1" i="1"/>
              <a:t>Continuous integration</a:t>
            </a:r>
            <a:br/>
            <a:r>
              <a:t>Each time a developer commits a change to the project’s master branch, an  executable version of the system is built and tested.</a:t>
            </a:r>
          </a:p>
          <a:p>
            <a:r>
              <a:rPr b="1" i="1"/>
              <a:t>Continuous delivery</a:t>
            </a:r>
            <a:br/>
            <a:r>
              <a:t>A simulation of the product’s operating environment is created and the executable software version is tested.</a:t>
            </a:r>
          </a:p>
          <a:p>
            <a:r>
              <a:rPr b="1" i="1"/>
              <a:t>Continuous deployment</a:t>
            </a:r>
            <a:br/>
            <a:r>
              <a:t>A new release of the system is made available to users every time a change is made to the master branch of the software.</a:t>
            </a:r>
          </a:p>
          <a:p>
            <a:r>
              <a:rPr b="1" i="1"/>
              <a:t>Infrastructure as code</a:t>
            </a:r>
            <a:br/>
            <a:r>
              <a:t>Machine-readable models of the infrastructure (network, servers, routers, etc.) on which the product executes are used by configuration management tools to build the software’s execution platform.  The software to be installed, such as compilers and libraries and a DBMS, are included in the infastructure model.</a:t>
            </a:r>
          </a:p>
        </p:txBody>
      </p:sp>
      <p:sp>
        <p:nvSpPr>
          <p:cNvPr id="158" name="Figure 10.5 Aspects of DevOps automation"/>
          <p:cNvSpPr txBox="1">
            <a:spLocks noGrp="1"/>
          </p:cNvSpPr>
          <p:nvPr>
            <p:ph type="title"/>
          </p:nvPr>
        </p:nvSpPr>
        <p:spPr>
          <a:prstGeom prst="rect">
            <a:avLst/>
          </a:prstGeom>
        </p:spPr>
        <p:txBody>
          <a:bodyPr/>
          <a:lstStyle/>
          <a:p>
            <a:r>
              <a:t>Figure 10.5 Aspects of DevOps automation</a:t>
            </a:r>
          </a:p>
        </p:txBody>
      </p:sp>
      <p:sp>
        <p:nvSpPr>
          <p:cNvPr id="15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22</a:t>
            </a:fld>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ystem integration (system building) is the process of gathering all of the elements required in a working system, moving them into the right directories, and putting them together to create an operational system.…"/>
          <p:cNvSpPr txBox="1">
            <a:spLocks noGrp="1"/>
          </p:cNvSpPr>
          <p:nvPr>
            <p:ph type="body" idx="1"/>
          </p:nvPr>
        </p:nvSpPr>
        <p:spPr>
          <a:prstGeom prst="rect">
            <a:avLst/>
          </a:prstGeom>
        </p:spPr>
        <p:txBody>
          <a:bodyPr/>
          <a:lstStyle/>
          <a:p>
            <a:pPr marL="230906" indent="-230906" defTabSz="549148">
              <a:spcBef>
                <a:spcPts val="2800"/>
              </a:spcBef>
              <a:defRPr sz="2632"/>
            </a:pPr>
            <a:r>
              <a:t>System integration (system building) is the process of gathering all of the elements required in a working system, moving them into the right directories, and putting them together to create an operational system. </a:t>
            </a:r>
          </a:p>
          <a:p>
            <a:pPr marL="230906" indent="-230906" defTabSz="549148">
              <a:spcBef>
                <a:spcPts val="2800"/>
              </a:spcBef>
              <a:defRPr sz="2632"/>
            </a:pPr>
            <a:r>
              <a:t>Typical activities that are part of the system integration process include:</a:t>
            </a:r>
          </a:p>
          <a:p>
            <a:pPr marL="859536" lvl="1" indent="-429768" defTabSz="549148">
              <a:spcBef>
                <a:spcPts val="2800"/>
              </a:spcBef>
              <a:defRPr sz="2256"/>
            </a:pPr>
            <a:r>
              <a:t>Installing database software and setting up the database with the appropriate schema.</a:t>
            </a:r>
          </a:p>
          <a:p>
            <a:pPr marL="859536" lvl="1" indent="-429768" defTabSz="549148">
              <a:spcBef>
                <a:spcPts val="2800"/>
              </a:spcBef>
              <a:defRPr sz="2256"/>
            </a:pPr>
            <a:r>
              <a:t>Loading test data into the database.</a:t>
            </a:r>
          </a:p>
          <a:p>
            <a:pPr marL="859536" lvl="1" indent="-429768" defTabSz="549148">
              <a:spcBef>
                <a:spcPts val="2800"/>
              </a:spcBef>
              <a:defRPr sz="2256"/>
            </a:pPr>
            <a:r>
              <a:t>Compiling the files that make up the product.</a:t>
            </a:r>
          </a:p>
          <a:p>
            <a:pPr marL="859536" lvl="1" indent="-429768" defTabSz="549148">
              <a:spcBef>
                <a:spcPts val="2800"/>
              </a:spcBef>
              <a:defRPr sz="2256"/>
            </a:pPr>
            <a:r>
              <a:t>Linking the compiled code with the libraries and other components used.</a:t>
            </a:r>
          </a:p>
          <a:p>
            <a:pPr marL="859536" lvl="1" indent="-429768" defTabSz="549148">
              <a:spcBef>
                <a:spcPts val="2800"/>
              </a:spcBef>
              <a:defRPr sz="2256"/>
            </a:pPr>
            <a:r>
              <a:t>Checking that external services used are operational. </a:t>
            </a:r>
          </a:p>
          <a:p>
            <a:pPr marL="859536" lvl="1" indent="-429768" defTabSz="549148">
              <a:spcBef>
                <a:spcPts val="2800"/>
              </a:spcBef>
              <a:defRPr sz="2256"/>
            </a:pPr>
            <a:r>
              <a:t>Deleting old configuration files and moving configuration files to the correct locations.</a:t>
            </a:r>
          </a:p>
          <a:p>
            <a:pPr marL="859536" lvl="1" indent="-429768" defTabSz="549148">
              <a:spcBef>
                <a:spcPts val="2800"/>
              </a:spcBef>
              <a:defRPr sz="2256"/>
            </a:pPr>
            <a:r>
              <a:t>Running a set of system tests to check that the integration has been successful.</a:t>
            </a:r>
          </a:p>
        </p:txBody>
      </p:sp>
      <p:sp>
        <p:nvSpPr>
          <p:cNvPr id="162" name="System integration"/>
          <p:cNvSpPr txBox="1">
            <a:spLocks noGrp="1"/>
          </p:cNvSpPr>
          <p:nvPr>
            <p:ph type="title"/>
          </p:nvPr>
        </p:nvSpPr>
        <p:spPr>
          <a:prstGeom prst="rect">
            <a:avLst/>
          </a:prstGeom>
        </p:spPr>
        <p:txBody>
          <a:bodyPr/>
          <a:lstStyle/>
          <a:p>
            <a:r>
              <a:t>System integration</a:t>
            </a:r>
          </a:p>
        </p:txBody>
      </p:sp>
      <p:sp>
        <p:nvSpPr>
          <p:cNvPr id="16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23</a:t>
            </a:fld>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ontinuous integration simply means that an integrated version of the system is created and tested every time a change is pushed to the system’s shared repository.…"/>
          <p:cNvSpPr txBox="1">
            <a:spLocks noGrp="1"/>
          </p:cNvSpPr>
          <p:nvPr>
            <p:ph type="body" idx="1"/>
          </p:nvPr>
        </p:nvSpPr>
        <p:spPr>
          <a:prstGeom prst="rect">
            <a:avLst/>
          </a:prstGeom>
        </p:spPr>
        <p:txBody>
          <a:bodyPr/>
          <a:lstStyle/>
          <a:p>
            <a:r>
              <a:t>Continuous integration simply means that an integrated version of the system is created and tested every time a change is pushed to the system’s shared repository. </a:t>
            </a:r>
          </a:p>
          <a:p>
            <a:r>
              <a:t>On completion of the push operation, the repository sends a message to an integration server to build a new version of the product</a:t>
            </a:r>
          </a:p>
          <a:p>
            <a:r>
              <a:t>The advantage of continuous integration compared to less frequent integration is that it is faster to find and fix bugs in the system. </a:t>
            </a:r>
          </a:p>
          <a:p>
            <a:r>
              <a:t>If you make a small change and some system tests then fail, the problem almost certainly lies in the new code that you have pushed to the project repo. </a:t>
            </a:r>
          </a:p>
          <a:p>
            <a:r>
              <a:t>You can focus on this code to find the bug that’s causing the problem. </a:t>
            </a:r>
          </a:p>
        </p:txBody>
      </p:sp>
      <p:sp>
        <p:nvSpPr>
          <p:cNvPr id="166" name="Continuous integration"/>
          <p:cNvSpPr txBox="1">
            <a:spLocks noGrp="1"/>
          </p:cNvSpPr>
          <p:nvPr>
            <p:ph type="title"/>
          </p:nvPr>
        </p:nvSpPr>
        <p:spPr>
          <a:prstGeom prst="rect">
            <a:avLst/>
          </a:prstGeom>
        </p:spPr>
        <p:txBody>
          <a:bodyPr/>
          <a:lstStyle/>
          <a:p>
            <a:r>
              <a:t>Continuous integration</a:t>
            </a:r>
          </a:p>
        </p:txBody>
      </p:sp>
      <p:sp>
        <p:nvSpPr>
          <p:cNvPr id="16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24</a:t>
            </a:fld>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Figure 10.9 Continuous integration"/>
          <p:cNvSpPr txBox="1">
            <a:spLocks noGrp="1"/>
          </p:cNvSpPr>
          <p:nvPr>
            <p:ph type="title"/>
          </p:nvPr>
        </p:nvSpPr>
        <p:spPr>
          <a:prstGeom prst="rect">
            <a:avLst/>
          </a:prstGeom>
        </p:spPr>
        <p:txBody>
          <a:bodyPr/>
          <a:lstStyle/>
          <a:p>
            <a:r>
              <a:t>Figure 10.9 Continuous integration</a:t>
            </a:r>
          </a:p>
        </p:txBody>
      </p:sp>
      <p:sp>
        <p:nvSpPr>
          <p:cNvPr id="17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25</a:t>
            </a:fld>
            <a:endParaRPr/>
          </a:p>
        </p:txBody>
      </p:sp>
      <p:pic>
        <p:nvPicPr>
          <p:cNvPr id="5" name="Picture 4">
            <a:extLst>
              <a:ext uri="{FF2B5EF4-FFF2-40B4-BE49-F238E27FC236}">
                <a16:creationId xmlns:a16="http://schemas.microsoft.com/office/drawing/2014/main" id="{4B7C4756-CAFA-FA45-ACF6-A67A2890DDD8}"/>
              </a:ext>
            </a:extLst>
          </p:cNvPr>
          <p:cNvPicPr>
            <a:picLocks noChangeAspect="1"/>
          </p:cNvPicPr>
          <p:nvPr/>
        </p:nvPicPr>
        <p:blipFill rotWithShape="1">
          <a:blip r:embed="rId2">
            <a:extLst>
              <a:ext uri="{28A0092B-C50C-407E-A947-70E740481C1C}">
                <a14:useLocalDpi xmlns:a14="http://schemas.microsoft.com/office/drawing/2010/main" val="0"/>
              </a:ext>
            </a:extLst>
          </a:blip>
          <a:srcRect l="6064" t="10510" r="6526" b="57300"/>
          <a:stretch/>
        </p:blipFill>
        <p:spPr>
          <a:xfrm>
            <a:off x="254831" y="1349114"/>
            <a:ext cx="12172017" cy="6086007"/>
          </a:xfrm>
          <a:prstGeom prst="rect">
            <a:avLst/>
          </a:prstGeom>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In a continuous integration environment, developers have to make sure that they don’t ‘break the build’.…"/>
          <p:cNvSpPr txBox="1">
            <a:spLocks noGrp="1"/>
          </p:cNvSpPr>
          <p:nvPr>
            <p:ph type="body" idx="1"/>
          </p:nvPr>
        </p:nvSpPr>
        <p:spPr>
          <a:prstGeom prst="rect">
            <a:avLst/>
          </a:prstGeom>
        </p:spPr>
        <p:txBody>
          <a:bodyPr/>
          <a:lstStyle/>
          <a:p>
            <a:r>
              <a:t>In a continuous integration environment, developers have to make sure that they don’t ‘break the build’. </a:t>
            </a:r>
          </a:p>
          <a:p>
            <a:r>
              <a:t>Breaking the build means pushing code to the project repository which, when integrated, causes some of the system tests to fail. </a:t>
            </a:r>
          </a:p>
          <a:p>
            <a:r>
              <a:t>If this happens to you, your priority should be to discover and fix the problem so that normal development can continue. </a:t>
            </a:r>
          </a:p>
          <a:p>
            <a:r>
              <a:t>To avoid breaking the build, you should always adopt an ‘integrate twice’ approach to system integration. </a:t>
            </a:r>
          </a:p>
          <a:p>
            <a:pPr lvl="1"/>
            <a:r>
              <a:t>You should integrate and test on your own computer before pushing code to the project repository to trigger the integration server </a:t>
            </a:r>
          </a:p>
        </p:txBody>
      </p:sp>
      <p:sp>
        <p:nvSpPr>
          <p:cNvPr id="174" name="Breaking the build"/>
          <p:cNvSpPr txBox="1">
            <a:spLocks noGrp="1"/>
          </p:cNvSpPr>
          <p:nvPr>
            <p:ph type="title"/>
          </p:nvPr>
        </p:nvSpPr>
        <p:spPr>
          <a:prstGeom prst="rect">
            <a:avLst/>
          </a:prstGeom>
        </p:spPr>
        <p:txBody>
          <a:bodyPr/>
          <a:lstStyle/>
          <a:p>
            <a:r>
              <a:t>Breaking the build</a:t>
            </a:r>
          </a:p>
        </p:txBody>
      </p:sp>
      <p:sp>
        <p:nvSpPr>
          <p:cNvPr id="17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26</a:t>
            </a:fld>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Figure 10.10 Local integration"/>
          <p:cNvSpPr txBox="1">
            <a:spLocks noGrp="1"/>
          </p:cNvSpPr>
          <p:nvPr>
            <p:ph type="title"/>
          </p:nvPr>
        </p:nvSpPr>
        <p:spPr>
          <a:prstGeom prst="rect">
            <a:avLst/>
          </a:prstGeom>
        </p:spPr>
        <p:txBody>
          <a:bodyPr/>
          <a:lstStyle/>
          <a:p>
            <a:r>
              <a:t>Figure 10.10 Local integration</a:t>
            </a:r>
          </a:p>
        </p:txBody>
      </p:sp>
      <p:sp>
        <p:nvSpPr>
          <p:cNvPr id="17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27</a:t>
            </a:fld>
            <a:endParaRPr/>
          </a:p>
        </p:txBody>
      </p:sp>
      <p:pic>
        <p:nvPicPr>
          <p:cNvPr id="5" name="Picture 4">
            <a:extLst>
              <a:ext uri="{FF2B5EF4-FFF2-40B4-BE49-F238E27FC236}">
                <a16:creationId xmlns:a16="http://schemas.microsoft.com/office/drawing/2014/main" id="{8E62D35F-6787-874E-ACFA-3D6033F59EE9}"/>
              </a:ext>
            </a:extLst>
          </p:cNvPr>
          <p:cNvPicPr>
            <a:picLocks noChangeAspect="1"/>
          </p:cNvPicPr>
          <p:nvPr/>
        </p:nvPicPr>
        <p:blipFill rotWithShape="1">
          <a:blip r:embed="rId2">
            <a:extLst>
              <a:ext uri="{28A0092B-C50C-407E-A947-70E740481C1C}">
                <a14:useLocalDpi xmlns:a14="http://schemas.microsoft.com/office/drawing/2010/main" val="0"/>
              </a:ext>
            </a:extLst>
          </a:blip>
          <a:srcRect l="8442" t="10948" r="7419" b="51606"/>
          <a:stretch/>
        </p:blipFill>
        <p:spPr>
          <a:xfrm>
            <a:off x="0" y="1324130"/>
            <a:ext cx="12395875" cy="7490086"/>
          </a:xfrm>
          <a:prstGeom prst="rect">
            <a:avLst/>
          </a:prstGeom>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ontinuous integration is only effective if the integration process is fast and developers do not have to wait for the results of their tests of the integrated system.…"/>
          <p:cNvSpPr txBox="1">
            <a:spLocks noGrp="1"/>
          </p:cNvSpPr>
          <p:nvPr>
            <p:ph type="body" idx="1"/>
          </p:nvPr>
        </p:nvSpPr>
        <p:spPr>
          <a:prstGeom prst="rect">
            <a:avLst/>
          </a:prstGeom>
        </p:spPr>
        <p:txBody>
          <a:bodyPr/>
          <a:lstStyle/>
          <a:p>
            <a:r>
              <a:t>Continuous integration is only effective if the integration process is fast and developers do not have to wait for the results of their tests of the integrated system. </a:t>
            </a:r>
          </a:p>
          <a:p>
            <a:r>
              <a:t>However, some activities in the build process, such as populating a database or compiling hundreds of system files, are inherently slow. </a:t>
            </a:r>
          </a:p>
          <a:p>
            <a:r>
              <a:t>It is therefore essential to have an automated build process that minimizes the time spent on these activities. </a:t>
            </a:r>
          </a:p>
          <a:p>
            <a:r>
              <a:t>Fast system building is achieved using a process of incremental building, where only those parts of the system that have been changed are rebuilt</a:t>
            </a:r>
          </a:p>
        </p:txBody>
      </p:sp>
      <p:sp>
        <p:nvSpPr>
          <p:cNvPr id="182" name="System building"/>
          <p:cNvSpPr txBox="1">
            <a:spLocks noGrp="1"/>
          </p:cNvSpPr>
          <p:nvPr>
            <p:ph type="title"/>
          </p:nvPr>
        </p:nvSpPr>
        <p:spPr>
          <a:prstGeom prst="rect">
            <a:avLst/>
          </a:prstGeom>
        </p:spPr>
        <p:txBody>
          <a:bodyPr/>
          <a:lstStyle/>
          <a:p>
            <a:r>
              <a:t>System building</a:t>
            </a:r>
          </a:p>
        </p:txBody>
      </p:sp>
      <p:sp>
        <p:nvSpPr>
          <p:cNvPr id="18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28</a:t>
            </a:fld>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Figure 10.11 A dependency model"/>
          <p:cNvSpPr txBox="1">
            <a:spLocks noGrp="1"/>
          </p:cNvSpPr>
          <p:nvPr>
            <p:ph type="title"/>
          </p:nvPr>
        </p:nvSpPr>
        <p:spPr>
          <a:prstGeom prst="rect">
            <a:avLst/>
          </a:prstGeom>
        </p:spPr>
        <p:txBody>
          <a:bodyPr/>
          <a:lstStyle/>
          <a:p>
            <a:r>
              <a:t>Figure 10.11 A dependency model</a:t>
            </a:r>
          </a:p>
        </p:txBody>
      </p:sp>
      <p:sp>
        <p:nvSpPr>
          <p:cNvPr id="18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29</a:t>
            </a:fld>
            <a:endParaRPr/>
          </a:p>
        </p:txBody>
      </p:sp>
      <p:pic>
        <p:nvPicPr>
          <p:cNvPr id="5" name="Picture 4">
            <a:extLst>
              <a:ext uri="{FF2B5EF4-FFF2-40B4-BE49-F238E27FC236}">
                <a16:creationId xmlns:a16="http://schemas.microsoft.com/office/drawing/2014/main" id="{905982FB-0365-794F-8384-5B478E1087E1}"/>
              </a:ext>
            </a:extLst>
          </p:cNvPr>
          <p:cNvPicPr>
            <a:picLocks noChangeAspect="1"/>
          </p:cNvPicPr>
          <p:nvPr/>
        </p:nvPicPr>
        <p:blipFill rotWithShape="1">
          <a:blip r:embed="rId2">
            <a:extLst>
              <a:ext uri="{28A0092B-C50C-407E-A947-70E740481C1C}">
                <a14:useLocalDpi xmlns:a14="http://schemas.microsoft.com/office/drawing/2010/main" val="0"/>
              </a:ext>
            </a:extLst>
          </a:blip>
          <a:srcRect l="19741" t="8320" r="23473" b="59927"/>
          <a:stretch/>
        </p:blipFill>
        <p:spPr>
          <a:xfrm>
            <a:off x="1087515" y="1021458"/>
            <a:ext cx="10829769" cy="8221552"/>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Figure 10.1 Development, release and support"/>
          <p:cNvSpPr txBox="1">
            <a:spLocks noGrp="1"/>
          </p:cNvSpPr>
          <p:nvPr>
            <p:ph type="title"/>
          </p:nvPr>
        </p:nvSpPr>
        <p:spPr>
          <a:prstGeom prst="rect">
            <a:avLst/>
          </a:prstGeom>
        </p:spPr>
        <p:txBody>
          <a:bodyPr/>
          <a:lstStyle/>
          <a:p>
            <a:r>
              <a:t>Figure 10.1 Development, release and support</a:t>
            </a:r>
          </a:p>
        </p:txBody>
      </p:sp>
      <p:sp>
        <p:nvSpPr>
          <p:cNvPr id="82" name="Slide Number"/>
          <p:cNvSpPr txBox="1">
            <a:spLocks noGrp="1"/>
          </p:cNvSpPr>
          <p:nvPr>
            <p:ph type="sldNum" sz="quarter" idx="2"/>
          </p:nvPr>
        </p:nvSpPr>
        <p:spPr>
          <a:xfrm>
            <a:off x="12392992" y="9245600"/>
            <a:ext cx="199058" cy="279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pic>
        <p:nvPicPr>
          <p:cNvPr id="5" name="Picture 4">
            <a:extLst>
              <a:ext uri="{FF2B5EF4-FFF2-40B4-BE49-F238E27FC236}">
                <a16:creationId xmlns:a16="http://schemas.microsoft.com/office/drawing/2014/main" id="{AAAD9A45-AE53-1043-A95C-7BFB445D6B6C}"/>
              </a:ext>
            </a:extLst>
          </p:cNvPr>
          <p:cNvPicPr>
            <a:picLocks noChangeAspect="1"/>
          </p:cNvPicPr>
          <p:nvPr/>
        </p:nvPicPr>
        <p:blipFill rotWithShape="1">
          <a:blip r:embed="rId2">
            <a:extLst>
              <a:ext uri="{28A0092B-C50C-407E-A947-70E740481C1C}">
                <a14:useLocalDpi xmlns:a14="http://schemas.microsoft.com/office/drawing/2010/main" val="0"/>
              </a:ext>
            </a:extLst>
          </a:blip>
          <a:srcRect l="5767" t="9853" r="16040" b="62336"/>
          <a:stretch/>
        </p:blipFill>
        <p:spPr>
          <a:xfrm>
            <a:off x="-1094282" y="1436557"/>
            <a:ext cx="14248557" cy="6880485"/>
          </a:xfrm>
          <a:prstGeom prst="rect">
            <a:avLst/>
          </a:prstGeom>
        </p:spPr>
      </p:pic>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Figure 10.11 is a dependency model that shows the dependencies for test execution.…"/>
          <p:cNvSpPr txBox="1">
            <a:spLocks noGrp="1"/>
          </p:cNvSpPr>
          <p:nvPr>
            <p:ph type="body" idx="1"/>
          </p:nvPr>
        </p:nvSpPr>
        <p:spPr>
          <a:prstGeom prst="rect">
            <a:avLst/>
          </a:prstGeom>
        </p:spPr>
        <p:txBody>
          <a:bodyPr/>
          <a:lstStyle/>
          <a:p>
            <a:r>
              <a:t>Figure 10.11 is a dependency model that shows the dependencies for test execution. </a:t>
            </a:r>
          </a:p>
          <a:p>
            <a:r>
              <a:t>The upward-pointing arrow means ‘depends on’ and shows the information required to complete the task shown in the rectangle at the base of the model. </a:t>
            </a:r>
          </a:p>
          <a:p>
            <a:r>
              <a:t>Running a set of system tests depends on the existence of executable object code for both the program being tested and the system tests. </a:t>
            </a:r>
          </a:p>
          <a:p>
            <a:r>
              <a:t>In turn, these depend on the source code for the system and the tests that are compiled to create the object code. </a:t>
            </a:r>
          </a:p>
          <a:p>
            <a:r>
              <a:t>Figure 10.12 is a lower-level dependency model that shows the dependencies involved in creating the object code for a source code files called Mycode.</a:t>
            </a:r>
          </a:p>
        </p:txBody>
      </p:sp>
      <p:sp>
        <p:nvSpPr>
          <p:cNvPr id="190" name="Dependencies"/>
          <p:cNvSpPr txBox="1">
            <a:spLocks noGrp="1"/>
          </p:cNvSpPr>
          <p:nvPr>
            <p:ph type="title"/>
          </p:nvPr>
        </p:nvSpPr>
        <p:spPr>
          <a:prstGeom prst="rect">
            <a:avLst/>
          </a:prstGeom>
        </p:spPr>
        <p:txBody>
          <a:bodyPr/>
          <a:lstStyle/>
          <a:p>
            <a:r>
              <a:t>Dependencies</a:t>
            </a:r>
          </a:p>
        </p:txBody>
      </p:sp>
      <p:sp>
        <p:nvSpPr>
          <p:cNvPr id="19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30</a:t>
            </a:fld>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Figure 10.12 File dependencies"/>
          <p:cNvSpPr txBox="1">
            <a:spLocks noGrp="1"/>
          </p:cNvSpPr>
          <p:nvPr>
            <p:ph type="title"/>
          </p:nvPr>
        </p:nvSpPr>
        <p:spPr>
          <a:prstGeom prst="rect">
            <a:avLst/>
          </a:prstGeom>
        </p:spPr>
        <p:txBody>
          <a:bodyPr/>
          <a:lstStyle/>
          <a:p>
            <a:r>
              <a:t>Figure 10.12 File dependencies</a:t>
            </a:r>
          </a:p>
        </p:txBody>
      </p:sp>
      <p:sp>
        <p:nvSpPr>
          <p:cNvPr id="19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31</a:t>
            </a:fld>
            <a:endParaRPr/>
          </a:p>
        </p:txBody>
      </p:sp>
      <p:pic>
        <p:nvPicPr>
          <p:cNvPr id="5" name="Picture 4">
            <a:extLst>
              <a:ext uri="{FF2B5EF4-FFF2-40B4-BE49-F238E27FC236}">
                <a16:creationId xmlns:a16="http://schemas.microsoft.com/office/drawing/2014/main" id="{C0796965-8423-8D4B-BD37-95671870BBC9}"/>
              </a:ext>
            </a:extLst>
          </p:cNvPr>
          <p:cNvPicPr>
            <a:picLocks noChangeAspect="1"/>
          </p:cNvPicPr>
          <p:nvPr/>
        </p:nvPicPr>
        <p:blipFill rotWithShape="1">
          <a:blip r:embed="rId2">
            <a:extLst>
              <a:ext uri="{28A0092B-C50C-407E-A947-70E740481C1C}">
                <a14:useLocalDpi xmlns:a14="http://schemas.microsoft.com/office/drawing/2010/main" val="0"/>
              </a:ext>
            </a:extLst>
          </a:blip>
          <a:srcRect l="20335" t="10072" r="17527" b="60146"/>
          <a:stretch/>
        </p:blipFill>
        <p:spPr>
          <a:xfrm>
            <a:off x="1507344" y="1723868"/>
            <a:ext cx="10544956" cy="6861794"/>
          </a:xfrm>
          <a:prstGeom prst="rect">
            <a:avLst/>
          </a:prstGeom>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An automated build system uses the specification of dependencies to work out what needs to be done. It uses the file modification timestamp to decide if a source code file has been changed.…"/>
          <p:cNvSpPr txBox="1">
            <a:spLocks noGrp="1"/>
          </p:cNvSpPr>
          <p:nvPr>
            <p:ph type="body" idx="1"/>
          </p:nvPr>
        </p:nvSpPr>
        <p:spPr>
          <a:xfrm>
            <a:off x="346819" y="1658937"/>
            <a:ext cx="11857881" cy="7197230"/>
          </a:xfrm>
          <a:prstGeom prst="rect">
            <a:avLst/>
          </a:prstGeom>
        </p:spPr>
        <p:txBody>
          <a:bodyPr/>
          <a:lstStyle/>
          <a:p>
            <a:r>
              <a:t>An automated build system uses the specification of dependencies to work out what needs to be done. It uses the file modification timestamp to decide if a source code file has been changed. </a:t>
            </a:r>
          </a:p>
          <a:p>
            <a:pPr lvl="1"/>
            <a:r>
              <a:t>The modification date of the compiled code is after the modification date of the source code. The build system infers that no changes have been made to the source code and does nothing.</a:t>
            </a:r>
          </a:p>
          <a:p>
            <a:pPr lvl="1"/>
            <a:r>
              <a:t>The modification date of the compiled code is before the modification date of the compiled code. The build system recompiles the source and replaces the existing file of compiled code with an updated version.</a:t>
            </a:r>
          </a:p>
          <a:p>
            <a:pPr lvl="1"/>
            <a:r>
              <a:t>The modification date of the compiled code is after the modification date of the source code. However, the modification date of Classdef is after the modification date of the source code of Mycode. Therefore, Mycode has to be recompiled to incorporate these changes.</a:t>
            </a:r>
          </a:p>
        </p:txBody>
      </p:sp>
      <p:sp>
        <p:nvSpPr>
          <p:cNvPr id="198" name="Title"/>
          <p:cNvSpPr txBox="1">
            <a:spLocks noGrp="1"/>
          </p:cNvSpPr>
          <p:nvPr>
            <p:ph type="title"/>
          </p:nvPr>
        </p:nvSpPr>
        <p:spPr>
          <a:prstGeom prst="rect">
            <a:avLst/>
          </a:prstGeom>
        </p:spPr>
        <p:txBody>
          <a:bodyPr/>
          <a:lstStyle/>
          <a:p>
            <a:endParaRPr/>
          </a:p>
        </p:txBody>
      </p:sp>
      <p:sp>
        <p:nvSpPr>
          <p:cNvPr id="19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32</a:t>
            </a:fld>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ontinuous integration means creating an executable version of a software system whenever a change is made to the repository. The CI tool builds the system and runs tests on your development computer or project integration server.…"/>
          <p:cNvSpPr txBox="1">
            <a:spLocks noGrp="1"/>
          </p:cNvSpPr>
          <p:nvPr>
            <p:ph type="body" idx="1"/>
          </p:nvPr>
        </p:nvSpPr>
        <p:spPr>
          <a:prstGeom prst="rect">
            <a:avLst/>
          </a:prstGeom>
        </p:spPr>
        <p:txBody>
          <a:bodyPr/>
          <a:lstStyle/>
          <a:p>
            <a:pPr marL="243188" indent="-243188" defTabSz="578358">
              <a:spcBef>
                <a:spcPts val="2900"/>
              </a:spcBef>
              <a:defRPr sz="2772"/>
            </a:pPr>
            <a:r>
              <a:t>Continuous integration means creating an executable version of a software system whenever a change is made to the repository. The CI tool builds the system and runs tests on your development computer or project integration server. </a:t>
            </a:r>
          </a:p>
          <a:p>
            <a:pPr marL="243188" indent="-243188" defTabSz="578358">
              <a:spcBef>
                <a:spcPts val="2900"/>
              </a:spcBef>
              <a:defRPr sz="2772"/>
            </a:pPr>
            <a:r>
              <a:t>However, the real environment in which software runs will inevitably be different from your development system. </a:t>
            </a:r>
          </a:p>
          <a:p>
            <a:pPr marL="243188" indent="-243188" defTabSz="578358">
              <a:spcBef>
                <a:spcPts val="2900"/>
              </a:spcBef>
              <a:defRPr sz="2772"/>
            </a:pPr>
            <a:r>
              <a:t>When your software runs in its real, operational environment bugs may be revealed that did not show up in the test environment.</a:t>
            </a:r>
          </a:p>
          <a:p>
            <a:pPr marL="243188" indent="-243188" defTabSz="578358">
              <a:spcBef>
                <a:spcPts val="2900"/>
              </a:spcBef>
              <a:defRPr sz="2772"/>
            </a:pPr>
            <a:r>
              <a:t>Continuous delivery means that, after making changes to a system, you ensure that the changed system is ready for delivery to customers. </a:t>
            </a:r>
          </a:p>
          <a:p>
            <a:pPr marL="243188" indent="-243188" defTabSz="578358">
              <a:spcBef>
                <a:spcPts val="2900"/>
              </a:spcBef>
              <a:defRPr sz="2772"/>
            </a:pPr>
            <a:r>
              <a:t>This means that you have to test it in a production environment to make sure that environmental factors do not cause system failures or slow down its performance.</a:t>
            </a:r>
          </a:p>
        </p:txBody>
      </p:sp>
      <p:sp>
        <p:nvSpPr>
          <p:cNvPr id="202" name="Continuous delivery and deployment"/>
          <p:cNvSpPr txBox="1">
            <a:spLocks noGrp="1"/>
          </p:cNvSpPr>
          <p:nvPr>
            <p:ph type="title"/>
          </p:nvPr>
        </p:nvSpPr>
        <p:spPr>
          <a:prstGeom prst="rect">
            <a:avLst/>
          </a:prstGeom>
        </p:spPr>
        <p:txBody>
          <a:bodyPr/>
          <a:lstStyle/>
          <a:p>
            <a:r>
              <a:t>Continuous delivery and deployment</a:t>
            </a:r>
          </a:p>
        </p:txBody>
      </p:sp>
      <p:sp>
        <p:nvSpPr>
          <p:cNvPr id="20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33</a:t>
            </a:fld>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Figure 10.13 Continuous delivery and deployment"/>
          <p:cNvSpPr txBox="1">
            <a:spLocks noGrp="1"/>
          </p:cNvSpPr>
          <p:nvPr>
            <p:ph type="title"/>
          </p:nvPr>
        </p:nvSpPr>
        <p:spPr>
          <a:prstGeom prst="rect">
            <a:avLst/>
          </a:prstGeom>
        </p:spPr>
        <p:txBody>
          <a:bodyPr/>
          <a:lstStyle/>
          <a:p>
            <a:r>
              <a:t>Figure 10.13 Continuous delivery and deployment</a:t>
            </a:r>
          </a:p>
        </p:txBody>
      </p:sp>
      <p:sp>
        <p:nvSpPr>
          <p:cNvPr id="20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34</a:t>
            </a:fld>
            <a:endParaRPr/>
          </a:p>
        </p:txBody>
      </p:sp>
      <p:pic>
        <p:nvPicPr>
          <p:cNvPr id="5" name="Picture 4">
            <a:extLst>
              <a:ext uri="{FF2B5EF4-FFF2-40B4-BE49-F238E27FC236}">
                <a16:creationId xmlns:a16="http://schemas.microsoft.com/office/drawing/2014/main" id="{DC26A089-59D5-4140-A434-F6AD6D533C6B}"/>
              </a:ext>
            </a:extLst>
          </p:cNvPr>
          <p:cNvPicPr>
            <a:picLocks noChangeAspect="1"/>
          </p:cNvPicPr>
          <p:nvPr/>
        </p:nvPicPr>
        <p:blipFill rotWithShape="1">
          <a:blip r:embed="rId2">
            <a:extLst>
              <a:ext uri="{28A0092B-C50C-407E-A947-70E740481C1C}">
                <a14:useLocalDpi xmlns:a14="http://schemas.microsoft.com/office/drawing/2010/main" val="0"/>
              </a:ext>
            </a:extLst>
          </a:blip>
          <a:srcRect l="8145" t="10291" r="20500" b="57080"/>
          <a:stretch/>
        </p:blipFill>
        <p:spPr>
          <a:xfrm>
            <a:off x="749508" y="1558976"/>
            <a:ext cx="11302792" cy="7017149"/>
          </a:xfrm>
          <a:prstGeom prst="rect">
            <a:avLst/>
          </a:prstGeom>
        </p:spPr>
      </p:pic>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After initial integration testing, a staged test environment is created.…"/>
          <p:cNvSpPr txBox="1">
            <a:spLocks noGrp="1"/>
          </p:cNvSpPr>
          <p:nvPr>
            <p:ph type="body" idx="1"/>
          </p:nvPr>
        </p:nvSpPr>
        <p:spPr>
          <a:prstGeom prst="rect">
            <a:avLst/>
          </a:prstGeom>
        </p:spPr>
        <p:txBody>
          <a:bodyPr/>
          <a:lstStyle/>
          <a:p>
            <a:r>
              <a:t>After initial integration testing, a staged test environment is created. </a:t>
            </a:r>
          </a:p>
          <a:p>
            <a:r>
              <a:t>This is a replica of the actual production environment in which the system will run. </a:t>
            </a:r>
          </a:p>
          <a:p>
            <a:r>
              <a:t>The system acceptance tests, which include functionality, load and performance tests, are then run to check that the software works as expected. If all of these tests pass, the changed software is installed on the production servers.</a:t>
            </a:r>
          </a:p>
          <a:p>
            <a:r>
              <a:t>To deploy the system, you then momentarily stop all new requests for service and leave the older version to process the outstanding transactions. </a:t>
            </a:r>
          </a:p>
          <a:p>
            <a:r>
              <a:t>Once these have been completed, you switch to the new version of the system and restart processing.</a:t>
            </a:r>
          </a:p>
        </p:txBody>
      </p:sp>
      <p:sp>
        <p:nvSpPr>
          <p:cNvPr id="210" name="The deployment pipeline"/>
          <p:cNvSpPr txBox="1">
            <a:spLocks noGrp="1"/>
          </p:cNvSpPr>
          <p:nvPr>
            <p:ph type="title"/>
          </p:nvPr>
        </p:nvSpPr>
        <p:spPr>
          <a:prstGeom prst="rect">
            <a:avLst/>
          </a:prstGeom>
        </p:spPr>
        <p:txBody>
          <a:bodyPr/>
          <a:lstStyle/>
          <a:p>
            <a:r>
              <a:t>The deployment pipeline</a:t>
            </a:r>
          </a:p>
        </p:txBody>
      </p:sp>
      <p:sp>
        <p:nvSpPr>
          <p:cNvPr id="21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35</a:t>
            </a:fld>
            <a:endParaRP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Reduced costs If you use continuous deployment, you have no option but to invest in a completely automated deployment pipeline. Manual deployment is a   time-consuming and error-prone process. Setting up an automated system is expensive and time-consuming but you can recover these costs quickly if you make regular updates to your product.…"/>
          <p:cNvSpPr txBox="1">
            <a:spLocks noGrp="1"/>
          </p:cNvSpPr>
          <p:nvPr>
            <p:ph type="body" idx="1"/>
          </p:nvPr>
        </p:nvSpPr>
        <p:spPr>
          <a:prstGeom prst="rect">
            <a:avLst/>
          </a:prstGeom>
        </p:spPr>
        <p:txBody>
          <a:bodyPr>
            <a:normAutofit lnSpcReduction="10000"/>
          </a:bodyPr>
          <a:lstStyle/>
          <a:p>
            <a:pPr defTabSz="519937">
              <a:spcBef>
                <a:spcPts val="2600"/>
              </a:spcBef>
              <a:defRPr sz="2136"/>
            </a:pPr>
            <a:r>
              <a:rPr b="1" i="1"/>
              <a:t>Reduced costs</a:t>
            </a:r>
            <a:br/>
            <a:r>
              <a:t>If you use continuous deployment, you have no option but to invest in a completely automated deployment pipeline. Manual deployment is a 		time-consuming and error-prone process. Setting up an automated system is expensive and time-consuming but you can recover these costs quickly if you make regular updates to your product.</a:t>
            </a:r>
          </a:p>
          <a:p>
            <a:pPr defTabSz="519937">
              <a:spcBef>
                <a:spcPts val="2600"/>
              </a:spcBef>
              <a:defRPr sz="2136"/>
            </a:pPr>
            <a:r>
              <a:rPr b="1" i="1"/>
              <a:t>Faster problem solving</a:t>
            </a:r>
            <a:br/>
            <a:r>
              <a:t>If a problem occurs, it will probably only affect a small part of the system 	and it will be obvious what the source of that problem is. If you bundle many changes into a single release, finding and fixing problems is more difficult.</a:t>
            </a:r>
          </a:p>
          <a:p>
            <a:pPr defTabSz="519937">
              <a:spcBef>
                <a:spcPts val="2600"/>
              </a:spcBef>
              <a:defRPr sz="2136"/>
            </a:pPr>
            <a:r>
              <a:rPr b="1" i="1"/>
              <a:t>Faster customer feedback</a:t>
            </a:r>
            <a:br/>
            <a:r>
              <a:t>You can deploy new features when they are ready for customer use. You 	can ask them for feedback on these features and use this feedback to identify improvements that you need to make.</a:t>
            </a:r>
          </a:p>
          <a:p>
            <a:pPr defTabSz="519937">
              <a:spcBef>
                <a:spcPts val="2600"/>
              </a:spcBef>
              <a:defRPr sz="2136"/>
            </a:pPr>
            <a:r>
              <a:rPr b="1" i="1"/>
              <a:t>A/B testing</a:t>
            </a:r>
            <a:br/>
            <a:r>
              <a:t>This is an option if you have a large customer base and use several servers for deployment. You can deploy a new version of the software on some servers and leave the older version running on others. You then use the load balancer to divert some customers to the new version while others use the older version. You can then measure and assess how new features are used to see if they do what you expect.</a:t>
            </a:r>
          </a:p>
        </p:txBody>
      </p:sp>
      <p:sp>
        <p:nvSpPr>
          <p:cNvPr id="214" name="Figure 10.6 Benefits of continuous deployment"/>
          <p:cNvSpPr txBox="1">
            <a:spLocks noGrp="1"/>
          </p:cNvSpPr>
          <p:nvPr>
            <p:ph type="title"/>
          </p:nvPr>
        </p:nvSpPr>
        <p:spPr>
          <a:prstGeom prst="rect">
            <a:avLst/>
          </a:prstGeom>
        </p:spPr>
        <p:txBody>
          <a:bodyPr/>
          <a:lstStyle/>
          <a:p>
            <a:r>
              <a:t>Figure 10.6 Benefits of continuous deployment</a:t>
            </a:r>
          </a:p>
        </p:txBody>
      </p:sp>
      <p:sp>
        <p:nvSpPr>
          <p:cNvPr id="21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36</a:t>
            </a:fld>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In an enterprise environment, there are usually many different physical or virtual servers (web servers, database servers, file servers, etc.) that do different things. These have different configurations and run different software packages.…"/>
          <p:cNvSpPr txBox="1">
            <a:spLocks noGrp="1"/>
          </p:cNvSpPr>
          <p:nvPr>
            <p:ph type="body" idx="1"/>
          </p:nvPr>
        </p:nvSpPr>
        <p:spPr>
          <a:prstGeom prst="rect">
            <a:avLst/>
          </a:prstGeom>
        </p:spPr>
        <p:txBody>
          <a:bodyPr/>
          <a:lstStyle/>
          <a:p>
            <a:r>
              <a:t>In an enterprise environment, there are usually many different physical or virtual servers (web servers, database servers, file servers, etc.) that do different things. These have different configurations and run different software packages. </a:t>
            </a:r>
          </a:p>
          <a:p>
            <a:r>
              <a:t>It is therefore difficult to keep track of the software installed on each machine.</a:t>
            </a:r>
          </a:p>
          <a:p>
            <a:r>
              <a:t>The idea of infrastructure as code was proposed as a way to address this problem. Rather than manually updating the software on a company’s servers, the process can be automated using a model of the infrastructure written in a machine-processable language. </a:t>
            </a:r>
          </a:p>
          <a:p>
            <a:r>
              <a:t>Configuration management (CM) tools such as Puppet and Chef can automatically install software and services on servers according to the infrastructure definition</a:t>
            </a:r>
          </a:p>
        </p:txBody>
      </p:sp>
      <p:sp>
        <p:nvSpPr>
          <p:cNvPr id="218" name="Infrastructure as code"/>
          <p:cNvSpPr txBox="1">
            <a:spLocks noGrp="1"/>
          </p:cNvSpPr>
          <p:nvPr>
            <p:ph type="title"/>
          </p:nvPr>
        </p:nvSpPr>
        <p:spPr>
          <a:prstGeom prst="rect">
            <a:avLst/>
          </a:prstGeom>
        </p:spPr>
        <p:txBody>
          <a:bodyPr/>
          <a:lstStyle/>
          <a:p>
            <a:r>
              <a:t>Infrastructure as code</a:t>
            </a:r>
          </a:p>
        </p:txBody>
      </p:sp>
      <p:sp>
        <p:nvSpPr>
          <p:cNvPr id="21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37</a:t>
            </a:fld>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Figure 10.14 Infrastructure as code"/>
          <p:cNvSpPr txBox="1">
            <a:spLocks noGrp="1"/>
          </p:cNvSpPr>
          <p:nvPr>
            <p:ph type="title"/>
          </p:nvPr>
        </p:nvSpPr>
        <p:spPr>
          <a:prstGeom prst="rect">
            <a:avLst/>
          </a:prstGeom>
        </p:spPr>
        <p:txBody>
          <a:bodyPr/>
          <a:lstStyle/>
          <a:p>
            <a:r>
              <a:t>Figure 10.14 Infrastructure as code</a:t>
            </a:r>
          </a:p>
        </p:txBody>
      </p:sp>
      <p:sp>
        <p:nvSpPr>
          <p:cNvPr id="22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38</a:t>
            </a:fld>
            <a:endParaRPr/>
          </a:p>
        </p:txBody>
      </p:sp>
      <p:pic>
        <p:nvPicPr>
          <p:cNvPr id="5" name="Picture 4">
            <a:extLst>
              <a:ext uri="{FF2B5EF4-FFF2-40B4-BE49-F238E27FC236}">
                <a16:creationId xmlns:a16="http://schemas.microsoft.com/office/drawing/2014/main" id="{6B353EB5-2030-B643-B972-8C419D3B8A9F}"/>
              </a:ext>
            </a:extLst>
          </p:cNvPr>
          <p:cNvPicPr>
            <a:picLocks noChangeAspect="1"/>
          </p:cNvPicPr>
          <p:nvPr/>
        </p:nvPicPr>
        <p:blipFill rotWithShape="1">
          <a:blip r:embed="rId2">
            <a:extLst>
              <a:ext uri="{28A0092B-C50C-407E-A947-70E740481C1C}">
                <a14:useLocalDpi xmlns:a14="http://schemas.microsoft.com/office/drawing/2010/main" val="0"/>
              </a:ext>
            </a:extLst>
          </a:blip>
          <a:srcRect l="10524" t="7225" r="16635" b="58613"/>
          <a:stretch/>
        </p:blipFill>
        <p:spPr>
          <a:xfrm>
            <a:off x="749506" y="1454045"/>
            <a:ext cx="11099799" cy="7067628"/>
          </a:xfrm>
          <a:prstGeom prst="rect">
            <a:avLst/>
          </a:prstGeom>
          <a:ln>
            <a:solidFill>
              <a:schemeClr val="bg1"/>
            </a:solidFill>
          </a:ln>
        </p:spPr>
      </p:pic>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Defining your infrastructure as code and using a configuration management system solves two key problems of continuous deployment.…"/>
          <p:cNvSpPr txBox="1">
            <a:spLocks noGrp="1"/>
          </p:cNvSpPr>
          <p:nvPr>
            <p:ph type="body" idx="1"/>
          </p:nvPr>
        </p:nvSpPr>
        <p:spPr>
          <a:prstGeom prst="rect">
            <a:avLst/>
          </a:prstGeom>
        </p:spPr>
        <p:txBody>
          <a:bodyPr/>
          <a:lstStyle/>
          <a:p>
            <a:r>
              <a:t>Defining your infrastructure as code and using a configuration management system solves two key problems of continuous deployment.</a:t>
            </a:r>
          </a:p>
          <a:p>
            <a:pPr lvl="1"/>
            <a:r>
              <a:t>Your testing environment must be exactly the same as your deployment environment. If you change the deployment environment, you have to mirror those changes in your testing environment.</a:t>
            </a:r>
          </a:p>
          <a:p>
            <a:pPr lvl="1"/>
            <a:r>
              <a:t>When you change a service, you have to be able to roll that change out to all of your servers quickly and reliably. If there is a bug in your changed code that affects the system’s reliability, you have to be able to seamlessly roll back to the older system.</a:t>
            </a:r>
          </a:p>
          <a:p>
            <a:r>
              <a:t>The business benefits of defining your infrastructure as code are lower costs of system management and lower risks of unexpected problems arising when infrastructure changes are implemented. </a:t>
            </a:r>
          </a:p>
        </p:txBody>
      </p:sp>
      <p:sp>
        <p:nvSpPr>
          <p:cNvPr id="226" name="Benefits of infrastructure as code"/>
          <p:cNvSpPr txBox="1">
            <a:spLocks noGrp="1"/>
          </p:cNvSpPr>
          <p:nvPr>
            <p:ph type="title"/>
          </p:nvPr>
        </p:nvSpPr>
        <p:spPr>
          <a:prstGeom prst="rect">
            <a:avLst/>
          </a:prstGeom>
        </p:spPr>
        <p:txBody>
          <a:bodyPr/>
          <a:lstStyle/>
          <a:p>
            <a:r>
              <a:t>Benefits of infrastructure as code</a:t>
            </a:r>
          </a:p>
        </p:txBody>
      </p:sp>
      <p:sp>
        <p:nvSpPr>
          <p:cNvPr id="22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39</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here are inevitable delays and overheads in the traditional support model.…"/>
          <p:cNvSpPr txBox="1">
            <a:spLocks noGrp="1"/>
          </p:cNvSpPr>
          <p:nvPr>
            <p:ph type="body" idx="1"/>
          </p:nvPr>
        </p:nvSpPr>
        <p:spPr>
          <a:prstGeom prst="rect">
            <a:avLst/>
          </a:prstGeom>
        </p:spPr>
        <p:txBody>
          <a:bodyPr/>
          <a:lstStyle/>
          <a:p>
            <a:pPr marL="238275" indent="-238275" defTabSz="566674">
              <a:spcBef>
                <a:spcPts val="2900"/>
              </a:spcBef>
              <a:defRPr sz="2716"/>
            </a:pPr>
            <a:r>
              <a:t>There are inevitable delays and overheads in the traditional support model. </a:t>
            </a:r>
          </a:p>
          <a:p>
            <a:pPr marL="238275" indent="-238275" defTabSz="566674">
              <a:spcBef>
                <a:spcPts val="2900"/>
              </a:spcBef>
              <a:defRPr sz="2716"/>
            </a:pPr>
            <a:r>
              <a:t>To speed up the release and support processes, an alternative approach called DevOps (Development+Operations) has been developed.</a:t>
            </a:r>
          </a:p>
          <a:p>
            <a:pPr marL="238275" indent="-238275" defTabSz="566674">
              <a:spcBef>
                <a:spcPts val="2900"/>
              </a:spcBef>
              <a:defRPr sz="2716"/>
            </a:pPr>
            <a:r>
              <a:t>Three factors led to the development and widespread adoption of DevOps:</a:t>
            </a:r>
          </a:p>
          <a:p>
            <a:pPr marL="886968" lvl="1" indent="-443484" defTabSz="566674">
              <a:spcBef>
                <a:spcPts val="2900"/>
              </a:spcBef>
              <a:defRPr sz="2328"/>
            </a:pPr>
            <a:r>
              <a:t>Agile software engineering reduced the development time for software, but the traditional release process introduced a bottleneck between development and deployment.  </a:t>
            </a:r>
          </a:p>
          <a:p>
            <a:pPr marL="886968" lvl="1" indent="-443484" defTabSz="566674">
              <a:spcBef>
                <a:spcPts val="2900"/>
              </a:spcBef>
              <a:defRPr sz="2328"/>
            </a:pPr>
            <a:r>
              <a:t>Amazon re-engineered their software around services and introduced an approach in which a service was developed and supported by the same team. Amazon’s claim that this led to significant improvements in reliability was widely publicized.</a:t>
            </a:r>
          </a:p>
          <a:p>
            <a:pPr marL="886968" lvl="1" indent="-443484" defTabSz="566674">
              <a:spcBef>
                <a:spcPts val="2900"/>
              </a:spcBef>
              <a:defRPr sz="2328"/>
            </a:pPr>
            <a:r>
              <a:t>It became possible to release software as a service, running on a public or private cloud. Software products did not have to be released to users on physical media or downloads.</a:t>
            </a:r>
          </a:p>
        </p:txBody>
      </p:sp>
      <p:sp>
        <p:nvSpPr>
          <p:cNvPr id="86" name="DevOps"/>
          <p:cNvSpPr txBox="1">
            <a:spLocks noGrp="1"/>
          </p:cNvSpPr>
          <p:nvPr>
            <p:ph type="title"/>
          </p:nvPr>
        </p:nvSpPr>
        <p:spPr>
          <a:prstGeom prst="rect">
            <a:avLst/>
          </a:prstGeom>
        </p:spPr>
        <p:txBody>
          <a:bodyPr/>
          <a:lstStyle/>
          <a:p>
            <a:r>
              <a:t>DevOps</a:t>
            </a:r>
          </a:p>
        </p:txBody>
      </p:sp>
      <p:sp>
        <p:nvSpPr>
          <p:cNvPr id="87" name="Slide Number"/>
          <p:cNvSpPr txBox="1">
            <a:spLocks noGrp="1"/>
          </p:cNvSpPr>
          <p:nvPr>
            <p:ph type="sldNum" sz="quarter" idx="2"/>
          </p:nvPr>
        </p:nvSpPr>
        <p:spPr>
          <a:xfrm>
            <a:off x="12265992" y="9245600"/>
            <a:ext cx="199058" cy="279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Visibility Your infrastructure is defined as a stand-alone model that can be read, discussed, understood and reviewed by the whole DevOps team.…"/>
          <p:cNvSpPr txBox="1">
            <a:spLocks noGrp="1"/>
          </p:cNvSpPr>
          <p:nvPr>
            <p:ph type="body" idx="1"/>
          </p:nvPr>
        </p:nvSpPr>
        <p:spPr>
          <a:prstGeom prst="rect">
            <a:avLst/>
          </a:prstGeom>
        </p:spPr>
        <p:txBody>
          <a:bodyPr/>
          <a:lstStyle/>
          <a:p>
            <a:pPr defTabSz="566674">
              <a:spcBef>
                <a:spcPts val="2900"/>
              </a:spcBef>
              <a:defRPr sz="2328"/>
            </a:pPr>
            <a:r>
              <a:rPr b="1" i="1"/>
              <a:t>Visibility</a:t>
            </a:r>
            <a:br/>
            <a:r>
              <a:t>Your infrastructure is defined as a stand-alone model that can be read, discussed, understood and reviewed by the whole DevOps team.</a:t>
            </a:r>
          </a:p>
          <a:p>
            <a:pPr defTabSz="566674">
              <a:spcBef>
                <a:spcPts val="2900"/>
              </a:spcBef>
              <a:defRPr sz="2328"/>
            </a:pPr>
            <a:r>
              <a:rPr b="1" i="1"/>
              <a:t>Reproducability</a:t>
            </a:r>
            <a:br/>
            <a:r>
              <a:t>Using a configuration management tool means that the installation tasks will always be run in the same sequence so that the same environment is always created. You are not reliant on people remembering the order that they need to do things.</a:t>
            </a:r>
          </a:p>
          <a:p>
            <a:pPr defTabSz="566674">
              <a:spcBef>
                <a:spcPts val="2900"/>
              </a:spcBef>
              <a:defRPr sz="2328"/>
            </a:pPr>
            <a:r>
              <a:rPr b="1" i="1"/>
              <a:t>Reliability</a:t>
            </a:r>
            <a:br/>
            <a:r>
              <a:t>The complexity of managing a complex infrastructure means that system administrators often make simple mistakes, especially when the same changes have to be made to several servers. Automating the process avoids these mistakes.</a:t>
            </a:r>
          </a:p>
          <a:p>
            <a:pPr defTabSz="566674">
              <a:spcBef>
                <a:spcPts val="2900"/>
              </a:spcBef>
              <a:defRPr sz="2328"/>
            </a:pPr>
            <a:r>
              <a:rPr b="1" i="1"/>
              <a:t>Recovery</a:t>
            </a:r>
            <a:br/>
            <a:r>
              <a:t>Like any other code, your infrastructure model can be versioned and stored in a code management system. If infrastructure changes cause problems you can easily revert to an older version and reinstall the environment that you know works.</a:t>
            </a:r>
          </a:p>
        </p:txBody>
      </p:sp>
      <p:sp>
        <p:nvSpPr>
          <p:cNvPr id="230" name="Table 10.7 Characteristics of infrastructure as code"/>
          <p:cNvSpPr txBox="1">
            <a:spLocks noGrp="1"/>
          </p:cNvSpPr>
          <p:nvPr>
            <p:ph type="title"/>
          </p:nvPr>
        </p:nvSpPr>
        <p:spPr>
          <a:prstGeom prst="rect">
            <a:avLst/>
          </a:prstGeom>
        </p:spPr>
        <p:txBody>
          <a:bodyPr/>
          <a:lstStyle/>
          <a:p>
            <a:r>
              <a:t>Table 10.7 Characteristics of infrastructure as code</a:t>
            </a:r>
          </a:p>
        </p:txBody>
      </p:sp>
      <p:sp>
        <p:nvSpPr>
          <p:cNvPr id="23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40</a:t>
            </a:fld>
            <a:endParaRP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A container provides a stand-alone execution environment running on top of an operating system such as Linux.…"/>
          <p:cNvSpPr txBox="1">
            <a:spLocks noGrp="1"/>
          </p:cNvSpPr>
          <p:nvPr>
            <p:ph type="body" idx="1"/>
          </p:nvPr>
        </p:nvSpPr>
        <p:spPr>
          <a:prstGeom prst="rect">
            <a:avLst/>
          </a:prstGeom>
        </p:spPr>
        <p:txBody>
          <a:bodyPr/>
          <a:lstStyle/>
          <a:p>
            <a:pPr marL="238275" indent="-238275" defTabSz="566674">
              <a:spcBef>
                <a:spcPts val="2900"/>
              </a:spcBef>
              <a:defRPr sz="2716"/>
            </a:pPr>
            <a:r>
              <a:t>A container provides a stand-alone execution environment running on top of an operating system such as Linux. </a:t>
            </a:r>
          </a:p>
          <a:p>
            <a:pPr marL="238275" indent="-238275" defTabSz="566674">
              <a:spcBef>
                <a:spcPts val="2900"/>
              </a:spcBef>
              <a:defRPr sz="2716"/>
            </a:pPr>
            <a:r>
              <a:t>The software installed in a Docker container is specified using a Dockerfile, which is, essentially, a definition of your software infrastructure as code. </a:t>
            </a:r>
          </a:p>
          <a:p>
            <a:pPr marL="238275" indent="-238275" defTabSz="566674">
              <a:spcBef>
                <a:spcPts val="2900"/>
              </a:spcBef>
              <a:defRPr sz="2716"/>
            </a:pPr>
            <a:r>
              <a:t>You build an executable container image by processing the Dockerfile. </a:t>
            </a:r>
          </a:p>
          <a:p>
            <a:pPr marL="238275" indent="-238275" defTabSz="566674">
              <a:spcBef>
                <a:spcPts val="2900"/>
              </a:spcBef>
              <a:defRPr sz="2716"/>
            </a:pPr>
            <a:r>
              <a:t>Using containers makes it very simple to provide identical execution environments. </a:t>
            </a:r>
          </a:p>
          <a:p>
            <a:pPr marL="886968" lvl="1" indent="-443484" defTabSz="566674">
              <a:spcBef>
                <a:spcPts val="2900"/>
              </a:spcBef>
              <a:defRPr sz="2328"/>
            </a:pPr>
            <a:r>
              <a:t>For each type of server that you use, you define the environment that you need and build an image for execution. You can run an application container as a test system or as an operational system; there is no distinction between them. </a:t>
            </a:r>
          </a:p>
          <a:p>
            <a:pPr marL="886968" lvl="1" indent="-443484" defTabSz="566674">
              <a:spcBef>
                <a:spcPts val="2900"/>
              </a:spcBef>
              <a:defRPr sz="2328"/>
            </a:pPr>
            <a:r>
              <a:t>When you update your software, you rerun the image creation process to create a new image that includes the modified software. You can then start these images alongside the existing system and divert service requests to them.</a:t>
            </a:r>
          </a:p>
        </p:txBody>
      </p:sp>
      <p:sp>
        <p:nvSpPr>
          <p:cNvPr id="234" name="Containers"/>
          <p:cNvSpPr txBox="1">
            <a:spLocks noGrp="1"/>
          </p:cNvSpPr>
          <p:nvPr>
            <p:ph type="title"/>
          </p:nvPr>
        </p:nvSpPr>
        <p:spPr>
          <a:prstGeom prst="rect">
            <a:avLst/>
          </a:prstGeom>
        </p:spPr>
        <p:txBody>
          <a:bodyPr/>
          <a:lstStyle/>
          <a:p>
            <a:r>
              <a:t>Containers</a:t>
            </a:r>
          </a:p>
        </p:txBody>
      </p:sp>
      <p:sp>
        <p:nvSpPr>
          <p:cNvPr id="23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41</a:t>
            </a:fld>
            <a:endParaRP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After you have adopted DevOps, you should try to continuously improve your DevOps process to achieve faster deployment of better-quality software.…"/>
          <p:cNvSpPr txBox="1">
            <a:spLocks noGrp="1"/>
          </p:cNvSpPr>
          <p:nvPr>
            <p:ph type="body" idx="1"/>
          </p:nvPr>
        </p:nvSpPr>
        <p:spPr>
          <a:prstGeom prst="rect">
            <a:avLst/>
          </a:prstGeom>
        </p:spPr>
        <p:txBody>
          <a:bodyPr/>
          <a:lstStyle/>
          <a:p>
            <a:r>
              <a:t>After you have adopted DevOps, you should try to continuously improve your DevOps process to achieve faster deployment of better-quality software.</a:t>
            </a:r>
          </a:p>
          <a:p>
            <a:r>
              <a:t>There are four types of software development measurement:</a:t>
            </a:r>
          </a:p>
          <a:p>
            <a:pPr lvl="1"/>
            <a:r>
              <a:rPr b="1"/>
              <a:t>Process measurement</a:t>
            </a:r>
            <a:r>
              <a:t> You collect and analyse data about your development, testing and deployment processes.</a:t>
            </a:r>
          </a:p>
          <a:p>
            <a:pPr lvl="1"/>
            <a:r>
              <a:rPr b="1"/>
              <a:t>Service measurement</a:t>
            </a:r>
            <a:r>
              <a:t> You collect and analyse data about the software’s performance, reliability and acceptability to customers. </a:t>
            </a:r>
          </a:p>
          <a:p>
            <a:pPr lvl="1"/>
            <a:r>
              <a:rPr b="1"/>
              <a:t>Usage measurement</a:t>
            </a:r>
            <a:r>
              <a:t> You collect and analyse data about how customers use your product.</a:t>
            </a:r>
          </a:p>
          <a:p>
            <a:pPr lvl="1"/>
            <a:r>
              <a:rPr b="1"/>
              <a:t>Business success measurement</a:t>
            </a:r>
            <a:r>
              <a:t> You collect and analyse data about how your product contributes to the overall success of the business.</a:t>
            </a:r>
          </a:p>
        </p:txBody>
      </p:sp>
      <p:sp>
        <p:nvSpPr>
          <p:cNvPr id="238" name="DevOps measurement"/>
          <p:cNvSpPr txBox="1">
            <a:spLocks noGrp="1"/>
          </p:cNvSpPr>
          <p:nvPr>
            <p:ph type="title"/>
          </p:nvPr>
        </p:nvSpPr>
        <p:spPr>
          <a:prstGeom prst="rect">
            <a:avLst/>
          </a:prstGeom>
        </p:spPr>
        <p:txBody>
          <a:bodyPr/>
          <a:lstStyle/>
          <a:p>
            <a:r>
              <a:t>DevOps measurement</a:t>
            </a:r>
          </a:p>
        </p:txBody>
      </p:sp>
      <p:sp>
        <p:nvSpPr>
          <p:cNvPr id="23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42</a:t>
            </a:fld>
            <a:endParaRP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As far as possible, the DevOps principle of automating everything should be applied to software measurement.…"/>
          <p:cNvSpPr txBox="1">
            <a:spLocks noGrp="1"/>
          </p:cNvSpPr>
          <p:nvPr>
            <p:ph type="body" idx="1"/>
          </p:nvPr>
        </p:nvSpPr>
        <p:spPr>
          <a:prstGeom prst="rect">
            <a:avLst/>
          </a:prstGeom>
        </p:spPr>
        <p:txBody>
          <a:bodyPr/>
          <a:lstStyle/>
          <a:p>
            <a:r>
              <a:t>As far as possible, the DevOps principle of automating everything should be applied to software measurement. </a:t>
            </a:r>
          </a:p>
          <a:p>
            <a:r>
              <a:t>You should instrument your software to collect data about itself and you should use a monitoring system, as I explained in Chapter 6, to collect data about your software’s performance and availability. </a:t>
            </a:r>
          </a:p>
          <a:p>
            <a:r>
              <a:t>Some process measurements can also be automated. </a:t>
            </a:r>
          </a:p>
          <a:p>
            <a:pPr lvl="1"/>
            <a:r>
              <a:t>However, there are problems in process measurement because people are involved. They work in different ways, may record information differently and are affected by outside influences that affect the way they work.</a:t>
            </a:r>
          </a:p>
        </p:txBody>
      </p:sp>
      <p:sp>
        <p:nvSpPr>
          <p:cNvPr id="242" name="Automating measurement"/>
          <p:cNvSpPr txBox="1">
            <a:spLocks noGrp="1"/>
          </p:cNvSpPr>
          <p:nvPr>
            <p:ph type="title"/>
          </p:nvPr>
        </p:nvSpPr>
        <p:spPr>
          <a:prstGeom prst="rect">
            <a:avLst/>
          </a:prstGeom>
        </p:spPr>
        <p:txBody>
          <a:bodyPr/>
          <a:lstStyle/>
          <a:p>
            <a:r>
              <a:t>Automating measurement</a:t>
            </a:r>
          </a:p>
        </p:txBody>
      </p:sp>
      <p:sp>
        <p:nvSpPr>
          <p:cNvPr id="24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43</a:t>
            </a:fld>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Figure 10.15 Metrics used in the DevOps scorecard"/>
          <p:cNvSpPr txBox="1">
            <a:spLocks noGrp="1"/>
          </p:cNvSpPr>
          <p:nvPr>
            <p:ph type="title"/>
          </p:nvPr>
        </p:nvSpPr>
        <p:spPr>
          <a:prstGeom prst="rect">
            <a:avLst/>
          </a:prstGeom>
        </p:spPr>
        <p:txBody>
          <a:bodyPr/>
          <a:lstStyle/>
          <a:p>
            <a:r>
              <a:t>Figure 10.15 Metrics used in the DevOps scorecard</a:t>
            </a:r>
          </a:p>
        </p:txBody>
      </p:sp>
      <p:sp>
        <p:nvSpPr>
          <p:cNvPr id="24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44</a:t>
            </a:fld>
            <a:endParaRPr/>
          </a:p>
        </p:txBody>
      </p:sp>
      <p:pic>
        <p:nvPicPr>
          <p:cNvPr id="5" name="Picture 4">
            <a:extLst>
              <a:ext uri="{FF2B5EF4-FFF2-40B4-BE49-F238E27FC236}">
                <a16:creationId xmlns:a16="http://schemas.microsoft.com/office/drawing/2014/main" id="{8D555328-333B-614F-A128-4A0ABC6806AC}"/>
              </a:ext>
            </a:extLst>
          </p:cNvPr>
          <p:cNvPicPr>
            <a:picLocks noChangeAspect="1"/>
          </p:cNvPicPr>
          <p:nvPr/>
        </p:nvPicPr>
        <p:blipFill rotWithShape="1">
          <a:blip r:embed="rId2">
            <a:extLst>
              <a:ext uri="{28A0092B-C50C-407E-A947-70E740481C1C}">
                <a14:useLocalDpi xmlns:a14="http://schemas.microsoft.com/office/drawing/2010/main" val="0"/>
              </a:ext>
            </a:extLst>
          </a:blip>
          <a:srcRect t="10948" b="35839"/>
          <a:stretch/>
        </p:blipFill>
        <p:spPr>
          <a:xfrm>
            <a:off x="412749" y="1021458"/>
            <a:ext cx="11707319" cy="8458160"/>
          </a:xfrm>
          <a:prstGeom prst="rect">
            <a:avLst/>
          </a:prstGeom>
        </p:spPr>
      </p:pic>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Payal Chakravarty from IBM suggests a practical approach to DevOps measurement based around a metrics scorecard with 9 metrics:…"/>
          <p:cNvSpPr txBox="1">
            <a:spLocks noGrp="1"/>
          </p:cNvSpPr>
          <p:nvPr>
            <p:ph type="body" idx="1"/>
          </p:nvPr>
        </p:nvSpPr>
        <p:spPr>
          <a:prstGeom prst="rect">
            <a:avLst/>
          </a:prstGeom>
        </p:spPr>
        <p:txBody>
          <a:bodyPr/>
          <a:lstStyle/>
          <a:p>
            <a:r>
              <a:t>Payal Chakravarty from IBM suggests a practical approach to DevOps measurement based around a metrics scorecard with 9 metrics:</a:t>
            </a:r>
          </a:p>
          <a:p>
            <a:pPr lvl="1"/>
            <a:r>
              <a:t>These are relevant to software that is delivered as a cloud service. They include process metrics and service metrics</a:t>
            </a:r>
          </a:p>
          <a:p>
            <a:pPr lvl="1"/>
            <a:r>
              <a:t>For the process metrics, you would like to see decreases in the number of failed deployments, the mean time to recovery after a service failure and the lead time from development to deployment. </a:t>
            </a:r>
          </a:p>
          <a:p>
            <a:pPr lvl="1"/>
            <a:r>
              <a:t>You would hope to see increases in the deployment frequency and the number of lines of changed code that are shipped. </a:t>
            </a:r>
          </a:p>
          <a:p>
            <a:pPr lvl="1"/>
            <a:r>
              <a:t>For the service metrics, availability and performance should be stable or improving, the number of customer complaints should be decreasing, and the number of new customers should be increasing.</a:t>
            </a:r>
          </a:p>
        </p:txBody>
      </p:sp>
      <p:sp>
        <p:nvSpPr>
          <p:cNvPr id="250" name="Metrics scorecard"/>
          <p:cNvSpPr txBox="1">
            <a:spLocks noGrp="1"/>
          </p:cNvSpPr>
          <p:nvPr>
            <p:ph type="title"/>
          </p:nvPr>
        </p:nvSpPr>
        <p:spPr>
          <a:prstGeom prst="rect">
            <a:avLst/>
          </a:prstGeom>
        </p:spPr>
        <p:txBody>
          <a:bodyPr/>
          <a:lstStyle/>
          <a:p>
            <a:r>
              <a:t>Metrics scorecard</a:t>
            </a:r>
          </a:p>
        </p:txBody>
      </p:sp>
      <p:sp>
        <p:nvSpPr>
          <p:cNvPr id="25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45</a:t>
            </a:fld>
            <a:endParaRP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Figure 10.16 Metrics trends"/>
          <p:cNvSpPr txBox="1">
            <a:spLocks noGrp="1"/>
          </p:cNvSpPr>
          <p:nvPr>
            <p:ph type="title"/>
          </p:nvPr>
        </p:nvSpPr>
        <p:spPr>
          <a:prstGeom prst="rect">
            <a:avLst/>
          </a:prstGeom>
        </p:spPr>
        <p:txBody>
          <a:bodyPr/>
          <a:lstStyle/>
          <a:p>
            <a:r>
              <a:t>Figure 10.16 Metrics trends</a:t>
            </a:r>
          </a:p>
        </p:txBody>
      </p:sp>
      <p:sp>
        <p:nvSpPr>
          <p:cNvPr id="25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46</a:t>
            </a:fld>
            <a:endParaRPr/>
          </a:p>
        </p:txBody>
      </p:sp>
      <p:pic>
        <p:nvPicPr>
          <p:cNvPr id="5" name="Picture 4">
            <a:extLst>
              <a:ext uri="{FF2B5EF4-FFF2-40B4-BE49-F238E27FC236}">
                <a16:creationId xmlns:a16="http://schemas.microsoft.com/office/drawing/2014/main" id="{A99AD891-5F2E-1246-9A72-D121DF30AA47}"/>
              </a:ext>
            </a:extLst>
          </p:cNvPr>
          <p:cNvPicPr>
            <a:picLocks noChangeAspect="1"/>
          </p:cNvPicPr>
          <p:nvPr/>
        </p:nvPicPr>
        <p:blipFill rotWithShape="1">
          <a:blip r:embed="rId2">
            <a:extLst>
              <a:ext uri="{28A0092B-C50C-407E-A947-70E740481C1C}">
                <a14:useLocalDpi xmlns:a14="http://schemas.microsoft.com/office/drawing/2010/main" val="0"/>
              </a:ext>
            </a:extLst>
          </a:blip>
          <a:srcRect t="10948" b="53357"/>
          <a:stretch/>
        </p:blipFill>
        <p:spPr>
          <a:xfrm>
            <a:off x="-590550" y="1382091"/>
            <a:ext cx="14422520" cy="6989417"/>
          </a:xfrm>
          <a:prstGeom prst="rect">
            <a:avLst/>
          </a:prstGeom>
        </p:spPr>
      </p:pic>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Figure 10.17 Logging and analysis"/>
          <p:cNvSpPr txBox="1">
            <a:spLocks noGrp="1"/>
          </p:cNvSpPr>
          <p:nvPr>
            <p:ph type="title"/>
          </p:nvPr>
        </p:nvSpPr>
        <p:spPr>
          <a:prstGeom prst="rect">
            <a:avLst/>
          </a:prstGeom>
        </p:spPr>
        <p:txBody>
          <a:bodyPr/>
          <a:lstStyle/>
          <a:p>
            <a:r>
              <a:t>Figure 10.17 Logging and analysis</a:t>
            </a:r>
          </a:p>
        </p:txBody>
      </p:sp>
      <p:sp>
        <p:nvSpPr>
          <p:cNvPr id="25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47</a:t>
            </a:fld>
            <a:endParaRPr/>
          </a:p>
        </p:txBody>
      </p:sp>
      <p:pic>
        <p:nvPicPr>
          <p:cNvPr id="5" name="Picture 4">
            <a:extLst>
              <a:ext uri="{FF2B5EF4-FFF2-40B4-BE49-F238E27FC236}">
                <a16:creationId xmlns:a16="http://schemas.microsoft.com/office/drawing/2014/main" id="{C3D19E26-0C1C-DE41-B4EB-C5E0010A3C22}"/>
              </a:ext>
            </a:extLst>
          </p:cNvPr>
          <p:cNvPicPr>
            <a:picLocks noChangeAspect="1"/>
          </p:cNvPicPr>
          <p:nvPr/>
        </p:nvPicPr>
        <p:blipFill rotWithShape="1">
          <a:blip r:embed="rId2">
            <a:extLst>
              <a:ext uri="{28A0092B-C50C-407E-A947-70E740481C1C}">
                <a14:useLocalDpi xmlns:a14="http://schemas.microsoft.com/office/drawing/2010/main" val="0"/>
              </a:ext>
            </a:extLst>
          </a:blip>
          <a:srcRect l="15876" t="10291" r="13959" b="63650"/>
          <a:stretch/>
        </p:blipFill>
        <p:spPr>
          <a:xfrm>
            <a:off x="61270" y="1618938"/>
            <a:ext cx="12246964" cy="6175374"/>
          </a:xfrm>
          <a:prstGeom prst="rect">
            <a:avLst/>
          </a:prstGeom>
        </p:spPr>
      </p:pic>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DevOps is the integration of software development and the management of that software once it has been deployed for use. The same team is responsible for development, deployment and software support.…"/>
          <p:cNvSpPr txBox="1">
            <a:spLocks noGrp="1"/>
          </p:cNvSpPr>
          <p:nvPr>
            <p:ph type="body" idx="1"/>
          </p:nvPr>
        </p:nvSpPr>
        <p:spPr>
          <a:prstGeom prst="rect">
            <a:avLst/>
          </a:prstGeom>
        </p:spPr>
        <p:txBody>
          <a:bodyPr>
            <a:normAutofit lnSpcReduction="10000"/>
          </a:bodyPr>
          <a:lstStyle/>
          <a:p>
            <a:pPr marL="233362" indent="-233362" defTabSz="554990">
              <a:spcBef>
                <a:spcPts val="2800"/>
              </a:spcBef>
              <a:defRPr sz="2660"/>
            </a:pPr>
            <a:r>
              <a:t>DevOps is the integration of software development and the management of that software once it has been deployed for use. The same team is responsible for development, deployment and software support.</a:t>
            </a:r>
          </a:p>
          <a:p>
            <a:pPr marL="233362" indent="-233362" defTabSz="554990">
              <a:spcBef>
                <a:spcPts val="2800"/>
              </a:spcBef>
              <a:defRPr sz="2660"/>
            </a:pPr>
            <a:r>
              <a:t>The benefits of DevOps are faster deployment, reduced risk, faster repair of buggy code and more productive teams.</a:t>
            </a:r>
          </a:p>
          <a:p>
            <a:pPr marL="233362" indent="-233362" defTabSz="554990">
              <a:spcBef>
                <a:spcPts val="2800"/>
              </a:spcBef>
              <a:defRPr sz="2660"/>
            </a:pPr>
            <a:r>
              <a:t>Source code management is essential to avoid changes made by different developers interfering with each other.</a:t>
            </a:r>
          </a:p>
          <a:p>
            <a:pPr marL="233362" indent="-233362" defTabSz="554990">
              <a:spcBef>
                <a:spcPts val="2800"/>
              </a:spcBef>
              <a:defRPr sz="2660"/>
            </a:pPr>
            <a:r>
              <a:t>All code management systems are based around a shared code repository with a set of features that support code transfer, version storage and retrieval, branching and merging and maintaining version information.</a:t>
            </a:r>
          </a:p>
          <a:p>
            <a:pPr marL="233362" indent="-233362" defTabSz="554990">
              <a:spcBef>
                <a:spcPts val="2800"/>
              </a:spcBef>
              <a:defRPr sz="2660"/>
            </a:pPr>
            <a:r>
              <a:t>Git is a distributed code management system that is the most widely used system for software product development. Each developer works with their own copy of the repository which may be merged with the shared project repository.</a:t>
            </a:r>
          </a:p>
        </p:txBody>
      </p:sp>
      <p:sp>
        <p:nvSpPr>
          <p:cNvPr id="262" name="Key points 1"/>
          <p:cNvSpPr txBox="1">
            <a:spLocks noGrp="1"/>
          </p:cNvSpPr>
          <p:nvPr>
            <p:ph type="title"/>
          </p:nvPr>
        </p:nvSpPr>
        <p:spPr>
          <a:xfrm>
            <a:off x="651619" y="406400"/>
            <a:ext cx="11701562" cy="1247379"/>
          </a:xfrm>
          <a:prstGeom prst="rect">
            <a:avLst/>
          </a:prstGeom>
        </p:spPr>
        <p:txBody>
          <a:bodyPr/>
          <a:lstStyle/>
          <a:p>
            <a:r>
              <a:t>Key points 1</a:t>
            </a:r>
          </a:p>
        </p:txBody>
      </p:sp>
      <p:sp>
        <p:nvSpPr>
          <p:cNvPr id="26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48</a:t>
            </a:fld>
            <a:endParaRP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ontinuous integration means that as soon as a change is committed to a project repository, it is integrated with existing code and a new version of the system is created for testing.…"/>
          <p:cNvSpPr txBox="1">
            <a:spLocks noGrp="1"/>
          </p:cNvSpPr>
          <p:nvPr>
            <p:ph type="body" idx="1"/>
          </p:nvPr>
        </p:nvSpPr>
        <p:spPr>
          <a:prstGeom prst="rect">
            <a:avLst/>
          </a:prstGeom>
        </p:spPr>
        <p:txBody>
          <a:bodyPr/>
          <a:lstStyle/>
          <a:p>
            <a:pPr marL="208798" indent="-208798" defTabSz="496570">
              <a:spcBef>
                <a:spcPts val="2500"/>
              </a:spcBef>
              <a:defRPr sz="2380"/>
            </a:pPr>
            <a:r>
              <a:t>Continuous integration means that as soon as a change is committed to a project repository, it is integrated with existing code and a new version of the system is created for testing.</a:t>
            </a:r>
          </a:p>
          <a:p>
            <a:pPr marL="208798" indent="-208798" defTabSz="496570">
              <a:spcBef>
                <a:spcPts val="2500"/>
              </a:spcBef>
              <a:defRPr sz="2380"/>
            </a:pPr>
            <a:r>
              <a:t>Automated system building tools reduce the time needed to compile and integrate the system by only recompiling those components and their dependents that have changed.</a:t>
            </a:r>
          </a:p>
          <a:p>
            <a:pPr marL="208798" indent="-208798" defTabSz="496570">
              <a:spcBef>
                <a:spcPts val="2500"/>
              </a:spcBef>
              <a:defRPr sz="2380"/>
            </a:pPr>
            <a:r>
              <a:t>Continuous deployment means that as soon as a change is made, the deployed version of the system is automatically updated. This is only possible when the software product is delivered as a cloud-based service.</a:t>
            </a:r>
          </a:p>
          <a:p>
            <a:pPr marL="208798" indent="-208798" defTabSz="496570">
              <a:spcBef>
                <a:spcPts val="2500"/>
              </a:spcBef>
              <a:defRPr sz="2380"/>
            </a:pPr>
            <a:r>
              <a:t>Infrastructure as code means that the infrastructure (network, installed software, etc.) on which software executes is defined as a machine-readable model. Automated tools, such as Chef and Puppet, can provision servers based on the infrastructure model.</a:t>
            </a:r>
          </a:p>
          <a:p>
            <a:pPr marL="208798" indent="-208798" defTabSz="496570">
              <a:spcBef>
                <a:spcPts val="2500"/>
              </a:spcBef>
              <a:defRPr sz="2380"/>
            </a:pPr>
            <a:r>
              <a:t>Measurement is a fundamental principle of DevOps. You may make both process and product measurements. Important process metrics are deployment frequency, percentage of failed deployments, and mean time to recovery from failure.</a:t>
            </a:r>
          </a:p>
        </p:txBody>
      </p:sp>
      <p:sp>
        <p:nvSpPr>
          <p:cNvPr id="266" name="Key points 2"/>
          <p:cNvSpPr txBox="1">
            <a:spLocks noGrp="1"/>
          </p:cNvSpPr>
          <p:nvPr>
            <p:ph type="title"/>
          </p:nvPr>
        </p:nvSpPr>
        <p:spPr>
          <a:prstGeom prst="rect">
            <a:avLst/>
          </a:prstGeom>
        </p:spPr>
        <p:txBody>
          <a:bodyPr/>
          <a:lstStyle/>
          <a:p>
            <a:r>
              <a:t>Key points 2</a:t>
            </a:r>
          </a:p>
        </p:txBody>
      </p:sp>
      <p:sp>
        <p:nvSpPr>
          <p:cNvPr id="26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49</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Figure 10.2 DevOps"/>
          <p:cNvSpPr txBox="1">
            <a:spLocks noGrp="1"/>
          </p:cNvSpPr>
          <p:nvPr>
            <p:ph type="title"/>
          </p:nvPr>
        </p:nvSpPr>
        <p:spPr>
          <a:prstGeom prst="rect">
            <a:avLst/>
          </a:prstGeom>
        </p:spPr>
        <p:txBody>
          <a:bodyPr/>
          <a:lstStyle/>
          <a:p>
            <a:r>
              <a:t>Figure 10.2 DevOps</a:t>
            </a:r>
          </a:p>
        </p:txBody>
      </p:sp>
      <p:sp>
        <p:nvSpPr>
          <p:cNvPr id="90" name="Slide Number"/>
          <p:cNvSpPr txBox="1">
            <a:spLocks noGrp="1"/>
          </p:cNvSpPr>
          <p:nvPr>
            <p:ph type="sldNum" sz="quarter" idx="2"/>
          </p:nvPr>
        </p:nvSpPr>
        <p:spPr>
          <a:xfrm>
            <a:off x="12392992" y="9245600"/>
            <a:ext cx="199058" cy="279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pic>
        <p:nvPicPr>
          <p:cNvPr id="5" name="Picture 4">
            <a:extLst>
              <a:ext uri="{FF2B5EF4-FFF2-40B4-BE49-F238E27FC236}">
                <a16:creationId xmlns:a16="http://schemas.microsoft.com/office/drawing/2014/main" id="{A693AFFB-CB5D-E243-A20B-EFFBC7EE90B5}"/>
              </a:ext>
            </a:extLst>
          </p:cNvPr>
          <p:cNvPicPr>
            <a:picLocks noChangeAspect="1"/>
          </p:cNvPicPr>
          <p:nvPr/>
        </p:nvPicPr>
        <p:blipFill rotWithShape="1">
          <a:blip r:embed="rId2">
            <a:extLst>
              <a:ext uri="{28A0092B-C50C-407E-A947-70E740481C1C}">
                <a14:useLocalDpi xmlns:a14="http://schemas.microsoft.com/office/drawing/2010/main" val="0"/>
              </a:ext>
            </a:extLst>
          </a:blip>
          <a:srcRect l="20538" t="17180" r="31240" b="49033"/>
          <a:stretch/>
        </p:blipFill>
        <p:spPr>
          <a:xfrm>
            <a:off x="2458386" y="1379095"/>
            <a:ext cx="7734925" cy="7512105"/>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Everyone is responsible for everything All team members have joint responsibility for developing, delivering and supporting the software.…"/>
          <p:cNvSpPr txBox="1">
            <a:spLocks noGrp="1"/>
          </p:cNvSpPr>
          <p:nvPr>
            <p:ph type="body" idx="1"/>
          </p:nvPr>
        </p:nvSpPr>
        <p:spPr>
          <a:prstGeom prst="rect">
            <a:avLst/>
          </a:prstGeom>
        </p:spPr>
        <p:txBody>
          <a:bodyPr/>
          <a:lstStyle/>
          <a:p>
            <a:r>
              <a:rPr b="1" i="1"/>
              <a:t>Everyone is responsible for everything</a:t>
            </a:r>
            <a:br/>
            <a:r>
              <a:t>All team members have joint responsibility for developing, delivering and supporting the software.</a:t>
            </a:r>
          </a:p>
          <a:p>
            <a:r>
              <a:rPr b="1" i="1"/>
              <a:t>Everything that can be automated should be automated</a:t>
            </a:r>
            <a:br/>
            <a:r>
              <a:t>All activities involved in testing, deployment and support should be automated if it is possible to do so. There should be mimimal manual involvement in deploying software.</a:t>
            </a:r>
          </a:p>
          <a:p>
            <a:r>
              <a:rPr b="1" i="1"/>
              <a:t>Measure first, change later</a:t>
            </a:r>
            <a:br/>
            <a:r>
              <a:t>DevOps should be driven by a measurement program where you collect data about the system and its operation. You then use the collected data to inform decisions about changing DevOps processes and tools.</a:t>
            </a:r>
          </a:p>
          <a:p>
            <a:endParaRPr/>
          </a:p>
        </p:txBody>
      </p:sp>
      <p:sp>
        <p:nvSpPr>
          <p:cNvPr id="94" name="Table 10.1 DevOps principles"/>
          <p:cNvSpPr txBox="1">
            <a:spLocks noGrp="1"/>
          </p:cNvSpPr>
          <p:nvPr>
            <p:ph type="title"/>
          </p:nvPr>
        </p:nvSpPr>
        <p:spPr>
          <a:prstGeom prst="rect">
            <a:avLst/>
          </a:prstGeom>
        </p:spPr>
        <p:txBody>
          <a:bodyPr/>
          <a:lstStyle/>
          <a:p>
            <a:r>
              <a:t>Table 10.1 DevOps principles</a:t>
            </a:r>
          </a:p>
        </p:txBody>
      </p:sp>
      <p:sp>
        <p:nvSpPr>
          <p:cNvPr id="95" name="Slide Number"/>
          <p:cNvSpPr txBox="1">
            <a:spLocks noGrp="1"/>
          </p:cNvSpPr>
          <p:nvPr>
            <p:ph type="sldNum" sz="quarter" idx="2"/>
          </p:nvPr>
        </p:nvSpPr>
        <p:spPr>
          <a:xfrm>
            <a:off x="12392992" y="9245600"/>
            <a:ext cx="199058" cy="279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Faster deployment Software can be deployed to production more quickly because communication delays between the people involved in the process are dramatically reduced.…"/>
          <p:cNvSpPr txBox="1">
            <a:spLocks noGrp="1"/>
          </p:cNvSpPr>
          <p:nvPr>
            <p:ph type="body" idx="1"/>
          </p:nvPr>
        </p:nvSpPr>
        <p:spPr>
          <a:prstGeom prst="rect">
            <a:avLst/>
          </a:prstGeom>
        </p:spPr>
        <p:txBody>
          <a:bodyPr/>
          <a:lstStyle/>
          <a:p>
            <a:pPr>
              <a:defRPr b="1" i="1"/>
            </a:pPr>
            <a:r>
              <a:t>Faster deployment</a:t>
            </a:r>
            <a:br/>
            <a:r>
              <a:rPr b="0" i="0"/>
              <a:t>Software can be deployed to production more quickly because communication delays between the people involved in the process are dramatically reduced.</a:t>
            </a:r>
          </a:p>
          <a:p>
            <a:pPr>
              <a:defRPr b="1" i="1"/>
            </a:pPr>
            <a:r>
              <a:t>Reduced risk</a:t>
            </a:r>
            <a:br/>
            <a:r>
              <a:rPr b="0" i="0"/>
              <a:t>The increment of functionality in each release is small so there is less chance of feature interactions and other changes causing system failures 	and outages.</a:t>
            </a:r>
          </a:p>
          <a:p>
            <a:pPr>
              <a:defRPr b="1" i="1"/>
            </a:pPr>
            <a:r>
              <a:t>Faster repair</a:t>
            </a:r>
            <a:br/>
            <a:r>
              <a:rPr b="0" i="0"/>
              <a:t>DevOps teams work together to get the software up and running again as 	soon as possible. There is no need to discover which team were 		responsible for the problem and to wait for them to fix it.</a:t>
            </a:r>
          </a:p>
          <a:p>
            <a:pPr>
              <a:defRPr b="1" i="1"/>
            </a:pPr>
            <a:r>
              <a:t>More productive teams</a:t>
            </a:r>
            <a:br/>
            <a:r>
              <a:rPr b="0" i="0"/>
              <a:t>DevOps teams are happier and more productive than the teams involved in the separate activities. Because team members are happier, they are less likely to leave to find jobs elsewhere.</a:t>
            </a:r>
          </a:p>
        </p:txBody>
      </p:sp>
      <p:sp>
        <p:nvSpPr>
          <p:cNvPr id="98" name="Table 10.2 Benefits of DevOps"/>
          <p:cNvSpPr txBox="1">
            <a:spLocks noGrp="1"/>
          </p:cNvSpPr>
          <p:nvPr>
            <p:ph type="title"/>
          </p:nvPr>
        </p:nvSpPr>
        <p:spPr>
          <a:prstGeom prst="rect">
            <a:avLst/>
          </a:prstGeom>
        </p:spPr>
        <p:txBody>
          <a:bodyPr/>
          <a:lstStyle/>
          <a:p>
            <a:r>
              <a:t>Table 10.2 Benefits of DevOps</a:t>
            </a:r>
          </a:p>
        </p:txBody>
      </p:sp>
      <p:sp>
        <p:nvSpPr>
          <p:cNvPr id="99" name="Slide Number"/>
          <p:cNvSpPr txBox="1">
            <a:spLocks noGrp="1"/>
          </p:cNvSpPr>
          <p:nvPr>
            <p:ph type="sldNum" sz="quarter" idx="2"/>
          </p:nvPr>
        </p:nvSpPr>
        <p:spPr>
          <a:xfrm>
            <a:off x="12392992" y="9245600"/>
            <a:ext cx="199058" cy="279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During the development of a software product, the development team will probably create tens of thousands of lines of code and automated tests.…"/>
          <p:cNvSpPr txBox="1">
            <a:spLocks noGrp="1"/>
          </p:cNvSpPr>
          <p:nvPr>
            <p:ph type="body" idx="1"/>
          </p:nvPr>
        </p:nvSpPr>
        <p:spPr>
          <a:prstGeom prst="rect">
            <a:avLst/>
          </a:prstGeom>
        </p:spPr>
        <p:txBody>
          <a:bodyPr/>
          <a:lstStyle/>
          <a:p>
            <a:r>
              <a:t>During the development of a software product, the development team will probably create tens of thousands of lines of code and automated tests. </a:t>
            </a:r>
          </a:p>
          <a:p>
            <a:r>
              <a:t>These will be organized into hundreds of files. Dozens of libraries may be used, and several, different programs may be involved in creating and running the code. </a:t>
            </a:r>
          </a:p>
          <a:p>
            <a:r>
              <a:t>Code management is a set of software-supported practices that is used to manage an evolving codebase. </a:t>
            </a:r>
          </a:p>
          <a:p>
            <a:r>
              <a:t>You need code management to ensure that changes made by different developers do not interfere with each other, and to create different product versions. </a:t>
            </a:r>
          </a:p>
          <a:p>
            <a:r>
              <a:t>Code management tools make it easy to create an executable product from its source code files and to run automated tests on that product.</a:t>
            </a:r>
          </a:p>
        </p:txBody>
      </p:sp>
      <p:sp>
        <p:nvSpPr>
          <p:cNvPr id="102" name="Code management"/>
          <p:cNvSpPr txBox="1">
            <a:spLocks noGrp="1"/>
          </p:cNvSpPr>
          <p:nvPr>
            <p:ph type="title"/>
          </p:nvPr>
        </p:nvSpPr>
        <p:spPr>
          <a:prstGeom prst="rect">
            <a:avLst/>
          </a:prstGeom>
        </p:spPr>
        <p:txBody>
          <a:bodyPr/>
          <a:lstStyle/>
          <a:p>
            <a:r>
              <a:t>Code management</a:t>
            </a:r>
          </a:p>
        </p:txBody>
      </p:sp>
      <p:sp>
        <p:nvSpPr>
          <p:cNvPr id="103" name="Slide Number"/>
          <p:cNvSpPr txBox="1">
            <a:spLocks noGrp="1"/>
          </p:cNvSpPr>
          <p:nvPr>
            <p:ph type="sldNum" sz="quarter" idx="2"/>
          </p:nvPr>
        </p:nvSpPr>
        <p:spPr>
          <a:xfrm>
            <a:off x="12265992" y="9245600"/>
            <a:ext cx="199058" cy="279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Alice and Bob worked for a company called FinanceMadeSimple and were team members involved in developing a personal finance product. Alice discovered a bug in a module called TaxReturnPreparation. The bug was that a tax return was reported as filed but, sometimes, it was not actually sent to the tax office. She edited the module to fix the bug. Bob was working on the user interface for the system and was also working on TaxReturnPreparation. Unfortunately, he took a copy before Alice had fixed the bug and, after making his changes, he saved the module. This overwrote Alice’s changes but she was not aware of this.…"/>
          <p:cNvSpPr txBox="1">
            <a:spLocks noGrp="1"/>
          </p:cNvSpPr>
          <p:nvPr>
            <p:ph type="body" idx="1"/>
          </p:nvPr>
        </p:nvSpPr>
        <p:spPr>
          <a:prstGeom prst="rect">
            <a:avLst/>
          </a:prstGeom>
        </p:spPr>
        <p:txBody>
          <a:bodyPr/>
          <a:lstStyle/>
          <a:p>
            <a:pPr defTabSz="578358">
              <a:spcBef>
                <a:spcPts val="2900"/>
              </a:spcBef>
              <a:defRPr sz="2376"/>
            </a:pPr>
            <a:r>
              <a:t>Alice and Bob worked for a company called FinanceMadeSimple and were team members involved in developing a personal finance product. Alice discovered a bug in a module called TaxReturnPreparation. The bug was that a tax return was reported as filed but, sometimes, it was not actually sent to the tax office. She edited the module to fix the bug. Bob was working on the user interface for the system and was also working on TaxReturnPreparation. Unfortunately, he took a copy before Alice had fixed the bug and, after making his changes, he saved the module. This overwrote Alice’s changes but she was not aware of this. </a:t>
            </a:r>
          </a:p>
          <a:p>
            <a:pPr defTabSz="578358">
              <a:spcBef>
                <a:spcPts val="2900"/>
              </a:spcBef>
              <a:defRPr sz="2376"/>
            </a:pPr>
            <a:r>
              <a:t>The product tests did not reveal the bug as it was an intermittent failure that depended on the sections of the tax return form that had been completed. The product was launched with the bug. For most users, everything worked OK. However, for a small number of users, their tax returns were not filed and they were fined by the revenue service. The subsequent investigation showed the software company was negligent. This was widely publicised and, as well as a fine from the tax authorities,  users lost confidence in the software. Many switched to a rival product. FinanceMade Simple failed and both Bob and Alice lost their jobs. </a:t>
            </a:r>
          </a:p>
        </p:txBody>
      </p:sp>
      <p:sp>
        <p:nvSpPr>
          <p:cNvPr id="106" name="Table 10.3 A code management problem"/>
          <p:cNvSpPr txBox="1">
            <a:spLocks noGrp="1"/>
          </p:cNvSpPr>
          <p:nvPr>
            <p:ph type="title"/>
          </p:nvPr>
        </p:nvSpPr>
        <p:spPr>
          <a:prstGeom prst="rect">
            <a:avLst/>
          </a:prstGeom>
        </p:spPr>
        <p:txBody>
          <a:bodyPr/>
          <a:lstStyle/>
          <a:p>
            <a:r>
              <a:t>Table 10.3 A code management problem</a:t>
            </a:r>
          </a:p>
        </p:txBody>
      </p:sp>
      <p:sp>
        <p:nvSpPr>
          <p:cNvPr id="107" name="Slide Number"/>
          <p:cNvSpPr txBox="1">
            <a:spLocks noGrp="1"/>
          </p:cNvSpPr>
          <p:nvPr>
            <p:ph type="sldNum" sz="quarter" idx="2"/>
          </p:nvPr>
        </p:nvSpPr>
        <p:spPr>
          <a:xfrm>
            <a:off x="12392992" y="9245600"/>
            <a:ext cx="199058" cy="279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Tree>
  </p:cSld>
  <p:clrMapOvr>
    <a:masterClrMapping/>
  </p:clrMapOvr>
  <p:transition spd="med"/>
</p:sld>
</file>

<file path=ppt/theme/theme1.xml><?xml version="1.0" encoding="utf-8"?>
<a:theme xmlns:a="http://schemas.openxmlformats.org/drawingml/2006/main" name="Gradient">
  <a:themeElements>
    <a:clrScheme name="Gradient">
      <a:dk1>
        <a:srgbClr val="939393"/>
      </a:dk1>
      <a:lt1>
        <a:srgbClr val="005493"/>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a:ea typeface="Helvetica"/>
        <a:cs typeface="Helvetica"/>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a:ea typeface="Helvetica"/>
        <a:cs typeface="Helvetica"/>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TotalTime>
  <Words>3647</Words>
  <Application>Microsoft Macintosh PowerPoint</Application>
  <PresentationFormat>Custom</PresentationFormat>
  <Paragraphs>252</Paragraphs>
  <Slides>49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49</vt:i4>
      </vt:variant>
    </vt:vector>
  </HeadingPairs>
  <TitlesOfParts>
    <vt:vector size="52" baseType="lpstr">
      <vt:lpstr>Helvetica</vt:lpstr>
      <vt:lpstr>Helvetica Neue</vt:lpstr>
      <vt:lpstr>Gradient</vt:lpstr>
      <vt:lpstr>DevOps and Code Management</vt:lpstr>
      <vt:lpstr>Software support</vt:lpstr>
      <vt:lpstr>Figure 10.1 Development, release and support</vt:lpstr>
      <vt:lpstr>DevOps</vt:lpstr>
      <vt:lpstr>Figure 10.2 DevOps</vt:lpstr>
      <vt:lpstr>Table 10.1 DevOps principles</vt:lpstr>
      <vt:lpstr>Table 10.2 Benefits of DevOps</vt:lpstr>
      <vt:lpstr>Code management</vt:lpstr>
      <vt:lpstr>Table 10.3 A code management problem</vt:lpstr>
      <vt:lpstr>Code management and DevOps</vt:lpstr>
      <vt:lpstr>Figure 10.3 Code management and Devops</vt:lpstr>
      <vt:lpstr>Code management fundamentals</vt:lpstr>
      <vt:lpstr>Code repository</vt:lpstr>
      <vt:lpstr>Table 10.4 Features of code management systems</vt:lpstr>
      <vt:lpstr>Git</vt:lpstr>
      <vt:lpstr>Figure 10.5 Repository cloning in Git</vt:lpstr>
      <vt:lpstr>Benefits of distributed code management</vt:lpstr>
      <vt:lpstr>Figure 10.6 Git repositories</vt:lpstr>
      <vt:lpstr>Branching and merging</vt:lpstr>
      <vt:lpstr>Figure 10.7 Branching and merging</vt:lpstr>
      <vt:lpstr>DevOps automation</vt:lpstr>
      <vt:lpstr>Figure 10.5 Aspects of DevOps automation</vt:lpstr>
      <vt:lpstr>System integration</vt:lpstr>
      <vt:lpstr>Continuous integration</vt:lpstr>
      <vt:lpstr>Figure 10.9 Continuous integration</vt:lpstr>
      <vt:lpstr>Breaking the build</vt:lpstr>
      <vt:lpstr>Figure 10.10 Local integration</vt:lpstr>
      <vt:lpstr>System building</vt:lpstr>
      <vt:lpstr>Figure 10.11 A dependency model</vt:lpstr>
      <vt:lpstr>Dependencies</vt:lpstr>
      <vt:lpstr>Figure 10.12 File dependencies</vt:lpstr>
      <vt:lpstr>PowerPoint Presentation</vt:lpstr>
      <vt:lpstr>Continuous delivery and deployment</vt:lpstr>
      <vt:lpstr>Figure 10.13 Continuous delivery and deployment</vt:lpstr>
      <vt:lpstr>The deployment pipeline</vt:lpstr>
      <vt:lpstr>Figure 10.6 Benefits of continuous deployment</vt:lpstr>
      <vt:lpstr>Infrastructure as code</vt:lpstr>
      <vt:lpstr>Figure 10.14 Infrastructure as code</vt:lpstr>
      <vt:lpstr>Benefits of infrastructure as code</vt:lpstr>
      <vt:lpstr>Table 10.7 Characteristics of infrastructure as code</vt:lpstr>
      <vt:lpstr>Containers</vt:lpstr>
      <vt:lpstr>DevOps measurement</vt:lpstr>
      <vt:lpstr>Automating measurement</vt:lpstr>
      <vt:lpstr>Figure 10.15 Metrics used in the DevOps scorecard</vt:lpstr>
      <vt:lpstr>Metrics scorecard</vt:lpstr>
      <vt:lpstr>Figure 10.16 Metrics trends</vt:lpstr>
      <vt:lpstr>Figure 10.17 Logging and analysis</vt:lpstr>
      <vt:lpstr>Key points 1</vt:lpstr>
      <vt:lpstr>Key points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and Code Management</dc:title>
  <cp:lastModifiedBy>Ian Sommerville</cp:lastModifiedBy>
  <cp:revision>1</cp:revision>
  <dcterms:modified xsi:type="dcterms:W3CDTF">2019-01-31T11:35:18Z</dcterms:modified>
</cp:coreProperties>
</file>