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5" r:id="rId38"/>
    <p:sldId id="296" r:id="rId39"/>
    <p:sldId id="298" r:id="rId40"/>
    <p:sldId id="299" r:id="rId41"/>
    <p:sldId id="300" r:id="rId42"/>
    <p:sldId id="301" r:id="rId43"/>
    <p:sldId id="302" r:id="rId44"/>
    <p:sldId id="303" r:id="rId45"/>
    <p:sldId id="304" r:id="rId46"/>
    <p:sldId id="305" r:id="rId47"/>
    <p:sldId id="30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2"/>
    <p:restoredTop sz="94692"/>
  </p:normalViewPr>
  <p:slideViewPr>
    <p:cSldViewPr snapToGrid="0" snapToObjects="1">
      <p:cViewPr varScale="1">
        <p:scale>
          <a:sx n="66" d="100"/>
          <a:sy n="66" d="100"/>
        </p:scale>
        <p:origin x="11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lvl1pPr>
            <a:lvl2pPr>
              <a:spcBef>
                <a:spcPts val="3000"/>
              </a:spcBef>
              <a:defRPr sz="2800"/>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Agile Software Engineering"/>
          <p:cNvSpPr txBox="1"/>
          <p:nvPr/>
        </p:nvSpPr>
        <p:spPr>
          <a:xfrm>
            <a:off x="636810" y="9245600"/>
            <a:ext cx="1952701"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Agile Software Engineering</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lvl1pPr>
            <a:lvl2pPr>
              <a:spcBef>
                <a:spcPts val="3000"/>
              </a:spcBef>
              <a:defRPr sz="2800"/>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5" name="Agile Software Engineering"/>
          <p:cNvSpPr txBox="1"/>
          <p:nvPr/>
        </p:nvSpPr>
        <p:spPr>
          <a:xfrm>
            <a:off x="609600" y="9245600"/>
            <a:ext cx="1952700" cy="27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lstStyle>
          <a:p>
            <a:r>
              <a:t>Agile Software Engineering</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5" name="Software products"/>
          <p:cNvSpPr txBox="1"/>
          <p:nvPr/>
        </p:nvSpPr>
        <p:spPr>
          <a:xfrm>
            <a:off x="179610" y="9245600"/>
            <a:ext cx="134258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96FF"/>
                </a:solidFill>
              </a:defRPr>
            </a:lvl1pPr>
          </a:lstStyle>
          <a:p>
            <a:r>
              <a:t>Software products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914400" indent="-457200">
              <a:spcBef>
                <a:spcPts val="2000"/>
              </a:spcBef>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5" name="Agile Software Engineering"/>
          <p:cNvSpPr txBox="1"/>
          <p:nvPr/>
        </p:nvSpPr>
        <p:spPr>
          <a:xfrm>
            <a:off x="568821" y="9245600"/>
            <a:ext cx="195270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lstStyle>
          <a:p>
            <a:r>
              <a:t>Agile Software Engineering</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Agile Software Engineering"/>
          <p:cNvSpPr txBox="1">
            <a:spLocks noGrp="1"/>
          </p:cNvSpPr>
          <p:nvPr>
            <p:ph type="ctrTitle"/>
          </p:nvPr>
        </p:nvSpPr>
        <p:spPr>
          <a:prstGeom prst="rect">
            <a:avLst/>
          </a:prstGeom>
        </p:spPr>
        <p:txBody>
          <a:bodyPr/>
          <a:lstStyle/>
          <a:p>
            <a:r>
              <a:t>Agile Software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he most influential work that has changed software development culture was the development of Extreme Programming (XP).…"/>
          <p:cNvSpPr txBox="1">
            <a:spLocks noGrp="1"/>
          </p:cNvSpPr>
          <p:nvPr>
            <p:ph type="body" idx="1"/>
          </p:nvPr>
        </p:nvSpPr>
        <p:spPr>
          <a:prstGeom prst="rect">
            <a:avLst/>
          </a:prstGeom>
        </p:spPr>
        <p:txBody>
          <a:bodyPr/>
          <a:lstStyle/>
          <a:p>
            <a:r>
              <a:t>The most influential work that has changed software development culture was the development of Extreme Programming (XP). </a:t>
            </a:r>
          </a:p>
          <a:p>
            <a:r>
              <a:t>The name was coined by Kent Beck in 1998 because the approach was developed by pushing recognized good practice, such as iterative development, to ‘extreme’ levels.</a:t>
            </a:r>
          </a:p>
          <a:p>
            <a:r>
              <a:t>Extreme programming focused on 12 new development techniques that were geared to rapid, incremental software development, change and delivery.</a:t>
            </a:r>
          </a:p>
          <a:p>
            <a:r>
              <a:t>Some of these techniques are now widely used; others have been less popular.</a:t>
            </a:r>
          </a:p>
          <a:p>
            <a:r>
              <a:t>The most widely used XP techniques (highlighted in red on the following slide) are explained elsewhere in the book.</a:t>
            </a:r>
          </a:p>
        </p:txBody>
      </p:sp>
      <p:sp>
        <p:nvSpPr>
          <p:cNvPr id="99" name="Extreme programming"/>
          <p:cNvSpPr txBox="1">
            <a:spLocks noGrp="1"/>
          </p:cNvSpPr>
          <p:nvPr>
            <p:ph type="title"/>
          </p:nvPr>
        </p:nvSpPr>
        <p:spPr>
          <a:prstGeom prst="rect">
            <a:avLst/>
          </a:prstGeom>
        </p:spPr>
        <p:txBody>
          <a:bodyPr/>
          <a:lstStyle/>
          <a:p>
            <a:r>
              <a:t>Extreme programming</a:t>
            </a:r>
          </a:p>
        </p:txBody>
      </p:sp>
      <p:sp>
        <p:nvSpPr>
          <p:cNvPr id="10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igure 2.2 Extreme programming practices"/>
          <p:cNvSpPr txBox="1">
            <a:spLocks noGrp="1"/>
          </p:cNvSpPr>
          <p:nvPr>
            <p:ph type="title"/>
          </p:nvPr>
        </p:nvSpPr>
        <p:spPr>
          <a:prstGeom prst="rect">
            <a:avLst/>
          </a:prstGeom>
        </p:spPr>
        <p:txBody>
          <a:bodyPr/>
          <a:lstStyle/>
          <a:p>
            <a:r>
              <a:t>Figure 2.2 Extreme programming practices</a:t>
            </a:r>
          </a:p>
        </p:txBody>
      </p:sp>
      <p:sp>
        <p:nvSpPr>
          <p:cNvPr id="103"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3" name="Picture 2">
            <a:extLst>
              <a:ext uri="{FF2B5EF4-FFF2-40B4-BE49-F238E27FC236}">
                <a16:creationId xmlns:a16="http://schemas.microsoft.com/office/drawing/2014/main" id="{7905573A-4A75-B249-A7F1-C894F04D7988}"/>
              </a:ext>
            </a:extLst>
          </p:cNvPr>
          <p:cNvPicPr>
            <a:picLocks noChangeAspect="1"/>
          </p:cNvPicPr>
          <p:nvPr/>
        </p:nvPicPr>
        <p:blipFill rotWithShape="1">
          <a:blip r:embed="rId2">
            <a:extLst>
              <a:ext uri="{28A0092B-C50C-407E-A947-70E740481C1C}">
                <a14:useLocalDpi xmlns:a14="http://schemas.microsoft.com/office/drawing/2010/main" val="0"/>
              </a:ext>
            </a:extLst>
          </a:blip>
          <a:srcRect t="8320" b="43284"/>
          <a:stretch/>
        </p:blipFill>
        <p:spPr>
          <a:xfrm>
            <a:off x="413791" y="1021458"/>
            <a:ext cx="12178260" cy="8001836"/>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Incremental planning/user stories  There is no ‘grand plan’ for the system. Instead, what needs to be implemented (the requirements) in each increment are established in discussions with a customer representative. The requirements are written as user stories. The stories to be included in a release are determined by the time available and their relative priority.…"/>
          <p:cNvSpPr txBox="1">
            <a:spLocks noGrp="1"/>
          </p:cNvSpPr>
          <p:nvPr>
            <p:ph type="body" idx="1"/>
          </p:nvPr>
        </p:nvSpPr>
        <p:spPr>
          <a:prstGeom prst="rect">
            <a:avLst/>
          </a:prstGeom>
        </p:spPr>
        <p:txBody>
          <a:bodyPr>
            <a:normAutofit lnSpcReduction="10000"/>
          </a:bodyPr>
          <a:lstStyle/>
          <a:p>
            <a:pPr defTabSz="554990">
              <a:spcBef>
                <a:spcPts val="2800"/>
              </a:spcBef>
              <a:defRPr sz="2660"/>
            </a:pPr>
            <a:r>
              <a:rPr b="1" i="1"/>
              <a:t>Incremental planning/user stories</a:t>
            </a:r>
            <a:r>
              <a:t>	</a:t>
            </a:r>
            <a:br/>
            <a:r>
              <a:t>There is no ‘grand plan’ for the system. Instead, what needs to be implemented (the requirements) in each increment are established in discussions with a customer representative. The requirements are written as user stories. The stories to be included in a release are determined by the time available and their relative priority. 			</a:t>
            </a:r>
          </a:p>
          <a:p>
            <a:pPr defTabSz="554990">
              <a:spcBef>
                <a:spcPts val="2800"/>
              </a:spcBef>
              <a:defRPr sz="2660"/>
            </a:pPr>
            <a:r>
              <a:rPr b="1" i="1"/>
              <a:t>Small releases</a:t>
            </a:r>
            <a:br/>
            <a:r>
              <a:t>The minimal useful set of functionality that provides business value is developed first. Releases of the system are frequent and incrementally add functionality to the previous release.</a:t>
            </a:r>
          </a:p>
          <a:p>
            <a:pPr defTabSz="554990">
              <a:spcBef>
                <a:spcPts val="2800"/>
              </a:spcBef>
              <a:defRPr sz="2660"/>
            </a:pPr>
            <a:r>
              <a:rPr b="1" i="1"/>
              <a:t>Test-driven development</a:t>
            </a:r>
            <a:br/>
            <a:r>
              <a:t> Instead of writing code then tests for that code, developers write the tests first. This helps clarify what the code should actually do and that there is always a ‘tested’ version of the code available. An automated unit test framework is used to run the tests after every change. New code should not ‘break’ code that has already been implemented.</a:t>
            </a:r>
          </a:p>
        </p:txBody>
      </p:sp>
      <p:sp>
        <p:nvSpPr>
          <p:cNvPr id="107" name="Table 2.4 Widely adopted XP practices"/>
          <p:cNvSpPr txBox="1">
            <a:spLocks noGrp="1"/>
          </p:cNvSpPr>
          <p:nvPr>
            <p:ph type="title"/>
          </p:nvPr>
        </p:nvSpPr>
        <p:spPr>
          <a:prstGeom prst="rect">
            <a:avLst/>
          </a:prstGeom>
        </p:spPr>
        <p:txBody>
          <a:bodyPr/>
          <a:lstStyle/>
          <a:p>
            <a:r>
              <a:t>Table 2.4 Widely adopted XP practices</a:t>
            </a:r>
          </a:p>
        </p:txBody>
      </p:sp>
      <p:sp>
        <p:nvSpPr>
          <p:cNvPr id="10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inuous integration  As soon as the work on a task is complete, it is integrated into the whole system and a new version of the system is created. All unit tests from all developers are run automatically and must be successful before the new version of the system is accepted.…"/>
          <p:cNvSpPr txBox="1">
            <a:spLocks noGrp="1"/>
          </p:cNvSpPr>
          <p:nvPr>
            <p:ph type="body" idx="1"/>
          </p:nvPr>
        </p:nvSpPr>
        <p:spPr>
          <a:prstGeom prst="rect">
            <a:avLst/>
          </a:prstGeom>
        </p:spPr>
        <p:txBody>
          <a:bodyPr/>
          <a:lstStyle/>
          <a:p>
            <a:r>
              <a:rPr b="1" i="1"/>
              <a:t>Continuous integration</a:t>
            </a:r>
            <a:r>
              <a:t>	</a:t>
            </a:r>
            <a:br/>
            <a:r>
              <a:t>As soon as the work on a task is complete, it is integrated into the whole system and a new version of the system is created. All unit tests from all developers are run automatically and must be successful before the new version of the system is accepted.</a:t>
            </a:r>
          </a:p>
          <a:p>
            <a:r>
              <a:rPr b="1" i="1"/>
              <a:t>Refactoring</a:t>
            </a:r>
            <a:br/>
            <a:r>
              <a:t>Refactoring means improving the structure, readability, efficiency and 	security of a program. All developers are expected to refactor the code as soon as potential code improvements are found. This keeps the code simple and maintainable.</a:t>
            </a:r>
          </a:p>
        </p:txBody>
      </p:sp>
      <p:sp>
        <p:nvSpPr>
          <p:cNvPr id="111" name="Table 2.4 Widely adopted XP practices"/>
          <p:cNvSpPr txBox="1">
            <a:spLocks noGrp="1"/>
          </p:cNvSpPr>
          <p:nvPr>
            <p:ph type="title"/>
          </p:nvPr>
        </p:nvSpPr>
        <p:spPr>
          <a:prstGeom prst="rect">
            <a:avLst/>
          </a:prstGeom>
        </p:spPr>
        <p:txBody>
          <a:bodyPr/>
          <a:lstStyle/>
          <a:p>
            <a:r>
              <a:t>Table 2.4 Widely adopted XP practices</a:t>
            </a:r>
          </a:p>
        </p:txBody>
      </p:sp>
      <p:sp>
        <p:nvSpPr>
          <p:cNvPr id="1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oftware company managers need information that will help them understand how much it costs to develop a software product, how long it will take and when the product can be brought to market.…"/>
          <p:cNvSpPr txBox="1">
            <a:spLocks noGrp="1"/>
          </p:cNvSpPr>
          <p:nvPr>
            <p:ph type="body" idx="1"/>
          </p:nvPr>
        </p:nvSpPr>
        <p:spPr>
          <a:xfrm>
            <a:off x="1299319" y="1658937"/>
            <a:ext cx="11857881" cy="7197230"/>
          </a:xfrm>
          <a:prstGeom prst="rect">
            <a:avLst/>
          </a:prstGeom>
        </p:spPr>
        <p:txBody>
          <a:bodyPr/>
          <a:lstStyle/>
          <a:p>
            <a:r>
              <a:t>Software company managers need information that will help them understand how much it costs to develop a software product, how long it will take and when the product can be brought to market.</a:t>
            </a:r>
          </a:p>
          <a:p>
            <a:r>
              <a:t>Plan-driven development provides this information through long-term development plans that identify deliverables - items the team will deliver and when these will be delivered.</a:t>
            </a:r>
          </a:p>
          <a:p>
            <a:r>
              <a:t>Plans always change so anything apart from short-term plans are unreliable.</a:t>
            </a:r>
          </a:p>
          <a:p>
            <a:r>
              <a:t>Scrum is an agile method that provides a framework for agile project organization and planning. It does not mandate any specific technical practices. </a:t>
            </a:r>
          </a:p>
        </p:txBody>
      </p:sp>
      <p:sp>
        <p:nvSpPr>
          <p:cNvPr id="119" name="Scrum"/>
          <p:cNvSpPr txBox="1">
            <a:spLocks noGrp="1"/>
          </p:cNvSpPr>
          <p:nvPr>
            <p:ph type="title"/>
          </p:nvPr>
        </p:nvSpPr>
        <p:spPr>
          <a:prstGeom prst="rect">
            <a:avLst/>
          </a:prstGeom>
        </p:spPr>
        <p:txBody>
          <a:bodyPr/>
          <a:lstStyle/>
          <a:p>
            <a:r>
              <a:t>Scrum</a:t>
            </a:r>
          </a:p>
        </p:txBody>
      </p:sp>
      <p:sp>
        <p:nvSpPr>
          <p:cNvPr id="12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roduct The software product that is being developed by the Scrum team.…"/>
          <p:cNvSpPr txBox="1">
            <a:spLocks noGrp="1"/>
          </p:cNvSpPr>
          <p:nvPr>
            <p:ph type="body" idx="1"/>
          </p:nvPr>
        </p:nvSpPr>
        <p:spPr>
          <a:xfrm>
            <a:off x="1257300" y="1181100"/>
            <a:ext cx="11099800" cy="7213600"/>
          </a:xfrm>
          <a:prstGeom prst="rect">
            <a:avLst/>
          </a:prstGeom>
        </p:spPr>
        <p:txBody>
          <a:bodyPr/>
          <a:lstStyle/>
          <a:p>
            <a:pPr defTabSz="554990">
              <a:spcBef>
                <a:spcPts val="2800"/>
              </a:spcBef>
              <a:defRPr sz="2660"/>
            </a:pPr>
            <a:r>
              <a:rPr b="1" i="1"/>
              <a:t>Product</a:t>
            </a:r>
            <a:br/>
            <a:r>
              <a:t>The software product that is being developed by the Scrum team.</a:t>
            </a:r>
          </a:p>
          <a:p>
            <a:pPr defTabSz="554990">
              <a:spcBef>
                <a:spcPts val="2800"/>
              </a:spcBef>
              <a:defRPr sz="2660"/>
            </a:pPr>
            <a:r>
              <a:rPr b="1" i="1"/>
              <a:t>Product owner</a:t>
            </a:r>
            <a:br/>
            <a:r>
              <a:t>A team member who is responsible for identifying product features and attributes. They review work done and help to test the product.</a:t>
            </a:r>
          </a:p>
          <a:p>
            <a:pPr defTabSz="554990">
              <a:spcBef>
                <a:spcPts val="2800"/>
              </a:spcBef>
              <a:defRPr sz="2660"/>
            </a:pPr>
            <a:r>
              <a:rPr b="1" i="1"/>
              <a:t>Product backlog</a:t>
            </a:r>
            <a:r>
              <a:t>	</a:t>
            </a:r>
            <a:br/>
            <a:r>
              <a:t>A to-do list of items such as bugs, features and product improvements that the Scrum team have not yet completed.</a:t>
            </a:r>
          </a:p>
          <a:p>
            <a:pPr defTabSz="554990">
              <a:spcBef>
                <a:spcPts val="2800"/>
              </a:spcBef>
              <a:defRPr sz="2660"/>
            </a:pPr>
            <a:r>
              <a:rPr b="1" i="1"/>
              <a:t>Development team</a:t>
            </a:r>
            <a:br/>
            <a:r>
              <a:t>A small self-organising team of five to eight people who are responsible for developing the product.</a:t>
            </a:r>
          </a:p>
          <a:p>
            <a:pPr defTabSz="554990">
              <a:spcBef>
                <a:spcPts val="2800"/>
              </a:spcBef>
              <a:defRPr sz="2660"/>
            </a:pPr>
            <a:r>
              <a:rPr b="1" i="1"/>
              <a:t>Sprint</a:t>
            </a:r>
            <a:r>
              <a:t> </a:t>
            </a:r>
            <a:br/>
            <a:r>
              <a:t>A short period, typically two to four weeks, when a product increment is 	developed.</a:t>
            </a:r>
          </a:p>
        </p:txBody>
      </p:sp>
      <p:sp>
        <p:nvSpPr>
          <p:cNvPr id="123" name="Table 2.5 Scrum terminology"/>
          <p:cNvSpPr txBox="1">
            <a:spLocks noGrp="1"/>
          </p:cNvSpPr>
          <p:nvPr>
            <p:ph type="title"/>
          </p:nvPr>
        </p:nvSpPr>
        <p:spPr>
          <a:prstGeom prst="rect">
            <a:avLst/>
          </a:prstGeom>
        </p:spPr>
        <p:txBody>
          <a:bodyPr/>
          <a:lstStyle/>
          <a:p>
            <a:r>
              <a:t>Table 2.5 Scrum terminology</a:t>
            </a:r>
          </a:p>
        </p:txBody>
      </p:sp>
      <p:sp>
        <p:nvSpPr>
          <p:cNvPr id="12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crum    A daily team meeting where progress is reviewed and work to be done  that day as discussed and agreed.…"/>
          <p:cNvSpPr txBox="1">
            <a:spLocks noGrp="1"/>
          </p:cNvSpPr>
          <p:nvPr>
            <p:ph type="body" idx="1"/>
          </p:nvPr>
        </p:nvSpPr>
        <p:spPr>
          <a:prstGeom prst="rect">
            <a:avLst/>
          </a:prstGeom>
        </p:spPr>
        <p:txBody>
          <a:bodyPr/>
          <a:lstStyle/>
          <a:p>
            <a:r>
              <a:rPr b="1" i="1"/>
              <a:t>Scrum</a:t>
            </a:r>
            <a:r>
              <a:t>			</a:t>
            </a:r>
            <a:br/>
            <a:r>
              <a:t>A daily team meeting where progress is reviewed and work to be done 	that day as discussed and agreed.</a:t>
            </a:r>
          </a:p>
          <a:p>
            <a:r>
              <a:rPr b="1" i="1"/>
              <a:t>ScrumMaster	</a:t>
            </a:r>
            <a:r>
              <a:t>	</a:t>
            </a:r>
            <a:br/>
            <a:r>
              <a:t>A team coach who guides the team in the effective use of Scrum.		</a:t>
            </a:r>
          </a:p>
          <a:p>
            <a:r>
              <a:rPr b="1" i="1"/>
              <a:t>Potentially shippable product increment</a:t>
            </a:r>
            <a:br/>
            <a:r>
              <a:t>The output of a sprint which should be of high enough quality to be deployed for customer use.</a:t>
            </a:r>
          </a:p>
          <a:p>
            <a:r>
              <a:rPr b="1" i="1"/>
              <a:t>Velocity</a:t>
            </a:r>
            <a:br/>
            <a:r>
              <a:t>An estimate of how much work a team can do in a single sprint.</a:t>
            </a:r>
          </a:p>
        </p:txBody>
      </p:sp>
      <p:sp>
        <p:nvSpPr>
          <p:cNvPr id="127" name="Table 2.5 Scrum terminology"/>
          <p:cNvSpPr txBox="1">
            <a:spLocks noGrp="1"/>
          </p:cNvSpPr>
          <p:nvPr>
            <p:ph type="title"/>
          </p:nvPr>
        </p:nvSpPr>
        <p:spPr>
          <a:prstGeom prst="rect">
            <a:avLst/>
          </a:prstGeom>
        </p:spPr>
        <p:txBody>
          <a:bodyPr/>
          <a:lstStyle/>
          <a:p>
            <a:r>
              <a:t>Table 2.5 Scrum terminology</a:t>
            </a:r>
          </a:p>
        </p:txBody>
      </p:sp>
      <p:sp>
        <p:nvSpPr>
          <p:cNvPr id="1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he Product Owner is responsible for ensuring that the development team are always focused on the product they are building rather than diverted into technically interesting but less relevant work.…"/>
          <p:cNvSpPr txBox="1">
            <a:spLocks noGrp="1"/>
          </p:cNvSpPr>
          <p:nvPr>
            <p:ph type="body" idx="1"/>
          </p:nvPr>
        </p:nvSpPr>
        <p:spPr>
          <a:prstGeom prst="rect">
            <a:avLst/>
          </a:prstGeom>
        </p:spPr>
        <p:txBody>
          <a:bodyPr/>
          <a:lstStyle/>
          <a:p>
            <a:r>
              <a:rPr b="1" i="1"/>
              <a:t>The Product Owner</a:t>
            </a:r>
            <a:r>
              <a:t> is responsible for ensuring that the development team are always focused on the product they are building rather than diverted into technically interesting but less relevant work. </a:t>
            </a:r>
          </a:p>
          <a:p>
            <a:pPr lvl="1"/>
            <a:r>
              <a:t>In product development, the product manager should normally take on the Product Owner role.   </a:t>
            </a:r>
          </a:p>
          <a:p>
            <a:r>
              <a:rPr b="1"/>
              <a:t>The ScrumMaster </a:t>
            </a:r>
            <a:r>
              <a:t>is a Scrum expert whose job is to guide the team in the effective use of the Scrum method. The developers of Scrum emphasize that the ScrumMaster is not a conventional project manager but is a coach for the team. They have authority within the team on how Scrum is used. </a:t>
            </a:r>
          </a:p>
          <a:p>
            <a:pPr lvl="1"/>
            <a:r>
              <a:t>In many companies that use Scrum, the ScrumMaster also has some project management responsibilities.</a:t>
            </a:r>
          </a:p>
        </p:txBody>
      </p:sp>
      <p:sp>
        <p:nvSpPr>
          <p:cNvPr id="131" name="Key roles in Scrum"/>
          <p:cNvSpPr txBox="1">
            <a:spLocks noGrp="1"/>
          </p:cNvSpPr>
          <p:nvPr>
            <p:ph type="title"/>
          </p:nvPr>
        </p:nvSpPr>
        <p:spPr>
          <a:prstGeom prst="rect">
            <a:avLst/>
          </a:prstGeom>
        </p:spPr>
        <p:txBody>
          <a:bodyPr/>
          <a:lstStyle/>
          <a:p>
            <a:r>
              <a:t>Key roles in Scrum</a:t>
            </a:r>
          </a:p>
        </p:txBody>
      </p:sp>
      <p:sp>
        <p:nvSpPr>
          <p:cNvPr id="1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133" name="Text"/>
          <p:cNvSpPr txBox="1"/>
          <p:nvPr/>
        </p:nvSpPr>
        <p:spPr>
          <a:xfrm>
            <a:off x="6305500" y="4737100"/>
            <a:ext cx="393800" cy="279401"/>
          </a:xfrm>
          <a:prstGeom prst="rect">
            <a:avLst/>
          </a:prstGeom>
          <a:ln w="12700">
            <a:miter lim="400000"/>
          </a:ln>
        </p:spPr>
        <p:txBody>
          <a:bodyPr wrap="none" lIns="50800" tIns="50800" rIns="50800" bIns="50800" anchor="ctr">
            <a:spAutoFit/>
          </a:bodyPr>
          <a:lstStyle/>
          <a:p>
            <a:pPr>
              <a:defRPr>
                <a:solidFill>
                  <a:srgbClr val="FF2600"/>
                </a:solidFill>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In Scrum, software is developed in sprints, which are fixed-length periods (2 - 4 weeks) in which software features are developed and delivered.…"/>
          <p:cNvSpPr txBox="1">
            <a:spLocks noGrp="1"/>
          </p:cNvSpPr>
          <p:nvPr>
            <p:ph type="body" idx="1"/>
          </p:nvPr>
        </p:nvSpPr>
        <p:spPr>
          <a:prstGeom prst="rect">
            <a:avLst/>
          </a:prstGeom>
        </p:spPr>
        <p:txBody>
          <a:bodyPr/>
          <a:lstStyle/>
          <a:p>
            <a:r>
              <a:t>In Scrum, software is developed in sprints, which are fixed-length periods (2 - 4 weeks) in which software features are developed and delivered.</a:t>
            </a:r>
          </a:p>
          <a:p>
            <a:r>
              <a:t>During a sprint, the team has daily meetings (Scrums) to review progress and to update the list of work items that are incomplete.</a:t>
            </a:r>
          </a:p>
          <a:p>
            <a:r>
              <a:t>Sprints should produce a ‘shippable product increment’. This means that the developed software should be complete and ready to deploy.</a:t>
            </a:r>
          </a:p>
        </p:txBody>
      </p:sp>
      <p:sp>
        <p:nvSpPr>
          <p:cNvPr id="136" name="Scrum and sprints"/>
          <p:cNvSpPr txBox="1">
            <a:spLocks noGrp="1"/>
          </p:cNvSpPr>
          <p:nvPr>
            <p:ph type="title"/>
          </p:nvPr>
        </p:nvSpPr>
        <p:spPr>
          <a:prstGeom prst="rect">
            <a:avLst/>
          </a:prstGeom>
        </p:spPr>
        <p:txBody>
          <a:bodyPr/>
          <a:lstStyle/>
          <a:p>
            <a:r>
              <a:t>Scrum and sprints</a:t>
            </a:r>
          </a:p>
        </p:txBody>
      </p:sp>
      <p:sp>
        <p:nvSpPr>
          <p:cNvPr id="13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Figure 2.3 Scrum cycles"/>
          <p:cNvSpPr txBox="1">
            <a:spLocks noGrp="1"/>
          </p:cNvSpPr>
          <p:nvPr>
            <p:ph type="title"/>
          </p:nvPr>
        </p:nvSpPr>
        <p:spPr>
          <a:prstGeom prst="rect">
            <a:avLst/>
          </a:prstGeom>
        </p:spPr>
        <p:txBody>
          <a:bodyPr/>
          <a:lstStyle/>
          <a:p>
            <a:r>
              <a:t>Figure 2.3 Scrum cycles</a:t>
            </a:r>
          </a:p>
        </p:txBody>
      </p:sp>
      <p:sp>
        <p:nvSpPr>
          <p:cNvPr id="14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pic>
        <p:nvPicPr>
          <p:cNvPr id="3" name="Picture 2">
            <a:extLst>
              <a:ext uri="{FF2B5EF4-FFF2-40B4-BE49-F238E27FC236}">
                <a16:creationId xmlns:a16="http://schemas.microsoft.com/office/drawing/2014/main" id="{47AEAF91-15B2-B74B-A0C9-9E9E2AA9FFEE}"/>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22116" r="13959" b="23357"/>
          <a:stretch/>
        </p:blipFill>
        <p:spPr>
          <a:xfrm>
            <a:off x="1439055" y="1021458"/>
            <a:ext cx="8784236" cy="8380363"/>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oftware products must be brought to market quickly so rapid software development and delivery is essential.…"/>
          <p:cNvSpPr txBox="1">
            <a:spLocks noGrp="1"/>
          </p:cNvSpPr>
          <p:nvPr>
            <p:ph type="body" idx="1"/>
          </p:nvPr>
        </p:nvSpPr>
        <p:spPr>
          <a:xfrm>
            <a:off x="423019" y="1906339"/>
            <a:ext cx="11857881" cy="7021811"/>
          </a:xfrm>
          <a:prstGeom prst="rect">
            <a:avLst/>
          </a:prstGeom>
        </p:spPr>
        <p:txBody>
          <a:bodyPr/>
          <a:lstStyle/>
          <a:p>
            <a:pPr marL="210552" indent="-210552"/>
            <a:r>
              <a:t>Software products must be brought to market quickly so rapid software development and delivery is essential.</a:t>
            </a:r>
          </a:p>
          <a:p>
            <a:pPr marL="210552" indent="-210552"/>
            <a:r>
              <a:t>Virtually all software products are now developed using an agile approach.</a:t>
            </a:r>
          </a:p>
          <a:p>
            <a:pPr marL="210552" indent="-210552"/>
            <a:r>
              <a:t>Agile software engineering focuses on delivering functionality quickly, responding to changing product specifications and minimizing development overheads. </a:t>
            </a:r>
          </a:p>
          <a:p>
            <a:pPr marL="210552" indent="-210552"/>
            <a:r>
              <a:t>A large number of ‘agile methods’ have been developed. </a:t>
            </a:r>
          </a:p>
          <a:p>
            <a:pPr marL="637673" lvl="1" indent="-180473"/>
            <a:r>
              <a:t>There is no ‘best’ agile method or technique.</a:t>
            </a:r>
          </a:p>
          <a:p>
            <a:pPr marL="637673" lvl="1" indent="-180473"/>
            <a:r>
              <a:t>It depends on who is using the technique, the development team and the type of product being developed</a:t>
            </a:r>
          </a:p>
        </p:txBody>
      </p:sp>
      <p:sp>
        <p:nvSpPr>
          <p:cNvPr id="67" name="Agile software engineering"/>
          <p:cNvSpPr txBox="1">
            <a:spLocks noGrp="1"/>
          </p:cNvSpPr>
          <p:nvPr>
            <p:ph type="title"/>
          </p:nvPr>
        </p:nvSpPr>
        <p:spPr>
          <a:xfrm>
            <a:off x="635000" y="381000"/>
            <a:ext cx="12086581" cy="1207890"/>
          </a:xfrm>
          <a:prstGeom prst="rect">
            <a:avLst/>
          </a:prstGeom>
        </p:spPr>
        <p:txBody>
          <a:bodyPr/>
          <a:lstStyle/>
          <a:p>
            <a:r>
              <a:t>Agile software engineering</a:t>
            </a:r>
          </a:p>
        </p:txBody>
      </p:sp>
      <p:sp>
        <p:nvSpPr>
          <p:cNvPr id="68"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Figure 2.4 The top five benefits of using Scrum"/>
          <p:cNvSpPr txBox="1">
            <a:spLocks noGrp="1"/>
          </p:cNvSpPr>
          <p:nvPr>
            <p:ph type="title"/>
          </p:nvPr>
        </p:nvSpPr>
        <p:spPr>
          <a:prstGeom prst="rect">
            <a:avLst/>
          </a:prstGeom>
        </p:spPr>
        <p:txBody>
          <a:bodyPr/>
          <a:lstStyle/>
          <a:p>
            <a:r>
              <a:t>Figure 2.4 The top five benefits of using Scrum</a:t>
            </a:r>
          </a:p>
        </p:txBody>
      </p:sp>
      <p:sp>
        <p:nvSpPr>
          <p:cNvPr id="1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pic>
        <p:nvPicPr>
          <p:cNvPr id="3" name="Picture 2">
            <a:extLst>
              <a:ext uri="{FF2B5EF4-FFF2-40B4-BE49-F238E27FC236}">
                <a16:creationId xmlns:a16="http://schemas.microsoft.com/office/drawing/2014/main" id="{039900AA-B2AD-E644-9545-0C7D83653358}"/>
              </a:ext>
            </a:extLst>
          </p:cNvPr>
          <p:cNvPicPr>
            <a:picLocks noChangeAspect="1"/>
          </p:cNvPicPr>
          <p:nvPr/>
        </p:nvPicPr>
        <p:blipFill rotWithShape="1">
          <a:blip r:embed="rId2">
            <a:extLst>
              <a:ext uri="{28A0092B-C50C-407E-A947-70E740481C1C}">
                <a14:useLocalDpi xmlns:a14="http://schemas.microsoft.com/office/drawing/2010/main" val="0"/>
              </a:ext>
            </a:extLst>
          </a:blip>
          <a:srcRect t="26495" b="32335"/>
          <a:stretch/>
        </p:blipFill>
        <p:spPr>
          <a:xfrm>
            <a:off x="-125647" y="1543987"/>
            <a:ext cx="12717698" cy="710851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roduct backlog This is a to-do list of items to be implemented that is reviewed and updated before each sprint.…"/>
          <p:cNvSpPr txBox="1">
            <a:spLocks noGrp="1"/>
          </p:cNvSpPr>
          <p:nvPr>
            <p:ph type="body" idx="1"/>
          </p:nvPr>
        </p:nvSpPr>
        <p:spPr>
          <a:prstGeom prst="rect">
            <a:avLst/>
          </a:prstGeom>
        </p:spPr>
        <p:txBody>
          <a:bodyPr/>
          <a:lstStyle/>
          <a:p>
            <a:r>
              <a:rPr b="1" i="1"/>
              <a:t>Product backlog</a:t>
            </a:r>
            <a:br/>
            <a:r>
              <a:t>This is a to-do list of items to be implemented that is reviewed and updated before each sprint.</a:t>
            </a:r>
          </a:p>
          <a:p>
            <a:r>
              <a:rPr b="1" i="1"/>
              <a:t>Timeboxed sprints</a:t>
            </a:r>
            <a:br/>
            <a:r>
              <a:t>Fixed-time (2-4 week) periods in which items from the product backlog are implemented,</a:t>
            </a:r>
          </a:p>
          <a:p>
            <a:r>
              <a:rPr b="1" i="1"/>
              <a:t>Self-organizing teams</a:t>
            </a:r>
            <a:br/>
            <a:r>
              <a:t>Self-organizing teams make their own decisions and work by discussing issues and making decisions by consensus.</a:t>
            </a:r>
            <a:br/>
            <a:endParaRPr/>
          </a:p>
        </p:txBody>
      </p:sp>
      <p:sp>
        <p:nvSpPr>
          <p:cNvPr id="148" name="Key Scrum practices"/>
          <p:cNvSpPr txBox="1">
            <a:spLocks noGrp="1"/>
          </p:cNvSpPr>
          <p:nvPr>
            <p:ph type="title"/>
          </p:nvPr>
        </p:nvSpPr>
        <p:spPr>
          <a:prstGeom prst="rect">
            <a:avLst/>
          </a:prstGeom>
        </p:spPr>
        <p:txBody>
          <a:bodyPr/>
          <a:lstStyle/>
          <a:p>
            <a:r>
              <a:t>Key Scrum practices</a:t>
            </a:r>
          </a:p>
        </p:txBody>
      </p:sp>
      <p:sp>
        <p:nvSpPr>
          <p:cNvPr id="14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he product backlog is a list of what needs to be done to complete the development of the product.…"/>
          <p:cNvSpPr txBox="1">
            <a:spLocks noGrp="1"/>
          </p:cNvSpPr>
          <p:nvPr>
            <p:ph type="body" idx="1"/>
          </p:nvPr>
        </p:nvSpPr>
        <p:spPr>
          <a:prstGeom prst="rect">
            <a:avLst/>
          </a:prstGeom>
        </p:spPr>
        <p:txBody>
          <a:bodyPr/>
          <a:lstStyle/>
          <a:p>
            <a:r>
              <a:t>The product backlog is a list of what needs to be done to complete the development of the product. </a:t>
            </a:r>
          </a:p>
          <a:p>
            <a:r>
              <a:t>The items on this list are called product backlog items (PBIs). </a:t>
            </a:r>
          </a:p>
          <a:p>
            <a:r>
              <a:t>The product backlog may include a variety of different items such as product features to be implemented, user requests, essential development activities and desirable engineering improvements.  </a:t>
            </a:r>
          </a:p>
          <a:p>
            <a:r>
              <a:t>The product backlog should always be prioritized so that the items that be implemented first are at the top of the list.  </a:t>
            </a:r>
          </a:p>
        </p:txBody>
      </p:sp>
      <p:sp>
        <p:nvSpPr>
          <p:cNvPr id="152" name="Product backlogs"/>
          <p:cNvSpPr txBox="1">
            <a:spLocks noGrp="1"/>
          </p:cNvSpPr>
          <p:nvPr>
            <p:ph type="title"/>
          </p:nvPr>
        </p:nvSpPr>
        <p:spPr>
          <a:prstGeom prst="rect">
            <a:avLst/>
          </a:prstGeom>
        </p:spPr>
        <p:txBody>
          <a:bodyPr/>
          <a:lstStyle/>
          <a:p>
            <a:r>
              <a:t>Product backlogs</a:t>
            </a:r>
          </a:p>
        </p:txBody>
      </p:sp>
      <p:sp>
        <p:nvSpPr>
          <p:cNvPr id="15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1.  As a teacher, I want to be able to configure the group of tools that are available to individual classes. (feature)…"/>
          <p:cNvSpPr txBox="1">
            <a:spLocks noGrp="1"/>
          </p:cNvSpPr>
          <p:nvPr>
            <p:ph type="body" idx="1"/>
          </p:nvPr>
        </p:nvSpPr>
        <p:spPr>
          <a:prstGeom prst="rect">
            <a:avLst/>
          </a:prstGeom>
        </p:spPr>
        <p:txBody>
          <a:bodyPr/>
          <a:lstStyle/>
          <a:p>
            <a:pPr defTabSz="566674">
              <a:spcBef>
                <a:spcPts val="2900"/>
              </a:spcBef>
              <a:defRPr sz="2716"/>
            </a:pPr>
            <a:r>
              <a:t>1.  As a teacher, I want to be able to configure the group of tools that are available to individual classes. (feature)</a:t>
            </a:r>
          </a:p>
          <a:p>
            <a:pPr defTabSz="566674">
              <a:spcBef>
                <a:spcPts val="2900"/>
              </a:spcBef>
              <a:defRPr sz="2716"/>
            </a:pPr>
            <a:r>
              <a:t>2.  As a parent, I want to be able to view my childrens’ work and the assessments made by their teachers. (feature)</a:t>
            </a:r>
          </a:p>
          <a:p>
            <a:pPr defTabSz="566674">
              <a:spcBef>
                <a:spcPts val="2900"/>
              </a:spcBef>
              <a:defRPr sz="2716"/>
            </a:pPr>
            <a:r>
              <a:t>3.  As a teacher of young children, I want a pictorial interface for children with limited reading ability. (user request)</a:t>
            </a:r>
          </a:p>
          <a:p>
            <a:pPr defTabSz="566674">
              <a:spcBef>
                <a:spcPts val="2900"/>
              </a:spcBef>
              <a:defRPr sz="2716"/>
            </a:pPr>
            <a:r>
              <a:t>4. Establish criteria for the assessment of open source software that might be used as a basis for parts of this system. (development activity)</a:t>
            </a:r>
          </a:p>
          <a:p>
            <a:pPr defTabSz="566674">
              <a:spcBef>
                <a:spcPts val="2900"/>
              </a:spcBef>
              <a:defRPr sz="2716"/>
            </a:pPr>
            <a:r>
              <a:t>5.  Refactor user interface code to improve understandability and performance. (engineering improvement)</a:t>
            </a:r>
          </a:p>
          <a:p>
            <a:pPr defTabSz="566674">
              <a:spcBef>
                <a:spcPts val="2900"/>
              </a:spcBef>
              <a:defRPr sz="2716"/>
            </a:pPr>
            <a:r>
              <a:t>6.  Implement encryption for all personal user data. (engineering improvement)</a:t>
            </a:r>
          </a:p>
        </p:txBody>
      </p:sp>
      <p:sp>
        <p:nvSpPr>
          <p:cNvPr id="156" name="Table 2.6 Examples of product backlog items"/>
          <p:cNvSpPr txBox="1">
            <a:spLocks noGrp="1"/>
          </p:cNvSpPr>
          <p:nvPr>
            <p:ph type="title"/>
          </p:nvPr>
        </p:nvSpPr>
        <p:spPr>
          <a:prstGeom prst="rect">
            <a:avLst/>
          </a:prstGeom>
        </p:spPr>
        <p:txBody>
          <a:bodyPr/>
          <a:lstStyle/>
          <a:p>
            <a:r>
              <a:t>Table 2.6 Examples of product backlog items</a:t>
            </a:r>
          </a:p>
        </p:txBody>
      </p:sp>
      <p:sp>
        <p:nvSpPr>
          <p:cNvPr id="15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ady for consideration  These are high-level ideas and feature descriptions that will be   considered for inclusion in the product. They are tentative so may radically change or may not be included in the final product.…"/>
          <p:cNvSpPr txBox="1">
            <a:spLocks noGrp="1"/>
          </p:cNvSpPr>
          <p:nvPr>
            <p:ph type="body" idx="1"/>
          </p:nvPr>
        </p:nvSpPr>
        <p:spPr>
          <a:prstGeom prst="rect">
            <a:avLst/>
          </a:prstGeom>
        </p:spPr>
        <p:txBody>
          <a:bodyPr/>
          <a:lstStyle/>
          <a:p>
            <a:r>
              <a:rPr b="1" i="1"/>
              <a:t>Ready for consideration</a:t>
            </a:r>
            <a:r>
              <a:t>	</a:t>
            </a:r>
            <a:br/>
            <a:r>
              <a:t>These are high-level ideas and feature descriptions that will be 		considered for inclusion in the product. They are tentative so may radically change or may not be included in the final product.</a:t>
            </a:r>
          </a:p>
          <a:p>
            <a:r>
              <a:rPr b="1" i="1"/>
              <a:t>Ready for refinement</a:t>
            </a:r>
            <a:r>
              <a:t>	</a:t>
            </a:r>
            <a:br/>
            <a:r>
              <a:t>The team has agreed that this is an important item that should be 		implemented as part of the current development. There is a reasonably clear definition of what is required. However, work is needed to understand and refine the item.</a:t>
            </a:r>
          </a:p>
          <a:p>
            <a:r>
              <a:rPr b="1" i="1"/>
              <a:t>Ready for implementation	</a:t>
            </a:r>
            <a:br/>
            <a:r>
              <a:t>The PBI has enough detail for the team to estimate the effort involved and to implement the item. Dependencies on other items have been identified.</a:t>
            </a:r>
          </a:p>
        </p:txBody>
      </p:sp>
      <p:sp>
        <p:nvSpPr>
          <p:cNvPr id="160" name="Table 2.7 Product backlog item states"/>
          <p:cNvSpPr txBox="1">
            <a:spLocks noGrp="1"/>
          </p:cNvSpPr>
          <p:nvPr>
            <p:ph type="title"/>
          </p:nvPr>
        </p:nvSpPr>
        <p:spPr>
          <a:prstGeom prst="rect">
            <a:avLst/>
          </a:prstGeom>
        </p:spPr>
        <p:txBody>
          <a:bodyPr/>
          <a:lstStyle/>
          <a:p>
            <a:r>
              <a:t>Table 2.7 Product backlog item states</a:t>
            </a:r>
          </a:p>
        </p:txBody>
      </p:sp>
      <p:sp>
        <p:nvSpPr>
          <p:cNvPr id="1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Figure 2.5 Product backlog activities"/>
          <p:cNvSpPr txBox="1">
            <a:spLocks noGrp="1"/>
          </p:cNvSpPr>
          <p:nvPr>
            <p:ph type="title"/>
          </p:nvPr>
        </p:nvSpPr>
        <p:spPr>
          <a:prstGeom prst="rect">
            <a:avLst/>
          </a:prstGeom>
        </p:spPr>
        <p:txBody>
          <a:bodyPr/>
          <a:lstStyle/>
          <a:p>
            <a:r>
              <a:t>Figure 2.5 Product backlog activities</a:t>
            </a:r>
          </a:p>
        </p:txBody>
      </p:sp>
      <p:sp>
        <p:nvSpPr>
          <p:cNvPr id="16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pic>
        <p:nvPicPr>
          <p:cNvPr id="3" name="Picture 2">
            <a:extLst>
              <a:ext uri="{FF2B5EF4-FFF2-40B4-BE49-F238E27FC236}">
                <a16:creationId xmlns:a16="http://schemas.microsoft.com/office/drawing/2014/main" id="{C2B98535-8773-C940-AA4A-E94097689161}"/>
              </a:ext>
            </a:extLst>
          </p:cNvPr>
          <p:cNvPicPr>
            <a:picLocks noChangeAspect="1"/>
          </p:cNvPicPr>
          <p:nvPr/>
        </p:nvPicPr>
        <p:blipFill rotWithShape="1">
          <a:blip r:embed="rId2">
            <a:extLst>
              <a:ext uri="{28A0092B-C50C-407E-A947-70E740481C1C}">
                <a14:useLocalDpi xmlns:a14="http://schemas.microsoft.com/office/drawing/2010/main" val="0"/>
              </a:ext>
            </a:extLst>
          </a:blip>
          <a:srcRect l="16470" t="8757" r="13959" b="50730"/>
          <a:stretch/>
        </p:blipFill>
        <p:spPr>
          <a:xfrm>
            <a:off x="1184223" y="1454045"/>
            <a:ext cx="10553075" cy="8343244"/>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finement  Existing PBIs are analysed and refined to create more detailed PBIs. This may lead to the creation of new product backlog items.…"/>
          <p:cNvSpPr txBox="1">
            <a:spLocks noGrp="1"/>
          </p:cNvSpPr>
          <p:nvPr>
            <p:ph type="body" idx="1"/>
          </p:nvPr>
        </p:nvSpPr>
        <p:spPr>
          <a:prstGeom prst="rect">
            <a:avLst/>
          </a:prstGeom>
        </p:spPr>
        <p:txBody>
          <a:bodyPr/>
          <a:lstStyle/>
          <a:p>
            <a:pPr marL="221080" indent="-221080" defTabSz="525779">
              <a:spcBef>
                <a:spcPts val="2700"/>
              </a:spcBef>
              <a:defRPr sz="2520"/>
            </a:pPr>
            <a:r>
              <a:rPr b="1" i="1"/>
              <a:t>Refinement</a:t>
            </a:r>
            <a:r>
              <a:t> </a:t>
            </a:r>
            <a:br/>
            <a:r>
              <a:t>Existing PBIs are analysed and refined to create more detailed PBIs. This may lead to the creation of new product backlog items.</a:t>
            </a:r>
          </a:p>
          <a:p>
            <a:pPr marL="221080" indent="-221080" defTabSz="525779">
              <a:spcBef>
                <a:spcPts val="2700"/>
              </a:spcBef>
              <a:defRPr sz="2520"/>
            </a:pPr>
            <a:r>
              <a:rPr b="1"/>
              <a:t>Estimation</a:t>
            </a:r>
            <a:br/>
            <a:r>
              <a:t>The team estimate the amount of work required to implement a PBI and add this assessment to each analysed PBI.</a:t>
            </a:r>
          </a:p>
          <a:p>
            <a:pPr marL="221080" indent="-221080" defTabSz="525779">
              <a:spcBef>
                <a:spcPts val="2700"/>
              </a:spcBef>
              <a:defRPr sz="2520"/>
            </a:pPr>
            <a:r>
              <a:rPr b="1"/>
              <a:t>Creation</a:t>
            </a:r>
            <a:r>
              <a:t> </a:t>
            </a:r>
            <a:br/>
            <a:r>
              <a:t>New items are added to the backlog. These may be new features suggested by the product manager, required feature changes, engineering improvements, or process activities such as the assessment of development tools that might be used.</a:t>
            </a:r>
          </a:p>
          <a:p>
            <a:pPr marL="221080" indent="-221080" defTabSz="525779">
              <a:spcBef>
                <a:spcPts val="2700"/>
              </a:spcBef>
              <a:defRPr sz="2520"/>
            </a:pPr>
            <a:r>
              <a:rPr b="1"/>
              <a:t>Prioritization</a:t>
            </a:r>
            <a:br/>
            <a:r>
              <a:t>The product backlog items are reordered to take new information and changed circumstances into account.</a:t>
            </a:r>
          </a:p>
        </p:txBody>
      </p:sp>
      <p:sp>
        <p:nvSpPr>
          <p:cNvPr id="168" name="Product backlog activities"/>
          <p:cNvSpPr txBox="1">
            <a:spLocks noGrp="1"/>
          </p:cNvSpPr>
          <p:nvPr>
            <p:ph type="title"/>
          </p:nvPr>
        </p:nvSpPr>
        <p:spPr>
          <a:prstGeom prst="rect">
            <a:avLst/>
          </a:prstGeom>
        </p:spPr>
        <p:txBody>
          <a:bodyPr/>
          <a:lstStyle/>
          <a:p>
            <a:r>
              <a:t>Product backlog activities</a:t>
            </a:r>
          </a:p>
        </p:txBody>
      </p:sp>
      <p:sp>
        <p:nvSpPr>
          <p:cNvPr id="16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ffort required…"/>
          <p:cNvSpPr txBox="1">
            <a:spLocks noGrp="1"/>
          </p:cNvSpPr>
          <p:nvPr>
            <p:ph type="body" idx="1"/>
          </p:nvPr>
        </p:nvSpPr>
        <p:spPr>
          <a:prstGeom prst="rect">
            <a:avLst/>
          </a:prstGeom>
        </p:spPr>
        <p:txBody>
          <a:bodyPr/>
          <a:lstStyle/>
          <a:p>
            <a:r>
              <a:t>Effort required</a:t>
            </a:r>
          </a:p>
          <a:p>
            <a:pPr lvl="1"/>
            <a:r>
              <a:t>This may be expressed in person-hours or person-days i.e. the number of hours or days it would take one person to implement that PBI. This is not the same as calendar time. Several people may work on an item, which may shorten the calendar time required.  </a:t>
            </a:r>
          </a:p>
          <a:p>
            <a:r>
              <a:t>Story points</a:t>
            </a:r>
          </a:p>
          <a:p>
            <a:pPr lvl="1"/>
            <a:r>
              <a:t>Story points are an arbitrary estimate of the effort involved in implementing a PBI, taking into account the size of the task, its complexity, the technology that may be required and the ‘unknown’ characteristics of the work. </a:t>
            </a:r>
          </a:p>
          <a:p>
            <a:pPr lvl="1"/>
            <a:r>
              <a:t>They were derived originally by comparing user stories, but they can be used for estimating any kind of PBI. </a:t>
            </a:r>
          </a:p>
          <a:p>
            <a:pPr lvl="1"/>
            <a:r>
              <a:t>Story points are estimated relatively. The team agree on the story points for a baseline task and other tasks are estimated by comparison with this e.g. more/less complex, larger/smaller etc.  </a:t>
            </a:r>
          </a:p>
        </p:txBody>
      </p:sp>
      <p:sp>
        <p:nvSpPr>
          <p:cNvPr id="172" name="PBI estimation metrics"/>
          <p:cNvSpPr txBox="1">
            <a:spLocks noGrp="1"/>
          </p:cNvSpPr>
          <p:nvPr>
            <p:ph type="title"/>
          </p:nvPr>
        </p:nvSpPr>
        <p:spPr>
          <a:prstGeom prst="rect">
            <a:avLst/>
          </a:prstGeom>
        </p:spPr>
        <p:txBody>
          <a:bodyPr/>
          <a:lstStyle/>
          <a:p>
            <a:r>
              <a:t>PBI estimation metrics</a:t>
            </a:r>
          </a:p>
        </p:txBody>
      </p:sp>
      <p:sp>
        <p:nvSpPr>
          <p:cNvPr id="17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roducts are developed in a series of sprints, each of which delivers an increment of the product or supporting software.…"/>
          <p:cNvSpPr txBox="1">
            <a:spLocks noGrp="1"/>
          </p:cNvSpPr>
          <p:nvPr>
            <p:ph type="body" idx="1"/>
          </p:nvPr>
        </p:nvSpPr>
        <p:spPr>
          <a:prstGeom prst="rect">
            <a:avLst/>
          </a:prstGeom>
        </p:spPr>
        <p:txBody>
          <a:bodyPr/>
          <a:lstStyle/>
          <a:p>
            <a:r>
              <a:t>Products are developed in a series of sprints, each of which delivers an increment of the product or supporting software. </a:t>
            </a:r>
          </a:p>
          <a:p>
            <a:r>
              <a:t>Sprints are short duration activities (1-4 weeks) and take place between a defined start and end date. Sprints are timeboxed, which means that development stops at the end of a sprint whether or not the work has been completed.</a:t>
            </a:r>
          </a:p>
          <a:p>
            <a:r>
              <a:t>During a sprint, the team work on the items from the product backlog.</a:t>
            </a:r>
          </a:p>
        </p:txBody>
      </p:sp>
      <p:sp>
        <p:nvSpPr>
          <p:cNvPr id="180" name="Timeboxed sprints"/>
          <p:cNvSpPr txBox="1">
            <a:spLocks noGrp="1"/>
          </p:cNvSpPr>
          <p:nvPr>
            <p:ph type="title"/>
          </p:nvPr>
        </p:nvSpPr>
        <p:spPr>
          <a:prstGeom prst="rect">
            <a:avLst/>
          </a:prstGeom>
        </p:spPr>
        <p:txBody>
          <a:bodyPr/>
          <a:lstStyle/>
          <a:p>
            <a:r>
              <a:t>Timeboxed sprints</a:t>
            </a:r>
          </a:p>
        </p:txBody>
      </p:sp>
      <p:sp>
        <p:nvSpPr>
          <p:cNvPr id="18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igure 2.6 Benefits of using timeboxed sprints"/>
          <p:cNvSpPr txBox="1">
            <a:spLocks noGrp="1"/>
          </p:cNvSpPr>
          <p:nvPr>
            <p:ph type="title"/>
          </p:nvPr>
        </p:nvSpPr>
        <p:spPr>
          <a:prstGeom prst="rect">
            <a:avLst/>
          </a:prstGeom>
        </p:spPr>
        <p:txBody>
          <a:bodyPr/>
          <a:lstStyle/>
          <a:p>
            <a:r>
              <a:rPr dirty="0"/>
              <a:t>Figure 2.6 Benefits of using timeboxed sprints</a:t>
            </a:r>
          </a:p>
        </p:txBody>
      </p:sp>
      <p:sp>
        <p:nvSpPr>
          <p:cNvPr id="18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pic>
        <p:nvPicPr>
          <p:cNvPr id="4" name="Picture 3">
            <a:extLst>
              <a:ext uri="{FF2B5EF4-FFF2-40B4-BE49-F238E27FC236}">
                <a16:creationId xmlns:a16="http://schemas.microsoft.com/office/drawing/2014/main" id="{5922558F-9D20-2746-A906-1B73569B7F9B}"/>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13084" r="6526" b="49237"/>
          <a:stretch/>
        </p:blipFill>
        <p:spPr>
          <a:xfrm>
            <a:off x="-230413" y="682179"/>
            <a:ext cx="12538647" cy="7963141"/>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n-driven development evolved to support the engineering of large, long-lifetime systems (such as aircraft control systems) where teams may be geographically dispersed and work on the software for several years.…"/>
          <p:cNvSpPr txBox="1">
            <a:spLocks noGrp="1"/>
          </p:cNvSpPr>
          <p:nvPr>
            <p:ph type="body" idx="1"/>
          </p:nvPr>
        </p:nvSpPr>
        <p:spPr>
          <a:prstGeom prst="rect">
            <a:avLst/>
          </a:prstGeom>
        </p:spPr>
        <p:txBody>
          <a:bodyPr/>
          <a:lstStyle/>
          <a:p>
            <a:r>
              <a:t>Plan-driven development evolved to support the engineering of large, long-lifetime systems (such as aircraft control systems) where teams may be geographically dispersed and work on the software for several years.</a:t>
            </a:r>
          </a:p>
          <a:p>
            <a:pPr lvl="1"/>
            <a:r>
              <a:t>This approach is based on controlled and rigorous software development processes that include detailed project planning, requirements specification and analysis and system modelling.</a:t>
            </a:r>
          </a:p>
          <a:p>
            <a:pPr lvl="1"/>
            <a:r>
              <a:t>However, plan-driven development involves significant overheads and documentation and it does not support the rapid development and delivery of software.</a:t>
            </a:r>
          </a:p>
          <a:p>
            <a:r>
              <a:t>Agile methods were developed in the 1990s to address this problem. </a:t>
            </a:r>
          </a:p>
          <a:p>
            <a:pPr lvl="1"/>
            <a:r>
              <a:t>These methods focus on the software rather than its documentation, develop software in a series of increments and aim to reduce process bureaucracy as much as possible.</a:t>
            </a:r>
          </a:p>
        </p:txBody>
      </p:sp>
      <p:sp>
        <p:nvSpPr>
          <p:cNvPr id="71" name="Agile methods"/>
          <p:cNvSpPr txBox="1">
            <a:spLocks noGrp="1"/>
          </p:cNvSpPr>
          <p:nvPr>
            <p:ph type="title"/>
          </p:nvPr>
        </p:nvSpPr>
        <p:spPr>
          <a:prstGeom prst="rect">
            <a:avLst/>
          </a:prstGeom>
        </p:spPr>
        <p:txBody>
          <a:bodyPr/>
          <a:lstStyle/>
          <a:p>
            <a:r>
              <a:t>Agile methods</a:t>
            </a:r>
          </a:p>
        </p:txBody>
      </p:sp>
      <p:sp>
        <p:nvSpPr>
          <p:cNvPr id="72"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print planning  Work items to be completed in that sprint are selected and, if necessary, refined to create a sprint backlog. This should not last more than a day at the beginning of the sprint.…"/>
          <p:cNvSpPr txBox="1">
            <a:spLocks noGrp="1"/>
          </p:cNvSpPr>
          <p:nvPr>
            <p:ph type="body" idx="1"/>
          </p:nvPr>
        </p:nvSpPr>
        <p:spPr>
          <a:prstGeom prst="rect">
            <a:avLst/>
          </a:prstGeom>
        </p:spPr>
        <p:txBody>
          <a:bodyPr/>
          <a:lstStyle/>
          <a:p>
            <a:r>
              <a:rPr b="1" i="1"/>
              <a:t>Sprint planning</a:t>
            </a:r>
            <a:r>
              <a:t> </a:t>
            </a:r>
            <a:br/>
            <a:r>
              <a:t>Work items to be completed in that sprint are selected and, if necessary, refined to create a sprint backlog. This should not last more than a day at the beginning of the sprint.</a:t>
            </a:r>
          </a:p>
          <a:p>
            <a:r>
              <a:rPr b="1" i="1"/>
              <a:t>Sprint execution</a:t>
            </a:r>
            <a:br>
              <a:rPr b="1" i="1"/>
            </a:br>
            <a:r>
              <a:t>The team work to implement the sprint backlog items that have been chosen for that sprint. If it is impossible to complete all of the sprint backlog items, the sprint is not extended. The unfinished items are returned to the product backlog and queued for a future sprint.</a:t>
            </a:r>
          </a:p>
          <a:p>
            <a:r>
              <a:rPr b="1" i="1"/>
              <a:t>Sprint reviewing</a:t>
            </a:r>
            <a:br/>
            <a:r>
              <a:t>The work done in the sprint is reviewed by the team and (possibly) external stakeholders. The team reflect on what went well and what went wrong during the sprint with a view to improving their work process.</a:t>
            </a:r>
          </a:p>
        </p:txBody>
      </p:sp>
      <p:sp>
        <p:nvSpPr>
          <p:cNvPr id="188" name="Sprint activities"/>
          <p:cNvSpPr txBox="1">
            <a:spLocks noGrp="1"/>
          </p:cNvSpPr>
          <p:nvPr>
            <p:ph type="title"/>
          </p:nvPr>
        </p:nvSpPr>
        <p:spPr>
          <a:prstGeom prst="rect">
            <a:avLst/>
          </a:prstGeom>
        </p:spPr>
        <p:txBody>
          <a:bodyPr/>
          <a:lstStyle/>
          <a:p>
            <a:r>
              <a:t>Sprint activities</a:t>
            </a:r>
          </a:p>
        </p:txBody>
      </p:sp>
      <p:sp>
        <p:nvSpPr>
          <p:cNvPr id="18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Figure 2.7 Sprint activities"/>
          <p:cNvSpPr txBox="1">
            <a:spLocks noGrp="1"/>
          </p:cNvSpPr>
          <p:nvPr>
            <p:ph type="title"/>
          </p:nvPr>
        </p:nvSpPr>
        <p:spPr>
          <a:prstGeom prst="rect">
            <a:avLst/>
          </a:prstGeom>
        </p:spPr>
        <p:txBody>
          <a:bodyPr/>
          <a:lstStyle/>
          <a:p>
            <a:r>
              <a:t>Figure 2.7 Sprint activities</a:t>
            </a:r>
          </a:p>
        </p:txBody>
      </p:sp>
      <p:sp>
        <p:nvSpPr>
          <p:cNvPr id="19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pic>
        <p:nvPicPr>
          <p:cNvPr id="3" name="Picture 2">
            <a:extLst>
              <a:ext uri="{FF2B5EF4-FFF2-40B4-BE49-F238E27FC236}">
                <a16:creationId xmlns:a16="http://schemas.microsoft.com/office/drawing/2014/main" id="{68FFE8BE-907C-A04F-9023-E715D1A8E300}"/>
              </a:ext>
            </a:extLst>
          </p:cNvPr>
          <p:cNvPicPr>
            <a:picLocks noChangeAspect="1"/>
          </p:cNvPicPr>
          <p:nvPr/>
        </p:nvPicPr>
        <p:blipFill rotWithShape="1">
          <a:blip r:embed="rId2">
            <a:extLst>
              <a:ext uri="{28A0092B-C50C-407E-A947-70E740481C1C}">
                <a14:useLocalDpi xmlns:a14="http://schemas.microsoft.com/office/drawing/2010/main" val="0"/>
              </a:ext>
            </a:extLst>
          </a:blip>
          <a:srcRect l="14091" t="14232" r="17230" b="44379"/>
          <a:stretch/>
        </p:blipFill>
        <p:spPr>
          <a:xfrm>
            <a:off x="1394084" y="1021458"/>
            <a:ext cx="10118362" cy="827866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Establish an agreed sprint goal…"/>
          <p:cNvSpPr txBox="1">
            <a:spLocks noGrp="1"/>
          </p:cNvSpPr>
          <p:nvPr>
            <p:ph type="body" idx="1"/>
          </p:nvPr>
        </p:nvSpPr>
        <p:spPr>
          <a:prstGeom prst="rect">
            <a:avLst/>
          </a:prstGeom>
        </p:spPr>
        <p:txBody>
          <a:bodyPr/>
          <a:lstStyle/>
          <a:p>
            <a:r>
              <a:t> Establish an agreed sprint goal</a:t>
            </a:r>
          </a:p>
          <a:p>
            <a:pPr lvl="1"/>
            <a:r>
              <a:t>Sprint goals may be focused on software functionality, support or performance and reliability,.</a:t>
            </a:r>
          </a:p>
          <a:p>
            <a:r>
              <a:t>Decide on the list of items from the product backlog that should be implemented</a:t>
            </a:r>
          </a:p>
          <a:p>
            <a:r>
              <a:t>Create a sprint backlog. </a:t>
            </a:r>
          </a:p>
          <a:p>
            <a:pPr lvl="1"/>
            <a:r>
              <a:t>This is a more detailed version of the product backlog that records the work to be done during the sprint</a:t>
            </a:r>
          </a:p>
        </p:txBody>
      </p:sp>
      <p:sp>
        <p:nvSpPr>
          <p:cNvPr id="196" name="Sprint planning"/>
          <p:cNvSpPr txBox="1">
            <a:spLocks noGrp="1"/>
          </p:cNvSpPr>
          <p:nvPr>
            <p:ph type="title"/>
          </p:nvPr>
        </p:nvSpPr>
        <p:spPr>
          <a:prstGeom prst="rect">
            <a:avLst/>
          </a:prstGeom>
        </p:spPr>
        <p:txBody>
          <a:bodyPr/>
          <a:lstStyle/>
          <a:p>
            <a:r>
              <a:t>Sprint planning</a:t>
            </a:r>
          </a:p>
        </p:txBody>
      </p:sp>
      <p:sp>
        <p:nvSpPr>
          <p:cNvPr id="19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Figure 2.8 Sprint goals"/>
          <p:cNvSpPr txBox="1">
            <a:spLocks noGrp="1"/>
          </p:cNvSpPr>
          <p:nvPr>
            <p:ph type="title"/>
          </p:nvPr>
        </p:nvSpPr>
        <p:spPr>
          <a:prstGeom prst="rect">
            <a:avLst/>
          </a:prstGeom>
        </p:spPr>
        <p:txBody>
          <a:bodyPr/>
          <a:lstStyle/>
          <a:p>
            <a:r>
              <a:t>Figure 2.8 Sprint goals</a:t>
            </a:r>
          </a:p>
        </p:txBody>
      </p:sp>
      <p:sp>
        <p:nvSpPr>
          <p:cNvPr id="20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33</a:t>
            </a:fld>
            <a:endParaRPr/>
          </a:p>
        </p:txBody>
      </p:sp>
      <p:pic>
        <p:nvPicPr>
          <p:cNvPr id="3" name="Picture 2">
            <a:extLst>
              <a:ext uri="{FF2B5EF4-FFF2-40B4-BE49-F238E27FC236}">
                <a16:creationId xmlns:a16="http://schemas.microsoft.com/office/drawing/2014/main" id="{6D075A2C-9A3A-C446-9D03-ADAA39EEA5A2}"/>
              </a:ext>
            </a:extLst>
          </p:cNvPr>
          <p:cNvPicPr>
            <a:picLocks noChangeAspect="1"/>
          </p:cNvPicPr>
          <p:nvPr/>
        </p:nvPicPr>
        <p:blipFill rotWithShape="1">
          <a:blip r:embed="rId2">
            <a:extLst>
              <a:ext uri="{28A0092B-C50C-407E-A947-70E740481C1C}">
                <a14:useLocalDpi xmlns:a14="http://schemas.microsoft.com/office/drawing/2010/main" val="0"/>
              </a:ext>
            </a:extLst>
          </a:blip>
          <a:srcRect l="4875" t="6214" r="3850" b="57148"/>
          <a:stretch/>
        </p:blipFill>
        <p:spPr>
          <a:xfrm>
            <a:off x="952500" y="1528997"/>
            <a:ext cx="12208864" cy="699922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In a sprint plan, the team decides which items in the product backlog should be implemented during that sprint.…"/>
          <p:cNvSpPr txBox="1">
            <a:spLocks noGrp="1"/>
          </p:cNvSpPr>
          <p:nvPr>
            <p:ph type="body" idx="1"/>
          </p:nvPr>
        </p:nvSpPr>
        <p:spPr>
          <a:prstGeom prst="rect">
            <a:avLst/>
          </a:prstGeom>
        </p:spPr>
        <p:txBody>
          <a:bodyPr/>
          <a:lstStyle/>
          <a:p>
            <a:r>
              <a:t>In a sprint plan, the team decides which items in the product backlog should be implemented during that sprint.</a:t>
            </a:r>
          </a:p>
          <a:p>
            <a:pPr lvl="1"/>
            <a:r>
              <a:t>Key inputs are the effort estimates associated with PBIs and the team’s velocity</a:t>
            </a:r>
          </a:p>
          <a:p>
            <a:r>
              <a:t>The output of the sprint planning process is a sprint backlog.</a:t>
            </a:r>
          </a:p>
          <a:p>
            <a:pPr lvl="1"/>
            <a:r>
              <a:t>The sprint backlog is a breakdown of PBIs to show the what is involved in implementing the PBIs chosen for that sprint.</a:t>
            </a:r>
          </a:p>
          <a:p>
            <a:r>
              <a:t>During a sprint, the team have daily meetings (scrums) to coordinate their work.</a:t>
            </a:r>
          </a:p>
        </p:txBody>
      </p:sp>
      <p:sp>
        <p:nvSpPr>
          <p:cNvPr id="204" name="Sprint planning"/>
          <p:cNvSpPr txBox="1">
            <a:spLocks noGrp="1"/>
          </p:cNvSpPr>
          <p:nvPr>
            <p:ph type="title"/>
          </p:nvPr>
        </p:nvSpPr>
        <p:spPr>
          <a:prstGeom prst="rect">
            <a:avLst/>
          </a:prstGeom>
        </p:spPr>
        <p:txBody>
          <a:bodyPr/>
          <a:lstStyle/>
          <a:p>
            <a:r>
              <a:t>Sprint planning</a:t>
            </a:r>
          </a:p>
        </p:txBody>
      </p:sp>
      <p:sp>
        <p:nvSpPr>
          <p:cNvPr id="20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A scrum is a short, daily meeting that is usually held at the beginning of the day. During a scrum, all team members share information, describe their progress since the previous day’s scrum, problems that have arisen and plans for the coming day. This means that everyone on the team knows what is going on and, if problems arise, can re-plan short-term work to cope with them.…"/>
          <p:cNvSpPr txBox="1">
            <a:spLocks noGrp="1"/>
          </p:cNvSpPr>
          <p:nvPr>
            <p:ph type="body" idx="1"/>
          </p:nvPr>
        </p:nvSpPr>
        <p:spPr>
          <a:prstGeom prst="rect">
            <a:avLst/>
          </a:prstGeom>
        </p:spPr>
        <p:txBody>
          <a:bodyPr/>
          <a:lstStyle/>
          <a:p>
            <a:pPr defTabSz="554990">
              <a:spcBef>
                <a:spcPts val="2800"/>
              </a:spcBef>
              <a:defRPr sz="2660"/>
            </a:pPr>
            <a:r>
              <a:t>A scrum is a short, daily meeting that is usually held at the beginning of the day. During a scrum, all team members share information, describe their progress since the previous day’s scrum, problems that have arisen and plans for the coming day. This means that everyone on the team knows what is going on and, if problems arise, can re-plan short-term work to cope with them.  </a:t>
            </a:r>
          </a:p>
          <a:p>
            <a:pPr defTabSz="554990">
              <a:spcBef>
                <a:spcPts val="2800"/>
              </a:spcBef>
              <a:defRPr sz="2660"/>
            </a:pPr>
            <a:r>
              <a:t>Scrum meetings should be short and focused. To dissuade team members from getting involved in long discussions, they are sometimes organized as ‘stand-up’ meetings where there are no chairs in the meeting room.</a:t>
            </a:r>
          </a:p>
          <a:p>
            <a:pPr defTabSz="554990">
              <a:spcBef>
                <a:spcPts val="2800"/>
              </a:spcBef>
              <a:defRPr sz="2660"/>
            </a:pPr>
            <a:r>
              <a:t>During a scrum, the sprint backlog is reviewed. Completed items are removed from it. New items may be added to the backlog as new information emerges. The team then decide who should work on sprint backlog items that day.</a:t>
            </a:r>
          </a:p>
        </p:txBody>
      </p:sp>
      <p:sp>
        <p:nvSpPr>
          <p:cNvPr id="208" name="Table 2.8 Scrums"/>
          <p:cNvSpPr txBox="1">
            <a:spLocks noGrp="1"/>
          </p:cNvSpPr>
          <p:nvPr>
            <p:ph type="title"/>
          </p:nvPr>
        </p:nvSpPr>
        <p:spPr>
          <a:prstGeom prst="rect">
            <a:avLst/>
          </a:prstGeom>
        </p:spPr>
        <p:txBody>
          <a:bodyPr/>
          <a:lstStyle/>
          <a:p>
            <a:r>
              <a:t>Table 2.8 Scrums</a:t>
            </a:r>
          </a:p>
        </p:txBody>
      </p:sp>
      <p:sp>
        <p:nvSpPr>
          <p:cNvPr id="20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rum does not suggest the technical agile activities that should be used. However, I think there are two practices that should always be used in a sprint.…"/>
          <p:cNvSpPr txBox="1">
            <a:spLocks noGrp="1"/>
          </p:cNvSpPr>
          <p:nvPr>
            <p:ph type="body" idx="1"/>
          </p:nvPr>
        </p:nvSpPr>
        <p:spPr>
          <a:prstGeom prst="rect">
            <a:avLst/>
          </a:prstGeom>
        </p:spPr>
        <p:txBody>
          <a:bodyPr/>
          <a:lstStyle/>
          <a:p>
            <a:r>
              <a:t>Scrum does not suggest the technical agile activities that should be used. However, I think there are two practices that should always be used in a sprint.</a:t>
            </a:r>
          </a:p>
          <a:p>
            <a:r>
              <a:rPr b="1" i="1"/>
              <a:t>Test automation</a:t>
            </a:r>
            <a:br>
              <a:rPr b="1" i="1"/>
            </a:br>
            <a:r>
              <a:t>As far as possible, product testing should be automated. You should develop a suite of executable tests that can be run at any time.  </a:t>
            </a:r>
          </a:p>
          <a:p>
            <a:r>
              <a:rPr b="1" i="1"/>
              <a:t>Continuous integration</a:t>
            </a:r>
            <a:br>
              <a:rPr b="1" i="1"/>
            </a:br>
            <a:r>
              <a:t>Whenever anyone makes changes to the software components they are developing, these components should be immediately integrated with other components to create a system. This system should then be tested to check for unanticipated component interaction problems. </a:t>
            </a:r>
          </a:p>
        </p:txBody>
      </p:sp>
      <p:sp>
        <p:nvSpPr>
          <p:cNvPr id="212" name="Agile activities"/>
          <p:cNvSpPr txBox="1">
            <a:spLocks noGrp="1"/>
          </p:cNvSpPr>
          <p:nvPr>
            <p:ph type="title"/>
          </p:nvPr>
        </p:nvSpPr>
        <p:spPr>
          <a:prstGeom prst="rect">
            <a:avLst/>
          </a:prstGeom>
        </p:spPr>
        <p:txBody>
          <a:bodyPr/>
          <a:lstStyle/>
          <a:p>
            <a:r>
              <a:t>Agile activities</a:t>
            </a:r>
          </a:p>
        </p:txBody>
      </p:sp>
      <p:sp>
        <p:nvSpPr>
          <p:cNvPr id="21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Reviewed The code has been reviewed by another team member who has checked that it meets agreed coding standards, is understandable, includes appropriate comments, and has been refactored if necessary.…"/>
          <p:cNvSpPr txBox="1">
            <a:spLocks noGrp="1"/>
          </p:cNvSpPr>
          <p:nvPr>
            <p:ph type="body" idx="1"/>
          </p:nvPr>
        </p:nvSpPr>
        <p:spPr>
          <a:prstGeom prst="rect">
            <a:avLst/>
          </a:prstGeom>
        </p:spPr>
        <p:txBody>
          <a:bodyPr/>
          <a:lstStyle/>
          <a:p>
            <a:pPr defTabSz="473201">
              <a:spcBef>
                <a:spcPts val="2400"/>
              </a:spcBef>
              <a:defRPr sz="2268"/>
            </a:pPr>
            <a:r>
              <a:rPr b="1" i="1"/>
              <a:t>Reviewed</a:t>
            </a:r>
            <a:br/>
            <a:r>
              <a:t>The code has been reviewed by another team member who has checked that it meets agreed coding standards, is understandable, includes appropriate comments, and has been refactored if necessary.</a:t>
            </a:r>
          </a:p>
          <a:p>
            <a:pPr defTabSz="473201">
              <a:spcBef>
                <a:spcPts val="2400"/>
              </a:spcBef>
              <a:defRPr sz="2268"/>
            </a:pPr>
            <a:r>
              <a:rPr b="1" i="1"/>
              <a:t>Unit tested</a:t>
            </a:r>
            <a:br/>
            <a:r>
              <a:t>All unit tests have been run automatically and all tests have executed  			successfully.</a:t>
            </a:r>
          </a:p>
          <a:p>
            <a:pPr defTabSz="473201">
              <a:spcBef>
                <a:spcPts val="2400"/>
              </a:spcBef>
              <a:defRPr sz="2268"/>
            </a:pPr>
            <a:r>
              <a:rPr b="1" i="1"/>
              <a:t>Integrated</a:t>
            </a:r>
            <a:br/>
            <a:r>
              <a:t>The code has been integrated with the project codebase and no integration errors have been reported.</a:t>
            </a:r>
          </a:p>
          <a:p>
            <a:pPr defTabSz="473201">
              <a:spcBef>
                <a:spcPts val="2400"/>
              </a:spcBef>
              <a:defRPr sz="2268"/>
            </a:pPr>
            <a:r>
              <a:rPr b="1" i="1"/>
              <a:t>Integration tested</a:t>
            </a:r>
            <a:r>
              <a:t>	</a:t>
            </a:r>
            <a:br/>
            <a:r>
              <a:t>All integration tests have been run automatically and all tests have executed successfully.</a:t>
            </a:r>
          </a:p>
          <a:p>
            <a:pPr defTabSz="473201">
              <a:spcBef>
                <a:spcPts val="2400"/>
              </a:spcBef>
              <a:defRPr sz="2268"/>
            </a:pPr>
            <a:r>
              <a:rPr b="1" i="1"/>
              <a:t>Accepted</a:t>
            </a:r>
            <a:br/>
            <a:r>
              <a:t>Acceptance tests have been run if appropriate and the product owner or the development team have confirmed that the product backlog item has been completed. 					</a:t>
            </a:r>
          </a:p>
        </p:txBody>
      </p:sp>
      <p:sp>
        <p:nvSpPr>
          <p:cNvPr id="220" name="Table 2.9 Code completeness checklist"/>
          <p:cNvSpPr txBox="1">
            <a:spLocks noGrp="1"/>
          </p:cNvSpPr>
          <p:nvPr>
            <p:ph type="title"/>
          </p:nvPr>
        </p:nvSpPr>
        <p:spPr>
          <a:prstGeom prst="rect">
            <a:avLst/>
          </a:prstGeom>
        </p:spPr>
        <p:txBody>
          <a:bodyPr/>
          <a:lstStyle/>
          <a:p>
            <a:r>
              <a:t>Table 2.9 Code completeness checklist</a:t>
            </a:r>
          </a:p>
        </p:txBody>
      </p:sp>
      <p:sp>
        <p:nvSpPr>
          <p:cNvPr id="2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At the end of each sprint, there is a review meeting, which involves the whole team. This meeting:…"/>
          <p:cNvSpPr txBox="1">
            <a:spLocks noGrp="1"/>
          </p:cNvSpPr>
          <p:nvPr>
            <p:ph type="body" idx="1"/>
          </p:nvPr>
        </p:nvSpPr>
        <p:spPr>
          <a:prstGeom prst="rect">
            <a:avLst/>
          </a:prstGeom>
        </p:spPr>
        <p:txBody>
          <a:bodyPr/>
          <a:lstStyle/>
          <a:p>
            <a:r>
              <a:t>At the end of each sprint, there is a review meeting, which involves the whole team. This meeting:</a:t>
            </a:r>
          </a:p>
          <a:p>
            <a:pPr lvl="1"/>
            <a:r>
              <a:t>reviews whether or not the sprint has met its goal. </a:t>
            </a:r>
          </a:p>
          <a:p>
            <a:pPr lvl="1"/>
            <a:r>
              <a:t>sets out any new problems and issues that have emerged during the sprint.</a:t>
            </a:r>
          </a:p>
          <a:p>
            <a:pPr lvl="1"/>
            <a:r>
              <a:t>is a way for a team to reflect on how they can improve the way they work. </a:t>
            </a:r>
          </a:p>
          <a:p>
            <a:r>
              <a:t>The product owner has the ultimate authority to decide whether or not the goal of the print has been achieved. They should confirm that the implementation of the selected product backlog items is complete. </a:t>
            </a:r>
          </a:p>
          <a:p>
            <a:r>
              <a:t>The sprint review should include a process review, in which the team reflects on its own way of working and how Scrum has been used.  </a:t>
            </a:r>
          </a:p>
          <a:p>
            <a:pPr lvl="1"/>
            <a:r>
              <a:t>The aim is to identify ways to improve and to discuss how to use Scrum more productively. </a:t>
            </a:r>
          </a:p>
        </p:txBody>
      </p:sp>
      <p:sp>
        <p:nvSpPr>
          <p:cNvPr id="224" name="Sprint reviews"/>
          <p:cNvSpPr txBox="1">
            <a:spLocks noGrp="1"/>
          </p:cNvSpPr>
          <p:nvPr>
            <p:ph type="title"/>
          </p:nvPr>
        </p:nvSpPr>
        <p:spPr>
          <a:prstGeom prst="rect">
            <a:avLst/>
          </a:prstGeom>
        </p:spPr>
        <p:txBody>
          <a:bodyPr/>
          <a:lstStyle/>
          <a:p>
            <a:r>
              <a:t>Sprint reviews</a:t>
            </a:r>
          </a:p>
        </p:txBody>
      </p:sp>
      <p:sp>
        <p:nvSpPr>
          <p:cNvPr id="22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igure 2.9 Self-organizing teams"/>
          <p:cNvSpPr txBox="1">
            <a:spLocks noGrp="1"/>
          </p:cNvSpPr>
          <p:nvPr>
            <p:ph type="title"/>
          </p:nvPr>
        </p:nvSpPr>
        <p:spPr>
          <a:prstGeom prst="rect">
            <a:avLst/>
          </a:prstGeom>
        </p:spPr>
        <p:txBody>
          <a:bodyPr/>
          <a:lstStyle/>
          <a:p>
            <a:r>
              <a:t>Figure 2.9 Self-organizing teams</a:t>
            </a:r>
          </a:p>
        </p:txBody>
      </p:sp>
      <p:sp>
        <p:nvSpPr>
          <p:cNvPr id="2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pic>
        <p:nvPicPr>
          <p:cNvPr id="3" name="Picture 2">
            <a:extLst>
              <a:ext uri="{FF2B5EF4-FFF2-40B4-BE49-F238E27FC236}">
                <a16:creationId xmlns:a16="http://schemas.microsoft.com/office/drawing/2014/main" id="{9CE83942-B5FB-BC4F-AD14-7EA670F37EE0}"/>
              </a:ext>
            </a:extLst>
          </p:cNvPr>
          <p:cNvPicPr>
            <a:picLocks noChangeAspect="1"/>
          </p:cNvPicPr>
          <p:nvPr/>
        </p:nvPicPr>
        <p:blipFill rotWithShape="1">
          <a:blip r:embed="rId2">
            <a:extLst>
              <a:ext uri="{28A0092B-C50C-407E-A947-70E740481C1C}">
                <a14:useLocalDpi xmlns:a14="http://schemas.microsoft.com/office/drawing/2010/main" val="0"/>
              </a:ext>
            </a:extLst>
          </a:blip>
          <a:srcRect l="4577" t="11419" r="11878" b="61310"/>
          <a:stretch/>
        </p:blipFill>
        <p:spPr>
          <a:xfrm>
            <a:off x="779489" y="1618937"/>
            <a:ext cx="11812562" cy="550692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We are uncovering better ways of developing software by doing it and helping others to do it. Through this work, we have come to value:…"/>
          <p:cNvSpPr txBox="1">
            <a:spLocks noGrp="1"/>
          </p:cNvSpPr>
          <p:nvPr>
            <p:ph type="body" idx="1"/>
          </p:nvPr>
        </p:nvSpPr>
        <p:spPr>
          <a:prstGeom prst="rect">
            <a:avLst/>
          </a:prstGeom>
        </p:spPr>
        <p:txBody>
          <a:bodyPr/>
          <a:lstStyle/>
          <a:p>
            <a:r>
              <a:t>We are uncovering better ways of developing software by doing it and helping others to do it. Through this work, we have come to value:</a:t>
            </a:r>
          </a:p>
          <a:p>
            <a:r>
              <a:t>- individuals and interactions over processes and tools;</a:t>
            </a:r>
          </a:p>
          <a:p>
            <a:r>
              <a:t>- working software over comprehensive documentation;</a:t>
            </a:r>
          </a:p>
          <a:p>
            <a:r>
              <a:t>- customer collaboration over contract negotiation;</a:t>
            </a:r>
          </a:p>
          <a:p>
            <a:r>
              <a:t>- responding to change over following a plan.</a:t>
            </a:r>
          </a:p>
          <a:p>
            <a:r>
              <a:t>While there is value on the items on the right, we value the items on the left more.</a:t>
            </a:r>
          </a:p>
        </p:txBody>
      </p:sp>
      <p:sp>
        <p:nvSpPr>
          <p:cNvPr id="75" name="Table 2.1 The agile manifesto"/>
          <p:cNvSpPr txBox="1">
            <a:spLocks noGrp="1"/>
          </p:cNvSpPr>
          <p:nvPr>
            <p:ph type="title"/>
          </p:nvPr>
        </p:nvSpPr>
        <p:spPr>
          <a:prstGeom prst="rect">
            <a:avLst/>
          </a:prstGeom>
        </p:spPr>
        <p:txBody>
          <a:bodyPr/>
          <a:lstStyle/>
          <a:p>
            <a:r>
              <a:t>Table 2.1 The agile manifesto</a:t>
            </a:r>
          </a:p>
        </p:txBody>
      </p:sp>
      <p:sp>
        <p:nvSpPr>
          <p:cNvPr id="76"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he ideal Scrum team size is between 5 and 8 people.…"/>
          <p:cNvSpPr txBox="1">
            <a:spLocks noGrp="1"/>
          </p:cNvSpPr>
          <p:nvPr>
            <p:ph type="body" idx="1"/>
          </p:nvPr>
        </p:nvSpPr>
        <p:spPr>
          <a:prstGeom prst="rect">
            <a:avLst/>
          </a:prstGeom>
        </p:spPr>
        <p:txBody>
          <a:bodyPr/>
          <a:lstStyle/>
          <a:p>
            <a:r>
              <a:t>The ideal Scrum team size is between 5 and 8 people. </a:t>
            </a:r>
          </a:p>
          <a:p>
            <a:pPr lvl="1"/>
            <a:r>
              <a:t>Teams have to tackle diverse tasks and so usually require people with different skills, such as networking, user experience, database design and so on. </a:t>
            </a:r>
          </a:p>
          <a:p>
            <a:pPr lvl="1"/>
            <a:r>
              <a:t>They usually involve people with different levels of experience.</a:t>
            </a:r>
          </a:p>
          <a:p>
            <a:pPr lvl="1"/>
            <a:r>
              <a:t>A team of 5-8 people is large enough to be diverse yet small enough to communicate informally and effectively and to agree on the priorities of the team.</a:t>
            </a:r>
          </a:p>
          <a:p>
            <a:r>
              <a:t>The advantage of a self-organizing team is that it can be a cohesive team that can adapt to change. </a:t>
            </a:r>
          </a:p>
          <a:p>
            <a:pPr lvl="1"/>
            <a:r>
              <a:t>Because the team rather than individuals take responsibility for the work, they can cope with people leaving and joining the team. </a:t>
            </a:r>
          </a:p>
          <a:p>
            <a:pPr lvl="1"/>
            <a:r>
              <a:t>Good team communication means that team members inevitably learn something about each other’s areas</a:t>
            </a:r>
          </a:p>
        </p:txBody>
      </p:sp>
      <p:sp>
        <p:nvSpPr>
          <p:cNvPr id="236" name="Team size and composition"/>
          <p:cNvSpPr txBox="1">
            <a:spLocks noGrp="1"/>
          </p:cNvSpPr>
          <p:nvPr>
            <p:ph type="title"/>
          </p:nvPr>
        </p:nvSpPr>
        <p:spPr>
          <a:prstGeom prst="rect">
            <a:avLst/>
          </a:prstGeom>
        </p:spPr>
        <p:txBody>
          <a:bodyPr/>
          <a:lstStyle/>
          <a:p>
            <a:r>
              <a:t>Team size and composition</a:t>
            </a:r>
          </a:p>
        </p:txBody>
      </p:sp>
      <p:sp>
        <p:nvSpPr>
          <p:cNvPr id="23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he developers of Scrum assumed that teams would be co-located. They would work in the same room and could communicate informally.…"/>
          <p:cNvSpPr txBox="1">
            <a:spLocks noGrp="1"/>
          </p:cNvSpPr>
          <p:nvPr>
            <p:ph type="body" idx="1"/>
          </p:nvPr>
        </p:nvSpPr>
        <p:spPr>
          <a:prstGeom prst="rect">
            <a:avLst/>
          </a:prstGeom>
        </p:spPr>
        <p:txBody>
          <a:bodyPr>
            <a:normAutofit/>
          </a:bodyPr>
          <a:lstStyle/>
          <a:p>
            <a:pPr marL="243188" indent="-243188" defTabSz="578358">
              <a:spcBef>
                <a:spcPts val="2900"/>
              </a:spcBef>
              <a:defRPr sz="2772"/>
            </a:pPr>
            <a:r>
              <a:rPr dirty="0"/>
              <a:t>The developers of Scrum assumed that teams would be co-located. They would work in the same room and could communicate informally. </a:t>
            </a:r>
          </a:p>
          <a:p>
            <a:pPr marL="905255" lvl="1" indent="-452627" defTabSz="578358">
              <a:spcBef>
                <a:spcPts val="1900"/>
              </a:spcBef>
              <a:defRPr sz="2376"/>
            </a:pPr>
            <a:r>
              <a:rPr dirty="0"/>
              <a:t>Daily scrums mean that the team members know what’s been done and what others are doing.  </a:t>
            </a:r>
          </a:p>
          <a:p>
            <a:pPr marL="243188" indent="-243188" defTabSz="578358">
              <a:spcBef>
                <a:spcPts val="2900"/>
              </a:spcBef>
              <a:defRPr sz="2772"/>
            </a:pPr>
            <a:r>
              <a:rPr dirty="0"/>
              <a:t>However, the use of daily scrums as a coordination mechanism is based on two assumptions that are not always correct:</a:t>
            </a:r>
            <a:endParaRPr lang="en-GB" dirty="0"/>
          </a:p>
          <a:p>
            <a:pPr lvl="1"/>
            <a:r>
              <a:rPr lang="en-GB" dirty="0"/>
              <a:t>Scrum assumes that the team will be made up of full-time workers who share a workspace. In reality, team members may be part-time and may work in different places. For a student project team, the team members may take different classes at different </a:t>
            </a:r>
            <a:r>
              <a:rPr lang="en-GB"/>
              <a:t>times.</a:t>
            </a:r>
            <a:endParaRPr lang="en-GB" dirty="0"/>
          </a:p>
          <a:p>
            <a:pPr lvl="1"/>
            <a:r>
              <a:rPr lang="en-GB" dirty="0"/>
              <a:t>Scrum assumes that all team members can attend a morning meeting to coordinate the work for the day. However, some team members may work flexible hours (e.g. because of childcare responsibilities) or may work on several projects at the same time.</a:t>
            </a:r>
          </a:p>
        </p:txBody>
      </p:sp>
      <p:sp>
        <p:nvSpPr>
          <p:cNvPr id="240" name="Team coordination"/>
          <p:cNvSpPr txBox="1">
            <a:spLocks noGrp="1"/>
          </p:cNvSpPr>
          <p:nvPr>
            <p:ph type="title"/>
          </p:nvPr>
        </p:nvSpPr>
        <p:spPr>
          <a:prstGeom prst="rect">
            <a:avLst/>
          </a:prstGeom>
        </p:spPr>
        <p:txBody>
          <a:bodyPr/>
          <a:lstStyle/>
          <a:p>
            <a:r>
              <a:t>Team coordination</a:t>
            </a:r>
          </a:p>
        </p:txBody>
      </p:sp>
      <p:sp>
        <p:nvSpPr>
          <p:cNvPr id="24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External interactions are interactions that team members have with people outside of the team.…"/>
          <p:cNvSpPr txBox="1">
            <a:spLocks noGrp="1"/>
          </p:cNvSpPr>
          <p:nvPr>
            <p:ph type="body" idx="1"/>
          </p:nvPr>
        </p:nvSpPr>
        <p:spPr>
          <a:prstGeom prst="rect">
            <a:avLst/>
          </a:prstGeom>
        </p:spPr>
        <p:txBody>
          <a:bodyPr/>
          <a:lstStyle/>
          <a:p>
            <a:r>
              <a:t>External interactions are interactions that team members have with people outside of the team. </a:t>
            </a:r>
          </a:p>
          <a:p>
            <a:r>
              <a:t>In Scrum, the idea is that developers should focus on development and only the ScrumMaster and Product Owner should be involved in external interactions.</a:t>
            </a:r>
          </a:p>
          <a:p>
            <a:r>
              <a:t>The intention is that the team should be able to work on software development without external interference or distractions.</a:t>
            </a:r>
          </a:p>
        </p:txBody>
      </p:sp>
      <p:sp>
        <p:nvSpPr>
          <p:cNvPr id="244" name="External interactions"/>
          <p:cNvSpPr txBox="1">
            <a:spLocks noGrp="1"/>
          </p:cNvSpPr>
          <p:nvPr>
            <p:ph type="title"/>
          </p:nvPr>
        </p:nvSpPr>
        <p:spPr>
          <a:prstGeom prst="rect">
            <a:avLst/>
          </a:prstGeom>
        </p:spPr>
        <p:txBody>
          <a:bodyPr/>
          <a:lstStyle/>
          <a:p>
            <a:r>
              <a:t>External interactions</a:t>
            </a:r>
          </a:p>
        </p:txBody>
      </p:sp>
      <p:sp>
        <p:nvSpPr>
          <p:cNvPr id="24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Figure 2.10 Managing external interactions"/>
          <p:cNvSpPr txBox="1">
            <a:spLocks noGrp="1"/>
          </p:cNvSpPr>
          <p:nvPr>
            <p:ph type="title"/>
          </p:nvPr>
        </p:nvSpPr>
        <p:spPr>
          <a:prstGeom prst="rect">
            <a:avLst/>
          </a:prstGeom>
        </p:spPr>
        <p:txBody>
          <a:bodyPr/>
          <a:lstStyle/>
          <a:p>
            <a:r>
              <a:t>Figure 2.10 Managing external interactions</a:t>
            </a:r>
          </a:p>
        </p:txBody>
      </p:sp>
      <p:sp>
        <p:nvSpPr>
          <p:cNvPr id="2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43</a:t>
            </a:fld>
            <a:endParaRPr/>
          </a:p>
        </p:txBody>
      </p:sp>
      <p:pic>
        <p:nvPicPr>
          <p:cNvPr id="3" name="Picture 2">
            <a:extLst>
              <a:ext uri="{FF2B5EF4-FFF2-40B4-BE49-F238E27FC236}">
                <a16:creationId xmlns:a16="http://schemas.microsoft.com/office/drawing/2014/main" id="{50FA0F67-0EB1-3846-8391-A032FCB820E3}"/>
              </a:ext>
            </a:extLst>
          </p:cNvPr>
          <p:cNvPicPr>
            <a:picLocks noChangeAspect="1"/>
          </p:cNvPicPr>
          <p:nvPr/>
        </p:nvPicPr>
        <p:blipFill rotWithShape="1">
          <a:blip r:embed="rId2">
            <a:extLst>
              <a:ext uri="{28A0092B-C50C-407E-A947-70E740481C1C}">
                <a14:useLocalDpi xmlns:a14="http://schemas.microsoft.com/office/drawing/2010/main" val="0"/>
              </a:ext>
            </a:extLst>
          </a:blip>
          <a:srcRect l="17362" t="9633" r="19905" b="60585"/>
          <a:stretch/>
        </p:blipFill>
        <p:spPr>
          <a:xfrm>
            <a:off x="1124261" y="1543986"/>
            <a:ext cx="10523095" cy="6782658"/>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In all but the smallest product development companies, there is a need for development teams to report on progress to company management.…"/>
          <p:cNvSpPr txBox="1">
            <a:spLocks noGrp="1"/>
          </p:cNvSpPr>
          <p:nvPr>
            <p:ph type="body" idx="1"/>
          </p:nvPr>
        </p:nvSpPr>
        <p:spPr>
          <a:xfrm>
            <a:off x="423019" y="1608137"/>
            <a:ext cx="11857881" cy="7197230"/>
          </a:xfrm>
          <a:prstGeom prst="rect">
            <a:avLst/>
          </a:prstGeom>
        </p:spPr>
        <p:txBody>
          <a:bodyPr/>
          <a:lstStyle/>
          <a:p>
            <a:r>
              <a:t>In all but the smallest product development companies, there is a need for development teams to report on progress to company management.</a:t>
            </a:r>
          </a:p>
          <a:p>
            <a:r>
              <a:t> A self-organizing team has to appoint someone to take on these responsibilities. </a:t>
            </a:r>
          </a:p>
          <a:p>
            <a:pPr lvl="1"/>
            <a:r>
              <a:t>Because of the need to maintain continuity of communication with people outside of the group, rotating these activities around team members is not a viable approach.</a:t>
            </a:r>
          </a:p>
          <a:p>
            <a:pPr marL="264694" indent="-264694">
              <a:spcBef>
                <a:spcPts val="2000"/>
              </a:spcBef>
            </a:pPr>
            <a:r>
              <a:t>The developers of Scrum did not envisage that the ScrumMaster should also have project management responsibilities. </a:t>
            </a:r>
          </a:p>
          <a:p>
            <a:pPr marL="684081" lvl="1" indent="-226881"/>
            <a:r>
              <a:t>In many companies, however, the ScrumMaster has to take on project management responsibilities.</a:t>
            </a:r>
          </a:p>
          <a:p>
            <a:pPr marL="684081" lvl="1" indent="-226881"/>
            <a:r>
              <a:t>They know the work going on and are in the best position to provide accurate information and project plans and progress.</a:t>
            </a:r>
          </a:p>
        </p:txBody>
      </p:sp>
      <p:sp>
        <p:nvSpPr>
          <p:cNvPr id="252" name="Project management"/>
          <p:cNvSpPr txBox="1">
            <a:spLocks noGrp="1"/>
          </p:cNvSpPr>
          <p:nvPr>
            <p:ph type="title"/>
          </p:nvPr>
        </p:nvSpPr>
        <p:spPr>
          <a:prstGeom prst="rect">
            <a:avLst/>
          </a:prstGeom>
        </p:spPr>
        <p:txBody>
          <a:bodyPr/>
          <a:lstStyle/>
          <a:p>
            <a:r>
              <a:t>Project management</a:t>
            </a:r>
          </a:p>
        </p:txBody>
      </p:sp>
      <p:sp>
        <p:nvSpPr>
          <p:cNvPr id="25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Figure 2.11 Project management responsibilities"/>
          <p:cNvSpPr txBox="1">
            <a:spLocks noGrp="1"/>
          </p:cNvSpPr>
          <p:nvPr>
            <p:ph type="title"/>
          </p:nvPr>
        </p:nvSpPr>
        <p:spPr>
          <a:prstGeom prst="rect">
            <a:avLst/>
          </a:prstGeom>
        </p:spPr>
        <p:txBody>
          <a:bodyPr/>
          <a:lstStyle/>
          <a:p>
            <a:r>
              <a:t>Figure 2.11 Project management responsibilities</a:t>
            </a:r>
          </a:p>
        </p:txBody>
      </p:sp>
      <p:sp>
        <p:nvSpPr>
          <p:cNvPr id="2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pic>
        <p:nvPicPr>
          <p:cNvPr id="3" name="Picture 2">
            <a:extLst>
              <a:ext uri="{FF2B5EF4-FFF2-40B4-BE49-F238E27FC236}">
                <a16:creationId xmlns:a16="http://schemas.microsoft.com/office/drawing/2014/main" id="{B9C860EC-42D5-0B42-9515-2B6F643ED0DC}"/>
              </a:ext>
            </a:extLst>
          </p:cNvPr>
          <p:cNvPicPr>
            <a:picLocks noChangeAspect="1"/>
          </p:cNvPicPr>
          <p:nvPr/>
        </p:nvPicPr>
        <p:blipFill rotWithShape="1">
          <a:blip r:embed="rId2">
            <a:extLst>
              <a:ext uri="{28A0092B-C50C-407E-A947-70E740481C1C}">
                <a14:useLocalDpi xmlns:a14="http://schemas.microsoft.com/office/drawing/2010/main" val="0"/>
              </a:ext>
            </a:extLst>
          </a:blip>
          <a:srcRect l="6411" t="16861" r="12059" b="37372"/>
          <a:stretch/>
        </p:blipFill>
        <p:spPr>
          <a:xfrm>
            <a:off x="1484026" y="1244183"/>
            <a:ext cx="9428813" cy="8245282"/>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he best way to develop software products is to use agile software engineering methods that are geared to rapid product development and delivery.…"/>
          <p:cNvSpPr txBox="1">
            <a:spLocks noGrp="1"/>
          </p:cNvSpPr>
          <p:nvPr>
            <p:ph type="body" idx="1"/>
          </p:nvPr>
        </p:nvSpPr>
        <p:spPr>
          <a:prstGeom prst="rect">
            <a:avLst/>
          </a:prstGeom>
        </p:spPr>
        <p:txBody>
          <a:bodyPr>
            <a:normAutofit lnSpcReduction="10000"/>
          </a:bodyPr>
          <a:lstStyle/>
          <a:p>
            <a:pPr marL="221080" indent="-221080" defTabSz="525779">
              <a:spcBef>
                <a:spcPts val="2700"/>
              </a:spcBef>
              <a:defRPr sz="2520"/>
            </a:pPr>
            <a:r>
              <a:t>The best way to develop software products is to use agile software engineering methods that are geared to rapid product development and delivery.</a:t>
            </a:r>
          </a:p>
          <a:p>
            <a:pPr marL="221080" indent="-221080" defTabSz="525779">
              <a:spcBef>
                <a:spcPts val="2700"/>
              </a:spcBef>
              <a:defRPr sz="2520"/>
            </a:pPr>
            <a:r>
              <a:t>Agile methods are based around iterative development and the minimization of overheads during the development process.</a:t>
            </a:r>
          </a:p>
          <a:p>
            <a:pPr marL="221080" indent="-221080" defTabSz="525779">
              <a:spcBef>
                <a:spcPts val="2700"/>
              </a:spcBef>
              <a:defRPr sz="2520"/>
            </a:pPr>
            <a:r>
              <a:t>Extreme programming (XP) is an influential agile method that introduced agile development practices such as user stories, test-first development and continuous integration. These are now mainstream software development activities.</a:t>
            </a:r>
          </a:p>
          <a:p>
            <a:pPr marL="221080" indent="-221080" defTabSz="525779">
              <a:spcBef>
                <a:spcPts val="2700"/>
              </a:spcBef>
              <a:defRPr sz="2520"/>
            </a:pPr>
            <a:r>
              <a:t>Scrum is an agile method that focuses on agile planning and management. Unlike XP, it does not define the engineering practices to be used. The development team may use any technical practices that they believe are appropriate for the product being developed.</a:t>
            </a:r>
          </a:p>
          <a:p>
            <a:pPr marL="221080" indent="-221080" defTabSz="525779">
              <a:spcBef>
                <a:spcPts val="2700"/>
              </a:spcBef>
              <a:defRPr sz="2520"/>
            </a:pPr>
            <a:r>
              <a:t>In Scrum, work to be done is maintained in a product backlog – a list of work items to be completed. Each increment of the software implements some of the work items from the product backlog.</a:t>
            </a:r>
          </a:p>
        </p:txBody>
      </p:sp>
      <p:sp>
        <p:nvSpPr>
          <p:cNvPr id="260" name="Key points 1"/>
          <p:cNvSpPr txBox="1">
            <a:spLocks noGrp="1"/>
          </p:cNvSpPr>
          <p:nvPr>
            <p:ph type="title"/>
          </p:nvPr>
        </p:nvSpPr>
        <p:spPr>
          <a:prstGeom prst="rect">
            <a:avLst/>
          </a:prstGeom>
        </p:spPr>
        <p:txBody>
          <a:bodyPr/>
          <a:lstStyle/>
          <a:p>
            <a:r>
              <a:t>Key points 1</a:t>
            </a:r>
          </a:p>
        </p:txBody>
      </p:sp>
      <p:sp>
        <p:nvSpPr>
          <p:cNvPr id="26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prints are fixed-time activities (usually 2–4 weeks) where a product increment is developed. Increments should be ‘potentially shippable’ i.e. they should not need further work before they are delivered.…"/>
          <p:cNvSpPr txBox="1">
            <a:spLocks noGrp="1"/>
          </p:cNvSpPr>
          <p:nvPr>
            <p:ph type="body" idx="1"/>
          </p:nvPr>
        </p:nvSpPr>
        <p:spPr>
          <a:prstGeom prst="rect">
            <a:avLst/>
          </a:prstGeom>
        </p:spPr>
        <p:txBody>
          <a:bodyPr/>
          <a:lstStyle/>
          <a:p>
            <a:r>
              <a:t>Sprints are fixed-time activities (usually 2–4 weeks) where a product increment is developed. Increments should be ‘potentially shippable’ i.e. they should not need further work before they are delivered.</a:t>
            </a:r>
          </a:p>
          <a:p>
            <a:r>
              <a:t>A self-organizing team is a development team that organizes the work to be done by discussion and agreement amongst team members.</a:t>
            </a:r>
          </a:p>
          <a:p>
            <a:r>
              <a:t>Scrum practices such as the product backlog, sprints and self-organizing teams can be used in any agile development process, even if other aspects of Scrum are not used.</a:t>
            </a:r>
          </a:p>
        </p:txBody>
      </p:sp>
      <p:sp>
        <p:nvSpPr>
          <p:cNvPr id="264" name="Key points 2"/>
          <p:cNvSpPr txBox="1">
            <a:spLocks noGrp="1"/>
          </p:cNvSpPr>
          <p:nvPr>
            <p:ph type="title"/>
          </p:nvPr>
        </p:nvSpPr>
        <p:spPr>
          <a:prstGeom prst="rect">
            <a:avLst/>
          </a:prstGeom>
        </p:spPr>
        <p:txBody>
          <a:bodyPr/>
          <a:lstStyle/>
          <a:p>
            <a:r>
              <a:t>Key points 2</a:t>
            </a:r>
          </a:p>
        </p:txBody>
      </p:sp>
      <p:sp>
        <p:nvSpPr>
          <p:cNvPr id="26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All agile methods are based around incremental development and delivery.…"/>
          <p:cNvSpPr txBox="1">
            <a:spLocks noGrp="1"/>
          </p:cNvSpPr>
          <p:nvPr>
            <p:ph type="body" idx="1"/>
          </p:nvPr>
        </p:nvSpPr>
        <p:spPr>
          <a:xfrm>
            <a:off x="118219" y="1874837"/>
            <a:ext cx="11857881" cy="7197230"/>
          </a:xfrm>
          <a:prstGeom prst="rect">
            <a:avLst/>
          </a:prstGeom>
        </p:spPr>
        <p:txBody>
          <a:bodyPr/>
          <a:lstStyle/>
          <a:p>
            <a:r>
              <a:t>All agile methods are based around incremental development and delivery. </a:t>
            </a:r>
          </a:p>
          <a:p>
            <a:r>
              <a:t>Product development focuses on the software features, where a feature does something for the software user.</a:t>
            </a:r>
          </a:p>
          <a:p>
            <a:r>
              <a:t>With incremental development, you start by prioritizing the features so that the most important features are implemented first. </a:t>
            </a:r>
          </a:p>
          <a:p>
            <a:pPr lvl="1"/>
            <a:r>
              <a:t>You only define the details of the feature being implemented in an increment. </a:t>
            </a:r>
          </a:p>
          <a:p>
            <a:pPr lvl="1"/>
            <a:r>
              <a:t>That feature is then implemented and delivered. </a:t>
            </a:r>
          </a:p>
          <a:p>
            <a:r>
              <a:t>Users or surrogate users can try it out and provide feedback to the development team. You then go on to define and implement the next feature of the system.</a:t>
            </a:r>
          </a:p>
        </p:txBody>
      </p:sp>
      <p:sp>
        <p:nvSpPr>
          <p:cNvPr id="79" name="Incremental development"/>
          <p:cNvSpPr txBox="1">
            <a:spLocks noGrp="1"/>
          </p:cNvSpPr>
          <p:nvPr>
            <p:ph type="title"/>
          </p:nvPr>
        </p:nvSpPr>
        <p:spPr>
          <a:prstGeom prst="rect">
            <a:avLst/>
          </a:prstGeom>
        </p:spPr>
        <p:txBody>
          <a:bodyPr/>
          <a:lstStyle/>
          <a:p>
            <a:r>
              <a:t>Incremental development</a:t>
            </a:r>
          </a:p>
        </p:txBody>
      </p:sp>
      <p:sp>
        <p:nvSpPr>
          <p:cNvPr id="80"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igure 2.1 Incremental development"/>
          <p:cNvSpPr txBox="1">
            <a:spLocks noGrp="1"/>
          </p:cNvSpPr>
          <p:nvPr>
            <p:ph type="title"/>
          </p:nvPr>
        </p:nvSpPr>
        <p:spPr>
          <a:prstGeom prst="rect">
            <a:avLst/>
          </a:prstGeom>
        </p:spPr>
        <p:txBody>
          <a:bodyPr/>
          <a:lstStyle/>
          <a:p>
            <a:r>
              <a:t>Figure 2.1 Incremental development</a:t>
            </a:r>
          </a:p>
        </p:txBody>
      </p:sp>
      <p:sp>
        <p:nvSpPr>
          <p:cNvPr id="83"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2" name="Picture 1">
            <a:extLst>
              <a:ext uri="{FF2B5EF4-FFF2-40B4-BE49-F238E27FC236}">
                <a16:creationId xmlns:a16="http://schemas.microsoft.com/office/drawing/2014/main" id="{2C1A738F-79D9-5C46-B834-D9C42161BEAF}"/>
              </a:ext>
            </a:extLst>
          </p:cNvPr>
          <p:cNvPicPr>
            <a:picLocks noChangeAspect="1"/>
          </p:cNvPicPr>
          <p:nvPr/>
        </p:nvPicPr>
        <p:blipFill>
          <a:blip r:embed="rId2"/>
          <a:stretch>
            <a:fillRect/>
          </a:stretch>
        </p:blipFill>
        <p:spPr>
          <a:xfrm>
            <a:off x="895350" y="1117600"/>
            <a:ext cx="11214100" cy="75184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hoose features to be included in an increment Using the list of features in the planned product, select those features that can be implemented in the next product increment.…"/>
          <p:cNvSpPr txBox="1">
            <a:spLocks noGrp="1"/>
          </p:cNvSpPr>
          <p:nvPr>
            <p:ph type="body" idx="1"/>
          </p:nvPr>
        </p:nvSpPr>
        <p:spPr>
          <a:prstGeom prst="rect">
            <a:avLst/>
          </a:prstGeom>
        </p:spPr>
        <p:txBody>
          <a:bodyPr/>
          <a:lstStyle/>
          <a:p>
            <a:pPr defTabSz="484886">
              <a:spcBef>
                <a:spcPts val="2400"/>
              </a:spcBef>
              <a:defRPr sz="2324"/>
            </a:pPr>
            <a:r>
              <a:rPr b="1" i="1"/>
              <a:t>Choose features to be included in an increment</a:t>
            </a:r>
            <a:br/>
            <a:r>
              <a:t>Using the list of features in the planned product, select those features that can be implemented in the next product increment.</a:t>
            </a:r>
          </a:p>
          <a:p>
            <a:pPr defTabSz="484886">
              <a:spcBef>
                <a:spcPts val="2400"/>
              </a:spcBef>
              <a:defRPr sz="2324"/>
            </a:pPr>
            <a:r>
              <a:rPr b="1" i="1"/>
              <a:t>Refine feature descriptions</a:t>
            </a:r>
            <a:br/>
            <a:r>
              <a:t>Add detail to the feature descriptions so that the team have a common understanding of each feature and there is sufficient detail to begin implementation.</a:t>
            </a:r>
          </a:p>
          <a:p>
            <a:pPr defTabSz="484886">
              <a:spcBef>
                <a:spcPts val="2400"/>
              </a:spcBef>
              <a:defRPr sz="2324"/>
            </a:pPr>
            <a:r>
              <a:rPr b="1" i="1"/>
              <a:t>Implement and test</a:t>
            </a:r>
            <a:br/>
            <a:r>
              <a:t>Implement the feature and develop automated tests for that feature that show that its behaviour is consistent with its description.  </a:t>
            </a:r>
          </a:p>
          <a:p>
            <a:pPr defTabSz="484886">
              <a:spcBef>
                <a:spcPts val="2400"/>
              </a:spcBef>
              <a:defRPr sz="2324"/>
            </a:pPr>
            <a:r>
              <a:rPr b="1" i="1"/>
              <a:t>Integrate feature and test</a:t>
            </a:r>
            <a:br/>
            <a:r>
              <a:t>Integrate the developed feature with the existing system and test it to check that it works in conjunction with other features.</a:t>
            </a:r>
          </a:p>
          <a:p>
            <a:pPr defTabSz="484886">
              <a:spcBef>
                <a:spcPts val="2400"/>
              </a:spcBef>
              <a:defRPr sz="2324"/>
            </a:pPr>
            <a:r>
              <a:rPr b="1" i="1"/>
              <a:t>Deliver system increment</a:t>
            </a:r>
            <a:br/>
            <a:r>
              <a:t>Deliver the system increment to the customer or product manager for checking and comments. If enough features have been implemented, release a version of the system for customer use.</a:t>
            </a:r>
          </a:p>
        </p:txBody>
      </p:sp>
      <p:sp>
        <p:nvSpPr>
          <p:cNvPr id="87" name="Table 2.2 Incremental development activities"/>
          <p:cNvSpPr txBox="1">
            <a:spLocks noGrp="1"/>
          </p:cNvSpPr>
          <p:nvPr>
            <p:ph type="title"/>
          </p:nvPr>
        </p:nvSpPr>
        <p:spPr>
          <a:prstGeom prst="rect">
            <a:avLst/>
          </a:prstGeom>
        </p:spPr>
        <p:txBody>
          <a:bodyPr/>
          <a:lstStyle/>
          <a:p>
            <a:r>
              <a:t>Table 2.2 Incremental development activities</a:t>
            </a:r>
          </a:p>
        </p:txBody>
      </p:sp>
      <p:sp>
        <p:nvSpPr>
          <p:cNvPr id="8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Involve the customer  Involve customers closely with the software development team. Their role is to provide and prioritize new system requirements and to evaluate each increment of the system.…"/>
          <p:cNvSpPr txBox="1">
            <a:spLocks noGrp="1"/>
          </p:cNvSpPr>
          <p:nvPr>
            <p:ph type="body" idx="1"/>
          </p:nvPr>
        </p:nvSpPr>
        <p:spPr>
          <a:prstGeom prst="rect">
            <a:avLst/>
          </a:prstGeom>
        </p:spPr>
        <p:txBody>
          <a:bodyPr/>
          <a:lstStyle/>
          <a:p>
            <a:r>
              <a:rPr b="1" i="1"/>
              <a:t>Involve the customer</a:t>
            </a:r>
            <a:r>
              <a:t>	</a:t>
            </a:r>
            <a:br/>
            <a:r>
              <a:t>Involve customers closely with the software development team. Their role is to provide and prioritize new system requirements and to evaluate each increment of the system. 				</a:t>
            </a:r>
          </a:p>
          <a:p>
            <a:r>
              <a:rPr b="1" i="1"/>
              <a:t>Embrace change</a:t>
            </a:r>
            <a:r>
              <a:t>		</a:t>
            </a:r>
            <a:br/>
            <a:r>
              <a:t>Expect the features of the product and the details of these features to change as the development team and the product manager learn more about it. Adapt the software to cope with changes as they are made.</a:t>
            </a:r>
          </a:p>
          <a:p>
            <a:r>
              <a:rPr b="1" i="1"/>
              <a:t>Develop and deliver incrementally</a:t>
            </a:r>
            <a:r>
              <a:t>		</a:t>
            </a:r>
            <a:br/>
            <a:r>
              <a:t>Always develop software products in increments. Test and evaluate each increment as it is developed and feed back required changes to the development team.					 </a:t>
            </a:r>
            <a:br/>
            <a:endParaRPr/>
          </a:p>
        </p:txBody>
      </p:sp>
      <p:sp>
        <p:nvSpPr>
          <p:cNvPr id="91" name="Table 2.3 Agile development principles"/>
          <p:cNvSpPr txBox="1">
            <a:spLocks noGrp="1"/>
          </p:cNvSpPr>
          <p:nvPr>
            <p:ph type="title"/>
          </p:nvPr>
        </p:nvSpPr>
        <p:spPr>
          <a:prstGeom prst="rect">
            <a:avLst/>
          </a:prstGeom>
        </p:spPr>
        <p:txBody>
          <a:bodyPr/>
          <a:lstStyle/>
          <a:p>
            <a:r>
              <a:t>Table 2.3 Agile development principles</a:t>
            </a:r>
          </a:p>
        </p:txBody>
      </p:sp>
      <p:sp>
        <p:nvSpPr>
          <p:cNvPr id="92"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Maintain simplicity Focus on simplicity in both the software being developed and in the development process. Wherever possible, do what you can to eliminate complexity from the system.…"/>
          <p:cNvSpPr txBox="1">
            <a:spLocks noGrp="1"/>
          </p:cNvSpPr>
          <p:nvPr>
            <p:ph type="body" idx="1"/>
          </p:nvPr>
        </p:nvSpPr>
        <p:spPr>
          <a:prstGeom prst="rect">
            <a:avLst/>
          </a:prstGeom>
        </p:spPr>
        <p:txBody>
          <a:bodyPr/>
          <a:lstStyle/>
          <a:p>
            <a:r>
              <a:rPr b="1" i="1"/>
              <a:t>Maintain simplicity</a:t>
            </a:r>
            <a:br/>
            <a:r>
              <a:t>Focus on simplicity in both the software being developed and in the development process. Wherever possible, do what you can to eliminate complexity from the system.</a:t>
            </a:r>
          </a:p>
          <a:p>
            <a:r>
              <a:rPr b="1" i="1"/>
              <a:t>Focus on people, not things</a:t>
            </a:r>
            <a:r>
              <a:t>	</a:t>
            </a:r>
            <a:br/>
            <a:r>
              <a:t>Trust the development team and do not expect everyone to always do the development process	in the same way. Team members should be left to develop their own ways of working without being limited by prescriptive software processes.</a:t>
            </a:r>
          </a:p>
        </p:txBody>
      </p:sp>
      <p:sp>
        <p:nvSpPr>
          <p:cNvPr id="95" name="Table 2.3 Agile development principles"/>
          <p:cNvSpPr txBox="1">
            <a:spLocks noGrp="1"/>
          </p:cNvSpPr>
          <p:nvPr>
            <p:ph type="title"/>
          </p:nvPr>
        </p:nvSpPr>
        <p:spPr>
          <a:prstGeom prst="rect">
            <a:avLst/>
          </a:prstGeom>
        </p:spPr>
        <p:txBody>
          <a:bodyPr/>
          <a:lstStyle/>
          <a:p>
            <a:r>
              <a:t>Table 2.3 Agile development principles</a:t>
            </a:r>
          </a:p>
        </p:txBody>
      </p:sp>
      <p:sp>
        <p:nvSpPr>
          <p:cNvPr id="96"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2726</Words>
  <Application>Microsoft Macintosh PowerPoint</Application>
  <PresentationFormat>Custom</PresentationFormat>
  <Paragraphs>245</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Helvetica</vt:lpstr>
      <vt:lpstr>Helvetica Neue</vt:lpstr>
      <vt:lpstr>Gradient</vt:lpstr>
      <vt:lpstr>Agile Software Engineering</vt:lpstr>
      <vt:lpstr>Agile software engineering</vt:lpstr>
      <vt:lpstr>Agile methods</vt:lpstr>
      <vt:lpstr>Table 2.1 The agile manifesto</vt:lpstr>
      <vt:lpstr>Incremental development</vt:lpstr>
      <vt:lpstr>Figure 2.1 Incremental development</vt:lpstr>
      <vt:lpstr>Table 2.2 Incremental development activities</vt:lpstr>
      <vt:lpstr>Table 2.3 Agile development principles</vt:lpstr>
      <vt:lpstr>Table 2.3 Agile development principles</vt:lpstr>
      <vt:lpstr>Extreme programming</vt:lpstr>
      <vt:lpstr>Figure 2.2 Extreme programming practices</vt:lpstr>
      <vt:lpstr>Table 2.4 Widely adopted XP practices</vt:lpstr>
      <vt:lpstr>Table 2.4 Widely adopted XP practices</vt:lpstr>
      <vt:lpstr>Scrum</vt:lpstr>
      <vt:lpstr>Table 2.5 Scrum terminology</vt:lpstr>
      <vt:lpstr>Table 2.5 Scrum terminology</vt:lpstr>
      <vt:lpstr>Key roles in Scrum</vt:lpstr>
      <vt:lpstr>Scrum and sprints</vt:lpstr>
      <vt:lpstr>Figure 2.3 Scrum cycles</vt:lpstr>
      <vt:lpstr>Figure 2.4 The top five benefits of using Scrum</vt:lpstr>
      <vt:lpstr>Key Scrum practices</vt:lpstr>
      <vt:lpstr>Product backlogs</vt:lpstr>
      <vt:lpstr>Table 2.6 Examples of product backlog items</vt:lpstr>
      <vt:lpstr>Table 2.7 Product backlog item states</vt:lpstr>
      <vt:lpstr>Figure 2.5 Product backlog activities</vt:lpstr>
      <vt:lpstr>Product backlog activities</vt:lpstr>
      <vt:lpstr>PBI estimation metrics</vt:lpstr>
      <vt:lpstr>Timeboxed sprints</vt:lpstr>
      <vt:lpstr>Figure 2.6 Benefits of using timeboxed sprints</vt:lpstr>
      <vt:lpstr>Sprint activities</vt:lpstr>
      <vt:lpstr>Figure 2.7 Sprint activities</vt:lpstr>
      <vt:lpstr>Sprint planning</vt:lpstr>
      <vt:lpstr>Figure 2.8 Sprint goals</vt:lpstr>
      <vt:lpstr>Sprint planning</vt:lpstr>
      <vt:lpstr>Table 2.8 Scrums</vt:lpstr>
      <vt:lpstr>Agile activities</vt:lpstr>
      <vt:lpstr>Table 2.9 Code completeness checklist</vt:lpstr>
      <vt:lpstr>Sprint reviews</vt:lpstr>
      <vt:lpstr>Figure 2.9 Self-organizing teams</vt:lpstr>
      <vt:lpstr>Team size and composition</vt:lpstr>
      <vt:lpstr>Team coordination</vt:lpstr>
      <vt:lpstr>External interactions</vt:lpstr>
      <vt:lpstr>Figure 2.10 Managing external interactions</vt:lpstr>
      <vt:lpstr>Project management</vt:lpstr>
      <vt:lpstr>Figure 2.11 Project management responsibilities</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Engineering</dc:title>
  <cp:lastModifiedBy>Ian Sommerville</cp:lastModifiedBy>
  <cp:revision>3</cp:revision>
  <dcterms:modified xsi:type="dcterms:W3CDTF">2019-01-25T11:26:17Z</dcterms:modified>
</cp:coreProperties>
</file>