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8" r:id="rId22"/>
    <p:sldId id="279" r:id="rId23"/>
    <p:sldId id="280" r:id="rId24"/>
    <p:sldId id="281" r:id="rId25"/>
    <p:sldId id="282" r:id="rId26"/>
    <p:sldId id="283" r:id="rId27"/>
    <p:sldId id="284" r:id="rId28"/>
    <p:sldId id="285"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1pPr>
    <a:lvl2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2pPr>
    <a:lvl3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3pPr>
    <a:lvl4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4pPr>
    <a:lvl5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5pPr>
    <a:lvl6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6pPr>
    <a:lvl7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7pPr>
    <a:lvl8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8pPr>
    <a:lvl9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Ref idx="major">
          <a:srgbClr val="FFFFFF"/>
        </a:fontRef>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Ref idx="maj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Ref idx="maj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85" d="100"/>
          <a:sy n="85" d="100"/>
        </p:scale>
        <p:origin x="191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0" name="Shape 60"/>
          <p:cNvSpPr>
            <a:spLocks noGrp="1" noRot="1" noChangeAspect="1"/>
          </p:cNvSpPr>
          <p:nvPr>
            <p:ph type="sldImg"/>
          </p:nvPr>
        </p:nvSpPr>
        <p:spPr>
          <a:xfrm>
            <a:off x="1143000" y="685800"/>
            <a:ext cx="4572000" cy="3429000"/>
          </a:xfrm>
          <a:prstGeom prst="rect">
            <a:avLst/>
          </a:prstGeom>
        </p:spPr>
        <p:txBody>
          <a:bodyPr/>
          <a:lstStyle/>
          <a:p>
            <a:endParaRPr/>
          </a:p>
        </p:txBody>
      </p:sp>
      <p:sp>
        <p:nvSpPr>
          <p:cNvPr id="61" name="Shape 6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3" name="Title Text"/>
          <p:cNvSpPr txBox="1">
            <a:spLocks noGrp="1"/>
          </p:cNvSpPr>
          <p:nvPr>
            <p:ph type="title"/>
          </p:nvPr>
        </p:nvSpPr>
        <p:spPr>
          <a:xfrm>
            <a:off x="1321147" y="3241178"/>
            <a:ext cx="10362506" cy="1076822"/>
          </a:xfrm>
          <a:prstGeom prst="rect">
            <a:avLst/>
          </a:prstGeom>
        </p:spPr>
        <p:txBody>
          <a:bodyPr anchor="b"/>
          <a:lstStyle>
            <a:lvl1pPr>
              <a:defRPr sz="5600"/>
            </a:lvl1pPr>
          </a:lstStyle>
          <a:p>
            <a:r>
              <a:t>Title Text</a:t>
            </a:r>
          </a:p>
        </p:txBody>
      </p:sp>
      <p:sp>
        <p:nvSpPr>
          <p:cNvPr id="14" name="© Ian Sommerville 2018"/>
          <p:cNvSpPr txBox="1"/>
          <p:nvPr/>
        </p:nvSpPr>
        <p:spPr>
          <a:xfrm>
            <a:off x="5609803" y="9245600"/>
            <a:ext cx="1785194"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 © Ian Sommerville 2018</a:t>
            </a:r>
          </a:p>
        </p:txBody>
      </p:sp>
      <p:sp>
        <p:nvSpPr>
          <p:cNvPr id="15" name="Slide Number"/>
          <p:cNvSpPr txBox="1">
            <a:spLocks noGrp="1"/>
          </p:cNvSpPr>
          <p:nvPr>
            <p:ph type="sldNum" sz="quarter" idx="2"/>
          </p:nvPr>
        </p:nvSpPr>
        <p:spPr>
          <a:xfrm>
            <a:off x="6212234" y="9245600"/>
            <a:ext cx="283817" cy="2794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3" name="Title Text"/>
          <p:cNvSpPr txBox="1">
            <a:spLocks noGrp="1"/>
          </p:cNvSpPr>
          <p:nvPr>
            <p:ph type="title"/>
          </p:nvPr>
        </p:nvSpPr>
        <p:spPr>
          <a:prstGeom prst="rect">
            <a:avLst/>
          </a:prstGeom>
        </p:spPr>
        <p:txBody>
          <a:bodyPr/>
          <a:lstStyle/>
          <a:p>
            <a:r>
              <a:t>Title Text</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able master">
    <p:spTree>
      <p:nvGrpSpPr>
        <p:cNvPr id="1" name=""/>
        <p:cNvGrpSpPr/>
        <p:nvPr/>
      </p:nvGrpSpPr>
      <p:grpSpPr>
        <a:xfrm>
          <a:off x="0" y="0"/>
          <a:ext cx="0" cy="0"/>
          <a:chOff x="0" y="0"/>
          <a:chExt cx="0" cy="0"/>
        </a:xfrm>
      </p:grpSpPr>
      <p:sp>
        <p:nvSpPr>
          <p:cNvPr id="31" name="Body Level One…"/>
          <p:cNvSpPr txBox="1">
            <a:spLocks noGrp="1"/>
          </p:cNvSpPr>
          <p:nvPr>
            <p:ph type="body" idx="1"/>
          </p:nvPr>
        </p:nvSpPr>
        <p:spPr>
          <a:xfrm>
            <a:off x="952500" y="1270000"/>
            <a:ext cx="11099800" cy="7213600"/>
          </a:xfrm>
          <a:prstGeom prst="rect">
            <a:avLst/>
          </a:prstGeom>
        </p:spPr>
        <p:txBody>
          <a:bodyPr/>
          <a:lstStyle>
            <a:lvl1pPr marL="0" indent="0">
              <a:buSzTx/>
              <a:buNone/>
              <a:defRPr sz="2400"/>
            </a:lvl1pPr>
            <a:lvl2pPr>
              <a:spcBef>
                <a:spcPts val="2000"/>
              </a:spcBef>
              <a:defRPr sz="2200"/>
            </a:lvl2pPr>
          </a:lstStyle>
          <a:p>
            <a:r>
              <a:t>Body Level One</a:t>
            </a:r>
          </a:p>
          <a:p>
            <a:pPr lvl="1"/>
            <a:r>
              <a:t>Body Level Two</a:t>
            </a:r>
          </a:p>
          <a:p>
            <a:pPr lvl="2"/>
            <a:r>
              <a:t>Body Level Three</a:t>
            </a:r>
          </a:p>
          <a:p>
            <a:pPr lvl="3"/>
            <a:r>
              <a:t>Body Level Four</a:t>
            </a:r>
          </a:p>
          <a:p>
            <a:pPr lvl="4"/>
            <a:r>
              <a:t>Body Level Five</a:t>
            </a:r>
          </a:p>
        </p:txBody>
      </p:sp>
      <p:sp>
        <p:nvSpPr>
          <p:cNvPr id="32" name="Title Text"/>
          <p:cNvSpPr txBox="1">
            <a:spLocks noGrp="1"/>
          </p:cNvSpPr>
          <p:nvPr>
            <p:ph type="title"/>
          </p:nvPr>
        </p:nvSpPr>
        <p:spPr>
          <a:xfrm>
            <a:off x="952500" y="342900"/>
            <a:ext cx="11099800" cy="678558"/>
          </a:xfrm>
          <a:prstGeom prst="rect">
            <a:avLst/>
          </a:prstGeom>
        </p:spPr>
        <p:txBody>
          <a:bodyPr anchor="ctr"/>
          <a:lstStyle>
            <a:lvl1pPr algn="l">
              <a:defRPr sz="2000">
                <a:solidFill>
                  <a:srgbClr val="000000"/>
                </a:solidFill>
              </a:defRPr>
            </a:lvl1pPr>
          </a:lstStyle>
          <a:p>
            <a:r>
              <a:t>Title Text</a:t>
            </a:r>
          </a:p>
        </p:txBody>
      </p:sp>
      <p:sp>
        <p:nvSpPr>
          <p:cNvPr id="33" name="© Ian Sommerville 2018:"/>
          <p:cNvSpPr txBox="1"/>
          <p:nvPr/>
        </p:nvSpPr>
        <p:spPr>
          <a:xfrm>
            <a:off x="5588632" y="9245600"/>
            <a:ext cx="1827536"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 © Ian Sommerville 2018:</a:t>
            </a:r>
          </a:p>
        </p:txBody>
      </p:sp>
      <p:sp>
        <p:nvSpPr>
          <p:cNvPr id="34" name="Features, Scenarios and Stories"/>
          <p:cNvSpPr txBox="1"/>
          <p:nvPr/>
        </p:nvSpPr>
        <p:spPr>
          <a:xfrm>
            <a:off x="370110" y="9245600"/>
            <a:ext cx="2291359"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lstStyle>
          <a:p>
            <a:r>
              <a:t>Features, Scenarios and Stories</a:t>
            </a:r>
          </a:p>
        </p:txBody>
      </p:sp>
      <p:sp>
        <p:nvSpPr>
          <p:cNvPr id="35" name="Slide Number"/>
          <p:cNvSpPr txBox="1">
            <a:spLocks noGrp="1"/>
          </p:cNvSpPr>
          <p:nvPr>
            <p:ph type="sldNum" sz="quarter" idx="2"/>
          </p:nvPr>
        </p:nvSpPr>
        <p:spPr>
          <a:xfrm>
            <a:off x="12308234" y="9245600"/>
            <a:ext cx="283817" cy="2794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Figure master ">
    <p:spTree>
      <p:nvGrpSpPr>
        <p:cNvPr id="1" name=""/>
        <p:cNvGrpSpPr/>
        <p:nvPr/>
      </p:nvGrpSpPr>
      <p:grpSpPr>
        <a:xfrm>
          <a:off x="0" y="0"/>
          <a:ext cx="0" cy="0"/>
          <a:chOff x="0" y="0"/>
          <a:chExt cx="0" cy="0"/>
        </a:xfrm>
      </p:grpSpPr>
      <p:sp>
        <p:nvSpPr>
          <p:cNvPr id="42" name="Title Text"/>
          <p:cNvSpPr txBox="1">
            <a:spLocks noGrp="1"/>
          </p:cNvSpPr>
          <p:nvPr>
            <p:ph type="title"/>
          </p:nvPr>
        </p:nvSpPr>
        <p:spPr>
          <a:xfrm>
            <a:off x="952500" y="342900"/>
            <a:ext cx="11099800" cy="678558"/>
          </a:xfrm>
          <a:prstGeom prst="rect">
            <a:avLst/>
          </a:prstGeom>
        </p:spPr>
        <p:txBody>
          <a:bodyPr anchor="ctr"/>
          <a:lstStyle>
            <a:lvl1pPr algn="l">
              <a:defRPr sz="2000">
                <a:solidFill>
                  <a:srgbClr val="000000"/>
                </a:solidFill>
              </a:defRPr>
            </a:lvl1pPr>
          </a:lstStyle>
          <a:p>
            <a:r>
              <a:t>Title Text</a:t>
            </a:r>
          </a:p>
        </p:txBody>
      </p:sp>
      <p:sp>
        <p:nvSpPr>
          <p:cNvPr id="43" name="© Ian Sommerville 2018:"/>
          <p:cNvSpPr txBox="1"/>
          <p:nvPr/>
        </p:nvSpPr>
        <p:spPr>
          <a:xfrm>
            <a:off x="5588632" y="9245600"/>
            <a:ext cx="1827536"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 © Ian Sommerville 2018</a:t>
            </a:r>
            <a:r>
              <a:rPr>
                <a:solidFill>
                  <a:srgbClr val="0096FF"/>
                </a:solidFill>
              </a:rPr>
              <a:t>:</a:t>
            </a:r>
          </a:p>
        </p:txBody>
      </p:sp>
      <p:sp>
        <p:nvSpPr>
          <p:cNvPr id="44" name="Features, Scenarios and Stories"/>
          <p:cNvSpPr txBox="1"/>
          <p:nvPr/>
        </p:nvSpPr>
        <p:spPr>
          <a:xfrm>
            <a:off x="370110" y="9245600"/>
            <a:ext cx="2291359"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lstStyle>
          <a:p>
            <a:r>
              <a:t>Features, Scenarios and Stories</a:t>
            </a:r>
          </a:p>
        </p:txBody>
      </p:sp>
      <p:sp>
        <p:nvSpPr>
          <p:cNvPr id="45" name="Slide Number"/>
          <p:cNvSpPr txBox="1">
            <a:spLocks noGrp="1"/>
          </p:cNvSpPr>
          <p:nvPr>
            <p:ph type="sldNum" sz="quarter" idx="2"/>
          </p:nvPr>
        </p:nvSpPr>
        <p:spPr>
          <a:xfrm>
            <a:off x="12308234" y="9245600"/>
            <a:ext cx="283817" cy="2794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52" name="Slide Number"/>
          <p:cNvSpPr txBox="1">
            <a:spLocks noGrp="1"/>
          </p:cNvSpPr>
          <p:nvPr>
            <p:ph type="sldNum" sz="quarter" idx="2"/>
          </p:nvPr>
        </p:nvSpPr>
        <p:spPr>
          <a:xfrm>
            <a:off x="11963794" y="9245600"/>
            <a:ext cx="365180" cy="279400"/>
          </a:xfrm>
          <a:prstGeom prst="rect">
            <a:avLst/>
          </a:prstGeom>
        </p:spPr>
        <p:txBody>
          <a:bodyPr wrap="square"/>
          <a:lstStyle/>
          <a:p>
            <a:fld id="{86CB4B4D-7CA3-9044-876B-883B54F8677D}" type="slidenum">
              <a:t>‹#›</a:t>
            </a:fld>
            <a:endParaRPr/>
          </a:p>
        </p:txBody>
      </p:sp>
      <p:sp>
        <p:nvSpPr>
          <p:cNvPr id="53" name="© Ian Sommerville 2018:"/>
          <p:cNvSpPr txBox="1"/>
          <p:nvPr/>
        </p:nvSpPr>
        <p:spPr>
          <a:xfrm>
            <a:off x="5588632" y="9245600"/>
            <a:ext cx="1827536"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 </a:t>
            </a:r>
            <a:r>
              <a:rPr>
                <a:solidFill>
                  <a:srgbClr val="0096FF"/>
                </a:solidFill>
              </a:rPr>
              <a:t>© Ian Sommerville 2018:</a:t>
            </a:r>
          </a:p>
        </p:txBody>
      </p:sp>
      <p:sp>
        <p:nvSpPr>
          <p:cNvPr id="54" name="Software products"/>
          <p:cNvSpPr txBox="1"/>
          <p:nvPr/>
        </p:nvSpPr>
        <p:spPr>
          <a:xfrm>
            <a:off x="179610" y="9245600"/>
            <a:ext cx="1342580"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a:solidFill>
                  <a:srgbClr val="0096FF"/>
                </a:solidFill>
              </a:defRPr>
            </a:lvl1pPr>
          </a:lstStyle>
          <a:p>
            <a:r>
              <a:t>Software products</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p:nvPr>
        </p:nvSpPr>
        <p:spPr>
          <a:xfrm>
            <a:off x="423019" y="1658937"/>
            <a:ext cx="11857881" cy="71972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2pPr marL="914400" indent="-457200">
              <a:defRPr sz="2400"/>
            </a:lvl2pPr>
            <a:lvl3pPr marL="1447800" indent="-533400"/>
          </a:lstStyle>
          <a:p>
            <a:r>
              <a:t>Body Level One</a:t>
            </a:r>
          </a:p>
          <a:p>
            <a:pPr lvl="1"/>
            <a:r>
              <a:t>Body Level Two</a:t>
            </a:r>
          </a:p>
          <a:p>
            <a:pPr lvl="2"/>
            <a:r>
              <a:t>Body Level Three</a:t>
            </a:r>
          </a:p>
          <a:p>
            <a:pPr lvl="3"/>
            <a:r>
              <a:t>Body Level Four</a:t>
            </a:r>
          </a:p>
          <a:p>
            <a:pPr lvl="4"/>
            <a:r>
              <a:t>Body Level Five</a:t>
            </a:r>
          </a:p>
        </p:txBody>
      </p:sp>
      <p:sp>
        <p:nvSpPr>
          <p:cNvPr id="3" name="Title Text"/>
          <p:cNvSpPr txBox="1">
            <a:spLocks noGrp="1"/>
          </p:cNvSpPr>
          <p:nvPr>
            <p:ph type="title"/>
          </p:nvPr>
        </p:nvSpPr>
        <p:spPr>
          <a:xfrm>
            <a:off x="495300" y="406400"/>
            <a:ext cx="12014200" cy="1098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Title Text</a:t>
            </a:r>
          </a:p>
        </p:txBody>
      </p:sp>
      <p:sp>
        <p:nvSpPr>
          <p:cNvPr id="4" name="© Ian Sommerville 2018:"/>
          <p:cNvSpPr txBox="1"/>
          <p:nvPr/>
        </p:nvSpPr>
        <p:spPr>
          <a:xfrm>
            <a:off x="5588632" y="9245600"/>
            <a:ext cx="1827536"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 © Ian Sommerville 2018:</a:t>
            </a:r>
          </a:p>
        </p:txBody>
      </p:sp>
      <p:sp>
        <p:nvSpPr>
          <p:cNvPr id="5" name="Features, Scenarios and Stories"/>
          <p:cNvSpPr txBox="1"/>
          <p:nvPr/>
        </p:nvSpPr>
        <p:spPr>
          <a:xfrm>
            <a:off x="382810" y="9245600"/>
            <a:ext cx="2291359"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lstStyle>
          <a:p>
            <a:r>
              <a:t>Features, Scenarios and Stories</a:t>
            </a:r>
          </a:p>
        </p:txBody>
      </p:sp>
      <p:sp>
        <p:nvSpPr>
          <p:cNvPr id="6" name="Slide Number"/>
          <p:cNvSpPr txBox="1">
            <a:spLocks noGrp="1"/>
          </p:cNvSpPr>
          <p:nvPr>
            <p:ph type="sldNum" sz="quarter" idx="2"/>
          </p:nvPr>
        </p:nvSpPr>
        <p:spPr>
          <a:xfrm>
            <a:off x="12181234" y="9245600"/>
            <a:ext cx="283817" cy="279400"/>
          </a:xfrm>
          <a:prstGeom prst="rect">
            <a:avLst/>
          </a:prstGeom>
          <a:ln w="12700">
            <a:miter lim="400000"/>
          </a:ln>
        </p:spPr>
        <p:txBody>
          <a:bodyPr wrap="none" lIns="50800" tIns="50800" rIns="50800" bIns="50800">
            <a:spAutoFit/>
          </a:bodyPr>
          <a:lstStyle>
            <a:lvl1pPr algn="r">
              <a:defRPr b="1"/>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med"/>
  <p:txStyles>
    <p:titleStyle>
      <a:lvl1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1pPr>
      <a:lvl2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2pPr>
      <a:lvl3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3pPr>
      <a:lvl4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4pPr>
      <a:lvl5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5pPr>
      <a:lvl6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6pPr>
      <a:lvl7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7pPr>
      <a:lvl8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8pPr>
      <a:lvl9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9pPr>
    </p:titleStyle>
    <p:bodyStyle>
      <a:lvl1pPr marL="245644" marR="0" indent="-24564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1pPr>
      <a:lvl2pPr marL="7940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2pPr>
      <a:lvl3pPr marL="12512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3pPr>
      <a:lvl4pPr marL="17084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4pPr>
      <a:lvl5pPr marL="21656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5pPr>
      <a:lvl6pPr marL="26228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6pPr>
      <a:lvl7pPr marL="30800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7pPr>
      <a:lvl8pPr marL="35372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8pPr>
      <a:lvl9pPr marL="39944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9pPr>
    </p:bodyStyle>
    <p:otherStyle>
      <a:lvl1pPr marL="0" marR="0" indent="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1pPr>
      <a:lvl2pPr marL="0" marR="0" indent="2286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2pPr>
      <a:lvl3pPr marL="0" marR="0" indent="4572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3pPr>
      <a:lvl4pPr marL="0" marR="0" indent="6858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4pPr>
      <a:lvl5pPr marL="0" marR="0" indent="9144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5pPr>
      <a:lvl6pPr marL="0" marR="0" indent="11430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6pPr>
      <a:lvl7pPr marL="0" marR="0" indent="13716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7pPr>
      <a:lvl8pPr marL="0" marR="0" indent="16002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8pPr>
      <a:lvl9pPr marL="0" marR="0" indent="18288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Features, scenarios and stories"/>
          <p:cNvSpPr txBox="1">
            <a:spLocks noGrp="1"/>
          </p:cNvSpPr>
          <p:nvPr>
            <p:ph type="ctrTitle"/>
          </p:nvPr>
        </p:nvSpPr>
        <p:spPr>
          <a:prstGeom prst="rect">
            <a:avLst/>
          </a:prstGeom>
        </p:spPr>
        <p:txBody>
          <a:bodyPr/>
          <a:lstStyle>
            <a:lvl1pPr defTabSz="560831">
              <a:defRPr sz="5376"/>
            </a:lvl1pPr>
          </a:lstStyle>
          <a:p>
            <a:r>
              <a:t>Features, scenarios and stories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A persona should ‘paint a picture’ of a type of product user. They should be relatively short and easy-to-read.…"/>
          <p:cNvSpPr txBox="1">
            <a:spLocks noGrp="1"/>
          </p:cNvSpPr>
          <p:nvPr>
            <p:ph type="body" idx="1"/>
          </p:nvPr>
        </p:nvSpPr>
        <p:spPr>
          <a:prstGeom prst="rect">
            <a:avLst/>
          </a:prstGeom>
        </p:spPr>
        <p:txBody>
          <a:bodyPr/>
          <a:lstStyle/>
          <a:p>
            <a:r>
              <a:t>A persona should ‘paint a picture’ of a type of product user. They should be relatively short and easy-to-read.</a:t>
            </a:r>
          </a:p>
          <a:p>
            <a:r>
              <a:t>You should describe their background and why they might want to use your product. </a:t>
            </a:r>
          </a:p>
          <a:p>
            <a:r>
              <a:t>You should also say something about their educational background and technical skills. </a:t>
            </a:r>
          </a:p>
          <a:p>
            <a:r>
              <a:t>These help you assess whether or not a software feature is likely to be useful, understandable and usable by typical product users. </a:t>
            </a:r>
          </a:p>
        </p:txBody>
      </p:sp>
      <p:sp>
        <p:nvSpPr>
          <p:cNvPr id="102" name="Persona descriptions"/>
          <p:cNvSpPr txBox="1">
            <a:spLocks noGrp="1"/>
          </p:cNvSpPr>
          <p:nvPr>
            <p:ph type="title"/>
          </p:nvPr>
        </p:nvSpPr>
        <p:spPr>
          <a:prstGeom prst="rect">
            <a:avLst/>
          </a:prstGeom>
        </p:spPr>
        <p:txBody>
          <a:bodyPr/>
          <a:lstStyle/>
          <a:p>
            <a:r>
              <a:t>Persona descriptions</a:t>
            </a:r>
          </a:p>
        </p:txBody>
      </p:sp>
      <p:sp>
        <p:nvSpPr>
          <p:cNvPr id="10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Figure 3.4 Persona descriptions"/>
          <p:cNvSpPr txBox="1">
            <a:spLocks noGrp="1"/>
          </p:cNvSpPr>
          <p:nvPr>
            <p:ph type="title"/>
          </p:nvPr>
        </p:nvSpPr>
        <p:spPr>
          <a:prstGeom prst="rect">
            <a:avLst/>
          </a:prstGeom>
        </p:spPr>
        <p:txBody>
          <a:bodyPr/>
          <a:lstStyle/>
          <a:p>
            <a:r>
              <a:t>Figure 3.4 Persona descriptions</a:t>
            </a:r>
          </a:p>
        </p:txBody>
      </p:sp>
      <p:sp>
        <p:nvSpPr>
          <p:cNvPr id="106" name="Slide Number"/>
          <p:cNvSpPr txBox="1">
            <a:spLocks noGrp="1"/>
          </p:cNvSpPr>
          <p:nvPr>
            <p:ph type="sldNum" sz="quarter" idx="2"/>
          </p:nvPr>
        </p:nvSpPr>
        <p:spPr>
          <a:xfrm>
            <a:off x="12316569" y="9245600"/>
            <a:ext cx="275482"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pic>
        <p:nvPicPr>
          <p:cNvPr id="3" name="Picture 2">
            <a:extLst>
              <a:ext uri="{FF2B5EF4-FFF2-40B4-BE49-F238E27FC236}">
                <a16:creationId xmlns:a16="http://schemas.microsoft.com/office/drawing/2014/main" id="{270B7934-2836-9445-81DF-A6FF973A7E04}"/>
              </a:ext>
            </a:extLst>
          </p:cNvPr>
          <p:cNvPicPr>
            <a:picLocks noChangeAspect="1"/>
          </p:cNvPicPr>
          <p:nvPr/>
        </p:nvPicPr>
        <p:blipFill rotWithShape="1">
          <a:blip r:embed="rId2">
            <a:extLst>
              <a:ext uri="{28A0092B-C50C-407E-A947-70E740481C1C}">
                <a14:useLocalDpi xmlns:a14="http://schemas.microsoft.com/office/drawing/2010/main" val="0"/>
              </a:ext>
            </a:extLst>
          </a:blip>
          <a:srcRect l="12288" t="8515" r="18058" b="54045"/>
          <a:stretch/>
        </p:blipFill>
        <p:spPr>
          <a:xfrm>
            <a:off x="1223847" y="1237976"/>
            <a:ext cx="11092722" cy="8515624"/>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able 3.2 Aspects of a persona description"/>
          <p:cNvSpPr txBox="1">
            <a:spLocks noGrp="1"/>
          </p:cNvSpPr>
          <p:nvPr>
            <p:ph type="title"/>
          </p:nvPr>
        </p:nvSpPr>
        <p:spPr>
          <a:prstGeom prst="rect">
            <a:avLst/>
          </a:prstGeom>
        </p:spPr>
        <p:txBody>
          <a:bodyPr/>
          <a:lstStyle/>
          <a:p>
            <a:r>
              <a:t>Table 3.2 Aspects of a persona description</a:t>
            </a:r>
          </a:p>
        </p:txBody>
      </p:sp>
      <p:sp>
        <p:nvSpPr>
          <p:cNvPr id="110"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sp>
        <p:nvSpPr>
          <p:cNvPr id="111" name="Personalization…"/>
          <p:cNvSpPr txBox="1"/>
          <p:nvPr/>
        </p:nvSpPr>
        <p:spPr>
          <a:xfrm>
            <a:off x="854918" y="1327149"/>
            <a:ext cx="11294964" cy="7099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a:defRPr sz="2400" b="1" i="1"/>
            </a:pPr>
            <a:r>
              <a:t>Personalization</a:t>
            </a:r>
          </a:p>
          <a:p>
            <a:pPr algn="l">
              <a:defRPr sz="2400"/>
            </a:pPr>
            <a:r>
              <a:t>You should give them a name and say something about their personal circumstances. This is important because you shouldn’t think of a persona as a role but as an individual. It is sometimes helpful to use an appropriate stock photograph to represent the person in the persona. Some studies suggest that this helps project teams use personas more effectively.</a:t>
            </a:r>
          </a:p>
          <a:p>
            <a:pPr algn="l">
              <a:defRPr sz="2400"/>
            </a:pPr>
            <a:endParaRPr/>
          </a:p>
          <a:p>
            <a:pPr algn="l">
              <a:defRPr sz="2400"/>
            </a:pPr>
            <a:r>
              <a:rPr b="1" i="1"/>
              <a:t>Job-related</a:t>
            </a:r>
            <a:br/>
            <a:r>
              <a:t>If your product is targeted at business, you should say something about their job and (if necessary) what that job involves. For some jobs, such as a teacher where readers are likely to be familiar with the job, this may not be necessary.</a:t>
            </a:r>
          </a:p>
          <a:p>
            <a:pPr algn="l">
              <a:defRPr sz="2400"/>
            </a:pPr>
            <a:endParaRPr/>
          </a:p>
          <a:p>
            <a:pPr algn="l">
              <a:defRPr sz="2400"/>
            </a:pPr>
            <a:r>
              <a:rPr b="1" i="1"/>
              <a:t>Education</a:t>
            </a:r>
            <a:br/>
            <a:r>
              <a:t>You should describe their educational background and their level of technical skills and experience. This is important, especially for interface design.</a:t>
            </a:r>
          </a:p>
          <a:p>
            <a:pPr algn="l">
              <a:defRPr sz="2400"/>
            </a:pPr>
            <a:endParaRPr/>
          </a:p>
          <a:p>
            <a:pPr algn="l">
              <a:defRPr sz="2400"/>
            </a:pPr>
            <a:r>
              <a:rPr b="1" i="1"/>
              <a:t>Relevance</a:t>
            </a:r>
            <a:br/>
            <a:r>
              <a:t>If you can, you should say why they might be interested in using the product and what they might want to do with it.</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able 3.3 A persona for a history teacher"/>
          <p:cNvSpPr txBox="1">
            <a:spLocks noGrp="1"/>
          </p:cNvSpPr>
          <p:nvPr>
            <p:ph type="title"/>
          </p:nvPr>
        </p:nvSpPr>
        <p:spPr>
          <a:prstGeom prst="rect">
            <a:avLst/>
          </a:prstGeom>
        </p:spPr>
        <p:txBody>
          <a:bodyPr/>
          <a:lstStyle/>
          <a:p>
            <a:r>
              <a:t>Table 3.3 A persona for a history teacher</a:t>
            </a:r>
          </a:p>
        </p:txBody>
      </p:sp>
      <p:sp>
        <p:nvSpPr>
          <p:cNvPr id="114"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13</a:t>
            </a:fld>
            <a:endParaRPr/>
          </a:p>
        </p:txBody>
      </p:sp>
      <p:sp>
        <p:nvSpPr>
          <p:cNvPr id="115" name="Emma, a history teacher Emma, age 41, is a history teacher in a secondary school (high school) in Edinburgh. She teaches students from ages 12 to 18. She was born in Cardiff in Wales where both her father and her mother were teachers. After completing a degree in history from Newcastle University, she moved to Edinburgh to be with her partner and trained as a teacher. She has two children, aged 6 and 8, who both attend the local primary school. She likes to get home as early as she can to see her children, so often does lesson preparation, administration and marking from home.…"/>
          <p:cNvSpPr txBox="1"/>
          <p:nvPr/>
        </p:nvSpPr>
        <p:spPr>
          <a:xfrm>
            <a:off x="863662" y="1695449"/>
            <a:ext cx="11277476" cy="6362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a:defRPr sz="2400"/>
            </a:pPr>
            <a:r>
              <a:rPr b="1" i="1"/>
              <a:t>Emma, a history teacher</a:t>
            </a:r>
            <a:br>
              <a:rPr b="1" i="1"/>
            </a:br>
            <a:r>
              <a:t>Emma, age 41, is a history teacher in a secondary school (high school) in Edinburgh. She teaches students from ages 12 to 18. She was born in Cardiff in Wales where both her father and her mother were teachers. After completing a degree in history from Newcastle University, she moved to Edinburgh to be with her partner and trained as a teacher. She has two children, aged 6 and 8, who both attend the local primary school. She likes to get home as early as she can to see her children, so often does lesson preparation, administration and marking from home. </a:t>
            </a:r>
          </a:p>
          <a:p>
            <a:pPr algn="l">
              <a:defRPr sz="2400"/>
            </a:pPr>
            <a:endParaRPr/>
          </a:p>
          <a:p>
            <a:pPr algn="l">
              <a:defRPr sz="2400"/>
            </a:pPr>
            <a:r>
              <a:t>Emma uses social media and the usual productivity applications to prepare her lessons, but is not particularly interested in digital technologies. She hates the virtual learning environment that is currently used in her school and avoids using it if she can. She believes that face-to-face teaching is most effective. She might use the iLearn system for administration and access to historic films and documents. However, she is not interested in a blended digital/face-to-face approach to teaching. </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able 3.4 A persona for an IT technician"/>
          <p:cNvSpPr txBox="1">
            <a:spLocks noGrp="1"/>
          </p:cNvSpPr>
          <p:nvPr>
            <p:ph type="title"/>
          </p:nvPr>
        </p:nvSpPr>
        <p:spPr>
          <a:prstGeom prst="rect">
            <a:avLst/>
          </a:prstGeom>
        </p:spPr>
        <p:txBody>
          <a:bodyPr/>
          <a:lstStyle/>
          <a:p>
            <a:r>
              <a:t>Table 3.4 A persona for an IT technician</a:t>
            </a:r>
          </a:p>
        </p:txBody>
      </p:sp>
      <p:sp>
        <p:nvSpPr>
          <p:cNvPr id="118"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14</a:t>
            </a:fld>
            <a:endParaRPr/>
          </a:p>
        </p:txBody>
      </p:sp>
      <p:sp>
        <p:nvSpPr>
          <p:cNvPr id="119" name="Elena, a school IT technician Elena, age 28, is a senior IT technician in a large secondary school (high school) in Glasgow with over 2000 students. Originally from Poland, she has a diploma in electronics from Potsdam University. She moved to Scotland in 2011 after being unemployed for a year after graduation. She has a Scottish partner, no children, and hopes to develop her career in Scotland. She was originally appointed as a junior technician but was promoted, in 2014,  to a senior post responsible for all the school computers.…"/>
          <p:cNvSpPr txBox="1"/>
          <p:nvPr/>
        </p:nvSpPr>
        <p:spPr>
          <a:xfrm>
            <a:off x="1079500" y="1657350"/>
            <a:ext cx="11099801" cy="5626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a:defRPr sz="2400"/>
            </a:pPr>
            <a:r>
              <a:rPr b="1" i="1"/>
              <a:t>Elena, a school IT technician</a:t>
            </a:r>
            <a:br/>
            <a:r>
              <a:t>Elena, age 28, is a senior IT technician in a large secondary school (high school) in Glasgow with over 2000 students. Originally from Poland, she has a diploma in electronics from Potsdam University. She moved to Scotland in 2011 after being unemployed for a year after graduation. She has a Scottish partner, no children, and hopes to develop her career in Scotland. She was originally appointed as a junior technician but was promoted, in 2014,  to a senior post responsible for all the school computers. </a:t>
            </a:r>
          </a:p>
          <a:p>
            <a:pPr algn="l">
              <a:defRPr sz="2400"/>
            </a:pPr>
            <a:endParaRPr/>
          </a:p>
          <a:p>
            <a:pPr algn="l">
              <a:defRPr sz="2400"/>
            </a:pPr>
            <a:r>
              <a:t>Although not involved directly in teaching, Elena is often called on to help in computer science classes. She is a competent Python programmer and is a ‘power user’ of digital technologies. She has a long-term career goal of becoming a technical expert in digital learning technologies and being involved in their development. She wants to become an expert in the iLearn system and sees it as an experimental platform for supporting new uses for digital learning.</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he main benefit of personas is that they help you and other development team members empathize with potential users of the software.…"/>
          <p:cNvSpPr txBox="1">
            <a:spLocks noGrp="1"/>
          </p:cNvSpPr>
          <p:nvPr>
            <p:ph type="body" idx="1"/>
          </p:nvPr>
        </p:nvSpPr>
        <p:spPr>
          <a:prstGeom prst="rect">
            <a:avLst/>
          </a:prstGeom>
        </p:spPr>
        <p:txBody>
          <a:bodyPr/>
          <a:lstStyle/>
          <a:p>
            <a:r>
              <a:t>The main benefit of personas is that they help you and other development team members empathize with potential users of the software. </a:t>
            </a:r>
          </a:p>
          <a:p>
            <a:r>
              <a:t>Personas help because they are a tool that allows developers to ‘step into the user’s shoes’. </a:t>
            </a:r>
          </a:p>
          <a:p>
            <a:pPr lvl="1"/>
            <a:r>
              <a:t>Instead of thinking about what you would do in a particular situation, you can imagine how a persona would behave and react. </a:t>
            </a:r>
          </a:p>
          <a:p>
            <a:r>
              <a:t>Personas can help you check your ideas to make sure that you are not including product features that aren’t really needed. </a:t>
            </a:r>
          </a:p>
          <a:p>
            <a:r>
              <a:t>They help you to avoid making unwarranted assumptions, based on your own knowledge, and designing an over-complicated or irrelevant product.</a:t>
            </a:r>
          </a:p>
        </p:txBody>
      </p:sp>
      <p:sp>
        <p:nvSpPr>
          <p:cNvPr id="122" name="Persona benefits"/>
          <p:cNvSpPr txBox="1">
            <a:spLocks noGrp="1"/>
          </p:cNvSpPr>
          <p:nvPr>
            <p:ph type="title"/>
          </p:nvPr>
        </p:nvSpPr>
        <p:spPr>
          <a:prstGeom prst="rect">
            <a:avLst/>
          </a:prstGeom>
        </p:spPr>
        <p:txBody>
          <a:bodyPr/>
          <a:lstStyle/>
          <a:p>
            <a:r>
              <a:t>Persona benefits</a:t>
            </a:r>
          </a:p>
        </p:txBody>
      </p:sp>
      <p:sp>
        <p:nvSpPr>
          <p:cNvPr id="12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15</a:t>
            </a:fld>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ersonas should be based on an understanding of the potential product users, their jobs, their background and their aspirations.…"/>
          <p:cNvSpPr txBox="1">
            <a:spLocks noGrp="1"/>
          </p:cNvSpPr>
          <p:nvPr>
            <p:ph type="body" idx="1"/>
          </p:nvPr>
        </p:nvSpPr>
        <p:spPr>
          <a:prstGeom prst="rect">
            <a:avLst/>
          </a:prstGeom>
        </p:spPr>
        <p:txBody>
          <a:bodyPr/>
          <a:lstStyle/>
          <a:p>
            <a:r>
              <a:t>Personas should be based on an understanding of the potential product users, their jobs, their background and their aspirations. </a:t>
            </a:r>
          </a:p>
          <a:p>
            <a:r>
              <a:t>You should study and survey potential users to understand what they want and how they might use the product. </a:t>
            </a:r>
          </a:p>
          <a:p>
            <a:r>
              <a:t>From this data, you can then abstract the essential information about the different types of product user and use this as a basis for creating personas. </a:t>
            </a:r>
          </a:p>
          <a:p>
            <a:r>
              <a:t>Personas that are developed on the basis of limited user information are called proto-personas. </a:t>
            </a:r>
          </a:p>
          <a:p>
            <a:pPr lvl="1"/>
            <a:r>
              <a:t>Proto-personas may be created as a collective team exercise using whatever information is available about potential product users. They can never be as accurate as personas developed from detailed user studies, but they are better than nothing. </a:t>
            </a:r>
          </a:p>
        </p:txBody>
      </p:sp>
      <p:sp>
        <p:nvSpPr>
          <p:cNvPr id="126" name="Deriving personas"/>
          <p:cNvSpPr txBox="1">
            <a:spLocks noGrp="1"/>
          </p:cNvSpPr>
          <p:nvPr>
            <p:ph type="title"/>
          </p:nvPr>
        </p:nvSpPr>
        <p:spPr>
          <a:prstGeom prst="rect">
            <a:avLst/>
          </a:prstGeom>
        </p:spPr>
        <p:txBody>
          <a:bodyPr/>
          <a:lstStyle/>
          <a:p>
            <a:r>
              <a:t>Deriving personas</a:t>
            </a:r>
          </a:p>
        </p:txBody>
      </p:sp>
      <p:sp>
        <p:nvSpPr>
          <p:cNvPr id="127"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16</a:t>
            </a:fld>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A scenario is a narrative that describes how a user, or a group of users, might use your system.…"/>
          <p:cNvSpPr txBox="1">
            <a:spLocks noGrp="1"/>
          </p:cNvSpPr>
          <p:nvPr>
            <p:ph type="body" idx="1"/>
          </p:nvPr>
        </p:nvSpPr>
        <p:spPr>
          <a:prstGeom prst="rect">
            <a:avLst/>
          </a:prstGeom>
        </p:spPr>
        <p:txBody>
          <a:bodyPr/>
          <a:lstStyle/>
          <a:p>
            <a:r>
              <a:t>A scenario is a narrative that describes how a user, or a group of users, might use your system. </a:t>
            </a:r>
          </a:p>
          <a:p>
            <a:r>
              <a:t>There is no need to include everything in a scenario – the scenario isn’t a system specification. </a:t>
            </a:r>
          </a:p>
          <a:p>
            <a:r>
              <a:t>It is simply a description of a situation where a user is using your product’s features to do something that they want to do.</a:t>
            </a:r>
          </a:p>
          <a:p>
            <a:r>
              <a:t>Scenario descriptions may vary in length from two to three paragraphs up to a page of text.</a:t>
            </a:r>
          </a:p>
        </p:txBody>
      </p:sp>
      <p:sp>
        <p:nvSpPr>
          <p:cNvPr id="130" name="Scenarios"/>
          <p:cNvSpPr txBox="1">
            <a:spLocks noGrp="1"/>
          </p:cNvSpPr>
          <p:nvPr>
            <p:ph type="title"/>
          </p:nvPr>
        </p:nvSpPr>
        <p:spPr>
          <a:prstGeom prst="rect">
            <a:avLst/>
          </a:prstGeom>
        </p:spPr>
        <p:txBody>
          <a:bodyPr/>
          <a:lstStyle/>
          <a:p>
            <a:r>
              <a:t>Scenarios</a:t>
            </a:r>
          </a:p>
        </p:txBody>
      </p:sp>
      <p:sp>
        <p:nvSpPr>
          <p:cNvPr id="13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17</a:t>
            </a:fld>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able 3.5 Jack’s scenario:using the iLearn system for class projects"/>
          <p:cNvSpPr txBox="1">
            <a:spLocks noGrp="1"/>
          </p:cNvSpPr>
          <p:nvPr>
            <p:ph type="title"/>
          </p:nvPr>
        </p:nvSpPr>
        <p:spPr>
          <a:prstGeom prst="rect">
            <a:avLst/>
          </a:prstGeom>
        </p:spPr>
        <p:txBody>
          <a:bodyPr/>
          <a:lstStyle/>
          <a:p>
            <a:r>
              <a:t>Table 3.5 Jack’s scenario:using the iLearn system for class projects</a:t>
            </a:r>
          </a:p>
        </p:txBody>
      </p:sp>
      <p:sp>
        <p:nvSpPr>
          <p:cNvPr id="138"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18</a:t>
            </a:fld>
            <a:endParaRPr/>
          </a:p>
        </p:txBody>
      </p:sp>
      <p:sp>
        <p:nvSpPr>
          <p:cNvPr id="139" name="Fishing in Ullapool Jack is a primary school teacher in Ullapool, teaching P6 pupils. He has decided that a class project should be focused around the fishing industry in the area, looking at the history, development and economic impact of fishing.…"/>
          <p:cNvSpPr txBox="1"/>
          <p:nvPr/>
        </p:nvSpPr>
        <p:spPr>
          <a:xfrm>
            <a:off x="861379" y="1346199"/>
            <a:ext cx="11282041" cy="6807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a:defRPr sz="2000"/>
            </a:pPr>
            <a:r>
              <a:rPr b="1" i="1"/>
              <a:t>Fishing in Ullapool</a:t>
            </a:r>
            <a:br>
              <a:rPr b="1" i="1"/>
            </a:br>
            <a:r>
              <a:t>Jack is a primary school teacher in Ullapool, teaching P6 pupils. He has decided that a class project should be focused around the fishing industry in the area, looking at the history, development and economic impact of fishing.</a:t>
            </a:r>
          </a:p>
          <a:p>
            <a:pPr algn="l">
              <a:defRPr sz="2000"/>
            </a:pPr>
            <a:endParaRPr/>
          </a:p>
          <a:p>
            <a:pPr algn="l">
              <a:defRPr sz="2000"/>
            </a:pPr>
            <a:r>
              <a:t>As part of this, students are asked to gather and share reminiscences from relatives, use newspaper archives and collect old photographs related to fishing and fishing communities in the area. Pupils use an iLearn wiki to gather together fishing stories and SCRAN (a history archive site) to access newspaper archives and photographs. However, Jack also needs a photo-sharing site as he wants students to take and comment on each others’ photos and to upload scans of old photographs that they may have in their families. He needs to be able to moderate posts with photos before they are shared, because pre-teen children can’t understand copyright and privacy issues.</a:t>
            </a:r>
          </a:p>
          <a:p>
            <a:pPr algn="l">
              <a:defRPr sz="2000"/>
            </a:pPr>
            <a:endParaRPr/>
          </a:p>
          <a:p>
            <a:pPr algn="l">
              <a:defRPr sz="2000"/>
            </a:pPr>
            <a:r>
              <a:t>Jack sends an email to a primary school teachers’ group to see if anyone can recommend an appropriate system. Two teachers reply and both suggest that he uses KidsTakePics, a photo-sharing site that allows teachers to check and moderate content. As KidsTakePics is not integrated with the iLearn authentication service, he sets up a teacher and a class account with KidsTakePics.</a:t>
            </a:r>
          </a:p>
          <a:p>
            <a:pPr algn="l">
              <a:defRPr sz="2000"/>
            </a:pPr>
            <a:endParaRPr/>
          </a:p>
          <a:p>
            <a:pPr algn="l">
              <a:defRPr sz="2000"/>
            </a:pPr>
            <a:r>
              <a:t>He uses the  the iLearn setup service to add KidsTakePics to the services seen by the students in his class so that, when they log in, they can immediately use the system to upload photos from their phones and class computers.</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Figure 3.5 Elements of a scenario description"/>
          <p:cNvSpPr txBox="1">
            <a:spLocks noGrp="1"/>
          </p:cNvSpPr>
          <p:nvPr>
            <p:ph type="title"/>
          </p:nvPr>
        </p:nvSpPr>
        <p:spPr>
          <a:prstGeom prst="rect">
            <a:avLst/>
          </a:prstGeom>
        </p:spPr>
        <p:txBody>
          <a:bodyPr/>
          <a:lstStyle/>
          <a:p>
            <a:r>
              <a:t>Figure 3.5 Elements of a scenario description</a:t>
            </a:r>
          </a:p>
        </p:txBody>
      </p:sp>
      <p:sp>
        <p:nvSpPr>
          <p:cNvPr id="142"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19</a:t>
            </a:fld>
            <a:endParaRPr/>
          </a:p>
        </p:txBody>
      </p:sp>
      <p:pic>
        <p:nvPicPr>
          <p:cNvPr id="3" name="Picture 2">
            <a:extLst>
              <a:ext uri="{FF2B5EF4-FFF2-40B4-BE49-F238E27FC236}">
                <a16:creationId xmlns:a16="http://schemas.microsoft.com/office/drawing/2014/main" id="{765AC105-DDDF-8941-8C1F-51AAB9DC38CD}"/>
              </a:ext>
            </a:extLst>
          </p:cNvPr>
          <p:cNvPicPr>
            <a:picLocks noChangeAspect="1"/>
          </p:cNvPicPr>
          <p:nvPr/>
        </p:nvPicPr>
        <p:blipFill rotWithShape="1">
          <a:blip r:embed="rId2">
            <a:extLst>
              <a:ext uri="{28A0092B-C50C-407E-A947-70E740481C1C}">
                <a14:useLocalDpi xmlns:a14="http://schemas.microsoft.com/office/drawing/2010/main" val="0"/>
              </a:ext>
            </a:extLst>
          </a:blip>
          <a:srcRect l="6980" t="25574" b="46531"/>
          <a:stretch/>
        </p:blipFill>
        <p:spPr>
          <a:xfrm>
            <a:off x="299802" y="1319135"/>
            <a:ext cx="12704997" cy="5441430"/>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here are three factors that drive the design of software products…"/>
          <p:cNvSpPr txBox="1">
            <a:spLocks noGrp="1"/>
          </p:cNvSpPr>
          <p:nvPr>
            <p:ph type="body" idx="1"/>
          </p:nvPr>
        </p:nvSpPr>
        <p:spPr>
          <a:xfrm>
            <a:off x="423019" y="1834356"/>
            <a:ext cx="11857881" cy="7021811"/>
          </a:xfrm>
          <a:prstGeom prst="rect">
            <a:avLst/>
          </a:prstGeom>
        </p:spPr>
        <p:txBody>
          <a:bodyPr/>
          <a:lstStyle/>
          <a:p>
            <a:pPr marL="210552" indent="-210552"/>
            <a:r>
              <a:t>There are three factors that drive the design of software products</a:t>
            </a:r>
          </a:p>
          <a:p>
            <a:pPr marL="637673" lvl="1" indent="-180473"/>
            <a:r>
              <a:t>Business and consumer needs that are not met by current products</a:t>
            </a:r>
          </a:p>
          <a:p>
            <a:pPr marL="637673" lvl="1" indent="-180473"/>
            <a:r>
              <a:t>Dissatisfaction with existing business or consumer software products</a:t>
            </a:r>
          </a:p>
          <a:p>
            <a:pPr marL="637673" lvl="1" indent="-180473"/>
            <a:r>
              <a:t>Changes in technology that make completely new types of product possible</a:t>
            </a:r>
          </a:p>
          <a:p>
            <a:pPr marL="210552" indent="-210552"/>
            <a:r>
              <a:t>In the early stage of product development, you are trying to understand, what product features would be useful to users, and what they like and dislike about the products that they use.</a:t>
            </a:r>
          </a:p>
        </p:txBody>
      </p:sp>
      <p:sp>
        <p:nvSpPr>
          <p:cNvPr id="66" name="Software products"/>
          <p:cNvSpPr txBox="1">
            <a:spLocks noGrp="1"/>
          </p:cNvSpPr>
          <p:nvPr>
            <p:ph type="title"/>
          </p:nvPr>
        </p:nvSpPr>
        <p:spPr>
          <a:xfrm>
            <a:off x="635000" y="381000"/>
            <a:ext cx="12086581" cy="1207890"/>
          </a:xfrm>
          <a:prstGeom prst="rect">
            <a:avLst/>
          </a:prstGeom>
        </p:spPr>
        <p:txBody>
          <a:bodyPr/>
          <a:lstStyle/>
          <a:p>
            <a:r>
              <a:t>Software products</a:t>
            </a:r>
          </a:p>
        </p:txBody>
      </p:sp>
      <p:sp>
        <p:nvSpPr>
          <p:cNvPr id="67" name="Slide Number"/>
          <p:cNvSpPr txBox="1">
            <a:spLocks noGrp="1"/>
          </p:cNvSpPr>
          <p:nvPr>
            <p:ph type="sldNum" sz="quarter" idx="2"/>
          </p:nvPr>
        </p:nvSpPr>
        <p:spPr>
          <a:xfrm>
            <a:off x="12265992" y="9245600"/>
            <a:ext cx="199058"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A brief statement of the overall objective.…"/>
          <p:cNvSpPr txBox="1">
            <a:spLocks noGrp="1"/>
          </p:cNvSpPr>
          <p:nvPr>
            <p:ph type="body" idx="1"/>
          </p:nvPr>
        </p:nvSpPr>
        <p:spPr>
          <a:prstGeom prst="rect">
            <a:avLst/>
          </a:prstGeom>
        </p:spPr>
        <p:txBody>
          <a:bodyPr/>
          <a:lstStyle/>
          <a:p>
            <a:pPr marL="208798" indent="-208798" defTabSz="496570">
              <a:spcBef>
                <a:spcPts val="2500"/>
              </a:spcBef>
              <a:defRPr sz="2380"/>
            </a:pPr>
            <a:r>
              <a:t>A brief statement of the overall objective. </a:t>
            </a:r>
          </a:p>
          <a:p>
            <a:pPr marL="777240" lvl="1" indent="-388620" defTabSz="496570">
              <a:spcBef>
                <a:spcPts val="2500"/>
              </a:spcBef>
              <a:defRPr sz="2040"/>
            </a:pPr>
            <a:r>
              <a:t>In Jack’s scenario, this is to support a class project on the fishing industry. </a:t>
            </a:r>
          </a:p>
          <a:p>
            <a:pPr marL="208798" indent="-208798" defTabSz="496570">
              <a:spcBef>
                <a:spcPts val="2500"/>
              </a:spcBef>
              <a:defRPr sz="2380"/>
            </a:pPr>
            <a:r>
              <a:t>References to the personas involved (Jack) so that you can get information about the capabilities and motivation of that user.</a:t>
            </a:r>
          </a:p>
          <a:p>
            <a:pPr marL="208798" indent="-208798" defTabSz="496570">
              <a:spcBef>
                <a:spcPts val="2500"/>
              </a:spcBef>
              <a:defRPr sz="2380"/>
            </a:pPr>
            <a:r>
              <a:t>Information about what is involved in doing the activity. For example, in Jack’s scenario this involves gathering reminiscences from relatives, accessing newspaper archives, etc.</a:t>
            </a:r>
          </a:p>
          <a:p>
            <a:pPr marL="208798" indent="-208798" defTabSz="496570">
              <a:spcBef>
                <a:spcPts val="2500"/>
              </a:spcBef>
              <a:defRPr sz="2380"/>
            </a:pPr>
            <a:r>
              <a:t>An explanation of problems that can’t be readily addressed using the existing system. </a:t>
            </a:r>
          </a:p>
          <a:p>
            <a:pPr marL="777240" lvl="1" indent="-388620" defTabSz="496570">
              <a:spcBef>
                <a:spcPts val="2500"/>
              </a:spcBef>
              <a:defRPr sz="2040"/>
            </a:pPr>
            <a:r>
              <a:t>Young children don’t understand issues such as copyright and privacy, so photo sharing requires a site that a teacher can moderate to make sure that published images are legal and acceptable.</a:t>
            </a:r>
          </a:p>
          <a:p>
            <a:pPr marL="208798" indent="-208798" defTabSz="496570">
              <a:spcBef>
                <a:spcPts val="2500"/>
              </a:spcBef>
              <a:defRPr sz="2380"/>
            </a:pPr>
            <a:r>
              <a:t>A description of one way that the identified problem might be addressed. </a:t>
            </a:r>
          </a:p>
          <a:p>
            <a:pPr marL="777240" lvl="1" indent="-388620" defTabSz="496570">
              <a:spcBef>
                <a:spcPts val="2500"/>
              </a:spcBef>
              <a:defRPr sz="2040"/>
            </a:pPr>
            <a:r>
              <a:t> In Jack’s scenario, the preferred approach is to use an external tool designed for school students. </a:t>
            </a:r>
          </a:p>
        </p:txBody>
      </p:sp>
      <p:sp>
        <p:nvSpPr>
          <p:cNvPr id="146" name="Scenario elements"/>
          <p:cNvSpPr txBox="1">
            <a:spLocks noGrp="1"/>
          </p:cNvSpPr>
          <p:nvPr>
            <p:ph type="title"/>
          </p:nvPr>
        </p:nvSpPr>
        <p:spPr>
          <a:prstGeom prst="rect">
            <a:avLst/>
          </a:prstGeom>
        </p:spPr>
        <p:txBody>
          <a:bodyPr/>
          <a:lstStyle/>
          <a:p>
            <a:r>
              <a:t>Scenario elements</a:t>
            </a:r>
          </a:p>
        </p:txBody>
      </p:sp>
      <p:sp>
        <p:nvSpPr>
          <p:cNvPr id="147"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20</a:t>
            </a:fld>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Emma’s scenario is different from Jack’s scenario in that it describes a common and well-understood process rather than something new.…"/>
          <p:cNvSpPr txBox="1">
            <a:spLocks noGrp="1"/>
          </p:cNvSpPr>
          <p:nvPr>
            <p:ph type="body" idx="1"/>
          </p:nvPr>
        </p:nvSpPr>
        <p:spPr>
          <a:prstGeom prst="rect">
            <a:avLst/>
          </a:prstGeom>
        </p:spPr>
        <p:txBody>
          <a:bodyPr/>
          <a:lstStyle/>
          <a:p>
            <a:r>
              <a:t>Emma’s scenario is different from Jack’s scenario in that it describes a common and well-understood process rather than something new. </a:t>
            </a:r>
          </a:p>
          <a:p>
            <a:r>
              <a:t>Emma is an e-learning sceptic and she is not interested in innovative applications. She wants a system that will make her life easier and reduce the amount of routine administration that she has to do.</a:t>
            </a:r>
          </a:p>
          <a:p>
            <a:r>
              <a:t>The scenario discusses how parts of the process (setting up an email group and web page) are automated by the iLearn system. </a:t>
            </a:r>
          </a:p>
        </p:txBody>
      </p:sp>
      <p:sp>
        <p:nvSpPr>
          <p:cNvPr id="154" name="Emma’s scenario"/>
          <p:cNvSpPr txBox="1">
            <a:spLocks noGrp="1"/>
          </p:cNvSpPr>
          <p:nvPr>
            <p:ph type="title"/>
          </p:nvPr>
        </p:nvSpPr>
        <p:spPr>
          <a:prstGeom prst="rect">
            <a:avLst/>
          </a:prstGeom>
        </p:spPr>
        <p:txBody>
          <a:bodyPr/>
          <a:lstStyle/>
          <a:p>
            <a:r>
              <a:t>Emma’s scenario</a:t>
            </a:r>
          </a:p>
        </p:txBody>
      </p:sp>
      <p:sp>
        <p:nvSpPr>
          <p:cNvPr id="155"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21</a:t>
            </a:fld>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able 3.6 Emma’s scenario: using iLearn for administration"/>
          <p:cNvSpPr txBox="1">
            <a:spLocks noGrp="1"/>
          </p:cNvSpPr>
          <p:nvPr>
            <p:ph type="title"/>
          </p:nvPr>
        </p:nvSpPr>
        <p:spPr>
          <a:prstGeom prst="rect">
            <a:avLst/>
          </a:prstGeom>
        </p:spPr>
        <p:txBody>
          <a:bodyPr/>
          <a:lstStyle/>
          <a:p>
            <a:r>
              <a:t>Table 3.6 Emma’s scenario: using iLearn for administration</a:t>
            </a:r>
          </a:p>
        </p:txBody>
      </p:sp>
      <p:sp>
        <p:nvSpPr>
          <p:cNvPr id="158"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22</a:t>
            </a:fld>
            <a:endParaRPr/>
          </a:p>
        </p:txBody>
      </p:sp>
      <p:sp>
        <p:nvSpPr>
          <p:cNvPr id="159" name="Emma is teaching the history of the First World War to a class of 14 year olds (S3). A group of S3 students are visiting the historic World War One battlefields in northern France. She want to set up a ‘battlefields group’ where the students who are attending the trip can share their research about the places they are visiting as well as their pictures and thoughts about the visit.…"/>
          <p:cNvSpPr txBox="1"/>
          <p:nvPr/>
        </p:nvSpPr>
        <p:spPr>
          <a:xfrm>
            <a:off x="670235" y="1257299"/>
            <a:ext cx="11957646" cy="7467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a:defRPr sz="2400"/>
            </a:pPr>
            <a:r>
              <a:t>Emma is teaching the history of the First World War to a class of 14 year olds (S3). A group of S3 students are visiting the historic World War One battlefields in northern France. She want to set up a ‘battlefields group’ where the students who are attending the trip can share their research about the places they are visiting as well as their pictures and thoughts about the visit.</a:t>
            </a:r>
          </a:p>
          <a:p>
            <a:pPr algn="l">
              <a:defRPr sz="2400"/>
            </a:pPr>
            <a:endParaRPr/>
          </a:p>
          <a:p>
            <a:pPr algn="l">
              <a:defRPr sz="2400"/>
            </a:pPr>
            <a:r>
              <a:t>From home, she logs onto the iLearn system system using her Google account credentials. Emma has two iLearn accounts – her teacher account and a parent account associated with the local primary school. The system recognises that she is a multiple account owner and asks her to select the account to be used. She chooses the teacher account and the system generates her personal welcome screen. As well as her selected applications, this also shows management apps that help teachers create and manage student groups. </a:t>
            </a:r>
          </a:p>
          <a:p>
            <a:pPr algn="l">
              <a:defRPr sz="2400"/>
            </a:pPr>
            <a:endParaRPr/>
          </a:p>
          <a:p>
            <a:pPr algn="l">
              <a:defRPr sz="2400"/>
            </a:pPr>
            <a:r>
              <a:t>Emma selects the ‘group management’ app, which recognizes her role and school from her identity information and creates a new group. The system prompts for the class year (S3) and subject (history) and automatically populates the new group with all S3 students who are studying history. She selects those students going on the trip and adds her teacher colleagues, Jamie and Claire, to the group.</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able 3.6 Emma’s scenario: using iLearn for administration"/>
          <p:cNvSpPr txBox="1">
            <a:spLocks noGrp="1"/>
          </p:cNvSpPr>
          <p:nvPr>
            <p:ph type="title"/>
          </p:nvPr>
        </p:nvSpPr>
        <p:spPr>
          <a:xfrm>
            <a:off x="952500" y="304800"/>
            <a:ext cx="11099800" cy="678558"/>
          </a:xfrm>
          <a:prstGeom prst="rect">
            <a:avLst/>
          </a:prstGeom>
        </p:spPr>
        <p:txBody>
          <a:bodyPr/>
          <a:lstStyle/>
          <a:p>
            <a:r>
              <a:t>Table 3.6 Emma’s scenario: using iLearn for administration</a:t>
            </a:r>
          </a:p>
        </p:txBody>
      </p:sp>
      <p:sp>
        <p:nvSpPr>
          <p:cNvPr id="162"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23</a:t>
            </a:fld>
            <a:endParaRPr/>
          </a:p>
        </p:txBody>
      </p:sp>
      <p:sp>
        <p:nvSpPr>
          <p:cNvPr id="163" name="She names the group and confirms that it should be created. The app sets up an icon on her iLearn screen to represent the group, creates an email alias for the group and asks Emma if she wishes to share the group. She shares access with everyone in the group, which means that they also see the icon on their screen. To avoid getting too many emails from students, restricts sharing of the email alias to Jamie and Claire.…"/>
          <p:cNvSpPr txBox="1"/>
          <p:nvPr/>
        </p:nvSpPr>
        <p:spPr>
          <a:xfrm>
            <a:off x="832110" y="1244599"/>
            <a:ext cx="11340580" cy="6731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a:defRPr sz="2400"/>
            </a:pPr>
            <a:r>
              <a:t>She names the group and confirms that it should be created. The app sets up an icon on her iLearn screen to represent the group, creates an email alias for the group and asks Emma if she wishes to share the group. She shares access with everyone in the group, which means that they also see the icon on their screen. To avoid getting too many emails from students, restricts sharing of the email alias to Jamie and Claire.</a:t>
            </a:r>
          </a:p>
          <a:p>
            <a:pPr algn="l">
              <a:defRPr sz="2400"/>
            </a:pPr>
            <a:endParaRPr/>
          </a:p>
          <a:p>
            <a:pPr algn="l">
              <a:defRPr sz="2400"/>
            </a:pPr>
            <a:r>
              <a:t>The group management app then asksEmma if she wishes to set up a group web page, wiki and blog. Emma confirms that a web page should be created and she types some text to be included on that page.</a:t>
            </a:r>
          </a:p>
          <a:p>
            <a:pPr algn="l">
              <a:defRPr sz="2400"/>
            </a:pPr>
            <a:endParaRPr/>
          </a:p>
          <a:p>
            <a:pPr algn="l">
              <a:defRPr sz="2400"/>
            </a:pPr>
            <a:r>
              <a:t>She then accesses flickr using the icon on her screen, logs in and creates a private group to share trip photos that students and teachers have taken. She uploads some of her own photos from previous trips and emails an invitation to join the photo-sharing group to the Battlefield email list. Emma uploads material from her own laptop that she has written about the trip to iLearn and shares this with the ‘Battlefields Group’. This action adds her documents to the web page and generates an alert to group members that new material is available. </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cenarios should always be written from the user’s perspective and based on identified personas or real users.…"/>
          <p:cNvSpPr txBox="1">
            <a:spLocks noGrp="1"/>
          </p:cNvSpPr>
          <p:nvPr>
            <p:ph type="body" idx="1"/>
          </p:nvPr>
        </p:nvSpPr>
        <p:spPr>
          <a:prstGeom prst="rect">
            <a:avLst/>
          </a:prstGeom>
        </p:spPr>
        <p:txBody>
          <a:bodyPr/>
          <a:lstStyle/>
          <a:p>
            <a:r>
              <a:t>Scenarios should always be written from the user’s perspective and based on identified personas or real users.</a:t>
            </a:r>
          </a:p>
          <a:p>
            <a:r>
              <a:t>Your starting point for scenario writing should be the personas that you have created. You should normally try to imagine several scenarios from each persona.</a:t>
            </a:r>
          </a:p>
          <a:p>
            <a:r>
              <a:t>Ideally, scenarios should be general and should not include implementation information. </a:t>
            </a:r>
          </a:p>
          <a:p>
            <a:pPr lvl="1"/>
            <a:r>
              <a:t>However, describing an implementation is often the easiest way to explain how a task is done.</a:t>
            </a:r>
          </a:p>
          <a:p>
            <a:r>
              <a:t>It is important to ensure that you have coverage of all of the potential user roles when describing a system.</a:t>
            </a:r>
          </a:p>
        </p:txBody>
      </p:sp>
      <p:sp>
        <p:nvSpPr>
          <p:cNvPr id="166" name="Writing scenarios"/>
          <p:cNvSpPr txBox="1">
            <a:spLocks noGrp="1"/>
          </p:cNvSpPr>
          <p:nvPr>
            <p:ph type="title"/>
          </p:nvPr>
        </p:nvSpPr>
        <p:spPr>
          <a:prstGeom prst="rect">
            <a:avLst/>
          </a:prstGeom>
        </p:spPr>
        <p:txBody>
          <a:bodyPr/>
          <a:lstStyle/>
          <a:p>
            <a:r>
              <a:t>Writing scenarios</a:t>
            </a:r>
          </a:p>
        </p:txBody>
      </p:sp>
      <p:sp>
        <p:nvSpPr>
          <p:cNvPr id="167"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24</a:t>
            </a:fld>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able 3.7 Elena’s scenario: configuring the iLearn system"/>
          <p:cNvSpPr txBox="1">
            <a:spLocks noGrp="1"/>
          </p:cNvSpPr>
          <p:nvPr>
            <p:ph type="title"/>
          </p:nvPr>
        </p:nvSpPr>
        <p:spPr>
          <a:prstGeom prst="rect">
            <a:avLst/>
          </a:prstGeom>
        </p:spPr>
        <p:txBody>
          <a:bodyPr/>
          <a:lstStyle/>
          <a:p>
            <a:r>
              <a:t>Table 3.7 Elena’s scenario: configuring the iLearn system</a:t>
            </a:r>
          </a:p>
        </p:txBody>
      </p:sp>
      <p:sp>
        <p:nvSpPr>
          <p:cNvPr id="170"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25</a:t>
            </a:fld>
            <a:endParaRPr/>
          </a:p>
        </p:txBody>
      </p:sp>
      <p:sp>
        <p:nvSpPr>
          <p:cNvPr id="171" name="Elena has been asked by David, the head of the art department in her school, to help set up an iLearn environment for his department. David wants an environment that includes tools for making and sharing art, access to external websites to study artworks, and ‘exhibition’ facilities so that the students’ work can be displayed.…"/>
          <p:cNvSpPr txBox="1"/>
          <p:nvPr/>
        </p:nvSpPr>
        <p:spPr>
          <a:xfrm>
            <a:off x="925351" y="1168399"/>
            <a:ext cx="11099801" cy="7416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a:defRPr sz="2000"/>
            </a:pPr>
            <a:r>
              <a:t>Elena has been asked by David, the head of the art department in her school, to help set up an iLearn environment for his department. David wants an environment that includes tools for making and sharing art, access to external websites to study artworks, and ‘exhibition’ facilities so that the students’ work can be displayed.</a:t>
            </a:r>
          </a:p>
          <a:p>
            <a:pPr algn="l">
              <a:defRPr sz="2000"/>
            </a:pPr>
            <a:endParaRPr/>
          </a:p>
          <a:p>
            <a:pPr algn="l">
              <a:defRPr sz="2000"/>
            </a:pPr>
            <a:r>
              <a:t>Elena’s starts by talking to art teachers to discover the tools that they recommend and the art sites that they use for studies. She also discovers that the tools they use and the sites they access vary according to the age of their students. Consequently, different student groups should be presented with a toolset that is appropriate for their age and experience. </a:t>
            </a:r>
          </a:p>
          <a:p>
            <a:pPr algn="l">
              <a:defRPr sz="2000"/>
            </a:pPr>
            <a:endParaRPr/>
          </a:p>
          <a:p>
            <a:pPr algn="l">
              <a:defRPr sz="2000"/>
            </a:pPr>
            <a:r>
              <a:t>Once she has established what is required, Elena logs into the iLearn system as an administrator and starts configuring the art environment using the iLearn setup service. She creates sub-environments for three age groups plus a shared environment that includes tools and sites that may be used by all students.</a:t>
            </a:r>
          </a:p>
          <a:p>
            <a:pPr algn="l">
              <a:defRPr sz="2000"/>
            </a:pPr>
            <a:endParaRPr/>
          </a:p>
          <a:p>
            <a:pPr algn="l">
              <a:defRPr sz="2000"/>
            </a:pPr>
            <a:r>
              <a:t>She drags and drops tools that are available locally and the URLs of external websites into each of these environments. For each of the sub-environments, she assigns an art teacher as its administrator so that they can refine the tool and web site selection that has been set up. She publishes the environments in ‘review mode’ and makes them available to the teachers in the art department.</a:t>
            </a:r>
          </a:p>
          <a:p>
            <a:pPr algn="l">
              <a:defRPr sz="2000"/>
            </a:pPr>
            <a:endParaRPr/>
          </a:p>
          <a:p>
            <a:pPr algn="l">
              <a:defRPr sz="2000"/>
            </a:pPr>
            <a:r>
              <a:t>After discussing the environments with the teachers, Elena shows them how to refine and extend the environments. Once they have agreed that the art environment is useful, it is released to all students in the school.  </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Itis easy for anyone to read and understand scenarios, so it is possible to get users involved in their development.…"/>
          <p:cNvSpPr txBox="1">
            <a:spLocks noGrp="1"/>
          </p:cNvSpPr>
          <p:nvPr>
            <p:ph type="body" idx="1"/>
          </p:nvPr>
        </p:nvSpPr>
        <p:spPr>
          <a:prstGeom prst="rect">
            <a:avLst/>
          </a:prstGeom>
        </p:spPr>
        <p:txBody>
          <a:bodyPr/>
          <a:lstStyle/>
          <a:p>
            <a:r>
              <a:rPr dirty="0"/>
              <a:t>It</a:t>
            </a:r>
            <a:r>
              <a:rPr lang="en-GB"/>
              <a:t> </a:t>
            </a:r>
            <a:r>
              <a:t>is easy for anyone to read and understand scenarios, so it is possible to get users involved in their development. </a:t>
            </a:r>
          </a:p>
          <a:p>
            <a:r>
              <a:rPr dirty="0"/>
              <a:t>The best approach is to develop an imaginary scenario based on our understanding of how the system might be used then ask users to explain what you have got wrong. </a:t>
            </a:r>
          </a:p>
          <a:p>
            <a:r>
              <a:rPr dirty="0"/>
              <a:t>They might ask about things they did not understand and suggest how the scenario could be extended and made more realistic.</a:t>
            </a:r>
          </a:p>
          <a:p>
            <a:r>
              <a:rPr dirty="0"/>
              <a:t>Our experience was that users are not good at writing scenarios.</a:t>
            </a:r>
          </a:p>
          <a:p>
            <a:pPr lvl="1"/>
            <a:r>
              <a:rPr dirty="0"/>
              <a:t>The scenarios that they created were based on how they worked at the moment. They were far too detailed and the users couldn’t easily generalize their experience.</a:t>
            </a:r>
          </a:p>
        </p:txBody>
      </p:sp>
      <p:sp>
        <p:nvSpPr>
          <p:cNvPr id="174" name="User involvement"/>
          <p:cNvSpPr txBox="1">
            <a:spLocks noGrp="1"/>
          </p:cNvSpPr>
          <p:nvPr>
            <p:ph type="title"/>
          </p:nvPr>
        </p:nvSpPr>
        <p:spPr>
          <a:prstGeom prst="rect">
            <a:avLst/>
          </a:prstGeom>
        </p:spPr>
        <p:txBody>
          <a:bodyPr/>
          <a:lstStyle/>
          <a:p>
            <a:r>
              <a:t>User involvement</a:t>
            </a:r>
          </a:p>
        </p:txBody>
      </p:sp>
      <p:sp>
        <p:nvSpPr>
          <p:cNvPr id="175"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26</a:t>
            </a:fld>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cenarios are high-level stories of system use. They should describe a sequence of interactions with the system but should not include details of these interactions.…"/>
          <p:cNvSpPr txBox="1">
            <a:spLocks noGrp="1"/>
          </p:cNvSpPr>
          <p:nvPr>
            <p:ph type="body" idx="1"/>
          </p:nvPr>
        </p:nvSpPr>
        <p:spPr>
          <a:prstGeom prst="rect">
            <a:avLst/>
          </a:prstGeom>
        </p:spPr>
        <p:txBody>
          <a:bodyPr/>
          <a:lstStyle/>
          <a:p>
            <a:pPr marL="206341" indent="-206341" defTabSz="490727">
              <a:spcBef>
                <a:spcPts val="2500"/>
              </a:spcBef>
              <a:defRPr sz="2351"/>
            </a:pPr>
            <a:r>
              <a:t>Scenarios are high-level stories of system use. They should describe a sequence of interactions with the system but should not include details of these interactions.</a:t>
            </a:r>
          </a:p>
          <a:p>
            <a:pPr marL="206341" indent="-206341" defTabSz="490727">
              <a:spcBef>
                <a:spcPts val="2500"/>
              </a:spcBef>
              <a:defRPr sz="2351"/>
            </a:pPr>
            <a:r>
              <a:t>User stories are finer-grain narratives that set out in a more detailed and structured way a single thing that a user wants from a software system. </a:t>
            </a:r>
          </a:p>
          <a:p>
            <a:pPr marL="768095" lvl="1" indent="-384047" defTabSz="490727">
              <a:spcBef>
                <a:spcPts val="2500"/>
              </a:spcBef>
              <a:defRPr sz="2016"/>
            </a:pPr>
            <a:r>
              <a:t>As an author, I need a way to organize the book that I’m writing into chapters and sections. </a:t>
            </a:r>
          </a:p>
          <a:p>
            <a:pPr marL="206341" indent="-206341" defTabSz="490727">
              <a:spcBef>
                <a:spcPts val="2500"/>
              </a:spcBef>
              <a:defRPr sz="2351"/>
            </a:pPr>
            <a:r>
              <a:t>This story reflects what has become the standard format of a user story:</a:t>
            </a:r>
          </a:p>
          <a:p>
            <a:pPr marL="768095" lvl="1" indent="-384047" defTabSz="490727">
              <a:spcBef>
                <a:spcPts val="2500"/>
              </a:spcBef>
              <a:defRPr sz="2016"/>
            </a:pPr>
            <a:r>
              <a:rPr b="1"/>
              <a:t>As a</a:t>
            </a:r>
            <a:r>
              <a:t> &lt;role&gt;, I &lt;want | need&gt; </a:t>
            </a:r>
            <a:r>
              <a:rPr b="1"/>
              <a:t>to</a:t>
            </a:r>
            <a:r>
              <a:t> &lt;do something&gt;</a:t>
            </a:r>
          </a:p>
          <a:p>
            <a:pPr marL="1216151" lvl="2" indent="-448055" defTabSz="490727">
              <a:spcBef>
                <a:spcPts val="2500"/>
              </a:spcBef>
              <a:defRPr sz="2351"/>
            </a:pPr>
            <a:r>
              <a:t>As a teacher, I want to tell all members of my group when new information is available</a:t>
            </a:r>
          </a:p>
          <a:p>
            <a:pPr marL="206341" indent="-206341" defTabSz="490727">
              <a:spcBef>
                <a:spcPts val="2500"/>
              </a:spcBef>
              <a:defRPr sz="2351"/>
            </a:pPr>
            <a:r>
              <a:t>A variant of this standard format adds a justification for the action:</a:t>
            </a:r>
          </a:p>
          <a:p>
            <a:pPr marL="768095" lvl="1" indent="-384047" defTabSz="490727">
              <a:spcBef>
                <a:spcPts val="2500"/>
              </a:spcBef>
              <a:defRPr sz="2016"/>
            </a:pPr>
            <a:r>
              <a:rPr b="1"/>
              <a:t>As a</a:t>
            </a:r>
            <a:r>
              <a:t> &lt;role&gt; I &lt;want | need&gt; </a:t>
            </a:r>
            <a:r>
              <a:rPr b="1"/>
              <a:t>to</a:t>
            </a:r>
            <a:r>
              <a:t> &lt;do something&gt; </a:t>
            </a:r>
            <a:r>
              <a:rPr b="1"/>
              <a:t>so that</a:t>
            </a:r>
            <a:r>
              <a:t> &lt;reason&gt;</a:t>
            </a:r>
          </a:p>
          <a:p>
            <a:pPr marL="1216151" lvl="2" indent="-448055" defTabSz="490727">
              <a:spcBef>
                <a:spcPts val="2500"/>
              </a:spcBef>
              <a:defRPr sz="2351"/>
            </a:pPr>
            <a:r>
              <a:t>As a teacher, I need to be able to report who is attending a class trip so that the school maintains the required health and safety records.</a:t>
            </a:r>
          </a:p>
        </p:txBody>
      </p:sp>
      <p:sp>
        <p:nvSpPr>
          <p:cNvPr id="178" name="User stories"/>
          <p:cNvSpPr txBox="1">
            <a:spLocks noGrp="1"/>
          </p:cNvSpPr>
          <p:nvPr>
            <p:ph type="title"/>
          </p:nvPr>
        </p:nvSpPr>
        <p:spPr>
          <a:prstGeom prst="rect">
            <a:avLst/>
          </a:prstGeom>
        </p:spPr>
        <p:txBody>
          <a:bodyPr/>
          <a:lstStyle/>
          <a:p>
            <a:r>
              <a:t>User stories</a:t>
            </a:r>
          </a:p>
        </p:txBody>
      </p:sp>
      <p:sp>
        <p:nvSpPr>
          <p:cNvPr id="179"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27</a:t>
            </a:fld>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An important use of user stories is in planning.…"/>
          <p:cNvSpPr txBox="1">
            <a:spLocks noGrp="1"/>
          </p:cNvSpPr>
          <p:nvPr>
            <p:ph type="body" idx="1"/>
          </p:nvPr>
        </p:nvSpPr>
        <p:spPr>
          <a:prstGeom prst="rect">
            <a:avLst/>
          </a:prstGeom>
        </p:spPr>
        <p:txBody>
          <a:bodyPr/>
          <a:lstStyle/>
          <a:p>
            <a:r>
              <a:t>An important use of user stories is in planning.</a:t>
            </a:r>
          </a:p>
          <a:p>
            <a:pPr lvl="1"/>
            <a:r>
              <a:t>Many users of the Scrum method represent the product backlog as a set of user stories. </a:t>
            </a:r>
          </a:p>
          <a:p>
            <a:r>
              <a:t>User stories should focus on a clearly defined system feature or aspect of a feature that can be implemented within a single sprint. </a:t>
            </a:r>
          </a:p>
          <a:p>
            <a:r>
              <a:t>If the story is about a more complex feature that might take several sprints to implement, then it is called an epic.</a:t>
            </a:r>
          </a:p>
          <a:p>
            <a:pPr lvl="1"/>
            <a:r>
              <a:t>As a system manager, I need a way to backup the system and restore either individual applications, files, directories or the whole system.</a:t>
            </a:r>
          </a:p>
          <a:p>
            <a:pPr lvl="1"/>
            <a:r>
              <a:t>There is a lot of functionality associated with this user story. For implementation, it should be broken down into simpler stories with each story focusing on a single aspect of the backup system.</a:t>
            </a:r>
          </a:p>
        </p:txBody>
      </p:sp>
      <p:sp>
        <p:nvSpPr>
          <p:cNvPr id="182" name="User stories in planning"/>
          <p:cNvSpPr txBox="1">
            <a:spLocks noGrp="1"/>
          </p:cNvSpPr>
          <p:nvPr>
            <p:ph type="title"/>
          </p:nvPr>
        </p:nvSpPr>
        <p:spPr>
          <a:prstGeom prst="rect">
            <a:avLst/>
          </a:prstGeom>
        </p:spPr>
        <p:txBody>
          <a:bodyPr/>
          <a:lstStyle/>
          <a:p>
            <a:r>
              <a:t>User stories in planning</a:t>
            </a:r>
          </a:p>
        </p:txBody>
      </p:sp>
      <p:sp>
        <p:nvSpPr>
          <p:cNvPr id="18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28</a:t>
            </a:fld>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Figure 3.6 User stories from Emma’s scenario"/>
          <p:cNvSpPr txBox="1">
            <a:spLocks noGrp="1"/>
          </p:cNvSpPr>
          <p:nvPr>
            <p:ph type="title"/>
          </p:nvPr>
        </p:nvSpPr>
        <p:spPr>
          <a:prstGeom prst="rect">
            <a:avLst/>
          </a:prstGeom>
        </p:spPr>
        <p:txBody>
          <a:bodyPr/>
          <a:lstStyle/>
          <a:p>
            <a:r>
              <a:t>Figure 3.6 User stories from Emma’s scenario</a:t>
            </a:r>
          </a:p>
        </p:txBody>
      </p:sp>
      <p:sp>
        <p:nvSpPr>
          <p:cNvPr id="190"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29</a:t>
            </a:fld>
            <a:endParaRPr/>
          </a:p>
        </p:txBody>
      </p:sp>
      <p:pic>
        <p:nvPicPr>
          <p:cNvPr id="3" name="Picture 2">
            <a:extLst>
              <a:ext uri="{FF2B5EF4-FFF2-40B4-BE49-F238E27FC236}">
                <a16:creationId xmlns:a16="http://schemas.microsoft.com/office/drawing/2014/main" id="{B0FD93B4-6272-7E4D-B6C1-88136B20FF44}"/>
              </a:ext>
            </a:extLst>
          </p:cNvPr>
          <p:cNvPicPr>
            <a:picLocks noChangeAspect="1"/>
          </p:cNvPicPr>
          <p:nvPr/>
        </p:nvPicPr>
        <p:blipFill rotWithShape="1">
          <a:blip r:embed="rId2">
            <a:extLst>
              <a:ext uri="{28A0092B-C50C-407E-A947-70E740481C1C}">
                <a14:useLocalDpi xmlns:a14="http://schemas.microsoft.com/office/drawing/2010/main" val="0"/>
              </a:ext>
            </a:extLst>
          </a:blip>
          <a:srcRect t="9129" b="52359"/>
          <a:stretch/>
        </p:blipFill>
        <p:spPr>
          <a:xfrm>
            <a:off x="563693" y="1469035"/>
            <a:ext cx="12400348" cy="6820526"/>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A feature is a fragment of functionality such as a ‘print’ feature, a ‘change background feature’, a ‘new document’ feature and so on.…"/>
          <p:cNvSpPr txBox="1">
            <a:spLocks noGrp="1"/>
          </p:cNvSpPr>
          <p:nvPr>
            <p:ph type="body" idx="1"/>
          </p:nvPr>
        </p:nvSpPr>
        <p:spPr>
          <a:prstGeom prst="rect">
            <a:avLst/>
          </a:prstGeom>
        </p:spPr>
        <p:txBody>
          <a:bodyPr/>
          <a:lstStyle/>
          <a:p>
            <a:r>
              <a:t>A feature is a fragment of functionality such as a ‘print’ feature, a ‘change background feature’, a ‘new document’ feature and so on. </a:t>
            </a:r>
          </a:p>
          <a:p>
            <a:r>
              <a:t>Before you start programming a product, you should aim to create a list of features to be included in your product. </a:t>
            </a:r>
          </a:p>
          <a:p>
            <a:r>
              <a:t>The feature list should be your starting point for product design and development.</a:t>
            </a:r>
          </a:p>
        </p:txBody>
      </p:sp>
      <p:sp>
        <p:nvSpPr>
          <p:cNvPr id="70" name="Software features"/>
          <p:cNvSpPr txBox="1">
            <a:spLocks noGrp="1"/>
          </p:cNvSpPr>
          <p:nvPr>
            <p:ph type="title"/>
          </p:nvPr>
        </p:nvSpPr>
        <p:spPr>
          <a:prstGeom prst="rect">
            <a:avLst/>
          </a:prstGeom>
        </p:spPr>
        <p:txBody>
          <a:bodyPr/>
          <a:lstStyle/>
          <a:p>
            <a:r>
              <a:t>Software features</a:t>
            </a:r>
          </a:p>
        </p:txBody>
      </p:sp>
      <p:sp>
        <p:nvSpPr>
          <p:cNvPr id="71" name="Slide Number"/>
          <p:cNvSpPr txBox="1">
            <a:spLocks noGrp="1"/>
          </p:cNvSpPr>
          <p:nvPr>
            <p:ph type="sldNum" sz="quarter" idx="2"/>
          </p:nvPr>
        </p:nvSpPr>
        <p:spPr>
          <a:xfrm>
            <a:off x="12265992" y="9245600"/>
            <a:ext cx="199058"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tories can be used to describe features in your product that should be implemented.…"/>
          <p:cNvSpPr txBox="1">
            <a:spLocks noGrp="1"/>
          </p:cNvSpPr>
          <p:nvPr>
            <p:ph type="body" idx="1"/>
          </p:nvPr>
        </p:nvSpPr>
        <p:spPr>
          <a:prstGeom prst="rect">
            <a:avLst/>
          </a:prstGeom>
        </p:spPr>
        <p:txBody>
          <a:bodyPr/>
          <a:lstStyle/>
          <a:p>
            <a:r>
              <a:t>Stories can be used to describe features in your product that should be implemented.</a:t>
            </a:r>
          </a:p>
          <a:p>
            <a:r>
              <a:t>Each feature can have a set of associated stories that describe how that feature is used.</a:t>
            </a:r>
          </a:p>
        </p:txBody>
      </p:sp>
      <p:sp>
        <p:nvSpPr>
          <p:cNvPr id="194" name="Feature description using user stories"/>
          <p:cNvSpPr txBox="1">
            <a:spLocks noGrp="1"/>
          </p:cNvSpPr>
          <p:nvPr>
            <p:ph type="title"/>
          </p:nvPr>
        </p:nvSpPr>
        <p:spPr>
          <a:prstGeom prst="rect">
            <a:avLst/>
          </a:prstGeom>
        </p:spPr>
        <p:txBody>
          <a:bodyPr/>
          <a:lstStyle/>
          <a:p>
            <a:r>
              <a:t>Feature description using user stories</a:t>
            </a:r>
          </a:p>
        </p:txBody>
      </p:sp>
      <p:sp>
        <p:nvSpPr>
          <p:cNvPr id="195"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30</a:t>
            </a:fld>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igure 3.7 User stories describing the Groups feature"/>
          <p:cNvSpPr txBox="1">
            <a:spLocks noGrp="1"/>
          </p:cNvSpPr>
          <p:nvPr>
            <p:ph type="title"/>
          </p:nvPr>
        </p:nvSpPr>
        <p:spPr>
          <a:prstGeom prst="rect">
            <a:avLst/>
          </a:prstGeom>
        </p:spPr>
        <p:txBody>
          <a:bodyPr/>
          <a:lstStyle/>
          <a:p>
            <a:r>
              <a:t>Figure 3.7 User stories describing the Groups feature</a:t>
            </a:r>
          </a:p>
        </p:txBody>
      </p:sp>
      <p:sp>
        <p:nvSpPr>
          <p:cNvPr id="198"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31</a:t>
            </a:fld>
            <a:endParaRPr/>
          </a:p>
        </p:txBody>
      </p:sp>
      <p:pic>
        <p:nvPicPr>
          <p:cNvPr id="3" name="Picture 2">
            <a:extLst>
              <a:ext uri="{FF2B5EF4-FFF2-40B4-BE49-F238E27FC236}">
                <a16:creationId xmlns:a16="http://schemas.microsoft.com/office/drawing/2014/main" id="{AB8667E9-E4D0-844C-9DD4-2D4BC87B61A5}"/>
              </a:ext>
            </a:extLst>
          </p:cNvPr>
          <p:cNvPicPr>
            <a:picLocks noChangeAspect="1"/>
          </p:cNvPicPr>
          <p:nvPr/>
        </p:nvPicPr>
        <p:blipFill rotWithShape="1">
          <a:blip r:embed="rId2">
            <a:extLst>
              <a:ext uri="{28A0092B-C50C-407E-A947-70E740481C1C}">
                <a14:useLocalDpi xmlns:a14="http://schemas.microsoft.com/office/drawing/2010/main" val="0"/>
              </a:ext>
            </a:extLst>
          </a:blip>
          <a:srcRect t="9754" b="49653"/>
          <a:stretch/>
        </p:blipFill>
        <p:spPr>
          <a:xfrm>
            <a:off x="128977" y="1319134"/>
            <a:ext cx="12179257" cy="7061022"/>
          </a:xfrm>
          <a:prstGeom prst="rect">
            <a:avLst/>
          </a:prstGeom>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As you can express all of the functionality described in a scenario as user stories, do you really need scenarios?’…"/>
          <p:cNvSpPr txBox="1">
            <a:spLocks noGrp="1"/>
          </p:cNvSpPr>
          <p:nvPr>
            <p:ph type="body" idx="1"/>
          </p:nvPr>
        </p:nvSpPr>
        <p:spPr>
          <a:prstGeom prst="rect">
            <a:avLst/>
          </a:prstGeom>
        </p:spPr>
        <p:txBody>
          <a:bodyPr/>
          <a:lstStyle/>
          <a:p>
            <a:pPr marL="240731" indent="-240731" defTabSz="572516">
              <a:spcBef>
                <a:spcPts val="2900"/>
              </a:spcBef>
              <a:defRPr sz="2744"/>
            </a:pPr>
            <a:r>
              <a:t>As you can express all of the functionality described in a scenario as user stories, do you really need scenarios?’</a:t>
            </a:r>
          </a:p>
          <a:p>
            <a:pPr marL="240731" indent="-240731" defTabSz="572516">
              <a:spcBef>
                <a:spcPts val="2900"/>
              </a:spcBef>
              <a:defRPr sz="2744"/>
            </a:pPr>
            <a:r>
              <a:t>Scenarios are more natural and are helpful for the following reasons:</a:t>
            </a:r>
          </a:p>
          <a:p>
            <a:pPr marL="896111" lvl="1" indent="-448055" defTabSz="572516">
              <a:spcBef>
                <a:spcPts val="2900"/>
              </a:spcBef>
              <a:defRPr sz="2352"/>
            </a:pPr>
            <a:r>
              <a:t>Scenarios read more naturally because they describe what a user of a system is actually doing with that system. People often find it easier to relate to this specific information rather than the statement of wants or needs set out in a set of user stories.</a:t>
            </a:r>
          </a:p>
          <a:p>
            <a:pPr marL="896111" lvl="1" indent="-448055" defTabSz="572516">
              <a:spcBef>
                <a:spcPts val="2900"/>
              </a:spcBef>
              <a:defRPr sz="2352"/>
            </a:pPr>
            <a:r>
              <a:t>If you are interviewing real users or are checking a scenario with real users, they don’t talk in the stylized way that is used in user stories. People relate better to the more natural narrative in scenarios.</a:t>
            </a:r>
          </a:p>
          <a:p>
            <a:pPr marL="896111" lvl="1" indent="-448055" defTabSz="572516">
              <a:spcBef>
                <a:spcPts val="2900"/>
              </a:spcBef>
              <a:defRPr sz="2352"/>
            </a:pPr>
            <a:r>
              <a:t>Scenarios often provide more context - information about what the user is trying to do and their normal ways of working. You can do this in user stories, but it means that they are no longer simple statements about the use of a system feature.</a:t>
            </a:r>
          </a:p>
        </p:txBody>
      </p:sp>
      <p:sp>
        <p:nvSpPr>
          <p:cNvPr id="202" name="Stories and scenarios"/>
          <p:cNvSpPr txBox="1">
            <a:spLocks noGrp="1"/>
          </p:cNvSpPr>
          <p:nvPr>
            <p:ph type="title"/>
          </p:nvPr>
        </p:nvSpPr>
        <p:spPr>
          <a:prstGeom prst="rect">
            <a:avLst/>
          </a:prstGeom>
        </p:spPr>
        <p:txBody>
          <a:bodyPr/>
          <a:lstStyle/>
          <a:p>
            <a:r>
              <a:t>Stories and scenarios</a:t>
            </a:r>
          </a:p>
        </p:txBody>
      </p:sp>
      <p:sp>
        <p:nvSpPr>
          <p:cNvPr id="20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32</a:t>
            </a:fld>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Your aim in the initial stage of product design should be to create a list of features that define your product.…"/>
          <p:cNvSpPr txBox="1">
            <a:spLocks noGrp="1"/>
          </p:cNvSpPr>
          <p:nvPr>
            <p:ph type="body" idx="1"/>
          </p:nvPr>
        </p:nvSpPr>
        <p:spPr>
          <a:prstGeom prst="rect">
            <a:avLst/>
          </a:prstGeom>
        </p:spPr>
        <p:txBody>
          <a:bodyPr>
            <a:normAutofit lnSpcReduction="10000"/>
          </a:bodyPr>
          <a:lstStyle/>
          <a:p>
            <a:pPr marL="235818" indent="-235818" defTabSz="560831">
              <a:spcBef>
                <a:spcPts val="2800"/>
              </a:spcBef>
              <a:defRPr sz="2688"/>
            </a:pPr>
            <a:r>
              <a:t>Your aim in the initial stage of product design should be to create a list of features that define your product. </a:t>
            </a:r>
          </a:p>
          <a:p>
            <a:pPr marL="235818" indent="-235818" defTabSz="560831">
              <a:spcBef>
                <a:spcPts val="2800"/>
              </a:spcBef>
              <a:defRPr sz="2688"/>
            </a:pPr>
            <a:r>
              <a:t>A feature is a way of allowing users to access and use your product’s functionality so the feature list defines the overall functionality of the system.</a:t>
            </a:r>
          </a:p>
          <a:p>
            <a:pPr marL="235818" indent="-235818" defTabSz="560831">
              <a:spcBef>
                <a:spcPts val="2800"/>
              </a:spcBef>
              <a:defRPr sz="2688"/>
            </a:pPr>
            <a:r>
              <a:t>Features should be independent, coherent and relevant:</a:t>
            </a:r>
          </a:p>
          <a:p>
            <a:pPr marL="877823" lvl="1" indent="-438911" defTabSz="560831">
              <a:spcBef>
                <a:spcPts val="2800"/>
              </a:spcBef>
              <a:defRPr sz="2304"/>
            </a:pPr>
            <a:r>
              <a:rPr i="1"/>
              <a:t>Independence</a:t>
            </a:r>
            <a:r>
              <a:t> </a:t>
            </a:r>
            <a:br/>
            <a:r>
              <a:t>Features should not depend on how other system features are implemented and should not be affected by the order of activation of other features.</a:t>
            </a:r>
          </a:p>
          <a:p>
            <a:pPr marL="877823" lvl="1" indent="-438911" defTabSz="560831">
              <a:spcBef>
                <a:spcPts val="2800"/>
              </a:spcBef>
              <a:defRPr sz="2304"/>
            </a:pPr>
            <a:r>
              <a:rPr i="1"/>
              <a:t>Coherence</a:t>
            </a:r>
            <a:r>
              <a:t> </a:t>
            </a:r>
            <a:br/>
            <a:r>
              <a:t>Features should be linked to a single item of functionality. They should not do more than one thing and they should never have side-effects.</a:t>
            </a:r>
          </a:p>
          <a:p>
            <a:pPr marL="877823" lvl="1" indent="-438911" defTabSz="560831">
              <a:spcBef>
                <a:spcPts val="2800"/>
              </a:spcBef>
              <a:defRPr sz="2304"/>
            </a:pPr>
            <a:r>
              <a:rPr i="1"/>
              <a:t>Relevance</a:t>
            </a:r>
            <a:r>
              <a:t> </a:t>
            </a:r>
            <a:br/>
            <a:r>
              <a:t>Features should reflect the way that users normally carry out some task. They should not provide obscure functionality that is hardly ever required.</a:t>
            </a:r>
          </a:p>
        </p:txBody>
      </p:sp>
      <p:sp>
        <p:nvSpPr>
          <p:cNvPr id="206" name="Feature identification"/>
          <p:cNvSpPr txBox="1">
            <a:spLocks noGrp="1"/>
          </p:cNvSpPr>
          <p:nvPr>
            <p:ph type="title"/>
          </p:nvPr>
        </p:nvSpPr>
        <p:spPr>
          <a:prstGeom prst="rect">
            <a:avLst/>
          </a:prstGeom>
        </p:spPr>
        <p:txBody>
          <a:bodyPr/>
          <a:lstStyle/>
          <a:p>
            <a:r>
              <a:t>Feature identification</a:t>
            </a:r>
          </a:p>
        </p:txBody>
      </p:sp>
      <p:sp>
        <p:nvSpPr>
          <p:cNvPr id="207"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33</a:t>
            </a:fld>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Figure 3.8 Feature design"/>
          <p:cNvSpPr txBox="1">
            <a:spLocks noGrp="1"/>
          </p:cNvSpPr>
          <p:nvPr>
            <p:ph type="title"/>
          </p:nvPr>
        </p:nvSpPr>
        <p:spPr>
          <a:prstGeom prst="rect">
            <a:avLst/>
          </a:prstGeom>
        </p:spPr>
        <p:txBody>
          <a:bodyPr/>
          <a:lstStyle/>
          <a:p>
            <a:r>
              <a:t>Figure 3.8 Feature design</a:t>
            </a:r>
          </a:p>
        </p:txBody>
      </p:sp>
      <p:sp>
        <p:nvSpPr>
          <p:cNvPr id="210"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34</a:t>
            </a:fld>
            <a:endParaRPr/>
          </a:p>
        </p:txBody>
      </p:sp>
      <p:pic>
        <p:nvPicPr>
          <p:cNvPr id="3" name="Picture 2">
            <a:extLst>
              <a:ext uri="{FF2B5EF4-FFF2-40B4-BE49-F238E27FC236}">
                <a16:creationId xmlns:a16="http://schemas.microsoft.com/office/drawing/2014/main" id="{F308856F-CE71-CC41-AED1-63013FE2B92A}"/>
              </a:ext>
            </a:extLst>
          </p:cNvPr>
          <p:cNvPicPr>
            <a:picLocks noChangeAspect="1"/>
          </p:cNvPicPr>
          <p:nvPr/>
        </p:nvPicPr>
        <p:blipFill rotWithShape="1">
          <a:blip r:embed="rId2">
            <a:extLst>
              <a:ext uri="{28A0092B-C50C-407E-A947-70E740481C1C}">
                <a14:useLocalDpi xmlns:a14="http://schemas.microsoft.com/office/drawing/2010/main" val="0"/>
              </a:ext>
            </a:extLst>
          </a:blip>
          <a:srcRect l="15280" t="6840" r="16041" b="54648"/>
          <a:stretch/>
        </p:blipFill>
        <p:spPr>
          <a:xfrm>
            <a:off x="1424066" y="1454045"/>
            <a:ext cx="9548734" cy="7647259"/>
          </a:xfrm>
          <a:prstGeom prst="rect">
            <a:avLst/>
          </a:prstGeom>
        </p:spPr>
      </p:pic>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User knowledge You can use user scenarios and user stories to inform the team of what users want and how they might use it the software features.…"/>
          <p:cNvSpPr txBox="1">
            <a:spLocks noGrp="1"/>
          </p:cNvSpPr>
          <p:nvPr>
            <p:ph type="body" idx="1"/>
          </p:nvPr>
        </p:nvSpPr>
        <p:spPr>
          <a:prstGeom prst="rect">
            <a:avLst/>
          </a:prstGeom>
        </p:spPr>
        <p:txBody>
          <a:bodyPr/>
          <a:lstStyle/>
          <a:p>
            <a:r>
              <a:rPr b="1" i="1"/>
              <a:t>User knowledge</a:t>
            </a:r>
            <a:br/>
            <a:r>
              <a:t>You can use user scenarios and user stories to inform the team of what users want and how they might use it the software features.</a:t>
            </a:r>
          </a:p>
          <a:p>
            <a:r>
              <a:rPr b="1" i="1"/>
              <a:t>Product knowledge</a:t>
            </a:r>
            <a:br/>
            <a:r>
              <a:t>You may have experience of existing products or decide to research what these products do as part of your development process. Sometimes, your features have to replicate existing features in these products because they provide fundamental functionality that is always required.</a:t>
            </a:r>
          </a:p>
          <a:p>
            <a:r>
              <a:rPr b="1" i="1"/>
              <a:t>Domain knowledge</a:t>
            </a:r>
            <a:br/>
            <a:r>
              <a:t>This is knowledge of the domain or work area(e.g. finance, event booking) that your product aims to support. By understanding the domain, you can think of new innovative ways of helping users do what they want to do.</a:t>
            </a:r>
          </a:p>
          <a:p>
            <a:r>
              <a:rPr b="1" i="1"/>
              <a:t>Technology knowledge</a:t>
            </a:r>
            <a:br/>
            <a:r>
              <a:t>New products often emerge to take advantage of technological developments since their competitors were launched.  If you understand the latest technology, you can design features to make use of it.</a:t>
            </a:r>
          </a:p>
        </p:txBody>
      </p:sp>
      <p:sp>
        <p:nvSpPr>
          <p:cNvPr id="214" name="Table 3.8 Knowledge required for feature design"/>
          <p:cNvSpPr txBox="1">
            <a:spLocks noGrp="1"/>
          </p:cNvSpPr>
          <p:nvPr>
            <p:ph type="title"/>
          </p:nvPr>
        </p:nvSpPr>
        <p:spPr>
          <a:prstGeom prst="rect">
            <a:avLst/>
          </a:prstGeom>
        </p:spPr>
        <p:txBody>
          <a:bodyPr/>
          <a:lstStyle/>
          <a:p>
            <a:r>
              <a:t>Table 3.8 Knowledge required for feature design</a:t>
            </a:r>
          </a:p>
        </p:txBody>
      </p:sp>
      <p:sp>
        <p:nvSpPr>
          <p:cNvPr id="215"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35</a:t>
            </a:fld>
            <a:endParaRP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Figure 3.9 Factors in feature set design"/>
          <p:cNvSpPr txBox="1">
            <a:spLocks noGrp="1"/>
          </p:cNvSpPr>
          <p:nvPr>
            <p:ph type="title"/>
          </p:nvPr>
        </p:nvSpPr>
        <p:spPr>
          <a:prstGeom prst="rect">
            <a:avLst/>
          </a:prstGeom>
        </p:spPr>
        <p:txBody>
          <a:bodyPr/>
          <a:lstStyle/>
          <a:p>
            <a:r>
              <a:t>Figure 3.9 Factors in feature set design</a:t>
            </a:r>
          </a:p>
        </p:txBody>
      </p:sp>
      <p:sp>
        <p:nvSpPr>
          <p:cNvPr id="218"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36</a:t>
            </a:fld>
            <a:endParaRPr/>
          </a:p>
        </p:txBody>
      </p:sp>
      <p:pic>
        <p:nvPicPr>
          <p:cNvPr id="3" name="Picture 2">
            <a:extLst>
              <a:ext uri="{FF2B5EF4-FFF2-40B4-BE49-F238E27FC236}">
                <a16:creationId xmlns:a16="http://schemas.microsoft.com/office/drawing/2014/main" id="{51DF513F-DDCC-B045-8395-AEE6517A1D81}"/>
              </a:ext>
            </a:extLst>
          </p:cNvPr>
          <p:cNvPicPr>
            <a:picLocks noChangeAspect="1"/>
          </p:cNvPicPr>
          <p:nvPr/>
        </p:nvPicPr>
        <p:blipFill rotWithShape="1">
          <a:blip r:embed="rId2">
            <a:extLst>
              <a:ext uri="{28A0092B-C50C-407E-A947-70E740481C1C}">
                <a14:useLocalDpi xmlns:a14="http://schemas.microsoft.com/office/drawing/2010/main" val="0"/>
              </a:ext>
            </a:extLst>
          </a:blip>
          <a:srcRect l="16172" t="13576" r="21095" b="51168"/>
          <a:stretch/>
        </p:blipFill>
        <p:spPr>
          <a:xfrm>
            <a:off x="952500" y="1021458"/>
            <a:ext cx="11752290" cy="8967384"/>
          </a:xfrm>
          <a:prstGeom prst="rect">
            <a:avLst/>
          </a:prstGeom>
        </p:spPr>
      </p:pic>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Simplicity and functionality…"/>
          <p:cNvSpPr txBox="1">
            <a:spLocks noGrp="1"/>
          </p:cNvSpPr>
          <p:nvPr>
            <p:ph type="body" idx="1"/>
          </p:nvPr>
        </p:nvSpPr>
        <p:spPr>
          <a:prstGeom prst="rect">
            <a:avLst/>
          </a:prstGeom>
        </p:spPr>
        <p:txBody>
          <a:bodyPr/>
          <a:lstStyle/>
          <a:p>
            <a:r>
              <a:t>Simplicity and functionality </a:t>
            </a:r>
          </a:p>
          <a:p>
            <a:pPr lvl="1"/>
            <a:r>
              <a:t>You need to find a balance between providing a simple, easy-to-use system and including enough functionality to attract users with a variety of needs.</a:t>
            </a:r>
          </a:p>
          <a:p>
            <a:r>
              <a:t>Familiarity and novelty</a:t>
            </a:r>
          </a:p>
          <a:p>
            <a:pPr lvl="1"/>
            <a:r>
              <a:t>Users prefer that new software should support the familiar everyday tasks that are part of their work or life. To encourage them to adopt your system, you need to find a balance between familiar features and new features that convince users that your product can do more than its competitors. </a:t>
            </a:r>
          </a:p>
          <a:p>
            <a:r>
              <a:t>Automation and control</a:t>
            </a:r>
          </a:p>
          <a:p>
            <a:pPr lvl="1"/>
            <a:r>
              <a:t>Some users like automation, where the software does things for them. Others prefer to have control. You have to think carefully about what can be automated, how it is automated and how users can configure the automation so that the system can be tailored to their preferences. </a:t>
            </a:r>
          </a:p>
        </p:txBody>
      </p:sp>
      <p:sp>
        <p:nvSpPr>
          <p:cNvPr id="222" name="Feature trade-offs"/>
          <p:cNvSpPr txBox="1">
            <a:spLocks noGrp="1"/>
          </p:cNvSpPr>
          <p:nvPr>
            <p:ph type="title"/>
          </p:nvPr>
        </p:nvSpPr>
        <p:spPr>
          <a:prstGeom prst="rect">
            <a:avLst/>
          </a:prstGeom>
        </p:spPr>
        <p:txBody>
          <a:bodyPr/>
          <a:lstStyle/>
          <a:p>
            <a:r>
              <a:t>Feature trade-offs</a:t>
            </a:r>
          </a:p>
        </p:txBody>
      </p:sp>
      <p:sp>
        <p:nvSpPr>
          <p:cNvPr id="22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37</a:t>
            </a:fld>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Feature creep occurs when new features are added in response to user requests without considering whether or not these features are generally useful or whether they can be implemented in some other way.…"/>
          <p:cNvSpPr txBox="1">
            <a:spLocks noGrp="1"/>
          </p:cNvSpPr>
          <p:nvPr>
            <p:ph type="body" idx="1"/>
          </p:nvPr>
        </p:nvSpPr>
        <p:spPr>
          <a:prstGeom prst="rect">
            <a:avLst/>
          </a:prstGeom>
        </p:spPr>
        <p:txBody>
          <a:bodyPr/>
          <a:lstStyle/>
          <a:p>
            <a:r>
              <a:t>Feature creep occurs when new features are added in response to user requests without considering whether or not these features are generally useful or whether they can be implemented in some other way.</a:t>
            </a:r>
          </a:p>
          <a:p>
            <a:r>
              <a:t>Too many features make products hard to use and understand</a:t>
            </a:r>
          </a:p>
          <a:p>
            <a:r>
              <a:t>There are three reasons why feature creep occurs:</a:t>
            </a:r>
          </a:p>
          <a:p>
            <a:pPr lvl="1"/>
            <a:r>
              <a:t>Product managers are reluctant to say ‘no’ when users ask for specific features.</a:t>
            </a:r>
          </a:p>
          <a:p>
            <a:pPr lvl="1"/>
            <a:r>
              <a:t>Developers try to match features in competing products.</a:t>
            </a:r>
          </a:p>
          <a:p>
            <a:pPr lvl="1"/>
            <a:r>
              <a:t>The product includes features to support both inexperienced and experienced users.</a:t>
            </a:r>
          </a:p>
        </p:txBody>
      </p:sp>
      <p:sp>
        <p:nvSpPr>
          <p:cNvPr id="226" name="Feature creep"/>
          <p:cNvSpPr txBox="1">
            <a:spLocks noGrp="1"/>
          </p:cNvSpPr>
          <p:nvPr>
            <p:ph type="title"/>
          </p:nvPr>
        </p:nvSpPr>
        <p:spPr>
          <a:prstGeom prst="rect">
            <a:avLst/>
          </a:prstGeom>
        </p:spPr>
        <p:txBody>
          <a:bodyPr/>
          <a:lstStyle/>
          <a:p>
            <a:r>
              <a:t>Feature creep</a:t>
            </a:r>
          </a:p>
        </p:txBody>
      </p:sp>
      <p:sp>
        <p:nvSpPr>
          <p:cNvPr id="227"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38</a:t>
            </a:fld>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Figure 3.10 Avoiding feature creep"/>
          <p:cNvSpPr txBox="1">
            <a:spLocks noGrp="1"/>
          </p:cNvSpPr>
          <p:nvPr>
            <p:ph type="title"/>
          </p:nvPr>
        </p:nvSpPr>
        <p:spPr>
          <a:prstGeom prst="rect">
            <a:avLst/>
          </a:prstGeom>
        </p:spPr>
        <p:txBody>
          <a:bodyPr/>
          <a:lstStyle/>
          <a:p>
            <a:r>
              <a:t>Figure 3.10 Avoiding feature creep</a:t>
            </a:r>
          </a:p>
        </p:txBody>
      </p:sp>
      <p:sp>
        <p:nvSpPr>
          <p:cNvPr id="230"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39</a:t>
            </a:fld>
            <a:endParaRPr/>
          </a:p>
        </p:txBody>
      </p:sp>
      <p:pic>
        <p:nvPicPr>
          <p:cNvPr id="3" name="Picture 2">
            <a:extLst>
              <a:ext uri="{FF2B5EF4-FFF2-40B4-BE49-F238E27FC236}">
                <a16:creationId xmlns:a16="http://schemas.microsoft.com/office/drawing/2014/main" id="{91D2FB67-6CA8-9244-9F06-A26A6049C86F}"/>
              </a:ext>
            </a:extLst>
          </p:cNvPr>
          <p:cNvPicPr>
            <a:picLocks noChangeAspect="1"/>
          </p:cNvPicPr>
          <p:nvPr/>
        </p:nvPicPr>
        <p:blipFill rotWithShape="1">
          <a:blip r:embed="rId2">
            <a:extLst>
              <a:ext uri="{28A0092B-C50C-407E-A947-70E740481C1C}">
                <a14:useLocalDpi xmlns:a14="http://schemas.microsoft.com/office/drawing/2010/main" val="0"/>
              </a:ext>
            </a:extLst>
          </a:blip>
          <a:srcRect t="10378" b="49237"/>
          <a:stretch/>
        </p:blipFill>
        <p:spPr>
          <a:xfrm>
            <a:off x="-365698" y="1259174"/>
            <a:ext cx="12968597" cy="7480092"/>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It makes sense in any product development to spend time trying to understand the potential users and customers of your product.…"/>
          <p:cNvSpPr txBox="1">
            <a:spLocks noGrp="1"/>
          </p:cNvSpPr>
          <p:nvPr>
            <p:ph type="body" idx="1"/>
          </p:nvPr>
        </p:nvSpPr>
        <p:spPr>
          <a:prstGeom prst="rect">
            <a:avLst/>
          </a:prstGeom>
        </p:spPr>
        <p:txBody>
          <a:bodyPr/>
          <a:lstStyle/>
          <a:p>
            <a:r>
              <a:t>It makes sense in any product development to spend time trying to understand the potential users and customers of your product. </a:t>
            </a:r>
          </a:p>
          <a:p>
            <a:r>
              <a:t>A range of techniques have been developed for understanding the ways that people work and use software.</a:t>
            </a:r>
          </a:p>
          <a:p>
            <a:pPr lvl="1"/>
            <a:r>
              <a:t>These include user interviews, surveys, ethnography and task analysis. </a:t>
            </a:r>
          </a:p>
          <a:p>
            <a:pPr lvl="1"/>
            <a:r>
              <a:t>Some of these techniques are expensive and unrealistic for small companies. </a:t>
            </a:r>
          </a:p>
          <a:p>
            <a:r>
              <a:t>Informal user analysis and discussions, which simply involve asking users about their work, the software that they use, and its strengths and weaknesses are inexpensive and very valuable.</a:t>
            </a:r>
          </a:p>
        </p:txBody>
      </p:sp>
      <p:sp>
        <p:nvSpPr>
          <p:cNvPr id="74" name="User understanding"/>
          <p:cNvSpPr txBox="1">
            <a:spLocks noGrp="1"/>
          </p:cNvSpPr>
          <p:nvPr>
            <p:ph type="title"/>
          </p:nvPr>
        </p:nvSpPr>
        <p:spPr>
          <a:xfrm>
            <a:off x="495300" y="419100"/>
            <a:ext cx="12014200" cy="1098600"/>
          </a:xfrm>
          <a:prstGeom prst="rect">
            <a:avLst/>
          </a:prstGeom>
        </p:spPr>
        <p:txBody>
          <a:bodyPr/>
          <a:lstStyle/>
          <a:p>
            <a:r>
              <a:t>User understanding</a:t>
            </a:r>
          </a:p>
        </p:txBody>
      </p:sp>
      <p:sp>
        <p:nvSpPr>
          <p:cNvPr id="75" name="Slide Number"/>
          <p:cNvSpPr txBox="1">
            <a:spLocks noGrp="1"/>
          </p:cNvSpPr>
          <p:nvPr>
            <p:ph type="sldNum" sz="quarter" idx="2"/>
          </p:nvPr>
        </p:nvSpPr>
        <p:spPr>
          <a:xfrm>
            <a:off x="12265992" y="9245600"/>
            <a:ext cx="199058"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Features can be identified directly from the product vision or from scenarios.…"/>
          <p:cNvSpPr txBox="1">
            <a:spLocks noGrp="1"/>
          </p:cNvSpPr>
          <p:nvPr>
            <p:ph type="body" idx="1"/>
          </p:nvPr>
        </p:nvSpPr>
        <p:spPr>
          <a:prstGeom prst="rect">
            <a:avLst/>
          </a:prstGeom>
        </p:spPr>
        <p:txBody>
          <a:bodyPr/>
          <a:lstStyle/>
          <a:p>
            <a:r>
              <a:t>Features can be identified directly from the product vision or from scenarios.</a:t>
            </a:r>
          </a:p>
          <a:p>
            <a:r>
              <a:t>You can highlight phrases in narrative description to identify features to be included in the software.</a:t>
            </a:r>
          </a:p>
          <a:p>
            <a:pPr lvl="1"/>
            <a:r>
              <a:t>You should think about the features needed to support user actions, identified by active verbs, such as use and choose.</a:t>
            </a:r>
          </a:p>
        </p:txBody>
      </p:sp>
      <p:sp>
        <p:nvSpPr>
          <p:cNvPr id="234" name="Feature derivation"/>
          <p:cNvSpPr txBox="1">
            <a:spLocks noGrp="1"/>
          </p:cNvSpPr>
          <p:nvPr>
            <p:ph type="title"/>
          </p:nvPr>
        </p:nvSpPr>
        <p:spPr>
          <a:prstGeom prst="rect">
            <a:avLst/>
          </a:prstGeom>
        </p:spPr>
        <p:txBody>
          <a:bodyPr/>
          <a:lstStyle/>
          <a:p>
            <a:r>
              <a:t>Feature derivation</a:t>
            </a:r>
          </a:p>
        </p:txBody>
      </p:sp>
      <p:sp>
        <p:nvSpPr>
          <p:cNvPr id="235"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40</a:t>
            </a:fld>
            <a:endParaRP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FOR teachers and educators WHO need a way to help students use web-based learning resources and applications, THE iLearn system is an open learning environment THAT allows the set of resources used by classes and students to be easily configured for these students and classes by teachers themselves.…"/>
          <p:cNvSpPr txBox="1">
            <a:spLocks noGrp="1"/>
          </p:cNvSpPr>
          <p:nvPr>
            <p:ph type="body" idx="1"/>
          </p:nvPr>
        </p:nvSpPr>
        <p:spPr>
          <a:prstGeom prst="rect">
            <a:avLst/>
          </a:prstGeom>
        </p:spPr>
        <p:txBody>
          <a:bodyPr/>
          <a:lstStyle/>
          <a:p>
            <a:r>
              <a:t>FOR teachers and educators WHO need a way </a:t>
            </a:r>
            <a:r>
              <a:rPr i="1"/>
              <a:t>to help students use web-based learning resources and applications</a:t>
            </a:r>
            <a:r>
              <a:t>, THE iLearn system is an open learning environment THAT </a:t>
            </a:r>
            <a:r>
              <a:rPr i="1"/>
              <a:t>allows the set of resources used by classes and students to be easily configured for these students and classes by teachers themselves</a:t>
            </a:r>
            <a:r>
              <a:t>.</a:t>
            </a:r>
          </a:p>
          <a:p>
            <a:r>
              <a:t>UNLIKE Virtual Learning Environments, such as Moodle, the focus of iLearn is the learning process itself, rather than the administration and management of materials, assessments and coursework. OUR product </a:t>
            </a:r>
            <a:r>
              <a:rPr i="1"/>
              <a:t>enables teachers to create subject and age-specific environments for their students</a:t>
            </a:r>
            <a:r>
              <a:t> using any web-based resources, such as videos, simulations and written materials that are appropriate</a:t>
            </a:r>
          </a:p>
        </p:txBody>
      </p:sp>
      <p:sp>
        <p:nvSpPr>
          <p:cNvPr id="238" name="Table 3.9 The iLearn system vision"/>
          <p:cNvSpPr txBox="1">
            <a:spLocks noGrp="1"/>
          </p:cNvSpPr>
          <p:nvPr>
            <p:ph type="title"/>
          </p:nvPr>
        </p:nvSpPr>
        <p:spPr>
          <a:prstGeom prst="rect">
            <a:avLst/>
          </a:prstGeom>
        </p:spPr>
        <p:txBody>
          <a:bodyPr/>
          <a:lstStyle/>
          <a:p>
            <a:r>
              <a:t>Table 3.9 The iLearn system vision</a:t>
            </a:r>
          </a:p>
        </p:txBody>
      </p:sp>
      <p:sp>
        <p:nvSpPr>
          <p:cNvPr id="239"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41</a:t>
            </a:fld>
            <a:endParaRP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A feature that allows users to access and use existing web-based resources;…"/>
          <p:cNvSpPr txBox="1">
            <a:spLocks noGrp="1"/>
          </p:cNvSpPr>
          <p:nvPr>
            <p:ph type="body" idx="1"/>
          </p:nvPr>
        </p:nvSpPr>
        <p:spPr>
          <a:prstGeom prst="rect">
            <a:avLst/>
          </a:prstGeom>
        </p:spPr>
        <p:txBody>
          <a:bodyPr/>
          <a:lstStyle/>
          <a:p>
            <a:r>
              <a:t>A feature that allows users to access and use existing web-based resources;</a:t>
            </a:r>
          </a:p>
          <a:p>
            <a:r>
              <a:t>A feature that allows the system to exist in multiple different instantiations;</a:t>
            </a:r>
          </a:p>
          <a:p>
            <a:r>
              <a:t>A feature that allows user configuration of the system to create a specific instantiation.</a:t>
            </a:r>
          </a:p>
        </p:txBody>
      </p:sp>
      <p:sp>
        <p:nvSpPr>
          <p:cNvPr id="242" name="Features from the product vision"/>
          <p:cNvSpPr txBox="1">
            <a:spLocks noGrp="1"/>
          </p:cNvSpPr>
          <p:nvPr>
            <p:ph type="title"/>
          </p:nvPr>
        </p:nvSpPr>
        <p:spPr>
          <a:prstGeom prst="rect">
            <a:avLst/>
          </a:prstGeom>
        </p:spPr>
        <p:txBody>
          <a:bodyPr/>
          <a:lstStyle/>
          <a:p>
            <a:r>
              <a:t>Features from the product vision</a:t>
            </a:r>
          </a:p>
        </p:txBody>
      </p:sp>
      <p:sp>
        <p:nvSpPr>
          <p:cNvPr id="24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42</a:t>
            </a:fld>
            <a:endParaRP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able 3.10 Jack’s scenario with highlighted phrases"/>
          <p:cNvSpPr txBox="1">
            <a:spLocks noGrp="1"/>
          </p:cNvSpPr>
          <p:nvPr>
            <p:ph type="title"/>
          </p:nvPr>
        </p:nvSpPr>
        <p:spPr>
          <a:prstGeom prst="rect">
            <a:avLst/>
          </a:prstGeom>
        </p:spPr>
        <p:txBody>
          <a:bodyPr/>
          <a:lstStyle/>
          <a:p>
            <a:r>
              <a:t>Table 3.10 Jack’s scenario with highlighted phrases</a:t>
            </a:r>
          </a:p>
        </p:txBody>
      </p:sp>
      <p:sp>
        <p:nvSpPr>
          <p:cNvPr id="246"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43</a:t>
            </a:fld>
            <a:endParaRPr/>
          </a:p>
        </p:txBody>
      </p:sp>
      <p:sp>
        <p:nvSpPr>
          <p:cNvPr id="247" name="Jack is a primary school teacher in Ullapool, teaching P6 pupils. He has decided that a class project should be focused around the fishing industry in the area, looking at the history, development and economic impact of fishing.…"/>
          <p:cNvSpPr txBox="1"/>
          <p:nvPr/>
        </p:nvSpPr>
        <p:spPr>
          <a:xfrm>
            <a:off x="977404" y="1320799"/>
            <a:ext cx="11154966" cy="6807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a:defRPr sz="2000"/>
            </a:pPr>
            <a:r>
              <a:t>Jack is a primary school teacher in Ullapool, teaching P6 pupils. He has decided that a class project should be focused around the fishing industry in the area, looking at the history, development and economic impact of fishing. </a:t>
            </a:r>
          </a:p>
          <a:p>
            <a:pPr algn="l">
              <a:defRPr sz="2000"/>
            </a:pPr>
            <a:endParaRPr/>
          </a:p>
          <a:p>
            <a:pPr algn="l">
              <a:defRPr sz="2000"/>
            </a:pPr>
            <a:r>
              <a:t>As part of this, students are asked to gather and share reminiscences from relatives, use newspaper archives and collect old photographs related to fishing and fishing communities in the area. </a:t>
            </a:r>
            <a:r>
              <a:rPr i="1"/>
              <a:t>Students use an iLearn wiki </a:t>
            </a:r>
            <a:r>
              <a:t>to gather together fishing stories and </a:t>
            </a:r>
            <a:r>
              <a:rPr i="1"/>
              <a:t>SCRAN (a history archive) to access newspaper archives and photographs.</a:t>
            </a:r>
            <a:r>
              <a:t> However, Jack also needs a photo-sharing site as he wants </a:t>
            </a:r>
            <a:r>
              <a:rPr i="1"/>
              <a:t>pupils to take and comment on each others’ photos </a:t>
            </a:r>
            <a:r>
              <a:t>and to </a:t>
            </a:r>
            <a:r>
              <a:rPr i="1"/>
              <a:t>upload scans of old photographs </a:t>
            </a:r>
            <a:r>
              <a:t>that they may have in their families. He needs to be able to moderate posts with photos before they are shared, because pre-teen children can’t understand copyright and privacy issues.</a:t>
            </a:r>
          </a:p>
          <a:p>
            <a:pPr algn="l">
              <a:defRPr sz="2000"/>
            </a:pPr>
            <a:endParaRPr/>
          </a:p>
          <a:p>
            <a:pPr algn="l">
              <a:defRPr sz="2000"/>
            </a:pPr>
            <a:r>
              <a:t>Jack </a:t>
            </a:r>
            <a:r>
              <a:rPr i="1"/>
              <a:t>sends an email to a primary school teachers’ group</a:t>
            </a:r>
            <a:r>
              <a:t>, which he is a member of to see if anyone can recommend an appropriate system. Two teachers reply and both suggest that he uses KidsTakePics, a photo-sharing site that allows teachers to check and moderate content. As KidsTakePics </a:t>
            </a:r>
            <a:r>
              <a:rPr i="1"/>
              <a:t>is not integrated with the iLearn authentication service</a:t>
            </a:r>
            <a:r>
              <a:t>, he sets up a teacher and a class account with KidsTakePics. </a:t>
            </a:r>
          </a:p>
          <a:p>
            <a:pPr algn="l">
              <a:defRPr sz="2000"/>
            </a:pPr>
            <a:endParaRPr/>
          </a:p>
          <a:p>
            <a:pPr algn="l">
              <a:defRPr sz="2000"/>
            </a:pPr>
            <a:r>
              <a:rPr i="1"/>
              <a:t>He uses the  the iLearn setup service</a:t>
            </a:r>
            <a:r>
              <a:t> </a:t>
            </a:r>
            <a:r>
              <a:rPr i="1"/>
              <a:t>to add KidsTakePics to the services seen by the students </a:t>
            </a:r>
            <a:r>
              <a:t>in his class so that when they log in, they can immediately use the system to upload photos from their phones and class computers.</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A wiki for group writing.…"/>
          <p:cNvSpPr txBox="1">
            <a:spLocks noGrp="1"/>
          </p:cNvSpPr>
          <p:nvPr>
            <p:ph type="body" idx="1"/>
          </p:nvPr>
        </p:nvSpPr>
        <p:spPr>
          <a:prstGeom prst="rect">
            <a:avLst/>
          </a:prstGeom>
        </p:spPr>
        <p:txBody>
          <a:bodyPr/>
          <a:lstStyle/>
          <a:p>
            <a:r>
              <a:t>A wiki for group writing.</a:t>
            </a:r>
          </a:p>
          <a:p>
            <a:r>
              <a:t>Access to the SCRAN history archive. This is a shared national resource that provides access to historical newspaper and magazine articles for schools and universities. </a:t>
            </a:r>
          </a:p>
          <a:p>
            <a:r>
              <a:t>Features to set up and access an email group.</a:t>
            </a:r>
          </a:p>
          <a:p>
            <a:r>
              <a:t>A feature to integrate applications with the iLearn authentication service.</a:t>
            </a:r>
          </a:p>
        </p:txBody>
      </p:sp>
      <p:sp>
        <p:nvSpPr>
          <p:cNvPr id="250" name="Features from Jack’s scenario"/>
          <p:cNvSpPr txBox="1">
            <a:spLocks noGrp="1"/>
          </p:cNvSpPr>
          <p:nvPr>
            <p:ph type="title"/>
          </p:nvPr>
        </p:nvSpPr>
        <p:spPr>
          <a:prstGeom prst="rect">
            <a:avLst/>
          </a:prstGeom>
        </p:spPr>
        <p:txBody>
          <a:bodyPr/>
          <a:lstStyle/>
          <a:p>
            <a:r>
              <a:t>Features from Jack’s scenario</a:t>
            </a:r>
          </a:p>
        </p:txBody>
      </p:sp>
      <p:sp>
        <p:nvSpPr>
          <p:cNvPr id="25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44</a:t>
            </a:fld>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he output of the feature identification process should be a list of features that you use for designing and implementing your product.…"/>
          <p:cNvSpPr txBox="1">
            <a:spLocks noGrp="1"/>
          </p:cNvSpPr>
          <p:nvPr>
            <p:ph type="body" idx="1"/>
          </p:nvPr>
        </p:nvSpPr>
        <p:spPr>
          <a:prstGeom prst="rect">
            <a:avLst/>
          </a:prstGeom>
        </p:spPr>
        <p:txBody>
          <a:bodyPr/>
          <a:lstStyle/>
          <a:p>
            <a:r>
              <a:t>The output of the feature identification process should be a list of features that you use for designing and implementing your product. </a:t>
            </a:r>
          </a:p>
          <a:p>
            <a:r>
              <a:t>There is no need to go into a lot of detail about the features at this stage. You add detail when you are implementing the feature. </a:t>
            </a:r>
          </a:p>
          <a:p>
            <a:r>
              <a:t>You can describe features using a standard input-action-output template by using structured narrative descriptions or by a set of user stories.</a:t>
            </a:r>
          </a:p>
        </p:txBody>
      </p:sp>
      <p:sp>
        <p:nvSpPr>
          <p:cNvPr id="254" name="The feature list"/>
          <p:cNvSpPr txBox="1">
            <a:spLocks noGrp="1"/>
          </p:cNvSpPr>
          <p:nvPr>
            <p:ph type="title"/>
          </p:nvPr>
        </p:nvSpPr>
        <p:spPr>
          <a:prstGeom prst="rect">
            <a:avLst/>
          </a:prstGeom>
        </p:spPr>
        <p:txBody>
          <a:bodyPr/>
          <a:lstStyle/>
          <a:p>
            <a:r>
              <a:t>The feature list</a:t>
            </a:r>
          </a:p>
        </p:txBody>
      </p:sp>
      <p:sp>
        <p:nvSpPr>
          <p:cNvPr id="255"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45</a:t>
            </a:fld>
            <a:endParaRP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Figure 3.11 The iLearn authentication feature"/>
          <p:cNvSpPr txBox="1">
            <a:spLocks noGrp="1"/>
          </p:cNvSpPr>
          <p:nvPr>
            <p:ph type="title"/>
          </p:nvPr>
        </p:nvSpPr>
        <p:spPr>
          <a:prstGeom prst="rect">
            <a:avLst/>
          </a:prstGeom>
        </p:spPr>
        <p:txBody>
          <a:bodyPr/>
          <a:lstStyle/>
          <a:p>
            <a:r>
              <a:t>Figure 3.11 The iLearn authentication feature</a:t>
            </a:r>
          </a:p>
        </p:txBody>
      </p:sp>
      <p:sp>
        <p:nvSpPr>
          <p:cNvPr id="258"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46</a:t>
            </a:fld>
            <a:endParaRPr/>
          </a:p>
        </p:txBody>
      </p:sp>
      <p:pic>
        <p:nvPicPr>
          <p:cNvPr id="3" name="Picture 2">
            <a:extLst>
              <a:ext uri="{FF2B5EF4-FFF2-40B4-BE49-F238E27FC236}">
                <a16:creationId xmlns:a16="http://schemas.microsoft.com/office/drawing/2014/main" id="{886D34AD-65BA-3F46-8B37-51921896B672}"/>
              </a:ext>
            </a:extLst>
          </p:cNvPr>
          <p:cNvPicPr>
            <a:picLocks noChangeAspect="1"/>
          </p:cNvPicPr>
          <p:nvPr/>
        </p:nvPicPr>
        <p:blipFill rotWithShape="1">
          <a:blip r:embed="rId2">
            <a:extLst>
              <a:ext uri="{28A0092B-C50C-407E-A947-70E740481C1C}">
                <a14:useLocalDpi xmlns:a14="http://schemas.microsoft.com/office/drawing/2010/main" val="0"/>
              </a:ext>
            </a:extLst>
          </a:blip>
          <a:srcRect l="7848" t="9962" r="5634" b="44865"/>
          <a:stretch/>
        </p:blipFill>
        <p:spPr>
          <a:xfrm>
            <a:off x="952500" y="1021457"/>
            <a:ext cx="11489336" cy="8567647"/>
          </a:xfrm>
          <a:prstGeom prst="rect">
            <a:avLst/>
          </a:prstGeom>
        </p:spPr>
      </p:pic>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Description As a system manager, I want to create and configure an iLearn environment by adding and removing services to/from that environment so that I can create environments for specific purposes.…"/>
          <p:cNvSpPr txBox="1">
            <a:spLocks noGrp="1"/>
          </p:cNvSpPr>
          <p:nvPr>
            <p:ph type="body" idx="1"/>
          </p:nvPr>
        </p:nvSpPr>
        <p:spPr>
          <a:prstGeom prst="rect">
            <a:avLst/>
          </a:prstGeom>
        </p:spPr>
        <p:txBody>
          <a:bodyPr>
            <a:normAutofit lnSpcReduction="10000"/>
          </a:bodyPr>
          <a:lstStyle/>
          <a:p>
            <a:pPr defTabSz="514095">
              <a:spcBef>
                <a:spcPts val="2600"/>
              </a:spcBef>
              <a:defRPr sz="2112"/>
            </a:pPr>
            <a:r>
              <a:rPr b="1" i="1"/>
              <a:t>Description</a:t>
            </a:r>
            <a:br/>
            <a:r>
              <a:t>As a system manager, I want to create and configure an iLearn environment by adding and removing services to/from that environment so that I can create environments for specific purposes. </a:t>
            </a:r>
          </a:p>
          <a:p>
            <a:pPr defTabSz="514095">
              <a:spcBef>
                <a:spcPts val="2600"/>
              </a:spcBef>
              <a:defRPr sz="2112"/>
            </a:pPr>
            <a:r>
              <a:t>As a system manager, I want to set up sub-environments that include a subset of services that are included in another environment. </a:t>
            </a:r>
          </a:p>
          <a:p>
            <a:pPr defTabSz="514095">
              <a:spcBef>
                <a:spcPts val="2600"/>
              </a:spcBef>
              <a:defRPr sz="2112"/>
            </a:pPr>
            <a:r>
              <a:t>As a system manager, I want to assign administrators to created environments. </a:t>
            </a:r>
          </a:p>
          <a:p>
            <a:pPr defTabSz="514095">
              <a:spcBef>
                <a:spcPts val="2600"/>
              </a:spcBef>
              <a:defRPr sz="2112"/>
            </a:pPr>
            <a:r>
              <a:t>As a system manager, I want to limit the rights of environment administrators so that they cannot accidentally or deliberately disrupt the operation of key services. </a:t>
            </a:r>
          </a:p>
          <a:p>
            <a:pPr defTabSz="514095">
              <a:spcBef>
                <a:spcPts val="2600"/>
              </a:spcBef>
              <a:defRPr sz="2112"/>
            </a:pPr>
            <a:r>
              <a:t>As a teacher, I want to be able to add services that are not integrated with the iLearn authentication system. </a:t>
            </a:r>
          </a:p>
          <a:p>
            <a:pPr defTabSz="514095">
              <a:spcBef>
                <a:spcPts val="2600"/>
              </a:spcBef>
              <a:defRPr sz="2112"/>
            </a:pPr>
            <a:r>
              <a:rPr b="1" i="1"/>
              <a:t>Constraints</a:t>
            </a:r>
            <a:br/>
            <a:r>
              <a:t>The use of some tools may be limited for license reasons so there may be a need to access license management tools during configuration.</a:t>
            </a:r>
          </a:p>
          <a:p>
            <a:pPr defTabSz="514095">
              <a:spcBef>
                <a:spcPts val="2600"/>
              </a:spcBef>
              <a:defRPr sz="2112"/>
            </a:pPr>
            <a:r>
              <a:rPr b="1" i="1"/>
              <a:t>Comments</a:t>
            </a:r>
            <a:br/>
            <a:r>
              <a:t>Based on Elena’s and Jack’s scenarios </a:t>
            </a:r>
          </a:p>
        </p:txBody>
      </p:sp>
      <p:sp>
        <p:nvSpPr>
          <p:cNvPr id="262" name="Table 3.11 Feature description using user stories"/>
          <p:cNvSpPr txBox="1">
            <a:spLocks noGrp="1"/>
          </p:cNvSpPr>
          <p:nvPr>
            <p:ph type="title"/>
          </p:nvPr>
        </p:nvSpPr>
        <p:spPr>
          <a:prstGeom prst="rect">
            <a:avLst/>
          </a:prstGeom>
        </p:spPr>
        <p:txBody>
          <a:bodyPr/>
          <a:lstStyle/>
          <a:p>
            <a:r>
              <a:t>Table 3.11 Feature description using user stories</a:t>
            </a:r>
          </a:p>
        </p:txBody>
      </p:sp>
      <p:sp>
        <p:nvSpPr>
          <p:cNvPr id="26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47</a:t>
            </a:fld>
            <a:endParaRP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Scenarios and user stories should always be your starting point for identifying product features.…"/>
          <p:cNvSpPr txBox="1">
            <a:spLocks noGrp="1"/>
          </p:cNvSpPr>
          <p:nvPr>
            <p:ph type="body" idx="1"/>
          </p:nvPr>
        </p:nvSpPr>
        <p:spPr>
          <a:prstGeom prst="rect">
            <a:avLst/>
          </a:prstGeom>
        </p:spPr>
        <p:txBody>
          <a:bodyPr/>
          <a:lstStyle/>
          <a:p>
            <a:r>
              <a:t>Scenarios and user stories should always be your starting point for identifying product features. </a:t>
            </a:r>
          </a:p>
          <a:p>
            <a:pPr lvl="1"/>
            <a:r>
              <a:t>Scenarios tell you how users work at the moment. They don’t show how they might change their way of working if they had the right software to support them. </a:t>
            </a:r>
          </a:p>
          <a:p>
            <a:pPr lvl="1"/>
            <a:r>
              <a:t>Stories and scenarios are ‘tools for thinking’ and they help you gain an understanding of how your software might be used. You can identify a feature set from stories and scenarios.</a:t>
            </a:r>
          </a:p>
          <a:p>
            <a:r>
              <a:t>User research, on its own, rarely helps you innovate and invent new ways of working. </a:t>
            </a:r>
          </a:p>
          <a:p>
            <a:r>
              <a:t>You should also think creatively about alternative or additional features that help users to work more efficiently or to do things differently. </a:t>
            </a:r>
          </a:p>
        </p:txBody>
      </p:sp>
      <p:sp>
        <p:nvSpPr>
          <p:cNvPr id="266" name="Innovation and feature identification"/>
          <p:cNvSpPr txBox="1">
            <a:spLocks noGrp="1"/>
          </p:cNvSpPr>
          <p:nvPr>
            <p:ph type="title"/>
          </p:nvPr>
        </p:nvSpPr>
        <p:spPr>
          <a:prstGeom prst="rect">
            <a:avLst/>
          </a:prstGeom>
        </p:spPr>
        <p:txBody>
          <a:bodyPr/>
          <a:lstStyle/>
          <a:p>
            <a:r>
              <a:t>Innovation and feature identification</a:t>
            </a:r>
          </a:p>
        </p:txBody>
      </p:sp>
      <p:sp>
        <p:nvSpPr>
          <p:cNvPr id="267"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48</a:t>
            </a:fld>
            <a:endParaRP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A software product feature is a fragment of functionality that implements something that a user may need or want when using the product.…"/>
          <p:cNvSpPr txBox="1">
            <a:spLocks noGrp="1"/>
          </p:cNvSpPr>
          <p:nvPr>
            <p:ph type="body" idx="1"/>
          </p:nvPr>
        </p:nvSpPr>
        <p:spPr>
          <a:xfrm>
            <a:off x="573459" y="1671637"/>
            <a:ext cx="11857882" cy="7197230"/>
          </a:xfrm>
          <a:prstGeom prst="rect">
            <a:avLst/>
          </a:prstGeom>
        </p:spPr>
        <p:txBody>
          <a:bodyPr/>
          <a:lstStyle/>
          <a:p>
            <a:r>
              <a:t>A software product feature is a fragment of functionality that implements something that a user may need or want when using the product.</a:t>
            </a:r>
          </a:p>
          <a:p>
            <a:r>
              <a:t>The first stage of product development is to identify the list of product features in which you identify each feature and give a brief description of its functionality.</a:t>
            </a:r>
          </a:p>
          <a:p>
            <a:r>
              <a:t>Personas are ‘imagined users’ where you create a character portrait of a type of user that you think might use your product. </a:t>
            </a:r>
          </a:p>
          <a:p>
            <a:r>
              <a:t>A persona description should ‘paint a picture’ of a typical product user. It should describe their educational background, technology experience and why they might want to use your product. </a:t>
            </a:r>
          </a:p>
          <a:p>
            <a:r>
              <a:t>A scenario is a narrative that describes a situation where a user is accessing product features to do something that they want to do. </a:t>
            </a:r>
          </a:p>
        </p:txBody>
      </p:sp>
      <p:sp>
        <p:nvSpPr>
          <p:cNvPr id="270" name="Key points 1"/>
          <p:cNvSpPr txBox="1">
            <a:spLocks noGrp="1"/>
          </p:cNvSpPr>
          <p:nvPr>
            <p:ph type="title"/>
          </p:nvPr>
        </p:nvSpPr>
        <p:spPr>
          <a:xfrm>
            <a:off x="501178" y="419100"/>
            <a:ext cx="11701563" cy="1165523"/>
          </a:xfrm>
          <a:prstGeom prst="rect">
            <a:avLst/>
          </a:prstGeom>
        </p:spPr>
        <p:txBody>
          <a:bodyPr/>
          <a:lstStyle/>
          <a:p>
            <a:r>
              <a:t>Key points 1</a:t>
            </a:r>
          </a:p>
        </p:txBody>
      </p:sp>
      <p:sp>
        <p:nvSpPr>
          <p:cNvPr id="27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49</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Figure 3.1 From personas to features"/>
          <p:cNvSpPr txBox="1">
            <a:spLocks noGrp="1"/>
          </p:cNvSpPr>
          <p:nvPr>
            <p:ph type="title"/>
          </p:nvPr>
        </p:nvSpPr>
        <p:spPr>
          <a:xfrm>
            <a:off x="863600" y="127000"/>
            <a:ext cx="11099800" cy="678558"/>
          </a:xfrm>
          <a:prstGeom prst="rect">
            <a:avLst/>
          </a:prstGeom>
        </p:spPr>
        <p:txBody>
          <a:bodyPr/>
          <a:lstStyle/>
          <a:p>
            <a:r>
              <a:t>Figure 3.1 From personas to features</a:t>
            </a:r>
          </a:p>
        </p:txBody>
      </p:sp>
      <p:sp>
        <p:nvSpPr>
          <p:cNvPr id="79" name="Slide Number"/>
          <p:cNvSpPr txBox="1">
            <a:spLocks noGrp="1"/>
          </p:cNvSpPr>
          <p:nvPr>
            <p:ph type="sldNum" sz="quarter" idx="2"/>
          </p:nvPr>
        </p:nvSpPr>
        <p:spPr>
          <a:xfrm>
            <a:off x="12392992" y="9245600"/>
            <a:ext cx="199058"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sp>
        <p:nvSpPr>
          <p:cNvPr id="80" name="Natural language descriptions of a user interacting with a software product"/>
          <p:cNvSpPr txBox="1"/>
          <p:nvPr/>
        </p:nvSpPr>
        <p:spPr>
          <a:xfrm>
            <a:off x="6017716" y="3524249"/>
            <a:ext cx="3775522" cy="939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sz="1800">
                <a:solidFill>
                  <a:schemeClr val="accent5"/>
                </a:solidFill>
              </a:defRPr>
            </a:lvl1pPr>
          </a:lstStyle>
          <a:p>
            <a:r>
              <a:rPr dirty="0"/>
              <a:t>Natural language descriptions of a user interacting with a software product</a:t>
            </a:r>
          </a:p>
        </p:txBody>
      </p:sp>
      <p:sp>
        <p:nvSpPr>
          <p:cNvPr id="81" name="A way of representing users"/>
          <p:cNvSpPr txBox="1"/>
          <p:nvPr/>
        </p:nvSpPr>
        <p:spPr>
          <a:xfrm>
            <a:off x="6177750" y="1142999"/>
            <a:ext cx="2935300" cy="381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800">
                <a:solidFill>
                  <a:schemeClr val="accent5"/>
                </a:solidFill>
              </a:defRPr>
            </a:lvl1pPr>
          </a:lstStyle>
          <a:p>
            <a:r>
              <a:t>A way of representing users</a:t>
            </a:r>
          </a:p>
        </p:txBody>
      </p:sp>
      <p:sp>
        <p:nvSpPr>
          <p:cNvPr id="82" name="Fragments of product functionality"/>
          <p:cNvSpPr txBox="1"/>
          <p:nvPr/>
        </p:nvSpPr>
        <p:spPr>
          <a:xfrm>
            <a:off x="3783750" y="7924799"/>
            <a:ext cx="3557700" cy="381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800">
                <a:solidFill>
                  <a:schemeClr val="accent5"/>
                </a:solidFill>
              </a:defRPr>
            </a:lvl1pPr>
          </a:lstStyle>
          <a:p>
            <a:r>
              <a:t>Fragments of product functionality</a:t>
            </a:r>
          </a:p>
        </p:txBody>
      </p:sp>
      <p:sp>
        <p:nvSpPr>
          <p:cNvPr id="83" name="Natural language descriptions of something that is needed or wanted by users"/>
          <p:cNvSpPr txBox="1"/>
          <p:nvPr/>
        </p:nvSpPr>
        <p:spPr>
          <a:xfrm>
            <a:off x="8913316" y="5480049"/>
            <a:ext cx="3775522" cy="939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sz="1800">
                <a:solidFill>
                  <a:schemeClr val="accent5"/>
                </a:solidFill>
              </a:defRPr>
            </a:lvl1pPr>
          </a:lstStyle>
          <a:p>
            <a:r>
              <a:t>Natural language descriptions of something that is needed or wanted by users</a:t>
            </a:r>
          </a:p>
        </p:txBody>
      </p:sp>
      <p:pic>
        <p:nvPicPr>
          <p:cNvPr id="3" name="Picture 2">
            <a:extLst>
              <a:ext uri="{FF2B5EF4-FFF2-40B4-BE49-F238E27FC236}">
                <a16:creationId xmlns:a16="http://schemas.microsoft.com/office/drawing/2014/main" id="{7E066C23-626A-FA40-9030-687FC31D2962}"/>
              </a:ext>
            </a:extLst>
          </p:cNvPr>
          <p:cNvPicPr>
            <a:picLocks noChangeAspect="1"/>
          </p:cNvPicPr>
          <p:nvPr/>
        </p:nvPicPr>
        <p:blipFill rotWithShape="1">
          <a:blip r:embed="rId2">
            <a:extLst>
              <a:ext uri="{28A0092B-C50C-407E-A947-70E740481C1C}">
                <a14:useLocalDpi xmlns:a14="http://schemas.microsoft.com/office/drawing/2010/main" val="0"/>
              </a:ext>
            </a:extLst>
          </a:blip>
          <a:srcRect l="27114" t="16371" r="16916" b="56811"/>
          <a:stretch/>
        </p:blipFill>
        <p:spPr>
          <a:xfrm>
            <a:off x="1304145" y="805558"/>
            <a:ext cx="11527435" cy="7888737"/>
          </a:xfrm>
          <a:prstGeom prst="rect">
            <a:avLst/>
          </a:prstGeom>
        </p:spPr>
      </p:pic>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cenarios should always be written from the user’s perspective and should be based on identified personas or real users.…"/>
          <p:cNvSpPr txBox="1">
            <a:spLocks noGrp="1"/>
          </p:cNvSpPr>
          <p:nvPr>
            <p:ph type="body" idx="1"/>
          </p:nvPr>
        </p:nvSpPr>
        <p:spPr>
          <a:prstGeom prst="rect">
            <a:avLst/>
          </a:prstGeom>
        </p:spPr>
        <p:txBody>
          <a:bodyPr/>
          <a:lstStyle/>
          <a:p>
            <a:r>
              <a:t>Scenarios should always be written from the user’s perspective and should be based on identified personas or real users. </a:t>
            </a:r>
          </a:p>
          <a:p>
            <a:r>
              <a:t>User stories are finer-grain narratives that set out, in a structured way, something that a user wants from a software system. </a:t>
            </a:r>
          </a:p>
          <a:p>
            <a:r>
              <a:t>User stories may be used as a way of extending and adding detail to a scenario or as part of the description of system features.</a:t>
            </a:r>
          </a:p>
          <a:p>
            <a:r>
              <a:t>The key influences in feature identification and design are user research, domain knowledge, product knowledge, and technology knowledge.</a:t>
            </a:r>
          </a:p>
          <a:p>
            <a:r>
              <a:t>You can identify features from scenarios and stories by highlighting user actions in these narratives and thinking about the features that you need to support these actions.</a:t>
            </a:r>
          </a:p>
        </p:txBody>
      </p:sp>
      <p:sp>
        <p:nvSpPr>
          <p:cNvPr id="274" name="Key points 2"/>
          <p:cNvSpPr txBox="1">
            <a:spLocks noGrp="1"/>
          </p:cNvSpPr>
          <p:nvPr>
            <p:ph type="title"/>
          </p:nvPr>
        </p:nvSpPr>
        <p:spPr>
          <a:prstGeom prst="rect">
            <a:avLst/>
          </a:prstGeom>
        </p:spPr>
        <p:txBody>
          <a:bodyPr/>
          <a:lstStyle/>
          <a:p>
            <a:r>
              <a:t>Key points 2</a:t>
            </a:r>
          </a:p>
        </p:txBody>
      </p:sp>
      <p:sp>
        <p:nvSpPr>
          <p:cNvPr id="275"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50</a:t>
            </a:fld>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Figure 3.2 Feature description"/>
          <p:cNvSpPr txBox="1">
            <a:spLocks noGrp="1"/>
          </p:cNvSpPr>
          <p:nvPr>
            <p:ph type="title"/>
          </p:nvPr>
        </p:nvSpPr>
        <p:spPr>
          <a:prstGeom prst="rect">
            <a:avLst/>
          </a:prstGeom>
        </p:spPr>
        <p:txBody>
          <a:bodyPr/>
          <a:lstStyle/>
          <a:p>
            <a:r>
              <a:t>Figure 3.2 Feature description</a:t>
            </a:r>
          </a:p>
        </p:txBody>
      </p:sp>
      <p:sp>
        <p:nvSpPr>
          <p:cNvPr id="86" name="Slide Number"/>
          <p:cNvSpPr txBox="1">
            <a:spLocks noGrp="1"/>
          </p:cNvSpPr>
          <p:nvPr>
            <p:ph type="sldNum" sz="quarter" idx="2"/>
          </p:nvPr>
        </p:nvSpPr>
        <p:spPr>
          <a:xfrm>
            <a:off x="12392992" y="9245600"/>
            <a:ext cx="199058"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pic>
        <p:nvPicPr>
          <p:cNvPr id="3" name="Picture 2">
            <a:extLst>
              <a:ext uri="{FF2B5EF4-FFF2-40B4-BE49-F238E27FC236}">
                <a16:creationId xmlns:a16="http://schemas.microsoft.com/office/drawing/2014/main" id="{A1C10D3E-04D8-E74C-B505-BE64C96F981B}"/>
              </a:ext>
            </a:extLst>
          </p:cNvPr>
          <p:cNvPicPr>
            <a:picLocks noChangeAspect="1"/>
          </p:cNvPicPr>
          <p:nvPr/>
        </p:nvPicPr>
        <p:blipFill rotWithShape="1">
          <a:blip r:embed="rId2">
            <a:extLst>
              <a:ext uri="{28A0092B-C50C-407E-A947-70E740481C1C}">
                <a14:useLocalDpi xmlns:a14="http://schemas.microsoft.com/office/drawing/2010/main" val="0"/>
              </a:ext>
            </a:extLst>
          </a:blip>
          <a:srcRect l="9037" t="10054" r="5040" b="52352"/>
          <a:stretch/>
        </p:blipFill>
        <p:spPr>
          <a:xfrm>
            <a:off x="218190" y="1543985"/>
            <a:ext cx="11834110" cy="7043139"/>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Figure 3.3 The ‘New Group’ feature description"/>
          <p:cNvSpPr txBox="1">
            <a:spLocks noGrp="1"/>
          </p:cNvSpPr>
          <p:nvPr>
            <p:ph type="title"/>
          </p:nvPr>
        </p:nvSpPr>
        <p:spPr>
          <a:prstGeom prst="rect">
            <a:avLst/>
          </a:prstGeom>
        </p:spPr>
        <p:txBody>
          <a:bodyPr/>
          <a:lstStyle/>
          <a:p>
            <a:r>
              <a:t>Figure 3.3 The ‘New Group’ feature description </a:t>
            </a:r>
          </a:p>
        </p:txBody>
      </p:sp>
      <p:sp>
        <p:nvSpPr>
          <p:cNvPr id="90" name="Slide Number"/>
          <p:cNvSpPr txBox="1">
            <a:spLocks noGrp="1"/>
          </p:cNvSpPr>
          <p:nvPr>
            <p:ph type="sldNum" sz="quarter" idx="2"/>
          </p:nvPr>
        </p:nvSpPr>
        <p:spPr>
          <a:xfrm>
            <a:off x="12392992" y="9245600"/>
            <a:ext cx="199058"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pic>
        <p:nvPicPr>
          <p:cNvPr id="3" name="Picture 2">
            <a:extLst>
              <a:ext uri="{FF2B5EF4-FFF2-40B4-BE49-F238E27FC236}">
                <a16:creationId xmlns:a16="http://schemas.microsoft.com/office/drawing/2014/main" id="{E73A606C-BC95-F940-894E-9A516A372A11}"/>
              </a:ext>
            </a:extLst>
          </p:cNvPr>
          <p:cNvPicPr>
            <a:picLocks noChangeAspect="1"/>
          </p:cNvPicPr>
          <p:nvPr/>
        </p:nvPicPr>
        <p:blipFill rotWithShape="1">
          <a:blip r:embed="rId2">
            <a:extLst>
              <a:ext uri="{28A0092B-C50C-407E-A947-70E740481C1C}">
                <a14:useLocalDpi xmlns:a14="http://schemas.microsoft.com/office/drawing/2010/main" val="0"/>
              </a:ext>
            </a:extLst>
          </a:blip>
          <a:srcRect l="8442" t="8659" b="50582"/>
          <a:stretch/>
        </p:blipFill>
        <p:spPr>
          <a:xfrm>
            <a:off x="494676" y="1021458"/>
            <a:ext cx="12405193" cy="7774609"/>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You need to have an understanding of your potential users to design features that they are likely to find useful and to design a user interface that is suited to them.…"/>
          <p:cNvSpPr txBox="1">
            <a:spLocks noGrp="1"/>
          </p:cNvSpPr>
          <p:nvPr>
            <p:ph type="body" idx="1"/>
          </p:nvPr>
        </p:nvSpPr>
        <p:spPr>
          <a:xfrm>
            <a:off x="410319" y="1519237"/>
            <a:ext cx="11857881" cy="7197230"/>
          </a:xfrm>
          <a:prstGeom prst="rect">
            <a:avLst/>
          </a:prstGeom>
        </p:spPr>
        <p:txBody>
          <a:bodyPr/>
          <a:lstStyle/>
          <a:p>
            <a:r>
              <a:t>You need to have an understanding of your potential users to design features that they are likely to find useful and to design a user interface that is suited to them.</a:t>
            </a:r>
          </a:p>
          <a:p>
            <a:r>
              <a:t>Personas are ‘imagined users’ where you create a character portrait of a type of user that you think might use your product. </a:t>
            </a:r>
          </a:p>
          <a:p>
            <a:pPr lvl="1"/>
            <a:r>
              <a:t>For example, if your product is aimed at managing appointments for dentists, you might create a dentist persona, a receptionist persona and a patient persona. </a:t>
            </a:r>
          </a:p>
          <a:p>
            <a:r>
              <a:t>Personas of different types of user help you imagine what these users may want to do with your software and how it might be used. They help you envisage difficulties that they might have in understanding and using product features.</a:t>
            </a:r>
          </a:p>
        </p:txBody>
      </p:sp>
      <p:sp>
        <p:nvSpPr>
          <p:cNvPr id="94" name="Personas"/>
          <p:cNvSpPr txBox="1">
            <a:spLocks noGrp="1"/>
          </p:cNvSpPr>
          <p:nvPr>
            <p:ph type="title"/>
          </p:nvPr>
        </p:nvSpPr>
        <p:spPr>
          <a:prstGeom prst="rect">
            <a:avLst/>
          </a:prstGeom>
        </p:spPr>
        <p:txBody>
          <a:bodyPr/>
          <a:lstStyle/>
          <a:p>
            <a:r>
              <a:t>Personas</a:t>
            </a:r>
          </a:p>
        </p:txBody>
      </p:sp>
      <p:sp>
        <p:nvSpPr>
          <p:cNvPr id="95" name="Slide Number"/>
          <p:cNvSpPr txBox="1">
            <a:spLocks noGrp="1"/>
          </p:cNvSpPr>
          <p:nvPr>
            <p:ph type="sldNum" sz="quarter" idx="2"/>
          </p:nvPr>
        </p:nvSpPr>
        <p:spPr>
          <a:xfrm>
            <a:off x="12265992" y="9245600"/>
            <a:ext cx="199058"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able 3.1 A persona for a primary school teacher"/>
          <p:cNvSpPr txBox="1">
            <a:spLocks noGrp="1"/>
          </p:cNvSpPr>
          <p:nvPr>
            <p:ph type="title"/>
          </p:nvPr>
        </p:nvSpPr>
        <p:spPr>
          <a:prstGeom prst="rect">
            <a:avLst/>
          </a:prstGeom>
        </p:spPr>
        <p:txBody>
          <a:bodyPr/>
          <a:lstStyle/>
          <a:p>
            <a:r>
              <a:t>Table 3.1 A persona for a primary school teacher</a:t>
            </a:r>
          </a:p>
        </p:txBody>
      </p:sp>
      <p:sp>
        <p:nvSpPr>
          <p:cNvPr id="98" name="Slide Number"/>
          <p:cNvSpPr txBox="1">
            <a:spLocks noGrp="1"/>
          </p:cNvSpPr>
          <p:nvPr>
            <p:ph type="sldNum" sz="quarter" idx="2"/>
          </p:nvPr>
        </p:nvSpPr>
        <p:spPr>
          <a:xfrm>
            <a:off x="12392992" y="9245600"/>
            <a:ext cx="199058"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sp>
        <p:nvSpPr>
          <p:cNvPr id="99" name="Jack, a primary school teacher…"/>
          <p:cNvSpPr txBox="1"/>
          <p:nvPr/>
        </p:nvSpPr>
        <p:spPr>
          <a:xfrm>
            <a:off x="947328" y="1358900"/>
            <a:ext cx="11110144" cy="5257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a:defRPr sz="2400" b="1" i="1"/>
            </a:pPr>
            <a:r>
              <a:t>Jack, a primary school teacher</a:t>
            </a:r>
          </a:p>
          <a:p>
            <a:pPr algn="l">
              <a:defRPr sz="2400"/>
            </a:pPr>
            <a:r>
              <a:t>Jack, age 32, is a primary school (elementary school) teacher in Ullapool, a large coastal village in the Scottish Highlands. He teaches children from ages 9-12. He was born in a fishing community north of Ullapool, where his father runs a marine fuels supply business and his mother is a community nurse. He has a degree in English from Glasgow University and retrained as a teacher after several years working as a web content author for a large leisure group.  </a:t>
            </a:r>
          </a:p>
          <a:p>
            <a:pPr algn="l">
              <a:defRPr sz="2400"/>
            </a:pPr>
            <a:endParaRPr/>
          </a:p>
          <a:p>
            <a:pPr algn="l">
              <a:defRPr sz="2400"/>
            </a:pPr>
            <a:r>
              <a:t>Jack’s experience as a web developer means that he is confident in all aspects of digital technology. He passionately believes that the effective use of digital technologies, blended with face to face teaching, can enhance the learning experience for children. He is particularly interested in using the iLearn system for project-based teaching, where students work together across subject areas on a challenging topic.</a:t>
            </a:r>
          </a:p>
        </p:txBody>
      </p:sp>
    </p:spTree>
  </p:cSld>
  <p:clrMapOvr>
    <a:masterClrMapping/>
  </p:clrMapOvr>
  <p:transition spd="med"/>
</p:sld>
</file>

<file path=ppt/theme/theme1.xml><?xml version="1.0" encoding="utf-8"?>
<a:theme xmlns:a="http://schemas.openxmlformats.org/drawingml/2006/main" name="Gradient">
  <a:themeElements>
    <a:clrScheme name="Gradient">
      <a:dk1>
        <a:srgbClr val="939393"/>
      </a:dk1>
      <a:lt1>
        <a:srgbClr val="005493"/>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a:ea typeface="Helvetica"/>
        <a:cs typeface="Helvetica"/>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a:ea typeface="Helvetica"/>
        <a:cs typeface="Helvetica"/>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TotalTime>
  <Words>4351</Words>
  <Application>Microsoft Macintosh PowerPoint</Application>
  <PresentationFormat>Custom</PresentationFormat>
  <Paragraphs>291</Paragraphs>
  <Slides>50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50</vt:i4>
      </vt:variant>
    </vt:vector>
  </HeadingPairs>
  <TitlesOfParts>
    <vt:vector size="53" baseType="lpstr">
      <vt:lpstr>Helvetica</vt:lpstr>
      <vt:lpstr>Helvetica Neue</vt:lpstr>
      <vt:lpstr>Gradient</vt:lpstr>
      <vt:lpstr>Features, scenarios and stories</vt:lpstr>
      <vt:lpstr>Software products</vt:lpstr>
      <vt:lpstr>Software features</vt:lpstr>
      <vt:lpstr>User understanding</vt:lpstr>
      <vt:lpstr>Figure 3.1 From personas to features</vt:lpstr>
      <vt:lpstr>Figure 3.2 Feature description</vt:lpstr>
      <vt:lpstr>Figure 3.3 The ‘New Group’ feature description </vt:lpstr>
      <vt:lpstr>Personas</vt:lpstr>
      <vt:lpstr>Table 3.1 A persona for a primary school teacher</vt:lpstr>
      <vt:lpstr>Persona descriptions</vt:lpstr>
      <vt:lpstr>Figure 3.4 Persona descriptions</vt:lpstr>
      <vt:lpstr>Table 3.2 Aspects of a persona description</vt:lpstr>
      <vt:lpstr>Table 3.3 A persona for a history teacher</vt:lpstr>
      <vt:lpstr>Table 3.4 A persona for an IT technician</vt:lpstr>
      <vt:lpstr>Persona benefits</vt:lpstr>
      <vt:lpstr>Deriving personas</vt:lpstr>
      <vt:lpstr>Scenarios</vt:lpstr>
      <vt:lpstr>Table 3.5 Jack’s scenario:using the iLearn system for class projects</vt:lpstr>
      <vt:lpstr>Figure 3.5 Elements of a scenario description</vt:lpstr>
      <vt:lpstr>Scenario elements</vt:lpstr>
      <vt:lpstr>Emma’s scenario</vt:lpstr>
      <vt:lpstr>Table 3.6 Emma’s scenario: using iLearn for administration</vt:lpstr>
      <vt:lpstr>Table 3.6 Emma’s scenario: using iLearn for administration</vt:lpstr>
      <vt:lpstr>Writing scenarios</vt:lpstr>
      <vt:lpstr>Table 3.7 Elena’s scenario: configuring the iLearn system</vt:lpstr>
      <vt:lpstr>User involvement</vt:lpstr>
      <vt:lpstr>User stories</vt:lpstr>
      <vt:lpstr>User stories in planning</vt:lpstr>
      <vt:lpstr>Figure 3.6 User stories from Emma’s scenario</vt:lpstr>
      <vt:lpstr>Feature description using user stories</vt:lpstr>
      <vt:lpstr>Figure 3.7 User stories describing the Groups feature</vt:lpstr>
      <vt:lpstr>Stories and scenarios</vt:lpstr>
      <vt:lpstr>Feature identification</vt:lpstr>
      <vt:lpstr>Figure 3.8 Feature design</vt:lpstr>
      <vt:lpstr>Table 3.8 Knowledge required for feature design</vt:lpstr>
      <vt:lpstr>Figure 3.9 Factors in feature set design</vt:lpstr>
      <vt:lpstr>Feature trade-offs</vt:lpstr>
      <vt:lpstr>Feature creep</vt:lpstr>
      <vt:lpstr>Figure 3.10 Avoiding feature creep</vt:lpstr>
      <vt:lpstr>Feature derivation</vt:lpstr>
      <vt:lpstr>Table 3.9 The iLearn system vision</vt:lpstr>
      <vt:lpstr>Features from the product vision</vt:lpstr>
      <vt:lpstr>Table 3.10 Jack’s scenario with highlighted phrases</vt:lpstr>
      <vt:lpstr>Features from Jack’s scenario</vt:lpstr>
      <vt:lpstr>The feature list</vt:lpstr>
      <vt:lpstr>Figure 3.11 The iLearn authentication feature</vt:lpstr>
      <vt:lpstr>Table 3.11 Feature description using user stories</vt:lpstr>
      <vt:lpstr>Innovation and feature identification</vt:lpstr>
      <vt:lpstr>Key points 1</vt:lpstr>
      <vt:lpstr>Key points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Features, scenarios and stories</dc:title>
  <cp:lastModifiedBy>Ian Sommerville</cp:lastModifiedBy>
  <cp:revision>3</cp:revision>
  <dcterms:modified xsi:type="dcterms:W3CDTF">2019-01-25T11:42:13Z</dcterms:modified>
</cp:coreProperties>
</file>