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0"/>
    <p:restoredTop sz="94696"/>
  </p:normalViewPr>
  <p:slideViewPr>
    <p:cSldViewPr snapToGrid="0" snapToObjects="1">
      <p:cViewPr varScale="1">
        <p:scale>
          <a:sx n="89" d="100"/>
          <a:sy n="89"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marL="721894" indent="-264694">
              <a:defRPr sz="2200"/>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34" name="Software Architecture"/>
          <p:cNvSpPr txBox="1"/>
          <p:nvPr/>
        </p:nvSpPr>
        <p:spPr>
          <a:xfrm>
            <a:off x="370110" y="9245600"/>
            <a:ext cx="156284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Software Architecture</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200"/>
            </a:lvl1pPr>
            <a:lvl2pPr marL="816428" indent="-359228">
              <a:defRPr sz="2200"/>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r>
              <a:rPr>
                <a:solidFill>
                  <a:srgbClr val="0096FF"/>
                </a:solidFill>
              </a:rPr>
              <a:t>:</a:t>
            </a:r>
          </a:p>
        </p:txBody>
      </p:sp>
      <p:sp>
        <p:nvSpPr>
          <p:cNvPr id="45" name="Software Architecture"/>
          <p:cNvSpPr txBox="1"/>
          <p:nvPr/>
        </p:nvSpPr>
        <p:spPr>
          <a:xfrm>
            <a:off x="370110" y="9245600"/>
            <a:ext cx="156284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Software Architecture</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55" name="Software products"/>
          <p:cNvSpPr txBox="1"/>
          <p:nvPr/>
        </p:nvSpPr>
        <p:spPr>
          <a:xfrm>
            <a:off x="179610" y="9245600"/>
            <a:ext cx="1342580"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Software products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2pPr marL="914400" indent="-457200">
              <a:defRPr sz="2400"/>
            </a:lvl2pPr>
            <a:lvl3pPr marL="1333500" indent="-419100">
              <a:defRPr sz="2200"/>
            </a:lvl3pPr>
            <a:lvl4pPr marL="1636294" indent="-264694">
              <a:defRPr sz="2200"/>
            </a:lvl4pPr>
            <a:lvl5pPr marL="2093494" indent="-264694">
              <a:defRPr sz="2200"/>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5" name="Software Architecture"/>
          <p:cNvSpPr txBox="1"/>
          <p:nvPr/>
        </p:nvSpPr>
        <p:spPr>
          <a:xfrm>
            <a:off x="382810" y="9245600"/>
            <a:ext cx="156284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Software Architecture</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193006" marR="0" indent="-193006"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latinLnBrk="0">
        <a:lnSpc>
          <a:spcPct val="100000"/>
        </a:lnSpc>
        <a:spcBef>
          <a:spcPts val="2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oftware architecture"/>
          <p:cNvSpPr txBox="1">
            <a:spLocks noGrp="1"/>
          </p:cNvSpPr>
          <p:nvPr>
            <p:ph type="ctrTitle"/>
          </p:nvPr>
        </p:nvSpPr>
        <p:spPr>
          <a:prstGeom prst="rect">
            <a:avLst/>
          </a:prstGeom>
        </p:spPr>
        <p:txBody>
          <a:bodyPr/>
          <a:lstStyle/>
          <a:p>
            <a:r>
              <a:t>Software architecture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igure 4.2 shows a system with two components (C1 and C2) that share a common database.…"/>
          <p:cNvSpPr txBox="1">
            <a:spLocks noGrp="1"/>
          </p:cNvSpPr>
          <p:nvPr>
            <p:ph type="body" idx="1"/>
          </p:nvPr>
        </p:nvSpPr>
        <p:spPr>
          <a:prstGeom prst="rect">
            <a:avLst/>
          </a:prstGeom>
        </p:spPr>
        <p:txBody>
          <a:bodyPr/>
          <a:lstStyle/>
          <a:p>
            <a:r>
              <a:t> Figure 4.2 shows a system with two components (C1 and C2) that share a common database. </a:t>
            </a:r>
          </a:p>
          <a:p>
            <a:pPr lvl="1"/>
            <a:r>
              <a:t>Assume C1 runs slowly because it has to reorganize the information in the database  before using it. </a:t>
            </a:r>
          </a:p>
          <a:p>
            <a:pPr lvl="1"/>
            <a:r>
              <a:t>The only way to make C1 faster might be to change the database. This means that C2 also has to be changed, which may, potentially, affect its response time.</a:t>
            </a:r>
          </a:p>
          <a:p>
            <a:r>
              <a:t>In Figure 4.3, a different architecture is used where each component has its own copy of the parts of the database that it needs. </a:t>
            </a:r>
          </a:p>
          <a:p>
            <a:pPr lvl="1"/>
            <a:r>
              <a:t>If one component needs to change the database organization, this does not affect the other component. </a:t>
            </a:r>
          </a:p>
          <a:p>
            <a:r>
              <a:t>However, a multi-database architecture may run more slowly and may cost more to implement and change. </a:t>
            </a:r>
          </a:p>
          <a:p>
            <a:pPr lvl="1"/>
            <a:r>
              <a:t>A multi-database architecture needs a mechanism (component C3) to ensure that the data shared by C1 and C2 is kept consistent when it is changed. </a:t>
            </a:r>
          </a:p>
        </p:txBody>
      </p:sp>
      <p:sp>
        <p:nvSpPr>
          <p:cNvPr id="99" name="Maintainability and performance"/>
          <p:cNvSpPr txBox="1">
            <a:spLocks noGrp="1"/>
          </p:cNvSpPr>
          <p:nvPr>
            <p:ph type="title"/>
          </p:nvPr>
        </p:nvSpPr>
        <p:spPr>
          <a:prstGeom prst="rect">
            <a:avLst/>
          </a:prstGeom>
        </p:spPr>
        <p:txBody>
          <a:bodyPr/>
          <a:lstStyle/>
          <a:p>
            <a:r>
              <a:t>Maintainability and performance</a:t>
            </a:r>
          </a:p>
        </p:txBody>
      </p:sp>
      <p:sp>
        <p:nvSpPr>
          <p:cNvPr id="10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igure 4.2 Shared database architecture"/>
          <p:cNvSpPr txBox="1">
            <a:spLocks noGrp="1"/>
          </p:cNvSpPr>
          <p:nvPr>
            <p:ph type="title"/>
          </p:nvPr>
        </p:nvSpPr>
        <p:spPr>
          <a:prstGeom prst="rect">
            <a:avLst/>
          </a:prstGeom>
        </p:spPr>
        <p:txBody>
          <a:bodyPr/>
          <a:lstStyle/>
          <a:p>
            <a:r>
              <a:t>Figure 4.2 Shared database architecture</a:t>
            </a:r>
          </a:p>
        </p:txBody>
      </p:sp>
      <p:sp>
        <p:nvSpPr>
          <p:cNvPr id="103"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5" name="Picture 4">
            <a:extLst>
              <a:ext uri="{FF2B5EF4-FFF2-40B4-BE49-F238E27FC236}">
                <a16:creationId xmlns:a16="http://schemas.microsoft.com/office/drawing/2014/main" id="{DE17075B-B0D5-DB44-AA15-FE6E1991815F}"/>
              </a:ext>
            </a:extLst>
          </p:cNvPr>
          <p:cNvPicPr>
            <a:picLocks noChangeAspect="1"/>
          </p:cNvPicPr>
          <p:nvPr/>
        </p:nvPicPr>
        <p:blipFill rotWithShape="1">
          <a:blip r:embed="rId2">
            <a:extLst>
              <a:ext uri="{28A0092B-C50C-407E-A947-70E740481C1C}">
                <a14:useLocalDpi xmlns:a14="http://schemas.microsoft.com/office/drawing/2010/main" val="0"/>
              </a:ext>
            </a:extLst>
          </a:blip>
          <a:srcRect l="22416" t="8297" r="22284" b="59020"/>
          <a:stretch/>
        </p:blipFill>
        <p:spPr>
          <a:xfrm>
            <a:off x="1543987" y="1184222"/>
            <a:ext cx="9368852" cy="7908119"/>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igure 4.3. Multiple database architecture"/>
          <p:cNvSpPr txBox="1">
            <a:spLocks noGrp="1"/>
          </p:cNvSpPr>
          <p:nvPr>
            <p:ph type="title"/>
          </p:nvPr>
        </p:nvSpPr>
        <p:spPr>
          <a:prstGeom prst="rect">
            <a:avLst/>
          </a:prstGeom>
        </p:spPr>
        <p:txBody>
          <a:bodyPr/>
          <a:lstStyle/>
          <a:p>
            <a:r>
              <a:t>Figure 4.3. Multiple database architecture</a:t>
            </a:r>
          </a:p>
        </p:txBody>
      </p:sp>
      <p:sp>
        <p:nvSpPr>
          <p:cNvPr id="1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5" name="Picture 4">
            <a:extLst>
              <a:ext uri="{FF2B5EF4-FFF2-40B4-BE49-F238E27FC236}">
                <a16:creationId xmlns:a16="http://schemas.microsoft.com/office/drawing/2014/main" id="{E2C4821A-3285-D74B-AAD0-B2C296E23715}"/>
              </a:ext>
            </a:extLst>
          </p:cNvPr>
          <p:cNvPicPr>
            <a:picLocks noChangeAspect="1"/>
          </p:cNvPicPr>
          <p:nvPr/>
        </p:nvPicPr>
        <p:blipFill rotWithShape="1">
          <a:blip r:embed="rId2">
            <a:extLst>
              <a:ext uri="{28A0092B-C50C-407E-A947-70E740481C1C}">
                <a14:useLocalDpi xmlns:a14="http://schemas.microsoft.com/office/drawing/2010/main" val="0"/>
              </a:ext>
            </a:extLst>
          </a:blip>
          <a:srcRect l="21524" t="8505" r="19905" b="50000"/>
          <a:stretch/>
        </p:blipFill>
        <p:spPr>
          <a:xfrm>
            <a:off x="2053654" y="824458"/>
            <a:ext cx="9293900" cy="940397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Figure 4.4 Issues that influence architectural decisions"/>
          <p:cNvSpPr txBox="1">
            <a:spLocks noGrp="1"/>
          </p:cNvSpPr>
          <p:nvPr>
            <p:ph type="title"/>
          </p:nvPr>
        </p:nvSpPr>
        <p:spPr>
          <a:prstGeom prst="rect">
            <a:avLst/>
          </a:prstGeom>
        </p:spPr>
        <p:txBody>
          <a:bodyPr/>
          <a:lstStyle/>
          <a:p>
            <a:r>
              <a:t>Figure 4.4 Issues that influence architectural decisions</a:t>
            </a:r>
          </a:p>
        </p:txBody>
      </p:sp>
      <p:sp>
        <p:nvSpPr>
          <p:cNvPr id="1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pic>
        <p:nvPicPr>
          <p:cNvPr id="5" name="Picture 4">
            <a:extLst>
              <a:ext uri="{FF2B5EF4-FFF2-40B4-BE49-F238E27FC236}">
                <a16:creationId xmlns:a16="http://schemas.microsoft.com/office/drawing/2014/main" id="{DD72CA02-3758-444F-8543-359C36F6A4F7}"/>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16203" r="17824" b="50000"/>
          <a:stretch/>
        </p:blipFill>
        <p:spPr>
          <a:xfrm>
            <a:off x="681037" y="1681054"/>
            <a:ext cx="10955601" cy="6790419"/>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Nonfunctional product characteristics Nonfunctional product characteristics such as security and performance affect all users. If you get these wrong, your product will is unlikely to be a commercial success. Unfortunately, some characteristics are opposing, so you can only optimize the most important.…"/>
          <p:cNvSpPr txBox="1">
            <a:spLocks noGrp="1"/>
          </p:cNvSpPr>
          <p:nvPr>
            <p:ph type="body" idx="1"/>
          </p:nvPr>
        </p:nvSpPr>
        <p:spPr>
          <a:xfrm>
            <a:off x="952500" y="1435100"/>
            <a:ext cx="11099800" cy="7692281"/>
          </a:xfrm>
          <a:prstGeom prst="rect">
            <a:avLst/>
          </a:prstGeom>
        </p:spPr>
        <p:txBody>
          <a:bodyPr>
            <a:normAutofit lnSpcReduction="10000"/>
          </a:bodyPr>
          <a:lstStyle/>
          <a:p>
            <a:pPr defTabSz="519937">
              <a:spcBef>
                <a:spcPts val="1700"/>
              </a:spcBef>
              <a:defRPr sz="2136"/>
            </a:pPr>
            <a:r>
              <a:rPr i="1"/>
              <a:t>Nonfunctional product characteristics</a:t>
            </a:r>
            <a:br/>
            <a:r>
              <a:t>Nonfunctional product characteristics such as security and performance affect all users. If you get these wrong, your product will is unlikely to be a commercial success. Unfortunately, some characteristics are opposing, so you can only optimize the most important.</a:t>
            </a:r>
          </a:p>
          <a:p>
            <a:pPr defTabSz="519937">
              <a:spcBef>
                <a:spcPts val="1700"/>
              </a:spcBef>
              <a:defRPr sz="2136"/>
            </a:pPr>
            <a:r>
              <a:rPr i="1"/>
              <a:t>Product lifetime</a:t>
            </a:r>
            <a:br/>
            <a:r>
              <a:t>If you anticipate a long product lifetime, you will need to create regular product revisions. You therefore need an architecture that is evolvable, so that it can be adapted to accommodate new features and technology.</a:t>
            </a:r>
          </a:p>
          <a:p>
            <a:pPr defTabSz="519937">
              <a:spcBef>
                <a:spcPts val="1700"/>
              </a:spcBef>
              <a:defRPr sz="2136"/>
            </a:pPr>
            <a:r>
              <a:rPr i="1"/>
              <a:t>Software reuse</a:t>
            </a:r>
            <a:br/>
            <a:r>
              <a:t>You can save a lot of time and effort, if you can reuse large components from other products or open-source software. However, this constrains your architectural choices because you must fit your design around the software that is being reused.</a:t>
            </a:r>
          </a:p>
          <a:p>
            <a:pPr defTabSz="519937">
              <a:spcBef>
                <a:spcPts val="1700"/>
              </a:spcBef>
              <a:defRPr sz="2136"/>
            </a:pPr>
            <a:r>
              <a:rPr i="1"/>
              <a:t>Number of users</a:t>
            </a:r>
            <a:br/>
            <a:r>
              <a:t>If you are developing  consumer software delivered over the Internet, the number of users can change very quickly. This can lead to serious performance degradation unless you design your architecture so that your system can be quickly scaled up and down.</a:t>
            </a:r>
          </a:p>
          <a:p>
            <a:pPr defTabSz="519937">
              <a:spcBef>
                <a:spcPts val="1700"/>
              </a:spcBef>
              <a:defRPr sz="2136"/>
            </a:pPr>
            <a:r>
              <a:rPr i="1"/>
              <a:t>Software compatibility</a:t>
            </a:r>
            <a:br/>
            <a:r>
              <a:t>For some products, it is important to maintain compatibility with other software so that users can adopt your product and use data prepared using a different system. This may limit architectural choices, such as the database software that you can use.</a:t>
            </a:r>
          </a:p>
        </p:txBody>
      </p:sp>
      <p:sp>
        <p:nvSpPr>
          <p:cNvPr id="115" name="Table 4.4 The importance of architectural design issues"/>
          <p:cNvSpPr txBox="1">
            <a:spLocks noGrp="1"/>
          </p:cNvSpPr>
          <p:nvPr>
            <p:ph type="title"/>
          </p:nvPr>
        </p:nvSpPr>
        <p:spPr>
          <a:prstGeom prst="rect">
            <a:avLst/>
          </a:prstGeom>
        </p:spPr>
        <p:txBody>
          <a:bodyPr/>
          <a:lstStyle/>
          <a:p>
            <a:r>
              <a:t>Table 4.4 The importance of architectural design issues</a:t>
            </a:r>
          </a:p>
        </p:txBody>
      </p:sp>
      <p:sp>
        <p:nvSpPr>
          <p:cNvPr id="1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ystem maintainability is an attribute that reflects how difficult and expensive it is to make changes to a system after it has been released to customers.…"/>
          <p:cNvSpPr txBox="1">
            <a:spLocks noGrp="1"/>
          </p:cNvSpPr>
          <p:nvPr>
            <p:ph type="body" idx="1"/>
          </p:nvPr>
        </p:nvSpPr>
        <p:spPr>
          <a:prstGeom prst="rect">
            <a:avLst/>
          </a:prstGeom>
        </p:spPr>
        <p:txBody>
          <a:bodyPr/>
          <a:lstStyle/>
          <a:p>
            <a:r>
              <a:t>System maintainability is an attribute that reflects how difficult and expensive it is to make changes to a system after it has been released to customers. </a:t>
            </a:r>
          </a:p>
          <a:p>
            <a:pPr lvl="1"/>
            <a:r>
              <a:t>You improve maintainability by building a system from small self-contained parts, each of which can be replaced or enhanced if changes are required. </a:t>
            </a:r>
          </a:p>
          <a:p>
            <a:r>
              <a:t>In architectural terms, this means that the system should be decomposed into fine-grain components, each of which does one thing and one thing only. </a:t>
            </a:r>
          </a:p>
          <a:p>
            <a:pPr lvl="1"/>
            <a:r>
              <a:t>However, it takes time for components to communicate with each other. Consequently, if many components are involved in implementing a product feature, the software will be slower. </a:t>
            </a:r>
          </a:p>
        </p:txBody>
      </p:sp>
      <p:sp>
        <p:nvSpPr>
          <p:cNvPr id="119" name="Trade off: Maintainability vs performance"/>
          <p:cNvSpPr txBox="1">
            <a:spLocks noGrp="1"/>
          </p:cNvSpPr>
          <p:nvPr>
            <p:ph type="title"/>
          </p:nvPr>
        </p:nvSpPr>
        <p:spPr>
          <a:prstGeom prst="rect">
            <a:avLst/>
          </a:prstGeom>
        </p:spPr>
        <p:txBody>
          <a:bodyPr/>
          <a:lstStyle/>
          <a:p>
            <a:r>
              <a:t>Trade off: Maintainability vs performance</a:t>
            </a:r>
          </a:p>
        </p:txBody>
      </p:sp>
      <p:sp>
        <p:nvSpPr>
          <p:cNvPr id="1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You can achieve security by designing the system protection as a series of layers (Figure 4.5).…"/>
          <p:cNvSpPr txBox="1">
            <a:spLocks noGrp="1"/>
          </p:cNvSpPr>
          <p:nvPr>
            <p:ph type="body" idx="1"/>
          </p:nvPr>
        </p:nvSpPr>
        <p:spPr>
          <a:prstGeom prst="rect">
            <a:avLst/>
          </a:prstGeom>
        </p:spPr>
        <p:txBody>
          <a:bodyPr/>
          <a:lstStyle/>
          <a:p>
            <a:r>
              <a:t>You can achieve security by designing the system protection as a series of layers (Figure 4.5). </a:t>
            </a:r>
          </a:p>
          <a:p>
            <a:pPr lvl="1"/>
            <a:r>
              <a:t>An attacker has to penetrate all of those layers before the system is compromised. </a:t>
            </a:r>
          </a:p>
          <a:p>
            <a:r>
              <a:t>Layers might include system authentication layers, a separate critical feature authentication layer, an encryption layer and so on. </a:t>
            </a:r>
          </a:p>
          <a:p>
            <a:r>
              <a:t>Architecturally, you can implement each of these layers as separate components so that if one of these components is compromised by an attacker, then the other layers remain intact. </a:t>
            </a:r>
          </a:p>
        </p:txBody>
      </p:sp>
      <p:sp>
        <p:nvSpPr>
          <p:cNvPr id="123" name="Trade off: Security vs usability"/>
          <p:cNvSpPr txBox="1">
            <a:spLocks noGrp="1"/>
          </p:cNvSpPr>
          <p:nvPr>
            <p:ph type="title"/>
          </p:nvPr>
        </p:nvSpPr>
        <p:spPr>
          <a:prstGeom prst="rect">
            <a:avLst/>
          </a:prstGeom>
        </p:spPr>
        <p:txBody>
          <a:bodyPr/>
          <a:lstStyle/>
          <a:p>
            <a:r>
              <a:t>Trade off: Security vs usability</a:t>
            </a:r>
          </a:p>
        </p:txBody>
      </p:sp>
      <p:sp>
        <p:nvSpPr>
          <p:cNvPr id="1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igure 4.5 Authentication layers"/>
          <p:cNvSpPr txBox="1">
            <a:spLocks noGrp="1"/>
          </p:cNvSpPr>
          <p:nvPr>
            <p:ph type="title"/>
          </p:nvPr>
        </p:nvSpPr>
        <p:spPr>
          <a:prstGeom prst="rect">
            <a:avLst/>
          </a:prstGeom>
        </p:spPr>
        <p:txBody>
          <a:bodyPr/>
          <a:lstStyle/>
          <a:p>
            <a:r>
              <a:t>Figure 4.5 Authentication layers</a:t>
            </a:r>
          </a:p>
        </p:txBody>
      </p:sp>
      <p:sp>
        <p:nvSpPr>
          <p:cNvPr id="1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5" name="Picture 4">
            <a:extLst>
              <a:ext uri="{FF2B5EF4-FFF2-40B4-BE49-F238E27FC236}">
                <a16:creationId xmlns:a16="http://schemas.microsoft.com/office/drawing/2014/main" id="{C18AF7D2-79C2-E149-A3E3-23C36A551A60}"/>
              </a:ext>
            </a:extLst>
          </p:cNvPr>
          <p:cNvPicPr>
            <a:picLocks noChangeAspect="1"/>
          </p:cNvPicPr>
          <p:nvPr/>
        </p:nvPicPr>
        <p:blipFill rotWithShape="1">
          <a:blip r:embed="rId2">
            <a:extLst>
              <a:ext uri="{28A0092B-C50C-407E-A947-70E740481C1C}">
                <a14:useLocalDpi xmlns:a14="http://schemas.microsoft.com/office/drawing/2010/main" val="0"/>
              </a:ext>
            </a:extLst>
          </a:blip>
          <a:srcRect l="11416" t="17873" r="8012" b="50000"/>
          <a:stretch/>
        </p:blipFill>
        <p:spPr>
          <a:xfrm>
            <a:off x="0" y="1275823"/>
            <a:ext cx="12646193" cy="7201954"/>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 layered approach to security affects the usability of the software.…"/>
          <p:cNvSpPr txBox="1">
            <a:spLocks noGrp="1"/>
          </p:cNvSpPr>
          <p:nvPr>
            <p:ph type="body" idx="1"/>
          </p:nvPr>
        </p:nvSpPr>
        <p:spPr>
          <a:prstGeom prst="rect">
            <a:avLst/>
          </a:prstGeom>
        </p:spPr>
        <p:txBody>
          <a:bodyPr/>
          <a:lstStyle/>
          <a:p>
            <a:r>
              <a:t> A layered approach to security affects the usability of the software. </a:t>
            </a:r>
          </a:p>
          <a:p>
            <a:pPr lvl="1"/>
            <a:r>
              <a:t>Users have to remember information, like passwords, that is needed to penetrate a security layer. Their interaction with the system is inevitably slowed down by its security features. </a:t>
            </a:r>
          </a:p>
          <a:p>
            <a:pPr lvl="1"/>
            <a:r>
              <a:t>Many users find this irritating and often look for work-arounds so that they do not have to re-authenticate to access system features or data.</a:t>
            </a:r>
          </a:p>
          <a:p>
            <a:r>
              <a:t>To avoid this, you need an architecture:</a:t>
            </a:r>
          </a:p>
          <a:p>
            <a:pPr lvl="1"/>
            <a:r>
              <a:t> that doesn’t have too many security layers, </a:t>
            </a:r>
          </a:p>
          <a:p>
            <a:pPr lvl="1"/>
            <a:r>
              <a:t>that doesn’t enforce unnecessary security,</a:t>
            </a:r>
          </a:p>
          <a:p>
            <a:pPr lvl="1"/>
            <a:r>
              <a:t>that provides helper components that reduce the load on users.</a:t>
            </a:r>
          </a:p>
        </p:txBody>
      </p:sp>
      <p:sp>
        <p:nvSpPr>
          <p:cNvPr id="131" name="Usability issues"/>
          <p:cNvSpPr txBox="1">
            <a:spLocks noGrp="1"/>
          </p:cNvSpPr>
          <p:nvPr>
            <p:ph type="title"/>
          </p:nvPr>
        </p:nvSpPr>
        <p:spPr>
          <a:prstGeom prst="rect">
            <a:avLst/>
          </a:prstGeom>
        </p:spPr>
        <p:txBody>
          <a:bodyPr/>
          <a:lstStyle/>
          <a:p>
            <a:r>
              <a:t>Usability issues</a:t>
            </a:r>
          </a:p>
        </p:txBody>
      </p:sp>
      <p:sp>
        <p:nvSpPr>
          <p:cNvPr id="1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vailability is particularly important in enterprise products, such as products for the finance industry, where 24/7 operation is expected.…"/>
          <p:cNvSpPr txBox="1">
            <a:spLocks noGrp="1"/>
          </p:cNvSpPr>
          <p:nvPr>
            <p:ph type="body" idx="1"/>
          </p:nvPr>
        </p:nvSpPr>
        <p:spPr>
          <a:prstGeom prst="rect">
            <a:avLst/>
          </a:prstGeom>
        </p:spPr>
        <p:txBody>
          <a:bodyPr/>
          <a:lstStyle/>
          <a:p>
            <a:r>
              <a:t>Availability is particularly important in enterprise products, such as products for the finance industry, where 24/7 operation is expected. </a:t>
            </a:r>
          </a:p>
          <a:p>
            <a:r>
              <a:t>The availability of a system is a measure of the amount of ‘uptime’ of that system. </a:t>
            </a:r>
          </a:p>
          <a:p>
            <a:pPr lvl="1"/>
            <a:r>
              <a:t>Availability is normally expressed as a percentage of the time that a system is available to deliver user services. </a:t>
            </a:r>
          </a:p>
          <a:p>
            <a:r>
              <a:t>Architecturally, you achieve availability by having redundant components in a system. </a:t>
            </a:r>
          </a:p>
          <a:p>
            <a:pPr lvl="1"/>
            <a:r>
              <a:t>To make use of redundancy, you include sensor components that detect failure, and switching components that switch operation to a redundant component when a failure is detected. </a:t>
            </a:r>
          </a:p>
          <a:p>
            <a:r>
              <a:t>Implementing extra components takes time and increases the cost of system development. It adds complexity to the system and therefore increases the chances of introducing bugs and vulnerabilities.   </a:t>
            </a:r>
          </a:p>
        </p:txBody>
      </p:sp>
      <p:sp>
        <p:nvSpPr>
          <p:cNvPr id="135" name="Trade off: Availability vs time-to-market"/>
          <p:cNvSpPr txBox="1">
            <a:spLocks noGrp="1"/>
          </p:cNvSpPr>
          <p:nvPr>
            <p:ph type="title"/>
          </p:nvPr>
        </p:nvSpPr>
        <p:spPr>
          <a:prstGeom prst="rect">
            <a:avLst/>
          </a:prstGeom>
        </p:spPr>
        <p:txBody>
          <a:bodyPr/>
          <a:lstStyle/>
          <a:p>
            <a:r>
              <a:t>Trade off: Availability vs time-to-market</a:t>
            </a:r>
          </a:p>
        </p:txBody>
      </p:sp>
      <p:sp>
        <p:nvSpPr>
          <p:cNvPr id="1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o create a reliable, secure and efficient product, you need to pay attention to architectural design which includes:…"/>
          <p:cNvSpPr txBox="1">
            <a:spLocks noGrp="1"/>
          </p:cNvSpPr>
          <p:nvPr>
            <p:ph type="body" idx="1"/>
          </p:nvPr>
        </p:nvSpPr>
        <p:spPr>
          <a:xfrm>
            <a:off x="423019" y="1834356"/>
            <a:ext cx="11857881" cy="7021811"/>
          </a:xfrm>
          <a:prstGeom prst="rect">
            <a:avLst/>
          </a:prstGeom>
        </p:spPr>
        <p:txBody>
          <a:bodyPr/>
          <a:lstStyle/>
          <a:p>
            <a:pPr marL="210552" indent="-210552"/>
            <a:r>
              <a:t>To create a reliable, secure and efficient product, you need to pay attention to architectural design which includes: </a:t>
            </a:r>
          </a:p>
          <a:p>
            <a:pPr marL="637673" lvl="1" indent="-180473"/>
            <a:r>
              <a:t>its overall organization, </a:t>
            </a:r>
          </a:p>
          <a:p>
            <a:pPr marL="637673" lvl="1" indent="-180473"/>
            <a:r>
              <a:t>how the software is decomposed into components, </a:t>
            </a:r>
          </a:p>
          <a:p>
            <a:pPr marL="637673" lvl="1" indent="-180473"/>
            <a:r>
              <a:t>the server organization </a:t>
            </a:r>
          </a:p>
          <a:p>
            <a:pPr marL="637673" lvl="1" indent="-180473"/>
            <a:r>
              <a:t>the technologies that you use to build the software.The architecture of a software product affects its performance, usability, security, reliability and maintainability. </a:t>
            </a:r>
          </a:p>
          <a:p>
            <a:r>
              <a:t>There are many different interpretations of the term ‘software architecture’. </a:t>
            </a:r>
          </a:p>
          <a:p>
            <a:pPr lvl="1"/>
            <a:r>
              <a:t>Some focus on ‘architecture’ as a noun - the structure of a system and others consider ‘architecture’ to be a verb - the process of defining these structures.</a:t>
            </a:r>
          </a:p>
        </p:txBody>
      </p:sp>
      <p:sp>
        <p:nvSpPr>
          <p:cNvPr id="67" name="Software architecture"/>
          <p:cNvSpPr txBox="1">
            <a:spLocks noGrp="1"/>
          </p:cNvSpPr>
          <p:nvPr>
            <p:ph type="title"/>
          </p:nvPr>
        </p:nvSpPr>
        <p:spPr>
          <a:xfrm>
            <a:off x="635000" y="381000"/>
            <a:ext cx="12086581" cy="1207890"/>
          </a:xfrm>
          <a:prstGeom prst="rect">
            <a:avLst/>
          </a:prstGeom>
        </p:spPr>
        <p:txBody>
          <a:bodyPr/>
          <a:lstStyle/>
          <a:p>
            <a:r>
              <a:t>Software architecture</a:t>
            </a:r>
          </a:p>
        </p:txBody>
      </p:sp>
      <p:sp>
        <p:nvSpPr>
          <p:cNvPr id="68"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How should the system be organized as a set of architectural components, where each of these components provides a subset of the overall system functionality?…"/>
          <p:cNvSpPr txBox="1">
            <a:spLocks noGrp="1"/>
          </p:cNvSpPr>
          <p:nvPr>
            <p:ph type="body" idx="1"/>
          </p:nvPr>
        </p:nvSpPr>
        <p:spPr>
          <a:prstGeom prst="rect">
            <a:avLst/>
          </a:prstGeom>
        </p:spPr>
        <p:txBody>
          <a:bodyPr/>
          <a:lstStyle/>
          <a:p>
            <a:r>
              <a:t>How should the system be organized as a set of architectural components, where each of these components provides a subset of the overall system functionality? </a:t>
            </a:r>
          </a:p>
          <a:p>
            <a:pPr lvl="1"/>
            <a:r>
              <a:t>The organization should deliver the system security, reliability and performance that you need.</a:t>
            </a:r>
          </a:p>
          <a:p>
            <a:r>
              <a:t>How should these architectural components be distributed and communicate with each other?</a:t>
            </a:r>
          </a:p>
          <a:p>
            <a:r>
              <a:t>What technologies should you use in building the system and what components should be reused?</a:t>
            </a:r>
          </a:p>
        </p:txBody>
      </p:sp>
      <p:sp>
        <p:nvSpPr>
          <p:cNvPr id="139" name="Architectural design questions"/>
          <p:cNvSpPr txBox="1">
            <a:spLocks noGrp="1"/>
          </p:cNvSpPr>
          <p:nvPr>
            <p:ph type="title"/>
          </p:nvPr>
        </p:nvSpPr>
        <p:spPr>
          <a:prstGeom prst="rect">
            <a:avLst/>
          </a:prstGeom>
        </p:spPr>
        <p:txBody>
          <a:bodyPr/>
          <a:lstStyle/>
          <a:p>
            <a:r>
              <a:t>Architectural design questions</a:t>
            </a:r>
          </a:p>
        </p:txBody>
      </p:sp>
      <p:sp>
        <p:nvSpPr>
          <p:cNvPr id="1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Abstraction in software design means that you focus on the essential elements of a system or software component without concern for its details.…"/>
          <p:cNvSpPr txBox="1">
            <a:spLocks noGrp="1"/>
          </p:cNvSpPr>
          <p:nvPr>
            <p:ph type="body" idx="1"/>
          </p:nvPr>
        </p:nvSpPr>
        <p:spPr>
          <a:prstGeom prst="rect">
            <a:avLst/>
          </a:prstGeom>
        </p:spPr>
        <p:txBody>
          <a:bodyPr/>
          <a:lstStyle/>
          <a:p>
            <a:r>
              <a:t>Abstraction in software design means that you focus on the essential elements of a system or software component without concern for its details.  </a:t>
            </a:r>
          </a:p>
          <a:p>
            <a:r>
              <a:t>At the architectural level, your concern should be on large-scale architectural components. </a:t>
            </a:r>
          </a:p>
          <a:p>
            <a:r>
              <a:t>Decomposition involves analysing these large-scale components and representing them as a set of  finer-grain components.</a:t>
            </a:r>
          </a:p>
          <a:p>
            <a:r>
              <a:t>Layered models are often used to illustrate how a system is composed of components.</a:t>
            </a:r>
          </a:p>
        </p:txBody>
      </p:sp>
      <p:sp>
        <p:nvSpPr>
          <p:cNvPr id="143" name="Component organization"/>
          <p:cNvSpPr txBox="1">
            <a:spLocks noGrp="1"/>
          </p:cNvSpPr>
          <p:nvPr>
            <p:ph type="title"/>
          </p:nvPr>
        </p:nvSpPr>
        <p:spPr>
          <a:prstGeom prst="rect">
            <a:avLst/>
          </a:prstGeom>
        </p:spPr>
        <p:txBody>
          <a:bodyPr/>
          <a:lstStyle/>
          <a:p>
            <a:r>
              <a:t>Component organization</a:t>
            </a:r>
          </a:p>
        </p:txBody>
      </p:sp>
      <p:sp>
        <p:nvSpPr>
          <p:cNvPr id="1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Figure 4.6 An architectural model of a document retrieval system"/>
          <p:cNvSpPr txBox="1">
            <a:spLocks noGrp="1"/>
          </p:cNvSpPr>
          <p:nvPr>
            <p:ph type="title"/>
          </p:nvPr>
        </p:nvSpPr>
        <p:spPr>
          <a:prstGeom prst="rect">
            <a:avLst/>
          </a:prstGeom>
        </p:spPr>
        <p:txBody>
          <a:bodyPr/>
          <a:lstStyle/>
          <a:p>
            <a:r>
              <a:t>Figure 4.6 An architectural model of a document retrieval system</a:t>
            </a:r>
          </a:p>
        </p:txBody>
      </p:sp>
      <p:sp>
        <p:nvSpPr>
          <p:cNvPr id="1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pic>
        <p:nvPicPr>
          <p:cNvPr id="5" name="Picture 4">
            <a:extLst>
              <a:ext uri="{FF2B5EF4-FFF2-40B4-BE49-F238E27FC236}">
                <a16:creationId xmlns:a16="http://schemas.microsoft.com/office/drawing/2014/main" id="{929013DB-00CC-1C47-AE31-24076D7A2673}"/>
              </a:ext>
            </a:extLst>
          </p:cNvPr>
          <p:cNvPicPr>
            <a:picLocks noChangeAspect="1"/>
          </p:cNvPicPr>
          <p:nvPr/>
        </p:nvPicPr>
        <p:blipFill rotWithShape="1">
          <a:blip r:embed="rId2">
            <a:extLst>
              <a:ext uri="{28A0092B-C50C-407E-A947-70E740481C1C}">
                <a14:useLocalDpi xmlns:a14="http://schemas.microsoft.com/office/drawing/2010/main" val="0"/>
              </a:ext>
            </a:extLst>
          </a:blip>
          <a:srcRect t="9337" r="13960" b="34665"/>
          <a:stretch/>
        </p:blipFill>
        <p:spPr>
          <a:xfrm>
            <a:off x="1859977" y="913573"/>
            <a:ext cx="9284845" cy="8630477"/>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omplexity in a system architecture arises because of the number and the nature of the relationships between components in that system.…"/>
          <p:cNvSpPr txBox="1">
            <a:spLocks noGrp="1"/>
          </p:cNvSpPr>
          <p:nvPr>
            <p:ph type="body" idx="1"/>
          </p:nvPr>
        </p:nvSpPr>
        <p:spPr>
          <a:prstGeom prst="rect">
            <a:avLst/>
          </a:prstGeom>
        </p:spPr>
        <p:txBody>
          <a:bodyPr/>
          <a:lstStyle/>
          <a:p>
            <a:r>
              <a:t>Complexity in a system architecture arises because of the number and the nature of the relationships between components in that system.  </a:t>
            </a:r>
          </a:p>
          <a:p>
            <a:r>
              <a:t>When decomposing a system into components, you should try to avoid unnecessary software complexity.</a:t>
            </a:r>
          </a:p>
          <a:p>
            <a:pPr lvl="1"/>
            <a:r>
              <a:rPr i="1"/>
              <a:t>Localize relationships</a:t>
            </a:r>
            <a:br>
              <a:rPr i="1"/>
            </a:br>
            <a:r>
              <a:t>If there are relationships between components A and B, these are easier to understand if A and B are defined in the same module. </a:t>
            </a:r>
          </a:p>
          <a:p>
            <a:pPr lvl="1"/>
            <a:r>
              <a:rPr i="1"/>
              <a:t>Reduce shared dependencies</a:t>
            </a:r>
            <a:br>
              <a:rPr i="1"/>
            </a:br>
            <a:r>
              <a:t>Where components A and B depend on some other component or data, complexity increases because changes to the shared component mean you have to understand how these changes affect both A and B. </a:t>
            </a:r>
          </a:p>
          <a:p>
            <a:r>
              <a:t>It is always preferable to use local data wherever possible and to avoid sharing data if you can.</a:t>
            </a:r>
          </a:p>
        </p:txBody>
      </p:sp>
      <p:sp>
        <p:nvSpPr>
          <p:cNvPr id="151" name="Architectural complexity"/>
          <p:cNvSpPr txBox="1">
            <a:spLocks noGrp="1"/>
          </p:cNvSpPr>
          <p:nvPr>
            <p:ph type="title"/>
          </p:nvPr>
        </p:nvSpPr>
        <p:spPr>
          <a:prstGeom prst="rect">
            <a:avLst/>
          </a:prstGeom>
        </p:spPr>
        <p:txBody>
          <a:bodyPr/>
          <a:lstStyle/>
          <a:p>
            <a:r>
              <a:t>Architectural complexity</a:t>
            </a:r>
          </a:p>
        </p:txBody>
      </p:sp>
      <p:sp>
        <p:nvSpPr>
          <p:cNvPr id="1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igure 4.7 Examples of component relationships"/>
          <p:cNvSpPr txBox="1">
            <a:spLocks noGrp="1"/>
          </p:cNvSpPr>
          <p:nvPr>
            <p:ph type="title"/>
          </p:nvPr>
        </p:nvSpPr>
        <p:spPr>
          <a:prstGeom prst="rect">
            <a:avLst/>
          </a:prstGeom>
        </p:spPr>
        <p:txBody>
          <a:bodyPr/>
          <a:lstStyle/>
          <a:p>
            <a:r>
              <a:t>Figure 4.7 Examples of component relationships</a:t>
            </a:r>
          </a:p>
        </p:txBody>
      </p:sp>
      <p:sp>
        <p:nvSpPr>
          <p:cNvPr id="15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pic>
        <p:nvPicPr>
          <p:cNvPr id="5" name="Picture 4">
            <a:extLst>
              <a:ext uri="{FF2B5EF4-FFF2-40B4-BE49-F238E27FC236}">
                <a16:creationId xmlns:a16="http://schemas.microsoft.com/office/drawing/2014/main" id="{1E6CC84E-356B-E743-8DB5-0838C7A614E0}"/>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9633" r="12770" b="59709"/>
          <a:stretch/>
        </p:blipFill>
        <p:spPr>
          <a:xfrm>
            <a:off x="665879" y="1409074"/>
            <a:ext cx="11926172" cy="627693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igure 4.8 Architectural design guidelines"/>
          <p:cNvSpPr txBox="1">
            <a:spLocks noGrp="1"/>
          </p:cNvSpPr>
          <p:nvPr>
            <p:ph type="title"/>
          </p:nvPr>
        </p:nvSpPr>
        <p:spPr>
          <a:prstGeom prst="rect">
            <a:avLst/>
          </a:prstGeom>
        </p:spPr>
        <p:txBody>
          <a:bodyPr/>
          <a:lstStyle/>
          <a:p>
            <a:r>
              <a:t>Figure 4.8 Architectural design guidelines</a:t>
            </a:r>
          </a:p>
        </p:txBody>
      </p:sp>
      <p:sp>
        <p:nvSpPr>
          <p:cNvPr id="1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pic>
        <p:nvPicPr>
          <p:cNvPr id="5" name="Picture 4">
            <a:extLst>
              <a:ext uri="{FF2B5EF4-FFF2-40B4-BE49-F238E27FC236}">
                <a16:creationId xmlns:a16="http://schemas.microsoft.com/office/drawing/2014/main" id="{5898B559-6FAD-CD4B-B393-CA89E7690867}"/>
              </a:ext>
            </a:extLst>
          </p:cNvPr>
          <p:cNvPicPr>
            <a:picLocks noChangeAspect="1"/>
          </p:cNvPicPr>
          <p:nvPr/>
        </p:nvPicPr>
        <p:blipFill rotWithShape="1">
          <a:blip r:embed="rId2">
            <a:extLst>
              <a:ext uri="{28A0092B-C50C-407E-A947-70E740481C1C}">
                <a14:useLocalDpi xmlns:a14="http://schemas.microsoft.com/office/drawing/2010/main" val="0"/>
              </a:ext>
            </a:extLst>
          </a:blip>
          <a:srcRect l="12605" t="10729" r="16040" b="50000"/>
          <a:stretch/>
        </p:blipFill>
        <p:spPr>
          <a:xfrm>
            <a:off x="1524000" y="1062865"/>
            <a:ext cx="10208302" cy="7627869"/>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Each layer is an area of concern and is considered separately from other layers.…"/>
          <p:cNvSpPr txBox="1">
            <a:spLocks noGrp="1"/>
          </p:cNvSpPr>
          <p:nvPr>
            <p:ph type="body" idx="1"/>
          </p:nvPr>
        </p:nvSpPr>
        <p:spPr>
          <a:prstGeom prst="rect">
            <a:avLst/>
          </a:prstGeom>
        </p:spPr>
        <p:txBody>
          <a:bodyPr/>
          <a:lstStyle/>
          <a:p>
            <a:r>
              <a:t>Each layer is an area of concern and is considered separately from other layers. </a:t>
            </a:r>
          </a:p>
          <a:p>
            <a:pPr lvl="1"/>
            <a:r>
              <a:t>The top layer is concerned with user interaction, the next layer down with user interface management, the third layer with information retrieval and so on.  </a:t>
            </a:r>
          </a:p>
          <a:p>
            <a:r>
              <a:t>Within each layer, the components are independent and do not overlap in functionality. </a:t>
            </a:r>
          </a:p>
          <a:p>
            <a:pPr lvl="1"/>
            <a:r>
              <a:t>The lower layers include components that provide general functionality so there is no need to replicate this in the components in a higher level.</a:t>
            </a:r>
          </a:p>
          <a:p>
            <a:r>
              <a:t>The architectural model is a high-level model that does not include implementation information. </a:t>
            </a:r>
          </a:p>
          <a:p>
            <a:pPr lvl="1"/>
            <a:r>
              <a:t>Ideally, components at level X (say) should only interact with the APIs of the components in level X-1. That is, interactions should be between layers and not across layers. </a:t>
            </a:r>
          </a:p>
        </p:txBody>
      </p:sp>
      <p:sp>
        <p:nvSpPr>
          <p:cNvPr id="163" name="Design guidelines and layered architectures"/>
          <p:cNvSpPr txBox="1">
            <a:spLocks noGrp="1"/>
          </p:cNvSpPr>
          <p:nvPr>
            <p:ph type="title"/>
          </p:nvPr>
        </p:nvSpPr>
        <p:spPr>
          <a:prstGeom prst="rect">
            <a:avLst/>
          </a:prstGeom>
        </p:spPr>
        <p:txBody>
          <a:bodyPr/>
          <a:lstStyle/>
          <a:p>
            <a:r>
              <a:t>Design guidelines and layered architectures</a:t>
            </a:r>
          </a:p>
        </p:txBody>
      </p:sp>
      <p:sp>
        <p:nvSpPr>
          <p:cNvPr id="1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ross-cutting concerns are concerns that are systemic, that is, they affect the whole system.…"/>
          <p:cNvSpPr txBox="1">
            <a:spLocks noGrp="1"/>
          </p:cNvSpPr>
          <p:nvPr>
            <p:ph type="body" idx="1"/>
          </p:nvPr>
        </p:nvSpPr>
        <p:spPr>
          <a:xfrm>
            <a:off x="334119" y="1608137"/>
            <a:ext cx="11857881" cy="7197230"/>
          </a:xfrm>
          <a:prstGeom prst="rect">
            <a:avLst/>
          </a:prstGeom>
        </p:spPr>
        <p:txBody>
          <a:bodyPr/>
          <a:lstStyle/>
          <a:p>
            <a:r>
              <a:t>Cross-cutting concerns are concerns that are systemic, that is, they affect the whole system. </a:t>
            </a:r>
          </a:p>
          <a:p>
            <a:r>
              <a:t>In a layered architecture, cross-cutting concerns affect all layers in the system as well as the way in which people use the system. </a:t>
            </a:r>
          </a:p>
          <a:p>
            <a:r>
              <a:t>Cross-cutting concerns are completely different from the functional concerns represented by layers in a software architecture. </a:t>
            </a:r>
          </a:p>
          <a:p>
            <a:r>
              <a:t>Every layer has to take them into account and there are inevitably interactions between the layers because of these concerns. </a:t>
            </a:r>
          </a:p>
          <a:p>
            <a:r>
              <a:t>The existence of cross-cutting concerns is the reason why modifying a system after it has been designed to improve its security is often difficult.  </a:t>
            </a:r>
          </a:p>
        </p:txBody>
      </p:sp>
      <p:sp>
        <p:nvSpPr>
          <p:cNvPr id="167" name="Cross-cutting concerns"/>
          <p:cNvSpPr txBox="1">
            <a:spLocks noGrp="1"/>
          </p:cNvSpPr>
          <p:nvPr>
            <p:ph type="title"/>
          </p:nvPr>
        </p:nvSpPr>
        <p:spPr>
          <a:prstGeom prst="rect">
            <a:avLst/>
          </a:prstGeom>
        </p:spPr>
        <p:txBody>
          <a:bodyPr/>
          <a:lstStyle/>
          <a:p>
            <a:r>
              <a:t>Cross-cutting concerns</a:t>
            </a:r>
          </a:p>
        </p:txBody>
      </p:sp>
      <p:sp>
        <p:nvSpPr>
          <p:cNvPr id="16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Figure 4.9 Cross-cutting concerns"/>
          <p:cNvSpPr txBox="1">
            <a:spLocks noGrp="1"/>
          </p:cNvSpPr>
          <p:nvPr>
            <p:ph type="title"/>
          </p:nvPr>
        </p:nvSpPr>
        <p:spPr>
          <a:prstGeom prst="rect">
            <a:avLst/>
          </a:prstGeom>
        </p:spPr>
        <p:txBody>
          <a:bodyPr/>
          <a:lstStyle/>
          <a:p>
            <a:r>
              <a:t>Figure 4.9 Cross-cutting concerns</a:t>
            </a:r>
          </a:p>
        </p:txBody>
      </p:sp>
      <p:sp>
        <p:nvSpPr>
          <p:cNvPr id="1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pic>
        <p:nvPicPr>
          <p:cNvPr id="5" name="Picture 4">
            <a:extLst>
              <a:ext uri="{FF2B5EF4-FFF2-40B4-BE49-F238E27FC236}">
                <a16:creationId xmlns:a16="http://schemas.microsoft.com/office/drawing/2014/main" id="{A87CA100-00C6-474B-AE21-566C97DB7B35}"/>
              </a:ext>
            </a:extLst>
          </p:cNvPr>
          <p:cNvPicPr>
            <a:picLocks noChangeAspect="1"/>
          </p:cNvPicPr>
          <p:nvPr/>
        </p:nvPicPr>
        <p:blipFill rotWithShape="1">
          <a:blip r:embed="rId2">
            <a:extLst>
              <a:ext uri="{28A0092B-C50C-407E-A947-70E740481C1C}">
                <a14:useLocalDpi xmlns:a14="http://schemas.microsoft.com/office/drawing/2010/main" val="0"/>
              </a:ext>
            </a:extLst>
          </a:blip>
          <a:srcRect l="7848" t="8977" r="22879" b="60803"/>
          <a:stretch/>
        </p:blipFill>
        <p:spPr>
          <a:xfrm>
            <a:off x="179881" y="1466537"/>
            <a:ext cx="11515813" cy="6820526"/>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ecurity architecture Different technologies are used in different layers, such as an SQL database or a Firefox browser. Attackers can try to use of vulnerabilities in these technologies to gain access.…"/>
          <p:cNvSpPr txBox="1">
            <a:spLocks noGrp="1"/>
          </p:cNvSpPr>
          <p:nvPr>
            <p:ph type="body" idx="1"/>
          </p:nvPr>
        </p:nvSpPr>
        <p:spPr>
          <a:xfrm>
            <a:off x="723900" y="1231900"/>
            <a:ext cx="11099800" cy="6677025"/>
          </a:xfrm>
          <a:prstGeom prst="rect">
            <a:avLst/>
          </a:prstGeom>
        </p:spPr>
        <p:txBody>
          <a:bodyPr/>
          <a:lstStyle/>
          <a:p>
            <a:r>
              <a:rPr i="1"/>
              <a:t>Security architecture</a:t>
            </a:r>
            <a:br>
              <a:rPr i="1"/>
            </a:br>
            <a:r>
              <a:t>Different technologies are used in different layers, such as an SQL database or a Firefox browser. Attackers can try to use of vulnerabilities in these technologies to gain access. </a:t>
            </a:r>
          </a:p>
          <a:p>
            <a:r>
              <a:t>Consequently, you need protection from attacks at each layer as well as protection, at lower layers in the system, from successful attacks that have occurred at higher-level layers. </a:t>
            </a:r>
          </a:p>
          <a:p>
            <a:r>
              <a:t>If there is only a single security component in a system, this represents a critical system vulnerability. If all security checking goes through that component and it stops working properly or is compromised in an attack, then you have no reliable security in your system. </a:t>
            </a:r>
          </a:p>
          <a:p>
            <a:r>
              <a:t>By distributing security across the layers, your system is more resilient to attacks and software failure (remember the Rogue One example earlier in the chapter).</a:t>
            </a:r>
          </a:p>
        </p:txBody>
      </p:sp>
      <p:sp>
        <p:nvSpPr>
          <p:cNvPr id="175" name="Table 4.5 Security as a cross-cutting concern"/>
          <p:cNvSpPr txBox="1">
            <a:spLocks noGrp="1"/>
          </p:cNvSpPr>
          <p:nvPr>
            <p:ph type="title"/>
          </p:nvPr>
        </p:nvSpPr>
        <p:spPr>
          <a:prstGeom prst="rect">
            <a:avLst/>
          </a:prstGeom>
        </p:spPr>
        <p:txBody>
          <a:bodyPr/>
          <a:lstStyle/>
          <a:p>
            <a:r>
              <a:t>Table 4.5 Security as a cross-cutting concern</a:t>
            </a:r>
          </a:p>
        </p:txBody>
      </p:sp>
      <p:sp>
        <p:nvSpPr>
          <p:cNvPr id="1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Architecture is the fundamental organization of a software system embodied in its components, their relationships to each other and to the environment, and the principles guiding its design and evolution."/>
          <p:cNvSpPr txBox="1">
            <a:spLocks noGrp="1"/>
          </p:cNvSpPr>
          <p:nvPr>
            <p:ph type="body" idx="1"/>
          </p:nvPr>
        </p:nvSpPr>
        <p:spPr>
          <a:xfrm>
            <a:off x="952500" y="2743200"/>
            <a:ext cx="11099800" cy="7213600"/>
          </a:xfrm>
          <a:prstGeom prst="rect">
            <a:avLst/>
          </a:prstGeom>
        </p:spPr>
        <p:txBody>
          <a:bodyPr/>
          <a:lstStyle/>
          <a:p>
            <a:r>
              <a:t>Architecture is the fundamental organization of a software system embodied in its components, their relationships to each other and to the environment, and the principles guiding its design and evolution.</a:t>
            </a:r>
          </a:p>
        </p:txBody>
      </p:sp>
      <p:sp>
        <p:nvSpPr>
          <p:cNvPr id="71" name="Table 4.1 The IEEE definition of software architecture"/>
          <p:cNvSpPr txBox="1">
            <a:spLocks noGrp="1"/>
          </p:cNvSpPr>
          <p:nvPr>
            <p:ph type="title"/>
          </p:nvPr>
        </p:nvSpPr>
        <p:spPr>
          <a:prstGeom prst="rect">
            <a:avLst/>
          </a:prstGeom>
        </p:spPr>
        <p:txBody>
          <a:bodyPr/>
          <a:lstStyle/>
          <a:p>
            <a:r>
              <a:t>Table 4.1 The IEEE definition of software architecture</a:t>
            </a:r>
          </a:p>
        </p:txBody>
      </p:sp>
      <p:sp>
        <p:nvSpPr>
          <p:cNvPr id="72"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igure 4.10 A generic layered architecture for a web-based application"/>
          <p:cNvSpPr txBox="1">
            <a:spLocks noGrp="1"/>
          </p:cNvSpPr>
          <p:nvPr>
            <p:ph type="title"/>
          </p:nvPr>
        </p:nvSpPr>
        <p:spPr>
          <a:prstGeom prst="rect">
            <a:avLst/>
          </a:prstGeom>
        </p:spPr>
        <p:txBody>
          <a:bodyPr/>
          <a:lstStyle/>
          <a:p>
            <a:r>
              <a:t>Figure 4.10 A generic layered architecture for a web-based application</a:t>
            </a:r>
          </a:p>
        </p:txBody>
      </p:sp>
      <p:sp>
        <p:nvSpPr>
          <p:cNvPr id="1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pic>
        <p:nvPicPr>
          <p:cNvPr id="5" name="Picture 4">
            <a:extLst>
              <a:ext uri="{FF2B5EF4-FFF2-40B4-BE49-F238E27FC236}">
                <a16:creationId xmlns:a16="http://schemas.microsoft.com/office/drawing/2014/main" id="{286B5CEA-2D49-E347-988E-C4872965DF05}"/>
              </a:ext>
            </a:extLst>
          </p:cNvPr>
          <p:cNvPicPr>
            <a:picLocks noChangeAspect="1"/>
          </p:cNvPicPr>
          <p:nvPr/>
        </p:nvPicPr>
        <p:blipFill rotWithShape="1">
          <a:blip r:embed="rId2">
            <a:extLst>
              <a:ext uri="{28A0092B-C50C-407E-A947-70E740481C1C}">
                <a14:useLocalDpi xmlns:a14="http://schemas.microsoft.com/office/drawing/2010/main" val="0"/>
              </a:ext>
            </a:extLst>
          </a:blip>
          <a:srcRect l="10227" t="9962" r="17824" b="59854"/>
          <a:stretch/>
        </p:blipFill>
        <p:spPr>
          <a:xfrm>
            <a:off x="149902" y="1021458"/>
            <a:ext cx="13048577" cy="781836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Browser-based or mobile user interface A web browser system interface in which HTML forms are often used to collect user input. Javascript components for local actions, such as input validation, should also be included at this level. Alternatively, a mobile interface may be implemented as an app.…"/>
          <p:cNvSpPr txBox="1">
            <a:spLocks noGrp="1"/>
          </p:cNvSpPr>
          <p:nvPr>
            <p:ph type="body" idx="1"/>
          </p:nvPr>
        </p:nvSpPr>
        <p:spPr>
          <a:prstGeom prst="rect">
            <a:avLst/>
          </a:prstGeom>
        </p:spPr>
        <p:txBody>
          <a:bodyPr/>
          <a:lstStyle/>
          <a:p>
            <a:pPr defTabSz="566674">
              <a:spcBef>
                <a:spcPts val="1900"/>
              </a:spcBef>
              <a:defRPr sz="2328"/>
            </a:pPr>
            <a:r>
              <a:rPr i="1"/>
              <a:t>Browser-based or mobile user interface</a:t>
            </a:r>
            <a:br/>
            <a:r>
              <a:t>A web browser system interface in which HTML forms are often used to collect user input. Javascript components for local actions, such as input validation, should also be included at this level. Alternatively, a mobile interface may be implemented as an app.</a:t>
            </a:r>
          </a:p>
          <a:p>
            <a:pPr defTabSz="566674">
              <a:spcBef>
                <a:spcPts val="1900"/>
              </a:spcBef>
              <a:defRPr sz="2328"/>
            </a:pPr>
            <a:r>
              <a:rPr i="1"/>
              <a:t>Authentication and UI management</a:t>
            </a:r>
            <a:br/>
            <a:r>
              <a:t>A user interface management layer that may include components for user authentication and web page generation.</a:t>
            </a:r>
          </a:p>
          <a:p>
            <a:pPr defTabSz="566674">
              <a:spcBef>
                <a:spcPts val="1900"/>
              </a:spcBef>
              <a:defRPr sz="2328"/>
            </a:pPr>
            <a:r>
              <a:rPr i="1"/>
              <a:t>Application-specific functionality</a:t>
            </a:r>
            <a:br/>
            <a:r>
              <a:t>An ‘application’ layer that provides functionality of the application. Sometimes, this may be expanded into more than one layer.</a:t>
            </a:r>
          </a:p>
          <a:p>
            <a:pPr defTabSz="566674">
              <a:spcBef>
                <a:spcPts val="1900"/>
              </a:spcBef>
              <a:defRPr sz="2328"/>
            </a:pPr>
            <a:r>
              <a:rPr i="1"/>
              <a:t>Basic shared services</a:t>
            </a:r>
            <a:br/>
            <a:r>
              <a:t>A shared services layer, which includes components that provide services used by the application layer components. </a:t>
            </a:r>
          </a:p>
          <a:p>
            <a:pPr defTabSz="566674">
              <a:spcBef>
                <a:spcPts val="1900"/>
              </a:spcBef>
              <a:defRPr sz="2328"/>
            </a:pPr>
            <a:r>
              <a:rPr i="1"/>
              <a:t>Database and transaction management</a:t>
            </a:r>
            <a:br/>
            <a:r>
              <a:t>A database layer that provides services such as transaction management and recovery. If your application does not use a database then this may not be required.</a:t>
            </a:r>
          </a:p>
        </p:txBody>
      </p:sp>
      <p:sp>
        <p:nvSpPr>
          <p:cNvPr id="183" name="Table 4.6 Layer functionality in a web-based application"/>
          <p:cNvSpPr txBox="1">
            <a:spLocks noGrp="1"/>
          </p:cNvSpPr>
          <p:nvPr>
            <p:ph type="title"/>
          </p:nvPr>
        </p:nvSpPr>
        <p:spPr>
          <a:prstGeom prst="rect">
            <a:avLst/>
          </a:prstGeom>
        </p:spPr>
        <p:txBody>
          <a:bodyPr/>
          <a:lstStyle/>
          <a:p>
            <a:r>
              <a:t>Table 4.6 Layer functionality in a web-based application</a:t>
            </a:r>
          </a:p>
        </p:txBody>
      </p:sp>
      <p:sp>
        <p:nvSpPr>
          <p:cNvPr id="18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placeability It should be possible for users to replace applications in the system with alternatives and to add new applications. Consequently, the list of applications included should not be hard-wired into the system.…"/>
          <p:cNvSpPr txBox="1">
            <a:spLocks noGrp="1"/>
          </p:cNvSpPr>
          <p:nvPr>
            <p:ph type="body" idx="1"/>
          </p:nvPr>
        </p:nvSpPr>
        <p:spPr>
          <a:prstGeom prst="rect">
            <a:avLst/>
          </a:prstGeom>
        </p:spPr>
        <p:txBody>
          <a:bodyPr/>
          <a:lstStyle/>
          <a:p>
            <a:r>
              <a:rPr i="1"/>
              <a:t>Replaceability</a:t>
            </a:r>
            <a:br/>
            <a:r>
              <a:t>It should be possible for users to replace applications in the system with alternatives and to add new applications. Consequently, the list of applications included should not be hard-wired into the system.</a:t>
            </a:r>
          </a:p>
          <a:p>
            <a:r>
              <a:rPr i="1"/>
              <a:t>Extensibility</a:t>
            </a:r>
            <a:br/>
            <a:r>
              <a:t>It should be possible for users or system administrators to create their own versions of the system, which may extend or limit the ’standard’ system.</a:t>
            </a:r>
          </a:p>
          <a:p>
            <a:r>
              <a:rPr i="1"/>
              <a:t>Age-appropriate</a:t>
            </a:r>
            <a:br/>
            <a:r>
              <a:t>Alternative user interfaces should be supported so that age-appropriate interfaces for students at different levels can be created.</a:t>
            </a:r>
          </a:p>
          <a:p>
            <a:r>
              <a:rPr i="1"/>
              <a:t>Programmability</a:t>
            </a:r>
            <a:br/>
            <a:r>
              <a:t>It should be easy for users to create their own applications by linking existing applications in the system.</a:t>
            </a:r>
          </a:p>
          <a:p>
            <a:r>
              <a:rPr i="1"/>
              <a:t>Minimum work</a:t>
            </a:r>
            <a:br/>
            <a:r>
              <a:t>Users who do not wish to change the system should not have to do extra work so that other users can make changes. </a:t>
            </a:r>
          </a:p>
        </p:txBody>
      </p:sp>
      <p:sp>
        <p:nvSpPr>
          <p:cNvPr id="187" name="Table 4.7 iLearn architectural design principles"/>
          <p:cNvSpPr txBox="1">
            <a:spLocks noGrp="1"/>
          </p:cNvSpPr>
          <p:nvPr>
            <p:ph type="title"/>
          </p:nvPr>
        </p:nvSpPr>
        <p:spPr>
          <a:prstGeom prst="rect">
            <a:avLst/>
          </a:prstGeom>
        </p:spPr>
        <p:txBody>
          <a:bodyPr/>
          <a:lstStyle/>
          <a:p>
            <a:r>
              <a:t>Table 4.7 iLearn architectural design principles</a:t>
            </a:r>
          </a:p>
        </p:txBody>
      </p:sp>
      <p:sp>
        <p:nvSpPr>
          <p:cNvPr id="18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Our goal in designing the iLearn system was to create an adaptable, universal system that could be easily updated as new learning tools became available.…"/>
          <p:cNvSpPr txBox="1">
            <a:spLocks noGrp="1"/>
          </p:cNvSpPr>
          <p:nvPr>
            <p:ph type="body" idx="1"/>
          </p:nvPr>
        </p:nvSpPr>
        <p:spPr>
          <a:xfrm>
            <a:off x="346819" y="1519237"/>
            <a:ext cx="11857881" cy="7197230"/>
          </a:xfrm>
          <a:prstGeom prst="rect">
            <a:avLst/>
          </a:prstGeom>
        </p:spPr>
        <p:txBody>
          <a:bodyPr/>
          <a:lstStyle/>
          <a:p>
            <a:pPr marL="193006" indent="-193006"/>
            <a:r>
              <a:t>Our goal in designing the iLearn system was to create an adaptable, universal system that could be easily updated as new learning tools became available. </a:t>
            </a:r>
          </a:p>
          <a:p>
            <a:pPr marL="745957" lvl="1" indent="-288757"/>
            <a:r>
              <a:t>This means that it must be possible to change and replace components and services in the system (principles (1) and (2)). </a:t>
            </a:r>
          </a:p>
          <a:p>
            <a:pPr marL="745957" lvl="1" indent="-288757"/>
            <a:r>
              <a:t>Because the potential system users spanned an age range from 3 to 18, we needed to provide age-appropriate user interfaces and to make it easy to choose an interface (principle (3)). </a:t>
            </a:r>
          </a:p>
          <a:p>
            <a:pPr marL="745957" lvl="1" indent="-288757"/>
            <a:r>
              <a:t>Principle (4) also contributes to system adaptability and principle (5) was included to ensure that this adaptability did not adversely affect users who did not require it.</a:t>
            </a:r>
          </a:p>
        </p:txBody>
      </p:sp>
      <p:sp>
        <p:nvSpPr>
          <p:cNvPr id="191" name="iLearn design principles"/>
          <p:cNvSpPr txBox="1">
            <a:spLocks noGrp="1"/>
          </p:cNvSpPr>
          <p:nvPr>
            <p:ph type="title"/>
          </p:nvPr>
        </p:nvSpPr>
        <p:spPr>
          <a:prstGeom prst="rect">
            <a:avLst/>
          </a:prstGeom>
        </p:spPr>
        <p:txBody>
          <a:bodyPr/>
          <a:lstStyle/>
          <a:p>
            <a:r>
              <a:t>iLearn design principles</a:t>
            </a:r>
          </a:p>
        </p:txBody>
      </p:sp>
      <p:sp>
        <p:nvSpPr>
          <p:cNvPr id="19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hese principles led us to an architectural design decision that the iLearn system should be service-oriented.…"/>
          <p:cNvSpPr txBox="1">
            <a:spLocks noGrp="1"/>
          </p:cNvSpPr>
          <p:nvPr>
            <p:ph type="body" idx="1"/>
          </p:nvPr>
        </p:nvSpPr>
        <p:spPr>
          <a:prstGeom prst="rect">
            <a:avLst/>
          </a:prstGeom>
        </p:spPr>
        <p:txBody>
          <a:bodyPr/>
          <a:lstStyle/>
          <a:p>
            <a:pPr marL="183356" indent="-183356" defTabSz="554990">
              <a:spcBef>
                <a:spcPts val="1900"/>
              </a:spcBef>
              <a:defRPr sz="2660"/>
            </a:pPr>
            <a:r>
              <a:t>These principles led us to an architectural design decision that the iLearn system should be service-oriented. </a:t>
            </a:r>
          </a:p>
          <a:p>
            <a:pPr marL="183356" indent="-183356" defTabSz="554990">
              <a:spcBef>
                <a:spcPts val="1900"/>
              </a:spcBef>
              <a:defRPr sz="2660"/>
            </a:pPr>
            <a:r>
              <a:t>Every component in the system is a service. Any service is potentially replaceable and new services can be created by combining existing services. Different services delivering comparable functionality can be provided for students of different ages. </a:t>
            </a:r>
          </a:p>
          <a:p>
            <a:pPr marL="183356" indent="-183356" defTabSz="554990">
              <a:spcBef>
                <a:spcPts val="1900"/>
              </a:spcBef>
              <a:defRPr sz="2660"/>
            </a:pPr>
            <a:r>
              <a:t>Service integration</a:t>
            </a:r>
          </a:p>
          <a:p>
            <a:pPr marL="868680" lvl="1" indent="-434340" defTabSz="554990">
              <a:spcBef>
                <a:spcPts val="1900"/>
              </a:spcBef>
              <a:defRPr sz="2280"/>
            </a:pPr>
            <a:r>
              <a:rPr i="1"/>
              <a:t>Full integration</a:t>
            </a:r>
            <a:r>
              <a:t>  Services are aware of and can communicate with other services through their APIs. </a:t>
            </a:r>
          </a:p>
          <a:p>
            <a:pPr marL="868680" lvl="1" indent="-434340" defTabSz="554990">
              <a:spcBef>
                <a:spcPts val="1900"/>
              </a:spcBef>
              <a:defRPr sz="2280"/>
            </a:pPr>
            <a:r>
              <a:rPr i="1"/>
              <a:t>Partial integration</a:t>
            </a:r>
            <a:r>
              <a:t> Services may share service components and databases but are not aware of and cannot communicate directly with other application services.</a:t>
            </a:r>
          </a:p>
          <a:p>
            <a:pPr marL="868680" lvl="1" indent="-434340" defTabSz="554990">
              <a:spcBef>
                <a:spcPts val="1900"/>
              </a:spcBef>
              <a:defRPr sz="2280"/>
            </a:pPr>
            <a:r>
              <a:rPr i="1"/>
              <a:t>Independent</a:t>
            </a:r>
            <a:r>
              <a:t> These services do not use any shared system services or databases and they are unaware of any other services in the system. They can be replaced by any other comparable service. </a:t>
            </a:r>
          </a:p>
        </p:txBody>
      </p:sp>
      <p:sp>
        <p:nvSpPr>
          <p:cNvPr id="195" name="Designing iLearn as a service-oriented system"/>
          <p:cNvSpPr txBox="1">
            <a:spLocks noGrp="1"/>
          </p:cNvSpPr>
          <p:nvPr>
            <p:ph type="title"/>
          </p:nvPr>
        </p:nvSpPr>
        <p:spPr>
          <a:prstGeom prst="rect">
            <a:avLst/>
          </a:prstGeom>
        </p:spPr>
        <p:txBody>
          <a:bodyPr/>
          <a:lstStyle/>
          <a:p>
            <a:r>
              <a:t>Designing iLearn as a service-oriented system</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Figure 4.11. A layered architectural model of the iLearn system"/>
          <p:cNvSpPr txBox="1">
            <a:spLocks noGrp="1"/>
          </p:cNvSpPr>
          <p:nvPr>
            <p:ph type="title"/>
          </p:nvPr>
        </p:nvSpPr>
        <p:spPr>
          <a:prstGeom prst="rect">
            <a:avLst/>
          </a:prstGeom>
        </p:spPr>
        <p:txBody>
          <a:bodyPr/>
          <a:lstStyle/>
          <a:p>
            <a:r>
              <a:t>Figure 4.11. A layered architectural model of the iLearn system</a:t>
            </a:r>
          </a:p>
        </p:txBody>
      </p:sp>
      <p:sp>
        <p:nvSpPr>
          <p:cNvPr id="1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pic>
        <p:nvPicPr>
          <p:cNvPr id="5" name="Picture 4">
            <a:extLst>
              <a:ext uri="{FF2B5EF4-FFF2-40B4-BE49-F238E27FC236}">
                <a16:creationId xmlns:a16="http://schemas.microsoft.com/office/drawing/2014/main" id="{C57CF3A8-774A-294A-BF90-2E233410E812}"/>
              </a:ext>
            </a:extLst>
          </p:cNvPr>
          <p:cNvPicPr>
            <a:picLocks noChangeAspect="1"/>
          </p:cNvPicPr>
          <p:nvPr/>
        </p:nvPicPr>
        <p:blipFill rotWithShape="1">
          <a:blip r:embed="rId2">
            <a:extLst>
              <a:ext uri="{28A0092B-C50C-407E-A947-70E740481C1C}">
                <a14:useLocalDpi xmlns:a14="http://schemas.microsoft.com/office/drawing/2010/main" val="0"/>
              </a:ext>
            </a:extLst>
          </a:blip>
          <a:srcRect t="6631" b="34457"/>
          <a:stretch/>
        </p:blipFill>
        <p:spPr>
          <a:xfrm>
            <a:off x="952500" y="832206"/>
            <a:ext cx="10918772" cy="9186975"/>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distribution architecture of a software system defines the servers in the system and the allocation of components to these servers.…"/>
          <p:cNvSpPr txBox="1">
            <a:spLocks noGrp="1"/>
          </p:cNvSpPr>
          <p:nvPr>
            <p:ph type="body" idx="1"/>
          </p:nvPr>
        </p:nvSpPr>
        <p:spPr>
          <a:prstGeom prst="rect">
            <a:avLst/>
          </a:prstGeom>
        </p:spPr>
        <p:txBody>
          <a:bodyPr/>
          <a:lstStyle/>
          <a:p>
            <a:r>
              <a:t>The distribution architecture of a software system defines the servers in the system and the allocation of components to these servers. </a:t>
            </a:r>
          </a:p>
          <a:p>
            <a:r>
              <a:t>Client-server architectures are a type of distribution architecture that is suited to applications where clients access a shared database and business logic operations on that data. </a:t>
            </a:r>
          </a:p>
          <a:p>
            <a:r>
              <a:t>In this architecture, the user interface is implemented on the user’s own computer or mobile device. </a:t>
            </a:r>
          </a:p>
          <a:p>
            <a:pPr lvl="1"/>
            <a:r>
              <a:t>Functionality is distributed between the client and one or more server computers. </a:t>
            </a:r>
          </a:p>
        </p:txBody>
      </p:sp>
      <p:sp>
        <p:nvSpPr>
          <p:cNvPr id="203" name="Distribution architecture"/>
          <p:cNvSpPr txBox="1">
            <a:spLocks noGrp="1"/>
          </p:cNvSpPr>
          <p:nvPr>
            <p:ph type="title"/>
          </p:nvPr>
        </p:nvSpPr>
        <p:spPr>
          <a:prstGeom prst="rect">
            <a:avLst/>
          </a:prstGeom>
        </p:spPr>
        <p:txBody>
          <a:bodyPr/>
          <a:lstStyle/>
          <a:p>
            <a:r>
              <a:t>Distribution architecture</a:t>
            </a:r>
          </a:p>
        </p:txBody>
      </p:sp>
      <p:sp>
        <p:nvSpPr>
          <p:cNvPr id="2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Figure 4.12 Client-server architecture"/>
          <p:cNvSpPr txBox="1">
            <a:spLocks noGrp="1"/>
          </p:cNvSpPr>
          <p:nvPr>
            <p:ph type="title"/>
          </p:nvPr>
        </p:nvSpPr>
        <p:spPr>
          <a:prstGeom prst="rect">
            <a:avLst/>
          </a:prstGeom>
        </p:spPr>
        <p:txBody>
          <a:bodyPr/>
          <a:lstStyle/>
          <a:p>
            <a:r>
              <a:t>Figure 4.12 Client-server architecture</a:t>
            </a:r>
          </a:p>
        </p:txBody>
      </p:sp>
      <p:sp>
        <p:nvSpPr>
          <p:cNvPr id="2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pic>
        <p:nvPicPr>
          <p:cNvPr id="5" name="Picture 4">
            <a:extLst>
              <a:ext uri="{FF2B5EF4-FFF2-40B4-BE49-F238E27FC236}">
                <a16:creationId xmlns:a16="http://schemas.microsoft.com/office/drawing/2014/main" id="{4104143A-6C37-D94C-B291-415D5E19B829}"/>
              </a:ext>
            </a:extLst>
          </p:cNvPr>
          <p:cNvPicPr>
            <a:picLocks noChangeAspect="1"/>
          </p:cNvPicPr>
          <p:nvPr/>
        </p:nvPicPr>
        <p:blipFill rotWithShape="1">
          <a:blip r:embed="rId2">
            <a:extLst>
              <a:ext uri="{28A0092B-C50C-407E-A947-70E740481C1C}">
                <a14:useLocalDpi xmlns:a14="http://schemas.microsoft.com/office/drawing/2010/main" val="0"/>
              </a:ext>
            </a:extLst>
          </a:blip>
          <a:srcRect l="9335" t="9754" r="9499" b="56939"/>
          <a:stretch/>
        </p:blipFill>
        <p:spPr>
          <a:xfrm>
            <a:off x="614596" y="1514005"/>
            <a:ext cx="11437704" cy="6703415"/>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Figure 4.13. The model-view-controller pattern"/>
          <p:cNvSpPr txBox="1">
            <a:spLocks noGrp="1"/>
          </p:cNvSpPr>
          <p:nvPr>
            <p:ph type="title"/>
          </p:nvPr>
        </p:nvSpPr>
        <p:spPr>
          <a:prstGeom prst="rect">
            <a:avLst/>
          </a:prstGeom>
        </p:spPr>
        <p:txBody>
          <a:bodyPr/>
          <a:lstStyle/>
          <a:p>
            <a:r>
              <a:t>Figure 4.13. The model-view-controller pattern</a:t>
            </a:r>
          </a:p>
        </p:txBody>
      </p:sp>
      <p:sp>
        <p:nvSpPr>
          <p:cNvPr id="2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pic>
        <p:nvPicPr>
          <p:cNvPr id="5" name="Picture 4">
            <a:extLst>
              <a:ext uri="{FF2B5EF4-FFF2-40B4-BE49-F238E27FC236}">
                <a16:creationId xmlns:a16="http://schemas.microsoft.com/office/drawing/2014/main" id="{78C33052-DBCD-8445-9232-C75628CA5839}"/>
              </a:ext>
            </a:extLst>
          </p:cNvPr>
          <p:cNvPicPr>
            <a:picLocks noChangeAspect="1"/>
          </p:cNvPicPr>
          <p:nvPr/>
        </p:nvPicPr>
        <p:blipFill rotWithShape="1">
          <a:blip r:embed="rId2">
            <a:extLst>
              <a:ext uri="{28A0092B-C50C-407E-A947-70E740481C1C}">
                <a14:useLocalDpi xmlns:a14="http://schemas.microsoft.com/office/drawing/2010/main" val="0"/>
              </a:ext>
            </a:extLst>
          </a:blip>
          <a:srcRect l="13496" t="9633" r="15446" b="41971"/>
          <a:stretch/>
        </p:blipFill>
        <p:spPr>
          <a:xfrm>
            <a:off x="2473377" y="1125111"/>
            <a:ext cx="9084040" cy="8399889"/>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lient-server communication normally uses the HTTP protocol.…"/>
          <p:cNvSpPr txBox="1">
            <a:spLocks noGrp="1"/>
          </p:cNvSpPr>
          <p:nvPr>
            <p:ph type="body" idx="1"/>
          </p:nvPr>
        </p:nvSpPr>
        <p:spPr>
          <a:prstGeom prst="rect">
            <a:avLst/>
          </a:prstGeom>
        </p:spPr>
        <p:txBody>
          <a:bodyPr/>
          <a:lstStyle/>
          <a:p>
            <a:r>
              <a:t>Client-server communication normally uses the HTTP protocol. </a:t>
            </a:r>
          </a:p>
          <a:p>
            <a:pPr lvl="1"/>
            <a:r>
              <a:t>The client sends a message to the server that includes an instruction such as GET or POST along with the identifier of a resource (usually a URL) on which that instruction should operate. The message may also include additional information, such as information collected from a form. </a:t>
            </a:r>
          </a:p>
          <a:p>
            <a:r>
              <a:t>HTTP is a text-only protocol so structured data has to be represented as text. There are two ways of representing this data that are widely used, namely XML and JSON. </a:t>
            </a:r>
          </a:p>
          <a:p>
            <a:pPr lvl="1"/>
            <a:r>
              <a:t>XML is a markup language with tags used to identify each data item. </a:t>
            </a:r>
          </a:p>
          <a:p>
            <a:pPr lvl="1"/>
            <a:r>
              <a:t>JSON is a simpler representation based on the representation of objects in the Javascript language. </a:t>
            </a:r>
          </a:p>
        </p:txBody>
      </p:sp>
      <p:sp>
        <p:nvSpPr>
          <p:cNvPr id="215" name="Client-server communication"/>
          <p:cNvSpPr txBox="1">
            <a:spLocks noGrp="1"/>
          </p:cNvSpPr>
          <p:nvPr>
            <p:ph type="title"/>
          </p:nvPr>
        </p:nvSpPr>
        <p:spPr>
          <a:prstGeom prst="rect">
            <a:avLst/>
          </a:prstGeom>
        </p:spPr>
        <p:txBody>
          <a:bodyPr/>
          <a:lstStyle/>
          <a:p>
            <a:r>
              <a:t>Client-server communication</a:t>
            </a:r>
          </a:p>
        </p:txBody>
      </p:sp>
      <p:sp>
        <p:nvSpPr>
          <p:cNvPr id="2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 component is an element that implements a coherent set of functionality or features.…"/>
          <p:cNvSpPr txBox="1">
            <a:spLocks noGrp="1"/>
          </p:cNvSpPr>
          <p:nvPr>
            <p:ph type="body" idx="1"/>
          </p:nvPr>
        </p:nvSpPr>
        <p:spPr>
          <a:prstGeom prst="rect">
            <a:avLst/>
          </a:prstGeom>
        </p:spPr>
        <p:txBody>
          <a:bodyPr/>
          <a:lstStyle/>
          <a:p>
            <a:r>
              <a:t>A component is an element that implements a coherent set of functionality or features. </a:t>
            </a:r>
          </a:p>
          <a:p>
            <a:r>
              <a:t>Software component can be considered as a collection of one or more services that may be used by other components.</a:t>
            </a:r>
          </a:p>
          <a:p>
            <a:r>
              <a:t>When designing software architecture, you don’t have to decide how an architectural element or component is to be implemented.  </a:t>
            </a:r>
          </a:p>
          <a:p>
            <a:r>
              <a:t>Rather, you design the component interface and leave the implementation of that interface to a later stage of the development process.</a:t>
            </a:r>
          </a:p>
        </p:txBody>
      </p:sp>
      <p:sp>
        <p:nvSpPr>
          <p:cNvPr id="75" name="Software architecture and components"/>
          <p:cNvSpPr txBox="1">
            <a:spLocks noGrp="1"/>
          </p:cNvSpPr>
          <p:nvPr>
            <p:ph type="title"/>
          </p:nvPr>
        </p:nvSpPr>
        <p:spPr>
          <a:prstGeom prst="rect">
            <a:avLst/>
          </a:prstGeom>
        </p:spPr>
        <p:txBody>
          <a:bodyPr/>
          <a:lstStyle/>
          <a:p>
            <a:r>
              <a:t>Software architecture and components</a:t>
            </a:r>
          </a:p>
        </p:txBody>
      </p:sp>
      <p:sp>
        <p:nvSpPr>
          <p:cNvPr id="7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Figure 4.14 Multi-tier client-server architecture"/>
          <p:cNvSpPr txBox="1">
            <a:spLocks noGrp="1"/>
          </p:cNvSpPr>
          <p:nvPr>
            <p:ph type="title"/>
          </p:nvPr>
        </p:nvSpPr>
        <p:spPr>
          <a:prstGeom prst="rect">
            <a:avLst/>
          </a:prstGeom>
        </p:spPr>
        <p:txBody>
          <a:bodyPr/>
          <a:lstStyle/>
          <a:p>
            <a:r>
              <a:t>Figure 4.14 Multi-tier client-server architecture</a:t>
            </a:r>
          </a:p>
        </p:txBody>
      </p:sp>
      <p:sp>
        <p:nvSpPr>
          <p:cNvPr id="21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pic>
        <p:nvPicPr>
          <p:cNvPr id="5" name="Picture 4">
            <a:extLst>
              <a:ext uri="{FF2B5EF4-FFF2-40B4-BE49-F238E27FC236}">
                <a16:creationId xmlns:a16="http://schemas.microsoft.com/office/drawing/2014/main" id="{B186BDAD-C173-4E42-BFF6-6BF1ED112A57}"/>
              </a:ext>
            </a:extLst>
          </p:cNvPr>
          <p:cNvPicPr>
            <a:picLocks noChangeAspect="1"/>
          </p:cNvPicPr>
          <p:nvPr/>
        </p:nvPicPr>
        <p:blipFill rotWithShape="1">
          <a:blip r:embed="rId2">
            <a:extLst>
              <a:ext uri="{28A0092B-C50C-407E-A947-70E740481C1C}">
                <a14:useLocalDpi xmlns:a14="http://schemas.microsoft.com/office/drawing/2010/main" val="0"/>
              </a:ext>
            </a:extLst>
          </a:blip>
          <a:srcRect l="6956" t="10170" r="7715" b="56939"/>
          <a:stretch/>
        </p:blipFill>
        <p:spPr>
          <a:xfrm>
            <a:off x="524655" y="1424065"/>
            <a:ext cx="11300026" cy="6220919"/>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ervices in a service-oriented architecture are stateless components, which means that they can be replicated and can migrate from one computer to another.…"/>
          <p:cNvSpPr txBox="1">
            <a:spLocks noGrp="1"/>
          </p:cNvSpPr>
          <p:nvPr>
            <p:ph type="body" idx="1"/>
          </p:nvPr>
        </p:nvSpPr>
        <p:spPr>
          <a:prstGeom prst="rect">
            <a:avLst/>
          </a:prstGeom>
        </p:spPr>
        <p:txBody>
          <a:bodyPr/>
          <a:lstStyle/>
          <a:p>
            <a:r>
              <a:t>Services in a service-oriented architecture are stateless components, which means that they can be replicated and can migrate from one computer to another. </a:t>
            </a:r>
          </a:p>
          <a:p>
            <a:r>
              <a:t>Many servers may be involved in providing services</a:t>
            </a:r>
          </a:p>
          <a:p>
            <a:r>
              <a:t>A service-oriented architecture is usually easier to scale as demand increases and is resilient to failure.</a:t>
            </a:r>
          </a:p>
        </p:txBody>
      </p:sp>
      <p:sp>
        <p:nvSpPr>
          <p:cNvPr id="223" name="Service-oriented architecture"/>
          <p:cNvSpPr txBox="1">
            <a:spLocks noGrp="1"/>
          </p:cNvSpPr>
          <p:nvPr>
            <p:ph type="title"/>
          </p:nvPr>
        </p:nvSpPr>
        <p:spPr>
          <a:prstGeom prst="rect">
            <a:avLst/>
          </a:prstGeom>
        </p:spPr>
        <p:txBody>
          <a:bodyPr/>
          <a:lstStyle/>
          <a:p>
            <a:r>
              <a:t>Service-oriented architecture</a:t>
            </a:r>
          </a:p>
        </p:txBody>
      </p:sp>
      <p:sp>
        <p:nvSpPr>
          <p:cNvPr id="2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Figure 4.15 service-oriented architecture"/>
          <p:cNvSpPr txBox="1">
            <a:spLocks noGrp="1"/>
          </p:cNvSpPr>
          <p:nvPr>
            <p:ph type="title"/>
          </p:nvPr>
        </p:nvSpPr>
        <p:spPr>
          <a:prstGeom prst="rect">
            <a:avLst/>
          </a:prstGeom>
        </p:spPr>
        <p:txBody>
          <a:bodyPr/>
          <a:lstStyle/>
          <a:p>
            <a:r>
              <a:t>Figure 4.15 service-oriented architecture</a:t>
            </a:r>
          </a:p>
        </p:txBody>
      </p:sp>
      <p:sp>
        <p:nvSpPr>
          <p:cNvPr id="2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pic>
        <p:nvPicPr>
          <p:cNvPr id="5" name="Picture 4">
            <a:extLst>
              <a:ext uri="{FF2B5EF4-FFF2-40B4-BE49-F238E27FC236}">
                <a16:creationId xmlns:a16="http://schemas.microsoft.com/office/drawing/2014/main" id="{54200B18-4CF0-744B-B3DF-0F3E0DB9FA45}"/>
              </a:ext>
            </a:extLst>
          </p:cNvPr>
          <p:cNvPicPr>
            <a:picLocks noChangeAspect="1"/>
          </p:cNvPicPr>
          <p:nvPr/>
        </p:nvPicPr>
        <p:blipFill rotWithShape="1">
          <a:blip r:embed="rId2">
            <a:extLst>
              <a:ext uri="{28A0092B-C50C-407E-A947-70E740481C1C}">
                <a14:useLocalDpi xmlns:a14="http://schemas.microsoft.com/office/drawing/2010/main" val="0"/>
              </a:ext>
            </a:extLst>
          </a:blip>
          <a:srcRect t="8921" b="54650"/>
          <a:stretch/>
        </p:blipFill>
        <p:spPr>
          <a:xfrm>
            <a:off x="-515628" y="1481334"/>
            <a:ext cx="14036056" cy="7302902"/>
          </a:xfrm>
          <a:prstGeom prst="rect">
            <a:avLst/>
          </a:prstGeo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Data type and data updates…"/>
          <p:cNvSpPr txBox="1">
            <a:spLocks noGrp="1"/>
          </p:cNvSpPr>
          <p:nvPr>
            <p:ph type="body" idx="1"/>
          </p:nvPr>
        </p:nvSpPr>
        <p:spPr>
          <a:prstGeom prst="rect">
            <a:avLst/>
          </a:prstGeom>
        </p:spPr>
        <p:txBody>
          <a:bodyPr/>
          <a:lstStyle/>
          <a:p>
            <a:r>
              <a:t>Data type and data updates</a:t>
            </a:r>
          </a:p>
          <a:p>
            <a:pPr lvl="1"/>
            <a:r>
              <a:t>If you are mostly using structured data that may be updated by different system features, it is usually best to have a single shared database that provides locking and transaction management.  If data is distributed across services, you need a way to keep it consistent and this adds overhead to your system.</a:t>
            </a:r>
          </a:p>
          <a:p>
            <a:r>
              <a:t>Change frequency</a:t>
            </a:r>
          </a:p>
          <a:p>
            <a:pPr lvl="1"/>
            <a:r>
              <a:t>If you anticipate that system components will be regularly changed or replaced, then isolating these components as separate services simplifies those changes.</a:t>
            </a:r>
          </a:p>
          <a:p>
            <a:r>
              <a:t>The system execution platform</a:t>
            </a:r>
          </a:p>
          <a:p>
            <a:pPr lvl="1"/>
            <a:r>
              <a:t>If you plan to run your system on the cloud with users accessing it over the Internet, it is usually best to implement it as a service-oriented architecture because scaling the system is simpler. </a:t>
            </a:r>
          </a:p>
          <a:p>
            <a:pPr lvl="1"/>
            <a:r>
              <a:t>If your product is a business system that runs on local servers, a multi-tier architecture may be more appropriate.</a:t>
            </a:r>
          </a:p>
        </p:txBody>
      </p:sp>
      <p:sp>
        <p:nvSpPr>
          <p:cNvPr id="231" name="Issues in architectural choice"/>
          <p:cNvSpPr txBox="1">
            <a:spLocks noGrp="1"/>
          </p:cNvSpPr>
          <p:nvPr>
            <p:ph type="title"/>
          </p:nvPr>
        </p:nvSpPr>
        <p:spPr>
          <a:prstGeom prst="rect">
            <a:avLst/>
          </a:prstGeom>
        </p:spPr>
        <p:txBody>
          <a:bodyPr/>
          <a:lstStyle/>
          <a:p>
            <a:r>
              <a:t>Issues in architectural choice</a:t>
            </a:r>
          </a:p>
        </p:txBody>
      </p:sp>
      <p:sp>
        <p:nvSpPr>
          <p:cNvPr id="2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Database Should you use a relational SQL database or an unstructured NOSQL database?…"/>
          <p:cNvSpPr txBox="1">
            <a:spLocks noGrp="1"/>
          </p:cNvSpPr>
          <p:nvPr>
            <p:ph type="body" idx="1"/>
          </p:nvPr>
        </p:nvSpPr>
        <p:spPr>
          <a:prstGeom prst="rect">
            <a:avLst/>
          </a:prstGeom>
        </p:spPr>
        <p:txBody>
          <a:bodyPr/>
          <a:lstStyle/>
          <a:p>
            <a:r>
              <a:rPr i="1"/>
              <a:t>Database</a:t>
            </a:r>
            <a:br/>
            <a:r>
              <a:t>Should you use a relational SQL database or an unstructured NOSQL database?</a:t>
            </a:r>
          </a:p>
          <a:p>
            <a:r>
              <a:rPr i="1"/>
              <a:t>Platform</a:t>
            </a:r>
            <a:br/>
            <a:r>
              <a:t>Should you deliver your product on a mobile app and/or a web platform?</a:t>
            </a:r>
          </a:p>
          <a:p>
            <a:r>
              <a:rPr i="1"/>
              <a:t>Server</a:t>
            </a:r>
            <a:br/>
            <a:r>
              <a:t>Should you use dedicated in-house servers or design your system to run on a public cloud? If a public cloud, should you use Amazon, Google, Microsoft, or some other option?</a:t>
            </a:r>
          </a:p>
          <a:p>
            <a:r>
              <a:rPr i="1"/>
              <a:t>Open source</a:t>
            </a:r>
            <a:br/>
            <a:r>
              <a:t>Are there suitable open-source components that you could incorporate into your products?</a:t>
            </a:r>
          </a:p>
          <a:p>
            <a:r>
              <a:rPr i="1"/>
              <a:t>Development tools</a:t>
            </a:r>
            <a:br/>
            <a:r>
              <a:t>Do your development tools embed architectural assumptions about the software being developed that limit your architectural choices?</a:t>
            </a:r>
          </a:p>
        </p:txBody>
      </p:sp>
      <p:sp>
        <p:nvSpPr>
          <p:cNvPr id="235" name="Table 4.8 Technology choices"/>
          <p:cNvSpPr txBox="1">
            <a:spLocks noGrp="1"/>
          </p:cNvSpPr>
          <p:nvPr>
            <p:ph type="title"/>
          </p:nvPr>
        </p:nvSpPr>
        <p:spPr>
          <a:prstGeom prst="rect">
            <a:avLst/>
          </a:prstGeom>
        </p:spPr>
        <p:txBody>
          <a:bodyPr/>
          <a:lstStyle/>
          <a:p>
            <a:r>
              <a:t>Table 4.8 Technology choices</a:t>
            </a:r>
          </a:p>
        </p:txBody>
      </p:sp>
      <p:sp>
        <p:nvSpPr>
          <p:cNvPr id="2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here are two kinds of database that are now commonly used:…"/>
          <p:cNvSpPr txBox="1">
            <a:spLocks noGrp="1"/>
          </p:cNvSpPr>
          <p:nvPr>
            <p:ph type="body" idx="1"/>
          </p:nvPr>
        </p:nvSpPr>
        <p:spPr>
          <a:prstGeom prst="rect">
            <a:avLst/>
          </a:prstGeom>
        </p:spPr>
        <p:txBody>
          <a:bodyPr/>
          <a:lstStyle/>
          <a:p>
            <a:r>
              <a:t>There are two kinds of database that are now commonly used: </a:t>
            </a:r>
          </a:p>
          <a:p>
            <a:pPr lvl="1"/>
            <a:r>
              <a:t>Relational databases, where the data is organised into structured tables</a:t>
            </a:r>
          </a:p>
          <a:p>
            <a:pPr lvl="1"/>
            <a:r>
              <a:t>NoSQL databases, in which the data has a more flexible, user-defined organization.  </a:t>
            </a:r>
          </a:p>
          <a:p>
            <a:r>
              <a:t>Relational databases, such as MySQL, are particularly suitable for situations where you need transaction management and the data structures are predictable and fairly simple. </a:t>
            </a:r>
          </a:p>
          <a:p>
            <a:r>
              <a:t>NoSQL databases, such as MongoDB, are more flexible and potentially more efficient than relational databases for data analysis. </a:t>
            </a:r>
          </a:p>
          <a:p>
            <a:pPr lvl="1"/>
            <a:r>
              <a:t>NoSQL databases allow data to be organized hierarchically rather than as flat tables and this allows for more efficient concurrent processing of ‘big data’.</a:t>
            </a:r>
          </a:p>
        </p:txBody>
      </p:sp>
      <p:sp>
        <p:nvSpPr>
          <p:cNvPr id="239" name="Database"/>
          <p:cNvSpPr txBox="1">
            <a:spLocks noGrp="1"/>
          </p:cNvSpPr>
          <p:nvPr>
            <p:ph type="title"/>
          </p:nvPr>
        </p:nvSpPr>
        <p:spPr>
          <a:prstGeom prst="rect">
            <a:avLst/>
          </a:prstGeom>
        </p:spPr>
        <p:txBody>
          <a:bodyPr/>
          <a:lstStyle/>
          <a:p>
            <a:r>
              <a:t>Database</a:t>
            </a:r>
          </a:p>
        </p:txBody>
      </p:sp>
      <p:sp>
        <p:nvSpPr>
          <p:cNvPr id="2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Delivery can be as a web-based or a mobile product or both…"/>
          <p:cNvSpPr txBox="1">
            <a:spLocks noGrp="1"/>
          </p:cNvSpPr>
          <p:nvPr>
            <p:ph type="body" idx="1"/>
          </p:nvPr>
        </p:nvSpPr>
        <p:spPr>
          <a:prstGeom prst="rect">
            <a:avLst/>
          </a:prstGeom>
        </p:spPr>
        <p:txBody>
          <a:bodyPr>
            <a:normAutofit lnSpcReduction="10000"/>
          </a:bodyPr>
          <a:lstStyle/>
          <a:p>
            <a:pPr marL="189146" indent="-189146" defTabSz="572516">
              <a:spcBef>
                <a:spcPts val="1900"/>
              </a:spcBef>
              <a:defRPr sz="2744"/>
            </a:pPr>
            <a:r>
              <a:t>Delivery can be as a web-based or a mobile product or both</a:t>
            </a:r>
          </a:p>
          <a:p>
            <a:pPr marL="189146" indent="-189146" defTabSz="572516">
              <a:spcBef>
                <a:spcPts val="1900"/>
              </a:spcBef>
              <a:defRPr sz="2744"/>
            </a:pPr>
            <a:r>
              <a:t>Mobile issues:</a:t>
            </a:r>
          </a:p>
          <a:p>
            <a:pPr marL="896111" lvl="1" indent="-448055" defTabSz="572516">
              <a:spcBef>
                <a:spcPts val="1900"/>
              </a:spcBef>
              <a:defRPr sz="2352"/>
            </a:pPr>
            <a:r>
              <a:rPr i="1"/>
              <a:t>Intermittent connectivity</a:t>
            </a:r>
            <a:r>
              <a:t> You must be able to provide a limited service without network connectivity.</a:t>
            </a:r>
          </a:p>
          <a:p>
            <a:pPr marL="896111" lvl="1" indent="-448055" defTabSz="572516">
              <a:spcBef>
                <a:spcPts val="1900"/>
              </a:spcBef>
              <a:defRPr sz="2352"/>
            </a:pPr>
            <a:r>
              <a:rPr i="1"/>
              <a:t>Processor power</a:t>
            </a:r>
            <a:r>
              <a:t> Mobile devices have less powerful processors, so you need to minimize computationally-intensive operations. </a:t>
            </a:r>
          </a:p>
          <a:p>
            <a:pPr marL="896111" lvl="1" indent="-448055" defTabSz="572516">
              <a:spcBef>
                <a:spcPts val="1900"/>
              </a:spcBef>
              <a:defRPr sz="2352"/>
            </a:pPr>
            <a:r>
              <a:rPr i="1"/>
              <a:t>Power management</a:t>
            </a:r>
            <a:r>
              <a:t>  Mobile battery life is limited so you should try to minimize the power used by your application.</a:t>
            </a:r>
          </a:p>
          <a:p>
            <a:pPr marL="896111" lvl="1" indent="-448055" defTabSz="572516">
              <a:spcBef>
                <a:spcPts val="1900"/>
              </a:spcBef>
              <a:defRPr sz="2352"/>
            </a:pPr>
            <a:r>
              <a:rPr i="1"/>
              <a:t>On-screen keyboard</a:t>
            </a:r>
            <a:r>
              <a:t> On-screen keyboards are slow and error-prone. You should minimize input using the screen keyboard to reduce user frustration.</a:t>
            </a:r>
          </a:p>
          <a:p>
            <a:pPr marL="189146" indent="-189146" defTabSz="572516">
              <a:spcBef>
                <a:spcPts val="1900"/>
              </a:spcBef>
              <a:defRPr sz="2744"/>
            </a:pPr>
            <a:r>
              <a:t>To deal with these differences, you usually need separate browser-based and mobile versions of your product front-end. </a:t>
            </a:r>
          </a:p>
          <a:p>
            <a:pPr marL="896111" lvl="1" indent="-448055" defTabSz="572516">
              <a:spcBef>
                <a:spcPts val="1900"/>
              </a:spcBef>
              <a:defRPr sz="2352"/>
            </a:pPr>
            <a:r>
              <a:t> You may need a completely different decomposition architecture in these different versions to ensure that performance and other characteristics are maintained.</a:t>
            </a:r>
          </a:p>
        </p:txBody>
      </p:sp>
      <p:sp>
        <p:nvSpPr>
          <p:cNvPr id="243" name="Delivery platform"/>
          <p:cNvSpPr txBox="1">
            <a:spLocks noGrp="1"/>
          </p:cNvSpPr>
          <p:nvPr>
            <p:ph type="title"/>
          </p:nvPr>
        </p:nvSpPr>
        <p:spPr>
          <a:prstGeom prst="rect">
            <a:avLst/>
          </a:prstGeom>
        </p:spPr>
        <p:txBody>
          <a:bodyPr/>
          <a:lstStyle/>
          <a:p>
            <a:r>
              <a:t>Delivery platform</a:t>
            </a:r>
          </a:p>
        </p:txBody>
      </p:sp>
      <p:sp>
        <p:nvSpPr>
          <p:cNvPr id="2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A key decision that you have to make is whether to design your system to run on customer servers or to run on the cloud.…"/>
          <p:cNvSpPr txBox="1">
            <a:spLocks noGrp="1"/>
          </p:cNvSpPr>
          <p:nvPr>
            <p:ph type="body" idx="1"/>
          </p:nvPr>
        </p:nvSpPr>
        <p:spPr>
          <a:prstGeom prst="rect">
            <a:avLst/>
          </a:prstGeom>
        </p:spPr>
        <p:txBody>
          <a:bodyPr/>
          <a:lstStyle/>
          <a:p>
            <a:r>
              <a:t>A key decision that you have to make is whether to design your system to run on customer servers or to run on the cloud. </a:t>
            </a:r>
          </a:p>
          <a:p>
            <a:r>
              <a:t>For consumer products that are not simply mobile apps I think it almost always makes sense to develop for the cloud.  </a:t>
            </a:r>
          </a:p>
          <a:p>
            <a:r>
              <a:t>For business products, it is a more difficult decision. </a:t>
            </a:r>
          </a:p>
          <a:p>
            <a:pPr lvl="1"/>
            <a:r>
              <a:t>Some businesses are concerned about cloud security and prefer to run their systems on in-house servers. They may have a predictable pattern of system usage so there is less need to design your system to cope with large changes in demand.</a:t>
            </a:r>
          </a:p>
          <a:p>
            <a:r>
              <a:t>An important choice you have to make if you are running your software on the cloud is which cloud provider to use.</a:t>
            </a:r>
          </a:p>
        </p:txBody>
      </p:sp>
      <p:sp>
        <p:nvSpPr>
          <p:cNvPr id="247" name="Server"/>
          <p:cNvSpPr txBox="1">
            <a:spLocks noGrp="1"/>
          </p:cNvSpPr>
          <p:nvPr>
            <p:ph type="title"/>
          </p:nvPr>
        </p:nvSpPr>
        <p:spPr>
          <a:prstGeom prst="rect">
            <a:avLst/>
          </a:prstGeom>
        </p:spPr>
        <p:txBody>
          <a:bodyPr/>
          <a:lstStyle/>
          <a:p>
            <a:r>
              <a:t>Server</a:t>
            </a:r>
          </a:p>
        </p:txBody>
      </p:sp>
      <p:sp>
        <p:nvSpPr>
          <p:cNvPr id="24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Open source software is software that is available freely, which you can change and modify as you wish.…"/>
          <p:cNvSpPr txBox="1">
            <a:spLocks noGrp="1"/>
          </p:cNvSpPr>
          <p:nvPr>
            <p:ph type="body" idx="1"/>
          </p:nvPr>
        </p:nvSpPr>
        <p:spPr>
          <a:prstGeom prst="rect">
            <a:avLst/>
          </a:prstGeom>
        </p:spPr>
        <p:txBody>
          <a:bodyPr/>
          <a:lstStyle/>
          <a:p>
            <a:r>
              <a:t>Open source software is software that is available freely, which you can change and modify as you wish.  </a:t>
            </a:r>
          </a:p>
          <a:p>
            <a:pPr lvl="1"/>
            <a:r>
              <a:t>The advantage is that you can reuse rather than implement new software, which reduces development costs and time to market.  </a:t>
            </a:r>
          </a:p>
          <a:p>
            <a:pPr lvl="1"/>
            <a:r>
              <a:t>The disadvantages of using open-source software is that you are constrained by that software and have no control over its evolution.</a:t>
            </a:r>
          </a:p>
          <a:p>
            <a:r>
              <a:t>The decision on the use of open-source software also depends on the availability, maturity and continuing support of open source components.</a:t>
            </a:r>
          </a:p>
          <a:p>
            <a:r>
              <a:t>Open source license issues may impose constraints on how you use the software.</a:t>
            </a:r>
          </a:p>
          <a:p>
            <a:r>
              <a:t>Your choice of open source software should depend on the type of product that you are developing, your target market and the expertise of your development team.   </a:t>
            </a:r>
          </a:p>
        </p:txBody>
      </p:sp>
      <p:sp>
        <p:nvSpPr>
          <p:cNvPr id="251" name="Open source"/>
          <p:cNvSpPr txBox="1">
            <a:spLocks noGrp="1"/>
          </p:cNvSpPr>
          <p:nvPr>
            <p:ph type="title"/>
          </p:nvPr>
        </p:nvSpPr>
        <p:spPr>
          <a:prstGeom prst="rect">
            <a:avLst/>
          </a:prstGeom>
        </p:spPr>
        <p:txBody>
          <a:bodyPr/>
          <a:lstStyle/>
          <a:p>
            <a:r>
              <a:t>Open source</a:t>
            </a:r>
          </a:p>
        </p:txBody>
      </p:sp>
      <p:sp>
        <p:nvSpPr>
          <p:cNvPr id="2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Development technologies, such as a mobile development toolkit or a web application framework, influence the architecture of your software.…"/>
          <p:cNvSpPr txBox="1">
            <a:spLocks noGrp="1"/>
          </p:cNvSpPr>
          <p:nvPr>
            <p:ph type="body" idx="1"/>
          </p:nvPr>
        </p:nvSpPr>
        <p:spPr>
          <a:prstGeom prst="rect">
            <a:avLst/>
          </a:prstGeom>
        </p:spPr>
        <p:txBody>
          <a:bodyPr/>
          <a:lstStyle/>
          <a:p>
            <a:r>
              <a:t>Development technologies, such as a mobile development toolkit or a web application framework, influence the architecture of your software. </a:t>
            </a:r>
          </a:p>
          <a:p>
            <a:pPr lvl="1"/>
            <a:r>
              <a:t>These technologies have built-in assumptions about system architectures and you have to conform to these assumptions to use the development system.</a:t>
            </a:r>
          </a:p>
          <a:p>
            <a:r>
              <a:t>The development technology that you use may also have an indirect influence on the system architecture.  </a:t>
            </a:r>
          </a:p>
          <a:p>
            <a:pPr lvl="1"/>
            <a:r>
              <a:t>Developers usually favour architectural choices that use familiar technologies that they understand.  For example, if your team have a lot of experience of relational databases, they may argue for this instead of a NoSQL database. </a:t>
            </a:r>
          </a:p>
        </p:txBody>
      </p:sp>
      <p:sp>
        <p:nvSpPr>
          <p:cNvPr id="255" name="Development tools"/>
          <p:cNvSpPr txBox="1">
            <a:spLocks noGrp="1"/>
          </p:cNvSpPr>
          <p:nvPr>
            <p:ph type="title"/>
          </p:nvPr>
        </p:nvSpPr>
        <p:spPr>
          <a:prstGeom prst="rect">
            <a:avLst/>
          </a:prstGeom>
        </p:spPr>
        <p:txBody>
          <a:bodyPr/>
          <a:lstStyle/>
          <a:p>
            <a:r>
              <a:t>Development tools</a:t>
            </a:r>
          </a:p>
        </p:txBody>
      </p:sp>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igure 4.1 Access to services provided by software components"/>
          <p:cNvSpPr txBox="1">
            <a:spLocks noGrp="1"/>
          </p:cNvSpPr>
          <p:nvPr>
            <p:ph type="title"/>
          </p:nvPr>
        </p:nvSpPr>
        <p:spPr>
          <a:prstGeom prst="rect">
            <a:avLst/>
          </a:prstGeom>
        </p:spPr>
        <p:txBody>
          <a:bodyPr/>
          <a:lstStyle/>
          <a:p>
            <a:r>
              <a:t>Figure 4.1 Access to services provided by software components</a:t>
            </a:r>
          </a:p>
        </p:txBody>
      </p:sp>
      <p:sp>
        <p:nvSpPr>
          <p:cNvPr id="7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5" name="Picture 4">
            <a:extLst>
              <a:ext uri="{FF2B5EF4-FFF2-40B4-BE49-F238E27FC236}">
                <a16:creationId xmlns:a16="http://schemas.microsoft.com/office/drawing/2014/main" id="{AD9E6A65-A848-8444-A407-25A4BC41BAD2}"/>
              </a:ext>
            </a:extLst>
          </p:cNvPr>
          <p:cNvPicPr>
            <a:picLocks noChangeAspect="1"/>
          </p:cNvPicPr>
          <p:nvPr/>
        </p:nvPicPr>
        <p:blipFill rotWithShape="1">
          <a:blip r:embed="rId2">
            <a:extLst>
              <a:ext uri="{28A0092B-C50C-407E-A947-70E740481C1C}">
                <a14:useLocalDpi xmlns:a14="http://schemas.microsoft.com/office/drawing/2010/main" val="0"/>
              </a:ext>
            </a:extLst>
          </a:blip>
          <a:srcRect l="10754" t="11514" r="15889" b="58394"/>
          <a:stretch/>
        </p:blipFill>
        <p:spPr>
          <a:xfrm>
            <a:off x="479686" y="1618938"/>
            <a:ext cx="12696668" cy="7071276"/>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oftware architecture is the fundamental organization of a system embodied in its components, their relationships to each other, and to the environment, and the principles guiding its design and evolution.…"/>
          <p:cNvSpPr txBox="1">
            <a:spLocks noGrp="1"/>
          </p:cNvSpPr>
          <p:nvPr>
            <p:ph type="body" idx="1"/>
          </p:nvPr>
        </p:nvSpPr>
        <p:spPr>
          <a:prstGeom prst="rect">
            <a:avLst/>
          </a:prstGeom>
        </p:spPr>
        <p:txBody>
          <a:bodyPr/>
          <a:lstStyle/>
          <a:p>
            <a:r>
              <a:t>Software architecture is the fundamental organization of a system embodied in its components, their relationships to each other, and to the environment, and the principles guiding its design and evolution.</a:t>
            </a:r>
          </a:p>
          <a:p>
            <a:r>
              <a:t>The architecture of a software system has a significant influence on non-functional system properties such as reliability, efficiency and security.</a:t>
            </a:r>
          </a:p>
          <a:p>
            <a:r>
              <a:t>Architectural design involves understanding the issues that are critical for your product and creating system descriptions that shows components and their relationships. </a:t>
            </a:r>
          </a:p>
          <a:p>
            <a:r>
              <a:t>The principal role of architectural descriptions is to provide a basis for the development team to discuss the system organization. Informal architectural diagrams are effective in architectural description because they are fast and easy to draw and share.</a:t>
            </a:r>
          </a:p>
          <a:p>
            <a:r>
              <a:t>System decomposition involves analyzing architectural components and representing them as a set of finer-grain components. </a:t>
            </a:r>
          </a:p>
        </p:txBody>
      </p:sp>
      <p:sp>
        <p:nvSpPr>
          <p:cNvPr id="259" name="Key points 1"/>
          <p:cNvSpPr txBox="1">
            <a:spLocks noGrp="1"/>
          </p:cNvSpPr>
          <p:nvPr>
            <p:ph type="title"/>
          </p:nvPr>
        </p:nvSpPr>
        <p:spPr>
          <a:xfrm>
            <a:off x="651619" y="406400"/>
            <a:ext cx="11701562" cy="1219945"/>
          </a:xfrm>
          <a:prstGeom prst="rect">
            <a:avLst/>
          </a:prstGeom>
        </p:spPr>
        <p:txBody>
          <a:bodyPr/>
          <a:lstStyle/>
          <a:p>
            <a:r>
              <a:t>Key points 1</a:t>
            </a:r>
          </a:p>
        </p:txBody>
      </p:sp>
      <p:sp>
        <p:nvSpPr>
          <p:cNvPr id="2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o minimize complexity, you should separate concerns, avoid functional duplication and focus on component interfaces.…"/>
          <p:cNvSpPr txBox="1">
            <a:spLocks noGrp="1"/>
          </p:cNvSpPr>
          <p:nvPr>
            <p:ph type="body" idx="1"/>
          </p:nvPr>
        </p:nvSpPr>
        <p:spPr>
          <a:prstGeom prst="rect">
            <a:avLst/>
          </a:prstGeom>
        </p:spPr>
        <p:txBody>
          <a:bodyPr/>
          <a:lstStyle/>
          <a:p>
            <a:r>
              <a:t>To minimize complexity, you should separate concerns, avoid functional duplication and focus on component interfaces.</a:t>
            </a:r>
          </a:p>
          <a:p>
            <a:r>
              <a:t>Web-based systems often have a common layered structure including user interface layers, application-specific layers and a database layer.</a:t>
            </a:r>
          </a:p>
          <a:p>
            <a:r>
              <a:t>The distribution architecture in a system defines the organization of the servers in that system and the allocation of components to these servers.</a:t>
            </a:r>
          </a:p>
          <a:p>
            <a:r>
              <a:t>Multi-tier client-server and service-oriented architectures are the most commonly used architectures for web-based systems.</a:t>
            </a:r>
          </a:p>
          <a:p>
            <a:r>
              <a:t>Making decisions on technologies such as database and cloud technologies are an important part of the architectural design process.</a:t>
            </a:r>
          </a:p>
          <a:p>
            <a:endParaRPr/>
          </a:p>
        </p:txBody>
      </p:sp>
      <p:sp>
        <p:nvSpPr>
          <p:cNvPr id="263" name="Key points 2"/>
          <p:cNvSpPr txBox="1">
            <a:spLocks noGrp="1"/>
          </p:cNvSpPr>
          <p:nvPr>
            <p:ph type="title"/>
          </p:nvPr>
        </p:nvSpPr>
        <p:spPr>
          <a:prstGeom prst="rect">
            <a:avLst/>
          </a:prstGeom>
        </p:spPr>
        <p:txBody>
          <a:bodyPr/>
          <a:lstStyle/>
          <a:p>
            <a:r>
              <a:t>Key points 2</a:t>
            </a:r>
          </a:p>
        </p:txBody>
      </p:sp>
      <p:sp>
        <p:nvSpPr>
          <p:cNvPr id="2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51</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Architecture is important because the architecture of a system has a fundamental influence on the non-functional system properties, shown in Table 4.2.…"/>
          <p:cNvSpPr txBox="1">
            <a:spLocks noGrp="1"/>
          </p:cNvSpPr>
          <p:nvPr>
            <p:ph type="body" idx="1"/>
          </p:nvPr>
        </p:nvSpPr>
        <p:spPr>
          <a:prstGeom prst="rect">
            <a:avLst/>
          </a:prstGeom>
        </p:spPr>
        <p:txBody>
          <a:bodyPr/>
          <a:lstStyle/>
          <a:p>
            <a:r>
              <a:t>Architecture is important because the architecture of a system has a fundamental influence on the non-functional system properties, shown in Table 4.2. </a:t>
            </a:r>
          </a:p>
          <a:p>
            <a:r>
              <a:t>Architectural design involves understanding the issues that affect the architecture of your product and creating an architectural description that shows the critical components and their relationships.</a:t>
            </a:r>
          </a:p>
          <a:p>
            <a:r>
              <a:t>Minimizing complexity should be an important goal for architectural designers.</a:t>
            </a:r>
          </a:p>
          <a:p>
            <a:pPr lvl="1"/>
            <a:r>
              <a:t>The more complex a system, the more difficult and expensive it is to understand and change. </a:t>
            </a:r>
          </a:p>
          <a:p>
            <a:pPr lvl="1"/>
            <a:r>
              <a:t>Programmers are more likely to make mistakes and introduce bugs and security vulnerabilities when they are modifying or extending a complex system..</a:t>
            </a:r>
          </a:p>
        </p:txBody>
      </p:sp>
      <p:sp>
        <p:nvSpPr>
          <p:cNvPr id="83" name="Why is architecture important?"/>
          <p:cNvSpPr txBox="1">
            <a:spLocks noGrp="1"/>
          </p:cNvSpPr>
          <p:nvPr>
            <p:ph type="title"/>
          </p:nvPr>
        </p:nvSpPr>
        <p:spPr>
          <a:prstGeom prst="rect">
            <a:avLst/>
          </a:prstGeom>
        </p:spPr>
        <p:txBody>
          <a:bodyPr/>
          <a:lstStyle/>
          <a:p>
            <a:r>
              <a:t>Why is architecture important?</a:t>
            </a:r>
          </a:p>
        </p:txBody>
      </p:sp>
      <p:sp>
        <p:nvSpPr>
          <p:cNvPr id="84"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sponsiveness Does the system return results to users in a reasonable time?…"/>
          <p:cNvSpPr txBox="1">
            <a:spLocks noGrp="1"/>
          </p:cNvSpPr>
          <p:nvPr>
            <p:ph type="body" idx="1"/>
          </p:nvPr>
        </p:nvSpPr>
        <p:spPr>
          <a:xfrm>
            <a:off x="952500" y="1041400"/>
            <a:ext cx="11099800" cy="8174286"/>
          </a:xfrm>
          <a:prstGeom prst="rect">
            <a:avLst/>
          </a:prstGeom>
        </p:spPr>
        <p:txBody>
          <a:bodyPr/>
          <a:lstStyle/>
          <a:p>
            <a:pPr defTabSz="578358">
              <a:spcBef>
                <a:spcPts val="1900"/>
              </a:spcBef>
              <a:defRPr sz="2376"/>
            </a:pPr>
            <a:r>
              <a:rPr i="1"/>
              <a:t>Responsiveness</a:t>
            </a:r>
            <a:br/>
            <a:r>
              <a:t>Does the system return results to users in a reasonable time?</a:t>
            </a:r>
          </a:p>
          <a:p>
            <a:pPr defTabSz="578358">
              <a:spcBef>
                <a:spcPts val="1900"/>
              </a:spcBef>
              <a:defRPr sz="2376"/>
            </a:pPr>
            <a:r>
              <a:rPr i="1"/>
              <a:t>Reliability</a:t>
            </a:r>
            <a:br/>
            <a:r>
              <a:t>Do the system features behave as expected by both developers and users?</a:t>
            </a:r>
          </a:p>
          <a:p>
            <a:pPr defTabSz="578358">
              <a:spcBef>
                <a:spcPts val="1900"/>
              </a:spcBef>
              <a:defRPr sz="2376"/>
            </a:pPr>
            <a:r>
              <a:rPr i="1"/>
              <a:t>Availability</a:t>
            </a:r>
            <a:br/>
            <a:r>
              <a:t>Can the system deliver its services when requested by users?</a:t>
            </a:r>
          </a:p>
          <a:p>
            <a:pPr defTabSz="578358">
              <a:spcBef>
                <a:spcPts val="1900"/>
              </a:spcBef>
              <a:defRPr sz="2376"/>
            </a:pPr>
            <a:r>
              <a:rPr i="1"/>
              <a:t>Security</a:t>
            </a:r>
            <a:br/>
            <a:r>
              <a:t>Does the system protect itself and users’ data from unauthorized attacks and intrusions?</a:t>
            </a:r>
          </a:p>
          <a:p>
            <a:pPr defTabSz="578358">
              <a:spcBef>
                <a:spcPts val="1900"/>
              </a:spcBef>
              <a:defRPr sz="2376"/>
            </a:pPr>
            <a:r>
              <a:rPr i="1"/>
              <a:t>Usability</a:t>
            </a:r>
            <a:br/>
            <a:r>
              <a:t>Can system users access the features that they need and use them quickly and without errors?</a:t>
            </a:r>
          </a:p>
          <a:p>
            <a:pPr defTabSz="578358">
              <a:spcBef>
                <a:spcPts val="1900"/>
              </a:spcBef>
              <a:defRPr sz="2376"/>
            </a:pPr>
            <a:r>
              <a:rPr i="1"/>
              <a:t>Maintainability</a:t>
            </a:r>
            <a:br/>
            <a:r>
              <a:t>Can the system be readily updated and new features added without undue costs?</a:t>
            </a:r>
          </a:p>
          <a:p>
            <a:pPr defTabSz="578358">
              <a:spcBef>
                <a:spcPts val="1900"/>
              </a:spcBef>
              <a:defRPr sz="2376"/>
            </a:pPr>
            <a:r>
              <a:rPr i="1"/>
              <a:t>Resilience</a:t>
            </a:r>
            <a:br/>
            <a:r>
              <a:t>Can the system continue to deliver user services in the event of partial failure or external attack?</a:t>
            </a:r>
          </a:p>
        </p:txBody>
      </p:sp>
      <p:sp>
        <p:nvSpPr>
          <p:cNvPr id="87" name="Table 4.2 Non-functional system quality attributes"/>
          <p:cNvSpPr txBox="1">
            <a:spLocks noGrp="1"/>
          </p:cNvSpPr>
          <p:nvPr>
            <p:ph type="title"/>
          </p:nvPr>
        </p:nvSpPr>
        <p:spPr>
          <a:prstGeom prst="rect">
            <a:avLst/>
          </a:prstGeom>
        </p:spPr>
        <p:txBody>
          <a:bodyPr/>
          <a:lstStyle/>
          <a:p>
            <a:r>
              <a:t>Table 4.2 Non-functional system quality attributes</a:t>
            </a:r>
          </a:p>
        </p:txBody>
      </p:sp>
      <p:sp>
        <p:nvSpPr>
          <p:cNvPr id="8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A centralized security architecture In the Star Wars prequel Rogue One (https://en.wikipedia.org/wiki/Rogue_One), the evil Empire have stored the plans for all of their equipment in a single, highly secure, well-guarded, remote location. This is called a centralized security architecture. It is based on the principle that if you maintain all of your information in one place, then you can apply lots of resources to protect that information and ensure that intruders can’t get hold of it.…"/>
          <p:cNvSpPr txBox="1">
            <a:spLocks noGrp="1"/>
          </p:cNvSpPr>
          <p:nvPr>
            <p:ph type="body" idx="1"/>
          </p:nvPr>
        </p:nvSpPr>
        <p:spPr>
          <a:prstGeom prst="rect">
            <a:avLst/>
          </a:prstGeom>
        </p:spPr>
        <p:txBody>
          <a:bodyPr/>
          <a:lstStyle/>
          <a:p>
            <a:r>
              <a:rPr i="1"/>
              <a:t>A centralized security architecture</a:t>
            </a:r>
            <a:br/>
            <a:r>
              <a:t>In the Star Wars prequel Rogue One (https://en.wikipedia.org/wiki/Rogue_One), the evil Empire have stored the plans for all of their equipment in a single, highly secure, well-guarded, remote location. This is called a centralized security architecture. It is based on the principle that if you maintain all of your information in one place, then you can apply lots of resources to protect that information and ensure that intruders can’t get hold of it.</a:t>
            </a:r>
          </a:p>
          <a:p>
            <a:r>
              <a:t>Unfortunately (for the Empire), the rebels managed to breach their security. They stole the plans for the Death Star, an event which underpins the whole Star Wars saga. In trying to stop them, the Empire destroyed their entire archive of system documentation with who knows what resultant costs. Had the Empire chosen a distributed security architecture, with different parts of the Death Star plans stored in different locations, then stealing the plans would have been more difficult. The rebels would have had to breach security in all locations to steal the complete Death Star blueprints.</a:t>
            </a:r>
          </a:p>
        </p:txBody>
      </p:sp>
      <p:sp>
        <p:nvSpPr>
          <p:cNvPr id="91" name="Table 4.3 The influence on architecture of system security"/>
          <p:cNvSpPr txBox="1">
            <a:spLocks noGrp="1"/>
          </p:cNvSpPr>
          <p:nvPr>
            <p:ph type="title"/>
          </p:nvPr>
        </p:nvSpPr>
        <p:spPr>
          <a:prstGeom prst="rect">
            <a:avLst/>
          </a:prstGeom>
        </p:spPr>
        <p:txBody>
          <a:bodyPr/>
          <a:lstStyle/>
          <a:p>
            <a:r>
              <a:t>Table 4.3 The influence on architecture of system security</a:t>
            </a:r>
          </a:p>
        </p:txBody>
      </p:sp>
      <p:sp>
        <p:nvSpPr>
          <p:cNvPr id="92"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he benefits of a centralized security architecture are that it is easier to design and build protection and that the protected information can be accessed more efficiently.…"/>
          <p:cNvSpPr txBox="1">
            <a:spLocks noGrp="1"/>
          </p:cNvSpPr>
          <p:nvPr>
            <p:ph type="body" idx="1"/>
          </p:nvPr>
        </p:nvSpPr>
        <p:spPr>
          <a:prstGeom prst="rect">
            <a:avLst/>
          </a:prstGeom>
        </p:spPr>
        <p:txBody>
          <a:bodyPr/>
          <a:lstStyle/>
          <a:p>
            <a:r>
              <a:t>The benefits of a centralized security architecture are that it is easier to design and build protection and that the protected information can be accessed more efficiently. </a:t>
            </a:r>
          </a:p>
          <a:p>
            <a:r>
              <a:t>However, if your security is breached, you lose everything. </a:t>
            </a:r>
          </a:p>
          <a:p>
            <a:r>
              <a:t>If you distribute information, it takes longer to access all of the information and costs more to protect it. </a:t>
            </a:r>
          </a:p>
          <a:p>
            <a:r>
              <a:t>If security is breached in one location, you only lose the information that you have stored there.</a:t>
            </a:r>
          </a:p>
        </p:txBody>
      </p:sp>
      <p:sp>
        <p:nvSpPr>
          <p:cNvPr id="95" name="Centralized security architectures"/>
          <p:cNvSpPr txBox="1">
            <a:spLocks noGrp="1"/>
          </p:cNvSpPr>
          <p:nvPr>
            <p:ph type="title"/>
          </p:nvPr>
        </p:nvSpPr>
        <p:spPr>
          <a:prstGeom prst="rect">
            <a:avLst/>
          </a:prstGeom>
        </p:spPr>
        <p:txBody>
          <a:bodyPr/>
          <a:lstStyle/>
          <a:p>
            <a:r>
              <a:t>Centralized security architectures</a:t>
            </a:r>
          </a:p>
        </p:txBody>
      </p:sp>
      <p:sp>
        <p:nvSpPr>
          <p:cNvPr id="9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3207</Words>
  <Application>Microsoft Macintosh PowerPoint</Application>
  <PresentationFormat>Custom</PresentationFormat>
  <Paragraphs>275</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Helvetica</vt:lpstr>
      <vt:lpstr>Helvetica Neue</vt:lpstr>
      <vt:lpstr>Gradient</vt:lpstr>
      <vt:lpstr>Software architecture</vt:lpstr>
      <vt:lpstr>Software architecture</vt:lpstr>
      <vt:lpstr>Table 4.1 The IEEE definition of software architecture</vt:lpstr>
      <vt:lpstr>Software architecture and components</vt:lpstr>
      <vt:lpstr>Figure 4.1 Access to services provided by software components</vt:lpstr>
      <vt:lpstr>Why is architecture important?</vt:lpstr>
      <vt:lpstr>Table 4.2 Non-functional system quality attributes</vt:lpstr>
      <vt:lpstr>Table 4.3 The influence on architecture of system security</vt:lpstr>
      <vt:lpstr>Centralized security architectures</vt:lpstr>
      <vt:lpstr>Maintainability and performance</vt:lpstr>
      <vt:lpstr>Figure 4.2 Shared database architecture</vt:lpstr>
      <vt:lpstr>Figure 4.3. Multiple database architecture</vt:lpstr>
      <vt:lpstr>Figure 4.4 Issues that influence architectural decisions</vt:lpstr>
      <vt:lpstr>Table 4.4 The importance of architectural design issues</vt:lpstr>
      <vt:lpstr>Trade off: Maintainability vs performance</vt:lpstr>
      <vt:lpstr>Trade off: Security vs usability</vt:lpstr>
      <vt:lpstr>Figure 4.5 Authentication layers</vt:lpstr>
      <vt:lpstr>Usability issues</vt:lpstr>
      <vt:lpstr>Trade off: Availability vs time-to-market</vt:lpstr>
      <vt:lpstr>Architectural design questions</vt:lpstr>
      <vt:lpstr>Component organization</vt:lpstr>
      <vt:lpstr>Figure 4.6 An architectural model of a document retrieval system</vt:lpstr>
      <vt:lpstr>Architectural complexity</vt:lpstr>
      <vt:lpstr>Figure 4.7 Examples of component relationships</vt:lpstr>
      <vt:lpstr>Figure 4.8 Architectural design guidelines</vt:lpstr>
      <vt:lpstr>Design guidelines and layered architectures</vt:lpstr>
      <vt:lpstr>Cross-cutting concerns</vt:lpstr>
      <vt:lpstr>Figure 4.9 Cross-cutting concerns</vt:lpstr>
      <vt:lpstr>Table 4.5 Security as a cross-cutting concern</vt:lpstr>
      <vt:lpstr>Figure 4.10 A generic layered architecture for a web-based application</vt:lpstr>
      <vt:lpstr>Table 4.6 Layer functionality in a web-based application</vt:lpstr>
      <vt:lpstr>Table 4.7 iLearn architectural design principles</vt:lpstr>
      <vt:lpstr>iLearn design principles</vt:lpstr>
      <vt:lpstr>Designing iLearn as a service-oriented system</vt:lpstr>
      <vt:lpstr>Figure 4.11. A layered architectural model of the iLearn system</vt:lpstr>
      <vt:lpstr>Distribution architecture</vt:lpstr>
      <vt:lpstr>Figure 4.12 Client-server architecture</vt:lpstr>
      <vt:lpstr>Figure 4.13. The model-view-controller pattern</vt:lpstr>
      <vt:lpstr>Client-server communication</vt:lpstr>
      <vt:lpstr>Figure 4.14 Multi-tier client-server architecture</vt:lpstr>
      <vt:lpstr>Service-oriented architecture</vt:lpstr>
      <vt:lpstr>Figure 4.15 service-oriented architecture</vt:lpstr>
      <vt:lpstr>Issues in architectural choice</vt:lpstr>
      <vt:lpstr>Table 4.8 Technology choices</vt:lpstr>
      <vt:lpstr>Database</vt:lpstr>
      <vt:lpstr>Delivery platform</vt:lpstr>
      <vt:lpstr>Server</vt:lpstr>
      <vt:lpstr>Open source</vt:lpstr>
      <vt:lpstr>Development tools</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cp:lastModifiedBy>Ian Sommerville</cp:lastModifiedBy>
  <cp:revision>1</cp:revision>
  <dcterms:modified xsi:type="dcterms:W3CDTF">2019-01-25T12:22:26Z</dcterms:modified>
</cp:coreProperties>
</file>