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Ref idx="maj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85" d="100"/>
          <a:sy n="85" d="100"/>
        </p:scale>
        <p:origin x="19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0" name="Shape 60"/>
          <p:cNvSpPr>
            <a:spLocks noGrp="1" noRot="1" noChangeAspect="1"/>
          </p:cNvSpPr>
          <p:nvPr>
            <p:ph type="sldImg"/>
          </p:nvPr>
        </p:nvSpPr>
        <p:spPr>
          <a:xfrm>
            <a:off x="1143000" y="685800"/>
            <a:ext cx="4572000" cy="3429000"/>
          </a:xfrm>
          <a:prstGeom prst="rect">
            <a:avLst/>
          </a:prstGeom>
        </p:spPr>
        <p:txBody>
          <a:bodyPr/>
          <a:lstStyle/>
          <a:p>
            <a:endParaRPr/>
          </a:p>
        </p:txBody>
      </p:sp>
      <p:sp>
        <p:nvSpPr>
          <p:cNvPr id="61" name="Shape 6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1321147" y="3241178"/>
            <a:ext cx="10362506" cy="1076822"/>
          </a:xfrm>
          <a:prstGeom prst="rect">
            <a:avLst/>
          </a:prstGeom>
        </p:spPr>
        <p:txBody>
          <a:bodyPr anchor="b"/>
          <a:lstStyle>
            <a:lvl1pPr>
              <a:defRPr sz="5600"/>
            </a:lvl1pPr>
          </a:lstStyle>
          <a:p>
            <a:r>
              <a:t>Title Text</a:t>
            </a:r>
          </a:p>
        </p:txBody>
      </p:sp>
      <p:sp>
        <p:nvSpPr>
          <p:cNvPr id="14" name="© Ian Sommerville 2018"/>
          <p:cNvSpPr txBox="1"/>
          <p:nvPr/>
        </p:nvSpPr>
        <p:spPr>
          <a:xfrm>
            <a:off x="5609803" y="9245600"/>
            <a:ext cx="1785194"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p>
        </p:txBody>
      </p:sp>
      <p:sp>
        <p:nvSpPr>
          <p:cNvPr id="15" name="Slide Number"/>
          <p:cNvSpPr txBox="1">
            <a:spLocks noGrp="1"/>
          </p:cNvSpPr>
          <p:nvPr>
            <p:ph type="sldNum" sz="quarter" idx="2"/>
          </p:nvPr>
        </p:nvSpPr>
        <p:spPr>
          <a:xfrm>
            <a:off x="6212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le master">
    <p:spTree>
      <p:nvGrpSpPr>
        <p:cNvPr id="1" name=""/>
        <p:cNvGrpSpPr/>
        <p:nvPr/>
      </p:nvGrpSpPr>
      <p:grpSpPr>
        <a:xfrm>
          <a:off x="0" y="0"/>
          <a:ext cx="0" cy="0"/>
          <a:chOff x="0" y="0"/>
          <a:chExt cx="0" cy="0"/>
        </a:xfrm>
      </p:grpSpPr>
      <p:sp>
        <p:nvSpPr>
          <p:cNvPr id="31" name="Body Level One…"/>
          <p:cNvSpPr txBox="1">
            <a:spLocks noGrp="1"/>
          </p:cNvSpPr>
          <p:nvPr>
            <p:ph type="body" idx="1"/>
          </p:nvPr>
        </p:nvSpPr>
        <p:spPr>
          <a:xfrm>
            <a:off x="952500" y="1270000"/>
            <a:ext cx="11099800" cy="7213600"/>
          </a:xfrm>
          <a:prstGeom prst="rect">
            <a:avLst/>
          </a:prstGeom>
        </p:spPr>
        <p:txBody>
          <a:bodyPr/>
          <a:lstStyle>
            <a:lvl1pPr marL="0" indent="0">
              <a:buSzTx/>
              <a:buNone/>
              <a:defRPr sz="2400"/>
            </a:lvl1pPr>
            <a:lvl2pPr>
              <a:spcBef>
                <a:spcPts val="2000"/>
              </a:spcBef>
              <a:defRPr sz="2200"/>
            </a:lvl2pPr>
          </a:lstStyle>
          <a:p>
            <a:r>
              <a:t>Body Level One</a:t>
            </a:r>
          </a:p>
          <a:p>
            <a:pPr lvl="1"/>
            <a:r>
              <a:t>Body Level Two</a:t>
            </a:r>
          </a:p>
          <a:p>
            <a:pPr lvl="2"/>
            <a:r>
              <a:t>Body Level Three</a:t>
            </a:r>
          </a:p>
          <a:p>
            <a:pPr lvl="3"/>
            <a:r>
              <a:t>Body Level Four</a:t>
            </a:r>
          </a:p>
          <a:p>
            <a:pPr lvl="4"/>
            <a:r>
              <a:t>Body Level Five</a:t>
            </a:r>
          </a:p>
        </p:txBody>
      </p:sp>
      <p:sp>
        <p:nvSpPr>
          <p:cNvPr id="32" name="Title Text"/>
          <p:cNvSpPr txBox="1">
            <a:spLocks noGrp="1"/>
          </p:cNvSpPr>
          <p:nvPr>
            <p:ph type="title"/>
          </p:nvPr>
        </p:nvSpPr>
        <p:spPr>
          <a:xfrm>
            <a:off x="952500" y="342900"/>
            <a:ext cx="11099800" cy="678558"/>
          </a:xfrm>
          <a:prstGeom prst="rect">
            <a:avLst/>
          </a:prstGeom>
        </p:spPr>
        <p:txBody>
          <a:bodyPr anchor="ctr"/>
          <a:lstStyle>
            <a:lvl1pPr algn="l">
              <a:defRPr sz="2000">
                <a:solidFill>
                  <a:srgbClr val="000000"/>
                </a:solidFill>
              </a:defRPr>
            </a:lvl1pPr>
          </a:lstStyle>
          <a:p>
            <a:r>
              <a:t>Title Text</a:t>
            </a:r>
          </a:p>
        </p:txBody>
      </p:sp>
      <p:sp>
        <p:nvSpPr>
          <p:cNvPr id="33"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p>
        </p:txBody>
      </p:sp>
      <p:sp>
        <p:nvSpPr>
          <p:cNvPr id="34" name="Security and Privacy"/>
          <p:cNvSpPr txBox="1"/>
          <p:nvPr/>
        </p:nvSpPr>
        <p:spPr>
          <a:xfrm>
            <a:off x="370110" y="9245600"/>
            <a:ext cx="1503389"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Security and Privacy</a:t>
            </a:r>
          </a:p>
        </p:txBody>
      </p:sp>
      <p:sp>
        <p:nvSpPr>
          <p:cNvPr id="35"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Figure master ">
    <p:spTree>
      <p:nvGrpSpPr>
        <p:cNvPr id="1" name=""/>
        <p:cNvGrpSpPr/>
        <p:nvPr/>
      </p:nvGrpSpPr>
      <p:grpSpPr>
        <a:xfrm>
          <a:off x="0" y="0"/>
          <a:ext cx="0" cy="0"/>
          <a:chOff x="0" y="0"/>
          <a:chExt cx="0" cy="0"/>
        </a:xfrm>
      </p:grpSpPr>
      <p:sp>
        <p:nvSpPr>
          <p:cNvPr id="42" name="Title Text"/>
          <p:cNvSpPr txBox="1">
            <a:spLocks noGrp="1"/>
          </p:cNvSpPr>
          <p:nvPr>
            <p:ph type="title"/>
          </p:nvPr>
        </p:nvSpPr>
        <p:spPr>
          <a:xfrm>
            <a:off x="952500" y="342900"/>
            <a:ext cx="11099800" cy="678558"/>
          </a:xfrm>
          <a:prstGeom prst="rect">
            <a:avLst/>
          </a:prstGeom>
        </p:spPr>
        <p:txBody>
          <a:bodyPr anchor="ctr"/>
          <a:lstStyle>
            <a:lvl1pPr algn="l">
              <a:defRPr sz="2000">
                <a:solidFill>
                  <a:srgbClr val="000000"/>
                </a:solidFill>
              </a:defRPr>
            </a:lvl1pPr>
          </a:lstStyle>
          <a:p>
            <a:r>
              <a:t>Title Text</a:t>
            </a:r>
          </a:p>
        </p:txBody>
      </p:sp>
      <p:sp>
        <p:nvSpPr>
          <p:cNvPr id="43"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r>
              <a:rPr>
                <a:solidFill>
                  <a:srgbClr val="0096FF"/>
                </a:solidFill>
              </a:rPr>
              <a:t>:</a:t>
            </a:r>
          </a:p>
        </p:txBody>
      </p:sp>
      <p:sp>
        <p:nvSpPr>
          <p:cNvPr id="44" name="Security and Privacy"/>
          <p:cNvSpPr txBox="1"/>
          <p:nvPr/>
        </p:nvSpPr>
        <p:spPr>
          <a:xfrm>
            <a:off x="370110" y="9245600"/>
            <a:ext cx="1503389"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Security and Privacy</a:t>
            </a:r>
          </a:p>
        </p:txBody>
      </p:sp>
      <p:sp>
        <p:nvSpPr>
          <p:cNvPr id="45"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52" name="Slide Number"/>
          <p:cNvSpPr txBox="1">
            <a:spLocks noGrp="1"/>
          </p:cNvSpPr>
          <p:nvPr>
            <p:ph type="sldNum" sz="quarter" idx="2"/>
          </p:nvPr>
        </p:nvSpPr>
        <p:spPr>
          <a:xfrm>
            <a:off x="11963794" y="9245600"/>
            <a:ext cx="365180" cy="279400"/>
          </a:xfrm>
          <a:prstGeom prst="rect">
            <a:avLst/>
          </a:prstGeom>
        </p:spPr>
        <p:txBody>
          <a:bodyPr wrap="square"/>
          <a:lstStyle/>
          <a:p>
            <a:fld id="{86CB4B4D-7CA3-9044-876B-883B54F8677D}" type="slidenum">
              <a:t>‹#›</a:t>
            </a:fld>
            <a:endParaRPr/>
          </a:p>
        </p:txBody>
      </p:sp>
      <p:sp>
        <p:nvSpPr>
          <p:cNvPr id="53"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a:t>
            </a:r>
            <a:r>
              <a:rPr>
                <a:solidFill>
                  <a:srgbClr val="0096FF"/>
                </a:solidFill>
              </a:rPr>
              <a:t>© Ian Sommerville 2018:</a:t>
            </a:r>
          </a:p>
        </p:txBody>
      </p:sp>
      <p:sp>
        <p:nvSpPr>
          <p:cNvPr id="54" name="Security and Privacy"/>
          <p:cNvSpPr txBox="1"/>
          <p:nvPr/>
        </p:nvSpPr>
        <p:spPr>
          <a:xfrm>
            <a:off x="179610" y="9245600"/>
            <a:ext cx="1503389"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a:solidFill>
                  <a:srgbClr val="0096FF"/>
                </a:solidFill>
              </a:defRPr>
            </a:lvl1pPr>
          </a:lstStyle>
          <a:p>
            <a:r>
              <a:t>Security and Privacy</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423019" y="1658937"/>
            <a:ext cx="11857881" cy="7197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2pPr marL="914400" indent="-457200">
              <a:defRPr sz="2400"/>
            </a:lvl2pPr>
            <a:lvl3pPr marL="1447800" indent="-533400"/>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495300" y="406400"/>
            <a:ext cx="12014200" cy="1098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p>
        </p:txBody>
      </p:sp>
      <p:sp>
        <p:nvSpPr>
          <p:cNvPr id="5" name="Security and Privacy"/>
          <p:cNvSpPr txBox="1"/>
          <p:nvPr/>
        </p:nvSpPr>
        <p:spPr>
          <a:xfrm>
            <a:off x="382810" y="9245600"/>
            <a:ext cx="1503389"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Security and Privacy</a:t>
            </a:r>
          </a:p>
        </p:txBody>
      </p:sp>
      <p:sp>
        <p:nvSpPr>
          <p:cNvPr id="6" name="Slide Number"/>
          <p:cNvSpPr txBox="1">
            <a:spLocks noGrp="1"/>
          </p:cNvSpPr>
          <p:nvPr>
            <p:ph type="sldNum" sz="quarter" idx="2"/>
          </p:nvPr>
        </p:nvSpPr>
        <p:spPr>
          <a:xfrm>
            <a:off x="12181234" y="9245600"/>
            <a:ext cx="283817" cy="279400"/>
          </a:xfrm>
          <a:prstGeom prst="rect">
            <a:avLst/>
          </a:prstGeom>
          <a:ln w="12700">
            <a:miter lim="400000"/>
          </a:ln>
        </p:spPr>
        <p:txBody>
          <a:bodyPr wrap="none" lIns="50800" tIns="50800" rIns="50800" bIns="50800">
            <a:spAutoFit/>
          </a:bodyPr>
          <a:lstStyle>
            <a:lvl1pPr algn="r">
              <a:defRPr b="1"/>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1pPr>
      <a:lvl2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2pPr>
      <a:lvl3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3pPr>
      <a:lvl4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4pPr>
      <a:lvl5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5pPr>
      <a:lvl6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6pPr>
      <a:lvl7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7pPr>
      <a:lvl8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8pPr>
      <a:lvl9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9pPr>
    </p:titleStyle>
    <p:bodyStyle>
      <a:lvl1pPr marL="245644" marR="0" indent="-24564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1pPr>
      <a:lvl2pPr marL="7940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2pPr>
      <a:lvl3pPr marL="12512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3pPr>
      <a:lvl4pPr marL="17084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4pPr>
      <a:lvl5pPr marL="21656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5pPr>
      <a:lvl6pPr marL="26228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6pPr>
      <a:lvl7pPr marL="30800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7pPr>
      <a:lvl8pPr marL="35372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8pPr>
      <a:lvl9pPr marL="39944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9pPr>
    </p:bodyStyle>
    <p:otherStyle>
      <a:lvl1pPr marL="0" marR="0" indent="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1pPr>
      <a:lvl2pPr marL="0" marR="0" indent="228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2pPr>
      <a:lvl3pPr marL="0" marR="0" indent="457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3pPr>
      <a:lvl4pPr marL="0" marR="0" indent="685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4pPr>
      <a:lvl5pPr marL="0" marR="0" indent="9144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5pPr>
      <a:lvl6pPr marL="0" marR="0" indent="11430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6pPr>
      <a:lvl7pPr marL="0" marR="0" indent="1371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7pPr>
      <a:lvl8pPr marL="0" marR="0" indent="1600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8pPr>
      <a:lvl9pPr marL="0" marR="0" indent="1828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ecurity and Privacy"/>
          <p:cNvSpPr txBox="1">
            <a:spLocks noGrp="1"/>
          </p:cNvSpPr>
          <p:nvPr>
            <p:ph type="ctrTitle"/>
          </p:nvPr>
        </p:nvSpPr>
        <p:spPr>
          <a:prstGeom prst="rect">
            <a:avLst/>
          </a:prstGeom>
        </p:spPr>
        <p:txBody>
          <a:bodyPr/>
          <a:lstStyle/>
          <a:p>
            <a:r>
              <a:t>Security and Privacy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Figure 7.3 Cross-site scripting attack"/>
          <p:cNvSpPr txBox="1">
            <a:spLocks noGrp="1"/>
          </p:cNvSpPr>
          <p:nvPr>
            <p:ph type="title"/>
          </p:nvPr>
        </p:nvSpPr>
        <p:spPr>
          <a:prstGeom prst="rect">
            <a:avLst/>
          </a:prstGeom>
        </p:spPr>
        <p:txBody>
          <a:bodyPr/>
          <a:lstStyle/>
          <a:p>
            <a:r>
              <a:t>Figure 7.3 Cross-site scripting attack</a:t>
            </a:r>
          </a:p>
        </p:txBody>
      </p:sp>
      <p:sp>
        <p:nvSpPr>
          <p:cNvPr id="9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pic>
        <p:nvPicPr>
          <p:cNvPr id="5" name="Picture 4">
            <a:extLst>
              <a:ext uri="{FF2B5EF4-FFF2-40B4-BE49-F238E27FC236}">
                <a16:creationId xmlns:a16="http://schemas.microsoft.com/office/drawing/2014/main" id="{DE933467-C957-454B-931E-A6B53B1FC938}"/>
              </a:ext>
            </a:extLst>
          </p:cNvPr>
          <p:cNvPicPr>
            <a:picLocks noChangeAspect="1"/>
          </p:cNvPicPr>
          <p:nvPr/>
        </p:nvPicPr>
        <p:blipFill rotWithShape="1">
          <a:blip r:embed="rId2">
            <a:extLst>
              <a:ext uri="{28A0092B-C50C-407E-A947-70E740481C1C}">
                <a14:useLocalDpi xmlns:a14="http://schemas.microsoft.com/office/drawing/2010/main" val="0"/>
              </a:ext>
            </a:extLst>
          </a:blip>
          <a:srcRect l="4577" t="11632" r="3257" b="51977"/>
          <a:stretch/>
        </p:blipFill>
        <p:spPr>
          <a:xfrm>
            <a:off x="1125259" y="1678482"/>
            <a:ext cx="11270780" cy="6580682"/>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When a user authenticates themselves with a web application, a session is created.…"/>
          <p:cNvSpPr txBox="1">
            <a:spLocks noGrp="1"/>
          </p:cNvSpPr>
          <p:nvPr>
            <p:ph type="body" idx="1"/>
          </p:nvPr>
        </p:nvSpPr>
        <p:spPr>
          <a:xfrm>
            <a:off x="359519" y="1671637"/>
            <a:ext cx="11857881" cy="7197230"/>
          </a:xfrm>
          <a:prstGeom prst="rect">
            <a:avLst/>
          </a:prstGeom>
        </p:spPr>
        <p:txBody>
          <a:bodyPr/>
          <a:lstStyle/>
          <a:p>
            <a:pPr marL="233362" indent="-233362" defTabSz="554990">
              <a:spcBef>
                <a:spcPts val="2800"/>
              </a:spcBef>
              <a:defRPr sz="2660"/>
            </a:pPr>
            <a:r>
              <a:t>When a user authenticates themselves with a web application, a session is created. </a:t>
            </a:r>
          </a:p>
          <a:p>
            <a:pPr marL="868680" lvl="1" indent="-434340" defTabSz="554990">
              <a:spcBef>
                <a:spcPts val="2800"/>
              </a:spcBef>
              <a:defRPr sz="2280"/>
            </a:pPr>
            <a:r>
              <a:t>A session is a time period during which the user’s authentication is valid. They don’t have to re-authenticate for each interaction with the system. </a:t>
            </a:r>
          </a:p>
          <a:p>
            <a:pPr marL="868680" lvl="1" indent="-434340" defTabSz="554990">
              <a:spcBef>
                <a:spcPts val="2800"/>
              </a:spcBef>
              <a:defRPr sz="2280"/>
            </a:pPr>
            <a:r>
              <a:t>The authentication process involves placing a session cookie on the user’s device</a:t>
            </a:r>
          </a:p>
          <a:p>
            <a:pPr marL="233362" indent="-233362" defTabSz="554990">
              <a:spcBef>
                <a:spcPts val="2800"/>
              </a:spcBef>
              <a:defRPr sz="2660"/>
            </a:pPr>
            <a:r>
              <a:t>Session hijacking is a type of attack where an attacker gets hold of a session cookie and uses this to impersonate a legitimate user. </a:t>
            </a:r>
          </a:p>
          <a:p>
            <a:pPr marL="233362" indent="-233362" defTabSz="554990">
              <a:spcBef>
                <a:spcPts val="2800"/>
              </a:spcBef>
              <a:defRPr sz="2660"/>
            </a:pPr>
            <a:r>
              <a:t>There are several ways that an attacker can find out the session cookie value including cross-site scripting attacks and traffic monitoring. </a:t>
            </a:r>
          </a:p>
          <a:p>
            <a:pPr marL="868680" lvl="1" indent="-434340" defTabSz="554990">
              <a:spcBef>
                <a:spcPts val="2800"/>
              </a:spcBef>
              <a:defRPr sz="2280"/>
            </a:pPr>
            <a:r>
              <a:t>In a cross-site scripting attack, the installed malware sends session cookies to the attackers. </a:t>
            </a:r>
          </a:p>
          <a:p>
            <a:pPr marL="868680" lvl="1" indent="-434340" defTabSz="554990">
              <a:spcBef>
                <a:spcPts val="2800"/>
              </a:spcBef>
              <a:defRPr sz="2280"/>
            </a:pPr>
            <a:r>
              <a:t>Traffic monitoring involves attackers capturing the traffic between the client and server. The session cookie can then be identified by analysing the data exchanged. </a:t>
            </a:r>
          </a:p>
        </p:txBody>
      </p:sp>
      <p:sp>
        <p:nvSpPr>
          <p:cNvPr id="102" name="Session hijacking attacks"/>
          <p:cNvSpPr txBox="1">
            <a:spLocks noGrp="1"/>
          </p:cNvSpPr>
          <p:nvPr>
            <p:ph type="title"/>
          </p:nvPr>
        </p:nvSpPr>
        <p:spPr>
          <a:prstGeom prst="rect">
            <a:avLst/>
          </a:prstGeom>
        </p:spPr>
        <p:txBody>
          <a:bodyPr/>
          <a:lstStyle/>
          <a:p>
            <a:r>
              <a:t>Session hijacking attacks</a:t>
            </a:r>
          </a:p>
        </p:txBody>
      </p:sp>
      <p:sp>
        <p:nvSpPr>
          <p:cNvPr id="103" name="Slide Number"/>
          <p:cNvSpPr txBox="1">
            <a:spLocks noGrp="1"/>
          </p:cNvSpPr>
          <p:nvPr>
            <p:ph type="sldNum" sz="quarter" idx="2"/>
          </p:nvPr>
        </p:nvSpPr>
        <p:spPr>
          <a:xfrm>
            <a:off x="12189569" y="9245600"/>
            <a:ext cx="275482"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raffic encryption Always encrypt the network traffic between clients and your server. This means setting up sessions using https rather than http. If traffic is encrypted it is harder to monitor to find session cookies.…"/>
          <p:cNvSpPr txBox="1">
            <a:spLocks noGrp="1"/>
          </p:cNvSpPr>
          <p:nvPr>
            <p:ph type="body" idx="1"/>
          </p:nvPr>
        </p:nvSpPr>
        <p:spPr>
          <a:prstGeom prst="rect">
            <a:avLst/>
          </a:prstGeom>
        </p:spPr>
        <p:txBody>
          <a:bodyPr/>
          <a:lstStyle/>
          <a:p>
            <a:r>
              <a:rPr b="1" i="1"/>
              <a:t>Traffic encryption</a:t>
            </a:r>
            <a:br/>
            <a:r>
              <a:t>Always encrypt the network traffic between clients and your server. This means setting up sessions using https rather than http. If traffic is encrypted it is harder to monitor to find session cookies.</a:t>
            </a:r>
          </a:p>
          <a:p>
            <a:r>
              <a:rPr b="1" i="1"/>
              <a:t>Multi-factor authentication</a:t>
            </a:r>
            <a:br/>
            <a:r>
              <a:t>Always use multi-factor authentication and require confirmation of new actions that may be damaging. For example, before a new payee request is accepted, you could ask the user to confirm their identity by inputting a code sent to their phone.  You could also ask for password characters to be input before every potentially damaging action, such as transferring funds.</a:t>
            </a:r>
          </a:p>
          <a:p>
            <a:r>
              <a:rPr b="1" i="1"/>
              <a:t>Short timeouts</a:t>
            </a:r>
            <a:br/>
            <a:r>
              <a:t>Use relatively short timeouts on sessions. If there has been no activity in a session for a few minutes, the session should be ended and future requests directed to an authentication page. This reduces the likelihood that an attacker can access an account if a legitimate user forgets to log off when they have finished their transactions.</a:t>
            </a:r>
          </a:p>
        </p:txBody>
      </p:sp>
      <p:sp>
        <p:nvSpPr>
          <p:cNvPr id="106" name="Table 7.2 Actions to reduce the likelihood of hacking"/>
          <p:cNvSpPr txBox="1">
            <a:spLocks noGrp="1"/>
          </p:cNvSpPr>
          <p:nvPr>
            <p:ph type="title"/>
          </p:nvPr>
        </p:nvSpPr>
        <p:spPr>
          <a:prstGeom prst="rect">
            <a:avLst/>
          </a:prstGeom>
        </p:spPr>
        <p:txBody>
          <a:bodyPr/>
          <a:lstStyle/>
          <a:p>
            <a:r>
              <a:t>Table 7.2 Actions to reduce the likelihood of hacking</a:t>
            </a:r>
          </a:p>
        </p:txBody>
      </p:sp>
      <p:sp>
        <p:nvSpPr>
          <p:cNvPr id="10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Denial of service attacks are attacks on a software system that are intended to make that system unavailable for normal use.…"/>
          <p:cNvSpPr txBox="1">
            <a:spLocks noGrp="1"/>
          </p:cNvSpPr>
          <p:nvPr>
            <p:ph type="body" idx="1"/>
          </p:nvPr>
        </p:nvSpPr>
        <p:spPr>
          <a:prstGeom prst="rect">
            <a:avLst/>
          </a:prstGeom>
        </p:spPr>
        <p:txBody>
          <a:bodyPr/>
          <a:lstStyle/>
          <a:p>
            <a:pPr marL="208798" indent="-208798" defTabSz="496570">
              <a:spcBef>
                <a:spcPts val="2500"/>
              </a:spcBef>
              <a:defRPr sz="2380"/>
            </a:pPr>
            <a:r>
              <a:t>Denial of service attacks are attacks on a software system that are intended to make that system unavailable for normal use. </a:t>
            </a:r>
          </a:p>
          <a:p>
            <a:pPr marL="208798" indent="-208798" defTabSz="496570">
              <a:spcBef>
                <a:spcPts val="2500"/>
              </a:spcBef>
              <a:defRPr sz="2380"/>
            </a:pPr>
            <a:r>
              <a:t>Distributed denial of service attacks (DDOS) are the most common type of denial of service attacks. </a:t>
            </a:r>
          </a:p>
          <a:p>
            <a:pPr marL="777240" lvl="1" indent="-388620" defTabSz="496570">
              <a:spcBef>
                <a:spcPts val="2500"/>
              </a:spcBef>
              <a:defRPr sz="2040"/>
            </a:pPr>
            <a:r>
              <a:t>These involve distributed computers, that have usually been hijacked as part of a botnet, sending hundreds of thousands of requests for service to a web application.  There are so many service requests that legitimate users are denied access.</a:t>
            </a:r>
          </a:p>
          <a:p>
            <a:pPr marL="208798" indent="-208798" defTabSz="496570">
              <a:spcBef>
                <a:spcPts val="2500"/>
              </a:spcBef>
              <a:defRPr sz="2380"/>
            </a:pPr>
            <a:r>
              <a:t>Other types of denial of service attacks target application users. </a:t>
            </a:r>
          </a:p>
          <a:p>
            <a:pPr marL="777240" lvl="1" indent="-388620" defTabSz="496570">
              <a:spcBef>
                <a:spcPts val="2500"/>
              </a:spcBef>
              <a:defRPr sz="2040"/>
            </a:pPr>
            <a:r>
              <a:t>User lockout attacks take advantage of a common authentication policy that locks out a user after a number of failed authentication attempts. Their aim is to lock users out rather than gain access and so deny the service to these users.</a:t>
            </a:r>
          </a:p>
          <a:p>
            <a:pPr marL="777240" lvl="1" indent="-388620" defTabSz="496570">
              <a:spcBef>
                <a:spcPts val="2500"/>
              </a:spcBef>
              <a:defRPr sz="2040"/>
            </a:pPr>
            <a:r>
              <a:t>Users often use their email address as their login name so if an attacker has access to a database of email addresses, he or she can try to login using these addresses.</a:t>
            </a:r>
          </a:p>
          <a:p>
            <a:pPr marL="208798" indent="-208798" defTabSz="496570">
              <a:spcBef>
                <a:spcPts val="2500"/>
              </a:spcBef>
              <a:defRPr sz="2380"/>
            </a:pPr>
            <a:r>
              <a:t>If you don’t lock accounts after failed validation, then attackers can use brute-force attacks on your system. If you do, you may deny access to legitimate users. </a:t>
            </a:r>
          </a:p>
        </p:txBody>
      </p:sp>
      <p:sp>
        <p:nvSpPr>
          <p:cNvPr id="110" name="Denial of service attacks"/>
          <p:cNvSpPr txBox="1">
            <a:spLocks noGrp="1"/>
          </p:cNvSpPr>
          <p:nvPr>
            <p:ph type="title"/>
          </p:nvPr>
        </p:nvSpPr>
        <p:spPr>
          <a:prstGeom prst="rect">
            <a:avLst/>
          </a:prstGeom>
        </p:spPr>
        <p:txBody>
          <a:bodyPr/>
          <a:lstStyle/>
          <a:p>
            <a:r>
              <a:t>Denial of service attacks</a:t>
            </a:r>
          </a:p>
        </p:txBody>
      </p:sp>
      <p:sp>
        <p:nvSpPr>
          <p:cNvPr id="11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Brute force attacks are attacks on a web application where the attacker has some information, such as a valid login name, but does not have the password for the site.…"/>
          <p:cNvSpPr txBox="1">
            <a:spLocks noGrp="1"/>
          </p:cNvSpPr>
          <p:nvPr>
            <p:ph type="body" idx="1"/>
          </p:nvPr>
        </p:nvSpPr>
        <p:spPr>
          <a:prstGeom prst="rect">
            <a:avLst/>
          </a:prstGeom>
        </p:spPr>
        <p:txBody>
          <a:bodyPr/>
          <a:lstStyle/>
          <a:p>
            <a:r>
              <a:t>Brute force attacks are attacks on a web application where the attacker has some information, such as a valid login name, but does not have the password for the site. </a:t>
            </a:r>
          </a:p>
          <a:p>
            <a:r>
              <a:t>The attacker creates different passwords and tries to login with each of these. If the login fails, they then try again with a different password.</a:t>
            </a:r>
          </a:p>
          <a:p>
            <a:pPr lvl="1"/>
            <a:r>
              <a:t>Attackers may use a string generator that generates every possible combination of letters and numbers and use these as passwords. </a:t>
            </a:r>
          </a:p>
          <a:p>
            <a:pPr lvl="1"/>
            <a:r>
              <a:t>To speed up the process of password discovery, attackers take advantage of the fact that many users choose easy-to-remember passwords. They start by trying passwords from the published lists of the most common passwords. </a:t>
            </a:r>
          </a:p>
          <a:p>
            <a:r>
              <a:t>Brute force attacks rely on users setting weak passwords, so you can circumvent them by insisting that users set long passwords that are not in a dictionary or are common words. </a:t>
            </a:r>
          </a:p>
        </p:txBody>
      </p:sp>
      <p:sp>
        <p:nvSpPr>
          <p:cNvPr id="114" name="Brute force attacks"/>
          <p:cNvSpPr txBox="1">
            <a:spLocks noGrp="1"/>
          </p:cNvSpPr>
          <p:nvPr>
            <p:ph type="title"/>
          </p:nvPr>
        </p:nvSpPr>
        <p:spPr>
          <a:prstGeom prst="rect">
            <a:avLst/>
          </a:prstGeom>
        </p:spPr>
        <p:txBody>
          <a:bodyPr/>
          <a:lstStyle/>
          <a:p>
            <a:r>
              <a:t>Brute force attacks</a:t>
            </a:r>
          </a:p>
        </p:txBody>
      </p:sp>
      <p:sp>
        <p:nvSpPr>
          <p:cNvPr id="11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Authentication is the process of ensuring that a user of your system is who they claim to be.…"/>
          <p:cNvSpPr txBox="1">
            <a:spLocks noGrp="1"/>
          </p:cNvSpPr>
          <p:nvPr>
            <p:ph type="body" idx="1"/>
          </p:nvPr>
        </p:nvSpPr>
        <p:spPr>
          <a:prstGeom prst="rect">
            <a:avLst/>
          </a:prstGeom>
        </p:spPr>
        <p:txBody>
          <a:bodyPr/>
          <a:lstStyle/>
          <a:p>
            <a:r>
              <a:t>Authentication is the process of ensuring that a user of your system is who they claim to be. </a:t>
            </a:r>
          </a:p>
          <a:p>
            <a:r>
              <a:t>You need authentication in all software products that maintain user information, so that only the providers of that information can access and change it. </a:t>
            </a:r>
          </a:p>
          <a:p>
            <a:r>
              <a:t>You also use authentication to learn about your users so that you can personalize their experience of using your product.</a:t>
            </a:r>
          </a:p>
        </p:txBody>
      </p:sp>
      <p:sp>
        <p:nvSpPr>
          <p:cNvPr id="118" name="Authentication"/>
          <p:cNvSpPr txBox="1">
            <a:spLocks noGrp="1"/>
          </p:cNvSpPr>
          <p:nvPr>
            <p:ph type="title"/>
          </p:nvPr>
        </p:nvSpPr>
        <p:spPr>
          <a:prstGeom prst="rect">
            <a:avLst/>
          </a:prstGeom>
        </p:spPr>
        <p:txBody>
          <a:bodyPr/>
          <a:lstStyle/>
          <a:p>
            <a:r>
              <a:t>Authentication</a:t>
            </a:r>
          </a:p>
        </p:txBody>
      </p:sp>
      <p:sp>
        <p:nvSpPr>
          <p:cNvPr id="11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Figure 7.4 Authentication approaches"/>
          <p:cNvSpPr txBox="1">
            <a:spLocks noGrp="1"/>
          </p:cNvSpPr>
          <p:nvPr>
            <p:ph type="title"/>
          </p:nvPr>
        </p:nvSpPr>
        <p:spPr>
          <a:prstGeom prst="rect">
            <a:avLst/>
          </a:prstGeom>
        </p:spPr>
        <p:txBody>
          <a:bodyPr/>
          <a:lstStyle/>
          <a:p>
            <a:r>
              <a:t>Figure 7.4 Authentication approaches</a:t>
            </a:r>
          </a:p>
        </p:txBody>
      </p:sp>
      <p:sp>
        <p:nvSpPr>
          <p:cNvPr id="12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pic>
        <p:nvPicPr>
          <p:cNvPr id="5" name="Picture 4">
            <a:extLst>
              <a:ext uri="{FF2B5EF4-FFF2-40B4-BE49-F238E27FC236}">
                <a16:creationId xmlns:a16="http://schemas.microsoft.com/office/drawing/2014/main" id="{AFA5C7D6-E8CF-B943-B06E-5FB8EDEEBD5E}"/>
              </a:ext>
            </a:extLst>
          </p:cNvPr>
          <p:cNvPicPr>
            <a:picLocks noChangeAspect="1"/>
          </p:cNvPicPr>
          <p:nvPr/>
        </p:nvPicPr>
        <p:blipFill rotWithShape="1">
          <a:blip r:embed="rId2">
            <a:extLst>
              <a:ext uri="{28A0092B-C50C-407E-A947-70E740481C1C}">
                <a14:useLocalDpi xmlns:a14="http://schemas.microsoft.com/office/drawing/2010/main" val="0"/>
              </a:ext>
            </a:extLst>
          </a:blip>
          <a:srcRect l="8145" t="13795" r="18121" b="59051"/>
          <a:stretch/>
        </p:blipFill>
        <p:spPr>
          <a:xfrm>
            <a:off x="419935" y="1768839"/>
            <a:ext cx="11632365" cy="5816184"/>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Knowledge-based authentication…"/>
          <p:cNvSpPr txBox="1">
            <a:spLocks noGrp="1"/>
          </p:cNvSpPr>
          <p:nvPr>
            <p:ph type="body" idx="1"/>
          </p:nvPr>
        </p:nvSpPr>
        <p:spPr>
          <a:prstGeom prst="rect">
            <a:avLst/>
          </a:prstGeom>
        </p:spPr>
        <p:txBody>
          <a:bodyPr/>
          <a:lstStyle/>
          <a:p>
            <a:r>
              <a:t>Knowledge-based authentication</a:t>
            </a:r>
          </a:p>
          <a:p>
            <a:pPr lvl="1"/>
            <a:r>
              <a:t>The user provides secret, personal information when they register  with the system. Each time they log on, the system asks them for this information.</a:t>
            </a:r>
          </a:p>
          <a:p>
            <a:r>
              <a:t>Possession-based authentication </a:t>
            </a:r>
          </a:p>
          <a:p>
            <a:pPr lvl="1"/>
            <a:r>
              <a:t>This relies on the user having a physical device (such as a mobile phone) that can generate or display information that is known to the authenticating system. The user inputs this information to confirm that they possess the authenticating device.</a:t>
            </a:r>
          </a:p>
          <a:p>
            <a:r>
              <a:t>Attribute-based authentication is based on a unique biometric attribute of the user, such as a fingerprint, which is registered with the system.</a:t>
            </a:r>
          </a:p>
          <a:p>
            <a:r>
              <a:t>Multi-factor authentication combines these approaches and requires users to use more than one authentication method.</a:t>
            </a:r>
          </a:p>
        </p:txBody>
      </p:sp>
      <p:sp>
        <p:nvSpPr>
          <p:cNvPr id="126" name="Authentication methods"/>
          <p:cNvSpPr txBox="1">
            <a:spLocks noGrp="1"/>
          </p:cNvSpPr>
          <p:nvPr>
            <p:ph type="title"/>
          </p:nvPr>
        </p:nvSpPr>
        <p:spPr>
          <a:prstGeom prst="rect">
            <a:avLst/>
          </a:prstGeom>
        </p:spPr>
        <p:txBody>
          <a:bodyPr/>
          <a:lstStyle/>
          <a:p>
            <a:r>
              <a:t>Authentication methods</a:t>
            </a:r>
          </a:p>
        </p:txBody>
      </p:sp>
      <p:sp>
        <p:nvSpPr>
          <p:cNvPr id="12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Insecure passwords Users choose passwords that are easy to remember. However, it is also easy for attackers to guess or generate these passwords, using either a dictionary or a brute force attack.…"/>
          <p:cNvSpPr txBox="1">
            <a:spLocks noGrp="1"/>
          </p:cNvSpPr>
          <p:nvPr>
            <p:ph type="body" idx="1"/>
          </p:nvPr>
        </p:nvSpPr>
        <p:spPr>
          <a:xfrm>
            <a:off x="952500" y="1155700"/>
            <a:ext cx="11099800" cy="7213600"/>
          </a:xfrm>
          <a:prstGeom prst="rect">
            <a:avLst/>
          </a:prstGeom>
        </p:spPr>
        <p:txBody>
          <a:bodyPr/>
          <a:lstStyle/>
          <a:p>
            <a:r>
              <a:rPr b="1" i="1"/>
              <a:t>Insecure passwords</a:t>
            </a:r>
            <a:br/>
            <a:r>
              <a:t>Users choose passwords that are easy to remember. However, it is also easy for attackers to guess or generate these passwords, using either a dictionary or a brute force attack.</a:t>
            </a:r>
          </a:p>
          <a:p>
            <a:r>
              <a:rPr b="1" i="1"/>
              <a:t>Phishing attacks</a:t>
            </a:r>
            <a:br/>
            <a:r>
              <a:t>Users click on an email link that points to a fake site that tries to collect their login and password details.</a:t>
            </a:r>
          </a:p>
          <a:p>
            <a:r>
              <a:rPr b="1" i="1"/>
              <a:t>Password reuse</a:t>
            </a:r>
            <a:br/>
            <a:r>
              <a:t>Users use the same password for several sites. If there is a security breach at one of these sites, attackers then have passwords that they can try on other sites.</a:t>
            </a:r>
          </a:p>
          <a:p>
            <a:r>
              <a:rPr b="1" i="1"/>
              <a:t>Forgotten passwords</a:t>
            </a:r>
            <a:br/>
            <a:r>
              <a:t>Users regularly forget their passwords so that you need to set up a password recovery mechanism to allow these to be reset. This can be a vulnerability if users’ credentials have been stolen and attackers use it to reset their passwords.</a:t>
            </a:r>
          </a:p>
        </p:txBody>
      </p:sp>
      <p:sp>
        <p:nvSpPr>
          <p:cNvPr id="130" name="Table 7.3 Weaknesses of password-password-based authentication"/>
          <p:cNvSpPr txBox="1">
            <a:spLocks noGrp="1"/>
          </p:cNvSpPr>
          <p:nvPr>
            <p:ph type="title"/>
          </p:nvPr>
        </p:nvSpPr>
        <p:spPr>
          <a:prstGeom prst="rect">
            <a:avLst/>
          </a:prstGeom>
        </p:spPr>
        <p:txBody>
          <a:bodyPr/>
          <a:lstStyle/>
          <a:p>
            <a:r>
              <a:t>Table 7.3 Weaknesses of password-password-based authentication</a:t>
            </a:r>
          </a:p>
        </p:txBody>
      </p:sp>
      <p:sp>
        <p:nvSpPr>
          <p:cNvPr id="13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Federated identity is an approach to authentication where you use an external authentication service.…"/>
          <p:cNvSpPr txBox="1">
            <a:spLocks noGrp="1"/>
          </p:cNvSpPr>
          <p:nvPr>
            <p:ph type="body" idx="1"/>
          </p:nvPr>
        </p:nvSpPr>
        <p:spPr>
          <a:prstGeom prst="rect">
            <a:avLst/>
          </a:prstGeom>
        </p:spPr>
        <p:txBody>
          <a:bodyPr/>
          <a:lstStyle/>
          <a:p>
            <a:r>
              <a:t>Federated identity is an approach to authentication where you use an external authentication service.</a:t>
            </a:r>
          </a:p>
          <a:p>
            <a:r>
              <a:t>‘Login with Google’ and ‘Login with Facebook’ are widely used examples of authentication using federated identity.</a:t>
            </a:r>
          </a:p>
          <a:p>
            <a:r>
              <a:t>The advantage of federated identity for a user is that they have a single set of credentials that are stored by a trusted identity service. </a:t>
            </a:r>
          </a:p>
          <a:p>
            <a:r>
              <a:t>Instead of logging into a service directly, a user provides their credentials to a known service who confirms their identity to the authenticating service. </a:t>
            </a:r>
          </a:p>
          <a:p>
            <a:r>
              <a:t>They don’t have to keep track of different user ids and passwords. Because their credentials are stored in fewer places, the chances of a security breach where these are revealed is reduced.</a:t>
            </a:r>
          </a:p>
        </p:txBody>
      </p:sp>
      <p:sp>
        <p:nvSpPr>
          <p:cNvPr id="134" name="Federated identity"/>
          <p:cNvSpPr txBox="1">
            <a:spLocks noGrp="1"/>
          </p:cNvSpPr>
          <p:nvPr>
            <p:ph type="title"/>
          </p:nvPr>
        </p:nvSpPr>
        <p:spPr>
          <a:prstGeom prst="rect">
            <a:avLst/>
          </a:prstGeom>
        </p:spPr>
        <p:txBody>
          <a:bodyPr/>
          <a:lstStyle/>
          <a:p>
            <a:r>
              <a:t>Federated identity</a:t>
            </a:r>
          </a:p>
        </p:txBody>
      </p:sp>
      <p:sp>
        <p:nvSpPr>
          <p:cNvPr id="13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oftware security should always  be a high priority for product developers and their users.…"/>
          <p:cNvSpPr txBox="1">
            <a:spLocks noGrp="1"/>
          </p:cNvSpPr>
          <p:nvPr>
            <p:ph type="body" idx="1"/>
          </p:nvPr>
        </p:nvSpPr>
        <p:spPr>
          <a:xfrm>
            <a:off x="423019" y="1834356"/>
            <a:ext cx="11857881" cy="7021811"/>
          </a:xfrm>
          <a:prstGeom prst="rect">
            <a:avLst/>
          </a:prstGeom>
        </p:spPr>
        <p:txBody>
          <a:bodyPr/>
          <a:lstStyle/>
          <a:p>
            <a:pPr marL="210552" indent="-210552"/>
            <a:r>
              <a:t>Software security should always  be a high priority for product developers and their users. </a:t>
            </a:r>
          </a:p>
          <a:p>
            <a:pPr marL="210552" indent="-210552"/>
            <a:r>
              <a:t>If you don’t prioritize security, you and your customers will inevitably suffer losses from malicious attacks. </a:t>
            </a:r>
          </a:p>
          <a:p>
            <a:pPr marL="210552" indent="-210552"/>
            <a:r>
              <a:t>In the worst case, these attacks could can put product providers out of business. </a:t>
            </a:r>
          </a:p>
          <a:p>
            <a:pPr marL="637673" lvl="1" indent="-180473"/>
            <a:r>
              <a:t>If their product is unavailable or if customer data is compromised, customers are liable to cancel their subscriptions. </a:t>
            </a:r>
          </a:p>
          <a:p>
            <a:pPr marL="210552" indent="-210552"/>
            <a:r>
              <a:t>Even if they can recover from the attacks, this will take time and effort that would have been better spent working on their software.</a:t>
            </a:r>
          </a:p>
        </p:txBody>
      </p:sp>
      <p:sp>
        <p:nvSpPr>
          <p:cNvPr id="66" name="Software security"/>
          <p:cNvSpPr txBox="1">
            <a:spLocks noGrp="1"/>
          </p:cNvSpPr>
          <p:nvPr>
            <p:ph type="title"/>
          </p:nvPr>
        </p:nvSpPr>
        <p:spPr>
          <a:xfrm>
            <a:off x="635000" y="381000"/>
            <a:ext cx="12086581" cy="1207890"/>
          </a:xfrm>
          <a:prstGeom prst="rect">
            <a:avLst/>
          </a:prstGeom>
        </p:spPr>
        <p:txBody>
          <a:bodyPr/>
          <a:lstStyle/>
          <a:p>
            <a:r>
              <a:t>Software security</a:t>
            </a:r>
          </a:p>
        </p:txBody>
      </p:sp>
      <p:sp>
        <p:nvSpPr>
          <p:cNvPr id="67"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igure 7.5 Federated identity"/>
          <p:cNvSpPr txBox="1">
            <a:spLocks noGrp="1"/>
          </p:cNvSpPr>
          <p:nvPr>
            <p:ph type="title"/>
          </p:nvPr>
        </p:nvSpPr>
        <p:spPr>
          <a:prstGeom prst="rect">
            <a:avLst/>
          </a:prstGeom>
        </p:spPr>
        <p:txBody>
          <a:bodyPr/>
          <a:lstStyle/>
          <a:p>
            <a:r>
              <a:t>Figure 7.5 Federated identity</a:t>
            </a:r>
          </a:p>
        </p:txBody>
      </p:sp>
      <p:sp>
        <p:nvSpPr>
          <p:cNvPr id="13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pic>
        <p:nvPicPr>
          <p:cNvPr id="5" name="Picture 4">
            <a:extLst>
              <a:ext uri="{FF2B5EF4-FFF2-40B4-BE49-F238E27FC236}">
                <a16:creationId xmlns:a16="http://schemas.microsoft.com/office/drawing/2014/main" id="{28D49E22-79A2-B04F-973B-8864535A5C23}"/>
              </a:ext>
            </a:extLst>
          </p:cNvPr>
          <p:cNvPicPr>
            <a:picLocks noChangeAspect="1"/>
          </p:cNvPicPr>
          <p:nvPr/>
        </p:nvPicPr>
        <p:blipFill rotWithShape="1">
          <a:blip r:embed="rId2">
            <a:extLst>
              <a:ext uri="{28A0092B-C50C-407E-A947-70E740481C1C}">
                <a14:useLocalDpi xmlns:a14="http://schemas.microsoft.com/office/drawing/2010/main" val="0"/>
              </a:ext>
            </a:extLst>
          </a:blip>
          <a:srcRect l="10821" t="12699" r="16338" b="50000"/>
          <a:stretch/>
        </p:blipFill>
        <p:spPr>
          <a:xfrm>
            <a:off x="1405744" y="1499016"/>
            <a:ext cx="10193311" cy="7086782"/>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Authentication involves a user proving their identity to a software system.…"/>
          <p:cNvSpPr txBox="1">
            <a:spLocks noGrp="1"/>
          </p:cNvSpPr>
          <p:nvPr>
            <p:ph type="body" idx="1"/>
          </p:nvPr>
        </p:nvSpPr>
        <p:spPr>
          <a:prstGeom prst="rect">
            <a:avLst/>
          </a:prstGeom>
        </p:spPr>
        <p:txBody>
          <a:bodyPr/>
          <a:lstStyle/>
          <a:p>
            <a:r>
              <a:t>Authentication involves a user proving their identity to a software system. </a:t>
            </a:r>
          </a:p>
          <a:p>
            <a:r>
              <a:t>Authorization is a complementary process in which that identity is used to control access to software system resources. </a:t>
            </a:r>
          </a:p>
          <a:p>
            <a:pPr lvl="1"/>
            <a:r>
              <a:t>For example, if you use a shared folder on Dropbox, the folder’s owner may authorize you to read the contents of that folder, but not to add new files or overwrite files in the folder.</a:t>
            </a:r>
          </a:p>
          <a:p>
            <a:r>
              <a:t>When a business wants to define the type of access that users get to resources, this is based on an access control policy. </a:t>
            </a:r>
          </a:p>
          <a:p>
            <a:r>
              <a:t>This policy is a set of rules that define what information (data and programs) is controlled, who has access to that information and the type of access that is allowed</a:t>
            </a:r>
          </a:p>
        </p:txBody>
      </p:sp>
      <p:sp>
        <p:nvSpPr>
          <p:cNvPr id="142" name="Authorization"/>
          <p:cNvSpPr txBox="1">
            <a:spLocks noGrp="1"/>
          </p:cNvSpPr>
          <p:nvPr>
            <p:ph type="title"/>
          </p:nvPr>
        </p:nvSpPr>
        <p:spPr>
          <a:prstGeom prst="rect">
            <a:avLst/>
          </a:prstGeom>
        </p:spPr>
        <p:txBody>
          <a:bodyPr/>
          <a:lstStyle/>
          <a:p>
            <a:r>
              <a:t>Authorization</a:t>
            </a:r>
          </a:p>
        </p:txBody>
      </p:sp>
      <p:sp>
        <p:nvSpPr>
          <p:cNvPr id="14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Explicit access control policies are important for both legal and technical reasons.…"/>
          <p:cNvSpPr txBox="1">
            <a:spLocks noGrp="1"/>
          </p:cNvSpPr>
          <p:nvPr>
            <p:ph type="body" idx="1"/>
          </p:nvPr>
        </p:nvSpPr>
        <p:spPr>
          <a:prstGeom prst="rect">
            <a:avLst/>
          </a:prstGeom>
        </p:spPr>
        <p:txBody>
          <a:bodyPr/>
          <a:lstStyle/>
          <a:p>
            <a:r>
              <a:t>Explicit access control policies are important for both legal and technical reasons. </a:t>
            </a:r>
          </a:p>
          <a:p>
            <a:pPr lvl="1"/>
            <a:r>
              <a:t>Data protection rules limit the access the personal data and this must be reflected in the defined access control policy. If this policy is incomplete or does not conform to the data protection rules, then there may be subsequent legal action in the event of a data breach. </a:t>
            </a:r>
          </a:p>
          <a:p>
            <a:pPr lvl="1"/>
            <a:r>
              <a:t>Technically, an access control policy can be a starting point for setting up the access control scheme for a system. </a:t>
            </a:r>
          </a:p>
          <a:p>
            <a:pPr lvl="1"/>
            <a:r>
              <a:t>For example, if the access control policy defines the access rights of students, then when new students are registered, they all get these rights by default.</a:t>
            </a:r>
          </a:p>
        </p:txBody>
      </p:sp>
      <p:sp>
        <p:nvSpPr>
          <p:cNvPr id="146" name="Access control policies"/>
          <p:cNvSpPr txBox="1">
            <a:spLocks noGrp="1"/>
          </p:cNvSpPr>
          <p:nvPr>
            <p:ph type="title"/>
          </p:nvPr>
        </p:nvSpPr>
        <p:spPr>
          <a:prstGeom prst="rect">
            <a:avLst/>
          </a:prstGeom>
        </p:spPr>
        <p:txBody>
          <a:bodyPr/>
          <a:lstStyle/>
          <a:p>
            <a:r>
              <a:t>Access control policies</a:t>
            </a:r>
          </a:p>
        </p:txBody>
      </p:sp>
      <p:sp>
        <p:nvSpPr>
          <p:cNvPr id="14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Access control lists (ACLs) are used in most file and database systems to implement access control policies.…"/>
          <p:cNvSpPr txBox="1">
            <a:spLocks noGrp="1"/>
          </p:cNvSpPr>
          <p:nvPr>
            <p:ph type="body" idx="1"/>
          </p:nvPr>
        </p:nvSpPr>
        <p:spPr>
          <a:prstGeom prst="rect">
            <a:avLst/>
          </a:prstGeom>
        </p:spPr>
        <p:txBody>
          <a:bodyPr/>
          <a:lstStyle/>
          <a:p>
            <a:r>
              <a:t>Access control lists (ACLs) are used in most file and database systems to implement access control policies. </a:t>
            </a:r>
          </a:p>
          <a:p>
            <a:r>
              <a:t>Access control lists are tables that link users with resources and specify what those users are permitted to do. </a:t>
            </a:r>
          </a:p>
          <a:p>
            <a:pPr lvl="1"/>
            <a:r>
              <a:t>For example, for this book I would like to be able to set up an access control list to a book file that allows reviewers to read that file and annotate it with comments. However, they are not allowed to edit the text or to delete the file.</a:t>
            </a:r>
          </a:p>
          <a:p>
            <a:r>
              <a:t>If access control lists are based on individual permissions, then these can become very large. However, you can dramatically cut their size by allocating users to groups and then assigning permissions to the group </a:t>
            </a:r>
          </a:p>
        </p:txBody>
      </p:sp>
      <p:sp>
        <p:nvSpPr>
          <p:cNvPr id="150" name="Access control lists"/>
          <p:cNvSpPr txBox="1">
            <a:spLocks noGrp="1"/>
          </p:cNvSpPr>
          <p:nvPr>
            <p:ph type="title"/>
          </p:nvPr>
        </p:nvSpPr>
        <p:spPr>
          <a:prstGeom prst="rect">
            <a:avLst/>
          </a:prstGeom>
        </p:spPr>
        <p:txBody>
          <a:bodyPr/>
          <a:lstStyle/>
          <a:p>
            <a:r>
              <a:t>Access control lists</a:t>
            </a:r>
          </a:p>
        </p:txBody>
      </p:sp>
      <p:sp>
        <p:nvSpPr>
          <p:cNvPr id="15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Figure 7.8 Access control lists"/>
          <p:cNvSpPr txBox="1">
            <a:spLocks noGrp="1"/>
          </p:cNvSpPr>
          <p:nvPr>
            <p:ph type="title"/>
          </p:nvPr>
        </p:nvSpPr>
        <p:spPr>
          <a:prstGeom prst="rect">
            <a:avLst/>
          </a:prstGeom>
        </p:spPr>
        <p:txBody>
          <a:bodyPr/>
          <a:lstStyle/>
          <a:p>
            <a:r>
              <a:t>Figure 7.8 Access control lists</a:t>
            </a:r>
          </a:p>
        </p:txBody>
      </p:sp>
      <p:sp>
        <p:nvSpPr>
          <p:cNvPr id="15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pic>
        <p:nvPicPr>
          <p:cNvPr id="5" name="Picture 4">
            <a:extLst>
              <a:ext uri="{FF2B5EF4-FFF2-40B4-BE49-F238E27FC236}">
                <a16:creationId xmlns:a16="http://schemas.microsoft.com/office/drawing/2014/main" id="{B7EA33DF-97CA-AF4C-8532-91A27A9803CE}"/>
              </a:ext>
            </a:extLst>
          </p:cNvPr>
          <p:cNvPicPr>
            <a:picLocks noChangeAspect="1"/>
          </p:cNvPicPr>
          <p:nvPr/>
        </p:nvPicPr>
        <p:blipFill rotWithShape="1">
          <a:blip r:embed="rId2">
            <a:extLst>
              <a:ext uri="{28A0092B-C50C-407E-A947-70E740481C1C}">
                <a14:useLocalDpi xmlns:a14="http://schemas.microsoft.com/office/drawing/2010/main" val="0"/>
              </a:ext>
            </a:extLst>
          </a:blip>
          <a:srcRect l="5172" t="11385" r="5634" b="34526"/>
          <a:stretch/>
        </p:blipFill>
        <p:spPr>
          <a:xfrm>
            <a:off x="772804" y="69629"/>
            <a:ext cx="11677338" cy="9614341"/>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Encryption is the process of making a document unreadable by applying an algorithmic transformation to it.…"/>
          <p:cNvSpPr txBox="1">
            <a:spLocks noGrp="1"/>
          </p:cNvSpPr>
          <p:nvPr>
            <p:ph type="body" idx="1"/>
          </p:nvPr>
        </p:nvSpPr>
        <p:spPr>
          <a:xfrm>
            <a:off x="573459" y="1776685"/>
            <a:ext cx="11857882" cy="7197230"/>
          </a:xfrm>
          <a:prstGeom prst="rect">
            <a:avLst/>
          </a:prstGeom>
        </p:spPr>
        <p:txBody>
          <a:bodyPr/>
          <a:lstStyle/>
          <a:p>
            <a:r>
              <a:t>Encryption is the process of making a document unreadable by applying an algorithmic transformation to it. </a:t>
            </a:r>
          </a:p>
          <a:p>
            <a:r>
              <a:t>A secret key is used by the encryption algorithm as the basis of this transformation. You can decode the encrypted text by applying the reverse transformation. </a:t>
            </a:r>
          </a:p>
          <a:p>
            <a:r>
              <a:t>Modern encryption techniques are such that you can encrypt data so that it is practically uncrackable using currently available technology. </a:t>
            </a:r>
          </a:p>
          <a:p>
            <a:r>
              <a:t>However, history has demonstrated that apparently strong encryption may be crackable when new technology becomes available.</a:t>
            </a:r>
          </a:p>
          <a:p>
            <a:r>
              <a:t>If commercial quantum systems become available, we will have to use a completely different approach to encryption on the Internet.</a:t>
            </a:r>
          </a:p>
        </p:txBody>
      </p:sp>
      <p:sp>
        <p:nvSpPr>
          <p:cNvPr id="158" name="Encryption"/>
          <p:cNvSpPr txBox="1">
            <a:spLocks noGrp="1"/>
          </p:cNvSpPr>
          <p:nvPr>
            <p:ph type="title"/>
          </p:nvPr>
        </p:nvSpPr>
        <p:spPr>
          <a:prstGeom prst="rect">
            <a:avLst/>
          </a:prstGeom>
        </p:spPr>
        <p:txBody>
          <a:bodyPr/>
          <a:lstStyle/>
          <a:p>
            <a:r>
              <a:t>Encryption</a:t>
            </a:r>
          </a:p>
        </p:txBody>
      </p:sp>
      <p:sp>
        <p:nvSpPr>
          <p:cNvPr id="15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Figure 7.9 Encryption and decryption"/>
          <p:cNvSpPr txBox="1">
            <a:spLocks noGrp="1"/>
          </p:cNvSpPr>
          <p:nvPr>
            <p:ph type="title"/>
          </p:nvPr>
        </p:nvSpPr>
        <p:spPr>
          <a:prstGeom prst="rect">
            <a:avLst/>
          </a:prstGeom>
        </p:spPr>
        <p:txBody>
          <a:bodyPr/>
          <a:lstStyle/>
          <a:p>
            <a:r>
              <a:t>Figure 7.9 Encryption and decryption</a:t>
            </a:r>
          </a:p>
        </p:txBody>
      </p:sp>
      <p:sp>
        <p:nvSpPr>
          <p:cNvPr id="16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pic>
        <p:nvPicPr>
          <p:cNvPr id="5" name="Picture 4">
            <a:extLst>
              <a:ext uri="{FF2B5EF4-FFF2-40B4-BE49-F238E27FC236}">
                <a16:creationId xmlns:a16="http://schemas.microsoft.com/office/drawing/2014/main" id="{C1F8DF6C-6C17-A04C-82E8-ED56995A49BF}"/>
              </a:ext>
            </a:extLst>
          </p:cNvPr>
          <p:cNvPicPr>
            <a:picLocks noChangeAspect="1"/>
          </p:cNvPicPr>
          <p:nvPr/>
        </p:nvPicPr>
        <p:blipFill rotWithShape="1">
          <a:blip r:embed="rId2">
            <a:extLst>
              <a:ext uri="{28A0092B-C50C-407E-A947-70E740481C1C}">
                <a14:useLocalDpi xmlns:a14="http://schemas.microsoft.com/office/drawing/2010/main" val="0"/>
              </a:ext>
            </a:extLst>
          </a:blip>
          <a:srcRect t="10510" b="64745"/>
          <a:stretch/>
        </p:blipFill>
        <p:spPr>
          <a:xfrm>
            <a:off x="-113067" y="2059066"/>
            <a:ext cx="13117867" cy="4407108"/>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In a symmetric encryption scheme, the same encryption key is used for encoding and decoding the information that is to be kept secret.…"/>
          <p:cNvSpPr txBox="1">
            <a:spLocks noGrp="1"/>
          </p:cNvSpPr>
          <p:nvPr>
            <p:ph type="body" idx="1"/>
          </p:nvPr>
        </p:nvSpPr>
        <p:spPr>
          <a:prstGeom prst="rect">
            <a:avLst/>
          </a:prstGeom>
        </p:spPr>
        <p:txBody>
          <a:bodyPr/>
          <a:lstStyle/>
          <a:p>
            <a:r>
              <a:t>In a symmetric encryption scheme, the same encryption key is used for encoding and decoding the information that is to be kept secret. </a:t>
            </a:r>
          </a:p>
          <a:p>
            <a:r>
              <a:t>If Alice and Bob wish to exchange a secret message, both must have a copy of the encryption key. Alice encrypts the message with this key. When Bob receives the message, he decodes it using the same key to read its contents.</a:t>
            </a:r>
          </a:p>
          <a:p>
            <a:r>
              <a:t>The fundamental problem with a symmetric encryption scheme is securely sharing the encryption key. </a:t>
            </a:r>
          </a:p>
          <a:p>
            <a:r>
              <a:t>If Alice simply sends the key to Bob, an attacker may intercept the message and gain access to the key. The attacker can then decode all future secret communications.</a:t>
            </a:r>
          </a:p>
        </p:txBody>
      </p:sp>
      <p:sp>
        <p:nvSpPr>
          <p:cNvPr id="166" name="Symmetric encryption"/>
          <p:cNvSpPr txBox="1">
            <a:spLocks noGrp="1"/>
          </p:cNvSpPr>
          <p:nvPr>
            <p:ph type="title"/>
          </p:nvPr>
        </p:nvSpPr>
        <p:spPr>
          <a:prstGeom prst="rect">
            <a:avLst/>
          </a:prstGeom>
        </p:spPr>
        <p:txBody>
          <a:bodyPr/>
          <a:lstStyle/>
          <a:p>
            <a:r>
              <a:t>Symmetric encryption</a:t>
            </a:r>
          </a:p>
        </p:txBody>
      </p:sp>
      <p:sp>
        <p:nvSpPr>
          <p:cNvPr id="16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Figure 7.10 Symmetric encryption"/>
          <p:cNvSpPr txBox="1">
            <a:spLocks noGrp="1"/>
          </p:cNvSpPr>
          <p:nvPr>
            <p:ph type="title"/>
          </p:nvPr>
        </p:nvSpPr>
        <p:spPr>
          <a:prstGeom prst="rect">
            <a:avLst/>
          </a:prstGeom>
        </p:spPr>
        <p:txBody>
          <a:bodyPr/>
          <a:lstStyle/>
          <a:p>
            <a:r>
              <a:t>Figure 7.10 Symmetric encryption</a:t>
            </a:r>
          </a:p>
        </p:txBody>
      </p:sp>
      <p:sp>
        <p:nvSpPr>
          <p:cNvPr id="17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pic>
        <p:nvPicPr>
          <p:cNvPr id="5" name="Picture 4">
            <a:extLst>
              <a:ext uri="{FF2B5EF4-FFF2-40B4-BE49-F238E27FC236}">
                <a16:creationId xmlns:a16="http://schemas.microsoft.com/office/drawing/2014/main" id="{8C8459AB-9472-8642-B9D7-8F7327FB5525}"/>
              </a:ext>
            </a:extLst>
          </p:cNvPr>
          <p:cNvPicPr>
            <a:picLocks noChangeAspect="1"/>
          </p:cNvPicPr>
          <p:nvPr/>
        </p:nvPicPr>
        <p:blipFill rotWithShape="1">
          <a:blip r:embed="rId2">
            <a:extLst>
              <a:ext uri="{28A0092B-C50C-407E-A947-70E740481C1C}">
                <a14:useLocalDpi xmlns:a14="http://schemas.microsoft.com/office/drawing/2010/main" val="0"/>
              </a:ext>
            </a:extLst>
          </a:blip>
          <a:srcRect l="5469" t="8088" r="19607" b="58188"/>
          <a:stretch/>
        </p:blipFill>
        <p:spPr>
          <a:xfrm>
            <a:off x="817589" y="1399082"/>
            <a:ext cx="10819564" cy="6955436"/>
          </a:xfrm>
          <a:prstGeom prst="rect">
            <a:avLst/>
          </a:prstGeo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Asymmetric encryption, does not require secret keys to be shared.…"/>
          <p:cNvSpPr txBox="1">
            <a:spLocks noGrp="1"/>
          </p:cNvSpPr>
          <p:nvPr>
            <p:ph type="body" idx="1"/>
          </p:nvPr>
        </p:nvSpPr>
        <p:spPr>
          <a:prstGeom prst="rect">
            <a:avLst/>
          </a:prstGeom>
        </p:spPr>
        <p:txBody>
          <a:bodyPr/>
          <a:lstStyle/>
          <a:p>
            <a:r>
              <a:t>Asymmetric encryption, does not require secret keys to be shared. </a:t>
            </a:r>
          </a:p>
          <a:p>
            <a:r>
              <a:t>An asymmetric encryption scheme uses different keys for encrypting and decrypting messages. </a:t>
            </a:r>
          </a:p>
          <a:p>
            <a:r>
              <a:t>Each user has a public and a private key. Messages may be encrypted using either key but can only be decrypted using the other key.</a:t>
            </a:r>
          </a:p>
          <a:p>
            <a:r>
              <a:t>Public keys may be published and shared by the key owner. Anyone can access and use a published public key. </a:t>
            </a:r>
          </a:p>
          <a:p>
            <a:r>
              <a:t>However, messages can only be decrypted by the user’s private key so is only readable by the intended recipient</a:t>
            </a:r>
          </a:p>
        </p:txBody>
      </p:sp>
      <p:sp>
        <p:nvSpPr>
          <p:cNvPr id="174" name="Asymmetric encryption"/>
          <p:cNvSpPr txBox="1">
            <a:spLocks noGrp="1"/>
          </p:cNvSpPr>
          <p:nvPr>
            <p:ph type="title"/>
          </p:nvPr>
        </p:nvSpPr>
        <p:spPr>
          <a:prstGeom prst="rect">
            <a:avLst/>
          </a:prstGeom>
        </p:spPr>
        <p:txBody>
          <a:bodyPr/>
          <a:lstStyle/>
          <a:p>
            <a:r>
              <a:t>Asymmetric encryption</a:t>
            </a:r>
          </a:p>
        </p:txBody>
      </p:sp>
      <p:sp>
        <p:nvSpPr>
          <p:cNvPr id="17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igure 7.1 Types of security threat"/>
          <p:cNvSpPr txBox="1">
            <a:spLocks noGrp="1"/>
          </p:cNvSpPr>
          <p:nvPr>
            <p:ph type="title"/>
          </p:nvPr>
        </p:nvSpPr>
        <p:spPr>
          <a:prstGeom prst="rect">
            <a:avLst/>
          </a:prstGeom>
        </p:spPr>
        <p:txBody>
          <a:bodyPr/>
          <a:lstStyle/>
          <a:p>
            <a:r>
              <a:t>Figure 7.1 Types of security threat</a:t>
            </a:r>
          </a:p>
        </p:txBody>
      </p:sp>
      <p:sp>
        <p:nvSpPr>
          <p:cNvPr id="70"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pic>
        <p:nvPicPr>
          <p:cNvPr id="5" name="Picture 4">
            <a:extLst>
              <a:ext uri="{FF2B5EF4-FFF2-40B4-BE49-F238E27FC236}">
                <a16:creationId xmlns:a16="http://schemas.microsoft.com/office/drawing/2014/main" id="{4361B687-816D-CE4B-8999-F145E6B567DB}"/>
              </a:ext>
            </a:extLst>
          </p:cNvPr>
          <p:cNvPicPr>
            <a:picLocks noChangeAspect="1"/>
          </p:cNvPicPr>
          <p:nvPr/>
        </p:nvPicPr>
        <p:blipFill rotWithShape="1">
          <a:blip r:embed="rId2">
            <a:extLst>
              <a:ext uri="{28A0092B-C50C-407E-A947-70E740481C1C}">
                <a14:useLocalDpi xmlns:a14="http://schemas.microsoft.com/office/drawing/2010/main" val="0"/>
              </a:ext>
            </a:extLst>
          </a:blip>
          <a:srcRect l="6659" t="9962" r="7121" b="44240"/>
          <a:stretch/>
        </p:blipFill>
        <p:spPr>
          <a:xfrm>
            <a:off x="1008504" y="1189437"/>
            <a:ext cx="10987792" cy="8335563"/>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Figure 7.11 Asymmetric encryption"/>
          <p:cNvSpPr txBox="1">
            <a:spLocks noGrp="1"/>
          </p:cNvSpPr>
          <p:nvPr>
            <p:ph type="title"/>
          </p:nvPr>
        </p:nvSpPr>
        <p:spPr>
          <a:prstGeom prst="rect">
            <a:avLst/>
          </a:prstGeom>
        </p:spPr>
        <p:txBody>
          <a:bodyPr/>
          <a:lstStyle/>
          <a:p>
            <a:r>
              <a:t>Figure 7.11 Asymmetric encryption</a:t>
            </a:r>
          </a:p>
        </p:txBody>
      </p:sp>
      <p:sp>
        <p:nvSpPr>
          <p:cNvPr id="1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pic>
        <p:nvPicPr>
          <p:cNvPr id="5" name="Picture 4">
            <a:extLst>
              <a:ext uri="{FF2B5EF4-FFF2-40B4-BE49-F238E27FC236}">
                <a16:creationId xmlns:a16="http://schemas.microsoft.com/office/drawing/2014/main" id="{2A7B257F-213A-954B-A4E8-92A43461E380}"/>
              </a:ext>
            </a:extLst>
          </p:cNvPr>
          <p:cNvPicPr>
            <a:picLocks noChangeAspect="1"/>
          </p:cNvPicPr>
          <p:nvPr/>
        </p:nvPicPr>
        <p:blipFill rotWithShape="1">
          <a:blip r:embed="rId2">
            <a:extLst>
              <a:ext uri="{28A0092B-C50C-407E-A947-70E740481C1C}">
                <a14:useLocalDpi xmlns:a14="http://schemas.microsoft.com/office/drawing/2010/main" val="0"/>
              </a:ext>
            </a:extLst>
          </a:blip>
          <a:srcRect l="5469" t="11419" r="20797" b="54441"/>
          <a:stretch/>
        </p:blipFill>
        <p:spPr>
          <a:xfrm>
            <a:off x="952500" y="1461821"/>
            <a:ext cx="10328223" cy="6829958"/>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Asymmetric encryption can also be used to authenticate the sender of a message by encrypting it with a private key and decrypting it with the corresponding public key.…"/>
          <p:cNvSpPr txBox="1">
            <a:spLocks noGrp="1"/>
          </p:cNvSpPr>
          <p:nvPr>
            <p:ph type="body" idx="1"/>
          </p:nvPr>
        </p:nvSpPr>
        <p:spPr>
          <a:prstGeom prst="rect">
            <a:avLst/>
          </a:prstGeom>
        </p:spPr>
        <p:txBody>
          <a:bodyPr/>
          <a:lstStyle/>
          <a:p>
            <a:r>
              <a:t>Asymmetric encryption can also be used to authenticate the sender of a message by encrypting it with a private key and decrypting it with the corresponding public key. </a:t>
            </a:r>
          </a:p>
          <a:p>
            <a:r>
              <a:t>Say Alice wants to send a message to Bob and she has a copy of his public key. </a:t>
            </a:r>
          </a:p>
          <a:p>
            <a:r>
              <a:t>However, she is not sure whether or not the public key that she has for Bob is correct and she is concerned that the message may be sent to the wrong person.</a:t>
            </a:r>
          </a:p>
          <a:p>
            <a:r>
              <a:t> Private/public key encryption can be used to verify Bob’s identity. </a:t>
            </a:r>
          </a:p>
          <a:p>
            <a:pPr lvl="1"/>
            <a:r>
              <a:t>Bob uses his private key to encrypt a message and sends this to Alice. If it can be decrypted using Bob’s public key, then Alice has the correct key.</a:t>
            </a:r>
          </a:p>
        </p:txBody>
      </p:sp>
      <p:sp>
        <p:nvSpPr>
          <p:cNvPr id="182" name="Encryption and authentication"/>
          <p:cNvSpPr txBox="1">
            <a:spLocks noGrp="1"/>
          </p:cNvSpPr>
          <p:nvPr>
            <p:ph type="title"/>
          </p:nvPr>
        </p:nvSpPr>
        <p:spPr>
          <a:prstGeom prst="rect">
            <a:avLst/>
          </a:prstGeom>
        </p:spPr>
        <p:txBody>
          <a:bodyPr/>
          <a:lstStyle/>
          <a:p>
            <a:r>
              <a:t>Encryption and authentication</a:t>
            </a:r>
          </a:p>
        </p:txBody>
      </p:sp>
      <p:sp>
        <p:nvSpPr>
          <p:cNvPr id="1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Figure 7.12 Encryption for authentication"/>
          <p:cNvSpPr txBox="1">
            <a:spLocks noGrp="1"/>
          </p:cNvSpPr>
          <p:nvPr>
            <p:ph type="title"/>
          </p:nvPr>
        </p:nvSpPr>
        <p:spPr>
          <a:prstGeom prst="rect">
            <a:avLst/>
          </a:prstGeom>
        </p:spPr>
        <p:txBody>
          <a:bodyPr/>
          <a:lstStyle/>
          <a:p>
            <a:r>
              <a:t>Figure 7.12 Encryption for authentication</a:t>
            </a:r>
          </a:p>
        </p:txBody>
      </p:sp>
      <p:sp>
        <p:nvSpPr>
          <p:cNvPr id="18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pic>
        <p:nvPicPr>
          <p:cNvPr id="5" name="Picture 4">
            <a:extLst>
              <a:ext uri="{FF2B5EF4-FFF2-40B4-BE49-F238E27FC236}">
                <a16:creationId xmlns:a16="http://schemas.microsoft.com/office/drawing/2014/main" id="{2BA670BF-89F4-AE46-B4BD-042B996B859A}"/>
              </a:ext>
            </a:extLst>
          </p:cNvPr>
          <p:cNvPicPr>
            <a:picLocks noChangeAspect="1"/>
          </p:cNvPicPr>
          <p:nvPr/>
        </p:nvPicPr>
        <p:blipFill rotWithShape="1">
          <a:blip r:embed="rId2">
            <a:extLst>
              <a:ext uri="{28A0092B-C50C-407E-A947-70E740481C1C}">
                <a14:useLocalDpi xmlns:a14="http://schemas.microsoft.com/office/drawing/2010/main" val="0"/>
              </a:ext>
            </a:extLst>
          </a:blip>
          <a:srcRect l="6957" t="11211" r="20202" b="54025"/>
          <a:stretch/>
        </p:blipFill>
        <p:spPr>
          <a:xfrm>
            <a:off x="1184222" y="1528997"/>
            <a:ext cx="10523096" cy="7172886"/>
          </a:xfrm>
          <a:prstGeom prst="rect">
            <a:avLst/>
          </a:prstGeo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he https protocol is a standard protocol for securely exchanging texts on the web. It is the standard http protocol plus an encryption layer called TLS (Transport Layer Security). This encryption layer is used for 2 things:…"/>
          <p:cNvSpPr txBox="1">
            <a:spLocks noGrp="1"/>
          </p:cNvSpPr>
          <p:nvPr>
            <p:ph type="body" idx="1"/>
          </p:nvPr>
        </p:nvSpPr>
        <p:spPr>
          <a:prstGeom prst="rect">
            <a:avLst/>
          </a:prstGeom>
        </p:spPr>
        <p:txBody>
          <a:bodyPr>
            <a:normAutofit lnSpcReduction="10000"/>
          </a:bodyPr>
          <a:lstStyle/>
          <a:p>
            <a:pPr marL="238275" indent="-238275" defTabSz="566674">
              <a:spcBef>
                <a:spcPts val="2900"/>
              </a:spcBef>
              <a:defRPr sz="2716"/>
            </a:pPr>
            <a:r>
              <a:t>The https protocol is a standard protocol for securely exchanging texts on the web. It is the standard http protocol plus an encryption layer called TLS (Transport Layer Security). This encryption layer is used for 2 things:</a:t>
            </a:r>
          </a:p>
          <a:p>
            <a:pPr marL="886968" lvl="1" indent="-443484" defTabSz="566674">
              <a:spcBef>
                <a:spcPts val="2900"/>
              </a:spcBef>
              <a:defRPr sz="2328"/>
            </a:pPr>
            <a:r>
              <a:t> to verify the identity of the web server;</a:t>
            </a:r>
          </a:p>
          <a:p>
            <a:pPr marL="886968" lvl="1" indent="-443484" defTabSz="566674">
              <a:spcBef>
                <a:spcPts val="2900"/>
              </a:spcBef>
              <a:defRPr sz="2328"/>
            </a:pPr>
            <a:r>
              <a:t>to encrypt communications so that they cannot be read by an attacker who intercepts the messages between the client and the server</a:t>
            </a:r>
          </a:p>
          <a:p>
            <a:pPr marL="238275" indent="-238275" defTabSz="566674">
              <a:spcBef>
                <a:spcPts val="2900"/>
              </a:spcBef>
              <a:defRPr sz="2716"/>
            </a:pPr>
            <a:r>
              <a:t>TLS encryption depends on a digital certificate that is sent from the web server to the client. </a:t>
            </a:r>
          </a:p>
          <a:p>
            <a:pPr marL="886968" lvl="1" indent="-443484" defTabSz="566674">
              <a:spcBef>
                <a:spcPts val="2900"/>
              </a:spcBef>
              <a:defRPr sz="2328"/>
            </a:pPr>
            <a:r>
              <a:t>Digital certificates are issued by a certificate authority (CA), which is a trusted identity verification service. </a:t>
            </a:r>
          </a:p>
          <a:p>
            <a:pPr marL="886968" lvl="1" indent="-443484" defTabSz="566674">
              <a:spcBef>
                <a:spcPts val="2900"/>
              </a:spcBef>
              <a:defRPr sz="2328"/>
            </a:pPr>
            <a:r>
              <a:t>The CA encrypts the information in the certificate using their private key to create a unique signature. This signature is included in the certificate along with the public key of the CA. To check that the certificate is valid, you can decrypt the signature using the CA’s public key.</a:t>
            </a:r>
          </a:p>
        </p:txBody>
      </p:sp>
      <p:sp>
        <p:nvSpPr>
          <p:cNvPr id="190" name="TLS and digital certificates"/>
          <p:cNvSpPr txBox="1">
            <a:spLocks noGrp="1"/>
          </p:cNvSpPr>
          <p:nvPr>
            <p:ph type="title"/>
          </p:nvPr>
        </p:nvSpPr>
        <p:spPr>
          <a:prstGeom prst="rect">
            <a:avLst/>
          </a:prstGeom>
        </p:spPr>
        <p:txBody>
          <a:bodyPr/>
          <a:lstStyle/>
          <a:p>
            <a:r>
              <a:t>TLS and digital certificates</a:t>
            </a:r>
          </a:p>
        </p:txBody>
      </p:sp>
      <p:sp>
        <p:nvSpPr>
          <p:cNvPr id="19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ubject information Information about the company or individual whose web site is being visited. Applicants apply for a digital certificate from a certificate authority who checks that the applicant is a valid organization.…"/>
          <p:cNvSpPr txBox="1">
            <a:spLocks noGrp="1"/>
          </p:cNvSpPr>
          <p:nvPr>
            <p:ph type="body" idx="1"/>
          </p:nvPr>
        </p:nvSpPr>
        <p:spPr>
          <a:prstGeom prst="rect">
            <a:avLst/>
          </a:prstGeom>
        </p:spPr>
        <p:txBody>
          <a:bodyPr/>
          <a:lstStyle/>
          <a:p>
            <a:pPr defTabSz="519937">
              <a:spcBef>
                <a:spcPts val="2600"/>
              </a:spcBef>
              <a:defRPr sz="2136"/>
            </a:pPr>
            <a:r>
              <a:rPr b="1" i="1"/>
              <a:t>Subject information</a:t>
            </a:r>
            <a:br/>
            <a:r>
              <a:t>Information about the company or individual whose web site is being visited. Applicants apply for a digital certificate from a certificate authority who checks that the applicant is a valid organization.</a:t>
            </a:r>
          </a:p>
          <a:p>
            <a:pPr defTabSz="519937">
              <a:spcBef>
                <a:spcPts val="2600"/>
              </a:spcBef>
              <a:defRPr sz="2136"/>
            </a:pPr>
            <a:r>
              <a:rPr b="1" i="1"/>
              <a:t>Certificate authority information</a:t>
            </a:r>
            <a:br/>
            <a:r>
              <a:t>Information about the certificate authority (CA) who has issued the certificate.  </a:t>
            </a:r>
          </a:p>
          <a:p>
            <a:pPr defTabSz="519937">
              <a:spcBef>
                <a:spcPts val="2600"/>
              </a:spcBef>
              <a:defRPr sz="2136"/>
            </a:pPr>
            <a:r>
              <a:rPr b="1" i="1"/>
              <a:t>Certificate information</a:t>
            </a:r>
            <a:br/>
            <a:r>
              <a:t>Information about the certificate itself, including a unique serial number and a validity period, defined by start and end dates. </a:t>
            </a:r>
          </a:p>
          <a:p>
            <a:pPr defTabSz="519937">
              <a:spcBef>
                <a:spcPts val="2600"/>
              </a:spcBef>
              <a:defRPr sz="2136"/>
            </a:pPr>
            <a:r>
              <a:rPr b="1"/>
              <a:t>Digital signature</a:t>
            </a:r>
            <a:br/>
            <a:r>
              <a:t>The combination of all of the above data uniquely identifies the digital certificate. The signature data is encrypted with the CA’s private key to confirm that the data is correct. The algorithm used to generate the digital signature is also specified.</a:t>
            </a:r>
          </a:p>
          <a:p>
            <a:pPr defTabSz="519937">
              <a:spcBef>
                <a:spcPts val="2600"/>
              </a:spcBef>
              <a:defRPr sz="2136"/>
            </a:pPr>
            <a:r>
              <a:rPr b="1" i="1"/>
              <a:t>Public key information</a:t>
            </a:r>
            <a:br/>
            <a:r>
              <a:t>The public key of the CA is included along with the key size and the encryption algorithm used. The public key may be used to decrypt the digital signature.</a:t>
            </a:r>
          </a:p>
        </p:txBody>
      </p:sp>
      <p:sp>
        <p:nvSpPr>
          <p:cNvPr id="194" name="Table 7.5 Digital certificates"/>
          <p:cNvSpPr txBox="1">
            <a:spLocks noGrp="1"/>
          </p:cNvSpPr>
          <p:nvPr>
            <p:ph type="title"/>
          </p:nvPr>
        </p:nvSpPr>
        <p:spPr>
          <a:prstGeom prst="rect">
            <a:avLst/>
          </a:prstGeom>
        </p:spPr>
        <p:txBody>
          <a:bodyPr/>
          <a:lstStyle/>
          <a:p>
            <a:r>
              <a:t>Table 7.5 Digital certificates</a:t>
            </a:r>
          </a:p>
        </p:txBody>
      </p:sp>
      <p:sp>
        <p:nvSpPr>
          <p:cNvPr id="19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igure 7.13 Using symmetric and asymmetric encryption in TLS"/>
          <p:cNvSpPr txBox="1">
            <a:spLocks noGrp="1"/>
          </p:cNvSpPr>
          <p:nvPr>
            <p:ph type="title"/>
          </p:nvPr>
        </p:nvSpPr>
        <p:spPr>
          <a:xfrm>
            <a:off x="847569" y="717654"/>
            <a:ext cx="3064864" cy="678558"/>
          </a:xfrm>
          <a:prstGeom prst="rect">
            <a:avLst/>
          </a:prstGeom>
        </p:spPr>
        <p:txBody>
          <a:bodyPr>
            <a:normAutofit fontScale="90000"/>
          </a:bodyPr>
          <a:lstStyle/>
          <a:p>
            <a:r>
              <a:rPr dirty="0"/>
              <a:t>Figure 7.13 Using symmetric and asymmetric encryption in TLS </a:t>
            </a:r>
          </a:p>
        </p:txBody>
      </p:sp>
      <p:sp>
        <p:nvSpPr>
          <p:cNvPr id="19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pic>
        <p:nvPicPr>
          <p:cNvPr id="5" name="Picture 4">
            <a:extLst>
              <a:ext uri="{FF2B5EF4-FFF2-40B4-BE49-F238E27FC236}">
                <a16:creationId xmlns:a16="http://schemas.microsoft.com/office/drawing/2014/main" id="{5FA99D8F-B3F4-AD41-BFDD-4B06CDC5B9EE}"/>
              </a:ext>
            </a:extLst>
          </p:cNvPr>
          <p:cNvPicPr>
            <a:picLocks noChangeAspect="1"/>
          </p:cNvPicPr>
          <p:nvPr/>
        </p:nvPicPr>
        <p:blipFill rotWithShape="1">
          <a:blip r:embed="rId2">
            <a:extLst>
              <a:ext uri="{28A0092B-C50C-407E-A947-70E740481C1C}">
                <a14:useLocalDpi xmlns:a14="http://schemas.microsoft.com/office/drawing/2010/main" val="0"/>
              </a:ext>
            </a:extLst>
          </a:blip>
          <a:srcRect t="17954" b="9999"/>
          <a:stretch/>
        </p:blipFill>
        <p:spPr>
          <a:xfrm>
            <a:off x="1687954" y="0"/>
            <a:ext cx="9989384" cy="9771177"/>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he digital certificate that the server sends to the client includes the server’s public key. The server also generates a long random number, encrypts it using its private key and sends this to the client.…"/>
          <p:cNvSpPr txBox="1">
            <a:spLocks noGrp="1"/>
          </p:cNvSpPr>
          <p:nvPr>
            <p:ph type="body" idx="1"/>
          </p:nvPr>
        </p:nvSpPr>
        <p:spPr>
          <a:prstGeom prst="rect">
            <a:avLst/>
          </a:prstGeom>
        </p:spPr>
        <p:txBody>
          <a:bodyPr/>
          <a:lstStyle/>
          <a:p>
            <a:pPr marL="243188" indent="-243188" defTabSz="578358">
              <a:spcBef>
                <a:spcPts val="2900"/>
              </a:spcBef>
              <a:defRPr sz="2772"/>
            </a:pPr>
            <a:r>
              <a:t>The digital certificate that the server sends to the client includes the server’s public key. The server also generates a long random number, encrypts it using its private key and sends this to the client. </a:t>
            </a:r>
          </a:p>
          <a:p>
            <a:pPr marL="243188" indent="-243188" defTabSz="578358">
              <a:spcBef>
                <a:spcPts val="2900"/>
              </a:spcBef>
              <a:defRPr sz="2772"/>
            </a:pPr>
            <a:r>
              <a:t>The client can then decrypt this using the server’s public key and, in turn, generates its own long random number. It encrypts this number using the server’s public key and sends it to the server, which decrypts the message using its private key. Both client and server then have two long random numbers. </a:t>
            </a:r>
          </a:p>
          <a:p>
            <a:pPr marL="243188" indent="-243188" defTabSz="578358">
              <a:spcBef>
                <a:spcPts val="2900"/>
              </a:spcBef>
              <a:defRPr sz="2772"/>
            </a:pPr>
            <a:r>
              <a:t>The agreed encryption method includes a way of generating an encryption key from these numbers. The client and server independently compute the key that will be used to encrypt subsequent messages using a symmetric approach. </a:t>
            </a:r>
          </a:p>
          <a:p>
            <a:pPr marL="243188" indent="-243188" defTabSz="578358">
              <a:spcBef>
                <a:spcPts val="2900"/>
              </a:spcBef>
              <a:defRPr sz="2772"/>
            </a:pPr>
            <a:r>
              <a:t>All client-server traffic is encrypted and decrypted using that computed key. There is no need to exchange the key itself.</a:t>
            </a:r>
          </a:p>
        </p:txBody>
      </p:sp>
      <p:sp>
        <p:nvSpPr>
          <p:cNvPr id="202" name="TLS explained"/>
          <p:cNvSpPr txBox="1">
            <a:spLocks noGrp="1"/>
          </p:cNvSpPr>
          <p:nvPr>
            <p:ph type="title"/>
          </p:nvPr>
        </p:nvSpPr>
        <p:spPr>
          <a:prstGeom prst="rect">
            <a:avLst/>
          </a:prstGeom>
        </p:spPr>
        <p:txBody>
          <a:bodyPr/>
          <a:lstStyle/>
          <a:p>
            <a:r>
              <a:t>TLS explained</a:t>
            </a:r>
          </a:p>
        </p:txBody>
      </p:sp>
      <p:sp>
        <p:nvSpPr>
          <p:cNvPr id="20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As a product provider you inevitably store information about your users and, for cloud-based products, user data.…"/>
          <p:cNvSpPr txBox="1">
            <a:spLocks noGrp="1"/>
          </p:cNvSpPr>
          <p:nvPr>
            <p:ph type="body" idx="1"/>
          </p:nvPr>
        </p:nvSpPr>
        <p:spPr>
          <a:prstGeom prst="rect">
            <a:avLst/>
          </a:prstGeom>
        </p:spPr>
        <p:txBody>
          <a:bodyPr/>
          <a:lstStyle/>
          <a:p>
            <a:pPr marL="235818" indent="-235818" defTabSz="560831">
              <a:spcBef>
                <a:spcPts val="2800"/>
              </a:spcBef>
              <a:defRPr sz="2688"/>
            </a:pPr>
            <a:r>
              <a:t>As a product provider you inevitably store information about your users and, for cloud-based products, user data. </a:t>
            </a:r>
          </a:p>
          <a:p>
            <a:pPr marL="235818" indent="-235818" defTabSz="560831">
              <a:spcBef>
                <a:spcPts val="2800"/>
              </a:spcBef>
              <a:defRPr sz="2688"/>
            </a:pPr>
            <a:r>
              <a:t>Encryption can be used to reduce the damage that may occur from data theft. If information is encrypted, it is impossible, or very expensive, for thieves to access and use the unencrypted data.</a:t>
            </a:r>
          </a:p>
          <a:p>
            <a:pPr marL="877823" lvl="1" indent="-438911" defTabSz="560831">
              <a:spcBef>
                <a:spcPts val="2800"/>
              </a:spcBef>
              <a:defRPr sz="2304"/>
            </a:pPr>
            <a:r>
              <a:t>Data in transit.  </a:t>
            </a:r>
            <a:br/>
            <a:r>
              <a:t>When transferring the data over the Internet, you should always use the https rather than the http protocol to ensure encryption.</a:t>
            </a:r>
          </a:p>
          <a:p>
            <a:pPr marL="877823" lvl="1" indent="-438911" defTabSz="560831">
              <a:spcBef>
                <a:spcPts val="2800"/>
              </a:spcBef>
              <a:defRPr sz="2304"/>
            </a:pPr>
            <a:r>
              <a:t>Data at rest. </a:t>
            </a:r>
            <a:br/>
            <a:r>
              <a:t>If data is not being used, then the files where the data is stored should be encrypted so that theft of these files will not lead to disclosure of confidential information. </a:t>
            </a:r>
          </a:p>
          <a:p>
            <a:pPr marL="877823" lvl="1" indent="-438911" defTabSz="560831">
              <a:spcBef>
                <a:spcPts val="2800"/>
              </a:spcBef>
              <a:defRPr sz="2304"/>
            </a:pPr>
            <a:r>
              <a:t>Data in use</a:t>
            </a:r>
            <a:br/>
            <a:r>
              <a:t>The data is being actively processed. Encrypting and decrypting the data slows down the system response time. Implementing a general search mechanism with encrypted data is impossible,</a:t>
            </a:r>
          </a:p>
        </p:txBody>
      </p:sp>
      <p:sp>
        <p:nvSpPr>
          <p:cNvPr id="206" name="Data encryption"/>
          <p:cNvSpPr txBox="1">
            <a:spLocks noGrp="1"/>
          </p:cNvSpPr>
          <p:nvPr>
            <p:ph type="title"/>
          </p:nvPr>
        </p:nvSpPr>
        <p:spPr>
          <a:prstGeom prst="rect">
            <a:avLst/>
          </a:prstGeom>
        </p:spPr>
        <p:txBody>
          <a:bodyPr/>
          <a:lstStyle/>
          <a:p>
            <a:r>
              <a:t>Data encryption</a:t>
            </a:r>
          </a:p>
        </p:txBody>
      </p:sp>
      <p:sp>
        <p:nvSpPr>
          <p:cNvPr id="20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Figure 7.14 Encryption levels"/>
          <p:cNvSpPr txBox="1">
            <a:spLocks noGrp="1"/>
          </p:cNvSpPr>
          <p:nvPr>
            <p:ph type="title"/>
          </p:nvPr>
        </p:nvSpPr>
        <p:spPr>
          <a:prstGeom prst="rect">
            <a:avLst/>
          </a:prstGeom>
        </p:spPr>
        <p:txBody>
          <a:bodyPr/>
          <a:lstStyle/>
          <a:p>
            <a:r>
              <a:t>Figure 7.14 Encryption levels</a:t>
            </a:r>
          </a:p>
        </p:txBody>
      </p:sp>
      <p:sp>
        <p:nvSpPr>
          <p:cNvPr id="21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pic>
        <p:nvPicPr>
          <p:cNvPr id="5" name="Picture 4">
            <a:extLst>
              <a:ext uri="{FF2B5EF4-FFF2-40B4-BE49-F238E27FC236}">
                <a16:creationId xmlns:a16="http://schemas.microsoft.com/office/drawing/2014/main" id="{813E62B2-9F2A-7249-942A-2ABC92094651}"/>
              </a:ext>
            </a:extLst>
          </p:cNvPr>
          <p:cNvPicPr>
            <a:picLocks noChangeAspect="1"/>
          </p:cNvPicPr>
          <p:nvPr/>
        </p:nvPicPr>
        <p:blipFill rotWithShape="1">
          <a:blip r:embed="rId2">
            <a:extLst>
              <a:ext uri="{28A0092B-C50C-407E-A947-70E740481C1C}">
                <a14:useLocalDpi xmlns:a14="http://schemas.microsoft.com/office/drawing/2010/main" val="0"/>
              </a:ext>
            </a:extLst>
          </a:blip>
          <a:srcRect l="9335" t="9545" r="10688" b="55690"/>
          <a:stretch/>
        </p:blipFill>
        <p:spPr>
          <a:xfrm>
            <a:off x="824533" y="1351877"/>
            <a:ext cx="11355734" cy="7049845"/>
          </a:xfrm>
          <a:prstGeom prst="rect">
            <a:avLst/>
          </a:prstGeom>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Key management is the process of ensuring that encryption keys are securely generated, stored and accessed by authorized users.…"/>
          <p:cNvSpPr txBox="1">
            <a:spLocks noGrp="1"/>
          </p:cNvSpPr>
          <p:nvPr>
            <p:ph type="body" idx="1"/>
          </p:nvPr>
        </p:nvSpPr>
        <p:spPr>
          <a:prstGeom prst="rect">
            <a:avLst/>
          </a:prstGeom>
        </p:spPr>
        <p:txBody>
          <a:bodyPr/>
          <a:lstStyle/>
          <a:p>
            <a:r>
              <a:t>Key management is the process of ensuring that encryption keys are securely generated, stored and accessed by authorized users. </a:t>
            </a:r>
          </a:p>
          <a:p>
            <a:r>
              <a:t>Businesses may have to manage tens of thousands of encryption keys so it is impractical to do key management manually and you need to use some kind of automated key management system (KMS). </a:t>
            </a:r>
          </a:p>
          <a:p>
            <a:r>
              <a:t>Key management is important because, if you get it wrong, unauthorized users may be able to access your keys and so decrypt supposedly private data. Even worse, if you lose encryption keys, then your encrypted data may be permanently inaccessible. </a:t>
            </a:r>
          </a:p>
          <a:p>
            <a:r>
              <a:t>A key management system (KMS) is a specialized database that is designed to securely store and manage encryption keys, digital certificates and other confidential information. </a:t>
            </a:r>
          </a:p>
        </p:txBody>
      </p:sp>
      <p:sp>
        <p:nvSpPr>
          <p:cNvPr id="214" name="Key management"/>
          <p:cNvSpPr txBox="1">
            <a:spLocks noGrp="1"/>
          </p:cNvSpPr>
          <p:nvPr>
            <p:ph type="title"/>
          </p:nvPr>
        </p:nvSpPr>
        <p:spPr>
          <a:prstGeom prst="rect">
            <a:avLst/>
          </a:prstGeom>
        </p:spPr>
        <p:txBody>
          <a:bodyPr/>
          <a:lstStyle/>
          <a:p>
            <a:r>
              <a:t>Key management</a:t>
            </a:r>
          </a:p>
        </p:txBody>
      </p:sp>
      <p:sp>
        <p:nvSpPr>
          <p:cNvPr id="21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igure 7.2 System infrastructure stack"/>
          <p:cNvSpPr txBox="1">
            <a:spLocks noGrp="1"/>
          </p:cNvSpPr>
          <p:nvPr>
            <p:ph type="title"/>
          </p:nvPr>
        </p:nvSpPr>
        <p:spPr>
          <a:prstGeom prst="rect">
            <a:avLst/>
          </a:prstGeom>
        </p:spPr>
        <p:txBody>
          <a:bodyPr/>
          <a:lstStyle/>
          <a:p>
            <a:r>
              <a:t>Figure 7.2 System infrastructure stack</a:t>
            </a:r>
          </a:p>
        </p:txBody>
      </p:sp>
      <p:sp>
        <p:nvSpPr>
          <p:cNvPr id="74"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pic>
        <p:nvPicPr>
          <p:cNvPr id="5" name="Picture 4">
            <a:extLst>
              <a:ext uri="{FF2B5EF4-FFF2-40B4-BE49-F238E27FC236}">
                <a16:creationId xmlns:a16="http://schemas.microsoft.com/office/drawing/2014/main" id="{59AE22EF-B135-A54B-A1AE-05BF1D176BAB}"/>
              </a:ext>
            </a:extLst>
          </p:cNvPr>
          <p:cNvPicPr>
            <a:picLocks noChangeAspect="1"/>
          </p:cNvPicPr>
          <p:nvPr/>
        </p:nvPicPr>
        <p:blipFill rotWithShape="1">
          <a:blip r:embed="rId2">
            <a:extLst>
              <a:ext uri="{28A0092B-C50C-407E-A947-70E740481C1C}">
                <a14:useLocalDpi xmlns:a14="http://schemas.microsoft.com/office/drawing/2010/main" val="0"/>
              </a:ext>
            </a:extLst>
          </a:blip>
          <a:srcRect l="23606" t="8712" r="22581" b="50000"/>
          <a:stretch/>
        </p:blipFill>
        <p:spPr>
          <a:xfrm>
            <a:off x="2642433" y="926071"/>
            <a:ext cx="7719934" cy="8459229"/>
          </a:xfrm>
          <a:prstGeom prst="rect">
            <a:avLst/>
          </a:prstGeom>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Figure 7.15 Using a KMS for encryption management"/>
          <p:cNvSpPr txBox="1">
            <a:spLocks noGrp="1"/>
          </p:cNvSpPr>
          <p:nvPr>
            <p:ph type="title"/>
          </p:nvPr>
        </p:nvSpPr>
        <p:spPr>
          <a:prstGeom prst="rect">
            <a:avLst/>
          </a:prstGeom>
        </p:spPr>
        <p:txBody>
          <a:bodyPr/>
          <a:lstStyle/>
          <a:p>
            <a:r>
              <a:t>Figure 7.15 Using a KMS for encryption management</a:t>
            </a:r>
          </a:p>
        </p:txBody>
      </p:sp>
      <p:sp>
        <p:nvSpPr>
          <p:cNvPr id="21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40</a:t>
            </a:fld>
            <a:endParaRPr/>
          </a:p>
        </p:txBody>
      </p:sp>
      <p:pic>
        <p:nvPicPr>
          <p:cNvPr id="5" name="Picture 4">
            <a:extLst>
              <a:ext uri="{FF2B5EF4-FFF2-40B4-BE49-F238E27FC236}">
                <a16:creationId xmlns:a16="http://schemas.microsoft.com/office/drawing/2014/main" id="{634B7003-E52C-3B41-BA4F-5F9CCCF87979}"/>
              </a:ext>
            </a:extLst>
          </p:cNvPr>
          <p:cNvPicPr>
            <a:picLocks noChangeAspect="1"/>
          </p:cNvPicPr>
          <p:nvPr/>
        </p:nvPicPr>
        <p:blipFill rotWithShape="1">
          <a:blip r:embed="rId2">
            <a:extLst>
              <a:ext uri="{28A0092B-C50C-407E-A947-70E740481C1C}">
                <a14:useLocalDpi xmlns:a14="http://schemas.microsoft.com/office/drawing/2010/main" val="0"/>
              </a:ext>
            </a:extLst>
          </a:blip>
          <a:srcRect l="6362" t="12043" r="21986" b="43503"/>
          <a:stretch/>
        </p:blipFill>
        <p:spPr>
          <a:xfrm>
            <a:off x="1409075" y="1195718"/>
            <a:ext cx="10493429" cy="8838862"/>
          </a:xfrm>
          <a:prstGeom prst="rect">
            <a:avLst/>
          </a:prstGeom>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Business may be required by accounting and other regulations to keep copies of all of their data for several years.…"/>
          <p:cNvSpPr txBox="1">
            <a:spLocks noGrp="1"/>
          </p:cNvSpPr>
          <p:nvPr>
            <p:ph type="body" idx="1"/>
          </p:nvPr>
        </p:nvSpPr>
        <p:spPr>
          <a:prstGeom prst="rect">
            <a:avLst/>
          </a:prstGeom>
        </p:spPr>
        <p:txBody>
          <a:bodyPr/>
          <a:lstStyle/>
          <a:p>
            <a:r>
              <a:t>Business may be required by accounting and other regulations to keep copies of all of their data for several years. </a:t>
            </a:r>
          </a:p>
          <a:p>
            <a:pPr lvl="1"/>
            <a:r>
              <a:t>For example, in the UK, tax and company data has to be maintained for at least six years, with a longer retention period for some types of data. Data protection regulations may require that this data be stored securely, so the data should be encrypted. </a:t>
            </a:r>
          </a:p>
          <a:p>
            <a:r>
              <a:t>To reduce the risks of a security breach, encryption keys should be changed regularly. This means that archival data may be encrypted with a different key from the current data in your system. </a:t>
            </a:r>
          </a:p>
          <a:p>
            <a:r>
              <a:t>Therefore, key management systems must maintain multiple, timestamped versions of keys so that system backups and archives can be decrypted if required. </a:t>
            </a:r>
          </a:p>
        </p:txBody>
      </p:sp>
      <p:sp>
        <p:nvSpPr>
          <p:cNvPr id="222" name="Long-term key storage"/>
          <p:cNvSpPr txBox="1">
            <a:spLocks noGrp="1"/>
          </p:cNvSpPr>
          <p:nvPr>
            <p:ph type="title"/>
          </p:nvPr>
        </p:nvSpPr>
        <p:spPr>
          <a:prstGeom prst="rect">
            <a:avLst/>
          </a:prstGeom>
        </p:spPr>
        <p:txBody>
          <a:bodyPr/>
          <a:lstStyle/>
          <a:p>
            <a:r>
              <a:t>Long-term key storage</a:t>
            </a:r>
          </a:p>
        </p:txBody>
      </p:sp>
      <p:sp>
        <p:nvSpPr>
          <p:cNvPr id="22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41</a:t>
            </a:fld>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rivacy is a social concept that relates to the collection, dissemination and appropriate use of personal information held by a third-party such as a company or a hospital.…"/>
          <p:cNvSpPr txBox="1">
            <a:spLocks noGrp="1"/>
          </p:cNvSpPr>
          <p:nvPr>
            <p:ph type="body" idx="1"/>
          </p:nvPr>
        </p:nvSpPr>
        <p:spPr>
          <a:prstGeom prst="rect">
            <a:avLst/>
          </a:prstGeom>
        </p:spPr>
        <p:txBody>
          <a:bodyPr/>
          <a:lstStyle/>
          <a:p>
            <a:r>
              <a:t>Privacy is a social concept that relates to the collection, dissemination and appropriate use of personal information held by a third-party such as a company or a hospital. </a:t>
            </a:r>
          </a:p>
          <a:p>
            <a:r>
              <a:t>The importance of privacy has changed over time and individuals have their own views on what degree of privacy is important. </a:t>
            </a:r>
          </a:p>
          <a:p>
            <a:r>
              <a:t>Culture and age also affect peoples’ views on what privacy means.</a:t>
            </a:r>
          </a:p>
          <a:p>
            <a:pPr lvl="1"/>
            <a:r>
              <a:t>Younger people were early adopters of the first social networks and many of them seem to be less inhibited about sharing personal information on these platforms than older people.</a:t>
            </a:r>
          </a:p>
          <a:p>
            <a:pPr lvl="1"/>
            <a:r>
              <a:t>In some countries, the level of income earned by an individual is seen as a private matter;  in others, all tax returns are openly published.  </a:t>
            </a:r>
          </a:p>
        </p:txBody>
      </p:sp>
      <p:sp>
        <p:nvSpPr>
          <p:cNvPr id="226" name="Privacy"/>
          <p:cNvSpPr txBox="1">
            <a:spLocks noGrp="1"/>
          </p:cNvSpPr>
          <p:nvPr>
            <p:ph type="title"/>
          </p:nvPr>
        </p:nvSpPr>
        <p:spPr>
          <a:prstGeom prst="rect">
            <a:avLst/>
          </a:prstGeom>
        </p:spPr>
        <p:txBody>
          <a:bodyPr/>
          <a:lstStyle/>
          <a:p>
            <a:r>
              <a:t>Privacy</a:t>
            </a:r>
          </a:p>
        </p:txBody>
      </p:sp>
      <p:sp>
        <p:nvSpPr>
          <p:cNvPr id="22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42</a:t>
            </a:fld>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If you are offering a product directly to consumers and you fail to conform to privacy regulations, then you may be subject to legal action by product buyers or by a data regulator. If your conformance is weaker than the protection offered by data protection regulations in some countries, you won’t be able to sell your product in these countries.…"/>
          <p:cNvSpPr txBox="1">
            <a:spLocks noGrp="1"/>
          </p:cNvSpPr>
          <p:nvPr>
            <p:ph type="body" idx="1"/>
          </p:nvPr>
        </p:nvSpPr>
        <p:spPr>
          <a:prstGeom prst="rect">
            <a:avLst/>
          </a:prstGeom>
        </p:spPr>
        <p:txBody>
          <a:bodyPr/>
          <a:lstStyle/>
          <a:p>
            <a:r>
              <a:t>If you are offering a product directly to consumers and you fail to conform to privacy regulations, then you may be subject to legal action by product buyers or by a data regulator. If your conformance is weaker than the protection offered by data protection regulations in some countries, you won’t be able to sell your product in these countries.</a:t>
            </a:r>
          </a:p>
          <a:p>
            <a:r>
              <a:t>If your product is a business product, business customers require privacy safeguards so that they are not put at risk of privacy violations and legal action by users.</a:t>
            </a:r>
          </a:p>
          <a:p>
            <a:r>
              <a:t>If personal information is leaked or misused, even if this is not seen as a violation of privacy regulations, this can lead to serious reputational damage. Customers may stop using your product because of this</a:t>
            </a:r>
          </a:p>
        </p:txBody>
      </p:sp>
      <p:sp>
        <p:nvSpPr>
          <p:cNvPr id="230" name="Business reasons for privacy"/>
          <p:cNvSpPr txBox="1">
            <a:spLocks noGrp="1"/>
          </p:cNvSpPr>
          <p:nvPr>
            <p:ph type="title"/>
          </p:nvPr>
        </p:nvSpPr>
        <p:spPr>
          <a:prstGeom prst="rect">
            <a:avLst/>
          </a:prstGeom>
        </p:spPr>
        <p:txBody>
          <a:bodyPr/>
          <a:lstStyle/>
          <a:p>
            <a:r>
              <a:t>Business reasons for privacy</a:t>
            </a:r>
          </a:p>
        </p:txBody>
      </p:sp>
      <p:sp>
        <p:nvSpPr>
          <p:cNvPr id="23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43</a:t>
            </a:fld>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In many countries, the right to individual privacy is protected by data protection laws.…"/>
          <p:cNvSpPr txBox="1">
            <a:spLocks noGrp="1"/>
          </p:cNvSpPr>
          <p:nvPr>
            <p:ph type="body" idx="1"/>
          </p:nvPr>
        </p:nvSpPr>
        <p:spPr>
          <a:prstGeom prst="rect">
            <a:avLst/>
          </a:prstGeom>
        </p:spPr>
        <p:txBody>
          <a:bodyPr/>
          <a:lstStyle/>
          <a:p>
            <a:r>
              <a:t>In many countries, the right to individual privacy is protected by data protection laws. </a:t>
            </a:r>
          </a:p>
          <a:p>
            <a:r>
              <a:t>These laws limit the collection, dissemination and use of personal data to the purposes for which it was collected. </a:t>
            </a:r>
          </a:p>
          <a:p>
            <a:pPr lvl="1"/>
            <a:r>
              <a:t>For example, a travel insurance company may collect health information so that they can assess their level of risk. This is legal and permissible. </a:t>
            </a:r>
          </a:p>
          <a:p>
            <a:pPr lvl="1"/>
            <a:r>
              <a:t>However, it would not be legal for those companies to use this information to target online advertising of health products, unless their users had given specific permission for this.</a:t>
            </a:r>
          </a:p>
        </p:txBody>
      </p:sp>
      <p:sp>
        <p:nvSpPr>
          <p:cNvPr id="234" name="Data protection laws"/>
          <p:cNvSpPr txBox="1">
            <a:spLocks noGrp="1"/>
          </p:cNvSpPr>
          <p:nvPr>
            <p:ph type="title"/>
          </p:nvPr>
        </p:nvSpPr>
        <p:spPr>
          <a:prstGeom prst="rect">
            <a:avLst/>
          </a:prstGeom>
        </p:spPr>
        <p:txBody>
          <a:bodyPr/>
          <a:lstStyle/>
          <a:p>
            <a:r>
              <a:t>Data protection laws</a:t>
            </a:r>
          </a:p>
        </p:txBody>
      </p:sp>
      <p:sp>
        <p:nvSpPr>
          <p:cNvPr id="23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44</a:t>
            </a:fld>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Figure 7.16 Data protection laws"/>
          <p:cNvSpPr txBox="1">
            <a:spLocks noGrp="1"/>
          </p:cNvSpPr>
          <p:nvPr>
            <p:ph type="title"/>
          </p:nvPr>
        </p:nvSpPr>
        <p:spPr>
          <a:prstGeom prst="rect">
            <a:avLst/>
          </a:prstGeom>
        </p:spPr>
        <p:txBody>
          <a:bodyPr/>
          <a:lstStyle/>
          <a:p>
            <a:r>
              <a:t>Figure 7.16 Data protection laws</a:t>
            </a:r>
          </a:p>
        </p:txBody>
      </p:sp>
      <p:sp>
        <p:nvSpPr>
          <p:cNvPr id="23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45</a:t>
            </a:fld>
            <a:endParaRPr/>
          </a:p>
        </p:txBody>
      </p:sp>
      <p:pic>
        <p:nvPicPr>
          <p:cNvPr id="5" name="Picture 4">
            <a:extLst>
              <a:ext uri="{FF2B5EF4-FFF2-40B4-BE49-F238E27FC236}">
                <a16:creationId xmlns:a16="http://schemas.microsoft.com/office/drawing/2014/main" id="{EF39DEBB-B1EF-9E48-AED8-8EA720E5DB35}"/>
              </a:ext>
            </a:extLst>
          </p:cNvPr>
          <p:cNvPicPr>
            <a:picLocks noChangeAspect="1"/>
          </p:cNvPicPr>
          <p:nvPr/>
        </p:nvPicPr>
        <p:blipFill rotWithShape="1">
          <a:blip r:embed="rId2">
            <a:extLst>
              <a:ext uri="{28A0092B-C50C-407E-A947-70E740481C1C}">
                <a14:useLocalDpi xmlns:a14="http://schemas.microsoft.com/office/drawing/2010/main" val="0"/>
              </a:ext>
            </a:extLst>
          </a:blip>
          <a:srcRect l="8145" t="11628" r="5932" b="67347"/>
          <a:stretch/>
        </p:blipFill>
        <p:spPr>
          <a:xfrm>
            <a:off x="110300" y="1948721"/>
            <a:ext cx="12481751" cy="4362139"/>
          </a:xfrm>
          <a:prstGeom prst="rect">
            <a:avLst/>
          </a:prstGeom>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Awareness and control Users of your product must be made aware of what data is collected when they are using your product, and must have control over the personal information that you collect from them.…"/>
          <p:cNvSpPr txBox="1">
            <a:spLocks noGrp="1"/>
          </p:cNvSpPr>
          <p:nvPr>
            <p:ph type="body" idx="1"/>
          </p:nvPr>
        </p:nvSpPr>
        <p:spPr>
          <a:prstGeom prst="rect">
            <a:avLst/>
          </a:prstGeom>
        </p:spPr>
        <p:txBody>
          <a:bodyPr/>
          <a:lstStyle/>
          <a:p>
            <a:r>
              <a:rPr b="1" i="1"/>
              <a:t>Awareness and control</a:t>
            </a:r>
            <a:br/>
            <a:r>
              <a:t>Users of your product must be made aware of what data is collected when they are using your product, and must have control over the personal information that you collect from them.</a:t>
            </a:r>
          </a:p>
          <a:p>
            <a:r>
              <a:rPr b="1" i="1"/>
              <a:t>Purpose</a:t>
            </a:r>
            <a:br/>
            <a:r>
              <a:t>You must tell users why data is being collected and you must not use that data for other purposes.</a:t>
            </a:r>
          </a:p>
          <a:p>
            <a:r>
              <a:rPr b="1" i="1"/>
              <a:t>Consent</a:t>
            </a:r>
            <a:br/>
            <a:r>
              <a:t>You must always have the consent of a user before you disclose their data to other people.</a:t>
            </a:r>
          </a:p>
          <a:p>
            <a:r>
              <a:rPr b="1" i="1"/>
              <a:t>Data lifetime</a:t>
            </a:r>
            <a:br/>
            <a:r>
              <a:t>You must not keep data for longer than you need to. If a user deletes their account, you must delete the personal data associated with that account.</a:t>
            </a:r>
          </a:p>
        </p:txBody>
      </p:sp>
      <p:sp>
        <p:nvSpPr>
          <p:cNvPr id="242" name="Table 7.6 Data protection principles (1)"/>
          <p:cNvSpPr txBox="1">
            <a:spLocks noGrp="1"/>
          </p:cNvSpPr>
          <p:nvPr>
            <p:ph type="title"/>
          </p:nvPr>
        </p:nvSpPr>
        <p:spPr>
          <a:prstGeom prst="rect">
            <a:avLst/>
          </a:prstGeom>
        </p:spPr>
        <p:txBody>
          <a:bodyPr/>
          <a:lstStyle/>
          <a:p>
            <a:r>
              <a:t>Table 7.6 Data protection principles (1)</a:t>
            </a:r>
          </a:p>
        </p:txBody>
      </p:sp>
      <p:sp>
        <p:nvSpPr>
          <p:cNvPr id="24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46</a:t>
            </a:fld>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ecure storage You must maintain data securely so that it cannot be tampered with or disclosed to unauthorized people.…"/>
          <p:cNvSpPr txBox="1">
            <a:spLocks noGrp="1"/>
          </p:cNvSpPr>
          <p:nvPr>
            <p:ph type="body" idx="1"/>
          </p:nvPr>
        </p:nvSpPr>
        <p:spPr>
          <a:prstGeom prst="rect">
            <a:avLst/>
          </a:prstGeom>
        </p:spPr>
        <p:txBody>
          <a:bodyPr/>
          <a:lstStyle/>
          <a:p>
            <a:r>
              <a:rPr b="1"/>
              <a:t>Secure storage</a:t>
            </a:r>
            <a:br/>
            <a:r>
              <a:t>You must maintain data securely so that it cannot be tampered with or disclosed to unauthorized people.</a:t>
            </a:r>
          </a:p>
          <a:p>
            <a:r>
              <a:rPr b="1"/>
              <a:t>Discovery and error correction</a:t>
            </a:r>
            <a:br/>
            <a:r>
              <a:t>You must allow users to find out what personal data that you store. You must provide a way for users to correct errors in their personal data.</a:t>
            </a:r>
          </a:p>
          <a:p>
            <a:r>
              <a:rPr b="1" i="1"/>
              <a:t>Location</a:t>
            </a:r>
            <a:br/>
            <a:r>
              <a:t>You must not store data in countries where weaker data protection laws apply unless there is an explicit agreement that the stronger data protection rules will be upheld.</a:t>
            </a:r>
          </a:p>
        </p:txBody>
      </p:sp>
      <p:sp>
        <p:nvSpPr>
          <p:cNvPr id="246" name="Data protection principles (2)"/>
          <p:cNvSpPr txBox="1">
            <a:spLocks noGrp="1"/>
          </p:cNvSpPr>
          <p:nvPr>
            <p:ph type="title"/>
          </p:nvPr>
        </p:nvSpPr>
        <p:spPr>
          <a:prstGeom prst="rect">
            <a:avLst/>
          </a:prstGeom>
        </p:spPr>
        <p:txBody>
          <a:bodyPr/>
          <a:lstStyle/>
          <a:p>
            <a:r>
              <a:t>Data protection principles (2)</a:t>
            </a:r>
          </a:p>
        </p:txBody>
      </p:sp>
      <p:sp>
        <p:nvSpPr>
          <p:cNvPr id="24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47</a:t>
            </a:fld>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You should to establish a privacy policy that defines how personal and sensitive information about users is collected, stored and managed.…"/>
          <p:cNvSpPr txBox="1">
            <a:spLocks noGrp="1"/>
          </p:cNvSpPr>
          <p:nvPr>
            <p:ph type="body" idx="1"/>
          </p:nvPr>
        </p:nvSpPr>
        <p:spPr>
          <a:prstGeom prst="rect">
            <a:avLst/>
          </a:prstGeom>
        </p:spPr>
        <p:txBody>
          <a:bodyPr/>
          <a:lstStyle/>
          <a:p>
            <a:pPr marL="216167" indent="-216167" defTabSz="514095">
              <a:spcBef>
                <a:spcPts val="2600"/>
              </a:spcBef>
              <a:defRPr sz="2464"/>
            </a:pPr>
            <a:r>
              <a:t>You should to establish a privacy policy that defines how personal and sensitive information about users is collected, stored and managed.  </a:t>
            </a:r>
          </a:p>
          <a:p>
            <a:pPr marL="216167" indent="-216167" defTabSz="514095">
              <a:spcBef>
                <a:spcPts val="2600"/>
              </a:spcBef>
              <a:defRPr sz="2464"/>
            </a:pPr>
            <a:r>
              <a:t>Software products use data in different ways, so your privacy policy has to define the personal data that you will collect and how you will use that data. </a:t>
            </a:r>
          </a:p>
          <a:p>
            <a:pPr marL="216167" indent="-216167" defTabSz="514095">
              <a:spcBef>
                <a:spcPts val="2600"/>
              </a:spcBef>
              <a:defRPr sz="2464"/>
            </a:pPr>
            <a:r>
              <a:t>Product users should be able to review your privacy policy and change their preferences regarding the information that you store. </a:t>
            </a:r>
          </a:p>
          <a:p>
            <a:pPr marL="216167" indent="-216167" defTabSz="514095">
              <a:spcBef>
                <a:spcPts val="2600"/>
              </a:spcBef>
              <a:defRPr sz="2464"/>
            </a:pPr>
            <a:r>
              <a:t>Your privacy policy is a legal document and it should be auditable to check that it is consistent with the data protection laws in countries where your software is sold.</a:t>
            </a:r>
          </a:p>
          <a:p>
            <a:pPr marL="216167" indent="-216167" defTabSz="514095">
              <a:spcBef>
                <a:spcPts val="2600"/>
              </a:spcBef>
              <a:defRPr sz="2464"/>
            </a:pPr>
            <a:r>
              <a:t>Privacy policies should not be expressed to users in a long ‘terms and conditions’ document that, in practice, nobody reads. </a:t>
            </a:r>
          </a:p>
          <a:p>
            <a:pPr marL="216167" indent="-216167" defTabSz="514095">
              <a:spcBef>
                <a:spcPts val="2600"/>
              </a:spcBef>
              <a:defRPr sz="2464"/>
            </a:pPr>
            <a:r>
              <a:t>The GDPR now require software companies to include a summary of their privacy policy, written in plain language rather than legal jargon, on their website. </a:t>
            </a:r>
          </a:p>
        </p:txBody>
      </p:sp>
      <p:sp>
        <p:nvSpPr>
          <p:cNvPr id="250" name="Privacy policy"/>
          <p:cNvSpPr txBox="1">
            <a:spLocks noGrp="1"/>
          </p:cNvSpPr>
          <p:nvPr>
            <p:ph type="title"/>
          </p:nvPr>
        </p:nvSpPr>
        <p:spPr>
          <a:prstGeom prst="rect">
            <a:avLst/>
          </a:prstGeom>
        </p:spPr>
        <p:txBody>
          <a:bodyPr/>
          <a:lstStyle/>
          <a:p>
            <a:r>
              <a:t>Privacy policy</a:t>
            </a:r>
          </a:p>
        </p:txBody>
      </p:sp>
      <p:sp>
        <p:nvSpPr>
          <p:cNvPr id="25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48</a:t>
            </a:fld>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ecurity is a technical concept that relates to a software system’s ability to protect itself from malicious attacks that may threaten its availability, the integrity of the system and/or its data, and the theft of confidential information.…"/>
          <p:cNvSpPr txBox="1">
            <a:spLocks noGrp="1"/>
          </p:cNvSpPr>
          <p:nvPr>
            <p:ph type="body" idx="1"/>
          </p:nvPr>
        </p:nvSpPr>
        <p:spPr>
          <a:prstGeom prst="rect">
            <a:avLst/>
          </a:prstGeom>
        </p:spPr>
        <p:txBody>
          <a:bodyPr/>
          <a:lstStyle/>
          <a:p>
            <a:pPr marL="198972" indent="-198972" defTabSz="473201">
              <a:spcBef>
                <a:spcPts val="2400"/>
              </a:spcBef>
              <a:defRPr sz="2268"/>
            </a:pPr>
            <a:r>
              <a:t> Security is a technical concept that relates to a software system’s ability to protect itself from malicious attacks that may threaten its availability, the integrity of the system and/or its data, and the theft of confidential information.</a:t>
            </a:r>
          </a:p>
          <a:p>
            <a:pPr marL="198972" indent="-198972" defTabSz="473201">
              <a:spcBef>
                <a:spcPts val="2400"/>
              </a:spcBef>
              <a:defRPr sz="2268"/>
            </a:pPr>
            <a:r>
              <a:t>Common types of attack on software products include injection attacks, cross-site scripting attacks, session hijacking attacks, denial of service attacks and brute force attacks.</a:t>
            </a:r>
          </a:p>
          <a:p>
            <a:pPr marL="198972" indent="-198972" defTabSz="473201">
              <a:spcBef>
                <a:spcPts val="2400"/>
              </a:spcBef>
              <a:defRPr sz="2268"/>
            </a:pPr>
            <a:r>
              <a:t>Authentication may be based on something a user knows, something a user has, or some physical attribute of the user.</a:t>
            </a:r>
          </a:p>
          <a:p>
            <a:pPr marL="198972" indent="-198972" defTabSz="473201">
              <a:spcBef>
                <a:spcPts val="2400"/>
              </a:spcBef>
              <a:defRPr sz="2268"/>
            </a:pPr>
            <a:r>
              <a:t>Federated authentication involves devolving responsibility for authentication to a third-party such as Facebook or Google, or to a business’s authentication service.</a:t>
            </a:r>
          </a:p>
          <a:p>
            <a:pPr marL="198972" indent="-198972" defTabSz="473201">
              <a:spcBef>
                <a:spcPts val="2400"/>
              </a:spcBef>
              <a:defRPr sz="2268"/>
            </a:pPr>
            <a:r>
              <a:t>Authorization involves controlling access to system resources based on the user’s authenticated identity. Access control lists are the most commonly-used mechanism to implement authorization.</a:t>
            </a:r>
          </a:p>
          <a:p>
            <a:pPr marL="198972" indent="-198972" defTabSz="473201">
              <a:spcBef>
                <a:spcPts val="2400"/>
              </a:spcBef>
              <a:defRPr sz="2268"/>
            </a:pPr>
            <a:r>
              <a:t>Symmetric encryption involves encrypting and decrypting information with the same secret key. Asymmetric encryption uses a key pair – a private key and a public key. Information encrypted using the public key can only be decrypted using the private key.</a:t>
            </a:r>
          </a:p>
        </p:txBody>
      </p:sp>
      <p:sp>
        <p:nvSpPr>
          <p:cNvPr id="254" name="Key points 1"/>
          <p:cNvSpPr txBox="1">
            <a:spLocks noGrp="1"/>
          </p:cNvSpPr>
          <p:nvPr>
            <p:ph type="title"/>
          </p:nvPr>
        </p:nvSpPr>
        <p:spPr>
          <a:xfrm>
            <a:off x="651619" y="406400"/>
            <a:ext cx="11701562" cy="1165424"/>
          </a:xfrm>
          <a:prstGeom prst="rect">
            <a:avLst/>
          </a:prstGeom>
        </p:spPr>
        <p:txBody>
          <a:bodyPr/>
          <a:lstStyle/>
          <a:p>
            <a:r>
              <a:t>Key points 1</a:t>
            </a:r>
          </a:p>
        </p:txBody>
      </p:sp>
      <p:sp>
        <p:nvSpPr>
          <p:cNvPr id="25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49</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Authentication and authorization You should have authentication and authorization standards and procedures that ensure that all users have strong authentication and that they have properly access permissions properly. This minimizes the risk of unauthorized users accessing system resources.…"/>
          <p:cNvSpPr txBox="1">
            <a:spLocks noGrp="1"/>
          </p:cNvSpPr>
          <p:nvPr>
            <p:ph type="body" idx="1"/>
          </p:nvPr>
        </p:nvSpPr>
        <p:spPr>
          <a:prstGeom prst="rect">
            <a:avLst/>
          </a:prstGeom>
        </p:spPr>
        <p:txBody>
          <a:bodyPr/>
          <a:lstStyle/>
          <a:p>
            <a:pPr defTabSz="549148">
              <a:spcBef>
                <a:spcPts val="2800"/>
              </a:spcBef>
              <a:defRPr sz="2256"/>
            </a:pPr>
            <a:r>
              <a:rPr b="1" i="1"/>
              <a:t>Authentication and authorization</a:t>
            </a:r>
            <a:br/>
            <a:r>
              <a:t>You should have authentication and authorization standards and procedures that ensure that all users have strong authentication and that they have properly access permissions properly. This minimizes the risk of unauthorized users accessing system resources.</a:t>
            </a:r>
          </a:p>
          <a:p>
            <a:pPr defTabSz="549148">
              <a:spcBef>
                <a:spcPts val="2800"/>
              </a:spcBef>
              <a:defRPr sz="2256"/>
            </a:pPr>
            <a:r>
              <a:rPr b="1" i="1"/>
              <a:t>System infrastructure management</a:t>
            </a:r>
            <a:br/>
            <a:r>
              <a:t>Infrastructure software should be properly configured and security updates that patch vulnerabilities should be applied as soon as they become available. </a:t>
            </a:r>
          </a:p>
          <a:p>
            <a:pPr defTabSz="549148">
              <a:spcBef>
                <a:spcPts val="2800"/>
              </a:spcBef>
              <a:defRPr sz="2256"/>
            </a:pPr>
            <a:r>
              <a:rPr b="1" i="1"/>
              <a:t>Attack monitoring</a:t>
            </a:r>
            <a:br/>
            <a:r>
              <a:t>The system should be regularly checked for possible unauthorized access. If attacks are detected, it may be possible to put resistance strategies in place that minimize the effects of the attack.</a:t>
            </a:r>
          </a:p>
          <a:p>
            <a:pPr defTabSz="549148">
              <a:spcBef>
                <a:spcPts val="2800"/>
              </a:spcBef>
              <a:defRPr sz="2256"/>
            </a:pPr>
            <a:r>
              <a:rPr b="1" i="1"/>
              <a:t>Backup</a:t>
            </a:r>
            <a:br/>
            <a:r>
              <a:t>Backup policies should be implemented to ensure that you keep undamaged copies of program and data files. These can then be restored after an attack.</a:t>
            </a:r>
          </a:p>
        </p:txBody>
      </p:sp>
      <p:sp>
        <p:nvSpPr>
          <p:cNvPr id="78" name="Table 7.1 Security management"/>
          <p:cNvSpPr txBox="1">
            <a:spLocks noGrp="1"/>
          </p:cNvSpPr>
          <p:nvPr>
            <p:ph type="title"/>
          </p:nvPr>
        </p:nvSpPr>
        <p:spPr>
          <a:prstGeom prst="rect">
            <a:avLst/>
          </a:prstGeom>
        </p:spPr>
        <p:txBody>
          <a:bodyPr/>
          <a:lstStyle/>
          <a:p>
            <a:r>
              <a:t>Table 7.1 Security management</a:t>
            </a:r>
          </a:p>
        </p:txBody>
      </p:sp>
      <p:sp>
        <p:nvSpPr>
          <p:cNvPr id="79"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A major issue in symmetric encryption is key exchange. The TLS protocol, which is used to secure web traffic, gets around this problem by using asymmetric encryption for transferring information used to generate a shared key.…"/>
          <p:cNvSpPr txBox="1">
            <a:spLocks noGrp="1"/>
          </p:cNvSpPr>
          <p:nvPr>
            <p:ph type="body" idx="1"/>
          </p:nvPr>
        </p:nvSpPr>
        <p:spPr>
          <a:prstGeom prst="rect">
            <a:avLst/>
          </a:prstGeom>
        </p:spPr>
        <p:txBody>
          <a:bodyPr/>
          <a:lstStyle/>
          <a:p>
            <a:pPr marL="208798" indent="-208798" defTabSz="496570">
              <a:spcBef>
                <a:spcPts val="2500"/>
              </a:spcBef>
              <a:defRPr sz="2380"/>
            </a:pPr>
            <a:r>
              <a:t>A major issue in symmetric encryption is key exchange. The TLS protocol, which is used to secure web traffic, gets around this problem by using asymmetric encryption for transferring information used to generate a shared key.</a:t>
            </a:r>
          </a:p>
          <a:p>
            <a:pPr marL="208798" indent="-208798" defTabSz="496570">
              <a:spcBef>
                <a:spcPts val="2500"/>
              </a:spcBef>
              <a:defRPr sz="2380"/>
            </a:pPr>
            <a:r>
              <a:t>If your product stores sensitive user data, you should encrypt that data when it is not in use.</a:t>
            </a:r>
          </a:p>
          <a:p>
            <a:pPr marL="208798" indent="-208798" defTabSz="496570">
              <a:spcBef>
                <a:spcPts val="2500"/>
              </a:spcBef>
              <a:defRPr sz="2380"/>
            </a:pPr>
            <a:r>
              <a:t>A key management system (KMS) stores encryption keys. Using a KMS is essential because a business may have to manage thousands or even millions of keys and may have to decrypt historic data that was encrypted using an obsolete encryption key. </a:t>
            </a:r>
          </a:p>
          <a:p>
            <a:pPr marL="208798" indent="-208798" defTabSz="496570">
              <a:spcBef>
                <a:spcPts val="2500"/>
              </a:spcBef>
              <a:defRPr sz="2380"/>
            </a:pPr>
            <a:r>
              <a:t>Privacy is a social concept that relates to how people feel about the release of their personal information to others. Different countries and cultures have different ideas on what information should and should not be private.</a:t>
            </a:r>
          </a:p>
          <a:p>
            <a:pPr marL="208798" indent="-208798" defTabSz="496570">
              <a:spcBef>
                <a:spcPts val="2500"/>
              </a:spcBef>
              <a:defRPr sz="2380"/>
            </a:pPr>
            <a:r>
              <a:t>Data protection laws have been made in many countries to protect individual privacy. They require companies who manage user data to store it securely, to ensure that it is not used or sold without the permission of users, and to allow users to view and correct personal data held by the system.</a:t>
            </a:r>
          </a:p>
        </p:txBody>
      </p:sp>
      <p:sp>
        <p:nvSpPr>
          <p:cNvPr id="258" name="Key points 2"/>
          <p:cNvSpPr txBox="1">
            <a:spLocks noGrp="1"/>
          </p:cNvSpPr>
          <p:nvPr>
            <p:ph type="title"/>
          </p:nvPr>
        </p:nvSpPr>
        <p:spPr>
          <a:prstGeom prst="rect">
            <a:avLst/>
          </a:prstGeom>
        </p:spPr>
        <p:txBody>
          <a:bodyPr/>
          <a:lstStyle/>
          <a:p>
            <a:r>
              <a:t>Key points 2</a:t>
            </a:r>
          </a:p>
        </p:txBody>
      </p:sp>
      <p:sp>
        <p:nvSpPr>
          <p:cNvPr id="25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50</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Operational security focuses on helping users to maintain security. User attacks try to trick users into disclosing their credentials or accessing a website that includes malware such as a key-logging system.…"/>
          <p:cNvSpPr txBox="1">
            <a:spLocks noGrp="1"/>
          </p:cNvSpPr>
          <p:nvPr>
            <p:ph type="body" idx="1"/>
          </p:nvPr>
        </p:nvSpPr>
        <p:spPr>
          <a:prstGeom prst="rect">
            <a:avLst/>
          </a:prstGeom>
        </p:spPr>
        <p:txBody>
          <a:bodyPr/>
          <a:lstStyle/>
          <a:p>
            <a:r>
              <a:t>Operational security focuses on helping users to maintain security. User attacks try to trick users into disclosing their credentials or accessing a website that includes malware such as a key-logging system. </a:t>
            </a:r>
          </a:p>
          <a:p>
            <a:r>
              <a:t>Operational security procedures and practices</a:t>
            </a:r>
          </a:p>
          <a:p>
            <a:pPr lvl="1"/>
            <a:r>
              <a:rPr i="1"/>
              <a:t>Auto-logout</a:t>
            </a:r>
            <a:r>
              <a:t>, which addresses the common problem of users forgetting to logout from a computer used in a shared space. </a:t>
            </a:r>
          </a:p>
          <a:p>
            <a:pPr lvl="1"/>
            <a:r>
              <a:rPr i="1"/>
              <a:t>User command logging</a:t>
            </a:r>
            <a:r>
              <a:t>, which makes it possible to discover actions taken by users that have deliberately or accidentally damaged some system resources. </a:t>
            </a:r>
          </a:p>
          <a:p>
            <a:pPr lvl="1"/>
            <a:r>
              <a:rPr i="1"/>
              <a:t>Multi-factor authentication</a:t>
            </a:r>
            <a:r>
              <a:t>, which reduces the chances of an intruder gaining access to the system using stolen credentials.</a:t>
            </a:r>
          </a:p>
        </p:txBody>
      </p:sp>
      <p:sp>
        <p:nvSpPr>
          <p:cNvPr id="82" name="Operational security"/>
          <p:cNvSpPr txBox="1">
            <a:spLocks noGrp="1"/>
          </p:cNvSpPr>
          <p:nvPr>
            <p:ph type="title"/>
          </p:nvPr>
        </p:nvSpPr>
        <p:spPr>
          <a:prstGeom prst="rect">
            <a:avLst/>
          </a:prstGeom>
        </p:spPr>
        <p:txBody>
          <a:bodyPr/>
          <a:lstStyle/>
          <a:p>
            <a:r>
              <a:t>Operational security</a:t>
            </a:r>
          </a:p>
        </p:txBody>
      </p:sp>
      <p:sp>
        <p:nvSpPr>
          <p:cNvPr id="83"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Injection attacks are a type of attack where a malicious user uses a valid input field to input malicious code or database commands.…"/>
          <p:cNvSpPr txBox="1">
            <a:spLocks noGrp="1"/>
          </p:cNvSpPr>
          <p:nvPr>
            <p:ph type="body" idx="1"/>
          </p:nvPr>
        </p:nvSpPr>
        <p:spPr>
          <a:prstGeom prst="rect">
            <a:avLst/>
          </a:prstGeom>
        </p:spPr>
        <p:txBody>
          <a:bodyPr/>
          <a:lstStyle/>
          <a:p>
            <a:r>
              <a:t>Injection attacks are a type of attack where a malicious user uses a valid input field to input malicious code or database commands. </a:t>
            </a:r>
          </a:p>
          <a:p>
            <a:r>
              <a:t>These malicious instructions are then executed, causing some damage to the system. Code can be injected that leaks system data to the attackers. </a:t>
            </a:r>
          </a:p>
          <a:p>
            <a:r>
              <a:t>Common types of injection attack include buffer overflow attacks and SQL poisoning attacks.</a:t>
            </a:r>
          </a:p>
        </p:txBody>
      </p:sp>
      <p:sp>
        <p:nvSpPr>
          <p:cNvPr id="86" name="Injection attacks"/>
          <p:cNvSpPr txBox="1">
            <a:spLocks noGrp="1"/>
          </p:cNvSpPr>
          <p:nvPr>
            <p:ph type="title"/>
          </p:nvPr>
        </p:nvSpPr>
        <p:spPr>
          <a:prstGeom prst="rect">
            <a:avLst/>
          </a:prstGeom>
        </p:spPr>
        <p:txBody>
          <a:bodyPr/>
          <a:lstStyle/>
          <a:p>
            <a:r>
              <a:t>Injection attacks</a:t>
            </a:r>
          </a:p>
        </p:txBody>
      </p:sp>
      <p:sp>
        <p:nvSpPr>
          <p:cNvPr id="87"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QL poisoning attacks are attacks on software products that use an SQL database.…"/>
          <p:cNvSpPr txBox="1">
            <a:spLocks noGrp="1"/>
          </p:cNvSpPr>
          <p:nvPr>
            <p:ph type="body" idx="1"/>
          </p:nvPr>
        </p:nvSpPr>
        <p:spPr>
          <a:prstGeom prst="rect">
            <a:avLst/>
          </a:prstGeom>
        </p:spPr>
        <p:txBody>
          <a:bodyPr/>
          <a:lstStyle/>
          <a:p>
            <a:r>
              <a:t>SQL poisoning attacks are attacks on software products that use an SQL database. </a:t>
            </a:r>
          </a:p>
          <a:p>
            <a:r>
              <a:t>They take advantage of a situation where a user input is used as part of an SQL command. </a:t>
            </a:r>
          </a:p>
          <a:p>
            <a:r>
              <a:t>A malicious user uses a form input field to input a fragment of SQL that allows access to the database.</a:t>
            </a:r>
          </a:p>
          <a:p>
            <a:r>
              <a:t>The form field is added to the SQL query, which is executed and returns the information to the attacker. </a:t>
            </a:r>
          </a:p>
        </p:txBody>
      </p:sp>
      <p:sp>
        <p:nvSpPr>
          <p:cNvPr id="90" name="SQL poisoning attacks"/>
          <p:cNvSpPr txBox="1">
            <a:spLocks noGrp="1"/>
          </p:cNvSpPr>
          <p:nvPr>
            <p:ph type="title"/>
          </p:nvPr>
        </p:nvSpPr>
        <p:spPr>
          <a:prstGeom prst="rect">
            <a:avLst/>
          </a:prstGeom>
        </p:spPr>
        <p:txBody>
          <a:bodyPr/>
          <a:lstStyle/>
          <a:p>
            <a:r>
              <a:t>SQL poisoning attacks</a:t>
            </a:r>
          </a:p>
        </p:txBody>
      </p:sp>
      <p:sp>
        <p:nvSpPr>
          <p:cNvPr id="91"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ross-site scripting attacks are another form of injection attack.…"/>
          <p:cNvSpPr txBox="1">
            <a:spLocks noGrp="1"/>
          </p:cNvSpPr>
          <p:nvPr>
            <p:ph type="body" idx="1"/>
          </p:nvPr>
        </p:nvSpPr>
        <p:spPr>
          <a:prstGeom prst="rect">
            <a:avLst/>
          </a:prstGeom>
        </p:spPr>
        <p:txBody>
          <a:bodyPr/>
          <a:lstStyle/>
          <a:p>
            <a:r>
              <a:t>Cross-site scripting attacks are another form of injection attack. </a:t>
            </a:r>
          </a:p>
          <a:p>
            <a:r>
              <a:t>An attacker adds malicious Javascript code to the web page that is returned from a server to a client and this script is executed when the page is displayed in the user’s browser. </a:t>
            </a:r>
          </a:p>
          <a:p>
            <a:r>
              <a:t>The malicious script may steal customer information or direct them to another website. </a:t>
            </a:r>
          </a:p>
          <a:p>
            <a:pPr lvl="1"/>
            <a:r>
              <a:t>This may try to capture personal data or display advertisements. </a:t>
            </a:r>
          </a:p>
          <a:p>
            <a:pPr lvl="1"/>
            <a:r>
              <a:t>Cookies may be stolen, which makes a session hijacking attack possible.</a:t>
            </a:r>
          </a:p>
          <a:p>
            <a:r>
              <a:t>As with other types of injection attack, cross-site scripting attacks may be avoided by input validation.</a:t>
            </a:r>
          </a:p>
        </p:txBody>
      </p:sp>
      <p:sp>
        <p:nvSpPr>
          <p:cNvPr id="94" name="Cross-site scripting attacks"/>
          <p:cNvSpPr txBox="1">
            <a:spLocks noGrp="1"/>
          </p:cNvSpPr>
          <p:nvPr>
            <p:ph type="title"/>
          </p:nvPr>
        </p:nvSpPr>
        <p:spPr>
          <a:prstGeom prst="rect">
            <a:avLst/>
          </a:prstGeom>
        </p:spPr>
        <p:txBody>
          <a:bodyPr/>
          <a:lstStyle/>
          <a:p>
            <a:r>
              <a:t>Cross-site scripting attacks</a:t>
            </a:r>
          </a:p>
        </p:txBody>
      </p:sp>
      <p:sp>
        <p:nvSpPr>
          <p:cNvPr id="95"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939393"/>
      </a:dk1>
      <a:lt1>
        <a:srgbClr val="005493"/>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3845</Words>
  <Application>Microsoft Macintosh PowerPoint</Application>
  <PresentationFormat>Custom</PresentationFormat>
  <Paragraphs>262</Paragraphs>
  <Slides>50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Helvetica</vt:lpstr>
      <vt:lpstr>Helvetica Neue</vt:lpstr>
      <vt:lpstr>Gradient</vt:lpstr>
      <vt:lpstr>Security and Privacy</vt:lpstr>
      <vt:lpstr>Software security</vt:lpstr>
      <vt:lpstr>Figure 7.1 Types of security threat</vt:lpstr>
      <vt:lpstr>Figure 7.2 System infrastructure stack</vt:lpstr>
      <vt:lpstr>Table 7.1 Security management</vt:lpstr>
      <vt:lpstr>Operational security</vt:lpstr>
      <vt:lpstr>Injection attacks</vt:lpstr>
      <vt:lpstr>SQL poisoning attacks</vt:lpstr>
      <vt:lpstr>Cross-site scripting attacks</vt:lpstr>
      <vt:lpstr>Figure 7.3 Cross-site scripting attack</vt:lpstr>
      <vt:lpstr>Session hijacking attacks</vt:lpstr>
      <vt:lpstr>Table 7.2 Actions to reduce the likelihood of hacking</vt:lpstr>
      <vt:lpstr>Denial of service attacks</vt:lpstr>
      <vt:lpstr>Brute force attacks</vt:lpstr>
      <vt:lpstr>Authentication</vt:lpstr>
      <vt:lpstr>Figure 7.4 Authentication approaches</vt:lpstr>
      <vt:lpstr>Authentication methods</vt:lpstr>
      <vt:lpstr>Table 7.3 Weaknesses of password-password-based authentication</vt:lpstr>
      <vt:lpstr>Federated identity</vt:lpstr>
      <vt:lpstr>Figure 7.5 Federated identity</vt:lpstr>
      <vt:lpstr>Authorization</vt:lpstr>
      <vt:lpstr>Access control policies</vt:lpstr>
      <vt:lpstr>Access control lists</vt:lpstr>
      <vt:lpstr>Figure 7.8 Access control lists</vt:lpstr>
      <vt:lpstr>Encryption</vt:lpstr>
      <vt:lpstr>Figure 7.9 Encryption and decryption</vt:lpstr>
      <vt:lpstr>Symmetric encryption</vt:lpstr>
      <vt:lpstr>Figure 7.10 Symmetric encryption</vt:lpstr>
      <vt:lpstr>Asymmetric encryption</vt:lpstr>
      <vt:lpstr>Figure 7.11 Asymmetric encryption</vt:lpstr>
      <vt:lpstr>Encryption and authentication</vt:lpstr>
      <vt:lpstr>Figure 7.12 Encryption for authentication</vt:lpstr>
      <vt:lpstr>TLS and digital certificates</vt:lpstr>
      <vt:lpstr>Table 7.5 Digital certificates</vt:lpstr>
      <vt:lpstr>Figure 7.13 Using symmetric and asymmetric encryption in TLS </vt:lpstr>
      <vt:lpstr>TLS explained</vt:lpstr>
      <vt:lpstr>Data encryption</vt:lpstr>
      <vt:lpstr>Figure 7.14 Encryption levels</vt:lpstr>
      <vt:lpstr>Key management</vt:lpstr>
      <vt:lpstr>Figure 7.15 Using a KMS for encryption management</vt:lpstr>
      <vt:lpstr>Long-term key storage</vt:lpstr>
      <vt:lpstr>Privacy</vt:lpstr>
      <vt:lpstr>Business reasons for privacy</vt:lpstr>
      <vt:lpstr>Data protection laws</vt:lpstr>
      <vt:lpstr>Figure 7.16 Data protection laws</vt:lpstr>
      <vt:lpstr>Table 7.6 Data protection principles (1)</vt:lpstr>
      <vt:lpstr>Data protection principles (2)</vt:lpstr>
      <vt:lpstr>Privacy policy</vt:lpstr>
      <vt:lpstr>Key points 1</vt:lpstr>
      <vt:lpstr>Key points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and Privacy</dc:title>
  <cp:lastModifiedBy>Ian Sommerville</cp:lastModifiedBy>
  <cp:revision>1</cp:revision>
  <dcterms:modified xsi:type="dcterms:W3CDTF">2019-01-25T17:23:23Z</dcterms:modified>
</cp:coreProperties>
</file>