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C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Ref idx="maj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85" d="100"/>
          <a:sy n="85" d="100"/>
        </p:scale>
        <p:origin x="19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 name="Shape 63"/>
          <p:cNvSpPr>
            <a:spLocks noGrp="1" noRot="1" noChangeAspect="1"/>
          </p:cNvSpPr>
          <p:nvPr>
            <p:ph type="sldImg"/>
          </p:nvPr>
        </p:nvSpPr>
        <p:spPr>
          <a:xfrm>
            <a:off x="1143000" y="685800"/>
            <a:ext cx="4572000" cy="3429000"/>
          </a:xfrm>
          <a:prstGeom prst="rect">
            <a:avLst/>
          </a:prstGeom>
        </p:spPr>
        <p:txBody>
          <a:bodyPr/>
          <a:lstStyle/>
          <a:p>
            <a:endParaRPr/>
          </a:p>
        </p:txBody>
      </p:sp>
      <p:sp>
        <p:nvSpPr>
          <p:cNvPr id="64" name="Shape 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1321147" y="3241178"/>
            <a:ext cx="10362506" cy="1076822"/>
          </a:xfrm>
          <a:prstGeom prst="rect">
            <a:avLst/>
          </a:prstGeom>
        </p:spPr>
        <p:txBody>
          <a:bodyPr anchor="b"/>
          <a:lstStyle>
            <a:lvl1pPr>
              <a:defRPr sz="5600"/>
            </a:lvl1pPr>
          </a:lstStyle>
          <a:p>
            <a:r>
              <a:t>Title Text</a:t>
            </a:r>
          </a:p>
        </p:txBody>
      </p:sp>
      <p:sp>
        <p:nvSpPr>
          <p:cNvPr id="14" name="© Ian Sommerville 2018"/>
          <p:cNvSpPr txBox="1"/>
          <p:nvPr/>
        </p:nvSpPr>
        <p:spPr>
          <a:xfrm>
            <a:off x="5609803" y="9245600"/>
            <a:ext cx="1785194"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15" name="Slide Number"/>
          <p:cNvSpPr txBox="1">
            <a:spLocks noGrp="1"/>
          </p:cNvSpPr>
          <p:nvPr>
            <p:ph type="sldNum" sz="quarter" idx="2"/>
          </p:nvPr>
        </p:nvSpPr>
        <p:spPr>
          <a:xfrm>
            <a:off x="6212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le master">
    <p:spTree>
      <p:nvGrpSpPr>
        <p:cNvPr id="1" name=""/>
        <p:cNvGrpSpPr/>
        <p:nvPr/>
      </p:nvGrpSpPr>
      <p:grpSpPr>
        <a:xfrm>
          <a:off x="0" y="0"/>
          <a:ext cx="0" cy="0"/>
          <a:chOff x="0" y="0"/>
          <a:chExt cx="0" cy="0"/>
        </a:xfrm>
      </p:grpSpPr>
      <p:sp>
        <p:nvSpPr>
          <p:cNvPr id="31" name="Body Level One…"/>
          <p:cNvSpPr txBox="1">
            <a:spLocks noGrp="1"/>
          </p:cNvSpPr>
          <p:nvPr>
            <p:ph type="body" idx="1"/>
          </p:nvPr>
        </p:nvSpPr>
        <p:spPr>
          <a:xfrm>
            <a:off x="952500" y="1270000"/>
            <a:ext cx="11099800" cy="7213600"/>
          </a:xfrm>
          <a:prstGeom prst="rect">
            <a:avLst/>
          </a:prstGeom>
        </p:spPr>
        <p:txBody>
          <a:bodyPr/>
          <a:lstStyle>
            <a:lvl1pPr marL="0" indent="0">
              <a:spcBef>
                <a:spcPts val="2000"/>
              </a:spcBef>
              <a:buSzTx/>
              <a:buNone/>
              <a:defRPr sz="2400"/>
            </a:lvl1pPr>
            <a:lvl2pPr marL="914400" indent="-457200">
              <a:spcBef>
                <a:spcPts val="2000"/>
              </a:spcBef>
              <a:defRPr sz="2200"/>
            </a:lvl2pPr>
            <a:lvl3pPr marL="1371600" indent="-457200"/>
          </a:lstStyle>
          <a:p>
            <a:r>
              <a:t>Body Level One</a:t>
            </a:r>
          </a:p>
          <a:p>
            <a:pPr lvl="1"/>
            <a:r>
              <a:t>Body Level Two</a:t>
            </a:r>
          </a:p>
          <a:p>
            <a:pPr lvl="2"/>
            <a:r>
              <a:t>Body Level Three</a:t>
            </a:r>
          </a:p>
          <a:p>
            <a:pPr lvl="3"/>
            <a:r>
              <a:t>Body Level Four</a:t>
            </a:r>
          </a:p>
          <a:p>
            <a:pPr lvl="4"/>
            <a:r>
              <a:t>Body Level Five</a:t>
            </a:r>
          </a:p>
        </p:txBody>
      </p:sp>
      <p:sp>
        <p:nvSpPr>
          <p:cNvPr id="32" name="Title Text"/>
          <p:cNvSpPr txBox="1">
            <a:spLocks noGrp="1"/>
          </p:cNvSpPr>
          <p:nvPr>
            <p:ph type="title"/>
          </p:nvPr>
        </p:nvSpPr>
        <p:spPr>
          <a:xfrm>
            <a:off x="952500" y="342900"/>
            <a:ext cx="11099800" cy="678558"/>
          </a:xfrm>
          <a:prstGeom prst="rect">
            <a:avLst/>
          </a:prstGeom>
        </p:spPr>
        <p:txBody>
          <a:bodyPr anchor="ctr"/>
          <a:lstStyle>
            <a:lvl1pPr algn="l">
              <a:defRPr sz="2000">
                <a:solidFill>
                  <a:srgbClr val="000000"/>
                </a:solidFill>
              </a:defRPr>
            </a:lvl1pPr>
          </a:lstStyle>
          <a:p>
            <a:r>
              <a:t>Title Text</a:t>
            </a:r>
          </a:p>
        </p:txBody>
      </p:sp>
      <p:sp>
        <p:nvSpPr>
          <p:cNvPr id="33"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34" name="Reliable Programming"/>
          <p:cNvSpPr txBox="1"/>
          <p:nvPr/>
        </p:nvSpPr>
        <p:spPr>
          <a:xfrm>
            <a:off x="370110" y="9245600"/>
            <a:ext cx="162200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stStyle>
          <a:p>
            <a:r>
              <a:t>Reliable Programming</a:t>
            </a:r>
          </a:p>
        </p:txBody>
      </p:sp>
      <p:sp>
        <p:nvSpPr>
          <p:cNvPr id="35"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Figure master ">
    <p:spTree>
      <p:nvGrpSpPr>
        <p:cNvPr id="1" name=""/>
        <p:cNvGrpSpPr/>
        <p:nvPr/>
      </p:nvGrpSpPr>
      <p:grpSpPr>
        <a:xfrm>
          <a:off x="0" y="0"/>
          <a:ext cx="0" cy="0"/>
          <a:chOff x="0" y="0"/>
          <a:chExt cx="0" cy="0"/>
        </a:xfrm>
      </p:grpSpPr>
      <p:sp>
        <p:nvSpPr>
          <p:cNvPr id="42" name="Body Level One…"/>
          <p:cNvSpPr txBox="1">
            <a:spLocks noGrp="1"/>
          </p:cNvSpPr>
          <p:nvPr>
            <p:ph type="body" idx="1"/>
          </p:nvPr>
        </p:nvSpPr>
        <p:spPr>
          <a:xfrm>
            <a:off x="952500" y="1270000"/>
            <a:ext cx="11099800" cy="7213600"/>
          </a:xfrm>
          <a:prstGeom prst="rect">
            <a:avLst/>
          </a:prstGeom>
        </p:spPr>
        <p:txBody>
          <a:bodyPr/>
          <a:lstStyle>
            <a:lvl1pPr marL="0" indent="0">
              <a:spcBef>
                <a:spcPts val="2000"/>
              </a:spcBef>
              <a:buSzTx/>
              <a:buNone/>
              <a:defRPr sz="2400"/>
            </a:lvl1pPr>
            <a:lvl2pPr marL="849085" indent="-391885">
              <a:spcBef>
                <a:spcPts val="2000"/>
              </a:spcBef>
            </a:lvl2pPr>
            <a:lvl3pPr marL="1371600" indent="-457200"/>
          </a:lstStyle>
          <a:p>
            <a:r>
              <a:t>Body Level One</a:t>
            </a:r>
          </a:p>
          <a:p>
            <a:pPr lvl="1"/>
            <a:r>
              <a:t>Body Level Two</a:t>
            </a:r>
          </a:p>
          <a:p>
            <a:pPr lvl="2"/>
            <a:r>
              <a:t>Body Level Three</a:t>
            </a:r>
          </a:p>
          <a:p>
            <a:pPr lvl="3"/>
            <a:r>
              <a:t>Body Level Four</a:t>
            </a:r>
          </a:p>
          <a:p>
            <a:pPr lvl="4"/>
            <a:r>
              <a:t>Body Level Five</a:t>
            </a:r>
          </a:p>
        </p:txBody>
      </p:sp>
      <p:sp>
        <p:nvSpPr>
          <p:cNvPr id="43" name="Title Text"/>
          <p:cNvSpPr txBox="1">
            <a:spLocks noGrp="1"/>
          </p:cNvSpPr>
          <p:nvPr>
            <p:ph type="title"/>
          </p:nvPr>
        </p:nvSpPr>
        <p:spPr>
          <a:xfrm>
            <a:off x="952500" y="342900"/>
            <a:ext cx="11099800" cy="678558"/>
          </a:xfrm>
          <a:prstGeom prst="rect">
            <a:avLst/>
          </a:prstGeom>
        </p:spPr>
        <p:txBody>
          <a:bodyPr anchor="ctr"/>
          <a:lstStyle>
            <a:lvl1pPr algn="l">
              <a:defRPr sz="2000">
                <a:solidFill>
                  <a:srgbClr val="000000"/>
                </a:solidFill>
              </a:defRPr>
            </a:lvl1pPr>
          </a:lstStyle>
          <a:p>
            <a:r>
              <a:t>Title Text</a:t>
            </a:r>
          </a:p>
        </p:txBody>
      </p:sp>
      <p:sp>
        <p:nvSpPr>
          <p:cNvPr id="44"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r>
              <a:rPr>
                <a:solidFill>
                  <a:srgbClr val="0096FF"/>
                </a:solidFill>
              </a:rPr>
              <a:t>:</a:t>
            </a:r>
          </a:p>
        </p:txBody>
      </p:sp>
      <p:sp>
        <p:nvSpPr>
          <p:cNvPr id="45" name="Reliable Programming"/>
          <p:cNvSpPr txBox="1"/>
          <p:nvPr/>
        </p:nvSpPr>
        <p:spPr>
          <a:xfrm>
            <a:off x="370110" y="9245600"/>
            <a:ext cx="162200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stStyle>
          <a:p>
            <a:r>
              <a:t>Reliable Programming</a:t>
            </a:r>
          </a:p>
        </p:txBody>
      </p:sp>
      <p:sp>
        <p:nvSpPr>
          <p:cNvPr id="46"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rogram">
    <p:spTree>
      <p:nvGrpSpPr>
        <p:cNvPr id="1" name=""/>
        <p:cNvGrpSpPr/>
        <p:nvPr/>
      </p:nvGrpSpPr>
      <p:grpSpPr>
        <a:xfrm>
          <a:off x="0" y="0"/>
          <a:ext cx="0" cy="0"/>
          <a:chOff x="0" y="0"/>
          <a:chExt cx="0" cy="0"/>
        </a:xfrm>
      </p:grpSpPr>
      <p:sp>
        <p:nvSpPr>
          <p:cNvPr id="53" name="Body Level One…"/>
          <p:cNvSpPr txBox="1">
            <a:spLocks noGrp="1"/>
          </p:cNvSpPr>
          <p:nvPr>
            <p:ph type="body" idx="1"/>
          </p:nvPr>
        </p:nvSpPr>
        <p:spPr>
          <a:xfrm>
            <a:off x="88900" y="0"/>
            <a:ext cx="12827000" cy="9040218"/>
          </a:xfrm>
          <a:prstGeom prst="rect">
            <a:avLst/>
          </a:prstGeom>
        </p:spPr>
        <p:txBody>
          <a:bodyPr/>
          <a:lstStyle>
            <a:lvl1pPr marL="0" indent="0">
              <a:spcBef>
                <a:spcPts val="500"/>
              </a:spcBef>
              <a:buSzTx/>
              <a:buNone/>
              <a:defRPr sz="2400"/>
            </a:lvl1pPr>
            <a:lvl2pPr marL="0" indent="0">
              <a:spcBef>
                <a:spcPts val="2000"/>
              </a:spcBef>
              <a:buSzTx/>
              <a:buNone/>
            </a:lvl2pPr>
            <a:lvl3pPr marL="1203157" indent="-288757"/>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xfrm>
            <a:off x="11963794" y="9245600"/>
            <a:ext cx="365180" cy="279400"/>
          </a:xfrm>
          <a:prstGeom prst="rect">
            <a:avLst/>
          </a:prstGeom>
        </p:spPr>
        <p:txBody>
          <a:bodyPr wrap="square"/>
          <a:lstStyle/>
          <a:p>
            <a:fld id="{86CB4B4D-7CA3-9044-876B-883B54F8677D}" type="slidenum">
              <a:t>‹#›</a:t>
            </a:fld>
            <a:endParaRPr/>
          </a:p>
        </p:txBody>
      </p:sp>
      <p:sp>
        <p:nvSpPr>
          <p:cNvPr id="55"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a:t>
            </a:r>
            <a:r>
              <a:rPr>
                <a:solidFill>
                  <a:srgbClr val="0096FF"/>
                </a:solidFill>
              </a:rPr>
              <a:t>© Ian Sommerville 2018:</a:t>
            </a:r>
          </a:p>
        </p:txBody>
      </p:sp>
      <p:sp>
        <p:nvSpPr>
          <p:cNvPr id="56" name="Reliable Programming"/>
          <p:cNvSpPr txBox="1"/>
          <p:nvPr/>
        </p:nvSpPr>
        <p:spPr>
          <a:xfrm>
            <a:off x="179610" y="9245600"/>
            <a:ext cx="162200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a:solidFill>
                  <a:srgbClr val="0096FF"/>
                </a:solidFill>
              </a:defRPr>
            </a:lvl1pPr>
          </a:lstStyle>
          <a:p>
            <a:r>
              <a:t>Reliable Programming</a:t>
            </a:r>
          </a:p>
        </p:txBody>
      </p:sp>
      <p:sp>
        <p:nvSpPr>
          <p:cNvPr id="57" name="Title Text"/>
          <p:cNvSpPr txBox="1">
            <a:spLocks noGrp="1"/>
          </p:cNvSpPr>
          <p:nvPr>
            <p:ph type="title"/>
          </p:nvPr>
        </p:nvSpPr>
        <p:spPr>
          <a:xfrm>
            <a:off x="9918700" y="8229600"/>
            <a:ext cx="2195761" cy="904627"/>
          </a:xfrm>
          <a:prstGeom prst="rect">
            <a:avLst/>
          </a:prstGeom>
        </p:spPr>
        <p:txBody>
          <a:bodyPr anchor="ctr"/>
          <a:lstStyle>
            <a:lvl1pPr>
              <a:defRPr sz="1600"/>
            </a:lvl1p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95300" y="406400"/>
            <a:ext cx="12014200" cy="1098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Title Text</a:t>
            </a:r>
          </a:p>
        </p:txBody>
      </p:sp>
      <p:sp>
        <p:nvSpPr>
          <p:cNvPr id="3"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4" name="Reliable Programming"/>
          <p:cNvSpPr txBox="1"/>
          <p:nvPr/>
        </p:nvSpPr>
        <p:spPr>
          <a:xfrm>
            <a:off x="382810" y="9245600"/>
            <a:ext cx="162200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stStyle>
          <a:p>
            <a:r>
              <a:t>Reliable Programming</a:t>
            </a:r>
          </a:p>
        </p:txBody>
      </p:sp>
      <p:sp>
        <p:nvSpPr>
          <p:cNvPr id="5" name="Slide Number"/>
          <p:cNvSpPr txBox="1">
            <a:spLocks noGrp="1"/>
          </p:cNvSpPr>
          <p:nvPr>
            <p:ph type="sldNum" sz="quarter" idx="2"/>
          </p:nvPr>
        </p:nvSpPr>
        <p:spPr>
          <a:xfrm>
            <a:off x="12181234" y="9245600"/>
            <a:ext cx="283817" cy="279400"/>
          </a:xfrm>
          <a:prstGeom prst="rect">
            <a:avLst/>
          </a:prstGeom>
          <a:ln w="12700">
            <a:miter lim="400000"/>
          </a:ln>
        </p:spPr>
        <p:txBody>
          <a:bodyPr wrap="none" lIns="50800" tIns="50800" rIns="50800" bIns="50800">
            <a:spAutoFit/>
          </a:bodyPr>
          <a:lstStyle>
            <a:lvl1pPr algn="r">
              <a:defRPr b="1"/>
            </a:lvl1pPr>
          </a:lstStyle>
          <a:p>
            <a:fld id="{86CB4B4D-7CA3-9044-876B-883B54F8677D}" type="slidenum">
              <a:t>‹#›</a:t>
            </a:fld>
            <a:endParaRPr/>
          </a:p>
        </p:txBody>
      </p:sp>
      <p:sp>
        <p:nvSpPr>
          <p:cNvPr id="6" name="Body Level One…"/>
          <p:cNvSpPr txBox="1">
            <a:spLocks noGrp="1"/>
          </p:cNvSpPr>
          <p:nvPr>
            <p:ph type="body" idx="1"/>
          </p:nvPr>
        </p:nvSpPr>
        <p:spPr>
          <a:xfrm>
            <a:off x="423019" y="1658937"/>
            <a:ext cx="11857881" cy="71972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2pPr marL="990600" indent="-533400">
              <a:defRPr sz="2400"/>
            </a:lvl2pPr>
            <a:lvl3pPr marL="1447800" indent="-533400">
              <a:spcBef>
                <a:spcPts val="2000"/>
              </a:spcBef>
              <a:defRPr sz="2400"/>
            </a:lvl3pPr>
            <a:lvl4pPr marL="1660357" indent="-288757">
              <a:spcBef>
                <a:spcPts val="2000"/>
              </a:spcBef>
              <a:defRPr sz="2400"/>
            </a:lvl4pPr>
            <a:lvl5pPr marL="2117557" indent="-288757">
              <a:spcBef>
                <a:spcPts val="2000"/>
              </a:spcBef>
              <a:defRPr sz="2400"/>
            </a:lvl5pPr>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1pPr>
      <a:lvl2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2pPr>
      <a:lvl3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3pPr>
      <a:lvl4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4pPr>
      <a:lvl5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5pPr>
      <a:lvl6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6pPr>
      <a:lvl7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7pPr>
      <a:lvl8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8pPr>
      <a:lvl9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9pPr>
    </p:titleStyle>
    <p:bodyStyle>
      <a:lvl1pPr marL="3368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1pPr>
      <a:lvl2pPr marL="1079500" marR="0" indent="-622300"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2pPr>
      <a:lvl3pPr marL="12512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3pPr>
      <a:lvl4pPr marL="17084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4pPr>
      <a:lvl5pPr marL="21656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5pPr>
      <a:lvl6pPr marL="26228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6pPr>
      <a:lvl7pPr marL="30800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7pPr>
      <a:lvl8pPr marL="35372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8pPr>
      <a:lvl9pPr marL="39944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9pPr>
    </p:bodyStyle>
    <p:otherStyle>
      <a:lvl1pPr marL="0" marR="0" indent="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1pPr>
      <a:lvl2pPr marL="0" marR="0" indent="228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2pPr>
      <a:lvl3pPr marL="0" marR="0" indent="457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3pPr>
      <a:lvl4pPr marL="0" marR="0" indent="685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4pPr>
      <a:lvl5pPr marL="0" marR="0" indent="9144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5pPr>
      <a:lvl6pPr marL="0" marR="0" indent="11430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6pPr>
      <a:lvl7pPr marL="0" marR="0" indent="1371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7pPr>
      <a:lvl8pPr marL="0" marR="0" indent="1600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8pPr>
      <a:lvl9pPr marL="0" marR="0" indent="1828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liable Programming"/>
          <p:cNvSpPr txBox="1">
            <a:spLocks noGrp="1"/>
          </p:cNvSpPr>
          <p:nvPr>
            <p:ph type="ctrTitle"/>
          </p:nvPr>
        </p:nvSpPr>
        <p:spPr>
          <a:xfrm>
            <a:off x="1498947" y="3101478"/>
            <a:ext cx="10362506" cy="1076822"/>
          </a:xfrm>
          <a:prstGeom prst="rect">
            <a:avLst/>
          </a:prstGeom>
        </p:spPr>
        <p:txBody>
          <a:bodyPr/>
          <a:lstStyle/>
          <a:p>
            <a:r>
              <a:t>Reliable Programming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Ensure that every class has a single responsibility"/>
          <p:cNvSpPr txBox="1">
            <a:spLocks noGrp="1"/>
          </p:cNvSpPr>
          <p:nvPr>
            <p:ph type="title"/>
          </p:nvPr>
        </p:nvSpPr>
        <p:spPr>
          <a:prstGeom prst="rect">
            <a:avLst/>
          </a:prstGeom>
        </p:spPr>
        <p:txBody>
          <a:bodyPr/>
          <a:lstStyle>
            <a:lvl1pPr defTabSz="566674">
              <a:defRPr sz="3880"/>
            </a:lvl1pPr>
          </a:lstStyle>
          <a:p>
            <a:r>
              <a:t>Ensure that every class has a single responsibility</a:t>
            </a:r>
          </a:p>
        </p:txBody>
      </p:sp>
      <p:sp>
        <p:nvSpPr>
          <p:cNvPr id="10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102" name="You should design classes so that there is only a single reason to change a class.…"/>
          <p:cNvSpPr txBox="1">
            <a:spLocks noGrp="1"/>
          </p:cNvSpPr>
          <p:nvPr>
            <p:ph type="body" idx="1"/>
          </p:nvPr>
        </p:nvSpPr>
        <p:spPr>
          <a:prstGeom prst="rect">
            <a:avLst/>
          </a:prstGeom>
        </p:spPr>
        <p:txBody>
          <a:bodyPr/>
          <a:lstStyle/>
          <a:p>
            <a:r>
              <a:t>You should design classes so that there is only a single reason to change a class. </a:t>
            </a:r>
          </a:p>
          <a:p>
            <a:pPr lvl="1"/>
            <a:r>
              <a:t>If you adopt this approach, your classes will be smaller and more cohesive.</a:t>
            </a:r>
          </a:p>
          <a:p>
            <a:pPr lvl="1"/>
            <a:r>
              <a:t>They will therefore be less complex and easier to understand and change. </a:t>
            </a:r>
          </a:p>
          <a:p>
            <a:r>
              <a:t>The notion of ‘a single reason to change’ is, I think, quite hard to understand. However, in a blog post, Bob Martin explains the single responsibility principle in a much better way:</a:t>
            </a:r>
          </a:p>
          <a:p>
            <a:pPr lvl="1"/>
            <a:r>
              <a:t>Gather together the things that change for the same reasons. </a:t>
            </a:r>
          </a:p>
          <a:p>
            <a:pPr lvl="1"/>
            <a:r>
              <a:t>Separate those things that change for different reasons.*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Figure 8.4 The DeviceInventory class"/>
          <p:cNvSpPr txBox="1">
            <a:spLocks noGrp="1"/>
          </p:cNvSpPr>
          <p:nvPr>
            <p:ph type="title"/>
          </p:nvPr>
        </p:nvSpPr>
        <p:spPr>
          <a:prstGeom prst="rect">
            <a:avLst/>
          </a:prstGeom>
        </p:spPr>
        <p:txBody>
          <a:bodyPr/>
          <a:lstStyle/>
          <a:p>
            <a:r>
              <a:t>Figure 8.4 The DeviceInventory class</a:t>
            </a:r>
          </a:p>
        </p:txBody>
      </p:sp>
      <p:sp>
        <p:nvSpPr>
          <p:cNvPr id="105" name="Slide Number"/>
          <p:cNvSpPr txBox="1">
            <a:spLocks noGrp="1"/>
          </p:cNvSpPr>
          <p:nvPr>
            <p:ph type="sldNum" sz="quarter" idx="2"/>
          </p:nvPr>
        </p:nvSpPr>
        <p:spPr>
          <a:xfrm>
            <a:off x="12316569" y="9245600"/>
            <a:ext cx="275482"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pic>
        <p:nvPicPr>
          <p:cNvPr id="6" name="Picture 5">
            <a:extLst>
              <a:ext uri="{FF2B5EF4-FFF2-40B4-BE49-F238E27FC236}">
                <a16:creationId xmlns:a16="http://schemas.microsoft.com/office/drawing/2014/main" id="{0371E51D-06B7-DB4D-8F57-562F1610BCEB}"/>
              </a:ext>
            </a:extLst>
          </p:cNvPr>
          <p:cNvPicPr>
            <a:picLocks noChangeAspect="1"/>
          </p:cNvPicPr>
          <p:nvPr/>
        </p:nvPicPr>
        <p:blipFill rotWithShape="1">
          <a:blip r:embed="rId2">
            <a:extLst>
              <a:ext uri="{28A0092B-C50C-407E-A947-70E740481C1C}">
                <a14:useLocalDpi xmlns:a14="http://schemas.microsoft.com/office/drawing/2010/main" val="0"/>
              </a:ext>
            </a:extLst>
          </a:blip>
          <a:srcRect l="12307" t="14125" r="10391" b="50000"/>
          <a:stretch/>
        </p:blipFill>
        <p:spPr>
          <a:xfrm>
            <a:off x="0" y="794478"/>
            <a:ext cx="12750238" cy="8451122"/>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Adding a printInventory method"/>
          <p:cNvSpPr txBox="1">
            <a:spLocks noGrp="1"/>
          </p:cNvSpPr>
          <p:nvPr>
            <p:ph type="title"/>
          </p:nvPr>
        </p:nvSpPr>
        <p:spPr>
          <a:prstGeom prst="rect">
            <a:avLst/>
          </a:prstGeom>
        </p:spPr>
        <p:txBody>
          <a:bodyPr/>
          <a:lstStyle/>
          <a:p>
            <a:r>
              <a:t>Adding a printInventory method</a:t>
            </a:r>
          </a:p>
        </p:txBody>
      </p:sp>
      <p:sp>
        <p:nvSpPr>
          <p:cNvPr id="10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110" name="One way of making this change is to add a printInventory method, as shown in Figure 8.4 (b).…"/>
          <p:cNvSpPr txBox="1">
            <a:spLocks noGrp="1"/>
          </p:cNvSpPr>
          <p:nvPr>
            <p:ph type="body" idx="1"/>
          </p:nvPr>
        </p:nvSpPr>
        <p:spPr>
          <a:prstGeom prst="rect">
            <a:avLst/>
          </a:prstGeom>
        </p:spPr>
        <p:txBody>
          <a:bodyPr/>
          <a:lstStyle/>
          <a:p>
            <a:pPr marL="333515" indent="-333515" defTabSz="578358">
              <a:spcBef>
                <a:spcPts val="2900"/>
              </a:spcBef>
              <a:defRPr sz="2772"/>
            </a:pPr>
            <a:r>
              <a:t>One way of making this change is to add a printInventory method, as shown in Figure 8.4 (b). </a:t>
            </a:r>
          </a:p>
          <a:p>
            <a:pPr marL="333515" indent="-333515" defTabSz="578358">
              <a:spcBef>
                <a:spcPts val="2900"/>
              </a:spcBef>
              <a:defRPr sz="2772"/>
            </a:pPr>
            <a:r>
              <a:t>This change breaks the single responsibility principle as it then adds an additional ‘reason to change’ the class. </a:t>
            </a:r>
          </a:p>
          <a:p>
            <a:pPr marL="980694" lvl="1" indent="-528066" defTabSz="578358">
              <a:spcBef>
                <a:spcPts val="2900"/>
              </a:spcBef>
              <a:defRPr sz="2376"/>
            </a:pPr>
            <a:r>
              <a:t>Without the printInventory method, the reason to change the class is that there has been some fundamental change in the inventory, such as recording who is using their personal phone for business purposes. </a:t>
            </a:r>
          </a:p>
          <a:p>
            <a:pPr marL="980694" lvl="1" indent="-528066" defTabSz="578358">
              <a:spcBef>
                <a:spcPts val="2900"/>
              </a:spcBef>
              <a:defRPr sz="2376"/>
            </a:pPr>
            <a:r>
              <a:t>However, if you add a print method, you are associating another data type (a report) with the class. Another reason for changing this class might then be to change the format of the printed report.</a:t>
            </a:r>
          </a:p>
          <a:p>
            <a:pPr marL="333515" indent="-333515" defTabSz="578358">
              <a:spcBef>
                <a:spcPts val="2900"/>
              </a:spcBef>
              <a:defRPr sz="2772"/>
            </a:pPr>
            <a:r>
              <a:t>Instead of adding a printInventory method to DeviceInventory, it is better to add a new class to represent the printed report as shown in Figure 8.5.</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igure 8.5 The DeviceInventory and InventoryReport classes"/>
          <p:cNvSpPr txBox="1">
            <a:spLocks noGrp="1"/>
          </p:cNvSpPr>
          <p:nvPr>
            <p:ph type="title"/>
          </p:nvPr>
        </p:nvSpPr>
        <p:spPr>
          <a:prstGeom prst="rect">
            <a:avLst/>
          </a:prstGeom>
        </p:spPr>
        <p:txBody>
          <a:bodyPr/>
          <a:lstStyle/>
          <a:p>
            <a:r>
              <a:t>Figure 8.5 The DeviceInventory and InventoryReport classes</a:t>
            </a:r>
          </a:p>
        </p:txBody>
      </p:sp>
      <p:sp>
        <p:nvSpPr>
          <p:cNvPr id="11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pic>
        <p:nvPicPr>
          <p:cNvPr id="5" name="Picture 4">
            <a:extLst>
              <a:ext uri="{FF2B5EF4-FFF2-40B4-BE49-F238E27FC236}">
                <a16:creationId xmlns:a16="http://schemas.microsoft.com/office/drawing/2014/main" id="{1BE21690-DEC5-024B-938D-CC7A2BC09D8D}"/>
              </a:ext>
            </a:extLst>
          </p:cNvPr>
          <p:cNvPicPr>
            <a:picLocks noChangeAspect="1"/>
          </p:cNvPicPr>
          <p:nvPr/>
        </p:nvPicPr>
        <p:blipFill rotWithShape="1">
          <a:blip r:embed="rId2">
            <a:extLst>
              <a:ext uri="{28A0092B-C50C-407E-A947-70E740481C1C}">
                <a14:useLocalDpi xmlns:a14="http://schemas.microsoft.com/office/drawing/2010/main" val="0"/>
              </a:ext>
            </a:extLst>
          </a:blip>
          <a:srcRect l="14388" t="10794" r="13959" b="60687"/>
          <a:stretch/>
        </p:blipFill>
        <p:spPr>
          <a:xfrm>
            <a:off x="-149904" y="1244181"/>
            <a:ext cx="13132044" cy="7465103"/>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Avoid deeply nested conditional statements"/>
          <p:cNvSpPr txBox="1">
            <a:spLocks noGrp="1"/>
          </p:cNvSpPr>
          <p:nvPr>
            <p:ph type="title"/>
          </p:nvPr>
        </p:nvSpPr>
        <p:spPr>
          <a:prstGeom prst="rect">
            <a:avLst/>
          </a:prstGeom>
        </p:spPr>
        <p:txBody>
          <a:bodyPr/>
          <a:lstStyle/>
          <a:p>
            <a:r>
              <a:t>Avoid deeply nested conditional statements</a:t>
            </a:r>
          </a:p>
        </p:txBody>
      </p:sp>
      <p:sp>
        <p:nvSpPr>
          <p:cNvPr id="11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
        <p:nvSpPr>
          <p:cNvPr id="118" name="Deeply nested conditional (if) statements are used when you need to identify which of a possible set of choices is to be made.…"/>
          <p:cNvSpPr txBox="1">
            <a:spLocks noGrp="1"/>
          </p:cNvSpPr>
          <p:nvPr>
            <p:ph type="body" idx="1"/>
          </p:nvPr>
        </p:nvSpPr>
        <p:spPr>
          <a:xfrm>
            <a:off x="448419" y="1684337"/>
            <a:ext cx="11857881" cy="7197230"/>
          </a:xfrm>
          <a:prstGeom prst="rect">
            <a:avLst/>
          </a:prstGeom>
        </p:spPr>
        <p:txBody>
          <a:bodyPr/>
          <a:lstStyle/>
          <a:p>
            <a:r>
              <a:t>Deeply nested conditional (if) statements are used when you need to identify which of a possible set of choices is to be made. </a:t>
            </a:r>
          </a:p>
          <a:p>
            <a:r>
              <a:t>For example, the function ‘agecheck’ in Program 8.1 is a short Python function that is used to calculate an age multiplier for insurance premiums. </a:t>
            </a:r>
          </a:p>
          <a:p>
            <a:pPr lvl="1"/>
            <a:r>
              <a:t>The insurance company’s data suggests that the age and experience of drivers affects the chances of them having an accident, so premiums are adjusted to take this into account. </a:t>
            </a:r>
          </a:p>
          <a:p>
            <a:pPr lvl="1"/>
            <a:r>
              <a:t>It is good practice to name constants rather than using absolute numbers, so Program 8.1 names all constants that are used.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YOUNG_DRIVER_AGE_LIMIT = 25 OLDER_DRIVER_AGE = 70 ELDERLY_DRIVER_AGE = 80…"/>
          <p:cNvSpPr txBox="1">
            <a:spLocks noGrp="1"/>
          </p:cNvSpPr>
          <p:nvPr>
            <p:ph type="body" idx="1"/>
          </p:nvPr>
        </p:nvSpPr>
        <p:spPr>
          <a:xfrm>
            <a:off x="482600" y="177800"/>
            <a:ext cx="12827000" cy="9040218"/>
          </a:xfrm>
          <a:prstGeom prst="rect">
            <a:avLst/>
          </a:prstGeom>
        </p:spPr>
        <p:txBody>
          <a:bodyPr/>
          <a:lstStyle/>
          <a:p>
            <a:pPr defTabSz="426466">
              <a:spcBef>
                <a:spcPts val="300"/>
              </a:spcBef>
              <a:defRPr sz="1752"/>
            </a:pPr>
            <a:r>
              <a:t>YOUNG_DRIVER_AGE_LIMIT = 25</a:t>
            </a:r>
            <a:br/>
            <a:r>
              <a:t>OLDER_DRIVER_AGE = 70</a:t>
            </a:r>
            <a:br/>
            <a:r>
              <a:t>ELDERLY_DRIVER_AGE = 80</a:t>
            </a:r>
          </a:p>
          <a:p>
            <a:pPr defTabSz="426466">
              <a:spcBef>
                <a:spcPts val="300"/>
              </a:spcBef>
              <a:defRPr sz="1752"/>
            </a:pPr>
            <a:r>
              <a:t>YOUNG_DRIVER_PREMIUM_MULTIPLIER = 2</a:t>
            </a:r>
            <a:br/>
            <a:r>
              <a:t>OLDER_DRIVER_PREMIUM_MULTIPLIER = 1.5</a:t>
            </a:r>
            <a:br/>
            <a:r>
              <a:t>ELDERLY_DRIVER_PREMIUM_MULTIPLIER = 2</a:t>
            </a:r>
            <a:br/>
            <a:r>
              <a:t>YOUNG_DRIVER_EXPERIENCE_MULTIPLIER = 2</a:t>
            </a:r>
            <a:br/>
            <a:r>
              <a:t>NO_MULTIPLIER = 1</a:t>
            </a:r>
          </a:p>
          <a:p>
            <a:pPr defTabSz="426466">
              <a:spcBef>
                <a:spcPts val="300"/>
              </a:spcBef>
              <a:defRPr sz="1752"/>
            </a:pPr>
            <a:r>
              <a:t>YOUNG_DRIVER_EXPERIENCE = 2</a:t>
            </a:r>
            <a:br/>
            <a:r>
              <a:t>OLDER_DRIVER_EXPERIENCE = 5</a:t>
            </a:r>
          </a:p>
          <a:p>
            <a:pPr defTabSz="426466">
              <a:spcBef>
                <a:spcPts val="300"/>
              </a:spcBef>
              <a:defRPr sz="1752"/>
            </a:pPr>
            <a:r>
              <a:t>def agecheck (age, experience):</a:t>
            </a:r>
          </a:p>
          <a:p>
            <a:pPr defTabSz="426466">
              <a:spcBef>
                <a:spcPts val="300"/>
              </a:spcBef>
              <a:defRPr sz="1752"/>
            </a:pPr>
            <a:r>
              <a:t>	# Assigns a premium multiplier depending on the age and experience of the driver</a:t>
            </a:r>
          </a:p>
          <a:p>
            <a:pPr defTabSz="426466">
              <a:spcBef>
                <a:spcPts val="300"/>
              </a:spcBef>
              <a:defRPr sz="1752"/>
            </a:pPr>
            <a:r>
              <a:t>	multiplier = NO_MULTIPLIER</a:t>
            </a:r>
          </a:p>
          <a:p>
            <a:pPr defTabSz="426466">
              <a:spcBef>
                <a:spcPts val="300"/>
              </a:spcBef>
              <a:defRPr sz="1752"/>
            </a:pPr>
            <a:r>
              <a:t>	if age &lt;= YOUNG_DRIVER_AGE_LIMIT:</a:t>
            </a:r>
          </a:p>
          <a:p>
            <a:pPr defTabSz="426466">
              <a:spcBef>
                <a:spcPts val="300"/>
              </a:spcBef>
              <a:defRPr sz="1752"/>
            </a:pPr>
            <a:r>
              <a:t>		if experience &lt;= YOUNG_DRIVER_EXPERIENCE:</a:t>
            </a:r>
          </a:p>
          <a:p>
            <a:pPr defTabSz="426466">
              <a:spcBef>
                <a:spcPts val="300"/>
              </a:spcBef>
              <a:defRPr sz="1752"/>
            </a:pPr>
            <a:r>
              <a:t>			multiplier = YOUNG_DRIVER_PREMIUM_MULTIPLIER *</a:t>
            </a:r>
            <a:br/>
            <a:r>
              <a:t>YOUNG_DRIVER_EXPERIENCE_MULTIPLIER</a:t>
            </a:r>
          </a:p>
          <a:p>
            <a:pPr defTabSz="426466">
              <a:spcBef>
                <a:spcPts val="300"/>
              </a:spcBef>
              <a:defRPr sz="1752"/>
            </a:pPr>
            <a:r>
              <a:t>		else:</a:t>
            </a:r>
          </a:p>
          <a:p>
            <a:pPr defTabSz="426466">
              <a:spcBef>
                <a:spcPts val="300"/>
              </a:spcBef>
              <a:defRPr sz="1752"/>
            </a:pPr>
            <a:r>
              <a:t>			multiplier = YOUNG_DRIVER_PREMIUM_MULTIPLIER</a:t>
            </a:r>
          </a:p>
          <a:p>
            <a:pPr defTabSz="426466">
              <a:spcBef>
                <a:spcPts val="300"/>
              </a:spcBef>
              <a:defRPr sz="1752"/>
            </a:pPr>
            <a:r>
              <a:t>	else:</a:t>
            </a:r>
          </a:p>
          <a:p>
            <a:pPr defTabSz="426466">
              <a:spcBef>
                <a:spcPts val="300"/>
              </a:spcBef>
              <a:defRPr sz="1752"/>
            </a:pPr>
            <a:r>
              <a:t>		if age &gt; OLDER_DRIVER_AGE and age &lt;= ELDERLY_DRIVER_AGE:</a:t>
            </a:r>
          </a:p>
          <a:p>
            <a:pPr defTabSz="426466">
              <a:spcBef>
                <a:spcPts val="300"/>
              </a:spcBef>
              <a:defRPr sz="1752"/>
            </a:pPr>
            <a:r>
              <a:t>			if experience &lt;= OLDER_DRIVER_EXPERIENCE:</a:t>
            </a:r>
          </a:p>
          <a:p>
            <a:pPr defTabSz="426466">
              <a:spcBef>
                <a:spcPts val="300"/>
              </a:spcBef>
              <a:defRPr sz="1752"/>
            </a:pPr>
            <a:r>
              <a:t>				multiplier = OLDER_DRIVER_PREMIUM_MULTIPLIER</a:t>
            </a:r>
          </a:p>
          <a:p>
            <a:pPr defTabSz="426466">
              <a:spcBef>
                <a:spcPts val="300"/>
              </a:spcBef>
              <a:defRPr sz="1752"/>
            </a:pPr>
            <a:r>
              <a:t>			else:</a:t>
            </a:r>
          </a:p>
          <a:p>
            <a:pPr defTabSz="426466">
              <a:spcBef>
                <a:spcPts val="300"/>
              </a:spcBef>
              <a:defRPr sz="1752"/>
            </a:pPr>
            <a:r>
              <a:t>				multiplier = NO_MULTIPLIER</a:t>
            </a:r>
          </a:p>
          <a:p>
            <a:pPr defTabSz="426466">
              <a:spcBef>
                <a:spcPts val="300"/>
              </a:spcBef>
              <a:defRPr sz="1752"/>
            </a:pPr>
            <a:r>
              <a:t>		else:</a:t>
            </a:r>
          </a:p>
          <a:p>
            <a:pPr defTabSz="426466">
              <a:spcBef>
                <a:spcPts val="300"/>
              </a:spcBef>
              <a:defRPr sz="1752"/>
            </a:pPr>
            <a:r>
              <a:t>			if age &gt; ELDERLY_DRIVER_AGE:</a:t>
            </a:r>
          </a:p>
          <a:p>
            <a:pPr defTabSz="426466">
              <a:spcBef>
                <a:spcPts val="300"/>
              </a:spcBef>
              <a:defRPr sz="1752"/>
            </a:pPr>
            <a:r>
              <a:t>				multiplier = ELDERLY_DRIVER_PREMIUM_MULTIPLIER</a:t>
            </a:r>
          </a:p>
          <a:p>
            <a:pPr defTabSz="426466">
              <a:spcBef>
                <a:spcPts val="300"/>
              </a:spcBef>
              <a:defRPr sz="1752"/>
            </a:pPr>
            <a:r>
              <a:t>	return multiplier</a:t>
            </a:r>
          </a:p>
          <a:p>
            <a:pPr defTabSz="426466">
              <a:spcBef>
                <a:spcPts val="300"/>
              </a:spcBef>
              <a:defRPr sz="1752"/>
            </a:pPr>
            <a:endParaRPr/>
          </a:p>
        </p:txBody>
      </p:sp>
      <p:sp>
        <p:nvSpPr>
          <p:cNvPr id="12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
        <p:nvSpPr>
          <p:cNvPr id="122" name="Program 8.1 Deeply nested if-then-else statements"/>
          <p:cNvSpPr txBox="1">
            <a:spLocks noGrp="1"/>
          </p:cNvSpPr>
          <p:nvPr>
            <p:ph type="title"/>
          </p:nvPr>
        </p:nvSpPr>
        <p:spPr>
          <a:prstGeom prst="rect">
            <a:avLst/>
          </a:prstGeom>
        </p:spPr>
        <p:txBody>
          <a:bodyPr/>
          <a:lstStyle/>
          <a:p>
            <a:r>
              <a:t>Program 8.1 Deeply nested if-then-else statements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def agecheck_with_guards (age, experience):…"/>
          <p:cNvSpPr txBox="1">
            <a:spLocks noGrp="1"/>
          </p:cNvSpPr>
          <p:nvPr>
            <p:ph type="body" idx="1"/>
          </p:nvPr>
        </p:nvSpPr>
        <p:spPr>
          <a:prstGeom prst="rect">
            <a:avLst/>
          </a:prstGeom>
        </p:spPr>
        <p:txBody>
          <a:bodyPr/>
          <a:lstStyle/>
          <a:p>
            <a:r>
              <a:t>def agecheck_with_guards (age, experience):</a:t>
            </a:r>
          </a:p>
          <a:p>
            <a:endParaRPr/>
          </a:p>
          <a:p>
            <a:r>
              <a:t>	if age &lt;= YOUNG_DRIVER_AGE_LIMIT and experience &lt;= YOUNG_DRIVER_EXPERIENCE: </a:t>
            </a:r>
          </a:p>
          <a:p>
            <a:r>
              <a:t>		return YOUNG_DRIVER_PREMIUM_MULTIPLIER * YOUNG_DRIVER_EXPERIENCE_MULTIPLIER</a:t>
            </a:r>
          </a:p>
          <a:p>
            <a:r>
              <a:t>	if age &lt;= YOUNG_DRIVER_AGE_LIMIT:</a:t>
            </a:r>
          </a:p>
          <a:p>
            <a:r>
              <a:t>		return YOUNG_DRIVER_PREMIUM_MULTIPLIER</a:t>
            </a:r>
          </a:p>
          <a:p>
            <a:r>
              <a:t>	if (age &gt; OLDER_DRIVER_AGE and age &lt;= ELDERLY_DRIVER_AGE) and experience &lt;= OLDER_DRIVER_EXPERIENCE:</a:t>
            </a:r>
          </a:p>
          <a:p>
            <a:r>
              <a:t>		return OLDER_DRIVER_PREMIUM_MULTIPLIER</a:t>
            </a:r>
          </a:p>
          <a:p>
            <a:r>
              <a:t>	if age &gt; ELDERLY_DRIVER_AGE:</a:t>
            </a:r>
          </a:p>
          <a:p>
            <a:r>
              <a:t>		return ELDERLY_DRIVER_PREMIUM_MULTIPLIER</a:t>
            </a:r>
          </a:p>
          <a:p>
            <a:r>
              <a:t>	return NO_MULTIPLIER</a:t>
            </a:r>
          </a:p>
        </p:txBody>
      </p:sp>
      <p:sp>
        <p:nvSpPr>
          <p:cNvPr id="12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
        <p:nvSpPr>
          <p:cNvPr id="126" name="Program 8.2…"/>
          <p:cNvSpPr txBox="1">
            <a:spLocks noGrp="1"/>
          </p:cNvSpPr>
          <p:nvPr>
            <p:ph type="title"/>
          </p:nvPr>
        </p:nvSpPr>
        <p:spPr>
          <a:prstGeom prst="rect">
            <a:avLst/>
          </a:prstGeom>
        </p:spPr>
        <p:txBody>
          <a:bodyPr/>
          <a:lstStyle/>
          <a:p>
            <a:r>
              <a:t>Program 8.2</a:t>
            </a:r>
          </a:p>
          <a:p>
            <a:r>
              <a:t>Using guards to make a selection</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Avoid deep inheritance hierarchies"/>
          <p:cNvSpPr txBox="1">
            <a:spLocks noGrp="1"/>
          </p:cNvSpPr>
          <p:nvPr>
            <p:ph type="title"/>
          </p:nvPr>
        </p:nvSpPr>
        <p:spPr>
          <a:prstGeom prst="rect">
            <a:avLst/>
          </a:prstGeom>
        </p:spPr>
        <p:txBody>
          <a:bodyPr/>
          <a:lstStyle/>
          <a:p>
            <a:r>
              <a:t>Avoid deep inheritance hierarchies</a:t>
            </a:r>
          </a:p>
        </p:txBody>
      </p:sp>
      <p:sp>
        <p:nvSpPr>
          <p:cNvPr id="12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
        <p:nvSpPr>
          <p:cNvPr id="130" name="Inheritance allows the  attributes and methods of a class, such as RoadVehicle, can be inherited by sub-classes, such as Truck, Car and MotorBike.…"/>
          <p:cNvSpPr txBox="1">
            <a:spLocks noGrp="1"/>
          </p:cNvSpPr>
          <p:nvPr>
            <p:ph type="body" idx="1"/>
          </p:nvPr>
        </p:nvSpPr>
        <p:spPr>
          <a:prstGeom prst="rect">
            <a:avLst/>
          </a:prstGeom>
        </p:spPr>
        <p:txBody>
          <a:bodyPr>
            <a:normAutofit lnSpcReduction="10000"/>
          </a:bodyPr>
          <a:lstStyle/>
          <a:p>
            <a:pPr marL="320039" indent="-320039" defTabSz="554990">
              <a:spcBef>
                <a:spcPts val="2800"/>
              </a:spcBef>
              <a:defRPr sz="2660"/>
            </a:pPr>
            <a:r>
              <a:t>Inheritance allows the  attributes and methods of a class, such as RoadVehicle, can be inherited by sub-classes, such as Truck, Car and MotorBike. </a:t>
            </a:r>
          </a:p>
          <a:p>
            <a:pPr marL="320039" indent="-320039" defTabSz="554990">
              <a:spcBef>
                <a:spcPts val="2800"/>
              </a:spcBef>
              <a:defRPr sz="2660"/>
            </a:pPr>
            <a:r>
              <a:t>Inheritance appears to be an effective and efficient way of reusing code and of making changes that affect all subclasses. </a:t>
            </a:r>
          </a:p>
          <a:p>
            <a:pPr marL="320039" indent="-320039" defTabSz="554990">
              <a:spcBef>
                <a:spcPts val="2800"/>
              </a:spcBef>
              <a:defRPr sz="2660"/>
            </a:pPr>
            <a:r>
              <a:t>However, inheritance increases the structural complexity of code as it increases the coupling of subclasses. For example, Figure 8.6 shows part of a 4-level inheritance hierarchy that could be defined for staff in a hospital.</a:t>
            </a:r>
          </a:p>
          <a:p>
            <a:pPr marL="320039" indent="-320039" defTabSz="554990">
              <a:spcBef>
                <a:spcPts val="2800"/>
              </a:spcBef>
              <a:defRPr sz="2660"/>
            </a:pPr>
            <a:r>
              <a:t>The problem with deep inheritance is that if you want to make changes to a class, you have to look at all of its superclasses to see where it is best to make the change. </a:t>
            </a:r>
          </a:p>
          <a:p>
            <a:pPr marL="320039" indent="-320039" defTabSz="554990">
              <a:spcBef>
                <a:spcPts val="2800"/>
              </a:spcBef>
              <a:defRPr sz="2660"/>
            </a:pPr>
            <a:r>
              <a:t>You also have to look at all of the related subclasses to check that the change does not have unwanted consequences. It’s easy to make mistakes when you are doing this analysis and introduce faults into your program.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igure 8.6 Part of the inheritance hierarchy for hospital staff"/>
          <p:cNvSpPr txBox="1">
            <a:spLocks noGrp="1"/>
          </p:cNvSpPr>
          <p:nvPr>
            <p:ph type="title"/>
          </p:nvPr>
        </p:nvSpPr>
        <p:spPr>
          <a:prstGeom prst="rect">
            <a:avLst/>
          </a:prstGeom>
        </p:spPr>
        <p:txBody>
          <a:bodyPr/>
          <a:lstStyle/>
          <a:p>
            <a:r>
              <a:t>Figure 8.6 Part of the inheritance hierarchy for hospital staff</a:t>
            </a:r>
          </a:p>
        </p:txBody>
      </p:sp>
      <p:sp>
        <p:nvSpPr>
          <p:cNvPr id="13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pic>
        <p:nvPicPr>
          <p:cNvPr id="5" name="Picture 4">
            <a:extLst>
              <a:ext uri="{FF2B5EF4-FFF2-40B4-BE49-F238E27FC236}">
                <a16:creationId xmlns:a16="http://schemas.microsoft.com/office/drawing/2014/main" id="{BC5212BD-78D3-B24C-9313-164EA5233E69}"/>
              </a:ext>
            </a:extLst>
          </p:cNvPr>
          <p:cNvPicPr>
            <a:picLocks noChangeAspect="1"/>
          </p:cNvPicPr>
          <p:nvPr/>
        </p:nvPicPr>
        <p:blipFill rotWithShape="1">
          <a:blip r:embed="rId2">
            <a:extLst>
              <a:ext uri="{28A0092B-C50C-407E-A947-70E740481C1C}">
                <a14:useLocalDpi xmlns:a14="http://schemas.microsoft.com/office/drawing/2010/main" val="0"/>
              </a:ext>
            </a:extLst>
          </a:blip>
          <a:srcRect t="10794" b="50000"/>
          <a:stretch/>
        </p:blipFill>
        <p:spPr>
          <a:xfrm>
            <a:off x="98001" y="1300857"/>
            <a:ext cx="12739266" cy="7133191"/>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Design pattern definition"/>
          <p:cNvSpPr txBox="1">
            <a:spLocks noGrp="1"/>
          </p:cNvSpPr>
          <p:nvPr>
            <p:ph type="title"/>
          </p:nvPr>
        </p:nvSpPr>
        <p:spPr>
          <a:prstGeom prst="rect">
            <a:avLst/>
          </a:prstGeom>
        </p:spPr>
        <p:txBody>
          <a:bodyPr/>
          <a:lstStyle/>
          <a:p>
            <a:r>
              <a:t>Design pattern definition</a:t>
            </a:r>
          </a:p>
        </p:txBody>
      </p:sp>
      <p:sp>
        <p:nvSpPr>
          <p:cNvPr id="13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
        <p:nvSpPr>
          <p:cNvPr id="138" name="Definition…"/>
          <p:cNvSpPr txBox="1">
            <a:spLocks noGrp="1"/>
          </p:cNvSpPr>
          <p:nvPr>
            <p:ph type="body" idx="1"/>
          </p:nvPr>
        </p:nvSpPr>
        <p:spPr>
          <a:prstGeom prst="rect">
            <a:avLst/>
          </a:prstGeom>
        </p:spPr>
        <p:txBody>
          <a:bodyPr/>
          <a:lstStyle/>
          <a:p>
            <a:r>
              <a:t>Definition</a:t>
            </a:r>
          </a:p>
          <a:p>
            <a:pPr lvl="1">
              <a:defRPr b="1"/>
            </a:pPr>
            <a:r>
              <a:t>A general reusable solution to a commonly-occurring problem within a given context in software design. </a:t>
            </a:r>
          </a:p>
          <a:p>
            <a:r>
              <a:t>Design patterns are object-oriented and describe solutions in terms of objects and classes. They are not off-the-shelf solutions that can be directly expressed as code in an object-oriented language. </a:t>
            </a:r>
          </a:p>
          <a:p>
            <a:r>
              <a:t>They describe the structure of a problem solution but have to be adapted to suit your application and the programming language that you are using.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oftware quality"/>
          <p:cNvSpPr txBox="1">
            <a:spLocks noGrp="1"/>
          </p:cNvSpPr>
          <p:nvPr>
            <p:ph type="title"/>
          </p:nvPr>
        </p:nvSpPr>
        <p:spPr>
          <a:xfrm>
            <a:off x="635000" y="381000"/>
            <a:ext cx="12086581" cy="1207890"/>
          </a:xfrm>
          <a:prstGeom prst="rect">
            <a:avLst/>
          </a:prstGeom>
        </p:spPr>
        <p:txBody>
          <a:bodyPr/>
          <a:lstStyle/>
          <a:p>
            <a:r>
              <a:t>Software quality</a:t>
            </a:r>
          </a:p>
        </p:txBody>
      </p:sp>
      <p:sp>
        <p:nvSpPr>
          <p:cNvPr id="69"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
        <p:nvSpPr>
          <p:cNvPr id="70" name="Creating a successful software product does not simply mean providing useful features for users.…"/>
          <p:cNvSpPr txBox="1">
            <a:spLocks noGrp="1"/>
          </p:cNvSpPr>
          <p:nvPr>
            <p:ph type="body" idx="1"/>
          </p:nvPr>
        </p:nvSpPr>
        <p:spPr>
          <a:xfrm>
            <a:off x="423019" y="1906339"/>
            <a:ext cx="11857881" cy="7021811"/>
          </a:xfrm>
          <a:prstGeom prst="rect">
            <a:avLst/>
          </a:prstGeom>
        </p:spPr>
        <p:txBody>
          <a:bodyPr/>
          <a:lstStyle/>
          <a:p>
            <a:pPr marL="210552" indent="-210552"/>
            <a:r>
              <a:t>Creating a successful software product does not simply mean providing useful features for users. </a:t>
            </a:r>
          </a:p>
          <a:p>
            <a:pPr marL="210552" indent="-210552"/>
            <a:r>
              <a:t>You need to create a high-quality product that people want to use.</a:t>
            </a:r>
          </a:p>
          <a:p>
            <a:pPr marL="210552" indent="-210552"/>
            <a:r>
              <a:t>Customers have to be confident that your product will not crash or lose information, and users have to be able to learn to use the software quickly and without mistakes.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rogramming principles"/>
          <p:cNvSpPr txBox="1">
            <a:spLocks noGrp="1"/>
          </p:cNvSpPr>
          <p:nvPr>
            <p:ph type="title"/>
          </p:nvPr>
        </p:nvSpPr>
        <p:spPr>
          <a:prstGeom prst="rect">
            <a:avLst/>
          </a:prstGeom>
        </p:spPr>
        <p:txBody>
          <a:bodyPr/>
          <a:lstStyle/>
          <a:p>
            <a:r>
              <a:t>Programming principles</a:t>
            </a:r>
          </a:p>
        </p:txBody>
      </p:sp>
      <p:sp>
        <p:nvSpPr>
          <p:cNvPr id="14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
        <p:nvSpPr>
          <p:cNvPr id="142" name="Separation of concerns…"/>
          <p:cNvSpPr txBox="1">
            <a:spLocks noGrp="1"/>
          </p:cNvSpPr>
          <p:nvPr>
            <p:ph type="body" idx="1"/>
          </p:nvPr>
        </p:nvSpPr>
        <p:spPr>
          <a:prstGeom prst="rect">
            <a:avLst/>
          </a:prstGeom>
        </p:spPr>
        <p:txBody>
          <a:bodyPr/>
          <a:lstStyle/>
          <a:p>
            <a:r>
              <a:t>Separation of concerns</a:t>
            </a:r>
          </a:p>
          <a:p>
            <a:pPr lvl="1"/>
            <a:r>
              <a:t>This means that each abstraction in the program (class, method, etc.) should address a separate concern and that all aspects of that concern should be covered there. For example, if authentication is a concern in your program, then everything to do with authentication should be in one place, rather than distributed throughout your code.  </a:t>
            </a:r>
          </a:p>
          <a:p>
            <a:r>
              <a:t>Separate the ‘what’ from the ‘how</a:t>
            </a:r>
          </a:p>
          <a:p>
            <a:pPr lvl="1"/>
            <a:r>
              <a:t>If a program component provides a particular service, you should make available only the information that is required to use that service (the ‘what’). The implementation of the service (‘the how’) should be of no interest to service users.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ommon types of design patterns"/>
          <p:cNvSpPr txBox="1">
            <a:spLocks noGrp="1"/>
          </p:cNvSpPr>
          <p:nvPr>
            <p:ph type="title"/>
          </p:nvPr>
        </p:nvSpPr>
        <p:spPr>
          <a:prstGeom prst="rect">
            <a:avLst/>
          </a:prstGeom>
        </p:spPr>
        <p:txBody>
          <a:bodyPr/>
          <a:lstStyle/>
          <a:p>
            <a:r>
              <a:t>Common types of design patterns</a:t>
            </a:r>
          </a:p>
        </p:txBody>
      </p:sp>
      <p:sp>
        <p:nvSpPr>
          <p:cNvPr id="14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
        <p:nvSpPr>
          <p:cNvPr id="146" name="Creational patterns…"/>
          <p:cNvSpPr txBox="1">
            <a:spLocks noGrp="1"/>
          </p:cNvSpPr>
          <p:nvPr>
            <p:ph type="body" idx="1"/>
          </p:nvPr>
        </p:nvSpPr>
        <p:spPr>
          <a:prstGeom prst="rect">
            <a:avLst/>
          </a:prstGeom>
        </p:spPr>
        <p:txBody>
          <a:bodyPr/>
          <a:lstStyle/>
          <a:p>
            <a:pPr marL="330146" indent="-330146" defTabSz="572516">
              <a:spcBef>
                <a:spcPts val="2900"/>
              </a:spcBef>
              <a:defRPr sz="2744"/>
            </a:pPr>
            <a:r>
              <a:t>Creational patterns</a:t>
            </a:r>
          </a:p>
          <a:p>
            <a:pPr marL="970788" lvl="1" indent="-522731" defTabSz="572516">
              <a:spcBef>
                <a:spcPts val="2900"/>
              </a:spcBef>
              <a:defRPr sz="2352"/>
            </a:pPr>
            <a:r>
              <a:t>These are concerned with class and object creation. They define ways of instantiating and initializing objects and classes that are more abstract than the basic class and object creation mechanisms defined in a programming language. </a:t>
            </a:r>
          </a:p>
          <a:p>
            <a:pPr marL="330146" indent="-330146" defTabSz="572516">
              <a:spcBef>
                <a:spcPts val="2900"/>
              </a:spcBef>
              <a:defRPr sz="2744"/>
            </a:pPr>
            <a:r>
              <a:t>Structural patterns</a:t>
            </a:r>
          </a:p>
          <a:p>
            <a:pPr marL="970788" lvl="1" indent="-522731" defTabSz="572516">
              <a:spcBef>
                <a:spcPts val="2900"/>
              </a:spcBef>
              <a:defRPr sz="2352"/>
            </a:pPr>
            <a:r>
              <a:t>These are concerned with class and object composition. Structural design patterns are a description of how classes and objects may be combined to create larger structures.</a:t>
            </a:r>
          </a:p>
          <a:p>
            <a:pPr marL="330146" indent="-330146" defTabSz="572516">
              <a:spcBef>
                <a:spcPts val="2900"/>
              </a:spcBef>
              <a:defRPr sz="2744"/>
            </a:pPr>
            <a:r>
              <a:t>Behavioural patterns</a:t>
            </a:r>
          </a:p>
          <a:p>
            <a:pPr marL="970788" lvl="1" indent="-522731" defTabSz="572516">
              <a:spcBef>
                <a:spcPts val="2900"/>
              </a:spcBef>
              <a:defRPr sz="2352"/>
            </a:pPr>
            <a:r>
              <a:t>These are concerned with class and object communication. They show how objects interact by exchanging messages, the activities in a process and how these are distributed amongst the participating objects.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able 8.2 Examples of design patterns"/>
          <p:cNvSpPr txBox="1">
            <a:spLocks noGrp="1"/>
          </p:cNvSpPr>
          <p:nvPr>
            <p:ph type="title"/>
          </p:nvPr>
        </p:nvSpPr>
        <p:spPr>
          <a:prstGeom prst="rect">
            <a:avLst/>
          </a:prstGeom>
        </p:spPr>
        <p:txBody>
          <a:bodyPr/>
          <a:lstStyle/>
          <a:p>
            <a:r>
              <a:t>Table 8.2 Examples of design patterns</a:t>
            </a:r>
          </a:p>
        </p:txBody>
      </p:sp>
      <p:sp>
        <p:nvSpPr>
          <p:cNvPr id="14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pic>
        <p:nvPicPr>
          <p:cNvPr id="6" name="Picture 5">
            <a:extLst>
              <a:ext uri="{FF2B5EF4-FFF2-40B4-BE49-F238E27FC236}">
                <a16:creationId xmlns:a16="http://schemas.microsoft.com/office/drawing/2014/main" id="{E39709BB-64F6-304F-B570-7F63C351C279}"/>
              </a:ext>
            </a:extLst>
          </p:cNvPr>
          <p:cNvPicPr>
            <a:picLocks noChangeAspect="1"/>
          </p:cNvPicPr>
          <p:nvPr/>
        </p:nvPicPr>
        <p:blipFill rotWithShape="1">
          <a:blip r:embed="rId2">
            <a:extLst>
              <a:ext uri="{28A0092B-C50C-407E-A947-70E740481C1C}">
                <a14:useLocalDpi xmlns:a14="http://schemas.microsoft.com/office/drawing/2010/main" val="0"/>
              </a:ext>
            </a:extLst>
          </a:blip>
          <a:srcRect l="26680" t="4695"/>
          <a:stretch/>
        </p:blipFill>
        <p:spPr>
          <a:xfrm>
            <a:off x="203062" y="1021458"/>
            <a:ext cx="12598676" cy="7672553"/>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Figure 8.7 List view and tree view"/>
          <p:cNvSpPr txBox="1">
            <a:spLocks noGrp="1"/>
          </p:cNvSpPr>
          <p:nvPr>
            <p:ph type="title"/>
          </p:nvPr>
        </p:nvSpPr>
        <p:spPr>
          <a:prstGeom prst="rect">
            <a:avLst/>
          </a:prstGeom>
        </p:spPr>
        <p:txBody>
          <a:bodyPr/>
          <a:lstStyle/>
          <a:p>
            <a:r>
              <a:t>Figure 8.7 List view and tree view</a:t>
            </a:r>
          </a:p>
        </p:txBody>
      </p:sp>
      <p:sp>
        <p:nvSpPr>
          <p:cNvPr id="15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
        <p:nvSpPr>
          <p:cNvPr id="155" name="Presenting multiple views of the same data"/>
          <p:cNvSpPr txBox="1"/>
          <p:nvPr/>
        </p:nvSpPr>
        <p:spPr>
          <a:xfrm>
            <a:off x="2856011" y="7544971"/>
            <a:ext cx="5908478" cy="469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400"/>
            </a:lvl1pPr>
          </a:lstStyle>
          <a:p>
            <a:r>
              <a:t>Presenting multiple views of the same data</a:t>
            </a:r>
          </a:p>
        </p:txBody>
      </p:sp>
      <p:pic>
        <p:nvPicPr>
          <p:cNvPr id="6" name="Picture 5">
            <a:extLst>
              <a:ext uri="{FF2B5EF4-FFF2-40B4-BE49-F238E27FC236}">
                <a16:creationId xmlns:a16="http://schemas.microsoft.com/office/drawing/2014/main" id="{B9E2326F-CA06-5342-A170-05703E77E614}"/>
              </a:ext>
            </a:extLst>
          </p:cNvPr>
          <p:cNvPicPr>
            <a:picLocks noChangeAspect="1"/>
          </p:cNvPicPr>
          <p:nvPr/>
        </p:nvPicPr>
        <p:blipFill rotWithShape="1">
          <a:blip r:embed="rId2">
            <a:extLst>
              <a:ext uri="{28A0092B-C50C-407E-A947-70E740481C1C}">
                <a14:useLocalDpi xmlns:a14="http://schemas.microsoft.com/office/drawing/2010/main" val="0"/>
              </a:ext>
            </a:extLst>
          </a:blip>
          <a:srcRect l="11415" t="9337" r="8905" b="61519"/>
          <a:stretch/>
        </p:blipFill>
        <p:spPr>
          <a:xfrm>
            <a:off x="353102" y="1184248"/>
            <a:ext cx="12651698" cy="6609099"/>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Description This pattern separates the display of an object from the object itself. There may be multiple displays associated with the object. When one display is changed, all others are notified and take action to update themselves.…"/>
          <p:cNvSpPr txBox="1">
            <a:spLocks noGrp="1"/>
          </p:cNvSpPr>
          <p:nvPr>
            <p:ph type="body" idx="1"/>
          </p:nvPr>
        </p:nvSpPr>
        <p:spPr>
          <a:prstGeom prst="rect">
            <a:avLst/>
          </a:prstGeom>
        </p:spPr>
        <p:txBody>
          <a:bodyPr/>
          <a:lstStyle/>
          <a:p>
            <a:pPr defTabSz="578358">
              <a:spcBef>
                <a:spcPts val="1900"/>
              </a:spcBef>
              <a:defRPr sz="2376"/>
            </a:pPr>
            <a:r>
              <a:rPr i="1"/>
              <a:t>Description</a:t>
            </a:r>
            <a:br/>
            <a:r>
              <a:t>This pattern separates the display of an object from the object itself. There may be multiple displays associated with the object. When one display is changed, all others are notified and take action to update themselves.</a:t>
            </a:r>
          </a:p>
          <a:p>
            <a:pPr defTabSz="578358">
              <a:spcBef>
                <a:spcPts val="1900"/>
              </a:spcBef>
              <a:defRPr sz="2376"/>
            </a:pPr>
            <a:r>
              <a:rPr i="1"/>
              <a:t>Problem</a:t>
            </a:r>
            <a:br/>
            <a:r>
              <a:t>Many applications present multiple views (displays) of the same data with the requirement that all views must be updated when any one view is changed. You may also wish to add new views without the object, whose state is being displayed, knowing about the new view or how the information is presented.</a:t>
            </a:r>
          </a:p>
          <a:p>
            <a:pPr defTabSz="578358">
              <a:spcBef>
                <a:spcPts val="1900"/>
              </a:spcBef>
              <a:defRPr sz="2376"/>
            </a:pPr>
            <a:r>
              <a:rPr i="1"/>
              <a:t>Solution</a:t>
            </a:r>
            <a:br/>
            <a:r>
              <a:t>The state to be displayed (sometimes called the Model) is maintained in a Subject class that includes methods to add and remove observers and to get and set the state of the Model. An observer is created for each display and registers with the Subject. When an observer uses the set method to change the state, the Subject notifies all other Observers. They then use the Subject’s getState( ) method to update their local copy of the state and so change their display. Adding a new display simply involves notifying the Subject that a new display has been created.</a:t>
            </a:r>
            <a:br/>
            <a:endParaRPr/>
          </a:p>
        </p:txBody>
      </p:sp>
      <p:sp>
        <p:nvSpPr>
          <p:cNvPr id="158" name="Table 8.3 The Observer pattern (1)"/>
          <p:cNvSpPr txBox="1">
            <a:spLocks noGrp="1"/>
          </p:cNvSpPr>
          <p:nvPr>
            <p:ph type="title"/>
          </p:nvPr>
        </p:nvSpPr>
        <p:spPr>
          <a:prstGeom prst="rect">
            <a:avLst/>
          </a:prstGeom>
        </p:spPr>
        <p:txBody>
          <a:bodyPr/>
          <a:lstStyle/>
          <a:p>
            <a:r>
              <a:t>Table 8.3 The Observer pattern (1)</a:t>
            </a:r>
          </a:p>
        </p:txBody>
      </p:sp>
      <p:sp>
        <p:nvSpPr>
          <p:cNvPr id="15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Implementation This pattern is implemented using abstract and concrete classes. The abstract Subject class includes methods to register and deregister observers and to notify all observers that a change has been made. The abstract Observer class includes a method to update the local state of each observer. Each Observer subclass implements these methods and is responsible for managing its own display. When notifications of a change are received, the Observer subclasses access the model using the getState( ) method to retrieve the changed information.…"/>
          <p:cNvSpPr txBox="1">
            <a:spLocks noGrp="1"/>
          </p:cNvSpPr>
          <p:nvPr>
            <p:ph type="body" idx="1"/>
          </p:nvPr>
        </p:nvSpPr>
        <p:spPr>
          <a:prstGeom prst="rect">
            <a:avLst/>
          </a:prstGeom>
        </p:spPr>
        <p:txBody>
          <a:bodyPr/>
          <a:lstStyle/>
          <a:p>
            <a:r>
              <a:rPr i="1"/>
              <a:t>Implementation</a:t>
            </a:r>
            <a:br/>
            <a:r>
              <a:t>This pattern is implemented using abstract and concrete classes. The abstract Subject class includes methods to register and deregister observers and to notify all observers that a change has been made. The abstract Observer class includes a method to update the local state of each observer. Each Observer subclass implements these methods and is responsible for managing its own display. When notifications of a change are received, the Observer subclasses access the model using the getState( ) method to retrieve the changed information.</a:t>
            </a:r>
          </a:p>
          <a:p>
            <a:r>
              <a:rPr i="1"/>
              <a:t>Things to consider</a:t>
            </a:r>
            <a:br/>
            <a:r>
              <a:t>The Subject does not know how the Model is displayed so cannot organize its data to optimize the display performance. If a display update fails, the Subject does not know that the update has been unsuccessful.</a:t>
            </a:r>
          </a:p>
        </p:txBody>
      </p:sp>
      <p:sp>
        <p:nvSpPr>
          <p:cNvPr id="162" name="Figure 8.3 The Observer pattern (2)"/>
          <p:cNvSpPr txBox="1">
            <a:spLocks noGrp="1"/>
          </p:cNvSpPr>
          <p:nvPr>
            <p:ph type="title"/>
          </p:nvPr>
        </p:nvSpPr>
        <p:spPr>
          <a:prstGeom prst="rect">
            <a:avLst/>
          </a:prstGeom>
        </p:spPr>
        <p:txBody>
          <a:bodyPr/>
          <a:lstStyle/>
          <a:p>
            <a:r>
              <a:t>Figure 8.3 The Observer pattern (2)</a:t>
            </a:r>
          </a:p>
        </p:txBody>
      </p:sp>
      <p:sp>
        <p:nvSpPr>
          <p:cNvPr id="16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attern description"/>
          <p:cNvSpPr txBox="1">
            <a:spLocks noGrp="1"/>
          </p:cNvSpPr>
          <p:nvPr>
            <p:ph type="title"/>
          </p:nvPr>
        </p:nvSpPr>
        <p:spPr>
          <a:prstGeom prst="rect">
            <a:avLst/>
          </a:prstGeom>
        </p:spPr>
        <p:txBody>
          <a:bodyPr/>
          <a:lstStyle/>
          <a:p>
            <a:r>
              <a:t>Pattern description</a:t>
            </a:r>
          </a:p>
        </p:txBody>
      </p:sp>
      <p:sp>
        <p:nvSpPr>
          <p:cNvPr id="16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
        <p:nvSpPr>
          <p:cNvPr id="167" name="Design patterns are usually documented in the stylized way. This includes:…"/>
          <p:cNvSpPr txBox="1">
            <a:spLocks noGrp="1"/>
          </p:cNvSpPr>
          <p:nvPr>
            <p:ph type="body" idx="1"/>
          </p:nvPr>
        </p:nvSpPr>
        <p:spPr>
          <a:prstGeom prst="rect">
            <a:avLst/>
          </a:prstGeom>
        </p:spPr>
        <p:txBody>
          <a:bodyPr/>
          <a:lstStyle/>
          <a:p>
            <a:r>
              <a:t>Design patterns are usually documented in the stylized way. This includes:</a:t>
            </a:r>
          </a:p>
          <a:p>
            <a:pPr lvl="1"/>
            <a:r>
              <a:t>a meaningful name for the pattern and a brief description of what it does; </a:t>
            </a:r>
          </a:p>
          <a:p>
            <a:pPr lvl="1"/>
            <a:r>
              <a:t>a description of the problem it solves; </a:t>
            </a:r>
          </a:p>
          <a:p>
            <a:pPr lvl="1"/>
            <a:r>
              <a:t>a description of the solution and its implementation;</a:t>
            </a:r>
          </a:p>
          <a:p>
            <a:pPr lvl="1"/>
            <a:r>
              <a:t>the consequences and trade-offs of using the pattern and other issues that you should consider.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factoring"/>
          <p:cNvSpPr txBox="1">
            <a:spLocks noGrp="1"/>
          </p:cNvSpPr>
          <p:nvPr>
            <p:ph type="title"/>
          </p:nvPr>
        </p:nvSpPr>
        <p:spPr>
          <a:prstGeom prst="rect">
            <a:avLst/>
          </a:prstGeom>
        </p:spPr>
        <p:txBody>
          <a:bodyPr/>
          <a:lstStyle/>
          <a:p>
            <a:r>
              <a:t>Refactoring</a:t>
            </a:r>
          </a:p>
        </p:txBody>
      </p:sp>
      <p:sp>
        <p:nvSpPr>
          <p:cNvPr id="17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
        <p:nvSpPr>
          <p:cNvPr id="171" name="Refactoring means changing a program to reduce its complexity without changing the external behaviour of that program.…"/>
          <p:cNvSpPr txBox="1">
            <a:spLocks noGrp="1"/>
          </p:cNvSpPr>
          <p:nvPr>
            <p:ph type="body" idx="1"/>
          </p:nvPr>
        </p:nvSpPr>
        <p:spPr>
          <a:prstGeom prst="rect">
            <a:avLst/>
          </a:prstGeom>
        </p:spPr>
        <p:txBody>
          <a:bodyPr/>
          <a:lstStyle/>
          <a:p>
            <a:r>
              <a:t>Refactoring means changing a program to reduce its complexity without changing the external behaviour of that program. </a:t>
            </a:r>
          </a:p>
          <a:p>
            <a:r>
              <a:t>Refactoring makes a program more readable (so reducing the ‘reading complexity’) and more understandable. </a:t>
            </a:r>
          </a:p>
          <a:p>
            <a:r>
              <a:t>It also makes it easier to change, which means that you reduce the chances of making mistakes when you introduce new features. </a:t>
            </a:r>
          </a:p>
          <a:p>
            <a:r>
              <a:t>The reality of programming is that as you make changes and additions to existing code, you inevitably increase its complexity. </a:t>
            </a:r>
          </a:p>
          <a:p>
            <a:pPr lvl="1"/>
            <a:r>
              <a:t>The code becomes harder to understand and change. The abstractions and operations that you started with become more and more complex because you modify them in ways that you did not originally anticipate.</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82B540-2332-4B4E-9EE8-67925F9FF61A}"/>
              </a:ext>
            </a:extLst>
          </p:cNvPr>
          <p:cNvSpPr/>
          <p:nvPr/>
        </p:nvSpPr>
        <p:spPr>
          <a:xfrm>
            <a:off x="1499016" y="1021458"/>
            <a:ext cx="10058400" cy="7432994"/>
          </a:xfrm>
          <a:prstGeom prst="rect">
            <a:avLst/>
          </a:prstGeom>
          <a:solidFill>
            <a:srgbClr val="FEFCFA"/>
          </a:solidFill>
          <a:ln w="12700" cap="flat">
            <a:noFill/>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endParaRPr>
          </a:p>
        </p:txBody>
      </p:sp>
      <p:sp>
        <p:nvSpPr>
          <p:cNvPr id="173" name="Figure 8.8 A refactoring process"/>
          <p:cNvSpPr txBox="1">
            <a:spLocks noGrp="1"/>
          </p:cNvSpPr>
          <p:nvPr>
            <p:ph type="title"/>
          </p:nvPr>
        </p:nvSpPr>
        <p:spPr>
          <a:prstGeom prst="rect">
            <a:avLst/>
          </a:prstGeom>
        </p:spPr>
        <p:txBody>
          <a:bodyPr/>
          <a:lstStyle/>
          <a:p>
            <a:r>
              <a:t>Figure 8.8 A refactoring process</a:t>
            </a:r>
          </a:p>
        </p:txBody>
      </p:sp>
      <p:sp>
        <p:nvSpPr>
          <p:cNvPr id="17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pic>
        <p:nvPicPr>
          <p:cNvPr id="7" name="Picture 6">
            <a:extLst>
              <a:ext uri="{FF2B5EF4-FFF2-40B4-BE49-F238E27FC236}">
                <a16:creationId xmlns:a16="http://schemas.microsoft.com/office/drawing/2014/main" id="{538A78DB-C9D2-3B45-B3B3-189FCD8AD2BE}"/>
              </a:ext>
            </a:extLst>
          </p:cNvPr>
          <p:cNvPicPr>
            <a:picLocks noChangeAspect="1"/>
          </p:cNvPicPr>
          <p:nvPr/>
        </p:nvPicPr>
        <p:blipFill rotWithShape="1">
          <a:blip r:embed="rId2">
            <a:extLst>
              <a:ext uri="{28A0092B-C50C-407E-A947-70E740481C1C}">
                <a14:useLocalDpi xmlns:a14="http://schemas.microsoft.com/office/drawing/2010/main" val="0"/>
              </a:ext>
            </a:extLst>
          </a:blip>
          <a:srcRect l="12307" t="9545" r="19608" b="53192"/>
          <a:stretch/>
        </p:blipFill>
        <p:spPr>
          <a:xfrm>
            <a:off x="1432289" y="1021458"/>
            <a:ext cx="10140221" cy="7926203"/>
          </a:xfrm>
          <a:prstGeom prst="rect">
            <a:avLst/>
          </a:prstGeom>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ode smells"/>
          <p:cNvSpPr txBox="1">
            <a:spLocks noGrp="1"/>
          </p:cNvSpPr>
          <p:nvPr>
            <p:ph type="title"/>
          </p:nvPr>
        </p:nvSpPr>
        <p:spPr>
          <a:prstGeom prst="rect">
            <a:avLst/>
          </a:prstGeom>
        </p:spPr>
        <p:txBody>
          <a:bodyPr/>
          <a:lstStyle/>
          <a:p>
            <a:r>
              <a:t>Code smells</a:t>
            </a:r>
          </a:p>
        </p:txBody>
      </p:sp>
      <p:sp>
        <p:nvSpPr>
          <p:cNvPr id="17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sp>
        <p:nvSpPr>
          <p:cNvPr id="179" name="Martin Fowler, a refactoring pioneer, suggests that the starting point for refactoring should be to identify code ‘smells’.…"/>
          <p:cNvSpPr txBox="1">
            <a:spLocks noGrp="1"/>
          </p:cNvSpPr>
          <p:nvPr>
            <p:ph type="body" idx="1"/>
          </p:nvPr>
        </p:nvSpPr>
        <p:spPr>
          <a:prstGeom prst="rect">
            <a:avLst/>
          </a:prstGeom>
        </p:spPr>
        <p:txBody>
          <a:bodyPr/>
          <a:lstStyle/>
          <a:p>
            <a:r>
              <a:t>Martin Fowler, a refactoring pioneer, suggests that the starting point for refactoring should be to identify code ‘smells’.</a:t>
            </a:r>
          </a:p>
          <a:p>
            <a:r>
              <a:t>Code smells are indicators in the code that there might be a deeper problem. </a:t>
            </a:r>
          </a:p>
          <a:p>
            <a:pPr lvl="1"/>
            <a:r>
              <a:t>For example, very large classes may indicate that the class is trying to do too much. This probably means that its structural complexity is high.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igure 8.1 Software product quality attributes"/>
          <p:cNvSpPr txBox="1">
            <a:spLocks noGrp="1"/>
          </p:cNvSpPr>
          <p:nvPr>
            <p:ph type="title"/>
          </p:nvPr>
        </p:nvSpPr>
        <p:spPr>
          <a:prstGeom prst="rect">
            <a:avLst/>
          </a:prstGeom>
        </p:spPr>
        <p:txBody>
          <a:bodyPr/>
          <a:lstStyle/>
          <a:p>
            <a:r>
              <a:t>Figure 8.1 Software product quality attributes</a:t>
            </a:r>
          </a:p>
        </p:txBody>
      </p:sp>
      <p:sp>
        <p:nvSpPr>
          <p:cNvPr id="73"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pic>
        <p:nvPicPr>
          <p:cNvPr id="5" name="Picture 4">
            <a:extLst>
              <a:ext uri="{FF2B5EF4-FFF2-40B4-BE49-F238E27FC236}">
                <a16:creationId xmlns:a16="http://schemas.microsoft.com/office/drawing/2014/main" id="{8FFFBD44-4166-0446-AB68-75E17AA77BED}"/>
              </a:ext>
            </a:extLst>
          </p:cNvPr>
          <p:cNvPicPr>
            <a:picLocks noChangeAspect="1"/>
          </p:cNvPicPr>
          <p:nvPr/>
        </p:nvPicPr>
        <p:blipFill rotWithShape="1">
          <a:blip r:embed="rId2">
            <a:extLst>
              <a:ext uri="{28A0092B-C50C-407E-A947-70E740481C1C}">
                <a14:useLocalDpi xmlns:a14="http://schemas.microsoft.com/office/drawing/2010/main" val="0"/>
              </a:ext>
            </a:extLst>
          </a:blip>
          <a:srcRect l="13497" t="14750" r="22284" b="42991"/>
          <a:stretch/>
        </p:blipFill>
        <p:spPr>
          <a:xfrm>
            <a:off x="2035331" y="1014267"/>
            <a:ext cx="8934138" cy="8396433"/>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Large classes Large classes may mean that the single responsibility principle is being violated. Break down large classes into easier-to-understand, smaller classes.…"/>
          <p:cNvSpPr txBox="1">
            <a:spLocks noGrp="1"/>
          </p:cNvSpPr>
          <p:nvPr>
            <p:ph type="body" idx="1"/>
          </p:nvPr>
        </p:nvSpPr>
        <p:spPr>
          <a:prstGeom prst="rect">
            <a:avLst/>
          </a:prstGeom>
        </p:spPr>
        <p:txBody>
          <a:bodyPr/>
          <a:lstStyle/>
          <a:p>
            <a:pPr defTabSz="549148">
              <a:spcBef>
                <a:spcPts val="1800"/>
              </a:spcBef>
              <a:defRPr sz="2256" i="1"/>
            </a:pPr>
            <a:r>
              <a:t>Large classes</a:t>
            </a:r>
            <a:br/>
            <a:r>
              <a:rPr i="0"/>
              <a:t>Large classes may mean that the single responsibility principle is being violated. Break down large classes into easier-to-understand, smaller classes.</a:t>
            </a:r>
          </a:p>
          <a:p>
            <a:pPr defTabSz="549148">
              <a:spcBef>
                <a:spcPts val="1800"/>
              </a:spcBef>
              <a:defRPr sz="2256" i="1"/>
            </a:pPr>
            <a:r>
              <a:t>Long methods/functions</a:t>
            </a:r>
            <a:br/>
            <a:r>
              <a:rPr i="0"/>
              <a:t>Long methods or functions may indicate that the function is doing more than one thing. Split into smaller, more specific functions or methods.</a:t>
            </a:r>
          </a:p>
          <a:p>
            <a:pPr defTabSz="549148">
              <a:spcBef>
                <a:spcPts val="1800"/>
              </a:spcBef>
              <a:defRPr sz="2256" i="1"/>
            </a:pPr>
            <a:r>
              <a:t>Duplicated code</a:t>
            </a:r>
            <a:br/>
            <a:r>
              <a:rPr i="0"/>
              <a:t>Duplicated code may mean that when changes are needed, these have to be made everywhere the code is duplicated. Rewrite to create a single instance of the duplicated code that is used as required</a:t>
            </a:r>
          </a:p>
          <a:p>
            <a:pPr defTabSz="549148">
              <a:spcBef>
                <a:spcPts val="1800"/>
              </a:spcBef>
              <a:defRPr sz="2256" i="1"/>
            </a:pPr>
            <a:r>
              <a:t>Meaningless names</a:t>
            </a:r>
            <a:br/>
            <a:r>
              <a:rPr i="0"/>
              <a:t>Meaningless names are a sign of programmer haste. They make the code harder to understand. Replace with meaningful names and check for other shortcuts that the programmer may have taken.</a:t>
            </a:r>
          </a:p>
          <a:p>
            <a:pPr defTabSz="549148">
              <a:spcBef>
                <a:spcPts val="1800"/>
              </a:spcBef>
              <a:defRPr sz="2256" i="1"/>
            </a:pPr>
            <a:r>
              <a:t>Unused code</a:t>
            </a:r>
            <a:br/>
            <a:r>
              <a:rPr i="0"/>
              <a:t>This simply increases the reading complexity of the code. Delete it even if it has been commented out. If you find you need it later, you should be able to retrieve it from the code management system.</a:t>
            </a:r>
          </a:p>
        </p:txBody>
      </p:sp>
      <p:sp>
        <p:nvSpPr>
          <p:cNvPr id="182" name="Table 8.6 Examples of code smells"/>
          <p:cNvSpPr txBox="1">
            <a:spLocks noGrp="1"/>
          </p:cNvSpPr>
          <p:nvPr>
            <p:ph type="title"/>
          </p:nvPr>
        </p:nvSpPr>
        <p:spPr>
          <a:prstGeom prst="rect">
            <a:avLst/>
          </a:prstGeom>
        </p:spPr>
        <p:txBody>
          <a:bodyPr/>
          <a:lstStyle/>
          <a:p>
            <a:r>
              <a:t>Table 8.6 Examples of code smells</a:t>
            </a:r>
          </a:p>
        </p:txBody>
      </p:sp>
      <p:sp>
        <p:nvSpPr>
          <p:cNvPr id="18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Reading complexity You can rename variable, function and class names throughout your program to make their purpose more obvious.…"/>
          <p:cNvSpPr txBox="1">
            <a:spLocks noGrp="1"/>
          </p:cNvSpPr>
          <p:nvPr>
            <p:ph type="body" idx="1"/>
          </p:nvPr>
        </p:nvSpPr>
        <p:spPr>
          <a:xfrm>
            <a:off x="736600" y="1371600"/>
            <a:ext cx="11099800" cy="7213600"/>
          </a:xfrm>
          <a:prstGeom prst="rect">
            <a:avLst/>
          </a:prstGeom>
        </p:spPr>
        <p:txBody>
          <a:bodyPr/>
          <a:lstStyle/>
          <a:p>
            <a:r>
              <a:rPr i="1"/>
              <a:t>Reading complexity</a:t>
            </a:r>
            <a:br>
              <a:rPr i="1"/>
            </a:br>
            <a:r>
              <a:t>You can rename variable, function and class names throughout your program to make their purpose more obvious.</a:t>
            </a:r>
          </a:p>
          <a:p>
            <a:r>
              <a:rPr i="1"/>
              <a:t>Structural complexity</a:t>
            </a:r>
            <a:br>
              <a:rPr i="1"/>
            </a:br>
            <a:r>
              <a:t>You can break long classes or functions into shorter units that are likely to be more cohesive than the original large class.</a:t>
            </a:r>
          </a:p>
          <a:p>
            <a:r>
              <a:rPr i="1"/>
              <a:t>Data complexity</a:t>
            </a:r>
            <a:br>
              <a:rPr i="1"/>
            </a:br>
            <a:r>
              <a:t>You can simplify data by changing your database schema or reducing its complexity. For example, you can merge related tables in your database to remove duplicated data held in these tables.</a:t>
            </a:r>
          </a:p>
          <a:p>
            <a:r>
              <a:rPr i="1"/>
              <a:t>Decision complexity</a:t>
            </a:r>
            <a:br/>
            <a:r>
              <a:t>You can replace a series of deeply nested if-then-else statements with guard clauses, as I explained earlier in this chapter.</a:t>
            </a:r>
          </a:p>
        </p:txBody>
      </p:sp>
      <p:sp>
        <p:nvSpPr>
          <p:cNvPr id="186" name="Table 8.7 Examples of refactoring for complexity reduction"/>
          <p:cNvSpPr txBox="1">
            <a:spLocks noGrp="1"/>
          </p:cNvSpPr>
          <p:nvPr>
            <p:ph type="title"/>
          </p:nvPr>
        </p:nvSpPr>
        <p:spPr>
          <a:prstGeom prst="rect">
            <a:avLst/>
          </a:prstGeom>
        </p:spPr>
        <p:txBody>
          <a:bodyPr/>
          <a:lstStyle/>
          <a:p>
            <a:r>
              <a:t>Table 8.7 Examples of refactoring for complexity reduction</a:t>
            </a:r>
          </a:p>
        </p:txBody>
      </p:sp>
      <p:sp>
        <p:nvSpPr>
          <p:cNvPr id="18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Input validation"/>
          <p:cNvSpPr txBox="1">
            <a:spLocks noGrp="1"/>
          </p:cNvSpPr>
          <p:nvPr>
            <p:ph type="title"/>
          </p:nvPr>
        </p:nvSpPr>
        <p:spPr>
          <a:prstGeom prst="rect">
            <a:avLst/>
          </a:prstGeom>
        </p:spPr>
        <p:txBody>
          <a:bodyPr/>
          <a:lstStyle/>
          <a:p>
            <a:r>
              <a:t>Input validation</a:t>
            </a:r>
          </a:p>
        </p:txBody>
      </p:sp>
      <p:sp>
        <p:nvSpPr>
          <p:cNvPr id="19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32</a:t>
            </a:fld>
            <a:endParaRPr/>
          </a:p>
        </p:txBody>
      </p:sp>
      <p:sp>
        <p:nvSpPr>
          <p:cNvPr id="191" name="Input validation involves checking that a user’s input is in the correct format and that its value is within the range defined by input rules.…"/>
          <p:cNvSpPr txBox="1">
            <a:spLocks noGrp="1"/>
          </p:cNvSpPr>
          <p:nvPr>
            <p:ph type="body" idx="1"/>
          </p:nvPr>
        </p:nvSpPr>
        <p:spPr>
          <a:prstGeom prst="rect">
            <a:avLst/>
          </a:prstGeom>
        </p:spPr>
        <p:txBody>
          <a:bodyPr/>
          <a:lstStyle/>
          <a:p>
            <a:r>
              <a:t>Input validation involves checking that a user’s input is in the correct format and that its value is within the range defined by input rules. </a:t>
            </a:r>
          </a:p>
          <a:p>
            <a:r>
              <a:t>Input validation is critical for security and reliability. As well as inputs from attackers that are deliberately invalid, input validation catches accidentally invalid inputs that could crash your program or pollute your database. </a:t>
            </a:r>
          </a:p>
          <a:p>
            <a:r>
              <a:t>User input errors are the most common cause of database pollution.</a:t>
            </a:r>
          </a:p>
          <a:p>
            <a:r>
              <a:t>You should define rules for every type of input field and you should include code that applies these rules to check the field’s validity. </a:t>
            </a:r>
          </a:p>
          <a:p>
            <a:pPr lvl="1"/>
            <a:r>
              <a:t>If it does not conform to the rules, the input should be rejected.</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Rules for name checking"/>
          <p:cNvSpPr txBox="1">
            <a:spLocks noGrp="1"/>
          </p:cNvSpPr>
          <p:nvPr>
            <p:ph type="title"/>
          </p:nvPr>
        </p:nvSpPr>
        <p:spPr>
          <a:prstGeom prst="rect">
            <a:avLst/>
          </a:prstGeom>
        </p:spPr>
        <p:txBody>
          <a:bodyPr/>
          <a:lstStyle/>
          <a:p>
            <a:r>
              <a:t>Rules for name checking</a:t>
            </a:r>
          </a:p>
        </p:txBody>
      </p:sp>
      <p:sp>
        <p:nvSpPr>
          <p:cNvPr id="19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33</a:t>
            </a:fld>
            <a:endParaRPr/>
          </a:p>
        </p:txBody>
      </p:sp>
      <p:sp>
        <p:nvSpPr>
          <p:cNvPr id="195" name="The length of a name should be between 2 and 40 characters.…"/>
          <p:cNvSpPr txBox="1">
            <a:spLocks noGrp="1"/>
          </p:cNvSpPr>
          <p:nvPr>
            <p:ph type="body" idx="1"/>
          </p:nvPr>
        </p:nvSpPr>
        <p:spPr>
          <a:prstGeom prst="rect">
            <a:avLst/>
          </a:prstGeom>
        </p:spPr>
        <p:txBody>
          <a:bodyPr/>
          <a:lstStyle/>
          <a:p>
            <a:r>
              <a:t>The length of a name should be between 2 and 40 characters. </a:t>
            </a:r>
          </a:p>
          <a:p>
            <a:r>
              <a:t>The characters in the name must be alphabetic or alphabetic characters with an accent, plus a small number of special separator characters. Names must start with a letter.</a:t>
            </a:r>
          </a:p>
          <a:p>
            <a:r>
              <a:t>The only non-alphabetic separator characters allowed are hyphen, and apostrophe.</a:t>
            </a:r>
          </a:p>
          <a:p>
            <a:r>
              <a:t>If you use rules like these, it becomes impossible to input very long strings that might lead to buffer overflow, or to embed SQL commands in a name field.</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Built-in validation functions You can use input validator functions provided by your web development framework. For example, most frameworks include a validator function that will check that an email address is of the correct format.…"/>
          <p:cNvSpPr txBox="1">
            <a:spLocks noGrp="1"/>
          </p:cNvSpPr>
          <p:nvPr>
            <p:ph type="body" idx="1"/>
          </p:nvPr>
        </p:nvSpPr>
        <p:spPr>
          <a:prstGeom prst="rect">
            <a:avLst/>
          </a:prstGeom>
        </p:spPr>
        <p:txBody>
          <a:bodyPr/>
          <a:lstStyle/>
          <a:p>
            <a:r>
              <a:rPr i="1"/>
              <a:t>Built-in validation functions</a:t>
            </a:r>
            <a:br/>
            <a:r>
              <a:t>You can use input validator functions provided by your web development framework. For example, most frameworks include a validator function that will check that an email address is of the correct format. </a:t>
            </a:r>
          </a:p>
          <a:p>
            <a:r>
              <a:rPr i="1"/>
              <a:t>Type coercion functions</a:t>
            </a:r>
            <a:br>
              <a:rPr i="1"/>
            </a:br>
            <a:r>
              <a:t>You can use type coercion functions, such as int() in Python, that convert the input string into the desired type.  If the input is not a sequence of digits, the conversion will fail.</a:t>
            </a:r>
          </a:p>
          <a:p>
            <a:r>
              <a:rPr i="1"/>
              <a:t>Explicit comparison</a:t>
            </a:r>
            <a:r>
              <a:t>s</a:t>
            </a:r>
            <a:br/>
            <a:r>
              <a:t>You can define a list of allowed values and possible abbreviations and check inputs against this list. For example, if a month is expected, you can check this against a list of all months and recognised abbreviations.</a:t>
            </a:r>
          </a:p>
          <a:p>
            <a:r>
              <a:rPr i="1"/>
              <a:t>Regular expressions</a:t>
            </a:r>
            <a:br/>
            <a:r>
              <a:t>You can use regular expressions to define a pattern that the input should match and reject inputs that do not match that pattern.</a:t>
            </a:r>
          </a:p>
        </p:txBody>
      </p:sp>
      <p:sp>
        <p:nvSpPr>
          <p:cNvPr id="198" name="Table 8.8 Methods of implementing input validation"/>
          <p:cNvSpPr txBox="1">
            <a:spLocks noGrp="1"/>
          </p:cNvSpPr>
          <p:nvPr>
            <p:ph type="title"/>
          </p:nvPr>
        </p:nvSpPr>
        <p:spPr>
          <a:prstGeom prst="rect">
            <a:avLst/>
          </a:prstGeom>
        </p:spPr>
        <p:txBody>
          <a:bodyPr/>
          <a:lstStyle/>
          <a:p>
            <a:r>
              <a:t>Table 8.8 Methods of implementing input validation</a:t>
            </a:r>
          </a:p>
        </p:txBody>
      </p:sp>
      <p:sp>
        <p:nvSpPr>
          <p:cNvPr id="19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34</a:t>
            </a:fld>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gular expressions"/>
          <p:cNvSpPr txBox="1">
            <a:spLocks noGrp="1"/>
          </p:cNvSpPr>
          <p:nvPr>
            <p:ph type="title"/>
          </p:nvPr>
        </p:nvSpPr>
        <p:spPr>
          <a:prstGeom prst="rect">
            <a:avLst/>
          </a:prstGeom>
        </p:spPr>
        <p:txBody>
          <a:bodyPr/>
          <a:lstStyle/>
          <a:p>
            <a:r>
              <a:t>Regular expressions</a:t>
            </a:r>
          </a:p>
        </p:txBody>
      </p:sp>
      <p:sp>
        <p:nvSpPr>
          <p:cNvPr id="20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35</a:t>
            </a:fld>
            <a:endParaRPr/>
          </a:p>
        </p:txBody>
      </p:sp>
      <p:sp>
        <p:nvSpPr>
          <p:cNvPr id="203" name="Regular expressions (REs) are a way of defining patterns.…"/>
          <p:cNvSpPr txBox="1">
            <a:spLocks noGrp="1"/>
          </p:cNvSpPr>
          <p:nvPr>
            <p:ph type="body" idx="1"/>
          </p:nvPr>
        </p:nvSpPr>
        <p:spPr>
          <a:prstGeom prst="rect">
            <a:avLst/>
          </a:prstGeom>
        </p:spPr>
        <p:txBody>
          <a:bodyPr/>
          <a:lstStyle/>
          <a:p>
            <a:r>
              <a:t>Regular expressions (REs) are a way of defining patterns. </a:t>
            </a:r>
          </a:p>
          <a:p>
            <a:r>
              <a:t>A search can be defined as a pattern and all items matching that pattern are returned. For example, the following Unix command will list all the JPEG files in a directory:</a:t>
            </a:r>
          </a:p>
          <a:p>
            <a:r>
              <a:t>	ls | grep ..*\.jpg$</a:t>
            </a:r>
          </a:p>
          <a:p>
            <a:r>
              <a:t>A single dot means ‘match any character’ and \* means zero or more repetitions of the previous character. Therefore ..\* means ‘one or more characters’. The file prefix is .jpg and the $ character means that it must occur at the end of a line.</a:t>
            </a:r>
          </a:p>
          <a:p>
            <a:r>
              <a:t>In Program 8.3, REs are used to check the validity of names.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def namecheck (s):…"/>
          <p:cNvSpPr txBox="1">
            <a:spLocks noGrp="1"/>
          </p:cNvSpPr>
          <p:nvPr>
            <p:ph type="body" idx="1"/>
          </p:nvPr>
        </p:nvSpPr>
        <p:spPr>
          <a:xfrm>
            <a:off x="88900" y="76200"/>
            <a:ext cx="12827000" cy="9040218"/>
          </a:xfrm>
          <a:prstGeom prst="rect">
            <a:avLst/>
          </a:prstGeom>
        </p:spPr>
        <p:txBody>
          <a:bodyPr/>
          <a:lstStyle/>
          <a:p>
            <a:r>
              <a:t>def namecheck (s):</a:t>
            </a:r>
          </a:p>
          <a:p>
            <a:endParaRPr/>
          </a:p>
          <a:p>
            <a:r>
              <a:t>	# checks that a name only includes alphabetic characters, -, or single quote</a:t>
            </a:r>
          </a:p>
          <a:p>
            <a:r>
              <a:t>	# names must be between 2 and 40 characters long</a:t>
            </a:r>
          </a:p>
          <a:p>
            <a:r>
              <a:t>	# quoted strings and -- are disallowed</a:t>
            </a:r>
          </a:p>
          <a:p>
            <a:endParaRPr/>
          </a:p>
          <a:p>
            <a:r>
              <a:t>	namex = r"^[a-zA-Z][a-zA-Z-']{1,39}$"</a:t>
            </a:r>
          </a:p>
          <a:p>
            <a:r>
              <a:t>	if re.match (namex, s):</a:t>
            </a:r>
          </a:p>
          <a:p>
            <a:r>
              <a:t>		if re.search ("'.*'", s) or re.search ("--", s):</a:t>
            </a:r>
          </a:p>
          <a:p>
            <a:r>
              <a:t>			return False</a:t>
            </a:r>
          </a:p>
          <a:p>
            <a:r>
              <a:t>		else:</a:t>
            </a:r>
          </a:p>
          <a:p>
            <a:r>
              <a:t>			return True</a:t>
            </a:r>
          </a:p>
          <a:p>
            <a:r>
              <a:t>	else:</a:t>
            </a:r>
          </a:p>
          <a:p>
            <a:r>
              <a:t>			return False</a:t>
            </a:r>
          </a:p>
        </p:txBody>
      </p:sp>
      <p:sp>
        <p:nvSpPr>
          <p:cNvPr id="20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36</a:t>
            </a:fld>
            <a:endParaRPr/>
          </a:p>
        </p:txBody>
      </p:sp>
      <p:sp>
        <p:nvSpPr>
          <p:cNvPr id="207" name="Program 8.3 A name checking function"/>
          <p:cNvSpPr txBox="1">
            <a:spLocks noGrp="1"/>
          </p:cNvSpPr>
          <p:nvPr>
            <p:ph type="title"/>
          </p:nvPr>
        </p:nvSpPr>
        <p:spPr>
          <a:prstGeom prst="rect">
            <a:avLst/>
          </a:prstGeom>
        </p:spPr>
        <p:txBody>
          <a:bodyPr/>
          <a:lstStyle/>
          <a:p>
            <a:r>
              <a:t>Program 8.3 A name checking function</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Number checking"/>
          <p:cNvSpPr txBox="1">
            <a:spLocks noGrp="1"/>
          </p:cNvSpPr>
          <p:nvPr>
            <p:ph type="title"/>
          </p:nvPr>
        </p:nvSpPr>
        <p:spPr>
          <a:prstGeom prst="rect">
            <a:avLst/>
          </a:prstGeom>
        </p:spPr>
        <p:txBody>
          <a:bodyPr/>
          <a:lstStyle/>
          <a:p>
            <a:r>
              <a:t>Number checking</a:t>
            </a:r>
          </a:p>
        </p:txBody>
      </p:sp>
      <p:sp>
        <p:nvSpPr>
          <p:cNvPr id="21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37</a:t>
            </a:fld>
            <a:endParaRPr/>
          </a:p>
        </p:txBody>
      </p:sp>
      <p:sp>
        <p:nvSpPr>
          <p:cNvPr id="211" name="Number checking is used with numeric inputs to check that these are not too large or small and that they are sensible values for the type of input.…"/>
          <p:cNvSpPr txBox="1">
            <a:spLocks noGrp="1"/>
          </p:cNvSpPr>
          <p:nvPr>
            <p:ph type="body" idx="1"/>
          </p:nvPr>
        </p:nvSpPr>
        <p:spPr>
          <a:prstGeom prst="rect">
            <a:avLst/>
          </a:prstGeom>
        </p:spPr>
        <p:txBody>
          <a:bodyPr/>
          <a:lstStyle/>
          <a:p>
            <a:r>
              <a:t>Number checking is used with numeric inputs to check that these are not too large or small and that they are sensible values for the type of input. </a:t>
            </a:r>
          </a:p>
          <a:p>
            <a:pPr lvl="1"/>
            <a:r>
              <a:t>For example, if the user is expected to input their height in meters then you should expect a value between 0.6m (a very small adult) and 2.6m (a very tall adult). </a:t>
            </a:r>
          </a:p>
          <a:p>
            <a:r>
              <a:t>Number checking is important for two reasons:</a:t>
            </a:r>
          </a:p>
          <a:p>
            <a:pPr lvl="1"/>
            <a:r>
              <a:t>If numbers are too large or too small to be represented, this may lead to unpredictable results and numeric overflow or underflow exceptions. If these exceptions are not properly handled, very large or very small inputs can cause a program to crash. </a:t>
            </a:r>
          </a:p>
          <a:p>
            <a:pPr lvl="1"/>
            <a:r>
              <a:t>The information in a database may be used by several other programs and these may make assumptions about the numeric values stored. If the numbers are not as expected, this may lead to unpredictable results.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Input range checks"/>
          <p:cNvSpPr txBox="1">
            <a:spLocks noGrp="1"/>
          </p:cNvSpPr>
          <p:nvPr>
            <p:ph type="title"/>
          </p:nvPr>
        </p:nvSpPr>
        <p:spPr>
          <a:prstGeom prst="rect">
            <a:avLst/>
          </a:prstGeom>
        </p:spPr>
        <p:txBody>
          <a:bodyPr/>
          <a:lstStyle/>
          <a:p>
            <a:r>
              <a:t>Input range checks</a:t>
            </a:r>
          </a:p>
        </p:txBody>
      </p:sp>
      <p:sp>
        <p:nvSpPr>
          <p:cNvPr id="21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38</a:t>
            </a:fld>
            <a:endParaRPr/>
          </a:p>
        </p:txBody>
      </p:sp>
      <p:sp>
        <p:nvSpPr>
          <p:cNvPr id="215" name="As well as checking the ranges of inputs, you may also perform checks on these inputs to ensure that these represent sensible values.…"/>
          <p:cNvSpPr txBox="1">
            <a:spLocks noGrp="1"/>
          </p:cNvSpPr>
          <p:nvPr>
            <p:ph type="body" idx="1"/>
          </p:nvPr>
        </p:nvSpPr>
        <p:spPr>
          <a:xfrm>
            <a:off x="397619" y="1658937"/>
            <a:ext cx="11857881" cy="7197230"/>
          </a:xfrm>
          <a:prstGeom prst="rect">
            <a:avLst/>
          </a:prstGeom>
        </p:spPr>
        <p:txBody>
          <a:bodyPr/>
          <a:lstStyle/>
          <a:p>
            <a:r>
              <a:t>As well as checking the ranges of inputs, you may also perform checks on these inputs to ensure that these represent sensible values. </a:t>
            </a:r>
          </a:p>
          <a:p>
            <a:r>
              <a:t>These protect your system from accidental input errors and may also stop intruders who have gained access using a legitimate user’s credentials from seriously damaging their account. </a:t>
            </a:r>
          </a:p>
          <a:p>
            <a:r>
              <a:t>For example, if a user is expected to enter the reading from an electricity meter, then you should </a:t>
            </a:r>
          </a:p>
          <a:p>
            <a:pPr lvl="1"/>
            <a:r>
              <a:t>(a) check this is equal to or larger than the previous meter reading and </a:t>
            </a:r>
          </a:p>
          <a:p>
            <a:pPr lvl="1"/>
            <a:r>
              <a:t>(b) consistent with the user’s normal consumption.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Failure management"/>
          <p:cNvSpPr txBox="1">
            <a:spLocks noGrp="1"/>
          </p:cNvSpPr>
          <p:nvPr>
            <p:ph type="title"/>
          </p:nvPr>
        </p:nvSpPr>
        <p:spPr>
          <a:prstGeom prst="rect">
            <a:avLst/>
          </a:prstGeom>
        </p:spPr>
        <p:txBody>
          <a:bodyPr/>
          <a:lstStyle/>
          <a:p>
            <a:r>
              <a:t>Failure management</a:t>
            </a:r>
          </a:p>
        </p:txBody>
      </p:sp>
      <p:sp>
        <p:nvSpPr>
          <p:cNvPr id="21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39</a:t>
            </a:fld>
            <a:endParaRPr/>
          </a:p>
        </p:txBody>
      </p:sp>
      <p:sp>
        <p:nvSpPr>
          <p:cNvPr id="219" name="Software is so complex that, irrespective of how much effort you put into fault avoidance, you will make mistakes. You will introduce faults into your program that will sometimes cause it to fail.…"/>
          <p:cNvSpPr txBox="1">
            <a:spLocks noGrp="1"/>
          </p:cNvSpPr>
          <p:nvPr>
            <p:ph type="body" idx="1"/>
          </p:nvPr>
        </p:nvSpPr>
        <p:spPr>
          <a:prstGeom prst="rect">
            <a:avLst/>
          </a:prstGeom>
        </p:spPr>
        <p:txBody>
          <a:bodyPr/>
          <a:lstStyle/>
          <a:p>
            <a:r>
              <a:t>Software is so complex that, irrespective of how much effort you put into fault avoidance, you will make mistakes. You will introduce faults into your program that will sometimes cause it to fail. </a:t>
            </a:r>
          </a:p>
          <a:p>
            <a:r>
              <a:t>Program failures may also be a consequence of the failure of an external service or component that your software depends on. </a:t>
            </a:r>
          </a:p>
          <a:p>
            <a:r>
              <a:t>Whatever the cause, you have to plan for failure and make provisions in your software for that failure to be as graceful as possible.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rogramming for reliability"/>
          <p:cNvSpPr txBox="1">
            <a:spLocks noGrp="1"/>
          </p:cNvSpPr>
          <p:nvPr>
            <p:ph type="title"/>
          </p:nvPr>
        </p:nvSpPr>
        <p:spPr>
          <a:prstGeom prst="rect">
            <a:avLst/>
          </a:prstGeom>
        </p:spPr>
        <p:txBody>
          <a:bodyPr/>
          <a:lstStyle/>
          <a:p>
            <a:r>
              <a:t>Programming for reliability</a:t>
            </a:r>
          </a:p>
        </p:txBody>
      </p:sp>
      <p:sp>
        <p:nvSpPr>
          <p:cNvPr id="77"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
        <p:nvSpPr>
          <p:cNvPr id="78" name="There are three simple techniques for reliability improvement that can be applied in any software company.…"/>
          <p:cNvSpPr txBox="1">
            <a:spLocks noGrp="1"/>
          </p:cNvSpPr>
          <p:nvPr>
            <p:ph type="body" idx="1"/>
          </p:nvPr>
        </p:nvSpPr>
        <p:spPr>
          <a:prstGeom prst="rect">
            <a:avLst/>
          </a:prstGeom>
        </p:spPr>
        <p:txBody>
          <a:bodyPr/>
          <a:lstStyle/>
          <a:p>
            <a:r>
              <a:t>There are three simple techniques for reliability improvement that can be applied in any software company. </a:t>
            </a:r>
          </a:p>
          <a:p>
            <a:pPr lvl="1"/>
            <a:r>
              <a:rPr i="1"/>
              <a:t>Fault avoidance</a:t>
            </a:r>
            <a:r>
              <a:t> You should program in such a way that you avoid introducing faults into your program.</a:t>
            </a:r>
          </a:p>
          <a:p>
            <a:pPr lvl="1"/>
            <a:r>
              <a:rPr i="1"/>
              <a:t>Input validation</a:t>
            </a:r>
            <a:r>
              <a:t>  You should define the expected format for user inputs and validate that all inputs conform to that format.</a:t>
            </a:r>
          </a:p>
          <a:p>
            <a:pPr lvl="1"/>
            <a:r>
              <a:rPr i="1"/>
              <a:t>Failure management</a:t>
            </a:r>
            <a:r>
              <a:t> You should implement your software so that program failures have minimal impact on product users.</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Failure categories"/>
          <p:cNvSpPr txBox="1">
            <a:spLocks noGrp="1"/>
          </p:cNvSpPr>
          <p:nvPr>
            <p:ph type="title"/>
          </p:nvPr>
        </p:nvSpPr>
        <p:spPr>
          <a:prstGeom prst="rect">
            <a:avLst/>
          </a:prstGeom>
        </p:spPr>
        <p:txBody>
          <a:bodyPr/>
          <a:lstStyle/>
          <a:p>
            <a:r>
              <a:t>Failure categories</a:t>
            </a:r>
          </a:p>
        </p:txBody>
      </p:sp>
      <p:sp>
        <p:nvSpPr>
          <p:cNvPr id="22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40</a:t>
            </a:fld>
            <a:endParaRPr/>
          </a:p>
        </p:txBody>
      </p:sp>
      <p:sp>
        <p:nvSpPr>
          <p:cNvPr id="223" name="Data failures…"/>
          <p:cNvSpPr txBox="1">
            <a:spLocks noGrp="1"/>
          </p:cNvSpPr>
          <p:nvPr>
            <p:ph type="body" idx="1"/>
          </p:nvPr>
        </p:nvSpPr>
        <p:spPr>
          <a:prstGeom prst="rect">
            <a:avLst/>
          </a:prstGeom>
        </p:spPr>
        <p:txBody>
          <a:bodyPr>
            <a:normAutofit lnSpcReduction="10000"/>
          </a:bodyPr>
          <a:lstStyle/>
          <a:p>
            <a:pPr marL="316671" indent="-316671" defTabSz="549148">
              <a:spcBef>
                <a:spcPts val="2800"/>
              </a:spcBef>
              <a:defRPr sz="2632"/>
            </a:pPr>
            <a:r>
              <a:t>Data failures</a:t>
            </a:r>
          </a:p>
          <a:p>
            <a:pPr marL="931163" lvl="1" indent="-501395" defTabSz="549148">
              <a:spcBef>
                <a:spcPts val="2800"/>
              </a:spcBef>
              <a:defRPr sz="2256"/>
            </a:pPr>
            <a:r>
              <a:t>The outputs of a computation are incorrect. For example, if someone’s year of birth is 1981 and you calculate their age by subtracting 1981 from the current year, you may get an incorrect result. Finding this kind of error relies on users reporting data anomalies that they have noticed. </a:t>
            </a:r>
          </a:p>
          <a:p>
            <a:pPr marL="316671" indent="-316671" defTabSz="549148">
              <a:spcBef>
                <a:spcPts val="2800"/>
              </a:spcBef>
              <a:defRPr sz="2632"/>
            </a:pPr>
            <a:r>
              <a:t>Program exceptions</a:t>
            </a:r>
          </a:p>
          <a:p>
            <a:pPr marL="931163" lvl="1" indent="-501395" defTabSz="549148">
              <a:spcBef>
                <a:spcPts val="2800"/>
              </a:spcBef>
              <a:defRPr sz="2256"/>
            </a:pPr>
            <a:r>
              <a:t>The program enters a state where normal continuation is impossible. If these exceptions are not handled, then control is transferred to the run-time system which halts execution. For example, if a request is made to open a file that does not exist then an IOexception has occurred.</a:t>
            </a:r>
          </a:p>
          <a:p>
            <a:pPr marL="316671" indent="-316671" defTabSz="549148">
              <a:spcBef>
                <a:spcPts val="2800"/>
              </a:spcBef>
              <a:defRPr sz="2632"/>
            </a:pPr>
            <a:r>
              <a:t>Timing failures</a:t>
            </a:r>
          </a:p>
          <a:p>
            <a:pPr marL="931163" lvl="1" indent="-501395" defTabSz="549148">
              <a:spcBef>
                <a:spcPts val="2800"/>
              </a:spcBef>
              <a:defRPr sz="2256"/>
            </a:pPr>
            <a:r>
              <a:t>Interacting components fail to respond on time or where the responses of concurrently-executing components are not properly synchronized. For example, if service S1 depends on service S2 and S2 does not respond to a request, then S1 will fail.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Failure effect minimisation"/>
          <p:cNvSpPr txBox="1">
            <a:spLocks noGrp="1"/>
          </p:cNvSpPr>
          <p:nvPr>
            <p:ph type="title"/>
          </p:nvPr>
        </p:nvSpPr>
        <p:spPr>
          <a:prstGeom prst="rect">
            <a:avLst/>
          </a:prstGeom>
        </p:spPr>
        <p:txBody>
          <a:bodyPr/>
          <a:lstStyle/>
          <a:p>
            <a:r>
              <a:t>Failure effect minimisation</a:t>
            </a:r>
          </a:p>
        </p:txBody>
      </p:sp>
      <p:sp>
        <p:nvSpPr>
          <p:cNvPr id="22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41</a:t>
            </a:fld>
            <a:endParaRPr/>
          </a:p>
        </p:txBody>
      </p:sp>
      <p:sp>
        <p:nvSpPr>
          <p:cNvPr id="227" name="Persistent data (i.e. data in a database or files) should not be lost or corrupted;…"/>
          <p:cNvSpPr txBox="1">
            <a:spLocks noGrp="1"/>
          </p:cNvSpPr>
          <p:nvPr>
            <p:ph type="body" idx="1"/>
          </p:nvPr>
        </p:nvSpPr>
        <p:spPr>
          <a:prstGeom prst="rect">
            <a:avLst/>
          </a:prstGeom>
        </p:spPr>
        <p:txBody>
          <a:bodyPr/>
          <a:lstStyle/>
          <a:p>
            <a:r>
              <a:t>Persistent data (i.e. data in a database or files) should not be lost or corrupted;</a:t>
            </a:r>
          </a:p>
          <a:p>
            <a:r>
              <a:t>The user should be able to recover the work that they’ve done before the failure occurred;</a:t>
            </a:r>
          </a:p>
          <a:p>
            <a:r>
              <a:t>Your software should not hang or crash;</a:t>
            </a:r>
          </a:p>
          <a:p>
            <a:r>
              <a:t>You should always ‘fail secure’ so that confidential data is not left in a state where an attacker can gain access to it.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Exception handling"/>
          <p:cNvSpPr txBox="1">
            <a:spLocks noGrp="1"/>
          </p:cNvSpPr>
          <p:nvPr>
            <p:ph type="title"/>
          </p:nvPr>
        </p:nvSpPr>
        <p:spPr>
          <a:prstGeom prst="rect">
            <a:avLst/>
          </a:prstGeom>
        </p:spPr>
        <p:txBody>
          <a:bodyPr/>
          <a:lstStyle/>
          <a:p>
            <a:r>
              <a:t>Exception handling</a:t>
            </a:r>
          </a:p>
        </p:txBody>
      </p:sp>
      <p:sp>
        <p:nvSpPr>
          <p:cNvPr id="23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42</a:t>
            </a:fld>
            <a:endParaRPr/>
          </a:p>
        </p:txBody>
      </p:sp>
      <p:sp>
        <p:nvSpPr>
          <p:cNvPr id="231" name="Exceptions are events that disrupt the normal flow of processing in a program.…"/>
          <p:cNvSpPr txBox="1">
            <a:spLocks noGrp="1"/>
          </p:cNvSpPr>
          <p:nvPr>
            <p:ph type="body" idx="1"/>
          </p:nvPr>
        </p:nvSpPr>
        <p:spPr>
          <a:prstGeom prst="rect">
            <a:avLst/>
          </a:prstGeom>
        </p:spPr>
        <p:txBody>
          <a:bodyPr/>
          <a:lstStyle/>
          <a:p>
            <a:r>
              <a:t>Exceptions are events that disrupt the normal flow of processing in a program. </a:t>
            </a:r>
          </a:p>
          <a:p>
            <a:r>
              <a:t>When an exception occurs, control is automatically transferred to exception management code. </a:t>
            </a:r>
          </a:p>
          <a:p>
            <a:r>
              <a:t>Most modern programming languages include a mechanism for exception handling. </a:t>
            </a:r>
          </a:p>
          <a:p>
            <a:r>
              <a:t>In Python, you use **try-except** keywords to indicate exception handling code; in Java, the equivalent keywords are **try-catch.**</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Figure 8.9 Exception handling"/>
          <p:cNvSpPr txBox="1">
            <a:spLocks noGrp="1"/>
          </p:cNvSpPr>
          <p:nvPr>
            <p:ph type="title"/>
          </p:nvPr>
        </p:nvSpPr>
        <p:spPr>
          <a:prstGeom prst="rect">
            <a:avLst/>
          </a:prstGeom>
        </p:spPr>
        <p:txBody>
          <a:bodyPr/>
          <a:lstStyle/>
          <a:p>
            <a:r>
              <a:t>Figure 8.9 Exception handling</a:t>
            </a:r>
          </a:p>
        </p:txBody>
      </p:sp>
      <p:sp>
        <p:nvSpPr>
          <p:cNvPr id="23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43</a:t>
            </a:fld>
            <a:endParaRPr/>
          </a:p>
        </p:txBody>
      </p:sp>
      <p:pic>
        <p:nvPicPr>
          <p:cNvPr id="5" name="Picture 4">
            <a:extLst>
              <a:ext uri="{FF2B5EF4-FFF2-40B4-BE49-F238E27FC236}">
                <a16:creationId xmlns:a16="http://schemas.microsoft.com/office/drawing/2014/main" id="{29291A2A-3F34-EA4F-8D81-B5A654054129}"/>
              </a:ext>
            </a:extLst>
          </p:cNvPr>
          <p:cNvPicPr>
            <a:picLocks noChangeAspect="1"/>
          </p:cNvPicPr>
          <p:nvPr/>
        </p:nvPicPr>
        <p:blipFill rotWithShape="1">
          <a:blip r:embed="rId2">
            <a:extLst>
              <a:ext uri="{28A0092B-C50C-407E-A947-70E740481C1C}">
                <a14:useLocalDpi xmlns:a14="http://schemas.microsoft.com/office/drawing/2010/main" val="0"/>
              </a:ext>
            </a:extLst>
          </a:blip>
          <a:srcRect l="21524" t="8297" r="23770" b="52359"/>
          <a:stretch/>
        </p:blipFill>
        <p:spPr>
          <a:xfrm>
            <a:off x="2487370" y="686837"/>
            <a:ext cx="8604355" cy="8838163"/>
          </a:xfrm>
          <a:prstGeom prst="rect">
            <a:avLst/>
          </a:prstGeom>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def do_normal_processing (wf, ef):…"/>
          <p:cNvSpPr txBox="1">
            <a:spLocks noGrp="1"/>
          </p:cNvSpPr>
          <p:nvPr>
            <p:ph type="body" idx="1"/>
          </p:nvPr>
        </p:nvSpPr>
        <p:spPr>
          <a:prstGeom prst="rect">
            <a:avLst/>
          </a:prstGeom>
        </p:spPr>
        <p:txBody>
          <a:bodyPr/>
          <a:lstStyle/>
          <a:p>
            <a:pPr defTabSz="362204">
              <a:spcBef>
                <a:spcPts val="300"/>
              </a:spcBef>
              <a:defRPr sz="1488"/>
            </a:pPr>
            <a:r>
              <a:t>def do_normal_processing (wf, ef):</a:t>
            </a:r>
          </a:p>
          <a:p>
            <a:pPr defTabSz="362204">
              <a:spcBef>
                <a:spcPts val="300"/>
              </a:spcBef>
              <a:defRPr sz="1488"/>
            </a:pPr>
            <a:r>
              <a:t>	# Normal processing here. Code below simulates exceptions rather than normal processing</a:t>
            </a:r>
          </a:p>
          <a:p>
            <a:pPr defTabSz="362204">
              <a:spcBef>
                <a:spcPts val="300"/>
              </a:spcBef>
              <a:defRPr sz="1488"/>
            </a:pPr>
            <a:r>
              <a:t>	try:</a:t>
            </a:r>
          </a:p>
          <a:p>
            <a:pPr defTabSz="362204">
              <a:spcBef>
                <a:spcPts val="300"/>
              </a:spcBef>
              <a:defRPr sz="1488"/>
            </a:pPr>
            <a:r>
              <a:t>		wf.write ('line 1\n')</a:t>
            </a:r>
          </a:p>
          <a:p>
            <a:pPr defTabSz="362204">
              <a:spcBef>
                <a:spcPts val="300"/>
              </a:spcBef>
              <a:defRPr sz="1488"/>
            </a:pPr>
            <a:r>
              <a:t>		ef.write ('encrypted line 1')</a:t>
            </a:r>
          </a:p>
          <a:p>
            <a:pPr defTabSz="362204">
              <a:spcBef>
                <a:spcPts val="300"/>
              </a:spcBef>
              <a:defRPr sz="1488"/>
            </a:pPr>
            <a:r>
              <a:t>		wf.write ('line 2\n')</a:t>
            </a:r>
          </a:p>
          <a:p>
            <a:pPr defTabSz="362204">
              <a:spcBef>
                <a:spcPts val="300"/>
              </a:spcBef>
              <a:defRPr sz="1488"/>
            </a:pPr>
            <a:r>
              <a:t>		wf.close()</a:t>
            </a:r>
          </a:p>
          <a:p>
            <a:pPr defTabSz="362204">
              <a:spcBef>
                <a:spcPts val="300"/>
              </a:spcBef>
              <a:defRPr sz="1488"/>
            </a:pPr>
            <a:r>
              <a:t>		print ('Force exception by trying to open non-existent file')</a:t>
            </a:r>
          </a:p>
          <a:p>
            <a:pPr defTabSz="362204">
              <a:spcBef>
                <a:spcPts val="300"/>
              </a:spcBef>
              <a:defRPr sz="1488"/>
            </a:pPr>
            <a:r>
              <a:t>		tst = open (test_root+'nofile')</a:t>
            </a:r>
          </a:p>
          <a:p>
            <a:pPr defTabSz="362204">
              <a:spcBef>
                <a:spcPts val="300"/>
              </a:spcBef>
              <a:defRPr sz="1488"/>
            </a:pPr>
            <a:r>
              <a:t>	except IOError as e:</a:t>
            </a:r>
          </a:p>
          <a:p>
            <a:pPr defTabSz="362204">
              <a:spcBef>
                <a:spcPts val="300"/>
              </a:spcBef>
              <a:defRPr sz="1488"/>
            </a:pPr>
            <a:r>
              <a:t>		print ('I/O exception has occurred')</a:t>
            </a:r>
          </a:p>
          <a:p>
            <a:pPr defTabSz="362204">
              <a:spcBef>
                <a:spcPts val="300"/>
              </a:spcBef>
              <a:defRPr sz="1488"/>
            </a:pPr>
            <a:r>
              <a:t>		raise e</a:t>
            </a:r>
          </a:p>
          <a:p>
            <a:pPr defTabSz="362204">
              <a:spcBef>
                <a:spcPts val="300"/>
              </a:spcBef>
              <a:defRPr sz="1488"/>
            </a:pPr>
            <a:endParaRPr/>
          </a:p>
          <a:p>
            <a:pPr defTabSz="362204">
              <a:spcBef>
                <a:spcPts val="300"/>
              </a:spcBef>
              <a:defRPr sz="1488"/>
            </a:pPr>
            <a:r>
              <a:t>def main ():</a:t>
            </a:r>
          </a:p>
          <a:p>
            <a:pPr defTabSz="362204">
              <a:spcBef>
                <a:spcPts val="300"/>
              </a:spcBef>
              <a:defRPr sz="1488"/>
            </a:pPr>
            <a:r>
              <a:t>	wf = open (test_root+'workfile.txt', 'w')</a:t>
            </a:r>
          </a:p>
          <a:p>
            <a:pPr defTabSz="362204">
              <a:spcBef>
                <a:spcPts val="300"/>
              </a:spcBef>
              <a:defRPr sz="1488"/>
            </a:pPr>
            <a:r>
              <a:t>	ef = open(test_root+'encrypted.txt', 'w')</a:t>
            </a:r>
          </a:p>
          <a:p>
            <a:pPr defTabSz="362204">
              <a:spcBef>
                <a:spcPts val="300"/>
              </a:spcBef>
              <a:defRPr sz="1488"/>
            </a:pPr>
            <a:r>
              <a:t>	try:</a:t>
            </a:r>
          </a:p>
          <a:p>
            <a:pPr defTabSz="362204">
              <a:spcBef>
                <a:spcPts val="300"/>
              </a:spcBef>
              <a:defRPr sz="1488"/>
            </a:pPr>
            <a:r>
              <a:t>		do_normal_processing (wf, ef)</a:t>
            </a:r>
          </a:p>
          <a:p>
            <a:pPr defTabSz="362204">
              <a:spcBef>
                <a:spcPts val="300"/>
              </a:spcBef>
              <a:defRPr sz="1488"/>
            </a:pPr>
            <a:r>
              <a:t>	except Exception:</a:t>
            </a:r>
          </a:p>
          <a:p>
            <a:pPr defTabSz="362204">
              <a:spcBef>
                <a:spcPts val="300"/>
              </a:spcBef>
              <a:defRPr sz="1488"/>
            </a:pPr>
            <a:r>
              <a:t>		# If the modification time of the unencrypted work file (wf) is </a:t>
            </a:r>
          </a:p>
          <a:p>
            <a:pPr defTabSz="362204">
              <a:spcBef>
                <a:spcPts val="300"/>
              </a:spcBef>
              <a:defRPr sz="1488"/>
            </a:pPr>
            <a:r>
              <a:t>		# later than the modification time of the encrypted file (ef) </a:t>
            </a:r>
          </a:p>
          <a:p>
            <a:pPr defTabSz="362204">
              <a:spcBef>
                <a:spcPts val="300"/>
              </a:spcBef>
              <a:defRPr sz="1488"/>
            </a:pPr>
            <a:r>
              <a:t>		# then encrypt and write the workfile</a:t>
            </a:r>
          </a:p>
          <a:p>
            <a:pPr defTabSz="362204">
              <a:spcBef>
                <a:spcPts val="300"/>
              </a:spcBef>
              <a:defRPr sz="1488"/>
            </a:pPr>
            <a:r>
              <a:t>		print ('Secure shutdown')</a:t>
            </a:r>
          </a:p>
          <a:p>
            <a:pPr defTabSz="362204">
              <a:spcBef>
                <a:spcPts val="300"/>
              </a:spcBef>
              <a:defRPr sz="1488"/>
            </a:pPr>
            <a:r>
              <a:t>		wf_modtime = os.path.getmtime(test_root+'workfile.txt')</a:t>
            </a:r>
          </a:p>
          <a:p>
            <a:pPr defTabSz="362204">
              <a:spcBef>
                <a:spcPts val="300"/>
              </a:spcBef>
              <a:defRPr sz="1488"/>
            </a:pPr>
            <a:r>
              <a:t>		ef_modtime = os.path.getmtime(test_root+'encrypted.txt')</a:t>
            </a:r>
          </a:p>
          <a:p>
            <a:pPr defTabSz="362204">
              <a:spcBef>
                <a:spcPts val="300"/>
              </a:spcBef>
              <a:defRPr sz="1488"/>
            </a:pPr>
            <a:r>
              <a:t>		if wf_modtime &gt; ef_modtime:</a:t>
            </a:r>
          </a:p>
          <a:p>
            <a:pPr defTabSz="362204">
              <a:spcBef>
                <a:spcPts val="300"/>
              </a:spcBef>
              <a:defRPr sz="1488"/>
            </a:pPr>
            <a:r>
              <a:t>			encrypt_workfile (wf, ef)</a:t>
            </a:r>
          </a:p>
          <a:p>
            <a:pPr defTabSz="362204">
              <a:spcBef>
                <a:spcPts val="300"/>
              </a:spcBef>
              <a:defRPr sz="1488"/>
            </a:pPr>
            <a:r>
              <a:t>		else:</a:t>
            </a:r>
          </a:p>
          <a:p>
            <a:pPr defTabSz="362204">
              <a:spcBef>
                <a:spcPts val="300"/>
              </a:spcBef>
              <a:defRPr sz="1488"/>
            </a:pPr>
            <a:r>
              <a:t>			print ('Workfile modified before encrypted')</a:t>
            </a:r>
          </a:p>
          <a:p>
            <a:pPr defTabSz="362204">
              <a:spcBef>
                <a:spcPts val="300"/>
              </a:spcBef>
              <a:defRPr sz="1488"/>
            </a:pPr>
            <a:r>
              <a:t>		wf.close()</a:t>
            </a:r>
          </a:p>
          <a:p>
            <a:pPr defTabSz="362204">
              <a:spcBef>
                <a:spcPts val="300"/>
              </a:spcBef>
              <a:defRPr sz="1488"/>
            </a:pPr>
            <a:r>
              <a:t>		ef.close()</a:t>
            </a:r>
          </a:p>
          <a:p>
            <a:pPr defTabSz="362204">
              <a:spcBef>
                <a:spcPts val="300"/>
              </a:spcBef>
              <a:defRPr sz="1488"/>
            </a:pPr>
            <a:r>
              <a:t>		os.remove (test_root+'workfile.txt')</a:t>
            </a:r>
          </a:p>
          <a:p>
            <a:pPr defTabSz="362204">
              <a:spcBef>
                <a:spcPts val="300"/>
              </a:spcBef>
              <a:defRPr sz="1488"/>
            </a:pPr>
            <a:r>
              <a:t>		print ('Secure shutdown complete')</a:t>
            </a:r>
          </a:p>
        </p:txBody>
      </p:sp>
      <p:sp>
        <p:nvSpPr>
          <p:cNvPr id="23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44</a:t>
            </a:fld>
            <a:endParaRPr/>
          </a:p>
        </p:txBody>
      </p:sp>
      <p:sp>
        <p:nvSpPr>
          <p:cNvPr id="239" name="Program 8.4 Secure failure"/>
          <p:cNvSpPr txBox="1">
            <a:spLocks noGrp="1"/>
          </p:cNvSpPr>
          <p:nvPr>
            <p:ph type="title"/>
          </p:nvPr>
        </p:nvSpPr>
        <p:spPr>
          <a:prstGeom prst="rect">
            <a:avLst/>
          </a:prstGeom>
        </p:spPr>
        <p:txBody>
          <a:bodyPr/>
          <a:lstStyle/>
          <a:p>
            <a:r>
              <a:t>Program 8.4 Secure failure</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Auto-save and activity logging"/>
          <p:cNvSpPr txBox="1">
            <a:spLocks noGrp="1"/>
          </p:cNvSpPr>
          <p:nvPr>
            <p:ph type="title"/>
          </p:nvPr>
        </p:nvSpPr>
        <p:spPr>
          <a:prstGeom prst="rect">
            <a:avLst/>
          </a:prstGeom>
        </p:spPr>
        <p:txBody>
          <a:bodyPr/>
          <a:lstStyle/>
          <a:p>
            <a:r>
              <a:t>Auto-save and activity logging</a:t>
            </a:r>
          </a:p>
        </p:txBody>
      </p:sp>
      <p:sp>
        <p:nvSpPr>
          <p:cNvPr id="24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45</a:t>
            </a:fld>
            <a:endParaRPr/>
          </a:p>
        </p:txBody>
      </p:sp>
      <p:sp>
        <p:nvSpPr>
          <p:cNvPr id="243" name="Activity logging…"/>
          <p:cNvSpPr txBox="1">
            <a:spLocks noGrp="1"/>
          </p:cNvSpPr>
          <p:nvPr>
            <p:ph type="body" idx="1"/>
          </p:nvPr>
        </p:nvSpPr>
        <p:spPr>
          <a:prstGeom prst="rect">
            <a:avLst/>
          </a:prstGeom>
        </p:spPr>
        <p:txBody>
          <a:bodyPr/>
          <a:lstStyle/>
          <a:p>
            <a:r>
              <a:t>Activity logging</a:t>
            </a:r>
          </a:p>
          <a:p>
            <a:pPr lvl="1"/>
            <a:r>
              <a:t>You keep a log of what the user has done and provide a way to replay that against their data. You don’t need to keep a complete session record, simply a list of actions since the last time the data was saved to persistent store. </a:t>
            </a:r>
          </a:p>
          <a:p>
            <a:r>
              <a:t>Auto-save</a:t>
            </a:r>
          </a:p>
          <a:p>
            <a:pPr lvl="1"/>
            <a:r>
              <a:t>You automatically save the user’s data at set intervals - say every 5 minutes. This means that, in the event of a failure, you can restore the saved data with the loss of only a small amount of work. </a:t>
            </a:r>
          </a:p>
          <a:p>
            <a:pPr lvl="1"/>
            <a:r>
              <a:t>Usually, you don’t have to save all of the data but simply save the changes that have been made since the last explicit save.</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Figure 8.10 Auto-save and activity logging"/>
          <p:cNvSpPr txBox="1">
            <a:spLocks noGrp="1"/>
          </p:cNvSpPr>
          <p:nvPr>
            <p:ph type="title"/>
          </p:nvPr>
        </p:nvSpPr>
        <p:spPr>
          <a:prstGeom prst="rect">
            <a:avLst/>
          </a:prstGeom>
        </p:spPr>
        <p:txBody>
          <a:bodyPr/>
          <a:lstStyle/>
          <a:p>
            <a:r>
              <a:t>Figure 8.10 Auto-save and activity logging</a:t>
            </a:r>
          </a:p>
        </p:txBody>
      </p:sp>
      <p:sp>
        <p:nvSpPr>
          <p:cNvPr id="24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46</a:t>
            </a:fld>
            <a:endParaRPr/>
          </a:p>
        </p:txBody>
      </p:sp>
      <p:pic>
        <p:nvPicPr>
          <p:cNvPr id="5" name="Picture 4">
            <a:extLst>
              <a:ext uri="{FF2B5EF4-FFF2-40B4-BE49-F238E27FC236}">
                <a16:creationId xmlns:a16="http://schemas.microsoft.com/office/drawing/2014/main" id="{0063397C-594A-2540-ACB3-7E296D27848E}"/>
              </a:ext>
            </a:extLst>
          </p:cNvPr>
          <p:cNvPicPr>
            <a:picLocks noChangeAspect="1"/>
          </p:cNvPicPr>
          <p:nvPr/>
        </p:nvPicPr>
        <p:blipFill rotWithShape="1">
          <a:blip r:embed="rId2">
            <a:extLst>
              <a:ext uri="{28A0092B-C50C-407E-A947-70E740481C1C}">
                <a14:useLocalDpi xmlns:a14="http://schemas.microsoft.com/office/drawing/2010/main" val="0"/>
              </a:ext>
            </a:extLst>
          </a:blip>
          <a:srcRect l="11415" t="12043" r="24068" b="51606"/>
          <a:stretch/>
        </p:blipFill>
        <p:spPr>
          <a:xfrm>
            <a:off x="1903750" y="1383636"/>
            <a:ext cx="9983449" cy="7637112"/>
          </a:xfrm>
          <a:prstGeom prst="rect">
            <a:avLst/>
          </a:prstGeom>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External service failure"/>
          <p:cNvSpPr txBox="1">
            <a:spLocks noGrp="1"/>
          </p:cNvSpPr>
          <p:nvPr>
            <p:ph type="title"/>
          </p:nvPr>
        </p:nvSpPr>
        <p:spPr>
          <a:prstGeom prst="rect">
            <a:avLst/>
          </a:prstGeom>
        </p:spPr>
        <p:txBody>
          <a:bodyPr/>
          <a:lstStyle/>
          <a:p>
            <a:r>
              <a:t>External service failure</a:t>
            </a:r>
          </a:p>
        </p:txBody>
      </p:sp>
      <p:sp>
        <p:nvSpPr>
          <p:cNvPr id="25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47</a:t>
            </a:fld>
            <a:endParaRPr/>
          </a:p>
        </p:txBody>
      </p:sp>
      <p:sp>
        <p:nvSpPr>
          <p:cNvPr id="251" name="If your software uses external services, you have no control over these services and the only information that you have on service failure is whatever is provided in the service’s API.…"/>
          <p:cNvSpPr txBox="1">
            <a:spLocks noGrp="1"/>
          </p:cNvSpPr>
          <p:nvPr>
            <p:ph type="body" idx="1"/>
          </p:nvPr>
        </p:nvSpPr>
        <p:spPr>
          <a:prstGeom prst="rect">
            <a:avLst/>
          </a:prstGeom>
        </p:spPr>
        <p:txBody>
          <a:bodyPr/>
          <a:lstStyle/>
          <a:p>
            <a:r>
              <a:t>If your software uses external services, you have no control over these services and the only information that you have on service failure is whatever is provided in the service’s API. </a:t>
            </a:r>
          </a:p>
          <a:p>
            <a:r>
              <a:t>As services may be written in different programming languages, these errors can’t be returned as exception types but are usually returned as a numeric code. </a:t>
            </a:r>
          </a:p>
          <a:p>
            <a:r>
              <a:t>When you are calling an external service, you should always check that the return code of the called service indicates that it has operated successfully. </a:t>
            </a:r>
          </a:p>
          <a:p>
            <a:r>
              <a:t>You should, also, if possible, check the validity of the result of the service call as you cannot be certain that the external service has carried out its computation correctly. </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def credit_checker (name, postcode, dob):…"/>
          <p:cNvSpPr txBox="1">
            <a:spLocks noGrp="1"/>
          </p:cNvSpPr>
          <p:nvPr>
            <p:ph type="body" idx="1"/>
          </p:nvPr>
        </p:nvSpPr>
        <p:spPr>
          <a:prstGeom prst="rect">
            <a:avLst/>
          </a:prstGeom>
        </p:spPr>
        <p:txBody>
          <a:bodyPr/>
          <a:lstStyle/>
          <a:p>
            <a:pPr defTabSz="414781">
              <a:spcBef>
                <a:spcPts val="300"/>
              </a:spcBef>
              <a:defRPr sz="1703"/>
            </a:pPr>
            <a:r>
              <a:t>def credit_checker (name, postcode, dob):</a:t>
            </a:r>
          </a:p>
          <a:p>
            <a:pPr defTabSz="414781">
              <a:spcBef>
                <a:spcPts val="300"/>
              </a:spcBef>
              <a:defRPr sz="1703"/>
            </a:pPr>
            <a:endParaRPr/>
          </a:p>
          <a:p>
            <a:pPr defTabSz="414781">
              <a:spcBef>
                <a:spcPts val="300"/>
              </a:spcBef>
              <a:defRPr sz="1703"/>
            </a:pPr>
            <a:r>
              <a:t>	# Assume that the function check_credit_rating calls an external service </a:t>
            </a:r>
          </a:p>
          <a:p>
            <a:pPr defTabSz="414781">
              <a:spcBef>
                <a:spcPts val="300"/>
              </a:spcBef>
              <a:defRPr sz="1703"/>
            </a:pPr>
            <a:r>
              <a:t>	# to get a person's credit rating. It takes a name, postcode (zip code) </a:t>
            </a:r>
          </a:p>
          <a:p>
            <a:pPr defTabSz="414781">
              <a:spcBef>
                <a:spcPts val="300"/>
              </a:spcBef>
              <a:defRPr sz="1703"/>
            </a:pPr>
            <a:r>
              <a:t>	# and date of birth as parameters and returns a sequence with the database </a:t>
            </a:r>
          </a:p>
          <a:p>
            <a:pPr defTabSz="414781">
              <a:spcBef>
                <a:spcPts val="300"/>
              </a:spcBef>
              <a:defRPr sz="1703"/>
            </a:pPr>
            <a:r>
              <a:t>	# information (name, postcode, date of birth) plus a credit score between 0 and </a:t>
            </a:r>
          </a:p>
          <a:p>
            <a:pPr defTabSz="414781">
              <a:spcBef>
                <a:spcPts val="300"/>
              </a:spcBef>
              <a:defRPr sz="1703"/>
            </a:pPr>
            <a:r>
              <a:t>	# 600. The final element in the sequence is an error_code which may </a:t>
            </a:r>
          </a:p>
          <a:p>
            <a:pPr defTabSz="414781">
              <a:spcBef>
                <a:spcPts val="300"/>
              </a:spcBef>
              <a:defRPr sz="1703"/>
            </a:pPr>
            <a:r>
              <a:t>	# be 0 (successful completion), 1 or 2.</a:t>
            </a:r>
          </a:p>
          <a:p>
            <a:pPr defTabSz="414781">
              <a:spcBef>
                <a:spcPts val="300"/>
              </a:spcBef>
              <a:defRPr sz="1703"/>
            </a:pPr>
            <a:r>
              <a:t>	NAME = 0</a:t>
            </a:r>
          </a:p>
          <a:p>
            <a:pPr defTabSz="414781">
              <a:spcBef>
                <a:spcPts val="300"/>
              </a:spcBef>
              <a:defRPr sz="1703"/>
            </a:pPr>
            <a:r>
              <a:t>	POSTCODE = 1</a:t>
            </a:r>
          </a:p>
          <a:p>
            <a:pPr defTabSz="414781">
              <a:spcBef>
                <a:spcPts val="300"/>
              </a:spcBef>
              <a:defRPr sz="1703"/>
            </a:pPr>
            <a:r>
              <a:t>	DOB = 2</a:t>
            </a:r>
          </a:p>
          <a:p>
            <a:pPr defTabSz="414781">
              <a:spcBef>
                <a:spcPts val="300"/>
              </a:spcBef>
              <a:defRPr sz="1703"/>
            </a:pPr>
            <a:r>
              <a:t>	RATING = 3</a:t>
            </a:r>
          </a:p>
          <a:p>
            <a:pPr defTabSz="414781">
              <a:spcBef>
                <a:spcPts val="300"/>
              </a:spcBef>
              <a:defRPr sz="1703"/>
            </a:pPr>
            <a:r>
              <a:t>	RETURNCODE = 4</a:t>
            </a:r>
          </a:p>
          <a:p>
            <a:pPr defTabSz="414781">
              <a:spcBef>
                <a:spcPts val="300"/>
              </a:spcBef>
              <a:defRPr sz="1703"/>
            </a:pPr>
            <a:r>
              <a:t>	REQUEST_FAILURE = True</a:t>
            </a:r>
          </a:p>
          <a:p>
            <a:pPr defTabSz="414781">
              <a:spcBef>
                <a:spcPts val="300"/>
              </a:spcBef>
              <a:defRPr sz="1703"/>
            </a:pPr>
            <a:r>
              <a:t>	ASSERTION_ERROR = False</a:t>
            </a:r>
          </a:p>
          <a:p>
            <a:pPr defTabSz="414781">
              <a:spcBef>
                <a:spcPts val="300"/>
              </a:spcBef>
              <a:defRPr sz="1703"/>
            </a:pPr>
            <a:endParaRPr/>
          </a:p>
          <a:p>
            <a:pPr defTabSz="414781">
              <a:spcBef>
                <a:spcPts val="300"/>
              </a:spcBef>
              <a:defRPr sz="1703"/>
            </a:pPr>
            <a:r>
              <a:t>	cr = ['', '', '', -1, 2]</a:t>
            </a:r>
          </a:p>
          <a:p>
            <a:pPr defTabSz="414781">
              <a:spcBef>
                <a:spcPts val="300"/>
              </a:spcBef>
              <a:defRPr sz="1703"/>
            </a:pPr>
            <a:endParaRPr/>
          </a:p>
          <a:p>
            <a:pPr defTabSz="414781">
              <a:spcBef>
                <a:spcPts val="300"/>
              </a:spcBef>
              <a:defRPr sz="1703"/>
            </a:pPr>
            <a:r>
              <a:t>	# Check credit rating simulates call to external service</a:t>
            </a:r>
          </a:p>
          <a:p>
            <a:pPr defTabSz="414781">
              <a:spcBef>
                <a:spcPts val="300"/>
              </a:spcBef>
              <a:defRPr sz="1703"/>
            </a:pPr>
            <a:r>
              <a:t>	cr = check_credit_rating (name, postcode, dob)</a:t>
            </a:r>
          </a:p>
          <a:p>
            <a:pPr defTabSz="414781">
              <a:spcBef>
                <a:spcPts val="300"/>
              </a:spcBef>
              <a:defRPr sz="1703"/>
            </a:pPr>
            <a:r>
              <a:t>	try:</a:t>
            </a:r>
          </a:p>
          <a:p>
            <a:pPr defTabSz="414781">
              <a:spcBef>
                <a:spcPts val="300"/>
              </a:spcBef>
              <a:defRPr sz="1703"/>
            </a:pPr>
            <a:r>
              <a:t>		assert cr [NAME] == name and cr [POSTCODE] == postcode and cr [DOB] == dob \</a:t>
            </a:r>
          </a:p>
          <a:p>
            <a:pPr defTabSz="414781">
              <a:spcBef>
                <a:spcPts val="300"/>
              </a:spcBef>
              <a:defRPr sz="1703"/>
            </a:pPr>
            <a:r>
              <a:t>			and (cr [RATING] &gt;= 0 and cr [RATING] &lt;= 600) and \</a:t>
            </a:r>
          </a:p>
          <a:p>
            <a:pPr defTabSz="414781">
              <a:spcBef>
                <a:spcPts val="300"/>
              </a:spcBef>
              <a:defRPr sz="1703"/>
            </a:pPr>
            <a:r>
              <a:t>			(cr[RETURNCODE] &gt;= 0 and cr[RETURNCODE] &lt;= 2)</a:t>
            </a:r>
          </a:p>
          <a:p>
            <a:pPr defTabSz="414781">
              <a:spcBef>
                <a:spcPts val="300"/>
              </a:spcBef>
              <a:defRPr sz="1703"/>
            </a:pPr>
            <a:r>
              <a:t>		if cr[RETURNCODE] == 0:</a:t>
            </a:r>
          </a:p>
          <a:p>
            <a:pPr defTabSz="414781">
              <a:spcBef>
                <a:spcPts val="300"/>
              </a:spcBef>
              <a:defRPr sz="1703"/>
            </a:pPr>
            <a:r>
              <a:t>			do_normal_processing (cr)</a:t>
            </a:r>
          </a:p>
          <a:p>
            <a:pPr defTabSz="414781">
              <a:spcBef>
                <a:spcPts val="300"/>
              </a:spcBef>
              <a:defRPr sz="1703"/>
            </a:pPr>
            <a:r>
              <a:t>		else:</a:t>
            </a:r>
          </a:p>
          <a:p>
            <a:pPr defTabSz="414781">
              <a:spcBef>
                <a:spcPts val="300"/>
              </a:spcBef>
              <a:defRPr sz="1703"/>
            </a:pPr>
            <a:r>
              <a:t>			do_exception_processing (cr, name, postcode, dob, REQUEST_FAILURE)</a:t>
            </a:r>
          </a:p>
          <a:p>
            <a:pPr defTabSz="414781">
              <a:spcBef>
                <a:spcPts val="300"/>
              </a:spcBef>
              <a:defRPr sz="1703"/>
            </a:pPr>
            <a:r>
              <a:t>	except AssertionError:</a:t>
            </a:r>
          </a:p>
          <a:p>
            <a:pPr defTabSz="414781">
              <a:spcBef>
                <a:spcPts val="300"/>
              </a:spcBef>
              <a:defRPr sz="1703"/>
            </a:pPr>
            <a:r>
              <a:t>			do_exception_processing (cr, name, postcode, dob, ASSERTION_ERROR)</a:t>
            </a:r>
          </a:p>
        </p:txBody>
      </p:sp>
      <p:sp>
        <p:nvSpPr>
          <p:cNvPr id="25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48</a:t>
            </a:fld>
            <a:endParaRPr/>
          </a:p>
        </p:txBody>
      </p:sp>
      <p:sp>
        <p:nvSpPr>
          <p:cNvPr id="255" name="Program 8.5 Using assertions to check results from an external service"/>
          <p:cNvSpPr txBox="1">
            <a:spLocks noGrp="1"/>
          </p:cNvSpPr>
          <p:nvPr>
            <p:ph type="title"/>
          </p:nvPr>
        </p:nvSpPr>
        <p:spPr>
          <a:xfrm>
            <a:off x="8993683" y="177849"/>
            <a:ext cx="3257005" cy="1238201"/>
          </a:xfrm>
          <a:prstGeom prst="rect">
            <a:avLst/>
          </a:prstGeom>
        </p:spPr>
        <p:txBody>
          <a:bodyPr/>
          <a:lstStyle/>
          <a:p>
            <a:r>
              <a:t>Program 8.5 Using assertions to check results from an external service</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Key points 1"/>
          <p:cNvSpPr txBox="1">
            <a:spLocks noGrp="1"/>
          </p:cNvSpPr>
          <p:nvPr>
            <p:ph type="title"/>
          </p:nvPr>
        </p:nvSpPr>
        <p:spPr>
          <a:xfrm>
            <a:off x="651619" y="406400"/>
            <a:ext cx="11701562" cy="1285181"/>
          </a:xfrm>
          <a:prstGeom prst="rect">
            <a:avLst/>
          </a:prstGeom>
        </p:spPr>
        <p:txBody>
          <a:bodyPr/>
          <a:lstStyle/>
          <a:p>
            <a:r>
              <a:t>Key points 1</a:t>
            </a:r>
          </a:p>
        </p:txBody>
      </p:sp>
      <p:sp>
        <p:nvSpPr>
          <p:cNvPr id="25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49</a:t>
            </a:fld>
            <a:endParaRPr/>
          </a:p>
        </p:txBody>
      </p:sp>
      <p:sp>
        <p:nvSpPr>
          <p:cNvPr id="259" name="The most important quality attributes for most software products are reliability, security, availability, usability, responsiveness and maintainability.…"/>
          <p:cNvSpPr txBox="1">
            <a:spLocks noGrp="1"/>
          </p:cNvSpPr>
          <p:nvPr>
            <p:ph type="body" idx="1"/>
          </p:nvPr>
        </p:nvSpPr>
        <p:spPr>
          <a:xfrm>
            <a:off x="423019" y="1723429"/>
            <a:ext cx="11857881" cy="7132738"/>
          </a:xfrm>
          <a:prstGeom prst="rect">
            <a:avLst/>
          </a:prstGeom>
        </p:spPr>
        <p:txBody>
          <a:bodyPr/>
          <a:lstStyle/>
          <a:p>
            <a:pPr marL="286351" indent="-286351" defTabSz="496570">
              <a:spcBef>
                <a:spcPts val="2500"/>
              </a:spcBef>
              <a:defRPr sz="2380"/>
            </a:pPr>
            <a:r>
              <a:t> The most important quality attributes for most software products are reliability, security, availability, usability, responsiveness and maintainability.</a:t>
            </a:r>
          </a:p>
          <a:p>
            <a:pPr marL="286351" indent="-286351" defTabSz="496570">
              <a:spcBef>
                <a:spcPts val="2500"/>
              </a:spcBef>
              <a:defRPr sz="2380"/>
            </a:pPr>
            <a:r>
              <a:t>To avoid introducing faults into your program, you should use programming practices that reduce the probability that you will make mistakes.</a:t>
            </a:r>
          </a:p>
          <a:p>
            <a:pPr marL="286351" indent="-286351" defTabSz="496570">
              <a:spcBef>
                <a:spcPts val="2500"/>
              </a:spcBef>
              <a:defRPr sz="2380"/>
            </a:pPr>
            <a:r>
              <a:t>You should always aim to minimize complexity in your programs. Complexity makes programs harder to understand. It increases the chances of programmer errors and makes the program more difficult to change.</a:t>
            </a:r>
          </a:p>
          <a:p>
            <a:pPr marL="286351" indent="-286351" defTabSz="496570">
              <a:spcBef>
                <a:spcPts val="2500"/>
              </a:spcBef>
              <a:defRPr sz="2380"/>
            </a:pPr>
            <a:r>
              <a:t>Design patterns are tried and tested solutions to commonly occurring problems. Using patterns is an effective way of reducing program complexity.</a:t>
            </a:r>
          </a:p>
          <a:p>
            <a:pPr marL="286351" indent="-286351" defTabSz="496570">
              <a:spcBef>
                <a:spcPts val="2500"/>
              </a:spcBef>
              <a:defRPr sz="2380"/>
            </a:pPr>
            <a:r>
              <a:t>Refactoring is the process of reducing the complexity of an existing program without changing its functionality. It is good practice to refactor your program regularly to make it easier to read and understand.</a:t>
            </a:r>
          </a:p>
          <a:p>
            <a:pPr marL="286351" indent="-286351" defTabSz="496570">
              <a:spcBef>
                <a:spcPts val="2500"/>
              </a:spcBef>
              <a:defRPr sz="2380"/>
            </a:pPr>
            <a:r>
              <a:t>Input validation involves checking all user inputs to ensure that they are in the format that is expected by your program. Input validation helps avoid the introduction of malicious code into your system and traps user errors that can pollute your database.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igure 8.2 Underlying causes of program errors"/>
          <p:cNvSpPr txBox="1">
            <a:spLocks noGrp="1"/>
          </p:cNvSpPr>
          <p:nvPr>
            <p:ph type="title"/>
          </p:nvPr>
        </p:nvSpPr>
        <p:spPr>
          <a:prstGeom prst="rect">
            <a:avLst/>
          </a:prstGeom>
        </p:spPr>
        <p:txBody>
          <a:bodyPr/>
          <a:lstStyle/>
          <a:p>
            <a:r>
              <a:t>Figure 8.2 Underlying causes of program errors</a:t>
            </a:r>
          </a:p>
        </p:txBody>
      </p:sp>
      <p:sp>
        <p:nvSpPr>
          <p:cNvPr id="81"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pic>
        <p:nvPicPr>
          <p:cNvPr id="5" name="Picture 4">
            <a:extLst>
              <a:ext uri="{FF2B5EF4-FFF2-40B4-BE49-F238E27FC236}">
                <a16:creationId xmlns:a16="http://schemas.microsoft.com/office/drawing/2014/main" id="{31D27905-EED1-F144-B6DD-FD368FE035F8}"/>
              </a:ext>
            </a:extLst>
          </p:cNvPr>
          <p:cNvPicPr>
            <a:picLocks noChangeAspect="1"/>
          </p:cNvPicPr>
          <p:nvPr/>
        </p:nvPicPr>
        <p:blipFill rotWithShape="1">
          <a:blip r:embed="rId2">
            <a:extLst>
              <a:ext uri="{28A0092B-C50C-407E-A947-70E740481C1C}">
                <a14:useLocalDpi xmlns:a14="http://schemas.microsoft.com/office/drawing/2010/main" val="0"/>
              </a:ext>
            </a:extLst>
          </a:blip>
          <a:srcRect l="5818" t="14542" r="5957" b="45906"/>
          <a:stretch/>
        </p:blipFill>
        <p:spPr>
          <a:xfrm>
            <a:off x="0" y="1021457"/>
            <a:ext cx="12592050" cy="8062581"/>
          </a:xfrm>
          <a:prstGeom prst="rect">
            <a:avLst/>
          </a:prstGeom>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Key points 2"/>
          <p:cNvSpPr txBox="1">
            <a:spLocks noGrp="1"/>
          </p:cNvSpPr>
          <p:nvPr>
            <p:ph type="title"/>
          </p:nvPr>
        </p:nvSpPr>
        <p:spPr>
          <a:prstGeom prst="rect">
            <a:avLst/>
          </a:prstGeom>
        </p:spPr>
        <p:txBody>
          <a:bodyPr/>
          <a:lstStyle/>
          <a:p>
            <a:r>
              <a:t>Key points 2</a:t>
            </a:r>
          </a:p>
        </p:txBody>
      </p:sp>
      <p:sp>
        <p:nvSpPr>
          <p:cNvPr id="26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50</a:t>
            </a:fld>
            <a:endParaRPr/>
          </a:p>
        </p:txBody>
      </p:sp>
      <p:sp>
        <p:nvSpPr>
          <p:cNvPr id="263" name="Regular expressions are a way of defining patterns that can match a range of possible input strings. Regular expression matching is a compact and fast way of checking that an input string conforms to the rules you have defined.…"/>
          <p:cNvSpPr txBox="1">
            <a:spLocks noGrp="1"/>
          </p:cNvSpPr>
          <p:nvPr>
            <p:ph type="body" idx="1"/>
          </p:nvPr>
        </p:nvSpPr>
        <p:spPr>
          <a:prstGeom prst="rect">
            <a:avLst/>
          </a:prstGeom>
        </p:spPr>
        <p:txBody>
          <a:bodyPr>
            <a:normAutofit lnSpcReduction="10000"/>
          </a:bodyPr>
          <a:lstStyle/>
          <a:p>
            <a:pPr marL="320039" indent="-320039" defTabSz="554990">
              <a:spcBef>
                <a:spcPts val="2800"/>
              </a:spcBef>
              <a:defRPr sz="2660"/>
            </a:pPr>
            <a:r>
              <a:t>Regular expressions are a way of defining patterns that can match a range of possible input strings. Regular expression matching is a compact and fast way of checking that an input string conforms to the rules you have defined.</a:t>
            </a:r>
          </a:p>
          <a:p>
            <a:pPr marL="320039" indent="-320039" defTabSz="554990">
              <a:spcBef>
                <a:spcPts val="2800"/>
              </a:spcBef>
              <a:defRPr sz="2660"/>
            </a:pPr>
            <a:r>
              <a:t>You should check that numbers have sensible values depending on the type of input expected. You should also check number sequences for feasibility.</a:t>
            </a:r>
          </a:p>
          <a:p>
            <a:pPr marL="320039" indent="-320039" defTabSz="554990">
              <a:spcBef>
                <a:spcPts val="2800"/>
              </a:spcBef>
              <a:defRPr sz="2660"/>
            </a:pPr>
            <a:r>
              <a:t>You should assume that your program may fail and to manage these failures so that they have minimal impact on the user. </a:t>
            </a:r>
          </a:p>
          <a:p>
            <a:pPr marL="320039" indent="-320039" defTabSz="554990">
              <a:spcBef>
                <a:spcPts val="2800"/>
              </a:spcBef>
              <a:defRPr sz="2660"/>
            </a:pPr>
            <a:r>
              <a:t>Exception management is supported in most modern programming languages. Control is transferred to your own exception handler to deal with the failure when a program exception is detected.</a:t>
            </a:r>
          </a:p>
          <a:p>
            <a:pPr marL="320039" indent="-320039" defTabSz="554990">
              <a:spcBef>
                <a:spcPts val="2800"/>
              </a:spcBef>
              <a:defRPr sz="2660"/>
            </a:pPr>
            <a:r>
              <a:t>You should log user updates and maintain user data snapshots as your program executes. In the event of a failure, you can use these to recover the work that the user has done. You should also include ways of recognizing and recovering from external service failures.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Figure 8.3 Software complexity"/>
          <p:cNvSpPr txBox="1">
            <a:spLocks noGrp="1"/>
          </p:cNvSpPr>
          <p:nvPr>
            <p:ph type="title"/>
          </p:nvPr>
        </p:nvSpPr>
        <p:spPr>
          <a:prstGeom prst="rect">
            <a:avLst/>
          </a:prstGeom>
        </p:spPr>
        <p:txBody>
          <a:bodyPr/>
          <a:lstStyle/>
          <a:p>
            <a:r>
              <a:t>Figure 8.3 Software complexity</a:t>
            </a:r>
          </a:p>
        </p:txBody>
      </p:sp>
      <p:sp>
        <p:nvSpPr>
          <p:cNvPr id="85"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pic>
        <p:nvPicPr>
          <p:cNvPr id="5" name="Picture 4">
            <a:extLst>
              <a:ext uri="{FF2B5EF4-FFF2-40B4-BE49-F238E27FC236}">
                <a16:creationId xmlns:a16="http://schemas.microsoft.com/office/drawing/2014/main" id="{6635A777-B329-B34B-ABBE-787FF3C57204}"/>
              </a:ext>
            </a:extLst>
          </p:cNvPr>
          <p:cNvPicPr>
            <a:picLocks noChangeAspect="1"/>
          </p:cNvPicPr>
          <p:nvPr/>
        </p:nvPicPr>
        <p:blipFill rotWithShape="1">
          <a:blip r:embed="rId2">
            <a:extLst>
              <a:ext uri="{28A0092B-C50C-407E-A947-70E740481C1C}">
                <a14:useLocalDpi xmlns:a14="http://schemas.microsoft.com/office/drawing/2010/main" val="0"/>
              </a:ext>
            </a:extLst>
          </a:blip>
          <a:srcRect l="15876" t="12460" r="28230" b="45697"/>
          <a:stretch/>
        </p:blipFill>
        <p:spPr>
          <a:xfrm>
            <a:off x="2008682" y="522211"/>
            <a:ext cx="8634334" cy="9231389"/>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rogram complexity"/>
          <p:cNvSpPr txBox="1">
            <a:spLocks noGrp="1"/>
          </p:cNvSpPr>
          <p:nvPr>
            <p:ph type="title"/>
          </p:nvPr>
        </p:nvSpPr>
        <p:spPr>
          <a:prstGeom prst="rect">
            <a:avLst/>
          </a:prstGeom>
        </p:spPr>
        <p:txBody>
          <a:bodyPr/>
          <a:lstStyle/>
          <a:p>
            <a:r>
              <a:t>Program complexity</a:t>
            </a:r>
          </a:p>
        </p:txBody>
      </p:sp>
      <p:sp>
        <p:nvSpPr>
          <p:cNvPr id="89"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90" name="Complexity is related to the number of relationships between elements in a program and the type and nature of these relationships…"/>
          <p:cNvSpPr txBox="1">
            <a:spLocks noGrp="1"/>
          </p:cNvSpPr>
          <p:nvPr>
            <p:ph type="body" idx="1"/>
          </p:nvPr>
        </p:nvSpPr>
        <p:spPr>
          <a:prstGeom prst="rect">
            <a:avLst/>
          </a:prstGeom>
        </p:spPr>
        <p:txBody>
          <a:bodyPr/>
          <a:lstStyle/>
          <a:p>
            <a:pPr marL="320039" indent="-320039" defTabSz="554990">
              <a:spcBef>
                <a:spcPts val="2800"/>
              </a:spcBef>
              <a:defRPr sz="2660"/>
            </a:pPr>
            <a:r>
              <a:t>Complexity is related to the number of relationships between elements in a program and the type and nature of these relationships</a:t>
            </a:r>
          </a:p>
          <a:p>
            <a:pPr marL="320039" indent="-320039" defTabSz="554990">
              <a:spcBef>
                <a:spcPts val="2800"/>
              </a:spcBef>
              <a:defRPr sz="2660"/>
            </a:pPr>
            <a:r>
              <a:t>The number of relationships between entities is called the coupling. The higher the coupling, the more complex the system. </a:t>
            </a:r>
          </a:p>
          <a:p>
            <a:pPr marL="941069" lvl="1" indent="-506729" defTabSz="554990">
              <a:spcBef>
                <a:spcPts val="2800"/>
              </a:spcBef>
              <a:defRPr sz="2280"/>
            </a:pPr>
            <a:r>
              <a:t>The shaded node in Figure 8.3 has a relatively high coupling because it has relationships with six other nodes.</a:t>
            </a:r>
          </a:p>
          <a:p>
            <a:pPr marL="320039" indent="-320039" defTabSz="554990">
              <a:spcBef>
                <a:spcPts val="2800"/>
              </a:spcBef>
              <a:defRPr sz="2660"/>
            </a:pPr>
            <a:r>
              <a:t>A static relationship is one that is stable and does not depend on program execution. </a:t>
            </a:r>
          </a:p>
          <a:p>
            <a:pPr marL="941069" lvl="1" indent="-506729" defTabSz="554990">
              <a:spcBef>
                <a:spcPts val="2800"/>
              </a:spcBef>
              <a:defRPr sz="2280"/>
            </a:pPr>
            <a:r>
              <a:t>Whether or not one component is part of another component is a static relationship. </a:t>
            </a:r>
          </a:p>
          <a:p>
            <a:pPr marL="320039" indent="-320039" defTabSz="554990">
              <a:spcBef>
                <a:spcPts val="2800"/>
              </a:spcBef>
              <a:defRPr sz="2660"/>
            </a:pPr>
            <a:r>
              <a:t>Dynamic relationships, which change over time, are more complex than static relationships. </a:t>
            </a:r>
          </a:p>
          <a:p>
            <a:pPr marL="941069" lvl="1" indent="-506729" defTabSz="554990">
              <a:spcBef>
                <a:spcPts val="2800"/>
              </a:spcBef>
              <a:defRPr sz="2280"/>
            </a:pPr>
            <a:r>
              <a:t>An example of a dynamic relationship is the ‘calls’ relationship between functions.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ypes of complexity"/>
          <p:cNvSpPr txBox="1">
            <a:spLocks noGrp="1"/>
          </p:cNvSpPr>
          <p:nvPr>
            <p:ph type="title"/>
          </p:nvPr>
        </p:nvSpPr>
        <p:spPr>
          <a:prstGeom prst="rect">
            <a:avLst/>
          </a:prstGeom>
        </p:spPr>
        <p:txBody>
          <a:bodyPr/>
          <a:lstStyle/>
          <a:p>
            <a:r>
              <a:t>Types of complexity</a:t>
            </a:r>
          </a:p>
        </p:txBody>
      </p:sp>
      <p:sp>
        <p:nvSpPr>
          <p:cNvPr id="93"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
        <p:nvSpPr>
          <p:cNvPr id="94" name="Reading complexity This reflects how hard it is to read and understand the program.…"/>
          <p:cNvSpPr txBox="1">
            <a:spLocks noGrp="1"/>
          </p:cNvSpPr>
          <p:nvPr>
            <p:ph type="body" idx="1"/>
          </p:nvPr>
        </p:nvSpPr>
        <p:spPr>
          <a:prstGeom prst="rect">
            <a:avLst/>
          </a:prstGeom>
        </p:spPr>
        <p:txBody>
          <a:bodyPr/>
          <a:lstStyle/>
          <a:p>
            <a:r>
              <a:rPr b="1"/>
              <a:t>Reading complexity</a:t>
            </a:r>
            <a:br/>
            <a:r>
              <a:t>This reflects how hard it is to read and understand the program.</a:t>
            </a:r>
          </a:p>
          <a:p>
            <a:r>
              <a:rPr b="1"/>
              <a:t>Structural complexity</a:t>
            </a:r>
            <a:br/>
            <a:r>
              <a:t>This reflects the number and types of relationship between the structures (classes, objects, methods or functions) in your program.</a:t>
            </a:r>
          </a:p>
          <a:p>
            <a:r>
              <a:rPr b="1"/>
              <a:t>Data complexity</a:t>
            </a:r>
            <a:br/>
            <a:r>
              <a:t>This reflects the representations of data used and relationships between the data elements in your program.</a:t>
            </a:r>
          </a:p>
          <a:p>
            <a:r>
              <a:rPr b="1"/>
              <a:t>Decision complexity</a:t>
            </a:r>
            <a:br>
              <a:rPr b="1"/>
            </a:br>
            <a:r>
              <a:t>This reflects the complexity of the decisions in your program</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tructural complexity…"/>
          <p:cNvSpPr txBox="1">
            <a:spLocks noGrp="1"/>
          </p:cNvSpPr>
          <p:nvPr>
            <p:ph type="body" idx="1"/>
          </p:nvPr>
        </p:nvSpPr>
        <p:spPr>
          <a:xfrm>
            <a:off x="609600" y="1181100"/>
            <a:ext cx="11099800" cy="7213600"/>
          </a:xfrm>
          <a:prstGeom prst="rect">
            <a:avLst/>
          </a:prstGeom>
        </p:spPr>
        <p:txBody>
          <a:bodyPr/>
          <a:lstStyle/>
          <a:p>
            <a:r>
              <a:rPr b="1" i="1"/>
              <a:t>Structural complexity</a:t>
            </a:r>
          </a:p>
          <a:p>
            <a:pPr lvl="1">
              <a:spcBef>
                <a:spcPts val="500"/>
              </a:spcBef>
            </a:pPr>
            <a:r>
              <a:t>Functions should do one thing and one thing only</a:t>
            </a:r>
          </a:p>
          <a:p>
            <a:pPr lvl="1">
              <a:spcBef>
                <a:spcPts val="500"/>
              </a:spcBef>
            </a:pPr>
            <a:r>
              <a:t>Functions should never have side-effects</a:t>
            </a:r>
          </a:p>
          <a:p>
            <a:pPr lvl="1">
              <a:spcBef>
                <a:spcPts val="500"/>
              </a:spcBef>
            </a:pPr>
            <a:r>
              <a:t>Every class should have a single responsibility</a:t>
            </a:r>
          </a:p>
          <a:p>
            <a:pPr lvl="1">
              <a:spcBef>
                <a:spcPts val="500"/>
              </a:spcBef>
            </a:pPr>
            <a:r>
              <a:t>Minimize the depth of inheritance hierarchies</a:t>
            </a:r>
          </a:p>
          <a:p>
            <a:pPr lvl="1">
              <a:spcBef>
                <a:spcPts val="500"/>
              </a:spcBef>
            </a:pPr>
            <a:r>
              <a:t>Avoid multiple inheritance</a:t>
            </a:r>
          </a:p>
          <a:p>
            <a:pPr lvl="1">
              <a:spcBef>
                <a:spcPts val="500"/>
              </a:spcBef>
            </a:pPr>
            <a:r>
              <a:t>Avoid threads (parallelism) unless absolutely necessary</a:t>
            </a:r>
          </a:p>
          <a:p>
            <a:r>
              <a:rPr b="1" i="1"/>
              <a:t>Data complexity</a:t>
            </a:r>
          </a:p>
          <a:p>
            <a:pPr lvl="1">
              <a:spcBef>
                <a:spcPts val="500"/>
              </a:spcBef>
            </a:pPr>
            <a:r>
              <a:t>Define interfaces for all abstractions</a:t>
            </a:r>
          </a:p>
          <a:p>
            <a:pPr lvl="1">
              <a:spcBef>
                <a:spcPts val="500"/>
              </a:spcBef>
            </a:pPr>
            <a:r>
              <a:t>Define abstract data types</a:t>
            </a:r>
          </a:p>
          <a:p>
            <a:pPr lvl="1">
              <a:spcBef>
                <a:spcPts val="500"/>
              </a:spcBef>
            </a:pPr>
            <a:r>
              <a:t>Avoid using floating-point numbers</a:t>
            </a:r>
          </a:p>
          <a:p>
            <a:pPr lvl="1">
              <a:spcBef>
                <a:spcPts val="500"/>
              </a:spcBef>
            </a:pPr>
            <a:r>
              <a:t>Never use data aliases</a:t>
            </a:r>
          </a:p>
          <a:p>
            <a:r>
              <a:rPr b="1" i="1"/>
              <a:t>Conditional complexity</a:t>
            </a:r>
          </a:p>
          <a:p>
            <a:pPr lvl="1">
              <a:spcBef>
                <a:spcPts val="500"/>
              </a:spcBef>
            </a:pPr>
            <a:r>
              <a:t>Avoid deeply nested conditional statements</a:t>
            </a:r>
          </a:p>
          <a:p>
            <a:pPr lvl="1">
              <a:spcBef>
                <a:spcPts val="500"/>
              </a:spcBef>
            </a:pPr>
            <a:r>
              <a:t>Avoid complex conditional expressions</a:t>
            </a:r>
          </a:p>
        </p:txBody>
      </p:sp>
      <p:sp>
        <p:nvSpPr>
          <p:cNvPr id="97" name="Table 8.1 Complexity reduction guidelines"/>
          <p:cNvSpPr txBox="1">
            <a:spLocks noGrp="1"/>
          </p:cNvSpPr>
          <p:nvPr>
            <p:ph type="title"/>
          </p:nvPr>
        </p:nvSpPr>
        <p:spPr>
          <a:prstGeom prst="rect">
            <a:avLst/>
          </a:prstGeom>
        </p:spPr>
        <p:txBody>
          <a:bodyPr/>
          <a:lstStyle/>
          <a:p>
            <a:r>
              <a:t>Table 8.1 Complexity reduction guidelines</a:t>
            </a:r>
          </a:p>
        </p:txBody>
      </p:sp>
      <p:sp>
        <p:nvSpPr>
          <p:cNvPr id="98"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939393"/>
      </a:dk1>
      <a:lt1>
        <a:srgbClr val="005493"/>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3148</Words>
  <Application>Microsoft Macintosh PowerPoint</Application>
  <PresentationFormat>Custom</PresentationFormat>
  <Paragraphs>369</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Helvetica</vt:lpstr>
      <vt:lpstr>Helvetica Light</vt:lpstr>
      <vt:lpstr>Helvetica Neue</vt:lpstr>
      <vt:lpstr>Gradient</vt:lpstr>
      <vt:lpstr>Reliable Programming</vt:lpstr>
      <vt:lpstr>Software quality</vt:lpstr>
      <vt:lpstr>Figure 8.1 Software product quality attributes</vt:lpstr>
      <vt:lpstr>Programming for reliability</vt:lpstr>
      <vt:lpstr>Figure 8.2 Underlying causes of program errors</vt:lpstr>
      <vt:lpstr>Figure 8.3 Software complexity</vt:lpstr>
      <vt:lpstr>Program complexity</vt:lpstr>
      <vt:lpstr>Types of complexity</vt:lpstr>
      <vt:lpstr>Table 8.1 Complexity reduction guidelines</vt:lpstr>
      <vt:lpstr>Ensure that every class has a single responsibility</vt:lpstr>
      <vt:lpstr>Figure 8.4 The DeviceInventory class</vt:lpstr>
      <vt:lpstr>Adding a printInventory method</vt:lpstr>
      <vt:lpstr>Figure 8.5 The DeviceInventory and InventoryReport classes</vt:lpstr>
      <vt:lpstr>Avoid deeply nested conditional statements</vt:lpstr>
      <vt:lpstr>Program 8.1 Deeply nested if-then-else statements</vt:lpstr>
      <vt:lpstr>Program 8.2 Using guards to make a selection</vt:lpstr>
      <vt:lpstr>Avoid deep inheritance hierarchies</vt:lpstr>
      <vt:lpstr>Figure 8.6 Part of the inheritance hierarchy for hospital staff</vt:lpstr>
      <vt:lpstr>Design pattern definition</vt:lpstr>
      <vt:lpstr>Programming principles</vt:lpstr>
      <vt:lpstr>Common types of design patterns</vt:lpstr>
      <vt:lpstr>Table 8.2 Examples of design patterns</vt:lpstr>
      <vt:lpstr>Figure 8.7 List view and tree view</vt:lpstr>
      <vt:lpstr>Table 8.3 The Observer pattern (1)</vt:lpstr>
      <vt:lpstr>Figure 8.3 The Observer pattern (2)</vt:lpstr>
      <vt:lpstr>Pattern description</vt:lpstr>
      <vt:lpstr>Refactoring</vt:lpstr>
      <vt:lpstr>Figure 8.8 A refactoring process</vt:lpstr>
      <vt:lpstr>Code smells</vt:lpstr>
      <vt:lpstr>Table 8.6 Examples of code smells</vt:lpstr>
      <vt:lpstr>Table 8.7 Examples of refactoring for complexity reduction</vt:lpstr>
      <vt:lpstr>Input validation</vt:lpstr>
      <vt:lpstr>Rules for name checking</vt:lpstr>
      <vt:lpstr>Table 8.8 Methods of implementing input validation</vt:lpstr>
      <vt:lpstr>Regular expressions</vt:lpstr>
      <vt:lpstr>Program 8.3 A name checking function</vt:lpstr>
      <vt:lpstr>Number checking</vt:lpstr>
      <vt:lpstr>Input range checks</vt:lpstr>
      <vt:lpstr>Failure management</vt:lpstr>
      <vt:lpstr>Failure categories</vt:lpstr>
      <vt:lpstr>Failure effect minimisation</vt:lpstr>
      <vt:lpstr>Exception handling</vt:lpstr>
      <vt:lpstr>Figure 8.9 Exception handling</vt:lpstr>
      <vt:lpstr>Program 8.4 Secure failure</vt:lpstr>
      <vt:lpstr>Auto-save and activity logging</vt:lpstr>
      <vt:lpstr>Figure 8.10 Auto-save and activity logging</vt:lpstr>
      <vt:lpstr>External service failure</vt:lpstr>
      <vt:lpstr>Program 8.5 Using assertions to check results from an external service</vt:lpstr>
      <vt:lpstr>Key points 1</vt:lpstr>
      <vt:lpstr>Key points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Reliable Programming</dc:title>
  <cp:lastModifiedBy>Ian Sommerville</cp:lastModifiedBy>
  <cp:revision>2</cp:revision>
  <dcterms:modified xsi:type="dcterms:W3CDTF">2019-01-31T10:36:05Z</dcterms:modified>
</cp:coreProperties>
</file>