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rogram">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88900" y="0"/>
            <a:ext cx="12827000" cy="9040218"/>
          </a:xfrm>
          <a:prstGeom prst="rect">
            <a:avLst/>
          </a:prstGeom>
        </p:spPr>
        <p:txBody>
          <a:bodyPr/>
          <a:lstStyle>
            <a:lvl1pPr marL="0" indent="0">
              <a:spcBef>
                <a:spcPts val="500"/>
              </a:spcBef>
              <a:buSzTx/>
              <a:buNone/>
              <a:defRPr sz="2400"/>
            </a:lvl1pPr>
            <a:lvl2pPr marL="0" indent="0">
              <a:spcBef>
                <a:spcPts val="2000"/>
              </a:spcBef>
              <a:buSzTx/>
              <a:buNone/>
            </a:lvl2pPr>
            <a:lvl3pPr marL="1203157" indent="-288757">
              <a:spcBef>
                <a:spcPts val="2000"/>
              </a:spcBef>
              <a:defRPr sz="2400"/>
            </a:lvl3pPr>
            <a:lvl4pPr marL="1660357" indent="-288757">
              <a:spcBef>
                <a:spcPts val="2000"/>
              </a:spcBef>
              <a:defRPr sz="2400"/>
            </a:lvl4pPr>
            <a:lvl5pPr marL="2117557" indent="-288757">
              <a:spcBef>
                <a:spcPts val="2000"/>
              </a:spcBef>
              <a:defRPr sz="24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34" name="Testing"/>
          <p:cNvSpPr txBox="1"/>
          <p:nvPr/>
        </p:nvSpPr>
        <p:spPr>
          <a:xfrm>
            <a:off x="1796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Testing</a:t>
            </a:r>
          </a:p>
        </p:txBody>
      </p:sp>
      <p:sp>
        <p:nvSpPr>
          <p:cNvPr id="35" name="Title Text"/>
          <p:cNvSpPr txBox="1">
            <a:spLocks noGrp="1"/>
          </p:cNvSpPr>
          <p:nvPr>
            <p:ph type="title"/>
          </p:nvPr>
        </p:nvSpPr>
        <p:spPr>
          <a:xfrm>
            <a:off x="9918700" y="8229600"/>
            <a:ext cx="2195761" cy="904627"/>
          </a:xfrm>
          <a:prstGeom prst="rect">
            <a:avLst/>
          </a:prstGeom>
        </p:spPr>
        <p:txBody>
          <a:bodyPr anchor="ctr"/>
          <a:lstStyle>
            <a:lvl1pPr>
              <a:defRPr sz="1600"/>
            </a:lvl1pPr>
          </a:lstStyle>
          <a:p>
            <a: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45" name="Testing"/>
          <p:cNvSpPr txBox="1"/>
          <p:nvPr/>
        </p:nvSpPr>
        <p:spPr>
          <a:xfrm>
            <a:off x="3701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53"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defRPr sz="2800"/>
            </a:lvl2pPr>
          </a:lstStyle>
          <a:p>
            <a:r>
              <a:t>Body Level One</a:t>
            </a:r>
          </a:p>
          <a:p>
            <a:pPr lvl="1"/>
            <a:r>
              <a:t>Body Level Two</a:t>
            </a:r>
          </a:p>
          <a:p>
            <a:pPr lvl="2"/>
            <a:r>
              <a:t>Body Level Three</a:t>
            </a:r>
          </a:p>
          <a:p>
            <a:pPr lvl="3"/>
            <a:r>
              <a:t>Body Level Four</a:t>
            </a:r>
          </a:p>
          <a:p>
            <a:pPr lvl="4"/>
            <a:r>
              <a:t>Body Level Five</a:t>
            </a:r>
          </a:p>
        </p:txBody>
      </p:sp>
      <p:sp>
        <p:nvSpPr>
          <p:cNvPr id="54"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5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56" name="Testing"/>
          <p:cNvSpPr txBox="1"/>
          <p:nvPr/>
        </p:nvSpPr>
        <p:spPr>
          <a:xfrm>
            <a:off x="3701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57"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6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66" name="Testing"/>
          <p:cNvSpPr txBox="1"/>
          <p:nvPr/>
        </p:nvSpPr>
        <p:spPr>
          <a:xfrm>
            <a:off x="1796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Testing</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Testing"/>
          <p:cNvSpPr txBox="1"/>
          <p:nvPr/>
        </p:nvSpPr>
        <p:spPr>
          <a:xfrm>
            <a:off x="3828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sting"/>
          <p:cNvSpPr txBox="1">
            <a:spLocks noGrp="1"/>
          </p:cNvSpPr>
          <p:nvPr>
            <p:ph type="ctrTitle"/>
          </p:nvPr>
        </p:nvSpPr>
        <p:spPr>
          <a:xfrm>
            <a:off x="1498947" y="3101478"/>
            <a:ext cx="10362506" cy="1076822"/>
          </a:xfrm>
          <a:prstGeom prst="rect">
            <a:avLst/>
          </a:prstGeom>
        </p:spPr>
        <p:txBody>
          <a:bodyPr/>
          <a:lstStyle/>
          <a:p>
            <a:r>
              <a:t>Testing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def namecheck (s):…"/>
          <p:cNvSpPr txBox="1">
            <a:spLocks noGrp="1"/>
          </p:cNvSpPr>
          <p:nvPr>
            <p:ph type="body" idx="1"/>
          </p:nvPr>
        </p:nvSpPr>
        <p:spPr>
          <a:xfrm>
            <a:off x="660836" y="713382"/>
            <a:ext cx="12827000" cy="9040218"/>
          </a:xfrm>
          <a:prstGeom prst="rect">
            <a:avLst/>
          </a:prstGeom>
        </p:spPr>
        <p:txBody>
          <a:bodyPr/>
          <a:lstStyle/>
          <a:p>
            <a:r>
              <a:rPr b="1" dirty="0"/>
              <a:t>def</a:t>
            </a:r>
            <a:r>
              <a:rPr dirty="0"/>
              <a:t> namecheck (s):</a:t>
            </a:r>
          </a:p>
          <a:p>
            <a:endParaRPr dirty="0"/>
          </a:p>
          <a:p>
            <a:r>
              <a:rPr dirty="0"/>
              <a:t>	# Checks that a name only includes alphabetic characters, - or </a:t>
            </a:r>
          </a:p>
          <a:p>
            <a:r>
              <a:rPr dirty="0"/>
              <a:t>	# a single quote. Names must be between 2 and 40 characters long</a:t>
            </a:r>
          </a:p>
          <a:p>
            <a:r>
              <a:rPr dirty="0"/>
              <a:t>	# quoted strings and -- are disallowed</a:t>
            </a:r>
          </a:p>
          <a:p>
            <a:endParaRPr dirty="0"/>
          </a:p>
          <a:p>
            <a:r>
              <a:rPr dirty="0"/>
              <a:t>	</a:t>
            </a:r>
            <a:r>
              <a:rPr dirty="0" err="1"/>
              <a:t>namex</a:t>
            </a:r>
            <a:r>
              <a:rPr dirty="0"/>
              <a:t> = r"^[a-</a:t>
            </a:r>
            <a:r>
              <a:rPr dirty="0" err="1"/>
              <a:t>zA</a:t>
            </a:r>
            <a:r>
              <a:rPr dirty="0"/>
              <a:t>-Z][a-</a:t>
            </a:r>
            <a:r>
              <a:rPr dirty="0" err="1"/>
              <a:t>zA</a:t>
            </a:r>
            <a:r>
              <a:rPr dirty="0"/>
              <a:t>-Z-']{1,39}$"</a:t>
            </a:r>
          </a:p>
          <a:p>
            <a:r>
              <a:rPr dirty="0"/>
              <a:t>	</a:t>
            </a:r>
            <a:r>
              <a:rPr b="1" dirty="0"/>
              <a:t>if</a:t>
            </a:r>
            <a:r>
              <a:rPr dirty="0"/>
              <a:t> </a:t>
            </a:r>
            <a:r>
              <a:rPr dirty="0" err="1"/>
              <a:t>re.match</a:t>
            </a:r>
            <a:r>
              <a:rPr dirty="0"/>
              <a:t> (</a:t>
            </a:r>
            <a:r>
              <a:rPr dirty="0" err="1"/>
              <a:t>namex</a:t>
            </a:r>
            <a:r>
              <a:rPr dirty="0"/>
              <a:t>, s):</a:t>
            </a:r>
          </a:p>
          <a:p>
            <a:r>
              <a:rPr dirty="0"/>
              <a:t>		</a:t>
            </a:r>
            <a:r>
              <a:rPr b="1" dirty="0"/>
              <a:t>if</a:t>
            </a:r>
            <a:r>
              <a:rPr dirty="0"/>
              <a:t> </a:t>
            </a:r>
            <a:r>
              <a:rPr dirty="0" err="1"/>
              <a:t>re.search</a:t>
            </a:r>
            <a:r>
              <a:rPr dirty="0"/>
              <a:t> ("'.*'", s) or </a:t>
            </a:r>
            <a:r>
              <a:rPr dirty="0" err="1"/>
              <a:t>re.search</a:t>
            </a:r>
            <a:r>
              <a:rPr dirty="0"/>
              <a:t> ("--", s):</a:t>
            </a:r>
          </a:p>
          <a:p>
            <a:r>
              <a:rPr dirty="0"/>
              <a:t>			</a:t>
            </a:r>
            <a:r>
              <a:rPr b="1" dirty="0"/>
              <a:t>return</a:t>
            </a:r>
            <a:r>
              <a:rPr dirty="0"/>
              <a:t> False</a:t>
            </a:r>
          </a:p>
          <a:p>
            <a:r>
              <a:rPr dirty="0"/>
              <a:t>		 </a:t>
            </a:r>
            <a:r>
              <a:rPr b="1" dirty="0"/>
              <a:t>else</a:t>
            </a:r>
            <a:r>
              <a:rPr dirty="0"/>
              <a:t>:</a:t>
            </a:r>
          </a:p>
          <a:p>
            <a:r>
              <a:rPr dirty="0"/>
              <a:t>			</a:t>
            </a:r>
            <a:r>
              <a:rPr b="1" dirty="0"/>
              <a:t>return</a:t>
            </a:r>
            <a:r>
              <a:rPr dirty="0"/>
              <a:t> True</a:t>
            </a:r>
          </a:p>
          <a:p>
            <a:r>
              <a:rPr dirty="0"/>
              <a:t>	</a:t>
            </a:r>
            <a:r>
              <a:rPr b="1" dirty="0"/>
              <a:t>else</a:t>
            </a:r>
            <a:r>
              <a:rPr dirty="0"/>
              <a:t>:</a:t>
            </a:r>
          </a:p>
          <a:p>
            <a:r>
              <a:rPr dirty="0"/>
              <a:t>		</a:t>
            </a:r>
            <a:r>
              <a:rPr b="1" dirty="0"/>
              <a:t>return</a:t>
            </a:r>
            <a:r>
              <a:rPr dirty="0"/>
              <a:t> False </a:t>
            </a:r>
          </a:p>
        </p:txBody>
      </p:sp>
      <p:sp>
        <p:nvSpPr>
          <p:cNvPr id="1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12" name="Program 9.1…"/>
          <p:cNvSpPr txBox="1">
            <a:spLocks noGrp="1"/>
          </p:cNvSpPr>
          <p:nvPr>
            <p:ph type="title"/>
          </p:nvPr>
        </p:nvSpPr>
        <p:spPr>
          <a:xfrm>
            <a:off x="9715500" y="7734300"/>
            <a:ext cx="2195761" cy="904627"/>
          </a:xfrm>
          <a:prstGeom prst="rect">
            <a:avLst/>
          </a:prstGeom>
        </p:spPr>
        <p:txBody>
          <a:bodyPr/>
          <a:lstStyle/>
          <a:p>
            <a:r>
              <a:t>Program 9.1</a:t>
            </a:r>
          </a:p>
          <a:p>
            <a:r>
              <a:t>A name checking function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rrect names 1 The inputs only includes alphabetic characters and are between 2 and 40 characters long.…"/>
          <p:cNvSpPr txBox="1">
            <a:spLocks noGrp="1"/>
          </p:cNvSpPr>
          <p:nvPr>
            <p:ph type="body" idx="1"/>
          </p:nvPr>
        </p:nvSpPr>
        <p:spPr>
          <a:prstGeom prst="rect">
            <a:avLst/>
          </a:prstGeom>
        </p:spPr>
        <p:txBody>
          <a:bodyPr/>
          <a:lstStyle/>
          <a:p>
            <a:pPr defTabSz="525779">
              <a:spcBef>
                <a:spcPts val="2700"/>
              </a:spcBef>
              <a:defRPr sz="2159"/>
            </a:pPr>
            <a:r>
              <a:rPr b="1" i="1"/>
              <a:t>Correct names 1</a:t>
            </a:r>
            <a:br/>
            <a:r>
              <a:t>The inputs only includes alphabetic characters and are between 2 and 40 characters long.</a:t>
            </a:r>
          </a:p>
          <a:p>
            <a:pPr defTabSz="525779">
              <a:spcBef>
                <a:spcPts val="2700"/>
              </a:spcBef>
              <a:defRPr sz="2159"/>
            </a:pPr>
            <a:r>
              <a:rPr b="1" i="1"/>
              <a:t>Correct names 2</a:t>
            </a:r>
            <a:br/>
            <a:r>
              <a:t>The inputs only includes alphabetic characters, hyphens or apostrophes and are between 2 and 40 characters long.</a:t>
            </a:r>
          </a:p>
          <a:p>
            <a:pPr defTabSz="525779">
              <a:spcBef>
                <a:spcPts val="2700"/>
              </a:spcBef>
              <a:defRPr sz="2159"/>
            </a:pPr>
            <a:r>
              <a:rPr b="1" i="1"/>
              <a:t>Incorrect names 1</a:t>
            </a:r>
            <a:br/>
            <a:r>
              <a:t>The inputs are between 2 and 40 characters long but include disallowed characters.</a:t>
            </a:r>
          </a:p>
          <a:p>
            <a:pPr defTabSz="525779">
              <a:spcBef>
                <a:spcPts val="2700"/>
              </a:spcBef>
              <a:defRPr sz="2159"/>
            </a:pPr>
            <a:r>
              <a:rPr b="1" i="1"/>
              <a:t>Incorrect names 2</a:t>
            </a:r>
            <a:br/>
            <a:r>
              <a:t>The inputs include allowed characters but are either a single character or are more than 40 characters long.</a:t>
            </a:r>
          </a:p>
          <a:p>
            <a:pPr defTabSz="525779">
              <a:spcBef>
                <a:spcPts val="2700"/>
              </a:spcBef>
              <a:defRPr sz="2159"/>
            </a:pPr>
            <a:r>
              <a:rPr b="1" i="1"/>
              <a:t>Incorrect names 3</a:t>
            </a:r>
            <a:br/>
            <a:r>
              <a:t>The inputs are between 2 and 40 characters long but the first character is a hyphen or an apostrophe.</a:t>
            </a:r>
          </a:p>
          <a:p>
            <a:pPr defTabSz="525779">
              <a:spcBef>
                <a:spcPts val="2700"/>
              </a:spcBef>
              <a:defRPr sz="2159"/>
            </a:pPr>
            <a:r>
              <a:rPr b="1" i="1"/>
              <a:t>Incorrect names 4</a:t>
            </a:r>
            <a:br/>
            <a:r>
              <a:t>The inputs include valid characters, are between 2 and 40 characters long, but include either a double hyphen, quoted text or both.</a:t>
            </a:r>
          </a:p>
        </p:txBody>
      </p:sp>
      <p:sp>
        <p:nvSpPr>
          <p:cNvPr id="115" name="Table 9.3 Equivalence partitions for the name checking function"/>
          <p:cNvSpPr txBox="1">
            <a:spLocks noGrp="1"/>
          </p:cNvSpPr>
          <p:nvPr>
            <p:ph type="title"/>
          </p:nvPr>
        </p:nvSpPr>
        <p:spPr>
          <a:prstGeom prst="rect">
            <a:avLst/>
          </a:prstGeom>
        </p:spPr>
        <p:txBody>
          <a:bodyPr/>
          <a:lstStyle/>
          <a:p>
            <a:r>
              <a:t>Table 9.3 Equivalence partitions for the name checking function</a:t>
            </a:r>
          </a:p>
        </p:txBody>
      </p:sp>
      <p:sp>
        <p:nvSpPr>
          <p:cNvPr id="116"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st edge cases If your partition has upper and lower bounds (e.g. length of strings, numbers, etc.) choose inputs at the edges of the range.…"/>
          <p:cNvSpPr txBox="1">
            <a:spLocks noGrp="1"/>
          </p:cNvSpPr>
          <p:nvPr>
            <p:ph type="body" idx="1"/>
          </p:nvPr>
        </p:nvSpPr>
        <p:spPr>
          <a:prstGeom prst="rect">
            <a:avLst/>
          </a:prstGeom>
        </p:spPr>
        <p:txBody>
          <a:bodyPr/>
          <a:lstStyle/>
          <a:p>
            <a:r>
              <a:rPr b="1" i="1"/>
              <a:t>Test edge cases</a:t>
            </a:r>
            <a:br/>
            <a:r>
              <a:t>If your partition has upper and lower bounds (e.g. length of strings, numbers, etc.) choose inputs at the edges of the range.</a:t>
            </a:r>
          </a:p>
          <a:p>
            <a:r>
              <a:rPr b="1" i="1"/>
              <a:t>Force errors</a:t>
            </a:r>
            <a:br/>
            <a:r>
              <a:t>Choose test inputs that force the system to generate all error messages. Choose test inputs that should generate invalid outputs.</a:t>
            </a:r>
          </a:p>
          <a:p>
            <a:r>
              <a:rPr b="1" i="1"/>
              <a:t>Fill buffers</a:t>
            </a:r>
            <a:br/>
            <a:r>
              <a:t>Choose test inputs that cause all input buffers to overflow.</a:t>
            </a:r>
          </a:p>
          <a:p>
            <a:r>
              <a:rPr b="1" i="1"/>
              <a:t>Repeat yourself</a:t>
            </a:r>
            <a:br/>
            <a:r>
              <a:t>Repeat the same test input or series of inputs several times.</a:t>
            </a:r>
          </a:p>
        </p:txBody>
      </p:sp>
      <p:sp>
        <p:nvSpPr>
          <p:cNvPr id="119" name="Table 9.4 Unit testing guidelines (1)"/>
          <p:cNvSpPr txBox="1">
            <a:spLocks noGrp="1"/>
          </p:cNvSpPr>
          <p:nvPr>
            <p:ph type="title"/>
          </p:nvPr>
        </p:nvSpPr>
        <p:spPr>
          <a:prstGeom prst="rect">
            <a:avLst/>
          </a:prstGeom>
        </p:spPr>
        <p:txBody>
          <a:bodyPr/>
          <a:lstStyle/>
          <a:p>
            <a:r>
              <a:t>Table 9.4 Unit testing guidelines (1)</a:t>
            </a:r>
          </a:p>
        </p:txBody>
      </p:sp>
      <p:sp>
        <p:nvSpPr>
          <p:cNvPr id="1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verflow and underflow If your program does numeric calculations, choose test inputs that cause it to calculate very large or very small numbers.…"/>
          <p:cNvSpPr txBox="1">
            <a:spLocks noGrp="1"/>
          </p:cNvSpPr>
          <p:nvPr>
            <p:ph type="body" idx="1"/>
          </p:nvPr>
        </p:nvSpPr>
        <p:spPr>
          <a:prstGeom prst="rect">
            <a:avLst/>
          </a:prstGeom>
        </p:spPr>
        <p:txBody>
          <a:bodyPr/>
          <a:lstStyle/>
          <a:p>
            <a:r>
              <a:rPr b="1" i="1"/>
              <a:t>Overflow and underflow</a:t>
            </a:r>
            <a:br/>
            <a:r>
              <a:t>If your program does numeric calculations, choose test inputs that cause it to calculate very large or very small numbers.</a:t>
            </a:r>
          </a:p>
          <a:p>
            <a:r>
              <a:rPr b="1" i="1"/>
              <a:t>Don’t forget null and zero</a:t>
            </a:r>
            <a:br/>
            <a:r>
              <a:t>If your program uses pointers or strings, always test with null pointers and strings. If you use sequences, test with an empty sequence. For numeric inputs, always test with zero.</a:t>
            </a:r>
          </a:p>
          <a:p>
            <a:r>
              <a:rPr b="1" i="1"/>
              <a:t>Keep count</a:t>
            </a:r>
            <a:br>
              <a:rPr b="1" i="1"/>
            </a:br>
            <a:r>
              <a:t>When dealing with lists and list transformation, keep count of the number of elements in each list and check that these are consistent after each transformation.</a:t>
            </a:r>
          </a:p>
          <a:p>
            <a:r>
              <a:rPr b="1" i="1"/>
              <a:t>One is different</a:t>
            </a:r>
            <a:br/>
            <a:r>
              <a:t>If your program deals with sequences, always test with sequences that have a single value.</a:t>
            </a:r>
          </a:p>
        </p:txBody>
      </p:sp>
      <p:sp>
        <p:nvSpPr>
          <p:cNvPr id="123" name="Table 9.4 Unit testing guidelines (2)"/>
          <p:cNvSpPr txBox="1">
            <a:spLocks noGrp="1"/>
          </p:cNvSpPr>
          <p:nvPr>
            <p:ph type="title"/>
          </p:nvPr>
        </p:nvSpPr>
        <p:spPr>
          <a:prstGeom prst="rect">
            <a:avLst/>
          </a:prstGeom>
        </p:spPr>
        <p:txBody>
          <a:bodyPr/>
          <a:lstStyle/>
          <a:p>
            <a:r>
              <a:t>Table 9.4 Unit testing guidelines (2)</a:t>
            </a:r>
          </a:p>
        </p:txBody>
      </p:sp>
      <p:sp>
        <p:nvSpPr>
          <p:cNvPr id="1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eatures have to be tested to show that the functionality is implemented as expected and that the functionality meets the real needs of users.…"/>
          <p:cNvSpPr txBox="1">
            <a:spLocks noGrp="1"/>
          </p:cNvSpPr>
          <p:nvPr>
            <p:ph type="body" idx="1"/>
          </p:nvPr>
        </p:nvSpPr>
        <p:spPr>
          <a:prstGeom prst="rect">
            <a:avLst/>
          </a:prstGeom>
        </p:spPr>
        <p:txBody>
          <a:bodyPr/>
          <a:lstStyle/>
          <a:p>
            <a:r>
              <a:t>Features have to be tested to show that the functionality is implemented as expected and that the functionality meets the real needs of users. </a:t>
            </a:r>
          </a:p>
          <a:p>
            <a:pPr lvl="1"/>
            <a:r>
              <a:t>For example, if your product has a feature that allows users to login using their Google account, then you have to check that this registers the user correctly and informs them of what information will be shared with Google. </a:t>
            </a:r>
          </a:p>
          <a:p>
            <a:pPr lvl="1"/>
            <a:r>
              <a:t>You may want to check that it gives users the option to sign up for email information about your product.</a:t>
            </a:r>
          </a:p>
          <a:p>
            <a:r>
              <a:t>Normally, a feature that does several things is implemented by multiple, interacting, program units. </a:t>
            </a:r>
          </a:p>
          <a:p>
            <a:r>
              <a:t>These units may be implemented by different developers and all of these developers should be involved in the feature testing process. </a:t>
            </a:r>
          </a:p>
        </p:txBody>
      </p:sp>
      <p:sp>
        <p:nvSpPr>
          <p:cNvPr id="127" name="Feature testing"/>
          <p:cNvSpPr txBox="1">
            <a:spLocks noGrp="1"/>
          </p:cNvSpPr>
          <p:nvPr>
            <p:ph type="title"/>
          </p:nvPr>
        </p:nvSpPr>
        <p:spPr>
          <a:prstGeom prst="rect">
            <a:avLst/>
          </a:prstGeom>
        </p:spPr>
        <p:txBody>
          <a:bodyPr/>
          <a:lstStyle/>
          <a:p>
            <a:r>
              <a:t>Feature testing</a:t>
            </a: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eraction tests…"/>
          <p:cNvSpPr txBox="1">
            <a:spLocks noGrp="1"/>
          </p:cNvSpPr>
          <p:nvPr>
            <p:ph type="body" idx="1"/>
          </p:nvPr>
        </p:nvSpPr>
        <p:spPr>
          <a:prstGeom prst="rect">
            <a:avLst/>
          </a:prstGeom>
        </p:spPr>
        <p:txBody>
          <a:bodyPr/>
          <a:lstStyle/>
          <a:p>
            <a:pPr marL="208798" indent="-208798" defTabSz="496570">
              <a:spcBef>
                <a:spcPts val="2500"/>
              </a:spcBef>
              <a:defRPr sz="2380"/>
            </a:pPr>
            <a:r>
              <a:t>Interaction tests</a:t>
            </a:r>
          </a:p>
          <a:p>
            <a:pPr marL="777240" lvl="1" indent="-388620" defTabSz="496570">
              <a:spcBef>
                <a:spcPts val="2500"/>
              </a:spcBef>
              <a:defRPr sz="2040"/>
            </a:pPr>
            <a:r>
              <a:t>These test the interactions between the units that implement the feature. The developers of the units that are combined to make up the feature may have different understandings of what is required of that feature. </a:t>
            </a:r>
          </a:p>
          <a:p>
            <a:pPr marL="777240" lvl="1" indent="-388620" defTabSz="496570">
              <a:spcBef>
                <a:spcPts val="2500"/>
              </a:spcBef>
              <a:defRPr sz="2040"/>
            </a:pPr>
            <a:r>
              <a:t>These misunderstandings will not show up in unit tests but may only come to light when the units are integrated. </a:t>
            </a:r>
          </a:p>
          <a:p>
            <a:pPr marL="777240" lvl="1" indent="-388620" defTabSz="496570">
              <a:spcBef>
                <a:spcPts val="2500"/>
              </a:spcBef>
              <a:defRPr sz="2040"/>
            </a:pPr>
            <a:r>
              <a:t>The integration may also reveal bugs in program units, which were not exposed by unit testing.</a:t>
            </a:r>
          </a:p>
          <a:p>
            <a:pPr marL="208798" indent="-208798" defTabSz="496570">
              <a:spcBef>
                <a:spcPts val="2500"/>
              </a:spcBef>
              <a:defRPr sz="2380"/>
            </a:pPr>
            <a:r>
              <a:t>Usefulness tests</a:t>
            </a:r>
          </a:p>
          <a:p>
            <a:pPr marL="777240" lvl="1" indent="-388620" defTabSz="496570">
              <a:spcBef>
                <a:spcPts val="2500"/>
              </a:spcBef>
              <a:defRPr sz="2040"/>
            </a:pPr>
            <a:r>
              <a:t>These test that the feature implements what users are likely to want. </a:t>
            </a:r>
          </a:p>
          <a:p>
            <a:pPr marL="777240" lvl="1" indent="-388620" defTabSz="496570">
              <a:spcBef>
                <a:spcPts val="2500"/>
              </a:spcBef>
              <a:defRPr sz="2040"/>
            </a:pPr>
            <a:r>
              <a:t>For example, the developers of a login with Google feature may have implemented an opt-out default on registration so that users receive all emails from a company. They must expressly choose what type of emails that they don’t want. </a:t>
            </a:r>
          </a:p>
          <a:p>
            <a:pPr marL="777240" lvl="1" indent="-388620" defTabSz="496570">
              <a:spcBef>
                <a:spcPts val="2500"/>
              </a:spcBef>
              <a:defRPr sz="2040"/>
            </a:pPr>
            <a:r>
              <a:t>What might be preferred is an opt-in default so that users choose what types of email they do want to receive.</a:t>
            </a:r>
          </a:p>
        </p:txBody>
      </p:sp>
      <p:sp>
        <p:nvSpPr>
          <p:cNvPr id="131" name="Types of feature test"/>
          <p:cNvSpPr txBox="1">
            <a:spLocks noGrp="1"/>
          </p:cNvSpPr>
          <p:nvPr>
            <p:ph type="title"/>
          </p:nvPr>
        </p:nvSpPr>
        <p:spPr>
          <a:prstGeom prst="rect">
            <a:avLst/>
          </a:prstGeom>
        </p:spPr>
        <p:txBody>
          <a:bodyPr/>
          <a:lstStyle/>
          <a:p>
            <a:r>
              <a:t>Types of feature test</a:t>
            </a:r>
          </a:p>
        </p:txBody>
      </p:sp>
      <p:sp>
        <p:nvSpPr>
          <p:cNvPr id="1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User registration As a user, I want to be able to login without creating a new account so that I don’t have to remember another login id and password.…"/>
          <p:cNvSpPr txBox="1">
            <a:spLocks noGrp="1"/>
          </p:cNvSpPr>
          <p:nvPr>
            <p:ph type="body" idx="1"/>
          </p:nvPr>
        </p:nvSpPr>
        <p:spPr>
          <a:prstGeom prst="rect">
            <a:avLst/>
          </a:prstGeom>
        </p:spPr>
        <p:txBody>
          <a:bodyPr/>
          <a:lstStyle/>
          <a:p>
            <a:r>
              <a:rPr b="1" i="1"/>
              <a:t>User registration</a:t>
            </a:r>
            <a:br/>
            <a:r>
              <a:t>As a user, I want to be able to login without creating a new account so that I don’t have to remember another login id and password.</a:t>
            </a:r>
          </a:p>
          <a:p>
            <a:r>
              <a:rPr b="1" i="1"/>
              <a:t>Information sharing</a:t>
            </a:r>
            <a:br/>
            <a:r>
              <a:t>As a user, I want to know what information you will share with other companies. I want to be able to cancel my registration if I don’t want to share this information.</a:t>
            </a:r>
          </a:p>
          <a:p>
            <a:r>
              <a:rPr b="1" i="1"/>
              <a:t>Email choice</a:t>
            </a:r>
            <a:br/>
            <a:r>
              <a:t>As a user, I want to be able to choose the types of email that I’ll get from you when I register for an account.</a:t>
            </a:r>
          </a:p>
        </p:txBody>
      </p:sp>
      <p:sp>
        <p:nvSpPr>
          <p:cNvPr id="135" name="Table 9.5 User stories for the sign-in with Google feature"/>
          <p:cNvSpPr txBox="1">
            <a:spLocks noGrp="1"/>
          </p:cNvSpPr>
          <p:nvPr>
            <p:ph type="title"/>
          </p:nvPr>
        </p:nvSpPr>
        <p:spPr>
          <a:prstGeom prst="rect">
            <a:avLst/>
          </a:prstGeom>
        </p:spPr>
        <p:txBody>
          <a:bodyPr/>
          <a:lstStyle/>
          <a:p>
            <a:r>
              <a:t>Table 9.5 User stories for the sign-in with Google feature</a:t>
            </a:r>
          </a:p>
        </p:txBody>
      </p:sp>
      <p:sp>
        <p:nvSpPr>
          <p:cNvPr id="1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Initial login screen Test that the screen displaying a request for Google account credentials is correctly displayed when a user clicks on the ‘Sign-in with Google’ link. Test that the login is completed if the user is already logged in to Google.…"/>
          <p:cNvSpPr txBox="1">
            <a:spLocks noGrp="1"/>
          </p:cNvSpPr>
          <p:nvPr>
            <p:ph type="body" idx="1"/>
          </p:nvPr>
        </p:nvSpPr>
        <p:spPr>
          <a:xfrm>
            <a:off x="762000" y="1295400"/>
            <a:ext cx="11099800" cy="7213600"/>
          </a:xfrm>
          <a:prstGeom prst="rect">
            <a:avLst/>
          </a:prstGeom>
        </p:spPr>
        <p:txBody>
          <a:bodyPr/>
          <a:lstStyle/>
          <a:p>
            <a:r>
              <a:rPr b="1" i="1"/>
              <a:t>Initial login screen</a:t>
            </a:r>
            <a:br>
              <a:rPr b="1" i="1"/>
            </a:br>
            <a:r>
              <a:t>Test that the screen displaying a request for Google account credentials is correctly displayed when a user clicks on the ‘Sign-in with Google’ link. Test that the login is completed if the user is already logged in to Google.</a:t>
            </a:r>
          </a:p>
          <a:p>
            <a:r>
              <a:rPr b="1" i="1"/>
              <a:t>Incorrect credentials</a:t>
            </a:r>
            <a:br/>
            <a:r>
              <a:t>Test that the error message and retry screen is displayed if the user inputs incorrect Google credentials.</a:t>
            </a:r>
          </a:p>
          <a:p>
            <a:r>
              <a:rPr b="1" i="1"/>
              <a:t>Shared information</a:t>
            </a:r>
            <a:br/>
            <a:r>
              <a:t>Test that the information shared with Google is displayed, along with a cancel or confirm option.  Test that the registration is cancelled if the cancel option is chosen.</a:t>
            </a:r>
          </a:p>
          <a:p>
            <a:r>
              <a:rPr b="1" i="1"/>
              <a:t>Email opt-in</a:t>
            </a:r>
            <a:br/>
            <a:r>
              <a:t>Test that the user is offered a menu of options for email information and can choose multiple items to opt-in to emails. Test that the user is not registered for any emails if no options are selected.</a:t>
            </a:r>
            <a:br/>
            <a:endParaRPr/>
          </a:p>
        </p:txBody>
      </p:sp>
      <p:sp>
        <p:nvSpPr>
          <p:cNvPr id="139" name="Table 9.6 Feature tests for sign-in with Google"/>
          <p:cNvSpPr txBox="1">
            <a:spLocks noGrp="1"/>
          </p:cNvSpPr>
          <p:nvPr>
            <p:ph type="title"/>
          </p:nvPr>
        </p:nvSpPr>
        <p:spPr>
          <a:xfrm>
            <a:off x="812800" y="431800"/>
            <a:ext cx="11099800" cy="678558"/>
          </a:xfrm>
          <a:prstGeom prst="rect">
            <a:avLst/>
          </a:prstGeom>
        </p:spPr>
        <p:txBody>
          <a:bodyPr/>
          <a:lstStyle/>
          <a:p>
            <a:r>
              <a:t>Table 9.6 Feature tests for sign-in with Google</a:t>
            </a:r>
          </a:p>
        </p:txBody>
      </p:sp>
      <p:sp>
        <p:nvSpPr>
          <p:cNvPr id="1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ystem testing involves testing the system as a whole, rather than the individual system features.…"/>
          <p:cNvSpPr txBox="1">
            <a:spLocks noGrp="1"/>
          </p:cNvSpPr>
          <p:nvPr>
            <p:ph type="body" idx="1"/>
          </p:nvPr>
        </p:nvSpPr>
        <p:spPr>
          <a:prstGeom prst="rect">
            <a:avLst/>
          </a:prstGeom>
        </p:spPr>
        <p:txBody>
          <a:bodyPr/>
          <a:lstStyle/>
          <a:p>
            <a:r>
              <a:t>System testing involves testing the system as a whole, rather than the individual system features. </a:t>
            </a:r>
          </a:p>
          <a:p>
            <a:r>
              <a:t>System testing should focus on four things:</a:t>
            </a:r>
          </a:p>
          <a:p>
            <a:pPr lvl="1"/>
            <a:r>
              <a:t>Testing to discover if there are unexpected and unwanted interactions between the features in a system.</a:t>
            </a:r>
          </a:p>
          <a:p>
            <a:pPr lvl="1"/>
            <a:r>
              <a:t>Testing to discover if the system features work together effectively to support what users really want to do with the system.</a:t>
            </a:r>
          </a:p>
          <a:p>
            <a:pPr lvl="1"/>
            <a:r>
              <a:t>Testing the system to make sure it operates in the expected way in the different environments where it will be used. </a:t>
            </a:r>
          </a:p>
          <a:p>
            <a:pPr lvl="1"/>
            <a:r>
              <a:t>Testing the responsiveness, throughput, security and other quality attributes of the system. </a:t>
            </a:r>
          </a:p>
        </p:txBody>
      </p:sp>
      <p:sp>
        <p:nvSpPr>
          <p:cNvPr id="143" name="System and release testing"/>
          <p:cNvSpPr txBox="1">
            <a:spLocks noGrp="1"/>
          </p:cNvSpPr>
          <p:nvPr>
            <p:ph type="title"/>
          </p:nvPr>
        </p:nvSpPr>
        <p:spPr>
          <a:prstGeom prst="rect">
            <a:avLst/>
          </a:prstGeom>
        </p:spPr>
        <p:txBody>
          <a:bodyPr/>
          <a:lstStyle/>
          <a:p>
            <a:r>
              <a:t>System and release testing</a:t>
            </a:r>
          </a:p>
        </p:txBody>
      </p:sp>
      <p:sp>
        <p:nvSpPr>
          <p:cNvPr id="1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he best way to systematically test a system is to start with a set of scenarios that describe possible uses of the system and then work through these scenarios each time a new version of the system is created.…"/>
          <p:cNvSpPr txBox="1">
            <a:spLocks noGrp="1"/>
          </p:cNvSpPr>
          <p:nvPr>
            <p:ph type="body" idx="1"/>
          </p:nvPr>
        </p:nvSpPr>
        <p:spPr>
          <a:prstGeom prst="rect">
            <a:avLst/>
          </a:prstGeom>
        </p:spPr>
        <p:txBody>
          <a:bodyPr/>
          <a:lstStyle/>
          <a:p>
            <a:r>
              <a:t>The best way to systematically test a system is to start with a set of scenarios that describe possible uses of the system and then work through these scenarios each time a new version of the system is created. </a:t>
            </a:r>
          </a:p>
          <a:p>
            <a:r>
              <a:t>Using the scenario, you identify a set of end-to-end pathways that users might follow when using the system. </a:t>
            </a:r>
          </a:p>
          <a:p>
            <a:r>
              <a:t>An end-to-end pathway is a sequence of actions from starting to use the system for the task, through to completion of the task. </a:t>
            </a:r>
          </a:p>
        </p:txBody>
      </p:sp>
      <p:sp>
        <p:nvSpPr>
          <p:cNvPr id="147" name="Scenario-based testing"/>
          <p:cNvSpPr txBox="1">
            <a:spLocks noGrp="1"/>
          </p:cNvSpPr>
          <p:nvPr>
            <p:ph type="title"/>
          </p:nvPr>
        </p:nvSpPr>
        <p:spPr>
          <a:prstGeom prst="rect">
            <a:avLst/>
          </a:prstGeom>
        </p:spPr>
        <p:txBody>
          <a:bodyPr/>
          <a:lstStyle/>
          <a:p>
            <a:r>
              <a:t>Scenario-based testing</a:t>
            </a:r>
          </a:p>
        </p:txBody>
      </p:sp>
      <p:sp>
        <p:nvSpPr>
          <p:cNvPr id="1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oftware testing is a process in which you execute your program using data that simulates user inputs.…"/>
          <p:cNvSpPr txBox="1">
            <a:spLocks noGrp="1"/>
          </p:cNvSpPr>
          <p:nvPr>
            <p:ph type="body" idx="1"/>
          </p:nvPr>
        </p:nvSpPr>
        <p:spPr>
          <a:xfrm>
            <a:off x="423019" y="1834356"/>
            <a:ext cx="11857881" cy="7021811"/>
          </a:xfrm>
          <a:prstGeom prst="rect">
            <a:avLst/>
          </a:prstGeom>
        </p:spPr>
        <p:txBody>
          <a:bodyPr/>
          <a:lstStyle/>
          <a:p>
            <a:pPr marL="210552" indent="-210552"/>
            <a:r>
              <a:t>Software testing is a process in which you execute your program using data that simulates user inputs. </a:t>
            </a:r>
          </a:p>
          <a:p>
            <a:pPr marL="210552" indent="-210552"/>
            <a:r>
              <a:t>You observe its behaviour to see whether or not your program is doing what it is supposed to do. </a:t>
            </a:r>
          </a:p>
          <a:p>
            <a:pPr marL="637673" lvl="1" indent="-180473"/>
            <a:r>
              <a:t>Tests pass if the behaviour is what you expect. Tests fail if the behaviour differs from that expected.</a:t>
            </a:r>
          </a:p>
          <a:p>
            <a:pPr marL="637673" lvl="1" indent="-180473"/>
            <a:r>
              <a:t>If your program does what you expect, this shows that for the inputs used, the program behaves correctly. </a:t>
            </a:r>
          </a:p>
          <a:p>
            <a:pPr marL="210552" indent="-210552"/>
            <a:r>
              <a:t>If these inputs are representative of a larger set of inputs, you can infer that the program will behave correctly for all members of this larger input set.</a:t>
            </a:r>
          </a:p>
        </p:txBody>
      </p:sp>
      <p:sp>
        <p:nvSpPr>
          <p:cNvPr id="78" name="Software testing"/>
          <p:cNvSpPr txBox="1">
            <a:spLocks noGrp="1"/>
          </p:cNvSpPr>
          <p:nvPr>
            <p:ph type="title"/>
          </p:nvPr>
        </p:nvSpPr>
        <p:spPr>
          <a:xfrm>
            <a:off x="635000" y="381000"/>
            <a:ext cx="12086581" cy="1207890"/>
          </a:xfrm>
          <a:prstGeom prst="rect">
            <a:avLst/>
          </a:prstGeom>
        </p:spPr>
        <p:txBody>
          <a:bodyPr/>
          <a:lstStyle/>
          <a:p>
            <a:r>
              <a:t>Software testing</a:t>
            </a:r>
          </a:p>
        </p:txBody>
      </p:sp>
      <p:sp>
        <p:nvSpPr>
          <p:cNvPr id="7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Andrew and Maria have a two year old son and a four month old daughter. They live in Scotland and they want to have a holiday in the sunshine. However, they are concerned about the hassle of flying with young children. They decide to try a family holiday planner product to help them choose a destination that is easy to get to and that fits in with their childrens’ routines.…"/>
          <p:cNvSpPr txBox="1">
            <a:spLocks noGrp="1"/>
          </p:cNvSpPr>
          <p:nvPr>
            <p:ph type="body" idx="1"/>
          </p:nvPr>
        </p:nvSpPr>
        <p:spPr>
          <a:prstGeom prst="rect">
            <a:avLst/>
          </a:prstGeom>
        </p:spPr>
        <p:txBody>
          <a:bodyPr/>
          <a:lstStyle/>
          <a:p>
            <a:pPr defTabSz="537463">
              <a:spcBef>
                <a:spcPts val="2700"/>
              </a:spcBef>
              <a:defRPr sz="2208"/>
            </a:pPr>
            <a:r>
              <a:t>Andrew and Maria have a two year old son and a four month old daughter. They live in Scotland and they want to have a holiday in the sunshine. However, they are concerned about the hassle of flying with young children. They decide to try a family holiday planner product to help them choose a destination that is easy to get to and that fits in with their childrens’ routines.</a:t>
            </a:r>
          </a:p>
          <a:p>
            <a:pPr defTabSz="537463">
              <a:spcBef>
                <a:spcPts val="2700"/>
              </a:spcBef>
              <a:defRPr sz="2208"/>
            </a:pPr>
            <a:r>
              <a:t>Maria navigates to the holiday planner website and selects the ‘find a destination’ page. This presents a screen with a number of options. She can choose a specific destination or can choose a departure airport and find all destinations that have direct flights from that airport. She can also input the time band that she’d prefer for flights, holiday dates and a maximum cost per person.</a:t>
            </a:r>
          </a:p>
          <a:p>
            <a:pPr defTabSz="537463">
              <a:spcBef>
                <a:spcPts val="2700"/>
              </a:spcBef>
              <a:defRPr sz="2208"/>
            </a:pPr>
            <a:r>
              <a:t>Edinburgh is their closest departure airport. She chooses ‘find direct flights’. The system then presents a list of countries that have direct flights from Edinburgh and the days when these flights operate. She selects France, Italy, Portugal and Spain and requests further information about these flights. She then sets a filter to display flights that leave on a Saturday or Sunday after 7.30am and arrive before 6pm. </a:t>
            </a:r>
          </a:p>
          <a:p>
            <a:pPr defTabSz="537463">
              <a:spcBef>
                <a:spcPts val="2700"/>
              </a:spcBef>
              <a:defRPr sz="2208"/>
            </a:pPr>
            <a:r>
              <a:t>She also sets the maximum acceptable cost for a flight. The list of flights is pruned according to the filter and is redisplayed. Maria then clicks on the flight she wants. This opens a tab in her browser showing a booking form for this flight on the airline’s website.</a:t>
            </a:r>
          </a:p>
        </p:txBody>
      </p:sp>
      <p:sp>
        <p:nvSpPr>
          <p:cNvPr id="151" name="Figure 9.7 Choosing a holiday destination"/>
          <p:cNvSpPr txBox="1">
            <a:spLocks noGrp="1"/>
          </p:cNvSpPr>
          <p:nvPr>
            <p:ph type="title"/>
          </p:nvPr>
        </p:nvSpPr>
        <p:spPr>
          <a:prstGeom prst="rect">
            <a:avLst/>
          </a:prstGeom>
        </p:spPr>
        <p:txBody>
          <a:bodyPr/>
          <a:lstStyle/>
          <a:p>
            <a:r>
              <a:t>Figure 9.7 Choosing a holiday destination</a:t>
            </a: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1. User inputs departure airport and chooses to see only direct flights. User quits.…"/>
          <p:cNvSpPr txBox="1">
            <a:spLocks noGrp="1"/>
          </p:cNvSpPr>
          <p:nvPr>
            <p:ph type="body" idx="1"/>
          </p:nvPr>
        </p:nvSpPr>
        <p:spPr>
          <a:prstGeom prst="rect">
            <a:avLst/>
          </a:prstGeom>
        </p:spPr>
        <p:txBody>
          <a:bodyPr/>
          <a:lstStyle/>
          <a:p>
            <a:r>
              <a:t>1. User inputs departure airport and chooses to see only direct flights. User quits.</a:t>
            </a:r>
          </a:p>
          <a:p>
            <a:r>
              <a:t>2. User inputs departure airport and chooses to see all flights. User quits.</a:t>
            </a:r>
          </a:p>
          <a:p>
            <a:r>
              <a:t>3. User chooses destination country and chooses to see all flights. User quits.</a:t>
            </a:r>
          </a:p>
          <a:p>
            <a:r>
              <a:t>4. User inputs departure airport and chooses to see direct flights. User sets filter specifying departure times and prices. User quits.</a:t>
            </a:r>
          </a:p>
          <a:p>
            <a:r>
              <a:t>5. User inputs departure airport and chooses to see direct flights. User sets filter specifying departure times and prices. User selects a displayed flight and clicks through to airline website. User returns to holiday planner after booking flight.</a:t>
            </a:r>
          </a:p>
        </p:txBody>
      </p:sp>
      <p:sp>
        <p:nvSpPr>
          <p:cNvPr id="155" name="Table 9.8 End-to-end pathways"/>
          <p:cNvSpPr txBox="1">
            <a:spLocks noGrp="1"/>
          </p:cNvSpPr>
          <p:nvPr>
            <p:ph type="title"/>
          </p:nvPr>
        </p:nvSpPr>
        <p:spPr>
          <a:prstGeom prst="rect">
            <a:avLst/>
          </a:prstGeom>
        </p:spPr>
        <p:txBody>
          <a:bodyPr/>
          <a:lstStyle/>
          <a:p>
            <a:r>
              <a:t>Table 9.8 End-to-end pathways</a:t>
            </a:r>
          </a:p>
        </p:txBody>
      </p:sp>
      <p:sp>
        <p:nvSpPr>
          <p:cNvPr id="1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lease testing is a type of system testing where a system that’s intended for release to customers is tested.…"/>
          <p:cNvSpPr txBox="1">
            <a:spLocks noGrp="1"/>
          </p:cNvSpPr>
          <p:nvPr>
            <p:ph type="body" idx="1"/>
          </p:nvPr>
        </p:nvSpPr>
        <p:spPr>
          <a:xfrm>
            <a:off x="105519" y="1557337"/>
            <a:ext cx="11857881" cy="7197230"/>
          </a:xfrm>
          <a:prstGeom prst="rect">
            <a:avLst/>
          </a:prstGeom>
        </p:spPr>
        <p:txBody>
          <a:bodyPr/>
          <a:lstStyle/>
          <a:p>
            <a:pPr marL="230906" indent="-230906" defTabSz="549148">
              <a:spcBef>
                <a:spcPts val="2800"/>
              </a:spcBef>
              <a:defRPr sz="2632"/>
            </a:pPr>
            <a:r>
              <a:t>Release testing is a type of system testing where a system that’s intended for release to customers is tested. </a:t>
            </a:r>
          </a:p>
          <a:p>
            <a:pPr marL="230906" indent="-230906" defTabSz="549148">
              <a:spcBef>
                <a:spcPts val="2800"/>
              </a:spcBef>
              <a:defRPr sz="2632"/>
            </a:pPr>
            <a:r>
              <a:t>The fundamental differences between release testing and system testing are:</a:t>
            </a:r>
          </a:p>
          <a:p>
            <a:pPr marL="859536" lvl="1" indent="-429768" defTabSz="549148">
              <a:spcBef>
                <a:spcPts val="2800"/>
              </a:spcBef>
              <a:defRPr sz="2256"/>
            </a:pPr>
            <a:r>
              <a:t>Release testing tests the system in its real operational environment rather than in a test environment. Problems commonly arise with real user data, which is sometimes more complex and less reliable than test data.</a:t>
            </a:r>
          </a:p>
          <a:p>
            <a:pPr marL="859536" lvl="1" indent="-429768" defTabSz="549148">
              <a:spcBef>
                <a:spcPts val="2800"/>
              </a:spcBef>
              <a:defRPr sz="2256"/>
            </a:pPr>
            <a:r>
              <a:t>The aim of release testing is to decide if the system is good enough to release, not to detect bugs in the system. Therefore, some tests that ‘fail’ may be ignored if these have minimal consequences for most users.</a:t>
            </a:r>
          </a:p>
          <a:p>
            <a:pPr marL="230906" indent="-230906" defTabSz="549148">
              <a:spcBef>
                <a:spcPts val="2800"/>
              </a:spcBef>
              <a:defRPr sz="2632"/>
            </a:pPr>
            <a:r>
              <a:t>Preparing a system for release involves packaging that system for deployment (e.g. in a container if it is a cloud service) and installing software and libraries that are used by your product. You must define configuration parameters such as the name of a root directory, the database size limit per user and so on. </a:t>
            </a:r>
          </a:p>
        </p:txBody>
      </p:sp>
      <p:sp>
        <p:nvSpPr>
          <p:cNvPr id="159" name="Release testing"/>
          <p:cNvSpPr txBox="1">
            <a:spLocks noGrp="1"/>
          </p:cNvSpPr>
          <p:nvPr>
            <p:ph type="title"/>
          </p:nvPr>
        </p:nvSpPr>
        <p:spPr>
          <a:prstGeom prst="rect">
            <a:avLst/>
          </a:prstGeom>
        </p:spPr>
        <p:txBody>
          <a:bodyPr/>
          <a:lstStyle/>
          <a:p>
            <a:r>
              <a:t>Release testing</a:t>
            </a:r>
          </a:p>
        </p:txBody>
      </p:sp>
      <p:sp>
        <p:nvSpPr>
          <p:cNvPr id="1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Automated testing is based on the idea that tests should be executable.…"/>
          <p:cNvSpPr txBox="1">
            <a:spLocks noGrp="1"/>
          </p:cNvSpPr>
          <p:nvPr>
            <p:ph type="body" idx="1"/>
          </p:nvPr>
        </p:nvSpPr>
        <p:spPr>
          <a:prstGeom prst="rect">
            <a:avLst/>
          </a:prstGeom>
        </p:spPr>
        <p:txBody>
          <a:bodyPr/>
          <a:lstStyle/>
          <a:p>
            <a:r>
              <a:t>Automated testing is based on the idea that tests should be executable. </a:t>
            </a:r>
          </a:p>
          <a:p>
            <a:r>
              <a:t>An executable test includes the input data to the unit that is being tested, the expected result and a check that the unit returns the expected result. </a:t>
            </a:r>
          </a:p>
          <a:p>
            <a:r>
              <a:t>You run the test and the test passes if the unit returns the expected result. </a:t>
            </a:r>
          </a:p>
          <a:p>
            <a:r>
              <a:t>Normally, you should develop hundreds or thousands of executable tests for a software product.</a:t>
            </a:r>
          </a:p>
        </p:txBody>
      </p:sp>
      <p:sp>
        <p:nvSpPr>
          <p:cNvPr id="163" name="Test automation"/>
          <p:cNvSpPr txBox="1">
            <a:spLocks noGrp="1"/>
          </p:cNvSpPr>
          <p:nvPr>
            <p:ph type="title"/>
          </p:nvPr>
        </p:nvSpPr>
        <p:spPr>
          <a:prstGeom prst="rect">
            <a:avLst/>
          </a:prstGeom>
        </p:spPr>
        <p:txBody>
          <a:bodyPr/>
          <a:lstStyle/>
          <a:p>
            <a:r>
              <a:t>Test automation</a:t>
            </a:r>
          </a:p>
        </p:txBody>
      </p:sp>
      <p:sp>
        <p:nvSpPr>
          <p:cNvPr id="1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igure 9.4 Automated testing"/>
          <p:cNvSpPr txBox="1">
            <a:spLocks noGrp="1"/>
          </p:cNvSpPr>
          <p:nvPr>
            <p:ph type="title"/>
          </p:nvPr>
        </p:nvSpPr>
        <p:spPr>
          <a:prstGeom prst="rect">
            <a:avLst/>
          </a:prstGeom>
        </p:spPr>
        <p:txBody>
          <a:bodyPr/>
          <a:lstStyle/>
          <a:p>
            <a:r>
              <a:t>Figure 9.4 Automated testing</a:t>
            </a:r>
          </a:p>
        </p:txBody>
      </p:sp>
      <p:sp>
        <p:nvSpPr>
          <p:cNvPr id="1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pic>
        <p:nvPicPr>
          <p:cNvPr id="5" name="Picture 4">
            <a:extLst>
              <a:ext uri="{FF2B5EF4-FFF2-40B4-BE49-F238E27FC236}">
                <a16:creationId xmlns:a16="http://schemas.microsoft.com/office/drawing/2014/main" id="{1BB562F7-3405-3943-B4D4-CA7DEB21CB0E}"/>
              </a:ext>
            </a:extLst>
          </p:cNvPr>
          <p:cNvPicPr>
            <a:picLocks noChangeAspect="1"/>
          </p:cNvPicPr>
          <p:nvPr/>
        </p:nvPicPr>
        <p:blipFill rotWithShape="1">
          <a:blip r:embed="rId2">
            <a:extLst>
              <a:ext uri="{28A0092B-C50C-407E-A947-70E740481C1C}">
                <a14:useLocalDpi xmlns:a14="http://schemas.microsoft.com/office/drawing/2010/main" val="0"/>
              </a:ext>
            </a:extLst>
          </a:blip>
          <a:srcRect l="12010" t="11419" r="12175" b="56731"/>
          <a:stretch/>
        </p:blipFill>
        <p:spPr>
          <a:xfrm>
            <a:off x="731188" y="1588955"/>
            <a:ext cx="11542424" cy="6925457"/>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 TestInterestCalculator inherits attributes and methods from the class…"/>
          <p:cNvSpPr txBox="1">
            <a:spLocks noGrp="1"/>
          </p:cNvSpPr>
          <p:nvPr>
            <p:ph type="body" idx="1"/>
          </p:nvPr>
        </p:nvSpPr>
        <p:spPr>
          <a:prstGeom prst="rect">
            <a:avLst/>
          </a:prstGeom>
        </p:spPr>
        <p:txBody>
          <a:bodyPr>
            <a:normAutofit lnSpcReduction="10000"/>
          </a:bodyPr>
          <a:lstStyle/>
          <a:p>
            <a:pPr defTabSz="549148">
              <a:spcBef>
                <a:spcPts val="400"/>
              </a:spcBef>
              <a:defRPr sz="2256">
                <a:solidFill>
                  <a:srgbClr val="FF2600"/>
                </a:solidFill>
              </a:defRPr>
            </a:pPr>
            <a:r>
              <a:t># TestInterestCalculator inherits attributes and methods from the class </a:t>
            </a:r>
          </a:p>
          <a:p>
            <a:pPr defTabSz="549148">
              <a:spcBef>
                <a:spcPts val="400"/>
              </a:spcBef>
              <a:defRPr sz="2256">
                <a:solidFill>
                  <a:srgbClr val="FF2600"/>
                </a:solidFill>
              </a:defRPr>
            </a:pPr>
            <a:r>
              <a:t># TestCase in the testing framework unittest</a:t>
            </a:r>
          </a:p>
          <a:p>
            <a:pPr defTabSz="549148">
              <a:spcBef>
                <a:spcPts val="400"/>
              </a:spcBef>
              <a:defRPr sz="2256"/>
            </a:pPr>
            <a:endParaRPr/>
          </a:p>
          <a:p>
            <a:pPr defTabSz="549148">
              <a:spcBef>
                <a:spcPts val="400"/>
              </a:spcBef>
              <a:defRPr sz="2256"/>
            </a:pPr>
            <a:r>
              <a:t>class TestInterestCalculator (unittest.TestCase):</a:t>
            </a:r>
          </a:p>
          <a:p>
            <a:pPr defTabSz="549148">
              <a:spcBef>
                <a:spcPts val="400"/>
              </a:spcBef>
              <a:defRPr sz="2256"/>
            </a:pPr>
            <a:r>
              <a:t>	</a:t>
            </a:r>
            <a:r>
              <a:rPr>
                <a:solidFill>
                  <a:srgbClr val="FF2600"/>
                </a:solidFill>
              </a:rPr>
              <a:t># Define a set of unit tests where each test tests one thing only</a:t>
            </a:r>
          </a:p>
          <a:p>
            <a:pPr defTabSz="549148">
              <a:spcBef>
                <a:spcPts val="400"/>
              </a:spcBef>
              <a:defRPr sz="2256">
                <a:solidFill>
                  <a:srgbClr val="FF2600"/>
                </a:solidFill>
              </a:defRPr>
            </a:pPr>
            <a:r>
              <a:t>	# Tests should start with test_ and the name should explain what is being tested</a:t>
            </a:r>
          </a:p>
          <a:p>
            <a:pPr defTabSz="549148">
              <a:spcBef>
                <a:spcPts val="400"/>
              </a:spcBef>
              <a:defRPr sz="2256"/>
            </a:pPr>
            <a:r>
              <a:t>	def test_zeroprincipal (self):</a:t>
            </a:r>
          </a:p>
          <a:p>
            <a:pPr defTabSz="549148">
              <a:spcBef>
                <a:spcPts val="400"/>
              </a:spcBef>
              <a:defRPr sz="2256"/>
            </a:pPr>
            <a:r>
              <a:t>		#Arrange - set up the test parameters</a:t>
            </a:r>
          </a:p>
          <a:p>
            <a:pPr defTabSz="549148">
              <a:spcBef>
                <a:spcPts val="400"/>
              </a:spcBef>
              <a:defRPr sz="2256"/>
            </a:pPr>
            <a:r>
              <a:t>		p = 0; r = 3; n = 31</a:t>
            </a:r>
          </a:p>
          <a:p>
            <a:pPr defTabSz="549148">
              <a:spcBef>
                <a:spcPts val="400"/>
              </a:spcBef>
              <a:defRPr sz="2256"/>
            </a:pPr>
            <a:r>
              <a:t>		result_should_be = 0</a:t>
            </a:r>
          </a:p>
          <a:p>
            <a:pPr defTabSz="549148">
              <a:spcBef>
                <a:spcPts val="400"/>
              </a:spcBef>
              <a:defRPr sz="2256"/>
            </a:pPr>
            <a:r>
              <a:t>		</a:t>
            </a:r>
            <a:r>
              <a:rPr>
                <a:solidFill>
                  <a:srgbClr val="FF2600"/>
                </a:solidFill>
              </a:rPr>
              <a:t>#Action - Call the method to be tested</a:t>
            </a:r>
          </a:p>
          <a:p>
            <a:pPr defTabSz="549148">
              <a:spcBef>
                <a:spcPts val="400"/>
              </a:spcBef>
              <a:defRPr sz="2256"/>
            </a:pPr>
            <a:r>
              <a:t>		interest = interest_calculator (p, r, n)</a:t>
            </a:r>
          </a:p>
          <a:p>
            <a:pPr defTabSz="549148">
              <a:spcBef>
                <a:spcPts val="400"/>
              </a:spcBef>
              <a:defRPr sz="2256"/>
            </a:pPr>
            <a:r>
              <a:t>		</a:t>
            </a:r>
            <a:r>
              <a:rPr>
                <a:solidFill>
                  <a:srgbClr val="FF2600"/>
                </a:solidFill>
              </a:rPr>
              <a:t>#Assert - test what should be true</a:t>
            </a:r>
          </a:p>
          <a:p>
            <a:pPr defTabSz="549148">
              <a:spcBef>
                <a:spcPts val="400"/>
              </a:spcBef>
              <a:defRPr sz="2256"/>
            </a:pPr>
            <a:r>
              <a:t>		self.assertEqual (result_should_be, interest)</a:t>
            </a:r>
          </a:p>
          <a:p>
            <a:pPr defTabSz="549148">
              <a:spcBef>
                <a:spcPts val="400"/>
              </a:spcBef>
              <a:defRPr sz="2256"/>
            </a:pPr>
            <a:endParaRPr/>
          </a:p>
          <a:p>
            <a:pPr defTabSz="549148">
              <a:spcBef>
                <a:spcPts val="400"/>
              </a:spcBef>
              <a:defRPr sz="2256"/>
            </a:pPr>
            <a:r>
              <a:t>	def test_yearly_interest (self):</a:t>
            </a:r>
          </a:p>
          <a:p>
            <a:pPr defTabSz="549148">
              <a:spcBef>
                <a:spcPts val="400"/>
              </a:spcBef>
              <a:defRPr sz="2256"/>
            </a:pPr>
            <a:r>
              <a:t>		</a:t>
            </a:r>
            <a:r>
              <a:rPr>
                <a:solidFill>
                  <a:srgbClr val="FF2600"/>
                </a:solidFill>
              </a:rPr>
              <a:t>#Arrange - set up the test parameters</a:t>
            </a:r>
          </a:p>
          <a:p>
            <a:pPr defTabSz="549148">
              <a:spcBef>
                <a:spcPts val="400"/>
              </a:spcBef>
              <a:defRPr sz="2256"/>
            </a:pPr>
            <a:r>
              <a:t>		p = 17000; r = 3; n = 365</a:t>
            </a:r>
          </a:p>
          <a:p>
            <a:pPr defTabSz="549148">
              <a:spcBef>
                <a:spcPts val="400"/>
              </a:spcBef>
              <a:defRPr sz="2256"/>
            </a:pPr>
            <a:r>
              <a:t>		</a:t>
            </a:r>
            <a:r>
              <a:rPr>
                <a:solidFill>
                  <a:srgbClr val="FF2600"/>
                </a:solidFill>
              </a:rPr>
              <a:t>#Action - Call the method to be tested</a:t>
            </a:r>
          </a:p>
          <a:p>
            <a:pPr defTabSz="549148">
              <a:spcBef>
                <a:spcPts val="400"/>
              </a:spcBef>
              <a:defRPr sz="2256"/>
            </a:pPr>
            <a:r>
              <a:t>		result_should_be = 270.36</a:t>
            </a:r>
          </a:p>
          <a:p>
            <a:pPr defTabSz="549148">
              <a:spcBef>
                <a:spcPts val="400"/>
              </a:spcBef>
              <a:defRPr sz="2256"/>
            </a:pPr>
            <a:r>
              <a:t>		interest = interest_calculator (p, r, n)</a:t>
            </a:r>
          </a:p>
          <a:p>
            <a:pPr defTabSz="549148">
              <a:spcBef>
                <a:spcPts val="400"/>
              </a:spcBef>
              <a:defRPr sz="2256"/>
            </a:pPr>
            <a:r>
              <a:t>		</a:t>
            </a:r>
            <a:r>
              <a:rPr>
                <a:solidFill>
                  <a:srgbClr val="FF2600"/>
                </a:solidFill>
              </a:rPr>
              <a:t>#Assert - test what should be true</a:t>
            </a:r>
          </a:p>
          <a:p>
            <a:pPr defTabSz="549148">
              <a:spcBef>
                <a:spcPts val="400"/>
              </a:spcBef>
              <a:defRPr sz="2256"/>
            </a:pPr>
            <a:r>
              <a:t>		self.assertEqual (result_should_be, interest)</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72" name="Program 9.2 Test methods for an interest calculator"/>
          <p:cNvSpPr txBox="1">
            <a:spLocks noGrp="1"/>
          </p:cNvSpPr>
          <p:nvPr>
            <p:ph type="title"/>
          </p:nvPr>
        </p:nvSpPr>
        <p:spPr>
          <a:prstGeom prst="rect">
            <a:avLst/>
          </a:prstGeom>
        </p:spPr>
        <p:txBody>
          <a:bodyPr/>
          <a:lstStyle/>
          <a:p>
            <a:r>
              <a:t>Program 9.2 Test methods for an interest calculator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It is good practice to structure automated tests into three parts:…"/>
          <p:cNvSpPr txBox="1">
            <a:spLocks noGrp="1"/>
          </p:cNvSpPr>
          <p:nvPr>
            <p:ph type="body" idx="1"/>
          </p:nvPr>
        </p:nvSpPr>
        <p:spPr>
          <a:prstGeom prst="rect">
            <a:avLst/>
          </a:prstGeom>
        </p:spPr>
        <p:txBody>
          <a:bodyPr/>
          <a:lstStyle/>
          <a:p>
            <a:r>
              <a:t>It is good practice to structure automated tests into three parts:</a:t>
            </a:r>
          </a:p>
          <a:p>
            <a:pPr lvl="1"/>
            <a:r>
              <a:rPr b="1"/>
              <a:t>Arrange</a:t>
            </a:r>
            <a:r>
              <a:t> You set up the system to run the test. This involves defining the test parameters and, if necessary, mock objects that emulate the functionality of code that has not yet been developed.</a:t>
            </a:r>
          </a:p>
          <a:p>
            <a:pPr lvl="1"/>
            <a:r>
              <a:rPr b="1"/>
              <a:t>Action </a:t>
            </a:r>
            <a:r>
              <a:t>You call the unit that is being tested with the test parameters. </a:t>
            </a:r>
          </a:p>
          <a:p>
            <a:pPr lvl="1"/>
            <a:r>
              <a:rPr b="1"/>
              <a:t>Assert</a:t>
            </a:r>
            <a:r>
              <a:t> You make an assertion about what should hold if the unit being tested has executed successfully. In Program 9.2, I use AssertEquals, which checks if its parameters are equal.</a:t>
            </a:r>
          </a:p>
          <a:p>
            <a:r>
              <a:t>If you use equivalence partitions to identify test inputs, you should have several automated tests based on correct and incorrect inputs from each partition. </a:t>
            </a:r>
          </a:p>
        </p:txBody>
      </p:sp>
      <p:sp>
        <p:nvSpPr>
          <p:cNvPr id="175" name="Automated tests"/>
          <p:cNvSpPr txBox="1">
            <a:spLocks noGrp="1"/>
          </p:cNvSpPr>
          <p:nvPr>
            <p:ph type="title"/>
          </p:nvPr>
        </p:nvSpPr>
        <p:spPr>
          <a:prstGeom prst="rect">
            <a:avLst/>
          </a:prstGeom>
        </p:spPr>
        <p:txBody>
          <a:bodyPr/>
          <a:lstStyle/>
          <a:p>
            <a:r>
              <a:t>Automated tests</a:t>
            </a:r>
          </a:p>
        </p:txBody>
      </p:sp>
      <p:sp>
        <p:nvSpPr>
          <p:cNvPr id="1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import unittest…"/>
          <p:cNvSpPr txBox="1">
            <a:spLocks noGrp="1"/>
          </p:cNvSpPr>
          <p:nvPr>
            <p:ph type="body" idx="1"/>
          </p:nvPr>
        </p:nvSpPr>
        <p:spPr>
          <a:prstGeom prst="rect">
            <a:avLst/>
          </a:prstGeom>
        </p:spPr>
        <p:txBody>
          <a:bodyPr/>
          <a:lstStyle/>
          <a:p>
            <a:pPr defTabSz="426466">
              <a:spcBef>
                <a:spcPts val="300"/>
              </a:spcBef>
              <a:defRPr sz="1752"/>
            </a:pPr>
            <a:r>
              <a:t>import unittest</a:t>
            </a:r>
          </a:p>
          <a:p>
            <a:pPr defTabSz="426466">
              <a:spcBef>
                <a:spcPts val="300"/>
              </a:spcBef>
              <a:defRPr sz="1752"/>
            </a:pPr>
            <a:r>
              <a:t>from RE_checker import namecheck</a:t>
            </a:r>
          </a:p>
          <a:p>
            <a:pPr defTabSz="426466">
              <a:spcBef>
                <a:spcPts val="300"/>
              </a:spcBef>
              <a:defRPr sz="1752"/>
            </a:pPr>
            <a:endParaRPr/>
          </a:p>
          <a:p>
            <a:pPr defTabSz="426466">
              <a:spcBef>
                <a:spcPts val="300"/>
              </a:spcBef>
              <a:defRPr sz="1752"/>
            </a:pPr>
            <a:r>
              <a:t>class TestNameCheck (unittest.TestCase):</a:t>
            </a:r>
          </a:p>
          <a:p>
            <a:pPr defTabSz="426466">
              <a:spcBef>
                <a:spcPts val="300"/>
              </a:spcBef>
              <a:defRPr sz="1752"/>
            </a:pPr>
            <a:endParaRPr/>
          </a:p>
          <a:p>
            <a:pPr defTabSz="426466">
              <a:spcBef>
                <a:spcPts val="300"/>
              </a:spcBef>
              <a:defRPr sz="1752"/>
            </a:pPr>
            <a:r>
              <a:t>	def test_alphaname (self):</a:t>
            </a:r>
          </a:p>
          <a:p>
            <a:pPr defTabSz="426466">
              <a:spcBef>
                <a:spcPts val="300"/>
              </a:spcBef>
              <a:defRPr sz="1752"/>
            </a:pPr>
            <a:r>
              <a:t>		self.assertTrue (namecheck ('Sommerville'))</a:t>
            </a:r>
          </a:p>
          <a:p>
            <a:pPr defTabSz="426466">
              <a:spcBef>
                <a:spcPts val="300"/>
              </a:spcBef>
              <a:defRPr sz="1752"/>
            </a:pPr>
            <a:endParaRPr/>
          </a:p>
          <a:p>
            <a:pPr defTabSz="426466">
              <a:spcBef>
                <a:spcPts val="300"/>
              </a:spcBef>
              <a:defRPr sz="1752"/>
            </a:pPr>
            <a:r>
              <a:t>	def test_doublequote (self):</a:t>
            </a:r>
          </a:p>
          <a:p>
            <a:pPr defTabSz="426466">
              <a:spcBef>
                <a:spcPts val="300"/>
              </a:spcBef>
              <a:defRPr sz="1752"/>
            </a:pPr>
            <a:r>
              <a:t>		self.assertFalse (namecheck ("Thisis'maliciouscode'"))</a:t>
            </a:r>
          </a:p>
          <a:p>
            <a:pPr defTabSz="426466">
              <a:spcBef>
                <a:spcPts val="300"/>
              </a:spcBef>
              <a:defRPr sz="1752"/>
            </a:pPr>
            <a:endParaRPr/>
          </a:p>
          <a:p>
            <a:pPr defTabSz="426466">
              <a:spcBef>
                <a:spcPts val="300"/>
              </a:spcBef>
              <a:defRPr sz="1752"/>
            </a:pPr>
            <a:r>
              <a:t>	def test_namestartswithhyphen (self):</a:t>
            </a:r>
          </a:p>
          <a:p>
            <a:pPr defTabSz="426466">
              <a:spcBef>
                <a:spcPts val="300"/>
              </a:spcBef>
              <a:defRPr sz="1752"/>
            </a:pPr>
            <a:r>
              <a:t>		self.assertFalse (namecheck ('-Sommerville'))</a:t>
            </a:r>
          </a:p>
          <a:p>
            <a:pPr defTabSz="426466">
              <a:spcBef>
                <a:spcPts val="300"/>
              </a:spcBef>
              <a:defRPr sz="1752"/>
            </a:pPr>
            <a:endParaRPr/>
          </a:p>
          <a:p>
            <a:pPr defTabSz="426466">
              <a:spcBef>
                <a:spcPts val="300"/>
              </a:spcBef>
              <a:defRPr sz="1752"/>
            </a:pPr>
            <a:r>
              <a:t>	def test_namestartswithquote (self):</a:t>
            </a:r>
          </a:p>
          <a:p>
            <a:pPr defTabSz="426466">
              <a:spcBef>
                <a:spcPts val="300"/>
              </a:spcBef>
              <a:defRPr sz="1752"/>
            </a:pPr>
            <a:r>
              <a:t>		self.assertFalse (namecheck ("'Reilly"))</a:t>
            </a:r>
          </a:p>
          <a:p>
            <a:pPr defTabSz="426466">
              <a:spcBef>
                <a:spcPts val="300"/>
              </a:spcBef>
              <a:defRPr sz="1752"/>
            </a:pPr>
            <a:endParaRPr/>
          </a:p>
          <a:p>
            <a:pPr defTabSz="426466">
              <a:spcBef>
                <a:spcPts val="300"/>
              </a:spcBef>
              <a:defRPr sz="1752"/>
            </a:pPr>
            <a:r>
              <a:t>	def test_nametoolong (self):</a:t>
            </a:r>
          </a:p>
          <a:p>
            <a:pPr defTabSz="426466">
              <a:spcBef>
                <a:spcPts val="300"/>
              </a:spcBef>
              <a:defRPr sz="1752"/>
            </a:pPr>
            <a:r>
              <a:t>		self.assertFalse (namecheck ('Thisisalongstringwithmorethen40charactersfrombeginningtoend'))</a:t>
            </a:r>
          </a:p>
          <a:p>
            <a:pPr defTabSz="426466">
              <a:spcBef>
                <a:spcPts val="300"/>
              </a:spcBef>
              <a:defRPr sz="1752"/>
            </a:pPr>
            <a:endParaRPr/>
          </a:p>
          <a:p>
            <a:pPr defTabSz="426466">
              <a:spcBef>
                <a:spcPts val="300"/>
              </a:spcBef>
              <a:defRPr sz="1752"/>
            </a:pPr>
            <a:r>
              <a:t>	def test_nametooshort (self):</a:t>
            </a:r>
          </a:p>
          <a:p>
            <a:pPr defTabSz="426466">
              <a:spcBef>
                <a:spcPts val="300"/>
              </a:spcBef>
              <a:defRPr sz="1752"/>
            </a:pPr>
            <a:r>
              <a:t>		self.assertFalse (namecheck ('S'))</a:t>
            </a:r>
          </a:p>
          <a:p>
            <a:pPr defTabSz="426466">
              <a:spcBef>
                <a:spcPts val="300"/>
              </a:spcBef>
              <a:defRPr sz="1752"/>
            </a:pPr>
            <a:endParaRPr/>
          </a:p>
          <a:p>
            <a:pPr defTabSz="426466">
              <a:spcBef>
                <a:spcPts val="300"/>
              </a:spcBef>
              <a:defRPr sz="1752"/>
            </a:pPr>
            <a:r>
              <a:t>	def test_namewithdigit (self):</a:t>
            </a:r>
          </a:p>
          <a:p>
            <a:pPr defTabSz="426466">
              <a:spcBef>
                <a:spcPts val="300"/>
              </a:spcBef>
              <a:defRPr sz="1752"/>
            </a:pPr>
            <a:r>
              <a:t>		self.assertFalse (namecheck('C-3PO'))</a:t>
            </a:r>
          </a:p>
          <a:p>
            <a:pPr defTabSz="426466">
              <a:spcBef>
                <a:spcPts val="300"/>
              </a:spcBef>
              <a:defRPr sz="1752"/>
            </a:pPr>
            <a:endParaRPr/>
          </a:p>
          <a:p>
            <a:pPr defTabSz="426466">
              <a:spcBef>
                <a:spcPts val="300"/>
              </a:spcBef>
              <a:defRPr sz="1752"/>
            </a:pPr>
            <a:r>
              <a:t>	def test_namewithdoublehyphen (self):</a:t>
            </a:r>
          </a:p>
          <a:p>
            <a:pPr defTabSz="426466">
              <a:spcBef>
                <a:spcPts val="300"/>
              </a:spcBef>
              <a:defRPr sz="1752"/>
            </a:pPr>
            <a:r>
              <a:t>		self.assertFalse (namecheck ('--badcode'))	</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80" name="Program 9.3 (1) Executable tests for the namecheck function"/>
          <p:cNvSpPr txBox="1">
            <a:spLocks noGrp="1"/>
          </p:cNvSpPr>
          <p:nvPr>
            <p:ph type="title"/>
          </p:nvPr>
        </p:nvSpPr>
        <p:spPr>
          <a:prstGeom prst="rect">
            <a:avLst/>
          </a:prstGeom>
        </p:spPr>
        <p:txBody>
          <a:bodyPr/>
          <a:lstStyle>
            <a:lvl1pPr defTabSz="531622">
              <a:defRPr sz="1456"/>
            </a:lvl1pPr>
          </a:lstStyle>
          <a:p>
            <a:r>
              <a:t>Program 9.3 (1) Executable tests for the namecheck function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def test_namewithhyphen (self):…"/>
          <p:cNvSpPr txBox="1">
            <a:spLocks noGrp="1"/>
          </p:cNvSpPr>
          <p:nvPr>
            <p:ph type="body" idx="1"/>
          </p:nvPr>
        </p:nvSpPr>
        <p:spPr>
          <a:prstGeom prst="rect">
            <a:avLst/>
          </a:prstGeom>
        </p:spPr>
        <p:txBody>
          <a:bodyPr/>
          <a:lstStyle/>
          <a:p>
            <a:r>
              <a:t>	def test_namewithhyphen (self):</a:t>
            </a:r>
          </a:p>
          <a:p>
            <a:r>
              <a:t>		self.assertTrue (namecheck ('Washington-Wilson'))	</a:t>
            </a:r>
          </a:p>
          <a:p>
            <a:endParaRPr/>
          </a:p>
          <a:p>
            <a:r>
              <a:t>	def test_namewithinvalidchar (self):</a:t>
            </a:r>
          </a:p>
          <a:p>
            <a:r>
              <a:t>		self.assertFalse (namecheck('Sommer_ville'))</a:t>
            </a:r>
          </a:p>
          <a:p>
            <a:endParaRPr/>
          </a:p>
          <a:p>
            <a:r>
              <a:t>	def test_namewithquote (self):</a:t>
            </a:r>
          </a:p>
          <a:p>
            <a:r>
              <a:t>		self.assertTrue (namecheck ("O'Reilly"))</a:t>
            </a:r>
          </a:p>
          <a:p>
            <a:endParaRPr/>
          </a:p>
          <a:p>
            <a:r>
              <a:t>	def test_namewithspaces (self):</a:t>
            </a:r>
          </a:p>
          <a:p>
            <a:r>
              <a:t>		self.assertFalse (namecheck ('Washington Wilson'))</a:t>
            </a:r>
          </a:p>
          <a:p>
            <a:endParaRPr/>
          </a:p>
          <a:p>
            <a:r>
              <a:t>	def test_shortname (self):</a:t>
            </a:r>
          </a:p>
          <a:p>
            <a:r>
              <a:t>		self.assertTrue ('Sx')</a:t>
            </a:r>
          </a:p>
          <a:p>
            <a:endParaRPr/>
          </a:p>
          <a:p>
            <a:r>
              <a:t>	def test_thiswillfail (self):</a:t>
            </a:r>
          </a:p>
          <a:p>
            <a:r>
              <a:t>		self.assertTrue (namecheck ("O Reilly"))</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184" name="Program 9.3 (2)…"/>
          <p:cNvSpPr txBox="1">
            <a:spLocks noGrp="1"/>
          </p:cNvSpPr>
          <p:nvPr>
            <p:ph type="title"/>
          </p:nvPr>
        </p:nvSpPr>
        <p:spPr>
          <a:prstGeom prst="rect">
            <a:avLst/>
          </a:prstGeom>
        </p:spPr>
        <p:txBody>
          <a:bodyPr/>
          <a:lstStyle/>
          <a:p>
            <a:pPr defTabSz="531622">
              <a:defRPr sz="1456"/>
            </a:pPr>
            <a:r>
              <a:t>Program 9.3 (2)</a:t>
            </a:r>
          </a:p>
          <a:p>
            <a:pPr defTabSz="531622">
              <a:defRPr sz="1456"/>
            </a:pPr>
            <a:r>
              <a:t>Executable tests for the namecheck function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import unittest…"/>
          <p:cNvSpPr txBox="1">
            <a:spLocks noGrp="1"/>
          </p:cNvSpPr>
          <p:nvPr>
            <p:ph type="body" idx="1"/>
          </p:nvPr>
        </p:nvSpPr>
        <p:spPr>
          <a:prstGeom prst="rect">
            <a:avLst/>
          </a:prstGeom>
        </p:spPr>
        <p:txBody>
          <a:bodyPr/>
          <a:lstStyle/>
          <a:p>
            <a:r>
              <a:t>import unittest</a:t>
            </a:r>
          </a:p>
          <a:p>
            <a:endParaRPr/>
          </a:p>
          <a:p>
            <a:r>
              <a:t>loader = unittest.TestLoader()</a:t>
            </a:r>
          </a:p>
          <a:p>
            <a:endParaRPr/>
          </a:p>
          <a:p>
            <a:pPr>
              <a:defRPr>
                <a:solidFill>
                  <a:srgbClr val="FF2600"/>
                </a:solidFill>
              </a:defRPr>
            </a:pPr>
            <a:r>
              <a:t>#Find the test files in the current directory</a:t>
            </a:r>
          </a:p>
          <a:p>
            <a:endParaRPr/>
          </a:p>
          <a:p>
            <a:r>
              <a:t>tests = loader.discover('.')</a:t>
            </a:r>
          </a:p>
          <a:p>
            <a:endParaRPr/>
          </a:p>
          <a:p>
            <a:pPr>
              <a:defRPr>
                <a:solidFill>
                  <a:srgbClr val="FF2600"/>
                </a:solidFill>
              </a:defRPr>
            </a:pPr>
            <a:r>
              <a:t>#Specify the level of information provided by the test runner</a:t>
            </a:r>
          </a:p>
          <a:p>
            <a:endParaRPr/>
          </a:p>
          <a:p>
            <a:r>
              <a:t>testRunner = unittest.runner.TextTestRunner(verbosity=2)</a:t>
            </a:r>
          </a:p>
          <a:p>
            <a:r>
              <a:t>testRunner.run(tests)</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188" name="Program 9.4 Code to run unit tests from files"/>
          <p:cNvSpPr txBox="1">
            <a:spLocks noGrp="1"/>
          </p:cNvSpPr>
          <p:nvPr>
            <p:ph type="title"/>
          </p:nvPr>
        </p:nvSpPr>
        <p:spPr>
          <a:prstGeom prst="rect">
            <a:avLst/>
          </a:prstGeom>
        </p:spPr>
        <p:txBody>
          <a:bodyPr/>
          <a:lstStyle/>
          <a:p>
            <a:r>
              <a:t>Program 9.4 Code to run unit tests from files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If the behaviour of the program does not match the behaviour that you expect, then this means that there are bugs in your program that need to be fixed.…"/>
          <p:cNvSpPr txBox="1">
            <a:spLocks noGrp="1"/>
          </p:cNvSpPr>
          <p:nvPr>
            <p:ph type="body" idx="1"/>
          </p:nvPr>
        </p:nvSpPr>
        <p:spPr>
          <a:prstGeom prst="rect">
            <a:avLst/>
          </a:prstGeom>
        </p:spPr>
        <p:txBody>
          <a:bodyPr/>
          <a:lstStyle/>
          <a:p>
            <a:r>
              <a:t>If the behaviour of the program does not match the behaviour that you expect, then this means that there are bugs in your program that need to be fixed. </a:t>
            </a:r>
          </a:p>
          <a:p>
            <a:r>
              <a:t>There are two causes of program bugs:</a:t>
            </a:r>
          </a:p>
          <a:p>
            <a:pPr lvl="1"/>
            <a:r>
              <a:rPr b="1" i="1"/>
              <a:t>Programming errors</a:t>
            </a:r>
            <a:r>
              <a:t> You have accidentally included faults in your program code. For example, a common programming error is an ‘off-by-1’ error where you make a mistake with the upper bound of a sequence and fail to process the last element in that sequence. </a:t>
            </a:r>
          </a:p>
          <a:p>
            <a:pPr lvl="1"/>
            <a:r>
              <a:rPr b="1" i="1"/>
              <a:t>Understanding errors</a:t>
            </a:r>
            <a:r>
              <a:t> You have misunderstood or have been unaware of some of the details of what the program is supposed to do. For example, if your program processes data from a file, you may not be aware that some of this data is in the wrong format, so your program doesn’t include code to handle this.</a:t>
            </a:r>
          </a:p>
        </p:txBody>
      </p:sp>
      <p:sp>
        <p:nvSpPr>
          <p:cNvPr id="82" name="Program bugs"/>
          <p:cNvSpPr txBox="1">
            <a:spLocks noGrp="1"/>
          </p:cNvSpPr>
          <p:nvPr>
            <p:ph type="title"/>
          </p:nvPr>
        </p:nvSpPr>
        <p:spPr>
          <a:prstGeom prst="rect">
            <a:avLst/>
          </a:prstGeom>
        </p:spPr>
        <p:txBody>
          <a:bodyPr/>
          <a:lstStyle/>
          <a:p>
            <a:r>
              <a:t>Program bugs</a:t>
            </a:r>
          </a:p>
        </p:txBody>
      </p:sp>
      <p:sp>
        <p:nvSpPr>
          <p:cNvPr id="8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Figure 9.5 The test pyramid"/>
          <p:cNvSpPr txBox="1">
            <a:spLocks noGrp="1"/>
          </p:cNvSpPr>
          <p:nvPr>
            <p:ph type="title"/>
          </p:nvPr>
        </p:nvSpPr>
        <p:spPr>
          <a:prstGeom prst="rect">
            <a:avLst/>
          </a:prstGeom>
        </p:spPr>
        <p:txBody>
          <a:bodyPr/>
          <a:lstStyle/>
          <a:p>
            <a:r>
              <a:t>Figure 9.5 The test pyramid</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5" name="Picture 4">
            <a:extLst>
              <a:ext uri="{FF2B5EF4-FFF2-40B4-BE49-F238E27FC236}">
                <a16:creationId xmlns:a16="http://schemas.microsoft.com/office/drawing/2014/main" id="{6F045CB8-EA19-2343-B660-A23CDF660D23}"/>
              </a:ext>
            </a:extLst>
          </p:cNvPr>
          <p:cNvPicPr>
            <a:picLocks noChangeAspect="1"/>
          </p:cNvPicPr>
          <p:nvPr/>
        </p:nvPicPr>
        <p:blipFill rotWithShape="1">
          <a:blip r:embed="rId2">
            <a:extLst>
              <a:ext uri="{28A0092B-C50C-407E-A947-70E740481C1C}">
                <a14:useLocalDpi xmlns:a14="http://schemas.microsoft.com/office/drawing/2010/main" val="0"/>
              </a:ext>
            </a:extLst>
          </a:blip>
          <a:srcRect l="11712" t="8088" r="11284" b="63184"/>
          <a:stretch/>
        </p:blipFill>
        <p:spPr>
          <a:xfrm>
            <a:off x="376812" y="1469036"/>
            <a:ext cx="11675488" cy="6220918"/>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enerally, users access features through the product’s graphical user interface (GUI).…"/>
          <p:cNvSpPr txBox="1">
            <a:spLocks noGrp="1"/>
          </p:cNvSpPr>
          <p:nvPr>
            <p:ph type="body" idx="1"/>
          </p:nvPr>
        </p:nvSpPr>
        <p:spPr>
          <a:prstGeom prst="rect">
            <a:avLst/>
          </a:prstGeom>
        </p:spPr>
        <p:txBody>
          <a:bodyPr/>
          <a:lstStyle/>
          <a:p>
            <a:r>
              <a:t>Generally, users access features through the product’s graphical user interface (GUI). </a:t>
            </a:r>
          </a:p>
          <a:p>
            <a:r>
              <a:t>However, GUI-based testing is expensive to automate so it is best to design your product so that its features can be directly accessed through an API and not just from the user interface. </a:t>
            </a:r>
          </a:p>
          <a:p>
            <a:r>
              <a:t>The feature tests can then access features directly through the API without the need for direct user interaction through the system’s GUI. </a:t>
            </a:r>
          </a:p>
          <a:p>
            <a:r>
              <a:t>Accessing features through an API has the additional benefit that it is possible to re-implement the GUI without changing the functional components of the software.</a:t>
            </a:r>
          </a:p>
        </p:txBody>
      </p:sp>
      <p:sp>
        <p:nvSpPr>
          <p:cNvPr id="195" name="Automated feature testing"/>
          <p:cNvSpPr txBox="1">
            <a:spLocks noGrp="1"/>
          </p:cNvSpPr>
          <p:nvPr>
            <p:ph type="title"/>
          </p:nvPr>
        </p:nvSpPr>
        <p:spPr>
          <a:prstGeom prst="rect">
            <a:avLst/>
          </a:prstGeom>
        </p:spPr>
        <p:txBody>
          <a:bodyPr/>
          <a:lstStyle/>
          <a:p>
            <a:r>
              <a:t>Automated feature testing</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Figure 9.6 Feature editing through an API"/>
          <p:cNvSpPr txBox="1">
            <a:spLocks noGrp="1"/>
          </p:cNvSpPr>
          <p:nvPr>
            <p:ph type="title"/>
          </p:nvPr>
        </p:nvSpPr>
        <p:spPr>
          <a:prstGeom prst="rect">
            <a:avLst/>
          </a:prstGeom>
        </p:spPr>
        <p:txBody>
          <a:bodyPr/>
          <a:lstStyle/>
          <a:p>
            <a:r>
              <a:t>Figure 9.6 Feature editing through an API</a:t>
            </a: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pic>
        <p:nvPicPr>
          <p:cNvPr id="5" name="Picture 4">
            <a:extLst>
              <a:ext uri="{FF2B5EF4-FFF2-40B4-BE49-F238E27FC236}">
                <a16:creationId xmlns:a16="http://schemas.microsoft.com/office/drawing/2014/main" id="{41DC63E8-1061-1C47-9E2F-2E6B4F88F8A6}"/>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6840" r="9796" b="61935"/>
          <a:stretch/>
        </p:blipFill>
        <p:spPr>
          <a:xfrm>
            <a:off x="-266806" y="1181724"/>
            <a:ext cx="12858857" cy="7390152"/>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ystem testing, which should follow feature testing, involves testing the system as a surrogate user.…"/>
          <p:cNvSpPr txBox="1">
            <a:spLocks noGrp="1"/>
          </p:cNvSpPr>
          <p:nvPr>
            <p:ph type="body" idx="1"/>
          </p:nvPr>
        </p:nvSpPr>
        <p:spPr>
          <a:prstGeom prst="rect">
            <a:avLst/>
          </a:prstGeom>
        </p:spPr>
        <p:txBody>
          <a:bodyPr/>
          <a:lstStyle/>
          <a:p>
            <a:r>
              <a:t>System testing, which should follow feature testing, involves testing the system as a surrogate user. </a:t>
            </a:r>
          </a:p>
          <a:p>
            <a:r>
              <a:t>As a system tester, you go through a process of selecting items from menus, making screen selections, inputting information from the keyboard and so on. </a:t>
            </a:r>
          </a:p>
          <a:p>
            <a:r>
              <a:t>You are looking for interactions between features that cause problems, sequences of actions that lead to system crashes and so on.</a:t>
            </a:r>
          </a:p>
          <a:p>
            <a:r>
              <a:t>Manual system testing, when testers have to repeat sequences of actions, is boring and error-prone. In some cases, the timing of actions is important and is practically impossible to repeat consistently. </a:t>
            </a:r>
          </a:p>
          <a:p>
            <a:pPr lvl="1"/>
            <a:r>
              <a:t>To avoid these problems, testing tools have been developed that can record a series of actions and automatically replay these when a system is retested</a:t>
            </a:r>
          </a:p>
        </p:txBody>
      </p:sp>
      <p:sp>
        <p:nvSpPr>
          <p:cNvPr id="203" name="System testing"/>
          <p:cNvSpPr txBox="1">
            <a:spLocks noGrp="1"/>
          </p:cNvSpPr>
          <p:nvPr>
            <p:ph type="title"/>
          </p:nvPr>
        </p:nvSpPr>
        <p:spPr>
          <a:prstGeom prst="rect">
            <a:avLst/>
          </a:prstGeom>
        </p:spPr>
        <p:txBody>
          <a:bodyPr/>
          <a:lstStyle/>
          <a:p>
            <a:r>
              <a:t>System testing</a:t>
            </a:r>
          </a:p>
        </p:txBody>
      </p:sp>
      <p:sp>
        <p:nvSpPr>
          <p:cNvPr id="2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Figure 9.7 Interaction recording and playback"/>
          <p:cNvSpPr txBox="1">
            <a:spLocks noGrp="1"/>
          </p:cNvSpPr>
          <p:nvPr>
            <p:ph type="title"/>
          </p:nvPr>
        </p:nvSpPr>
        <p:spPr>
          <a:prstGeom prst="rect">
            <a:avLst/>
          </a:prstGeom>
        </p:spPr>
        <p:txBody>
          <a:bodyPr/>
          <a:lstStyle/>
          <a:p>
            <a:r>
              <a:t>Figure 9.7 Interaction recording and playback</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pic>
        <p:nvPicPr>
          <p:cNvPr id="5" name="Picture 4">
            <a:extLst>
              <a:ext uri="{FF2B5EF4-FFF2-40B4-BE49-F238E27FC236}">
                <a16:creationId xmlns:a16="http://schemas.microsoft.com/office/drawing/2014/main" id="{DB5C26CD-7614-904B-96B5-E5662B2FB797}"/>
              </a:ext>
            </a:extLst>
          </p:cNvPr>
          <p:cNvPicPr>
            <a:picLocks noChangeAspect="1"/>
          </p:cNvPicPr>
          <p:nvPr/>
        </p:nvPicPr>
        <p:blipFill rotWithShape="1">
          <a:blip r:embed="rId2">
            <a:extLst>
              <a:ext uri="{28A0092B-C50C-407E-A947-70E740481C1C}">
                <a14:useLocalDpi xmlns:a14="http://schemas.microsoft.com/office/drawing/2010/main" val="0"/>
              </a:ext>
            </a:extLst>
          </a:blip>
          <a:srcRect l="10821" t="7256" r="10094" b="55066"/>
          <a:stretch/>
        </p:blipFill>
        <p:spPr>
          <a:xfrm>
            <a:off x="851108" y="1349116"/>
            <a:ext cx="11302583" cy="7690855"/>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st-driven development (TDD) is an approach to program development that is based around the general idea that you should write an executable test or tests for code that you are writing before you write the code.…"/>
          <p:cNvSpPr txBox="1">
            <a:spLocks noGrp="1"/>
          </p:cNvSpPr>
          <p:nvPr>
            <p:ph type="body" idx="1"/>
          </p:nvPr>
        </p:nvSpPr>
        <p:spPr>
          <a:prstGeom prst="rect">
            <a:avLst/>
          </a:prstGeom>
        </p:spPr>
        <p:txBody>
          <a:bodyPr/>
          <a:lstStyle/>
          <a:p>
            <a:r>
              <a:t>Test-driven development (TDD) is an approach to program development that is based around the general idea that you should write an executable test or tests for code that you are writing before you write the code. </a:t>
            </a:r>
          </a:p>
          <a:p>
            <a:r>
              <a:t>It was introduced by early users of the Extreme Programming agile method, but it can be used with any incremental development approach.</a:t>
            </a:r>
          </a:p>
          <a:p>
            <a:r>
              <a:t>Test-driven development works best for the development of individual program units and it is more difficult to apply to system testing. </a:t>
            </a:r>
          </a:p>
          <a:p>
            <a:r>
              <a:t>Even the strongest advocates of TDD accept that it is challenging to use this approach when you are developing and testing systems with graphical user interfaces.</a:t>
            </a:r>
          </a:p>
        </p:txBody>
      </p:sp>
      <p:sp>
        <p:nvSpPr>
          <p:cNvPr id="211" name="Test-driven development"/>
          <p:cNvSpPr txBox="1">
            <a:spLocks noGrp="1"/>
          </p:cNvSpPr>
          <p:nvPr>
            <p:ph type="title"/>
          </p:nvPr>
        </p:nvSpPr>
        <p:spPr>
          <a:prstGeom prst="rect">
            <a:avLst/>
          </a:prstGeom>
        </p:spPr>
        <p:txBody>
          <a:bodyPr/>
          <a:lstStyle/>
          <a:p>
            <a:r>
              <a:t>Test-driven development</a:t>
            </a:r>
          </a:p>
        </p:txBody>
      </p:sp>
      <p:sp>
        <p:nvSpPr>
          <p:cNvPr id="2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Rectangle"/>
          <p:cNvSpPr/>
          <p:nvPr/>
        </p:nvSpPr>
        <p:spPr>
          <a:xfrm>
            <a:off x="1257300" y="1354932"/>
            <a:ext cx="10799515" cy="7781827"/>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effectLst>
                  <a:outerShdw blurRad="25400" dist="23998" dir="2700000" rotWithShape="0">
                    <a:srgbClr val="000000">
                      <a:alpha val="31034"/>
                    </a:srgbClr>
                  </a:outerShdw>
                </a:effectLst>
                <a:latin typeface="+mn-lt"/>
                <a:ea typeface="+mn-ea"/>
                <a:cs typeface="+mn-cs"/>
                <a:sym typeface="Helvetica Light"/>
              </a:defRPr>
            </a:pPr>
            <a:endParaRPr/>
          </a:p>
        </p:txBody>
      </p:sp>
      <p:sp>
        <p:nvSpPr>
          <p:cNvPr id="215" name="Figure 9.8 Test-driven development"/>
          <p:cNvSpPr txBox="1">
            <a:spLocks noGrp="1"/>
          </p:cNvSpPr>
          <p:nvPr>
            <p:ph type="title"/>
          </p:nvPr>
        </p:nvSpPr>
        <p:spPr>
          <a:prstGeom prst="rect">
            <a:avLst/>
          </a:prstGeom>
        </p:spPr>
        <p:txBody>
          <a:bodyPr/>
          <a:lstStyle/>
          <a:p>
            <a:r>
              <a:t>Figure 9.8 Test-driven development</a:t>
            </a:r>
          </a:p>
        </p:txBody>
      </p:sp>
      <p:sp>
        <p:nvSpPr>
          <p:cNvPr id="2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pic>
        <p:nvPicPr>
          <p:cNvPr id="6" name="Picture 5">
            <a:extLst>
              <a:ext uri="{FF2B5EF4-FFF2-40B4-BE49-F238E27FC236}">
                <a16:creationId xmlns:a16="http://schemas.microsoft.com/office/drawing/2014/main" id="{7BB857D8-588E-1243-878B-8C3421C62F8A}"/>
              </a:ext>
            </a:extLst>
          </p:cNvPr>
          <p:cNvPicPr>
            <a:picLocks noChangeAspect="1"/>
          </p:cNvPicPr>
          <p:nvPr/>
        </p:nvPicPr>
        <p:blipFill rotWithShape="1">
          <a:blip r:embed="rId2">
            <a:extLst>
              <a:ext uri="{28A0092B-C50C-407E-A947-70E740481C1C}">
                <a14:useLocalDpi xmlns:a14="http://schemas.microsoft.com/office/drawing/2010/main" val="0"/>
              </a:ext>
            </a:extLst>
          </a:blip>
          <a:srcRect t="6215" b="41118"/>
          <a:stretch/>
        </p:blipFill>
        <p:spPr>
          <a:xfrm>
            <a:off x="252958" y="1066901"/>
            <a:ext cx="11244497" cy="8458099"/>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Identify partial implementation Break down the implementation of the functionality required into smaller mini-units. Choose one of these mini-units for implementation.…"/>
          <p:cNvSpPr txBox="1">
            <a:spLocks noGrp="1"/>
          </p:cNvSpPr>
          <p:nvPr>
            <p:ph type="body" idx="1"/>
          </p:nvPr>
        </p:nvSpPr>
        <p:spPr>
          <a:prstGeom prst="rect">
            <a:avLst/>
          </a:prstGeom>
        </p:spPr>
        <p:txBody>
          <a:bodyPr/>
          <a:lstStyle/>
          <a:p>
            <a:r>
              <a:rPr b="1" i="1"/>
              <a:t>Identify partial implementation</a:t>
            </a:r>
            <a:br/>
            <a:r>
              <a:t>Break down the implementation of the functionality required into smaller mini-units. Choose one of these mini-units for implementation.</a:t>
            </a:r>
          </a:p>
          <a:p>
            <a:r>
              <a:rPr b="1" i="1"/>
              <a:t>Write mini-unit tests</a:t>
            </a:r>
            <a:br/>
            <a:r>
              <a:t>Write one or more automated tests for the mini-unit that you have chosen for implementation. The mini-unit should pass these tests if it is properly implemented.</a:t>
            </a:r>
          </a:p>
          <a:p>
            <a:r>
              <a:rPr b="1"/>
              <a:t>Write a code stub that will fail test</a:t>
            </a:r>
            <a:br/>
            <a:r>
              <a:t>Write incomplete code that will be called to implement the mini-unit. You know this will fail.</a:t>
            </a:r>
          </a:p>
          <a:p>
            <a:r>
              <a:rPr b="1" i="1"/>
              <a:t>Run all existing automated tests</a:t>
            </a:r>
            <a:br>
              <a:rPr b="1" i="1"/>
            </a:br>
            <a:r>
              <a:t>All previous tests should pass. The test for the incomplete code should fail.</a:t>
            </a:r>
          </a:p>
        </p:txBody>
      </p:sp>
      <p:sp>
        <p:nvSpPr>
          <p:cNvPr id="220" name="Table 9.9 Stages of test-driven development (1)"/>
          <p:cNvSpPr txBox="1">
            <a:spLocks noGrp="1"/>
          </p:cNvSpPr>
          <p:nvPr>
            <p:ph type="title"/>
          </p:nvPr>
        </p:nvSpPr>
        <p:spPr>
          <a:prstGeom prst="rect">
            <a:avLst/>
          </a:prstGeom>
        </p:spPr>
        <p:txBody>
          <a:bodyPr/>
          <a:lstStyle/>
          <a:p>
            <a:r>
              <a:t>Table 9.9 Stages of test-driven development (1)</a:t>
            </a:r>
          </a:p>
        </p:txBody>
      </p:sp>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Implement code that should cause the failing test to pass Write code to implement the mini-unit, which should cause it to operate correctly…"/>
          <p:cNvSpPr txBox="1">
            <a:spLocks noGrp="1"/>
          </p:cNvSpPr>
          <p:nvPr>
            <p:ph type="body" idx="1"/>
          </p:nvPr>
        </p:nvSpPr>
        <p:spPr>
          <a:prstGeom prst="rect">
            <a:avLst/>
          </a:prstGeom>
        </p:spPr>
        <p:txBody>
          <a:bodyPr/>
          <a:lstStyle/>
          <a:p>
            <a:r>
              <a:rPr b="1" i="1"/>
              <a:t>Implement code that should cause the failing test to pass</a:t>
            </a:r>
            <a:br/>
            <a:r>
              <a:t>Write code to implement the mini-unit, which should cause it to operate correctly</a:t>
            </a:r>
          </a:p>
          <a:p>
            <a:r>
              <a:rPr b="1" i="1"/>
              <a:t>Rerun all automated tests</a:t>
            </a:r>
            <a:br/>
            <a:r>
              <a:t>If any tests fail, your code is probably incorrect. Keep working on it until all tests pass.</a:t>
            </a:r>
          </a:p>
          <a:p>
            <a:r>
              <a:rPr b="1" i="1"/>
              <a:t>Refactor code if necessary</a:t>
            </a:r>
            <a:br/>
            <a:r>
              <a:t>If all tests pass, you can move on to implementing  the next mini-unit. If you see ways of improving your code, you should do this before the next stage of implementation.</a:t>
            </a:r>
          </a:p>
        </p:txBody>
      </p:sp>
      <p:sp>
        <p:nvSpPr>
          <p:cNvPr id="224" name="Table 9.9 Stages of test-driven development (2)"/>
          <p:cNvSpPr txBox="1">
            <a:spLocks noGrp="1"/>
          </p:cNvSpPr>
          <p:nvPr>
            <p:ph type="title"/>
          </p:nvPr>
        </p:nvSpPr>
        <p:spPr>
          <a:prstGeom prst="rect">
            <a:avLst/>
          </a:prstGeom>
        </p:spPr>
        <p:txBody>
          <a:bodyPr/>
          <a:lstStyle/>
          <a:p>
            <a:r>
              <a:t>Table 9.9 Stages of test-driven development (2)</a:t>
            </a:r>
          </a:p>
        </p:txBody>
      </p:sp>
      <p:sp>
        <p:nvSpPr>
          <p:cNvPr id="2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It is a systematic approach to testing in which tests are clearly linked to sections of the program code.…"/>
          <p:cNvSpPr txBox="1">
            <a:spLocks noGrp="1"/>
          </p:cNvSpPr>
          <p:nvPr>
            <p:ph type="body" idx="1"/>
          </p:nvPr>
        </p:nvSpPr>
        <p:spPr>
          <a:xfrm>
            <a:off x="423019" y="1671637"/>
            <a:ext cx="11857881" cy="7197230"/>
          </a:xfrm>
          <a:prstGeom prst="rect">
            <a:avLst/>
          </a:prstGeom>
        </p:spPr>
        <p:txBody>
          <a:bodyPr>
            <a:normAutofit lnSpcReduction="10000"/>
          </a:bodyPr>
          <a:lstStyle/>
          <a:p>
            <a:pPr marL="243188" indent="-243188" defTabSz="578358">
              <a:spcBef>
                <a:spcPts val="2900"/>
              </a:spcBef>
              <a:defRPr sz="2772"/>
            </a:pPr>
            <a:r>
              <a:t>It is a systematic approach to testing in which tests are clearly linked to sections of the program code. </a:t>
            </a:r>
          </a:p>
          <a:p>
            <a:pPr marL="905255" lvl="1" indent="-452627" defTabSz="578358">
              <a:spcBef>
                <a:spcPts val="2900"/>
              </a:spcBef>
              <a:defRPr sz="2376"/>
            </a:pPr>
            <a:r>
              <a:t>This means you can be confident that your tests cover all of the code that has been developed and that there are no untested code sections in the delivered code. In my view, this is the most significant benefit of TDD. </a:t>
            </a:r>
          </a:p>
          <a:p>
            <a:pPr marL="243188" indent="-243188" defTabSz="578358">
              <a:spcBef>
                <a:spcPts val="2900"/>
              </a:spcBef>
              <a:defRPr sz="2772"/>
            </a:pPr>
            <a:r>
              <a:t>The tests act as a written specification for the program code. In principle at least, it should be possible to understand what the program does by reading the tests. </a:t>
            </a:r>
          </a:p>
          <a:p>
            <a:pPr marL="243188" indent="-243188" defTabSz="578358">
              <a:spcBef>
                <a:spcPts val="2900"/>
              </a:spcBef>
              <a:defRPr sz="2772"/>
            </a:pPr>
            <a:r>
              <a:t>Debugging is simplified because, when a program failure is observed, you can immediately link this to the last increment of code that you added to the system.</a:t>
            </a:r>
          </a:p>
          <a:p>
            <a:pPr marL="243188" indent="-243188" defTabSz="578358">
              <a:spcBef>
                <a:spcPts val="2900"/>
              </a:spcBef>
              <a:defRPr sz="2772"/>
            </a:pPr>
            <a:r>
              <a:t>It is argued that TDD leads to simpler code as programmers only write code that’s necessary to pass tests. They don’t over-engineer their code with complex features that aren’t needed.</a:t>
            </a:r>
          </a:p>
        </p:txBody>
      </p:sp>
      <p:sp>
        <p:nvSpPr>
          <p:cNvPr id="228" name="Benefits of test-driven development"/>
          <p:cNvSpPr txBox="1">
            <a:spLocks noGrp="1"/>
          </p:cNvSpPr>
          <p:nvPr>
            <p:ph type="title"/>
          </p:nvPr>
        </p:nvSpPr>
        <p:spPr>
          <a:prstGeom prst="rect">
            <a:avLst/>
          </a:prstGeom>
        </p:spPr>
        <p:txBody>
          <a:bodyPr/>
          <a:lstStyle/>
          <a:p>
            <a:r>
              <a:t>Benefits of test-driven development</a:t>
            </a:r>
          </a:p>
        </p:txBody>
      </p:sp>
      <p:sp>
        <p:nvSpPr>
          <p:cNvPr id="2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unctional testing Test the functionality of the overall system. The goals of functional testing are to discover as many bugs as possible in the implementation of the system and to provide convincing evidence that the system is fit for its intended purpose.…"/>
          <p:cNvSpPr txBox="1">
            <a:spLocks noGrp="1"/>
          </p:cNvSpPr>
          <p:nvPr>
            <p:ph type="body" idx="1"/>
          </p:nvPr>
        </p:nvSpPr>
        <p:spPr>
          <a:prstGeom prst="rect">
            <a:avLst/>
          </a:prstGeom>
        </p:spPr>
        <p:txBody>
          <a:bodyPr/>
          <a:lstStyle/>
          <a:p>
            <a:pPr defTabSz="549148">
              <a:spcBef>
                <a:spcPts val="2800"/>
              </a:spcBef>
              <a:defRPr sz="2256"/>
            </a:pPr>
            <a:r>
              <a:rPr b="1" i="1"/>
              <a:t>Functional testing</a:t>
            </a:r>
            <a:br>
              <a:rPr i="1"/>
            </a:br>
            <a:r>
              <a:t>Test the functionality of the overall system. The goals of functional testing are to discover as many bugs as possible in the implementation of the system and to provide convincing evidence that the system is fit for its intended purpose.	</a:t>
            </a:r>
          </a:p>
          <a:p>
            <a:pPr defTabSz="549148">
              <a:spcBef>
                <a:spcPts val="2800"/>
              </a:spcBef>
              <a:defRPr sz="2256"/>
            </a:pPr>
            <a:r>
              <a:rPr b="1" i="1"/>
              <a:t>User testing</a:t>
            </a:r>
            <a:br>
              <a:rPr b="1" i="1"/>
            </a:br>
            <a:r>
              <a:t>Test that the software product is useful to and usable by end-users. You need to show that the features of the system help users do what they want to do with the software. You should also show that users understand how to access the software’s features and can use these features effectively.</a:t>
            </a:r>
          </a:p>
          <a:p>
            <a:pPr defTabSz="549148">
              <a:spcBef>
                <a:spcPts val="2800"/>
              </a:spcBef>
              <a:defRPr sz="2256"/>
            </a:pPr>
            <a:r>
              <a:rPr b="1" i="1"/>
              <a:t>Performance and load testing</a:t>
            </a:r>
            <a:br/>
            <a:r>
              <a:t>Test that the software works quickly and can handle the expected load placed on the system by its users. You need to show that the response and processing time of your system is acceptable to end-users. You also need to demonstrate that your system can handle different loads and scales gracefully as the load on the software increases.</a:t>
            </a:r>
          </a:p>
          <a:p>
            <a:pPr defTabSz="549148">
              <a:spcBef>
                <a:spcPts val="2800"/>
              </a:spcBef>
              <a:defRPr sz="2256"/>
            </a:pPr>
            <a:r>
              <a:rPr b="1" i="1"/>
              <a:t>Security testing</a:t>
            </a:r>
            <a:br>
              <a:rPr b="1" i="1"/>
            </a:br>
            <a:r>
              <a:t>Test that the software maintains its integrity and can protect user information from theft and damage. 	</a:t>
            </a:r>
          </a:p>
        </p:txBody>
      </p:sp>
      <p:sp>
        <p:nvSpPr>
          <p:cNvPr id="86" name="Table 9.1 Types of testing"/>
          <p:cNvSpPr txBox="1">
            <a:spLocks noGrp="1"/>
          </p:cNvSpPr>
          <p:nvPr>
            <p:ph type="title"/>
          </p:nvPr>
        </p:nvSpPr>
        <p:spPr>
          <a:prstGeom prst="rect">
            <a:avLst/>
          </a:prstGeom>
        </p:spPr>
        <p:txBody>
          <a:bodyPr/>
          <a:lstStyle/>
          <a:p>
            <a:r>
              <a:t>Table 9.1 Types of testing</a:t>
            </a:r>
          </a:p>
        </p:txBody>
      </p:sp>
      <p:sp>
        <p:nvSpPr>
          <p:cNvPr id="8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DD discourages radical program change I found that I was reluctant to make refactoring decisions that I knew would cause many tests to fail. I tended to avoid radical program change for this reason.…"/>
          <p:cNvSpPr txBox="1">
            <a:spLocks noGrp="1"/>
          </p:cNvSpPr>
          <p:nvPr>
            <p:ph type="body" idx="1"/>
          </p:nvPr>
        </p:nvSpPr>
        <p:spPr>
          <a:prstGeom prst="rect">
            <a:avLst/>
          </a:prstGeom>
        </p:spPr>
        <p:txBody>
          <a:bodyPr/>
          <a:lstStyle/>
          <a:p>
            <a:pPr defTabSz="514095">
              <a:spcBef>
                <a:spcPts val="2600"/>
              </a:spcBef>
              <a:defRPr sz="2112"/>
            </a:pPr>
            <a:r>
              <a:rPr b="1" i="1"/>
              <a:t>TDD discourages radical program change</a:t>
            </a:r>
            <a:br/>
            <a:r>
              <a:t>I found that I was reluctant to make refactoring decisions that I knew would cause many tests to fail. I tended to avoid radical program change for this reason.</a:t>
            </a:r>
          </a:p>
          <a:p>
            <a:pPr defTabSz="514095">
              <a:spcBef>
                <a:spcPts val="2600"/>
              </a:spcBef>
              <a:defRPr sz="2112"/>
            </a:pPr>
            <a:r>
              <a:rPr b="1" i="1"/>
              <a:t>I focused on the tests rather than the problem I was trying to solve</a:t>
            </a:r>
            <a:br/>
            <a:r>
              <a:t>A basic principle of TDD is that your design should be driven by the tests you have written. I found that I was unconsciously redefining the problem I was trying to solve to make it easier to write tests. This meant that I sometimes didn’t implement important checks, because it was difficult to write tests in advance of their implementation.</a:t>
            </a:r>
          </a:p>
          <a:p>
            <a:pPr defTabSz="514095">
              <a:spcBef>
                <a:spcPts val="2600"/>
              </a:spcBef>
              <a:defRPr sz="2112"/>
            </a:pPr>
            <a:r>
              <a:rPr b="1" i="1"/>
              <a:t>I spent too much time thinking about implementation details rather than the programming problem</a:t>
            </a:r>
            <a:br/>
            <a:r>
              <a:t>Sometimes when programming, it is best to step back and look at the program as a whole rather than focusing on implementation details. TDD encourages a focus on details that might cause tests to pass or fail and discourages large-scale program revisions.</a:t>
            </a:r>
          </a:p>
          <a:p>
            <a:pPr defTabSz="514095">
              <a:spcBef>
                <a:spcPts val="2600"/>
              </a:spcBef>
              <a:defRPr sz="2112"/>
            </a:pPr>
            <a:r>
              <a:rPr b="1" i="1"/>
              <a:t>It is hard to write ‘bad data’ tests</a:t>
            </a:r>
            <a:br/>
            <a:r>
              <a:t>Many problems involving dealing with messy and incomplete data. It is practically impossible to anticipate all of the data problems that might arise and write tests for these in advance. You might argue that you should simply reject bad data but this is sometimes impractical.</a:t>
            </a:r>
          </a:p>
        </p:txBody>
      </p:sp>
      <p:sp>
        <p:nvSpPr>
          <p:cNvPr id="232" name="Table 9.10 My reasons for not using TDD"/>
          <p:cNvSpPr txBox="1">
            <a:spLocks noGrp="1"/>
          </p:cNvSpPr>
          <p:nvPr>
            <p:ph type="title"/>
          </p:nvPr>
        </p:nvSpPr>
        <p:spPr>
          <a:prstGeom prst="rect">
            <a:avLst/>
          </a:prstGeom>
        </p:spPr>
        <p:txBody>
          <a:bodyPr/>
          <a:lstStyle/>
          <a:p>
            <a:r>
              <a:t>Table 9.10 My reasons for not using TDD</a:t>
            </a:r>
          </a:p>
        </p:txBody>
      </p:sp>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ecurity testing aims to find vulnerabilities that may be exploited by an attacker and to provide convincing evidence that the system is sufficiently secure.…"/>
          <p:cNvSpPr txBox="1">
            <a:spLocks noGrp="1"/>
          </p:cNvSpPr>
          <p:nvPr>
            <p:ph type="body" idx="1"/>
          </p:nvPr>
        </p:nvSpPr>
        <p:spPr>
          <a:prstGeom prst="rect">
            <a:avLst/>
          </a:prstGeom>
        </p:spPr>
        <p:txBody>
          <a:bodyPr/>
          <a:lstStyle/>
          <a:p>
            <a:r>
              <a:t>Security testing aims to find vulnerabilities that may be exploited by an attacker and to provide convincing evidence that the system is sufficiently secure. </a:t>
            </a:r>
          </a:p>
          <a:p>
            <a:r>
              <a:t>The tests should demonstrate that the system can resist attacks on its availability, attacks that try to inject malware and attacks that try to corrupt or steal users’ data and identity.</a:t>
            </a:r>
          </a:p>
          <a:p>
            <a:r>
              <a:t>Comprehensive security testing requires specialist knowledge of software vulnerabilities and approaches to testing that can find these vulnerabilities. </a:t>
            </a:r>
          </a:p>
        </p:txBody>
      </p:sp>
      <p:sp>
        <p:nvSpPr>
          <p:cNvPr id="236" name="Security testing"/>
          <p:cNvSpPr txBox="1">
            <a:spLocks noGrp="1"/>
          </p:cNvSpPr>
          <p:nvPr>
            <p:ph type="title"/>
          </p:nvPr>
        </p:nvSpPr>
        <p:spPr>
          <a:prstGeom prst="rect">
            <a:avLst/>
          </a:prstGeom>
        </p:spPr>
        <p:txBody>
          <a:bodyPr/>
          <a:lstStyle/>
          <a:p>
            <a:r>
              <a:t>Security testing</a:t>
            </a:r>
          </a:p>
        </p:txBody>
      </p:sp>
      <p:sp>
        <p:nvSpPr>
          <p:cNvPr id="23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A risk-based approach to security testing involves identifying common risks and developing tests to demonstrate that the system protects itself from these risks.…"/>
          <p:cNvSpPr txBox="1">
            <a:spLocks noGrp="1"/>
          </p:cNvSpPr>
          <p:nvPr>
            <p:ph type="body" idx="1"/>
          </p:nvPr>
        </p:nvSpPr>
        <p:spPr>
          <a:prstGeom prst="rect">
            <a:avLst/>
          </a:prstGeom>
        </p:spPr>
        <p:txBody>
          <a:bodyPr/>
          <a:lstStyle/>
          <a:p>
            <a:r>
              <a:t>A risk-based approach to security testing involves identifying common risks and developing tests to demonstrate that the system protects itself from these risks. </a:t>
            </a:r>
          </a:p>
          <a:p>
            <a:r>
              <a:t>You may also use automated tools that scan your system to check for known vulnerabilities, such as unused HTTP ports being left open.</a:t>
            </a:r>
          </a:p>
          <a:p>
            <a:r>
              <a:t>Based on the risks that have been identified, you then design tests and checks to see if the system is vulnerable. </a:t>
            </a:r>
          </a:p>
          <a:p>
            <a:r>
              <a:t>It may be possible to construct automated tests for some of these checks, but others inevitably involve manual checking of the system’s behaviour and its files.</a:t>
            </a:r>
          </a:p>
        </p:txBody>
      </p:sp>
      <p:sp>
        <p:nvSpPr>
          <p:cNvPr id="240" name="Risk-based security testing"/>
          <p:cNvSpPr txBox="1">
            <a:spLocks noGrp="1"/>
          </p:cNvSpPr>
          <p:nvPr>
            <p:ph type="title"/>
          </p:nvPr>
        </p:nvSpPr>
        <p:spPr>
          <a:prstGeom prst="rect">
            <a:avLst/>
          </a:prstGeom>
        </p:spPr>
        <p:txBody>
          <a:bodyPr/>
          <a:lstStyle/>
          <a:p>
            <a:r>
              <a:t>Risk-based security testing</a:t>
            </a:r>
          </a:p>
        </p:txBody>
      </p:sp>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Unauthorized attacker gains access to a system using authorized credentials…"/>
          <p:cNvSpPr txBox="1">
            <a:spLocks noGrp="1"/>
          </p:cNvSpPr>
          <p:nvPr>
            <p:ph type="body" idx="1"/>
          </p:nvPr>
        </p:nvSpPr>
        <p:spPr>
          <a:prstGeom prst="rect">
            <a:avLst/>
          </a:prstGeom>
        </p:spPr>
        <p:txBody>
          <a:bodyPr/>
          <a:lstStyle/>
          <a:p>
            <a:r>
              <a:t>Unauthorized attacker gains access to a system using authorized credentials</a:t>
            </a:r>
          </a:p>
          <a:p>
            <a:r>
              <a:t>Authorized individual accesses resources that are forbidden to them</a:t>
            </a:r>
          </a:p>
          <a:p>
            <a:r>
              <a:t>Authentication system fails to detect unauthorized attacker</a:t>
            </a:r>
          </a:p>
          <a:p>
            <a:r>
              <a:t>Attacker gains access to database using SQL poisoning attack</a:t>
            </a:r>
          </a:p>
          <a:p>
            <a:r>
              <a:t>Improper management of HTTP session</a:t>
            </a:r>
          </a:p>
          <a:p>
            <a:r>
              <a:t>HTTP session cookies revealed to attacker</a:t>
            </a:r>
          </a:p>
          <a:p>
            <a:r>
              <a:t>Confidential data are unencrypted</a:t>
            </a:r>
          </a:p>
          <a:p>
            <a:r>
              <a:t>Encryption keys are leaked to potential attackers</a:t>
            </a:r>
          </a:p>
        </p:txBody>
      </p:sp>
      <p:sp>
        <p:nvSpPr>
          <p:cNvPr id="244" name="Table 9.11 Examples of security risks"/>
          <p:cNvSpPr txBox="1">
            <a:spLocks noGrp="1"/>
          </p:cNvSpPr>
          <p:nvPr>
            <p:ph type="title"/>
          </p:nvPr>
        </p:nvSpPr>
        <p:spPr>
          <a:prstGeom prst="rect">
            <a:avLst/>
          </a:prstGeom>
        </p:spPr>
        <p:txBody>
          <a:bodyPr/>
          <a:lstStyle/>
          <a:p>
            <a:r>
              <a:t>Table 9.11 Examples of security risks</a:t>
            </a:r>
          </a:p>
        </p:txBody>
      </p:sp>
      <p:sp>
        <p:nvSpPr>
          <p:cNvPr id="24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Once you have identified security risks, you then analyze them to assess how they might arise. For example, for the first risk in Table 9.11 (unauthorized attacker) there are several possibilities:…"/>
          <p:cNvSpPr txBox="1">
            <a:spLocks noGrp="1"/>
          </p:cNvSpPr>
          <p:nvPr>
            <p:ph type="body" idx="1"/>
          </p:nvPr>
        </p:nvSpPr>
        <p:spPr>
          <a:prstGeom prst="rect">
            <a:avLst/>
          </a:prstGeom>
        </p:spPr>
        <p:txBody>
          <a:bodyPr/>
          <a:lstStyle/>
          <a:p>
            <a:r>
              <a:t>Once you have identified security risks, you then analyze them to assess how they might arise. For example, for the first risk in Table 9.11 (unauthorized attacker) there are several possibilities:</a:t>
            </a:r>
          </a:p>
          <a:p>
            <a:pPr lvl="1"/>
            <a:r>
              <a:t>The user has set weak passwords that can be guessed by an attacker.</a:t>
            </a:r>
          </a:p>
          <a:p>
            <a:pPr lvl="1"/>
            <a:r>
              <a:t>The system’s password file has been stolen and passwords discovered by attacker.</a:t>
            </a:r>
          </a:p>
          <a:p>
            <a:pPr lvl="1"/>
            <a:r>
              <a:t>The user has not set up two-factor authentication.</a:t>
            </a:r>
          </a:p>
          <a:p>
            <a:pPr lvl="1"/>
            <a:r>
              <a:t>An attacker has discovered credentials of a legitimate user through social engineering techniques.</a:t>
            </a:r>
          </a:p>
          <a:p>
            <a:r>
              <a:t>You can then develop tests to check some of these possibilities. </a:t>
            </a:r>
          </a:p>
          <a:p>
            <a:pPr lvl="1"/>
            <a:r>
              <a:t>For example, you might run a test to check that the code that allows users to set their passwords always checks the strength of passwords. </a:t>
            </a:r>
          </a:p>
        </p:txBody>
      </p:sp>
      <p:sp>
        <p:nvSpPr>
          <p:cNvPr id="248" name="Risk analysis"/>
          <p:cNvSpPr txBox="1">
            <a:spLocks noGrp="1"/>
          </p:cNvSpPr>
          <p:nvPr>
            <p:ph type="title"/>
          </p:nvPr>
        </p:nvSpPr>
        <p:spPr>
          <a:prstGeom prst="rect">
            <a:avLst/>
          </a:prstGeom>
        </p:spPr>
        <p:txBody>
          <a:bodyPr/>
          <a:lstStyle/>
          <a:p>
            <a:r>
              <a:t>Risk analysis</a:t>
            </a:r>
          </a:p>
        </p:txBody>
      </p:sp>
      <p:sp>
        <p:nvSpPr>
          <p:cNvPr id="2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ode reviews involve one or more people examining the code to check for errors and anomalies and discussing issues with the developer.…"/>
          <p:cNvSpPr txBox="1">
            <a:spLocks noGrp="1"/>
          </p:cNvSpPr>
          <p:nvPr>
            <p:ph type="body" idx="1"/>
          </p:nvPr>
        </p:nvSpPr>
        <p:spPr>
          <a:prstGeom prst="rect">
            <a:avLst/>
          </a:prstGeom>
        </p:spPr>
        <p:txBody>
          <a:bodyPr/>
          <a:lstStyle/>
          <a:p>
            <a:r>
              <a:t>Code reviews involve one or more people examining the code to check for errors and anomalies and discussing issues with the developer. </a:t>
            </a:r>
          </a:p>
          <a:p>
            <a:r>
              <a:t>If problems are identified, it is the developer’s responsibility to change the code to fix the problems. </a:t>
            </a:r>
          </a:p>
          <a:p>
            <a:r>
              <a:t>Code reviews complement testing. They are effective in finding bugs that arise through misunderstandings and bugs that may only arise when unusual sequences of code are executed.</a:t>
            </a:r>
          </a:p>
          <a:p>
            <a:r>
              <a:t>Many software companies insist that all code has to go through a process of code review before it is integrated into the product codebase.</a:t>
            </a:r>
          </a:p>
        </p:txBody>
      </p:sp>
      <p:sp>
        <p:nvSpPr>
          <p:cNvPr id="252" name="Code reviews"/>
          <p:cNvSpPr txBox="1">
            <a:spLocks noGrp="1"/>
          </p:cNvSpPr>
          <p:nvPr>
            <p:ph type="title"/>
          </p:nvPr>
        </p:nvSpPr>
        <p:spPr>
          <a:prstGeom prst="rect">
            <a:avLst/>
          </a:prstGeom>
        </p:spPr>
        <p:txBody>
          <a:bodyPr/>
          <a:lstStyle/>
          <a:p>
            <a:r>
              <a:t>Code reviews</a:t>
            </a:r>
          </a:p>
        </p:txBody>
      </p:sp>
      <p:sp>
        <p:nvSpPr>
          <p:cNvPr id="2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Figure 9.9 Code reviews"/>
          <p:cNvSpPr txBox="1">
            <a:spLocks noGrp="1"/>
          </p:cNvSpPr>
          <p:nvPr>
            <p:ph type="title"/>
          </p:nvPr>
        </p:nvSpPr>
        <p:spPr>
          <a:prstGeom prst="rect">
            <a:avLst/>
          </a:prstGeom>
        </p:spPr>
        <p:txBody>
          <a:bodyPr/>
          <a:lstStyle/>
          <a:p>
            <a:r>
              <a:t>Figure 9.9 Code reviews</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pic>
        <p:nvPicPr>
          <p:cNvPr id="5" name="Picture 4">
            <a:extLst>
              <a:ext uri="{FF2B5EF4-FFF2-40B4-BE49-F238E27FC236}">
                <a16:creationId xmlns:a16="http://schemas.microsoft.com/office/drawing/2014/main" id="{D635724E-5858-A045-B88B-DFEB0612F3EE}"/>
              </a:ext>
            </a:extLst>
          </p:cNvPr>
          <p:cNvPicPr>
            <a:picLocks noChangeAspect="1"/>
          </p:cNvPicPr>
          <p:nvPr/>
        </p:nvPicPr>
        <p:blipFill rotWithShape="1">
          <a:blip r:embed="rId2">
            <a:extLst>
              <a:ext uri="{28A0092B-C50C-407E-A947-70E740481C1C}">
                <a14:useLocalDpi xmlns:a14="http://schemas.microsoft.com/office/drawing/2010/main" val="0"/>
              </a:ext>
            </a:extLst>
          </a:blip>
          <a:srcRect t="8088" b="61102"/>
          <a:stretch/>
        </p:blipFill>
        <p:spPr>
          <a:xfrm>
            <a:off x="0" y="1594369"/>
            <a:ext cx="13341917" cy="5870732"/>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etup review The programmer contacts a reviewer and arranges a review date.…"/>
          <p:cNvSpPr txBox="1">
            <a:spLocks noGrp="1"/>
          </p:cNvSpPr>
          <p:nvPr>
            <p:ph type="body" idx="1"/>
          </p:nvPr>
        </p:nvSpPr>
        <p:spPr>
          <a:prstGeom prst="rect">
            <a:avLst/>
          </a:prstGeom>
        </p:spPr>
        <p:txBody>
          <a:bodyPr/>
          <a:lstStyle/>
          <a:p>
            <a:r>
              <a:rPr b="1" i="1"/>
              <a:t>Setup review</a:t>
            </a:r>
            <a:br/>
            <a:r>
              <a:t>The programmer contacts a reviewer and arranges a review date.</a:t>
            </a:r>
          </a:p>
          <a:p>
            <a:r>
              <a:rPr b="1" i="1"/>
              <a:t>Prepare code</a:t>
            </a:r>
            <a:br>
              <a:rPr b="1" i="1"/>
            </a:br>
            <a:r>
              <a:t>The programmer collects the code and tests for review and annotates them with information for the reviewer about the intended purpose of the code and tests.</a:t>
            </a:r>
          </a:p>
          <a:p>
            <a:r>
              <a:rPr b="1" i="1"/>
              <a:t>Distribute code/tests</a:t>
            </a:r>
            <a:br>
              <a:rPr b="1" i="1"/>
            </a:br>
            <a:r>
              <a:t>The programmer sends code and tests to the reviewer.</a:t>
            </a:r>
          </a:p>
          <a:p>
            <a:r>
              <a:rPr b="1" i="1"/>
              <a:t>Check code</a:t>
            </a:r>
            <a:br>
              <a:rPr b="1" i="1"/>
            </a:br>
            <a:r>
              <a:t>The reviewer systematically checks the code and tests against their understanding of what they are supposed to do.</a:t>
            </a:r>
          </a:p>
          <a:p>
            <a:r>
              <a:rPr b="1" i="1"/>
              <a:t>Write review report</a:t>
            </a:r>
            <a:br>
              <a:rPr b="1" i="1"/>
            </a:br>
            <a:r>
              <a:t>The reviewer annotates the code and tests with a report of the issues to be discussed at the review meeting.</a:t>
            </a:r>
          </a:p>
        </p:txBody>
      </p:sp>
      <p:sp>
        <p:nvSpPr>
          <p:cNvPr id="260" name="Table 9.12 Code review activities (1)"/>
          <p:cNvSpPr txBox="1">
            <a:spLocks noGrp="1"/>
          </p:cNvSpPr>
          <p:nvPr>
            <p:ph type="title"/>
          </p:nvPr>
        </p:nvSpPr>
        <p:spPr>
          <a:prstGeom prst="rect">
            <a:avLst/>
          </a:prstGeom>
        </p:spPr>
        <p:txBody>
          <a:bodyPr/>
          <a:lstStyle/>
          <a:p>
            <a:r>
              <a:t>Table 9.12 Code review activities (1)</a:t>
            </a:r>
          </a:p>
        </p:txBody>
      </p:sp>
      <p:sp>
        <p:nvSpPr>
          <p:cNvPr id="2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Discussion The reviewer and programmer discuss the issues and agree on the actions to resolve these.…"/>
          <p:cNvSpPr txBox="1">
            <a:spLocks noGrp="1"/>
          </p:cNvSpPr>
          <p:nvPr>
            <p:ph type="body" idx="1"/>
          </p:nvPr>
        </p:nvSpPr>
        <p:spPr>
          <a:prstGeom prst="rect">
            <a:avLst/>
          </a:prstGeom>
        </p:spPr>
        <p:txBody>
          <a:bodyPr/>
          <a:lstStyle/>
          <a:p>
            <a:r>
              <a:rPr b="1" i="1"/>
              <a:t>Discussion</a:t>
            </a:r>
            <a:br/>
            <a:r>
              <a:t>The reviewer and programmer discuss the issues and agree on the actions to resolve these.</a:t>
            </a:r>
          </a:p>
          <a:p>
            <a:r>
              <a:rPr b="1" i="1"/>
              <a:t>Make to-do list</a:t>
            </a:r>
            <a:br/>
            <a:r>
              <a:t>The programmer documents the outcome of the review as a to-do list and shares this with the reviewer.</a:t>
            </a:r>
          </a:p>
          <a:p>
            <a:r>
              <a:rPr b="1" i="1"/>
              <a:t>Make code changes</a:t>
            </a:r>
            <a:br/>
            <a:r>
              <a:t>The programmer modifies their code and tests to address the issues raised in the review.</a:t>
            </a:r>
          </a:p>
        </p:txBody>
      </p:sp>
      <p:sp>
        <p:nvSpPr>
          <p:cNvPr id="264" name="Table 9.12 Code review activities (2)"/>
          <p:cNvSpPr txBox="1">
            <a:spLocks noGrp="1"/>
          </p:cNvSpPr>
          <p:nvPr>
            <p:ph type="title"/>
          </p:nvPr>
        </p:nvSpPr>
        <p:spPr>
          <a:prstGeom prst="rect">
            <a:avLst/>
          </a:prstGeom>
        </p:spPr>
        <p:txBody>
          <a:bodyPr/>
          <a:lstStyle/>
          <a:p>
            <a:r>
              <a:t>Table 9.12 Code review activities (2)</a:t>
            </a:r>
          </a:p>
        </p:txBody>
      </p:sp>
      <p:sp>
        <p:nvSpPr>
          <p:cNvPr id="2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Are meaningful variable and function names used? (General) Meaningful names make a program easier to read and understand.…"/>
          <p:cNvSpPr txBox="1">
            <a:spLocks noGrp="1"/>
          </p:cNvSpPr>
          <p:nvPr>
            <p:ph type="body" idx="1"/>
          </p:nvPr>
        </p:nvSpPr>
        <p:spPr>
          <a:prstGeom prst="rect">
            <a:avLst/>
          </a:prstGeom>
        </p:spPr>
        <p:txBody>
          <a:bodyPr/>
          <a:lstStyle/>
          <a:p>
            <a:pPr defTabSz="473201">
              <a:spcBef>
                <a:spcPts val="2400"/>
              </a:spcBef>
              <a:defRPr sz="1944"/>
            </a:pPr>
            <a:r>
              <a:rPr b="1" i="1"/>
              <a:t>Are meaningful variable and function names used? (General)</a:t>
            </a:r>
            <a:br>
              <a:rPr b="1" i="1"/>
            </a:br>
            <a:r>
              <a:t>Meaningful names make a program easier to read and understand.</a:t>
            </a:r>
          </a:p>
          <a:p>
            <a:pPr defTabSz="473201">
              <a:spcBef>
                <a:spcPts val="2400"/>
              </a:spcBef>
              <a:defRPr sz="1944"/>
            </a:pPr>
            <a:r>
              <a:rPr b="1" i="1"/>
              <a:t>Have all data errors been considered and tests written for them? (General</a:t>
            </a:r>
            <a:r>
              <a:t>)</a:t>
            </a:r>
            <a:br/>
            <a:r>
              <a:t>It is easy to write tests for the most common cases but it is equally important to check that the program won’t fail when presented with incorrect data.	</a:t>
            </a:r>
          </a:p>
          <a:p>
            <a:pPr defTabSz="473201">
              <a:spcBef>
                <a:spcPts val="2400"/>
              </a:spcBef>
              <a:defRPr sz="1944"/>
            </a:pPr>
            <a:r>
              <a:rPr b="1"/>
              <a:t>Are all exceptions explicitly handled? (General)</a:t>
            </a:r>
            <a:br/>
            <a:r>
              <a:t>Unhandled exceptions may cause a system to crash.</a:t>
            </a:r>
          </a:p>
          <a:p>
            <a:pPr defTabSz="473201">
              <a:spcBef>
                <a:spcPts val="2400"/>
              </a:spcBef>
              <a:defRPr sz="1944"/>
            </a:pPr>
            <a:r>
              <a:rPr b="1"/>
              <a:t>Are default function parameters used? (Python)</a:t>
            </a:r>
            <a:br/>
            <a:r>
              <a:t>Python allows default values to be set for function parameters when the function is defined. This often leads to errors when programmers forget about or misuse them.  </a:t>
            </a:r>
          </a:p>
          <a:p>
            <a:pPr defTabSz="473201">
              <a:spcBef>
                <a:spcPts val="2400"/>
              </a:spcBef>
              <a:defRPr sz="1944"/>
            </a:pPr>
            <a:r>
              <a:rPr b="1" i="1"/>
              <a:t>Are types used consistently? (Python)</a:t>
            </a:r>
            <a:br/>
            <a:r>
              <a:t>Python does not have compile-time type checking so it it is possible to assign values of different types to the same variable. This is best avoided but, if used, it should be justified.</a:t>
            </a:r>
          </a:p>
          <a:p>
            <a:pPr defTabSz="473201">
              <a:spcBef>
                <a:spcPts val="2400"/>
              </a:spcBef>
              <a:defRPr sz="1944"/>
            </a:pPr>
            <a:r>
              <a:rPr b="1" i="1"/>
              <a:t>Is the indentation level correct? (Python)</a:t>
            </a:r>
            <a:br/>
            <a:r>
              <a:t>Python uses indentation rather than explicit brackets after conditional statements to indicate the code to be executed if the condition is true or false. If the code is not properly indented in nested conditionals this may mean that incorrect code is executed.</a:t>
            </a:r>
          </a:p>
        </p:txBody>
      </p:sp>
      <p:sp>
        <p:nvSpPr>
          <p:cNvPr id="268" name="Table 9.13 Part of a checklist for a Python code review"/>
          <p:cNvSpPr txBox="1">
            <a:spLocks noGrp="1"/>
          </p:cNvSpPr>
          <p:nvPr>
            <p:ph type="title"/>
          </p:nvPr>
        </p:nvSpPr>
        <p:spPr>
          <a:prstGeom prst="rect">
            <a:avLst/>
          </a:prstGeom>
        </p:spPr>
        <p:txBody>
          <a:bodyPr/>
          <a:lstStyle/>
          <a:p>
            <a:r>
              <a:t>Table 9.13 Part of a checklist for a Python code review </a:t>
            </a:r>
          </a:p>
        </p:txBody>
      </p:sp>
      <p:sp>
        <p:nvSpPr>
          <p:cNvPr id="2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unctional testing involves developing a large set of program tests so that, ideally, all of a program’s code is executed at least once.…"/>
          <p:cNvSpPr txBox="1">
            <a:spLocks noGrp="1"/>
          </p:cNvSpPr>
          <p:nvPr>
            <p:ph type="body" idx="1"/>
          </p:nvPr>
        </p:nvSpPr>
        <p:spPr>
          <a:prstGeom prst="rect">
            <a:avLst/>
          </a:prstGeom>
        </p:spPr>
        <p:txBody>
          <a:bodyPr/>
          <a:lstStyle/>
          <a:p>
            <a:r>
              <a:t>Functional testing involves developing a large set of program tests so that, ideally, all of a program’s code is executed at least once. </a:t>
            </a:r>
          </a:p>
          <a:p>
            <a:r>
              <a:t>The number of tests needed obviously depends on the size and the functionality of the application. </a:t>
            </a:r>
          </a:p>
          <a:p>
            <a:r>
              <a:t>For a business-focused web application, you may have to develop thousands of tests to convince yourself that your product is ready for release to customers.</a:t>
            </a:r>
          </a:p>
          <a:p>
            <a:r>
              <a:t>Functional testing is a staged activity in which you initially test individual units of code. You integrate code units with other units to create larger units then do more testing. </a:t>
            </a:r>
          </a:p>
          <a:p>
            <a:r>
              <a:t>The process continues until you have created a complete system ready for release. </a:t>
            </a:r>
          </a:p>
        </p:txBody>
      </p:sp>
      <p:sp>
        <p:nvSpPr>
          <p:cNvPr id="90" name="Functional testing"/>
          <p:cNvSpPr txBox="1">
            <a:spLocks noGrp="1"/>
          </p:cNvSpPr>
          <p:nvPr>
            <p:ph type="title"/>
          </p:nvPr>
        </p:nvSpPr>
        <p:spPr>
          <a:prstGeom prst="rect">
            <a:avLst/>
          </a:prstGeom>
        </p:spPr>
        <p:txBody>
          <a:bodyPr/>
          <a:lstStyle/>
          <a:p>
            <a:r>
              <a:t>Functional testing</a:t>
            </a:r>
          </a:p>
        </p:txBody>
      </p:sp>
      <p:sp>
        <p:nvSpPr>
          <p:cNvPr id="91"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he aim of program testing is to find bugs and to show that a program does what its developers expect it to do.…"/>
          <p:cNvSpPr txBox="1">
            <a:spLocks noGrp="1"/>
          </p:cNvSpPr>
          <p:nvPr>
            <p:ph type="body" idx="1"/>
          </p:nvPr>
        </p:nvSpPr>
        <p:spPr>
          <a:xfrm>
            <a:off x="715119" y="1798637"/>
            <a:ext cx="11857881" cy="7197230"/>
          </a:xfrm>
          <a:prstGeom prst="rect">
            <a:avLst/>
          </a:prstGeom>
        </p:spPr>
        <p:txBody>
          <a:bodyPr/>
          <a:lstStyle/>
          <a:p>
            <a:pPr marL="216167" indent="-216167" defTabSz="514095">
              <a:spcBef>
                <a:spcPts val="2600"/>
              </a:spcBef>
              <a:defRPr sz="2464"/>
            </a:pPr>
            <a:r>
              <a:t>The aim of program testing is to find bugs and to show that a program does what its developers expect it to do. </a:t>
            </a:r>
          </a:p>
          <a:p>
            <a:pPr marL="216167" indent="-216167" defTabSz="514095">
              <a:spcBef>
                <a:spcPts val="2600"/>
              </a:spcBef>
              <a:defRPr sz="2464"/>
            </a:pPr>
            <a:r>
              <a:t>Four types of testing that are relevant to software products are functional testing, user testing, load and performance testing and security testing.</a:t>
            </a:r>
          </a:p>
          <a:p>
            <a:pPr marL="216167" indent="-216167" defTabSz="514095">
              <a:spcBef>
                <a:spcPts val="2600"/>
              </a:spcBef>
              <a:defRPr sz="2464"/>
            </a:pPr>
            <a:r>
              <a:t>Unit testing involves testing program units such as functions or class methods that have a single responsibility. Feature testing focuses on testing individual system features. System testing tests the system as a whole to check for unwanted interactions between features and between the system and its environment.</a:t>
            </a:r>
          </a:p>
          <a:p>
            <a:pPr marL="216167" indent="-216167" defTabSz="514095">
              <a:spcBef>
                <a:spcPts val="2600"/>
              </a:spcBef>
              <a:defRPr sz="2464"/>
            </a:pPr>
            <a:r>
              <a:t>Identifying equivalence partitions, in which all inputs have the same characteristics, and choosing test inputs at the boundaries of these partitions, is an effective way of finding bugs in a program.</a:t>
            </a:r>
          </a:p>
          <a:p>
            <a:pPr marL="216167" indent="-216167" defTabSz="514095">
              <a:spcBef>
                <a:spcPts val="2600"/>
              </a:spcBef>
              <a:defRPr sz="2464"/>
            </a:pPr>
            <a:r>
              <a:t>User stories may be used as a basis for deriving feature tests.</a:t>
            </a:r>
          </a:p>
          <a:p>
            <a:pPr marL="216167" indent="-216167" defTabSz="514095">
              <a:spcBef>
                <a:spcPts val="2600"/>
              </a:spcBef>
              <a:defRPr sz="2464"/>
            </a:pPr>
            <a:r>
              <a:t>Test automation is based on the idea that tests should be executable. You develop a set of executable tests and run these each time you make a change to a system.</a:t>
            </a:r>
          </a:p>
        </p:txBody>
      </p:sp>
      <p:sp>
        <p:nvSpPr>
          <p:cNvPr id="272" name="Key points 1"/>
          <p:cNvSpPr txBox="1">
            <a:spLocks noGrp="1"/>
          </p:cNvSpPr>
          <p:nvPr>
            <p:ph type="title"/>
          </p:nvPr>
        </p:nvSpPr>
        <p:spPr>
          <a:xfrm>
            <a:off x="651619" y="406400"/>
            <a:ext cx="11701562" cy="1142504"/>
          </a:xfrm>
          <a:prstGeom prst="rect">
            <a:avLst/>
          </a:prstGeom>
        </p:spPr>
        <p:txBody>
          <a:bodyPr/>
          <a:lstStyle/>
          <a:p>
            <a:r>
              <a:t>Key points 1</a:t>
            </a:r>
          </a:p>
        </p:txBody>
      </p:sp>
      <p:sp>
        <p:nvSpPr>
          <p:cNvPr id="27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he structure of an automated unit test should be arrange-action-assert. You set up the test parameters, call the function or method being tested, and make an assertion of what should be true after the action has been completed.…"/>
          <p:cNvSpPr txBox="1">
            <a:spLocks noGrp="1"/>
          </p:cNvSpPr>
          <p:nvPr>
            <p:ph type="body" idx="1"/>
          </p:nvPr>
        </p:nvSpPr>
        <p:spPr>
          <a:prstGeom prst="rect">
            <a:avLst/>
          </a:prstGeom>
        </p:spPr>
        <p:txBody>
          <a:bodyPr/>
          <a:lstStyle/>
          <a:p>
            <a:pPr marL="238275" indent="-238275" defTabSz="566674">
              <a:spcBef>
                <a:spcPts val="2900"/>
              </a:spcBef>
              <a:defRPr sz="2716"/>
            </a:pPr>
            <a:r>
              <a:t>The structure of an automated unit test should be arrange-action-assert. You set up the test parameters, call the function or method being tested, and make an assertion of what should be true after the action has been completed.</a:t>
            </a:r>
          </a:p>
          <a:p>
            <a:pPr marL="238275" indent="-238275" defTabSz="566674">
              <a:spcBef>
                <a:spcPts val="2900"/>
              </a:spcBef>
              <a:defRPr sz="2716"/>
            </a:pPr>
            <a:r>
              <a:t>Test-driven development is an approach to development where executable tests are written before the code. Code is then developed to pass the tests.</a:t>
            </a:r>
          </a:p>
          <a:p>
            <a:pPr marL="238275" indent="-238275" defTabSz="566674">
              <a:spcBef>
                <a:spcPts val="2900"/>
              </a:spcBef>
              <a:defRPr sz="2716"/>
            </a:pPr>
            <a:r>
              <a:t>A disadvantage of test-driven development is that programmers focus on the detail of passing tests rather than considering the broader structure of their code and algorithms used.</a:t>
            </a:r>
          </a:p>
          <a:p>
            <a:pPr marL="238275" indent="-238275" defTabSz="566674">
              <a:spcBef>
                <a:spcPts val="2900"/>
              </a:spcBef>
              <a:defRPr sz="2716"/>
            </a:pPr>
            <a:r>
              <a:t>Security testing may be risk driven where a list of security risks is used to identify tests that may identify system vulnerabilities.</a:t>
            </a:r>
          </a:p>
          <a:p>
            <a:pPr marL="238275" indent="-238275" defTabSz="566674">
              <a:spcBef>
                <a:spcPts val="2900"/>
              </a:spcBef>
              <a:defRPr sz="2716"/>
            </a:pPr>
            <a:r>
              <a:t>Code reviews are an effective supplement to testing. They involve people checking the code to comment on the code quality and to look for bugs.</a:t>
            </a:r>
          </a:p>
        </p:txBody>
      </p:sp>
      <p:sp>
        <p:nvSpPr>
          <p:cNvPr id="276" name="Key points 2"/>
          <p:cNvSpPr txBox="1">
            <a:spLocks noGrp="1"/>
          </p:cNvSpPr>
          <p:nvPr>
            <p:ph type="title"/>
          </p:nvPr>
        </p:nvSpPr>
        <p:spPr>
          <a:prstGeom prst="rect">
            <a:avLst/>
          </a:prstGeom>
        </p:spPr>
        <p:txBody>
          <a:bodyPr/>
          <a:lstStyle/>
          <a:p>
            <a:r>
              <a:t>Key points 2</a:t>
            </a:r>
          </a:p>
        </p:txBody>
      </p:sp>
      <p:sp>
        <p:nvSpPr>
          <p:cNvPr id="27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p:cNvSpPr/>
          <p:nvPr/>
        </p:nvSpPr>
        <p:spPr>
          <a:xfrm>
            <a:off x="1320800" y="1301501"/>
            <a:ext cx="9584234" cy="7664055"/>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effectLst>
                  <a:outerShdw blurRad="25400" dist="23998" dir="2700000" rotWithShape="0">
                    <a:srgbClr val="000000">
                      <a:alpha val="31034"/>
                    </a:srgbClr>
                  </a:outerShdw>
                </a:effectLst>
                <a:latin typeface="+mn-lt"/>
                <a:ea typeface="+mn-ea"/>
                <a:cs typeface="+mn-cs"/>
                <a:sym typeface="Helvetica Light"/>
              </a:defRPr>
            </a:pPr>
            <a:endParaRPr/>
          </a:p>
        </p:txBody>
      </p:sp>
      <p:sp>
        <p:nvSpPr>
          <p:cNvPr id="94" name="Figure 9.2 Functional testing"/>
          <p:cNvSpPr txBox="1">
            <a:spLocks noGrp="1"/>
          </p:cNvSpPr>
          <p:nvPr>
            <p:ph type="title"/>
          </p:nvPr>
        </p:nvSpPr>
        <p:spPr>
          <a:prstGeom prst="rect">
            <a:avLst/>
          </a:prstGeom>
        </p:spPr>
        <p:txBody>
          <a:bodyPr/>
          <a:lstStyle/>
          <a:p>
            <a:r>
              <a:t>Figure 9.2 Functional testing</a:t>
            </a:r>
          </a:p>
        </p:txBody>
      </p:sp>
      <p:sp>
        <p:nvSpPr>
          <p:cNvPr id="95"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6" name="Picture 5">
            <a:extLst>
              <a:ext uri="{FF2B5EF4-FFF2-40B4-BE49-F238E27FC236}">
                <a16:creationId xmlns:a16="http://schemas.microsoft.com/office/drawing/2014/main" id="{4C53ACB6-CB76-2147-8CEA-C89CF2D91C68}"/>
              </a:ext>
            </a:extLst>
          </p:cNvPr>
          <p:cNvPicPr>
            <a:picLocks noChangeAspect="1"/>
          </p:cNvPicPr>
          <p:nvPr/>
        </p:nvPicPr>
        <p:blipFill rotWithShape="1">
          <a:blip r:embed="rId2">
            <a:extLst>
              <a:ext uri="{28A0092B-C50C-407E-A947-70E740481C1C}">
                <a14:useLocalDpi xmlns:a14="http://schemas.microsoft.com/office/drawing/2010/main" val="0"/>
              </a:ext>
            </a:extLst>
          </a:blip>
          <a:srcRect l="22713" t="17040" r="26744" b="40910"/>
          <a:stretch/>
        </p:blipFill>
        <p:spPr>
          <a:xfrm>
            <a:off x="2848130" y="1301501"/>
            <a:ext cx="6685614" cy="794408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Unit testing The aim of unit testing is to test program units in isolation. Tests should be designed to execute all of the code in a unit at least once. Individual code units are tested by the programmer as they are developed.…"/>
          <p:cNvSpPr txBox="1">
            <a:spLocks noGrp="1"/>
          </p:cNvSpPr>
          <p:nvPr>
            <p:ph type="body" idx="1"/>
          </p:nvPr>
        </p:nvSpPr>
        <p:spPr>
          <a:prstGeom prst="rect">
            <a:avLst/>
          </a:prstGeom>
        </p:spPr>
        <p:txBody>
          <a:bodyPr/>
          <a:lstStyle/>
          <a:p>
            <a:pPr defTabSz="496570">
              <a:spcBef>
                <a:spcPts val="2500"/>
              </a:spcBef>
              <a:defRPr sz="2040" b="1" i="1"/>
            </a:pPr>
            <a:r>
              <a:t>Unit testing</a:t>
            </a:r>
            <a:br/>
            <a:r>
              <a:rPr b="0" i="0"/>
              <a:t>The aim of unit testing is to test program units in isolation. Tests should be designed to execute all of the code in a unit at least once. Individual code units are tested by the programmer as they are developed.</a:t>
            </a:r>
          </a:p>
          <a:p>
            <a:pPr defTabSz="496570">
              <a:spcBef>
                <a:spcPts val="2500"/>
              </a:spcBef>
              <a:defRPr sz="2040" b="1" i="1"/>
            </a:pPr>
            <a:r>
              <a:t>Feature testing</a:t>
            </a:r>
            <a:br/>
            <a:r>
              <a:rPr b="0" i="0"/>
              <a:t>Code units are integrated to create features. Feature tests should test all aspects of a feature. All of the programmers who contribute code units to a feature should be involved in its testing.</a:t>
            </a:r>
          </a:p>
          <a:p>
            <a:pPr defTabSz="496570">
              <a:spcBef>
                <a:spcPts val="2500"/>
              </a:spcBef>
              <a:defRPr sz="2040" b="1" i="1"/>
            </a:pPr>
            <a:r>
              <a:t>System testing</a:t>
            </a:r>
            <a:br/>
            <a:r>
              <a:rPr b="0" i="0"/>
              <a:t>Code units are integrated to create a working (perhaps incomplete) version of a system. The aim of system testing is to check that there are no unexpected interactions between the features in the system. System testing may also involve checking the responsiveness, reliability and security of the system. In large companies, a dedicated testing team may be responsible for system testing. In small companies, this is impractical, so product developers are also involved in system testing.</a:t>
            </a:r>
          </a:p>
          <a:p>
            <a:pPr defTabSz="496570">
              <a:spcBef>
                <a:spcPts val="2500"/>
              </a:spcBef>
              <a:defRPr sz="2040" b="1" i="1"/>
            </a:pPr>
            <a:r>
              <a:t>Release testing</a:t>
            </a:r>
            <a:br/>
            <a:r>
              <a:rPr b="0" i="0"/>
              <a:t>The system is packaged for release to customers and the release is tested to check that it operates as expected. The software may be released as a cloud service or as a download to be installed on a customer’s computer or mobile device. If DevOps is used, then the development team are responsible for release testing otherwise a separate team has that responsibility.</a:t>
            </a:r>
          </a:p>
        </p:txBody>
      </p:sp>
      <p:sp>
        <p:nvSpPr>
          <p:cNvPr id="99" name="Table 9.2 Functional testing processes"/>
          <p:cNvSpPr txBox="1">
            <a:spLocks noGrp="1"/>
          </p:cNvSpPr>
          <p:nvPr>
            <p:ph type="title"/>
          </p:nvPr>
        </p:nvSpPr>
        <p:spPr>
          <a:prstGeom prst="rect">
            <a:avLst/>
          </a:prstGeom>
        </p:spPr>
        <p:txBody>
          <a:bodyPr/>
          <a:lstStyle/>
          <a:p>
            <a:r>
              <a:t>Table 9.2 Functional testing processes</a:t>
            </a:r>
          </a:p>
        </p:txBody>
      </p:sp>
      <p:sp>
        <p:nvSpPr>
          <p:cNvPr id="10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s you develop a code unit, you should also develop tests for that code.…"/>
          <p:cNvSpPr txBox="1">
            <a:spLocks noGrp="1"/>
          </p:cNvSpPr>
          <p:nvPr>
            <p:ph type="body" idx="1"/>
          </p:nvPr>
        </p:nvSpPr>
        <p:spPr>
          <a:xfrm>
            <a:off x="573459" y="1557337"/>
            <a:ext cx="11857882" cy="7197230"/>
          </a:xfrm>
          <a:prstGeom prst="rect">
            <a:avLst/>
          </a:prstGeom>
        </p:spPr>
        <p:txBody>
          <a:bodyPr>
            <a:normAutofit lnSpcReduction="10000"/>
          </a:bodyPr>
          <a:lstStyle/>
          <a:p>
            <a:pPr marL="243188" indent="-243188" defTabSz="578358">
              <a:spcBef>
                <a:spcPts val="2900"/>
              </a:spcBef>
              <a:defRPr sz="2772"/>
            </a:pPr>
            <a:r>
              <a:t>As you develop a code unit, you should also develop tests for that code. </a:t>
            </a:r>
          </a:p>
          <a:p>
            <a:pPr marL="243188" indent="-243188" defTabSz="578358">
              <a:spcBef>
                <a:spcPts val="2900"/>
              </a:spcBef>
              <a:defRPr sz="2772"/>
            </a:pPr>
            <a:r>
              <a:t>A code unit is anything that has a clearly defined responsibility. It is usually a function or class method but could be a module that includes a small number of other functions. </a:t>
            </a:r>
          </a:p>
          <a:p>
            <a:pPr marL="243188" indent="-243188" defTabSz="578358">
              <a:spcBef>
                <a:spcPts val="2900"/>
              </a:spcBef>
              <a:defRPr sz="2772"/>
            </a:pPr>
            <a:r>
              <a:t>Unit testing is based on a simple general principle:</a:t>
            </a:r>
          </a:p>
          <a:p>
            <a:pPr marL="905255" lvl="1" indent="-452627" defTabSz="578358">
              <a:spcBef>
                <a:spcPts val="2900"/>
              </a:spcBef>
              <a:defRPr sz="2376"/>
            </a:pPr>
            <a:r>
              <a:t>If a program unit behaves as expected for a set of inputs that have some shared characteristics, it will behave in the same way for a larger set whose members share these characteristics.</a:t>
            </a:r>
          </a:p>
          <a:p>
            <a:pPr marL="243188" indent="-243188" defTabSz="578358">
              <a:spcBef>
                <a:spcPts val="2900"/>
              </a:spcBef>
              <a:defRPr sz="2772"/>
            </a:pPr>
            <a:r>
              <a:t>To test a program efficiently, you should identify sets of inputs (equivalence partitions) that will be treated in the same way in your code. </a:t>
            </a:r>
          </a:p>
          <a:p>
            <a:pPr marL="243188" indent="-243188" defTabSz="578358">
              <a:spcBef>
                <a:spcPts val="2900"/>
              </a:spcBef>
              <a:defRPr sz="2772"/>
            </a:pPr>
            <a:r>
              <a:t>The equivalence partitions that you identify should not just include those containing inputs that produce the correct values. You should also identify ‘incorrectness partitions’ where the inputs are deliberately incorrect. </a:t>
            </a:r>
          </a:p>
        </p:txBody>
      </p:sp>
      <p:sp>
        <p:nvSpPr>
          <p:cNvPr id="103" name="Unit testing"/>
          <p:cNvSpPr txBox="1">
            <a:spLocks noGrp="1"/>
          </p:cNvSpPr>
          <p:nvPr>
            <p:ph type="title"/>
          </p:nvPr>
        </p:nvSpPr>
        <p:spPr>
          <a:prstGeom prst="rect">
            <a:avLst/>
          </a:prstGeom>
        </p:spPr>
        <p:txBody>
          <a:bodyPr/>
          <a:lstStyle/>
          <a:p>
            <a:r>
              <a:t>Unit testing</a:t>
            </a:r>
          </a:p>
        </p:txBody>
      </p:sp>
      <p:sp>
        <p:nvSpPr>
          <p:cNvPr id="10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igure 9.3 Equivalence partitions"/>
          <p:cNvSpPr txBox="1">
            <a:spLocks noGrp="1"/>
          </p:cNvSpPr>
          <p:nvPr>
            <p:ph type="title"/>
          </p:nvPr>
        </p:nvSpPr>
        <p:spPr>
          <a:prstGeom prst="rect">
            <a:avLst/>
          </a:prstGeom>
        </p:spPr>
        <p:txBody>
          <a:bodyPr/>
          <a:lstStyle/>
          <a:p>
            <a:r>
              <a:t>Figure 9.3 Equivalence partitions</a:t>
            </a:r>
          </a:p>
        </p:txBody>
      </p:sp>
      <p:sp>
        <p:nvSpPr>
          <p:cNvPr id="10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5" name="Picture 4">
            <a:extLst>
              <a:ext uri="{FF2B5EF4-FFF2-40B4-BE49-F238E27FC236}">
                <a16:creationId xmlns:a16="http://schemas.microsoft.com/office/drawing/2014/main" id="{048F0F94-51BB-8341-A9FB-93622B0F6163}"/>
              </a:ext>
            </a:extLst>
          </p:cNvPr>
          <p:cNvPicPr>
            <a:picLocks noChangeAspect="1"/>
          </p:cNvPicPr>
          <p:nvPr/>
        </p:nvPicPr>
        <p:blipFill rotWithShape="1">
          <a:blip r:embed="rId2">
            <a:extLst>
              <a:ext uri="{28A0092B-C50C-407E-A947-70E740481C1C}">
                <a14:useLocalDpi xmlns:a14="http://schemas.microsoft.com/office/drawing/2010/main" val="0"/>
              </a:ext>
            </a:extLst>
          </a:blip>
          <a:srcRect t="12251" b="41951"/>
          <a:stretch/>
        </p:blipFill>
        <p:spPr>
          <a:xfrm>
            <a:off x="503732" y="1246688"/>
            <a:ext cx="11548568" cy="7553756"/>
          </a:xfrm>
          <a:prstGeom prst="rect">
            <a:avLst/>
          </a:prstGeom>
        </p:spPr>
      </p:pic>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3502</Words>
  <Application>Microsoft Macintosh PowerPoint</Application>
  <PresentationFormat>Custom</PresentationFormat>
  <Paragraphs>371</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Helvetica</vt:lpstr>
      <vt:lpstr>Helvetica Light</vt:lpstr>
      <vt:lpstr>Helvetica Neue</vt:lpstr>
      <vt:lpstr>Gradient</vt:lpstr>
      <vt:lpstr>Testing</vt:lpstr>
      <vt:lpstr>Software testing</vt:lpstr>
      <vt:lpstr>Program bugs</vt:lpstr>
      <vt:lpstr>Table 9.1 Types of testing</vt:lpstr>
      <vt:lpstr>Functional testing</vt:lpstr>
      <vt:lpstr>Figure 9.2 Functional testing</vt:lpstr>
      <vt:lpstr>Table 9.2 Functional testing processes</vt:lpstr>
      <vt:lpstr>Unit testing</vt:lpstr>
      <vt:lpstr>Figure 9.3 Equivalence partitions</vt:lpstr>
      <vt:lpstr>Program 9.1 A name checking function</vt:lpstr>
      <vt:lpstr>Table 9.3 Equivalence partitions for the name checking function</vt:lpstr>
      <vt:lpstr>Table 9.4 Unit testing guidelines (1)</vt:lpstr>
      <vt:lpstr>Table 9.4 Unit testing guidelines (2)</vt:lpstr>
      <vt:lpstr>Feature testing</vt:lpstr>
      <vt:lpstr>Types of feature test</vt:lpstr>
      <vt:lpstr>Table 9.5 User stories for the sign-in with Google feature</vt:lpstr>
      <vt:lpstr>Table 9.6 Feature tests for sign-in with Google</vt:lpstr>
      <vt:lpstr>System and release testing</vt:lpstr>
      <vt:lpstr>Scenario-based testing</vt:lpstr>
      <vt:lpstr>Figure 9.7 Choosing a holiday destination</vt:lpstr>
      <vt:lpstr>Table 9.8 End-to-end pathways</vt:lpstr>
      <vt:lpstr>Release testing</vt:lpstr>
      <vt:lpstr>Test automation</vt:lpstr>
      <vt:lpstr>Figure 9.4 Automated testing</vt:lpstr>
      <vt:lpstr>Program 9.2 Test methods for an interest calculator</vt:lpstr>
      <vt:lpstr>Automated tests</vt:lpstr>
      <vt:lpstr>Program 9.3 (1) Executable tests for the namecheck function</vt:lpstr>
      <vt:lpstr>Program 9.3 (2) Executable tests for the namecheck function</vt:lpstr>
      <vt:lpstr>Program 9.4 Code to run unit tests from files</vt:lpstr>
      <vt:lpstr>Figure 9.5 The test pyramid</vt:lpstr>
      <vt:lpstr>Automated feature testing</vt:lpstr>
      <vt:lpstr>Figure 9.6 Feature editing through an API</vt:lpstr>
      <vt:lpstr>System testing</vt:lpstr>
      <vt:lpstr>Figure 9.7 Interaction recording and playback</vt:lpstr>
      <vt:lpstr>Test-driven development</vt:lpstr>
      <vt:lpstr>Figure 9.8 Test-driven development</vt:lpstr>
      <vt:lpstr>Table 9.9 Stages of test-driven development (1)</vt:lpstr>
      <vt:lpstr>Table 9.9 Stages of test-driven development (2)</vt:lpstr>
      <vt:lpstr>Benefits of test-driven development</vt:lpstr>
      <vt:lpstr>Table 9.10 My reasons for not using TDD</vt:lpstr>
      <vt:lpstr>Security testing</vt:lpstr>
      <vt:lpstr>Risk-based security testing</vt:lpstr>
      <vt:lpstr>Table 9.11 Examples of security risks</vt:lpstr>
      <vt:lpstr>Risk analysis</vt:lpstr>
      <vt:lpstr>Code reviews</vt:lpstr>
      <vt:lpstr>Figure 9.9 Code reviews</vt:lpstr>
      <vt:lpstr>Table 9.12 Code review activities (1)</vt:lpstr>
      <vt:lpstr>Table 9.12 Code review activities (2)</vt:lpstr>
      <vt:lpstr>Table 9.13 Part of a checklist for a Python code review </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cp:lastModifiedBy>Ian Sommerville</cp:lastModifiedBy>
  <cp:revision>1</cp:revision>
  <dcterms:modified xsi:type="dcterms:W3CDTF">2019-01-31T11:10:02Z</dcterms:modified>
</cp:coreProperties>
</file>