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scadia Code Light" panose="020B0609020000020004" pitchFamily="49" charset="0"/>
      <p:regular r:id="rId14"/>
      <p:italic r:id="rId15"/>
    </p:embeddedFont>
    <p:embeddedFont>
      <p:font typeface="Gill Sans MT Ext Condensed Bold" panose="020B0902020104020203" pitchFamily="34" charset="0"/>
      <p:regular r:id="rId16"/>
    </p:embeddedFont>
    <p:embeddedFont>
      <p:font typeface="Goudy Old Style" panose="02020502050305020303" pitchFamily="18" charset="0"/>
      <p:regular r:id="rId17"/>
      <p:bold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7" autoAdjust="0"/>
    <p:restoredTop sz="73146" autoAdjust="0"/>
  </p:normalViewPr>
  <p:slideViewPr>
    <p:cSldViewPr>
      <p:cViewPr varScale="1">
        <p:scale>
          <a:sx n="31" d="100"/>
          <a:sy n="31" d="100"/>
        </p:scale>
        <p:origin x="152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Career%20Center\Job%20Simulation\Accenture%20North%20America%20-%20Data%20Analytics%20and%20Visualization\Final%20Results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4000" dirty="0"/>
              <a:t>Total Score</a:t>
            </a:r>
            <a:r>
              <a:rPr lang="en-ID" sz="4000" baseline="0" dirty="0"/>
              <a:t> of 5 Most Popular Categories</a:t>
            </a:r>
            <a:endParaRPr lang="en-ID" sz="4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@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8-4F6C-9FB4-1D3B76F08B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204832"/>
        <c:axId val="114202912"/>
      </c:barChart>
      <c:catAx>
        <c:axId val="11420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02912"/>
        <c:crosses val="autoZero"/>
        <c:auto val="1"/>
        <c:lblAlgn val="ctr"/>
        <c:lblOffset val="100"/>
        <c:noMultiLvlLbl val="0"/>
      </c:catAx>
      <c:valAx>
        <c:axId val="11420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3000" dirty="0"/>
                  <a:t>Total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0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3500" dirty="0">
                <a:solidFill>
                  <a:schemeClr val="tx1"/>
                </a:solidFill>
              </a:rPr>
              <a:t>Popularity Percentage Share from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FE3-BDED-3378C9427A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FE3-BDED-3378C9427A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FE3-BDED-3378C9427A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FE3-BDED-3378C9427A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FE3-BDED-3378C9427A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@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FE3-BDED-3378C9427A7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23526" y="2629707"/>
            <a:ext cx="5993425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oudy Old Style" panose="02020502050305020303" pitchFamily="18" charset="0"/>
              </a:rPr>
              <a:t>Top 5 Popular Categories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126766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126766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15196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3469227" y="1161805"/>
            <a:ext cx="4988973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ill Sans MT Ext Condensed Bold" panose="020B090202010402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32E888-CE0F-7110-55B0-B9EA772AB265}"/>
              </a:ext>
            </a:extLst>
          </p:cNvPr>
          <p:cNvSpPr txBox="1"/>
          <p:nvPr/>
        </p:nvSpPr>
        <p:spPr>
          <a:xfrm>
            <a:off x="9525002" y="995628"/>
            <a:ext cx="8280596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ANALYSIS</a:t>
            </a:r>
          </a:p>
          <a:p>
            <a:r>
              <a:rPr lang="en-US" sz="3000" dirty="0"/>
              <a:t>Animals and science are the two most popular categories of content, showing that people enjoy “real-life” and “factual” content the most.</a:t>
            </a:r>
          </a:p>
          <a:p>
            <a:endParaRPr lang="en-US" sz="3000" dirty="0"/>
          </a:p>
          <a:p>
            <a:r>
              <a:rPr lang="en-US" sz="3000" b="1" dirty="0"/>
              <a:t>INSIGHT</a:t>
            </a:r>
          </a:p>
          <a:p>
            <a:r>
              <a:rPr lang="en-US" sz="3000" dirty="0"/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US" sz="3000" dirty="0"/>
          </a:p>
          <a:p>
            <a:r>
              <a:rPr lang="en-US" sz="3000" b="1" dirty="0"/>
              <a:t>NEXT STEPS</a:t>
            </a:r>
          </a:p>
          <a:p>
            <a:r>
              <a:rPr lang="en-US" sz="3000" dirty="0"/>
              <a:t>This ad-hoc analysis is insightful, but it’s time to take this analysis into large scale production for real-time understanding of your business.</a:t>
            </a:r>
            <a:endParaRPr lang="en-ID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803973"/>
            <a:chOff x="0" y="0"/>
            <a:chExt cx="11564591" cy="773862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000" spc="-80" dirty="0">
                  <a:solidFill>
                    <a:srgbClr val="000000"/>
                  </a:solidFill>
                  <a:latin typeface="Gill Sans MT Ext Condensed Bold" panose="020B090202010402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440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000" spc="-19" dirty="0">
                  <a:solidFill>
                    <a:srgbClr val="000000"/>
                  </a:solidFill>
                  <a:latin typeface="Goudy Old Style" panose="02020502050305020303" pitchFamily="18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000" spc="-19" dirty="0">
                  <a:solidFill>
                    <a:srgbClr val="000000"/>
                  </a:solidFill>
                  <a:latin typeface="Goudy Old Style" panose="02020502050305020303" pitchFamily="18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000" spc="-19" dirty="0">
                  <a:solidFill>
                    <a:srgbClr val="000000"/>
                  </a:solidFill>
                  <a:latin typeface="Goudy Old Style" panose="02020502050305020303" pitchFamily="18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000" spc="-19" dirty="0">
                  <a:solidFill>
                    <a:srgbClr val="000000"/>
                  </a:solidFill>
                  <a:latin typeface="Goudy Old Style" panose="02020502050305020303" pitchFamily="18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000" spc="-19" dirty="0">
                  <a:solidFill>
                    <a:srgbClr val="000000"/>
                  </a:solidFill>
                  <a:latin typeface="Goudy Old Style" panose="02020502050305020303" pitchFamily="18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000" spc="-19" dirty="0">
                  <a:solidFill>
                    <a:srgbClr val="000000"/>
                  </a:solidFill>
                  <a:latin typeface="Goudy Old Style" panose="02020502050305020303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D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46731" y="4527946"/>
            <a:ext cx="448197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MT Ext Condensed Bold" panose="020B090202010402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3E950C-743A-47E7-CEF1-54E395C47D61}"/>
              </a:ext>
            </a:extLst>
          </p:cNvPr>
          <p:cNvSpPr txBox="1"/>
          <p:nvPr/>
        </p:nvSpPr>
        <p:spPr>
          <a:xfrm>
            <a:off x="8989165" y="3230345"/>
            <a:ext cx="700033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Social Buzz is a fast growing technology unicorn that need to adapt quickly to its global scale.</a:t>
            </a:r>
          </a:p>
          <a:p>
            <a:r>
              <a:rPr lang="en-US" sz="2700" dirty="0"/>
              <a:t>Accenture has begun a 3 months POC focusing on these tasks:</a:t>
            </a:r>
          </a:p>
          <a:p>
            <a:endParaRPr lang="en-US" sz="2700" dirty="0"/>
          </a:p>
          <a:p>
            <a:pPr marL="514350" indent="-514350">
              <a:buAutoNum type="arabicPeriod"/>
            </a:pPr>
            <a:r>
              <a:rPr lang="en-US" sz="2700" dirty="0"/>
              <a:t>An audit of Social Buzz’s big data practice</a:t>
            </a:r>
          </a:p>
          <a:p>
            <a:pPr marL="514350" indent="-514350">
              <a:buAutoNum type="arabicPeriod"/>
            </a:pPr>
            <a:r>
              <a:rPr lang="en-US" sz="2700" dirty="0"/>
              <a:t>Recommendations for a successful IPO</a:t>
            </a:r>
          </a:p>
          <a:p>
            <a:pPr marL="514350" indent="-514350">
              <a:buAutoNum type="arabicPeriod"/>
            </a:pPr>
            <a:r>
              <a:rPr lang="en-US" sz="2700" dirty="0"/>
              <a:t>Analysis to find Social Buzz’s top 5 most popular categories of content</a:t>
            </a:r>
            <a:endParaRPr lang="en-ID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426898" y="2308954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MT Ext Condensed Bold" panose="020B090202010402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638309-B260-EFC7-B221-367F489DE6DC}"/>
              </a:ext>
            </a:extLst>
          </p:cNvPr>
          <p:cNvSpPr txBox="1"/>
          <p:nvPr/>
        </p:nvSpPr>
        <p:spPr>
          <a:xfrm>
            <a:off x="2759088" y="4769404"/>
            <a:ext cx="714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 100,000 posts per day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Over 36,500,000 pieces of content per year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50963-2240-F920-AEAB-82ED7D4EA1AE}"/>
              </a:ext>
            </a:extLst>
          </p:cNvPr>
          <p:cNvSpPr txBox="1"/>
          <p:nvPr/>
        </p:nvSpPr>
        <p:spPr>
          <a:xfrm>
            <a:off x="2877967" y="7527405"/>
            <a:ext cx="6266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ID"/>
          </a:p>
        </p:txBody>
      </p:sp>
      <p:sp>
        <p:nvSpPr>
          <p:cNvPr id="31" name="TextBox 31"/>
          <p:cNvSpPr txBox="1"/>
          <p:nvPr/>
        </p:nvSpPr>
        <p:spPr>
          <a:xfrm>
            <a:off x="2659160" y="4346186"/>
            <a:ext cx="561227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ill Sans MT Ext Condensed Bold" panose="020B090202010402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349D4-7FAC-47A6-9FC0-10E5E4DDB9C7}"/>
              </a:ext>
            </a:extLst>
          </p:cNvPr>
          <p:cNvSpPr txBox="1"/>
          <p:nvPr/>
        </p:nvSpPr>
        <p:spPr>
          <a:xfrm>
            <a:off x="14260020" y="1454169"/>
            <a:ext cx="3227077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ANDREW FLEMING</a:t>
            </a:r>
            <a:endParaRPr lang="en-ID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F31E8-0971-06F3-18B6-ED2435219B2A}"/>
              </a:ext>
            </a:extLst>
          </p:cNvPr>
          <p:cNvSpPr txBox="1"/>
          <p:nvPr/>
        </p:nvSpPr>
        <p:spPr>
          <a:xfrm>
            <a:off x="14500036" y="1984477"/>
            <a:ext cx="32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Chief Technical Architect</a:t>
            </a:r>
            <a:endParaRPr lang="en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0FF44-79C7-BF3E-C97A-8280FC9E7F53}"/>
              </a:ext>
            </a:extLst>
          </p:cNvPr>
          <p:cNvSpPr txBox="1"/>
          <p:nvPr/>
        </p:nvSpPr>
        <p:spPr>
          <a:xfrm>
            <a:off x="14260019" y="4567095"/>
            <a:ext cx="3227077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MARCUS ROMPTON</a:t>
            </a:r>
            <a:endParaRPr lang="en-ID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F8F03B-5106-9A9F-9464-BF8564DB4051}"/>
              </a:ext>
            </a:extLst>
          </p:cNvPr>
          <p:cNvSpPr txBox="1"/>
          <p:nvPr/>
        </p:nvSpPr>
        <p:spPr>
          <a:xfrm>
            <a:off x="15060923" y="5140358"/>
            <a:ext cx="32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Senior Principle</a:t>
            </a:r>
            <a:endParaRPr lang="en-ID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56A2FF-159A-DFD9-62C6-93AF01AF5D20}"/>
              </a:ext>
            </a:extLst>
          </p:cNvPr>
          <p:cNvSpPr txBox="1"/>
          <p:nvPr/>
        </p:nvSpPr>
        <p:spPr>
          <a:xfrm>
            <a:off x="14348128" y="7610106"/>
            <a:ext cx="3227077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RAHMA OKTA</a:t>
            </a:r>
            <a:endParaRPr lang="en-ID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D8FA8-2127-DC65-608E-0E0D63BED448}"/>
              </a:ext>
            </a:extLst>
          </p:cNvPr>
          <p:cNvSpPr txBox="1"/>
          <p:nvPr/>
        </p:nvSpPr>
        <p:spPr>
          <a:xfrm>
            <a:off x="14733886" y="8133326"/>
            <a:ext cx="32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Analyst</a:t>
            </a:r>
            <a:endParaRPr lang="en-ID" b="1" dirty="0"/>
          </a:p>
        </p:txBody>
      </p:sp>
      <p:pic>
        <p:nvPicPr>
          <p:cNvPr id="29" name="Picture 28" descr="A person in a black head scarf&#10;&#10;Description automatically generated">
            <a:extLst>
              <a:ext uri="{FF2B5EF4-FFF2-40B4-BE49-F238E27FC236}">
                <a16:creationId xmlns:a16="http://schemas.microsoft.com/office/drawing/2014/main" id="{588A106F-211F-0495-05C5-DA2A674CE2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82" y="7191226"/>
            <a:ext cx="2024765" cy="2067074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MT Ext Condensed Bold" panose="020B090202010402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200" spc="-640" dirty="0">
                <a:solidFill>
                  <a:srgbClr val="FFFFFF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200" spc="-640" dirty="0">
                <a:solidFill>
                  <a:srgbClr val="FFFFFF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5EBE85-D30E-C719-6529-455EA1C6F10B}"/>
              </a:ext>
            </a:extLst>
          </p:cNvPr>
          <p:cNvSpPr txBox="1"/>
          <p:nvPr/>
        </p:nvSpPr>
        <p:spPr>
          <a:xfrm>
            <a:off x="4114229" y="1454732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Understanding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9D40BA-4EFA-C671-2B2B-EAAB24C14A16}"/>
              </a:ext>
            </a:extLst>
          </p:cNvPr>
          <p:cNvSpPr txBox="1"/>
          <p:nvPr/>
        </p:nvSpPr>
        <p:spPr>
          <a:xfrm>
            <a:off x="5903302" y="308375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Cleaning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2FE7BB-AB6C-6FAF-9177-46F711B19DAA}"/>
              </a:ext>
            </a:extLst>
          </p:cNvPr>
          <p:cNvSpPr txBox="1"/>
          <p:nvPr/>
        </p:nvSpPr>
        <p:spPr>
          <a:xfrm>
            <a:off x="7684645" y="469620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Modeling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F69384-BA75-72E6-1C0E-B7042F2E1719}"/>
              </a:ext>
            </a:extLst>
          </p:cNvPr>
          <p:cNvSpPr txBox="1"/>
          <p:nvPr/>
        </p:nvSpPr>
        <p:spPr>
          <a:xfrm>
            <a:off x="9657053" y="5976615"/>
            <a:ext cx="866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Analysis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9B5F8-2A54-9EA4-2C77-72DB0162F9D9}"/>
              </a:ext>
            </a:extLst>
          </p:cNvPr>
          <p:cNvSpPr txBox="1"/>
          <p:nvPr/>
        </p:nvSpPr>
        <p:spPr>
          <a:xfrm>
            <a:off x="11449074" y="7667291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Uncover Insights</a:t>
            </a:r>
            <a:endParaRPr lang="en-ID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776342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ill Sans MT Ext Condensed Bold" panose="020B090202010402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5800" y="6776342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020381" y="6700142"/>
            <a:ext cx="2972219" cy="8817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4EBCE5-A22A-86D5-DE97-559330F5A228}"/>
              </a:ext>
            </a:extLst>
          </p:cNvPr>
          <p:cNvSpPr txBox="1"/>
          <p:nvPr/>
        </p:nvSpPr>
        <p:spPr>
          <a:xfrm>
            <a:off x="1719867" y="5784442"/>
            <a:ext cx="414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Unique Categories</a:t>
            </a:r>
            <a:endParaRPr lang="en-ID" sz="4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5EF53-77CB-622C-A3B8-C267C680C230}"/>
              </a:ext>
            </a:extLst>
          </p:cNvPr>
          <p:cNvSpPr txBox="1"/>
          <p:nvPr/>
        </p:nvSpPr>
        <p:spPr>
          <a:xfrm>
            <a:off x="2727809" y="3801917"/>
            <a:ext cx="129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A100FF"/>
                </a:solidFill>
              </a:rPr>
              <a:t>16</a:t>
            </a:r>
            <a:endParaRPr lang="en-ID" sz="8000" b="1" dirty="0">
              <a:solidFill>
                <a:srgbClr val="A1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997CF-1EB1-12A6-ED44-0211375CFE28}"/>
              </a:ext>
            </a:extLst>
          </p:cNvPr>
          <p:cNvSpPr txBox="1"/>
          <p:nvPr/>
        </p:nvSpPr>
        <p:spPr>
          <a:xfrm>
            <a:off x="7848586" y="5376703"/>
            <a:ext cx="3446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Reactions to “Animal” Posts</a:t>
            </a:r>
            <a:endParaRPr lang="en-ID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6D6EF-3381-7895-1199-EC1ABFE2523C}"/>
              </a:ext>
            </a:extLst>
          </p:cNvPr>
          <p:cNvSpPr txBox="1"/>
          <p:nvPr/>
        </p:nvSpPr>
        <p:spPr>
          <a:xfrm>
            <a:off x="8615716" y="3801916"/>
            <a:ext cx="235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A100FF"/>
                </a:solidFill>
              </a:rPr>
              <a:t>1897</a:t>
            </a:r>
            <a:endParaRPr lang="en-ID" sz="8000" b="1" dirty="0">
              <a:solidFill>
                <a:srgbClr val="A1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03704B-1F3D-530E-E87C-C05BD56808B2}"/>
              </a:ext>
            </a:extLst>
          </p:cNvPr>
          <p:cNvSpPr txBox="1"/>
          <p:nvPr/>
        </p:nvSpPr>
        <p:spPr>
          <a:xfrm>
            <a:off x="14405085" y="3771900"/>
            <a:ext cx="2168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A100FF"/>
                </a:solidFill>
              </a:rPr>
              <a:t>May</a:t>
            </a:r>
            <a:endParaRPr lang="en-ID" sz="8000" b="1" dirty="0">
              <a:solidFill>
                <a:srgbClr val="A1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DA5D1-464B-B070-E2E4-B12CBCBA4591}"/>
              </a:ext>
            </a:extLst>
          </p:cNvPr>
          <p:cNvSpPr txBox="1"/>
          <p:nvPr/>
        </p:nvSpPr>
        <p:spPr>
          <a:xfrm>
            <a:off x="13783164" y="5281195"/>
            <a:ext cx="3446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Month with Most Post</a:t>
            </a:r>
            <a:endParaRPr lang="en-ID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DF1EB6B6-3331-2D9B-01F3-01798659E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854167"/>
              </p:ext>
            </p:extLst>
          </p:nvPr>
        </p:nvGraphicFramePr>
        <p:xfrm>
          <a:off x="3982395" y="1685151"/>
          <a:ext cx="13258800" cy="7166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FA63B9A-FF85-3422-2D81-A0071C908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494194"/>
              </p:ext>
            </p:extLst>
          </p:nvPr>
        </p:nvGraphicFramePr>
        <p:xfrm>
          <a:off x="3648953" y="1653978"/>
          <a:ext cx="12750845" cy="682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298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 Ext Condensed Bold</vt:lpstr>
      <vt:lpstr>Goudy Old Style</vt:lpstr>
      <vt:lpstr>Graphik Regular</vt:lpstr>
      <vt:lpstr>Cascadia Code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Rahma Okta Feriska</cp:lastModifiedBy>
  <cp:revision>17</cp:revision>
  <dcterms:created xsi:type="dcterms:W3CDTF">2006-08-16T00:00:00Z</dcterms:created>
  <dcterms:modified xsi:type="dcterms:W3CDTF">2024-08-21T03:40:02Z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2024-07-15T08:33:00Z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68aec329-4b51-49bd-b3f9-af9fb965aeb5</vt:lpwstr>
  </property>
  <property fmtid="{D5CDD505-2E9C-101B-9397-08002B2CF9AE}" pid="8" name="MSIP_Label_38b525e5-f3da-4501-8f1e-526b6769fc56_ContentBits">
    <vt:lpwstr>0</vt:lpwstr>
  </property>
</Properties>
</file>