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7" r:id="rId9"/>
    <p:sldId id="268" r:id="rId10"/>
    <p:sldId id="270" r:id="rId11"/>
    <p:sldId id="271" r:id="rId12"/>
    <p:sldId id="272" r:id="rId13"/>
    <p:sldId id="282" r:id="rId14"/>
    <p:sldId id="273" r:id="rId15"/>
    <p:sldId id="283" r:id="rId16"/>
    <p:sldId id="275" r:id="rId17"/>
    <p:sldId id="284" r:id="rId18"/>
    <p:sldId id="285" r:id="rId19"/>
    <p:sldId id="286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D C" initials="SC" lastIdx="1" clrIdx="0">
    <p:extLst>
      <p:ext uri="{19B8F6BF-5375-455C-9EA6-DF929625EA0E}">
        <p15:presenceInfo xmlns:p15="http://schemas.microsoft.com/office/powerpoint/2012/main" userId="debc8a4a43475a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12"/>
    <a:srgbClr val="5B9BD5"/>
    <a:srgbClr val="036065"/>
    <a:srgbClr val="44CFE2"/>
    <a:srgbClr val="1E10CE"/>
    <a:srgbClr val="7C7C7C"/>
    <a:srgbClr val="FFFFFF"/>
    <a:srgbClr val="D51100"/>
    <a:srgbClr val="70AD47"/>
    <a:srgbClr val="FFB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5T08:40:16.92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7C5F-47A4-4ED6-A5C6-14BCF75D9A44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42A93-069E-4512-83C0-3811CE534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3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hffyfyguyfyukum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42A93-069E-4512-83C0-3811CE5348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42A93-069E-4512-83C0-3811CE5348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9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6CD4-814E-4E04-8B15-BC8DBD576B4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F960-A5CC-4449-9AC6-E188CA81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6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comments" Target="../comments/comment1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rakanopensource.files.wordpress.com/2016/01/konfigurasi-router-mikrotik-lengkap.pdf" TargetMode="External"/><Relationship Id="rId2" Type="http://schemas.openxmlformats.org/officeDocument/2006/relationships/hyperlink" Target="http://www.unsri.ac.id/upload/arsip/KAJIAN%20PENGGUNAAN%20MIKROTIK%20OS%20SEBAGAI%20ROUTE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muslimedianews.com/2016/02/cara-penulisan-dan-contoh-dafta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0138" y="3551779"/>
            <a:ext cx="4933406" cy="8843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36065"/>
                </a:solidFill>
              </a:rPr>
              <a:t>KERJA PRAKTEK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940138" y="4333076"/>
            <a:ext cx="4933406" cy="0"/>
          </a:xfrm>
          <a:prstGeom prst="line">
            <a:avLst/>
          </a:prstGeom>
          <a:ln w="76200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216" y="1165692"/>
            <a:ext cx="2223250" cy="2175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06841" y="6505146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TEKNIK INFORMATIKA S1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58338" y="6145307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SETTIAN DWI CAHAYA</a:t>
            </a:r>
            <a:endParaRPr lang="en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01"/>
          <a:stretch/>
        </p:blipFill>
        <p:spPr>
          <a:xfrm>
            <a:off x="0" y="3778"/>
            <a:ext cx="6515100" cy="6858000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/>
          <p:cNvCxnSpPr/>
          <p:nvPr/>
        </p:nvCxnSpPr>
        <p:spPr>
          <a:xfrm>
            <a:off x="9558338" y="6505146"/>
            <a:ext cx="2508971" cy="9493"/>
          </a:xfrm>
          <a:prstGeom prst="line">
            <a:avLst/>
          </a:prstGeom>
          <a:ln w="952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7394" y="4464015"/>
            <a:ext cx="7098848" cy="1041714"/>
          </a:xfrm>
        </p:spPr>
        <p:txBody>
          <a:bodyPr>
            <a:noAutofit/>
          </a:bodyPr>
          <a:lstStyle/>
          <a:p>
            <a:pPr algn="r"/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KONFIGURASI DHCP SERVER DAN LIMITASI PENGGUNAAN APLIKASI YOUTUBE MENGGUNAKAN MIKROTIK DI PERPUSTAKAAN SOEMAN HS PEKANBARU</a:t>
            </a:r>
          </a:p>
        </p:txBody>
      </p:sp>
    </p:spTree>
    <p:extLst>
      <p:ext uri="{BB962C8B-B14F-4D97-AF65-F5344CB8AC3E}">
        <p14:creationId xmlns:p14="http://schemas.microsoft.com/office/powerpoint/2010/main" val="7931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5B9BD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LANDASAN TEORI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1013"/>
            <a:ext cx="10515600" cy="32459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lvl="0"/>
            <a:r>
              <a:rPr lang="en-US" dirty="0" err="1"/>
              <a:t>Mengefisien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administrator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client.</a:t>
            </a:r>
          </a:p>
          <a:p>
            <a:pPr lvl="0"/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transfer data </a:t>
            </a:r>
            <a:r>
              <a:rPr lang="en-US" dirty="0" err="1"/>
              <a:t>kepada</a:t>
            </a:r>
            <a:r>
              <a:rPr lang="en-US" dirty="0"/>
              <a:t> PC client lain </a:t>
            </a:r>
            <a:r>
              <a:rPr lang="en-US" dirty="0" err="1"/>
              <a:t>atau</a:t>
            </a:r>
            <a:r>
              <a:rPr lang="en-US" dirty="0"/>
              <a:t> PC sever. DHCP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alamat-alamat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DHCP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client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server.</a:t>
            </a:r>
          </a:p>
          <a:p>
            <a:pPr lvl="0"/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8200" y="2083483"/>
            <a:ext cx="5118463" cy="737473"/>
            <a:chOff x="860489" y="1888467"/>
            <a:chExt cx="5118463" cy="737473"/>
          </a:xfrm>
        </p:grpSpPr>
        <p:sp>
          <p:nvSpPr>
            <p:cNvPr id="10" name="Rectangle 9"/>
            <p:cNvSpPr/>
            <p:nvPr/>
          </p:nvSpPr>
          <p:spPr>
            <a:xfrm>
              <a:off x="1229224" y="1946272"/>
              <a:ext cx="4749728" cy="627416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Kelebihan</a:t>
              </a:r>
              <a:r>
                <a:rPr lang="en-US" sz="20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atau</a:t>
              </a:r>
              <a:r>
                <a:rPr lang="en-US" sz="20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keunggulan</a:t>
              </a:r>
              <a:r>
                <a:rPr lang="en-US" sz="20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DHCP</a:t>
              </a:r>
              <a:endPara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" y="598771"/>
            <a:ext cx="969016" cy="86425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3" name="Rectangle 12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6" name="Rectangle 15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5B9BD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LANDASAN TEORI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1013"/>
            <a:ext cx="10515600" cy="32459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antara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lain :</a:t>
            </a:r>
          </a:p>
          <a:p>
            <a:pPr lvl="0">
              <a:lnSpc>
                <a:spcPct val="100000"/>
              </a:lnSpc>
            </a:pP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Semua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pemberian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ip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bergantung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server,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apabila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server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semua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akan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disconnect.</a:t>
            </a:r>
            <a:endParaRPr lang="en-US" sz="25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vl="0">
              <a:lnSpc>
                <a:spcPct val="100000"/>
              </a:lnSpc>
            </a:pP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Keamanan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DHCP server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tidak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sebaik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IP</a:t>
            </a:r>
            <a:r>
              <a:rPr lang="en-US" sz="2500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Static,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tetapi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walaupun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tidak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sebaik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static, 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DHCP juga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cukup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baik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hanya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user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diperpustakaan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8200" y="2083483"/>
            <a:ext cx="4390623" cy="737473"/>
            <a:chOff x="860489" y="1888467"/>
            <a:chExt cx="4390623" cy="737473"/>
          </a:xfrm>
        </p:grpSpPr>
        <p:sp>
          <p:nvSpPr>
            <p:cNvPr id="10" name="Rectangle 9"/>
            <p:cNvSpPr/>
            <p:nvPr/>
          </p:nvSpPr>
          <p:spPr>
            <a:xfrm>
              <a:off x="1229224" y="1998524"/>
              <a:ext cx="4021888" cy="517358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 </a:t>
              </a:r>
              <a:r>
                <a:rPr lang="en-US" sz="200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Kekurangan</a:t>
              </a:r>
              <a:r>
                <a:rPr lang="en-US" sz="20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atau</a:t>
              </a:r>
              <a:r>
                <a:rPr lang="en-US" sz="20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kelemahan</a:t>
              </a:r>
              <a:r>
                <a:rPr lang="en-US" sz="20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DHCP</a:t>
              </a: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" y="598771"/>
            <a:ext cx="969016" cy="86425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3" name="Rectangle 12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6" name="Rectangle 15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68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FFBB1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PELAKSANAAN KERJA PRAKTEK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1013"/>
            <a:ext cx="5288280" cy="32459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Menerapkan</a:t>
            </a:r>
            <a:r>
              <a:rPr lang="en-US" dirty="0"/>
              <a:t> DHCP Server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user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Gambar</a:t>
            </a:r>
            <a:r>
              <a:rPr lang="en-US" dirty="0"/>
              <a:t> Proses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wizard DHCP Setup</a:t>
            </a:r>
            <a:endParaRPr lang="en-ID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2083483"/>
            <a:ext cx="5549537" cy="737473"/>
            <a:chOff x="860489" y="1888467"/>
            <a:chExt cx="5549537" cy="737473"/>
          </a:xfrm>
        </p:grpSpPr>
        <p:sp>
          <p:nvSpPr>
            <p:cNvPr id="10" name="Rectangle 9"/>
            <p:cNvSpPr/>
            <p:nvPr/>
          </p:nvSpPr>
          <p:spPr>
            <a:xfrm>
              <a:off x="1451292" y="1943495"/>
              <a:ext cx="4958734" cy="627415"/>
            </a:xfrm>
            <a:prstGeom prst="rect">
              <a:avLst/>
            </a:prstGeom>
            <a:solidFill>
              <a:srgbClr val="FFBB12"/>
            </a:solidFill>
            <a:ln>
              <a:solidFill>
                <a:srgbClr val="FFBB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Konfigurasi</a:t>
              </a:r>
              <a:r>
                <a:rPr lang="en-US" b="1" dirty="0"/>
                <a:t> </a:t>
              </a:r>
              <a:r>
                <a:rPr lang="en-US" b="1" dirty="0" err="1"/>
                <a:t>Mikrotik</a:t>
              </a:r>
              <a:r>
                <a:rPr lang="en-US" b="1" dirty="0"/>
                <a:t> </a:t>
              </a:r>
              <a:r>
                <a:rPr lang="en-US" b="1" dirty="0" err="1"/>
                <a:t>sebagai</a:t>
              </a:r>
              <a:r>
                <a:rPr lang="en-US" b="1" dirty="0"/>
                <a:t> DHCP Server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FFBB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" y="616585"/>
            <a:ext cx="1060929" cy="8103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8" name="Rectangle 1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7283" y="2083482"/>
            <a:ext cx="5118402" cy="434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8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FFBB1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PELAKSANAAN KERJA PRAKTEK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" y="616585"/>
            <a:ext cx="1060929" cy="8103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8" name="Rectangle 1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/>
              <a:t>Apabila</a:t>
            </a:r>
            <a:r>
              <a:rPr lang="en-US" sz="2300" dirty="0"/>
              <a:t> </a:t>
            </a:r>
            <a:r>
              <a:rPr lang="en-US" sz="2300" dirty="0" err="1"/>
              <a:t>langkah</a:t>
            </a:r>
            <a:r>
              <a:rPr lang="en-US" sz="2300" dirty="0"/>
              <a:t> </a:t>
            </a:r>
            <a:r>
              <a:rPr lang="en-US" sz="2300" dirty="0" err="1"/>
              <a:t>konfigurasi</a:t>
            </a:r>
            <a:r>
              <a:rPr lang="en-US" sz="2300" dirty="0"/>
              <a:t> </a:t>
            </a:r>
            <a:r>
              <a:rPr lang="en-US" sz="2300" dirty="0" err="1"/>
              <a:t>selesai</a:t>
            </a:r>
            <a:r>
              <a:rPr lang="en-US" sz="2300" dirty="0"/>
              <a:t>, </a:t>
            </a:r>
          </a:p>
          <a:p>
            <a:pPr marL="0" indent="0">
              <a:buNone/>
            </a:pP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hasilnya</a:t>
            </a:r>
            <a:r>
              <a:rPr lang="en-US" sz="2300" dirty="0"/>
              <a:t> </a:t>
            </a:r>
            <a:r>
              <a:rPr lang="en-US" sz="2300" dirty="0" err="1"/>
              <a:t>seperti</a:t>
            </a:r>
            <a:r>
              <a:rPr lang="en-US" sz="2300" dirty="0"/>
              <a:t> </a:t>
            </a:r>
            <a:r>
              <a:rPr lang="en-US" sz="2300" dirty="0" err="1"/>
              <a:t>gambar</a:t>
            </a:r>
            <a:r>
              <a:rPr lang="en-US" sz="2300" dirty="0"/>
              <a:t> </a:t>
            </a:r>
            <a:r>
              <a:rPr lang="en-US" sz="2300" dirty="0" err="1"/>
              <a:t>disamping</a:t>
            </a:r>
            <a:r>
              <a:rPr lang="en-US" sz="2300" dirty="0"/>
              <a:t> :</a:t>
            </a:r>
          </a:p>
          <a:p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3261"/>
            <a:ext cx="5569268" cy="48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9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FFBB1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PELAKSANAAN KERJA PRAKTEK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540" y="2083483"/>
            <a:ext cx="4694327" cy="447150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38200" y="2083483"/>
            <a:ext cx="5549537" cy="737473"/>
            <a:chOff x="860489" y="1888467"/>
            <a:chExt cx="5549537" cy="737473"/>
          </a:xfrm>
        </p:grpSpPr>
        <p:sp>
          <p:nvSpPr>
            <p:cNvPr id="10" name="Rectangle 9"/>
            <p:cNvSpPr/>
            <p:nvPr/>
          </p:nvSpPr>
          <p:spPr>
            <a:xfrm>
              <a:off x="1451292" y="1943495"/>
              <a:ext cx="4958734" cy="627415"/>
            </a:xfrm>
            <a:prstGeom prst="rect">
              <a:avLst/>
            </a:prstGeom>
            <a:solidFill>
              <a:srgbClr val="FFBB12"/>
            </a:solidFill>
            <a:ln>
              <a:solidFill>
                <a:srgbClr val="FFBB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Konfigurasi</a:t>
              </a:r>
              <a:r>
                <a:rPr lang="en-US" b="1" dirty="0"/>
                <a:t> DHCP Server </a:t>
              </a:r>
              <a:r>
                <a:rPr lang="en-US" b="1" dirty="0" err="1"/>
                <a:t>pada</a:t>
              </a:r>
              <a:r>
                <a:rPr lang="en-US" b="1" dirty="0"/>
                <a:t> Terminal Console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FFBB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" y="616585"/>
            <a:ext cx="1060929" cy="8103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8" name="Rectangle 1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40158" y="3219718"/>
            <a:ext cx="565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terminal console,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CMD (</a:t>
            </a:r>
            <a:r>
              <a:rPr lang="en-US" dirty="0" err="1"/>
              <a:t>pada</a:t>
            </a:r>
            <a:r>
              <a:rPr lang="en-US" dirty="0"/>
              <a:t> OS Windows).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konfigurasinya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81884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FFBB1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PELAKSANAAN KERJA PRAKTEK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" y="616585"/>
            <a:ext cx="1060929" cy="8103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8" name="Rectangle 1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349" y="2364471"/>
            <a:ext cx="2908044" cy="341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49" y="3014368"/>
            <a:ext cx="4407790" cy="371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49" y="3718252"/>
            <a:ext cx="4468755" cy="45724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677349" y="4545389"/>
            <a:ext cx="4133850" cy="36195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77349" y="5302975"/>
            <a:ext cx="2000250" cy="371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304" y="1833590"/>
            <a:ext cx="463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Adapun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langkah-langkah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yang di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inputkan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</p:txBody>
      </p:sp>
      <p:pic>
        <p:nvPicPr>
          <p:cNvPr id="22" name="Picture 21"/>
          <p:cNvPicPr/>
          <p:nvPr/>
        </p:nvPicPr>
        <p:blipFill>
          <a:blip r:embed="rId9"/>
          <a:stretch>
            <a:fillRect/>
          </a:stretch>
        </p:blipFill>
        <p:spPr>
          <a:xfrm>
            <a:off x="6970086" y="3014368"/>
            <a:ext cx="4562475" cy="25621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70086" y="2535174"/>
            <a:ext cx="294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Hasil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Sukses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konfigurasi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9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FFBB1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PELAKSANAAN KERJA PRAKTEK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931012"/>
            <a:ext cx="10515600" cy="36787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err="1"/>
              <a:t>Youtube</a:t>
            </a:r>
            <a:r>
              <a:rPr lang="en-US" sz="2500" dirty="0"/>
              <a:t> </a:t>
            </a:r>
            <a:r>
              <a:rPr lang="en-US" sz="2500" dirty="0" err="1"/>
              <a:t>merupakan</a:t>
            </a:r>
            <a:r>
              <a:rPr lang="en-US" sz="2500" dirty="0"/>
              <a:t> </a:t>
            </a:r>
            <a:r>
              <a:rPr lang="en-US" sz="2500" dirty="0" err="1"/>
              <a:t>aplikasi</a:t>
            </a:r>
            <a:r>
              <a:rPr lang="en-US" sz="2500" dirty="0"/>
              <a:t> streaming  yang </a:t>
            </a:r>
            <a:r>
              <a:rPr lang="en-US" sz="2500" dirty="0" err="1"/>
              <a:t>banyak</a:t>
            </a:r>
            <a:r>
              <a:rPr lang="en-US" sz="2500" dirty="0"/>
              <a:t> </a:t>
            </a:r>
            <a:r>
              <a:rPr lang="en-US" sz="2500" dirty="0" err="1"/>
              <a:t>menyita</a:t>
            </a:r>
            <a:r>
              <a:rPr lang="en-US" sz="2500" dirty="0"/>
              <a:t> </a:t>
            </a:r>
            <a:r>
              <a:rPr lang="en-US" sz="2500" dirty="0" err="1"/>
              <a:t>waktu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bandwidth juga, </a:t>
            </a:r>
            <a:r>
              <a:rPr lang="en-US" sz="2500" dirty="0" err="1"/>
              <a:t>maka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itu</a:t>
            </a:r>
            <a:r>
              <a:rPr lang="en-US" sz="2500" dirty="0"/>
              <a:t> </a:t>
            </a:r>
            <a:r>
              <a:rPr lang="en-US" sz="2500" dirty="0" err="1"/>
              <a:t>perlu</a:t>
            </a:r>
            <a:r>
              <a:rPr lang="en-US" sz="2500" dirty="0"/>
              <a:t> </a:t>
            </a:r>
            <a:r>
              <a:rPr lang="en-US" sz="2500" dirty="0" err="1"/>
              <a:t>adanya</a:t>
            </a:r>
            <a:r>
              <a:rPr lang="en-US" sz="2500" dirty="0"/>
              <a:t>  </a:t>
            </a:r>
            <a:r>
              <a:rPr lang="en-US" sz="2500" dirty="0" err="1"/>
              <a:t>suatu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agar streaming </a:t>
            </a:r>
            <a:r>
              <a:rPr lang="en-US" sz="2500" dirty="0" err="1"/>
              <a:t>bisa</a:t>
            </a:r>
            <a:r>
              <a:rPr lang="en-US" sz="2500" dirty="0"/>
              <a:t> </a:t>
            </a:r>
            <a:r>
              <a:rPr lang="en-US" sz="2500" dirty="0" err="1"/>
              <a:t>dilakukan</a:t>
            </a:r>
            <a:r>
              <a:rPr lang="en-US" sz="2500" dirty="0"/>
              <a:t>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tetapi</a:t>
            </a:r>
            <a:r>
              <a:rPr lang="en-US" sz="2500" dirty="0"/>
              <a:t> di </a:t>
            </a:r>
            <a:r>
              <a:rPr lang="en-US" sz="2500" dirty="0" err="1"/>
              <a:t>batasi</a:t>
            </a:r>
            <a:r>
              <a:rPr lang="en-US" sz="2500" dirty="0"/>
              <a:t> agar </a:t>
            </a:r>
            <a:r>
              <a:rPr lang="en-US" sz="2500" dirty="0" err="1"/>
              <a:t>tidak</a:t>
            </a:r>
            <a:r>
              <a:rPr lang="en-US" sz="2500" dirty="0"/>
              <a:t> </a:t>
            </a:r>
            <a:r>
              <a:rPr lang="en-US" sz="2500" dirty="0" err="1"/>
              <a:t>termakan</a:t>
            </a:r>
            <a:r>
              <a:rPr lang="en-US" sz="2500" dirty="0"/>
              <a:t> </a:t>
            </a:r>
            <a:r>
              <a:rPr lang="en-US" sz="2500" dirty="0" err="1"/>
              <a:t>semua</a:t>
            </a:r>
            <a:r>
              <a:rPr lang="en-US" sz="2500" dirty="0"/>
              <a:t> bandwidth yang </a:t>
            </a:r>
            <a:r>
              <a:rPr lang="en-US" sz="2500" dirty="0" err="1"/>
              <a:t>tersedia</a:t>
            </a:r>
            <a:r>
              <a:rPr lang="en-US" sz="2500" dirty="0"/>
              <a:t>.</a:t>
            </a:r>
          </a:p>
          <a:p>
            <a:pPr marL="0" indent="0" algn="just">
              <a:buNone/>
            </a:pPr>
            <a:r>
              <a:rPr lang="en-US" sz="2500" dirty="0" err="1"/>
              <a:t>Berikut</a:t>
            </a:r>
            <a:r>
              <a:rPr lang="en-US" sz="2500" dirty="0"/>
              <a:t> </a:t>
            </a:r>
            <a:r>
              <a:rPr lang="en-US" sz="2500" dirty="0" err="1"/>
              <a:t>Tahap</a:t>
            </a:r>
            <a:r>
              <a:rPr lang="en-US" sz="2500" dirty="0"/>
              <a:t> </a:t>
            </a:r>
            <a:r>
              <a:rPr lang="en-US" sz="2500" dirty="0" err="1"/>
              <a:t>konfigurasinya</a:t>
            </a:r>
            <a:r>
              <a:rPr lang="en-US" sz="2500" dirty="0"/>
              <a:t> 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8201" y="2083483"/>
            <a:ext cx="5794420" cy="737473"/>
            <a:chOff x="860489" y="1888467"/>
            <a:chExt cx="6296695" cy="737473"/>
          </a:xfrm>
        </p:grpSpPr>
        <p:sp>
          <p:nvSpPr>
            <p:cNvPr id="10" name="Rectangle 9"/>
            <p:cNvSpPr/>
            <p:nvPr/>
          </p:nvSpPr>
          <p:spPr>
            <a:xfrm>
              <a:off x="1451291" y="1943495"/>
              <a:ext cx="5705893" cy="627415"/>
            </a:xfrm>
            <a:prstGeom prst="rect">
              <a:avLst/>
            </a:prstGeom>
            <a:solidFill>
              <a:srgbClr val="FFBB12"/>
            </a:solidFill>
            <a:ln>
              <a:solidFill>
                <a:srgbClr val="FFBB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    </a:t>
              </a:r>
              <a:r>
                <a:rPr lang="en-US" b="1" dirty="0" err="1"/>
                <a:t>Konfigurasi</a:t>
              </a:r>
              <a:r>
                <a:rPr lang="en-US" b="1" dirty="0"/>
                <a:t> </a:t>
              </a:r>
              <a:r>
                <a:rPr lang="en-US" b="1" dirty="0" err="1"/>
                <a:t>Limitasi</a:t>
              </a:r>
              <a:r>
                <a:rPr lang="en-US" b="1" dirty="0"/>
                <a:t> </a:t>
              </a:r>
              <a:r>
                <a:rPr lang="en-US" b="1" dirty="0" err="1"/>
                <a:t>Penggunaan</a:t>
              </a:r>
              <a:r>
                <a:rPr lang="en-US" b="1" dirty="0"/>
                <a:t> </a:t>
              </a:r>
              <a:r>
                <a:rPr lang="en-US" b="1" dirty="0" err="1"/>
                <a:t>Aplikasi</a:t>
              </a:r>
              <a:r>
                <a:rPr lang="en-US" b="1" dirty="0"/>
                <a:t> </a:t>
              </a:r>
              <a:r>
                <a:rPr lang="en-US" b="1" dirty="0" err="1"/>
                <a:t>Youtube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FFBB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" y="616585"/>
            <a:ext cx="1060929" cy="8103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4" name="Rectangle 13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7" name="Rectangle 16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41" y="5026015"/>
            <a:ext cx="5311249" cy="12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FFBB1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PELAKSANAAN KERJA PRAKTEK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" y="616585"/>
            <a:ext cx="1060929" cy="8103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8" name="Rectangle 1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616544" y="2612399"/>
            <a:ext cx="8166847" cy="3188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545" y="1927431"/>
            <a:ext cx="64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Hasil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input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pada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command yang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dilihat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di Layer7 Protocols :</a:t>
            </a:r>
          </a:p>
        </p:txBody>
      </p:sp>
    </p:spTree>
    <p:extLst>
      <p:ext uri="{BB962C8B-B14F-4D97-AF65-F5344CB8AC3E}">
        <p14:creationId xmlns:p14="http://schemas.microsoft.com/office/powerpoint/2010/main" val="44799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FFBB1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PELAKSANAAN KERJA PRAKTEK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" y="616585"/>
            <a:ext cx="1060929" cy="8103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8" name="Rectangle 1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1421" y="194214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Mengatur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Mangle di Command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5" y="2562940"/>
            <a:ext cx="4365114" cy="218255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203324" y="2562940"/>
            <a:ext cx="5000625" cy="1657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3324" y="1933368"/>
            <a:ext cx="31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Hasil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command di Mangle :</a:t>
            </a:r>
          </a:p>
        </p:txBody>
      </p:sp>
    </p:spTree>
    <p:extLst>
      <p:ext uri="{BB962C8B-B14F-4D97-AF65-F5344CB8AC3E}">
        <p14:creationId xmlns:p14="http://schemas.microsoft.com/office/powerpoint/2010/main" val="127313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FFBB1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PELAKSANAAN KERJA PRAKTEK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" y="616585"/>
            <a:ext cx="1060929" cy="8103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8" name="Rectangle 1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1421" y="1942148"/>
            <a:ext cx="38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Membuat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Rule Mangle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melalui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Command : </a:t>
            </a: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731980" y="2029977"/>
            <a:ext cx="4505325" cy="61150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4731980" y="2954894"/>
            <a:ext cx="5040630" cy="33623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6545" y="2960189"/>
            <a:ext cx="411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Hasil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Rule Mangle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Queue Tree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4188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918966"/>
          </a:xfrm>
          <a:prstGeom prst="rect">
            <a:avLst/>
          </a:prstGeom>
          <a:solidFill>
            <a:srgbClr val="44CFE2"/>
          </a:solidFill>
          <a:ln>
            <a:solidFill>
              <a:srgbClr val="44C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22119" y="4513762"/>
            <a:ext cx="8530046" cy="26126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764823" y="4399269"/>
            <a:ext cx="914400" cy="1764982"/>
            <a:chOff x="3764824" y="4411980"/>
            <a:chExt cx="914400" cy="1764982"/>
          </a:xfrm>
        </p:grpSpPr>
        <p:sp>
          <p:nvSpPr>
            <p:cNvPr id="11" name="Rectangle 10"/>
            <p:cNvSpPr/>
            <p:nvPr/>
          </p:nvSpPr>
          <p:spPr>
            <a:xfrm>
              <a:off x="3764824" y="5262562"/>
              <a:ext cx="914400" cy="914400"/>
            </a:xfrm>
            <a:prstGeom prst="rect">
              <a:avLst/>
            </a:prstGeom>
            <a:ln w="57150">
              <a:solidFill>
                <a:srgbClr val="D511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B9BD5"/>
                </a:solidFill>
              </a:endParaRPr>
            </a:p>
          </p:txBody>
        </p:sp>
        <p:cxnSp>
          <p:nvCxnSpPr>
            <p:cNvPr id="19" name="Straight Connector 18"/>
            <p:cNvCxnSpPr>
              <a:endCxn id="11" idx="0"/>
            </p:cNvCxnSpPr>
            <p:nvPr/>
          </p:nvCxnSpPr>
          <p:spPr>
            <a:xfrm>
              <a:off x="4222023" y="4593336"/>
              <a:ext cx="1" cy="669226"/>
            </a:xfrm>
            <a:prstGeom prst="line">
              <a:avLst/>
            </a:prstGeom>
            <a:ln w="57150">
              <a:solidFill>
                <a:srgbClr val="D51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/>
            <p:cNvSpPr/>
            <p:nvPr/>
          </p:nvSpPr>
          <p:spPr>
            <a:xfrm>
              <a:off x="4101191" y="4411980"/>
              <a:ext cx="241664" cy="241663"/>
            </a:xfrm>
            <a:prstGeom prst="flowChartConnector">
              <a:avLst/>
            </a:prstGeom>
            <a:solidFill>
              <a:srgbClr val="D51100"/>
            </a:solidFill>
            <a:ln>
              <a:solidFill>
                <a:srgbClr val="D51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B9BD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018" y="365125"/>
            <a:ext cx="9164782" cy="1325563"/>
          </a:xfrm>
        </p:spPr>
        <p:txBody>
          <a:bodyPr/>
          <a:lstStyle/>
          <a:p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PETA KONSEP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03120" y="2777888"/>
            <a:ext cx="914400" cy="1863042"/>
            <a:chOff x="2086792" y="2806928"/>
            <a:chExt cx="914400" cy="1863042"/>
          </a:xfrm>
        </p:grpSpPr>
        <p:sp>
          <p:nvSpPr>
            <p:cNvPr id="8" name="Rectangle 7"/>
            <p:cNvSpPr/>
            <p:nvPr/>
          </p:nvSpPr>
          <p:spPr>
            <a:xfrm>
              <a:off x="2086792" y="2806928"/>
              <a:ext cx="914400" cy="914400"/>
            </a:xfrm>
            <a:prstGeom prst="rect">
              <a:avLst/>
            </a:prstGeom>
            <a:ln w="57150">
              <a:solidFill>
                <a:srgbClr val="12A98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423160" y="4428307"/>
              <a:ext cx="241664" cy="241663"/>
            </a:xfrm>
            <a:prstGeom prst="flowChartConnector">
              <a:avLst/>
            </a:prstGeom>
            <a:solidFill>
              <a:srgbClr val="12A8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546422" y="3721328"/>
              <a:ext cx="0" cy="706979"/>
            </a:xfrm>
            <a:prstGeom prst="line">
              <a:avLst/>
            </a:prstGeom>
            <a:ln w="57150">
              <a:solidFill>
                <a:srgbClr val="12A8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476118" y="2776744"/>
            <a:ext cx="914400" cy="1863042"/>
            <a:chOff x="5529942" y="2806928"/>
            <a:chExt cx="914400" cy="1863042"/>
          </a:xfrm>
        </p:grpSpPr>
        <p:sp>
          <p:nvSpPr>
            <p:cNvPr id="9" name="Rectangle 8"/>
            <p:cNvSpPr/>
            <p:nvPr/>
          </p:nvSpPr>
          <p:spPr>
            <a:xfrm>
              <a:off x="5529942" y="2806928"/>
              <a:ext cx="914400" cy="914400"/>
            </a:xfrm>
            <a:prstGeom prst="rect">
              <a:avLst/>
            </a:prstGeom>
            <a:ln w="57150"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61137" y="4428307"/>
              <a:ext cx="241664" cy="241663"/>
            </a:xfrm>
            <a:prstGeom prst="flowChartConnector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987142" y="3730853"/>
              <a:ext cx="0" cy="706979"/>
            </a:xfrm>
            <a:prstGeom prst="line">
              <a:avLst/>
            </a:prstGeom>
            <a:ln w="5715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982411" y="2764248"/>
            <a:ext cx="914400" cy="1872841"/>
            <a:chOff x="8956765" y="2793865"/>
            <a:chExt cx="914400" cy="1872841"/>
          </a:xfrm>
        </p:grpSpPr>
        <p:sp>
          <p:nvSpPr>
            <p:cNvPr id="12" name="Rectangle 11"/>
            <p:cNvSpPr/>
            <p:nvPr/>
          </p:nvSpPr>
          <p:spPr>
            <a:xfrm>
              <a:off x="8956765" y="2793865"/>
              <a:ext cx="914400" cy="914400"/>
            </a:xfrm>
            <a:prstGeom prst="rect">
              <a:avLst/>
            </a:prstGeom>
            <a:ln w="57150">
              <a:solidFill>
                <a:srgbClr val="7C7C7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9283608" y="4425043"/>
              <a:ext cx="241664" cy="241663"/>
            </a:xfrm>
            <a:prstGeom prst="flowChartConnector">
              <a:avLst/>
            </a:prstGeom>
            <a:solidFill>
              <a:srgbClr val="7C7C7C"/>
            </a:solidFill>
            <a:ln>
              <a:solidFill>
                <a:srgbClr val="7C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413965" y="3721328"/>
              <a:ext cx="0" cy="706979"/>
            </a:xfrm>
            <a:prstGeom prst="line">
              <a:avLst/>
            </a:prstGeom>
            <a:ln w="57150">
              <a:solidFill>
                <a:srgbClr val="7C7C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52751" y="4399267"/>
            <a:ext cx="914400" cy="1764984"/>
            <a:chOff x="7605848" y="4411979"/>
            <a:chExt cx="914400" cy="1764984"/>
          </a:xfrm>
        </p:grpSpPr>
        <p:sp>
          <p:nvSpPr>
            <p:cNvPr id="10" name="Rectangle 9"/>
            <p:cNvSpPr/>
            <p:nvPr/>
          </p:nvSpPr>
          <p:spPr>
            <a:xfrm>
              <a:off x="7605848" y="5262563"/>
              <a:ext cx="914400" cy="914400"/>
            </a:xfrm>
            <a:prstGeom prst="rect">
              <a:avLst/>
            </a:prstGeom>
            <a:ln w="57150">
              <a:solidFill>
                <a:srgbClr val="FFBB1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7942216" y="4411979"/>
              <a:ext cx="241664" cy="241663"/>
            </a:xfrm>
            <a:prstGeom prst="flowChartConnector">
              <a:avLst/>
            </a:prstGeom>
            <a:solidFill>
              <a:srgbClr val="FFBB12"/>
            </a:solidFill>
            <a:ln>
              <a:solidFill>
                <a:srgbClr val="FFBB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8063048" y="4558938"/>
              <a:ext cx="0" cy="706979"/>
            </a:xfrm>
            <a:prstGeom prst="line">
              <a:avLst/>
            </a:prstGeom>
            <a:ln w="57150">
              <a:solidFill>
                <a:srgbClr val="FFBB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576717" y="484841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PENDAHULUAN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5123" y="4848415"/>
            <a:ext cx="145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KESIMPULAN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60820" y="3715328"/>
            <a:ext cx="168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PELAKSANAAN</a:t>
            </a: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KERJA PRAKTEK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91510" y="4848415"/>
            <a:ext cx="18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chemeClr val="bg1">
                    <a:lumMod val="50000"/>
                  </a:schemeClr>
                </a:solidFill>
              </a:rPr>
              <a:t>LANDASAN TEORI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98284" y="3925623"/>
            <a:ext cx="22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PROFIL PERUSAHAAN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29" y="5431697"/>
            <a:ext cx="695844" cy="5314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01" y="2940198"/>
            <a:ext cx="701634" cy="6257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001" y="2904693"/>
            <a:ext cx="687220" cy="661287"/>
          </a:xfrm>
          <a:prstGeom prst="rect">
            <a:avLst/>
          </a:prstGeom>
        </p:spPr>
      </p:pic>
      <p:pic>
        <p:nvPicPr>
          <p:cNvPr id="39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26" y="2895063"/>
            <a:ext cx="654773" cy="710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3" y="53811"/>
            <a:ext cx="1703545" cy="174334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44" name="Rectangle 43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1920586"/>
            <a:ext cx="12192000" cy="45719"/>
          </a:xfrm>
          <a:prstGeom prst="rect">
            <a:avLst/>
          </a:prstGeom>
          <a:solidFill>
            <a:srgbClr val="036065"/>
          </a:solidFill>
          <a:ln>
            <a:solidFill>
              <a:srgbClr val="036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722" y="5284739"/>
            <a:ext cx="1129539" cy="913310"/>
          </a:xfrm>
        </p:spPr>
      </p:pic>
    </p:spTree>
    <p:extLst>
      <p:ext uri="{BB962C8B-B14F-4D97-AF65-F5344CB8AC3E}">
        <p14:creationId xmlns:p14="http://schemas.microsoft.com/office/powerpoint/2010/main" val="3349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7C7C7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KESIMPULAN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5554"/>
            <a:ext cx="10515599" cy="462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DHCP Server </a:t>
            </a:r>
            <a:r>
              <a:rPr lang="en-US" dirty="0" err="1"/>
              <a:t>dan</a:t>
            </a:r>
            <a:r>
              <a:rPr lang="en-US" dirty="0"/>
              <a:t> Limit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Mikrotik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Soeman</a:t>
            </a:r>
            <a:r>
              <a:rPr lang="en-US" dirty="0"/>
              <a:t> HS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i="1" dirty="0"/>
              <a:t>bandwidth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traffic </a:t>
            </a:r>
            <a:r>
              <a:rPr lang="en-US" dirty="0" err="1"/>
              <a:t>penggunaan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bandwidth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terkontrol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9" y="536930"/>
            <a:ext cx="1032382" cy="99342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8" name="Rectangle 1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5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7C7C7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 err="1"/>
              <a:t>Daftar</a:t>
            </a:r>
            <a:r>
              <a:rPr lang="en-ID" b="1" dirty="0"/>
              <a:t> </a:t>
            </a:r>
            <a:r>
              <a:rPr lang="en-ID" b="1" dirty="0" err="1"/>
              <a:t>Pustaka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5554"/>
            <a:ext cx="10515599" cy="462425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BPAD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Provinsi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Riau. 2006. 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Grand Design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Provinsi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Riau.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Dwi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Febrian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Handriyanto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2009. 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Kajian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Penggunaan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Mikrotik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Router OS™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Sebagai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Router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Jaringan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Universitas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Sriwijaya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Jurnal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Digital </a:t>
            </a:r>
            <a:r>
              <a:rPr lang="en-US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2"/>
              </a:rPr>
              <a:t>http://www.unsri.ac.id/upload/arsip/KAJIAN%20PENGGUNAAN%20MIKROTIK%20OS%20SEBAGAI%20ROUTER.pdf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Diakses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tanggal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05 Mei 2017.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Heri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Sismoro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2001.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Konsep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Pengalamatan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IP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dengan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DHCP Server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Microsoft Windows NT Server 4.0.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Jurnal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Ilmiah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Dasi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Vol. 2 No. 1.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Maret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Ical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Redhat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2016.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Konfigurasi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Router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MikroTik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Lengkap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  <a:r>
              <a:rPr lang="en-US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3"/>
              </a:rPr>
              <a:t>https://gerakanopensource.files.wordpress.com/2016/01/konfigurasi-router-mikrotik-lengkap.pdf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.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Diakses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tanggal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05 Mei 2017.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Rendra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Towidjojo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2014.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Mikrotik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Kung Fu :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Kitab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3 –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Kitab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Manajemen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Bandwidth.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Jakarta : Jasakom.com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Ibnu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Manshur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2016. 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Penumisan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dan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Contoh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Daftar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Pustaka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Baik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dan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Benar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  <a:r>
              <a:rPr lang="en-US" u="sng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4"/>
              </a:rPr>
              <a:t>http://www.muslimedianews.com/2016/02/cara-penulisan-dan-contoh-daftar.html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Diakses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tanggal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05 Mei 2017.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9" y="536930"/>
            <a:ext cx="1032382" cy="99342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8" name="Rectangle 1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4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236" y="377154"/>
            <a:ext cx="10515600" cy="1325563"/>
          </a:xfrm>
        </p:spPr>
        <p:txBody>
          <a:bodyPr/>
          <a:lstStyle/>
          <a:p>
            <a:r>
              <a:rPr lang="en-ID" b="1" dirty="0"/>
              <a:t>PENDAHULUAN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931013"/>
            <a:ext cx="10515600" cy="324595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umumnya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instansi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pemerintahan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memiliki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jaringan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digunakan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menunjang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aktifitas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karyawan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maupun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pengunjung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dijalankan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oleh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instansi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wilayah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Soeman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HS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memiliki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akses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internet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baik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itu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cable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maupun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nircable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kasus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nircable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yang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memakai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Local Area Network 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(LAN)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setiap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karyawan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harus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dilakukan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pemberian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IP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saat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baru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log in, </a:t>
            </a:r>
            <a:r>
              <a:rPr lang="en-US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restart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sendiri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maupun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akibat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listrik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setelah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kondisi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tersebut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teknisi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IT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harus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setting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kembali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IP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nya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Dan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karena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banyakya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pengunjung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bergantian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di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tersebut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tidak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mungkin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dilakukan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pemberian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semua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IP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setiap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pengunjung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makanya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perlu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adanya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IP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Dinamis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mengatasi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hal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tersebut</a:t>
            </a:r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7" y="550875"/>
            <a:ext cx="901905" cy="97812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38200" y="2083483"/>
            <a:ext cx="3988236" cy="737473"/>
            <a:chOff x="860489" y="1888467"/>
            <a:chExt cx="3988236" cy="737473"/>
          </a:xfrm>
        </p:grpSpPr>
        <p:sp>
          <p:nvSpPr>
            <p:cNvPr id="12" name="Rectangle 11"/>
            <p:cNvSpPr/>
            <p:nvPr/>
          </p:nvSpPr>
          <p:spPr>
            <a:xfrm>
              <a:off x="1229224" y="1998524"/>
              <a:ext cx="3619501" cy="517358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LATAR BELAKANG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4" name="Rectangle 13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7" name="Rectangle 16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6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236" y="377154"/>
            <a:ext cx="10515600" cy="1325563"/>
          </a:xfrm>
        </p:spPr>
        <p:txBody>
          <a:bodyPr/>
          <a:lstStyle/>
          <a:p>
            <a:r>
              <a:rPr lang="en-ID" b="1" dirty="0"/>
              <a:t>PENDAHULUAN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931013"/>
            <a:ext cx="10515600" cy="3245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Dalam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analisi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masalah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terdapat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3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kondisi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ditemukan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yaitu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:</a:t>
            </a:r>
          </a:p>
          <a:p>
            <a:pPr lvl="0"/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saat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lampu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: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semua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karyawan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harus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di </a:t>
            </a:r>
            <a:r>
              <a:rPr lang="en-US" sz="2400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setting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ip-nya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secara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manual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sehingga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tidak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terjadi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efisiensi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sistem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instansi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tersebut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lvl="0"/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Apabila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hang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restart 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harus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dilakukan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pensettingan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kembali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seperti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halnya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saat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lampu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lvl="0"/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Limitasi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Penggunaan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Aplikasi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Youtube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mengotimalisasi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bandwidth agar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tidak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semua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bandwidth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terpakai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streaming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youtube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saja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7" y="550875"/>
            <a:ext cx="901905" cy="97812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38200" y="2083483"/>
            <a:ext cx="3988236" cy="737473"/>
            <a:chOff x="860489" y="1888467"/>
            <a:chExt cx="3988236" cy="737473"/>
          </a:xfrm>
        </p:grpSpPr>
        <p:sp>
          <p:nvSpPr>
            <p:cNvPr id="12" name="Rectangle 11"/>
            <p:cNvSpPr/>
            <p:nvPr/>
          </p:nvSpPr>
          <p:spPr>
            <a:xfrm>
              <a:off x="1229224" y="1998524"/>
              <a:ext cx="3619501" cy="517358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RUMUSAN MASALAH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4" name="Rectangle 13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7" name="Rectangle 16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8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236" y="377154"/>
            <a:ext cx="10515600" cy="1325563"/>
          </a:xfrm>
        </p:spPr>
        <p:txBody>
          <a:bodyPr/>
          <a:lstStyle/>
          <a:p>
            <a:r>
              <a:rPr lang="en-ID" b="1" dirty="0"/>
              <a:t>PENDAHULUAN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931013"/>
            <a:ext cx="10515600" cy="324595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Dalam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melaksanakan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Kerja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Praktek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kegiatan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dilakukandalam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praktikan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adalah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mengkonfigurasi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DHCP server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Soeman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HS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dengan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menggunakan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Winbox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Selain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itu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agar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dapat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memberikan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gambaran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mengenai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instansi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tempat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kerja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praktek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penulis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memaparkan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Perpustkaan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Soeman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HS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secara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umum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Hal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bertujuan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agar para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pembaca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dapat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mengetahui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4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Soeman</a:t>
            </a:r>
            <a:r>
              <a:rPr lang="en-US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HS.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7" y="550875"/>
            <a:ext cx="901905" cy="97812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38200" y="2083483"/>
            <a:ext cx="3988236" cy="737473"/>
            <a:chOff x="860489" y="1888467"/>
            <a:chExt cx="3988236" cy="737473"/>
          </a:xfrm>
        </p:grpSpPr>
        <p:sp>
          <p:nvSpPr>
            <p:cNvPr id="12" name="Rectangle 11"/>
            <p:cNvSpPr/>
            <p:nvPr/>
          </p:nvSpPr>
          <p:spPr>
            <a:xfrm>
              <a:off x="1229224" y="1998524"/>
              <a:ext cx="3619501" cy="517358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BATASAN MASALAH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7" name="Rectangle 16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20" name="Rectangle 19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2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236" y="377154"/>
            <a:ext cx="10515600" cy="1325563"/>
          </a:xfrm>
        </p:spPr>
        <p:txBody>
          <a:bodyPr/>
          <a:lstStyle/>
          <a:p>
            <a:r>
              <a:rPr lang="en-ID" b="1" dirty="0"/>
              <a:t>PENDAHULUAN</a:t>
            </a:r>
            <a:endParaRPr lang="en-US" b="1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7" y="550875"/>
            <a:ext cx="901905" cy="97812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38200" y="2083483"/>
            <a:ext cx="3988236" cy="737473"/>
            <a:chOff x="860489" y="1888467"/>
            <a:chExt cx="3988236" cy="737473"/>
          </a:xfrm>
        </p:grpSpPr>
        <p:sp>
          <p:nvSpPr>
            <p:cNvPr id="12" name="Rectangle 11"/>
            <p:cNvSpPr/>
            <p:nvPr/>
          </p:nvSpPr>
          <p:spPr>
            <a:xfrm>
              <a:off x="1229224" y="1998524"/>
              <a:ext cx="3619501" cy="517358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MAKSUD &amp; TUJUAN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850" y="2820955"/>
            <a:ext cx="5357949" cy="335600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8200" y="3515483"/>
            <a:ext cx="3988236" cy="737473"/>
            <a:chOff x="860489" y="1888467"/>
            <a:chExt cx="3988236" cy="737473"/>
          </a:xfrm>
        </p:grpSpPr>
        <p:sp>
          <p:nvSpPr>
            <p:cNvPr id="11" name="Rectangle 10"/>
            <p:cNvSpPr/>
            <p:nvPr/>
          </p:nvSpPr>
          <p:spPr>
            <a:xfrm>
              <a:off x="1229224" y="1998524"/>
              <a:ext cx="3619501" cy="517358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MANFAAT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4947482"/>
            <a:ext cx="3988236" cy="737473"/>
            <a:chOff x="860489" y="1888467"/>
            <a:chExt cx="3988236" cy="737473"/>
          </a:xfrm>
        </p:grpSpPr>
        <p:sp>
          <p:nvSpPr>
            <p:cNvPr id="16" name="Rectangle 15"/>
            <p:cNvSpPr/>
            <p:nvPr/>
          </p:nvSpPr>
          <p:spPr>
            <a:xfrm>
              <a:off x="1229224" y="1943495"/>
              <a:ext cx="3619501" cy="627416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WAKTU &amp; TEMPAT PELAKSANAAN KP 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20" name="Rectangle 19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23" name="Rectangle 22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69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D511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236" y="377154"/>
            <a:ext cx="10515600" cy="1325563"/>
          </a:xfrm>
        </p:spPr>
        <p:txBody>
          <a:bodyPr/>
          <a:lstStyle/>
          <a:p>
            <a:r>
              <a:rPr lang="en-ID" b="1" dirty="0"/>
              <a:t>PROFIL PERUSAHAAN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931013"/>
            <a:ext cx="10515600" cy="32459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Soeman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HS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perkembangannya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dimulai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dari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berdirinya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Negara di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Tanjung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Pinang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tahun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1959.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Kemudian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dikarenakan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pusat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pemerintahan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Provinsi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Riau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dipindahkan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Pekanbaru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maka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menjadi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Wilayah. Dan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awal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tahun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2017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Wilayah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Pekanbaru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sebelumnya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bernama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Badan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Kerasipan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Daerah (BPAD)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Provinsi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Riau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berubah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menjadi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Dinas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Perpustakaan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Kearsipan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Provinsi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Riau.</a:t>
            </a:r>
          </a:p>
          <a:p>
            <a:pPr marL="0" indent="0" algn="just">
              <a:lnSpc>
                <a:spcPct val="110000"/>
              </a:lnSpc>
              <a:buNone/>
            </a:pPr>
            <a:b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endParaRPr lang="en-US" sz="25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>
              <a:lnSpc>
                <a:spcPct val="110000"/>
              </a:lnSpc>
            </a:pPr>
            <a:endParaRPr lang="en-US" sz="25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8200" y="2083483"/>
            <a:ext cx="3988236" cy="737473"/>
            <a:chOff x="860489" y="1888467"/>
            <a:chExt cx="3988236" cy="737473"/>
          </a:xfrm>
        </p:grpSpPr>
        <p:sp>
          <p:nvSpPr>
            <p:cNvPr id="10" name="Rectangle 9"/>
            <p:cNvSpPr/>
            <p:nvPr/>
          </p:nvSpPr>
          <p:spPr>
            <a:xfrm>
              <a:off x="1229224" y="1998524"/>
              <a:ext cx="3619501" cy="517358"/>
            </a:xfrm>
            <a:prstGeom prst="rect">
              <a:avLst/>
            </a:prstGeom>
            <a:solidFill>
              <a:srgbClr val="D51100"/>
            </a:solidFill>
            <a:ln>
              <a:solidFill>
                <a:srgbClr val="D51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SEJARAH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D51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2" name="Rectangle 11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15" name="Rectangle 14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Content Placeholder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" y="603461"/>
            <a:ext cx="1129539" cy="9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D511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236" y="377154"/>
            <a:ext cx="10515600" cy="1325563"/>
          </a:xfrm>
        </p:spPr>
        <p:txBody>
          <a:bodyPr/>
          <a:lstStyle/>
          <a:p>
            <a:r>
              <a:rPr lang="en-ID" b="1" dirty="0"/>
              <a:t>PROFIL PERUSAHAAN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33437" y="1755107"/>
            <a:ext cx="3988236" cy="737473"/>
            <a:chOff x="860489" y="1888467"/>
            <a:chExt cx="3988236" cy="737473"/>
          </a:xfrm>
        </p:grpSpPr>
        <p:sp>
          <p:nvSpPr>
            <p:cNvPr id="10" name="Rectangle 9"/>
            <p:cNvSpPr/>
            <p:nvPr/>
          </p:nvSpPr>
          <p:spPr>
            <a:xfrm>
              <a:off x="1229224" y="1998524"/>
              <a:ext cx="3619501" cy="517358"/>
            </a:xfrm>
            <a:prstGeom prst="rect">
              <a:avLst/>
            </a:prstGeom>
            <a:solidFill>
              <a:srgbClr val="D51100"/>
            </a:solidFill>
            <a:ln>
              <a:solidFill>
                <a:srgbClr val="D51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STRUKTUR ORGANISASI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D51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133" name="Rectangle 132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4" name="Content Placeholder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0" y="603461"/>
            <a:ext cx="1129539" cy="913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2492578"/>
            <a:ext cx="10525125" cy="40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1421" y="365125"/>
            <a:ext cx="1211179" cy="1325563"/>
          </a:xfrm>
          <a:prstGeom prst="rect">
            <a:avLst/>
          </a:prstGeom>
          <a:ln w="57150">
            <a:solidFill>
              <a:srgbClr val="5B9BD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57" y="365125"/>
            <a:ext cx="9468642" cy="1325563"/>
          </a:xfrm>
        </p:spPr>
        <p:txBody>
          <a:bodyPr/>
          <a:lstStyle/>
          <a:p>
            <a:r>
              <a:rPr lang="en-ID" b="1" dirty="0"/>
              <a:t>LANDASAN TEORI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1013"/>
            <a:ext cx="10515600" cy="32459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DHCP 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merupakan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protokol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digunakan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pengalokasian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alamat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IP (IP </a:t>
            </a:r>
            <a:r>
              <a:rPr lang="en-US" sz="2500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address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dalam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sebuah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jaringan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oleh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server.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Tujuan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penggunaan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protokol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DHCP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adalah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untuk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mempermudah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konfigurasi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alamat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IP (IP </a:t>
            </a:r>
            <a:r>
              <a:rPr lang="en-US" sz="2500" i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address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pada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setiap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komputer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terhubung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dalam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satu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jaringan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yang </a:t>
            </a:r>
            <a:r>
              <a:rPr lang="en-US" sz="25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besar</a:t>
            </a:r>
            <a:r>
              <a:rPr lang="en-US" sz="25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8200" y="2083483"/>
            <a:ext cx="3988236" cy="737473"/>
            <a:chOff x="860489" y="1888467"/>
            <a:chExt cx="3988236" cy="737473"/>
          </a:xfrm>
        </p:grpSpPr>
        <p:sp>
          <p:nvSpPr>
            <p:cNvPr id="10" name="Rectangle 9"/>
            <p:cNvSpPr/>
            <p:nvPr/>
          </p:nvSpPr>
          <p:spPr>
            <a:xfrm>
              <a:off x="1229224" y="1998524"/>
              <a:ext cx="3619501" cy="517358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</a:t>
              </a:r>
              <a:r>
                <a:rPr lang="en-US" b="1" i="1" dirty="0"/>
                <a:t>Dynamic Host Configuration Protocol</a:t>
              </a:r>
              <a:r>
                <a:rPr lang="en-US" b="1" dirty="0"/>
                <a:t> (DHCP)</a:t>
              </a:r>
              <a:endPara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60489" y="1888467"/>
              <a:ext cx="737473" cy="73747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8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" y="598771"/>
            <a:ext cx="969016" cy="86425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0" y="5531"/>
            <a:ext cx="12192000" cy="174367"/>
            <a:chOff x="0" y="5531"/>
            <a:chExt cx="12192000" cy="174367"/>
          </a:xfrm>
        </p:grpSpPr>
        <p:sp>
          <p:nvSpPr>
            <p:cNvPr id="43" name="Rectangle 42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 flipV="1">
            <a:off x="0" y="6683633"/>
            <a:ext cx="12192000" cy="174367"/>
            <a:chOff x="0" y="5531"/>
            <a:chExt cx="12192000" cy="174367"/>
          </a:xfrm>
        </p:grpSpPr>
        <p:sp>
          <p:nvSpPr>
            <p:cNvPr id="48" name="Rectangle 47"/>
            <p:cNvSpPr/>
            <p:nvPr/>
          </p:nvSpPr>
          <p:spPr>
            <a:xfrm>
              <a:off x="0" y="5531"/>
              <a:ext cx="12192000" cy="139479"/>
            </a:xfrm>
            <a:prstGeom prst="rect">
              <a:avLst/>
            </a:prstGeom>
            <a:solidFill>
              <a:srgbClr val="44CFE2"/>
            </a:solidFill>
            <a:ln>
              <a:solidFill>
                <a:srgbClr val="44C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 flipV="1">
              <a:off x="0" y="134179"/>
              <a:ext cx="12192000" cy="45719"/>
            </a:xfrm>
            <a:prstGeom prst="rect">
              <a:avLst/>
            </a:prstGeom>
            <a:solidFill>
              <a:srgbClr val="036065"/>
            </a:solidFill>
            <a:ln>
              <a:solidFill>
                <a:srgbClr val="036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568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962</Words>
  <Application>Microsoft Office PowerPoint</Application>
  <PresentationFormat>Widescreen</PresentationFormat>
  <Paragraphs>102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Ebrima</vt:lpstr>
      <vt:lpstr>Open Sans</vt:lpstr>
      <vt:lpstr>Office Theme</vt:lpstr>
      <vt:lpstr>KERJA PRAKTEK</vt:lpstr>
      <vt:lpstr>PETA KONSEP</vt:lpstr>
      <vt:lpstr>PENDAHULUAN</vt:lpstr>
      <vt:lpstr>PENDAHULUAN</vt:lpstr>
      <vt:lpstr>PENDAHULUAN</vt:lpstr>
      <vt:lpstr>PENDAHULUAN</vt:lpstr>
      <vt:lpstr>PROFIL PERUSAHAAN</vt:lpstr>
      <vt:lpstr>PROFIL PERUSAHAAN</vt:lpstr>
      <vt:lpstr>LANDASAN TEORI</vt:lpstr>
      <vt:lpstr>LANDASAN TEORI</vt:lpstr>
      <vt:lpstr>LANDASAN TEORI</vt:lpstr>
      <vt:lpstr>PELAKSANAAN KERJA PRAKTEK</vt:lpstr>
      <vt:lpstr>PELAKSANAAN KERJA PRAKTEK</vt:lpstr>
      <vt:lpstr>PELAKSANAAN KERJA PRAKTEK</vt:lpstr>
      <vt:lpstr>PELAKSANAAN KERJA PRAKTEK</vt:lpstr>
      <vt:lpstr>PELAKSANAAN KERJA PRAKTEK</vt:lpstr>
      <vt:lpstr>PELAKSANAAN KERJA PRAKTEK</vt:lpstr>
      <vt:lpstr>PELAKSANAAN KERJA PRAKTEK</vt:lpstr>
      <vt:lpstr>PELAKSANAAN KERJA PRAKTEK</vt:lpstr>
      <vt:lpstr>KESIMPULAN</vt:lpstr>
      <vt:lpstr>Daftar Pustaka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SD C</cp:lastModifiedBy>
  <cp:revision>46</cp:revision>
  <dcterms:created xsi:type="dcterms:W3CDTF">2017-06-11T13:54:22Z</dcterms:created>
  <dcterms:modified xsi:type="dcterms:W3CDTF">2017-06-15T02:00:04Z</dcterms:modified>
</cp:coreProperties>
</file>