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7" r:id="rId9"/>
    <p:sldId id="318" r:id="rId10"/>
    <p:sldId id="268" r:id="rId11"/>
    <p:sldId id="269" r:id="rId12"/>
    <p:sldId id="266" r:id="rId13"/>
    <p:sldId id="270" r:id="rId14"/>
    <p:sldId id="272" r:id="rId15"/>
    <p:sldId id="274" r:id="rId16"/>
    <p:sldId id="319" r:id="rId17"/>
    <p:sldId id="286" r:id="rId18"/>
    <p:sldId id="275" r:id="rId19"/>
    <p:sldId id="273" r:id="rId20"/>
    <p:sldId id="278" r:id="rId21"/>
    <p:sldId id="287" r:id="rId22"/>
    <p:sldId id="277" r:id="rId23"/>
    <p:sldId id="279" r:id="rId24"/>
    <p:sldId id="280" r:id="rId25"/>
    <p:sldId id="282" r:id="rId26"/>
    <p:sldId id="31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7883" autoAdjust="0"/>
  </p:normalViewPr>
  <p:slideViewPr>
    <p:cSldViewPr>
      <p:cViewPr varScale="1">
        <p:scale>
          <a:sx n="112" d="100"/>
          <a:sy n="112" d="100"/>
        </p:scale>
        <p:origin x="22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0EB14-F9E3-4346-B23C-BB94F09C8B1F}" type="datetimeFigureOut">
              <a:rPr lang="en-US" smtClean="0"/>
              <a:t>2/12/21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34F7D-09A8-4F3F-BE42-5E43AC88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1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A631A-03A2-4C7C-BF3E-6902C6ADB7FB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0048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Penggunaan </a:t>
            </a:r>
            <a:r>
              <a:rPr lang="en-US" dirty="0"/>
              <a:t>Group Functions </a:t>
            </a:r>
            <a:r>
              <a:rPr lang="id-ID" dirty="0"/>
              <a:t>akan mengabaikan nilai </a:t>
            </a:r>
            <a:r>
              <a:rPr lang="en-US" dirty="0"/>
              <a:t>Null</a:t>
            </a:r>
            <a:r>
              <a:rPr lang="id-ID" dirty="0"/>
              <a:t>. Bila nilai null</a:t>
            </a:r>
          </a:p>
          <a:p>
            <a:r>
              <a:rPr lang="id-ID" dirty="0"/>
              <a:t>Akan diperhitungkan, maka harus digunakan fungsi NVL yang akan mengkonversi</a:t>
            </a:r>
          </a:p>
          <a:p>
            <a:r>
              <a:rPr lang="id-ID" dirty="0"/>
              <a:t>Nilai NULL menjadi 0.</a:t>
            </a:r>
          </a:p>
          <a:p>
            <a:r>
              <a:rPr lang="id-ID" dirty="0"/>
              <a:t>Contoh pada slide:</a:t>
            </a:r>
          </a:p>
          <a:p>
            <a:r>
              <a:rPr lang="id-ID" dirty="0"/>
              <a:t>Sintaks yang pertama menghitung rata-rata comm_pct berdasarkan baris dalam tabel</a:t>
            </a:r>
          </a:p>
          <a:p>
            <a:r>
              <a:rPr lang="id-ID" dirty="0"/>
              <a:t>Yang mempunyai nilai comm_pct .</a:t>
            </a:r>
            <a:r>
              <a:rPr lang="id-ID" baseline="0" dirty="0"/>
              <a:t> Perhitungannya adalah Jumlah total comm_pct </a:t>
            </a:r>
          </a:p>
          <a:p>
            <a:r>
              <a:rPr lang="id-ID" baseline="0" dirty="0"/>
              <a:t>dibagi total employees yang menerima comm.</a:t>
            </a:r>
          </a:p>
          <a:p>
            <a:r>
              <a:rPr lang="id-ID" baseline="0" dirty="0"/>
              <a:t>Sintaks yang ke dua menghitung rata-rata comm pct berdasarkan semua baris dalam tabel</a:t>
            </a:r>
          </a:p>
          <a:p>
            <a:r>
              <a:rPr lang="id-ID" baseline="0" dirty="0"/>
              <a:t>Termasuk yang bernilai null. Perhitungannya adalah total comm pct dibagi total employee.</a:t>
            </a:r>
          </a:p>
          <a:p>
            <a:r>
              <a:rPr lang="id-ID" baseline="0" dirty="0"/>
              <a:t>Dapat dilihat bahwa kedua sintaks memberikan hasil yang berbeda.</a:t>
            </a:r>
          </a:p>
          <a:p>
            <a:r>
              <a:rPr lang="id-ID" baseline="0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A631A-03A2-4C7C-BF3E-6902C6ADB7FB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1261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Membuat</a:t>
            </a:r>
            <a:r>
              <a:rPr lang="en-US" dirty="0"/>
              <a:t> Groups Data</a:t>
            </a:r>
          </a:p>
          <a:p>
            <a:r>
              <a:rPr lang="id-ID" dirty="0"/>
              <a:t>Pada slide sebelumnya telah</a:t>
            </a:r>
            <a:r>
              <a:rPr lang="id-ID" baseline="0" dirty="0"/>
              <a:t> dijelaskan bahwa semua group function menganggap tabel sebagai satu grup informasi.</a:t>
            </a:r>
            <a:r>
              <a:rPr lang="en-US" dirty="0"/>
              <a:t> </a:t>
            </a:r>
            <a:endParaRPr lang="id-ID" dirty="0"/>
          </a:p>
          <a:p>
            <a:r>
              <a:rPr lang="id-ID" dirty="0"/>
              <a:t>Terkadang kita harus membagi informasi dalam tabel menjadi beberapa grup kecil. Hal ini dapat dilakukan dengan</a:t>
            </a:r>
          </a:p>
          <a:p>
            <a:r>
              <a:rPr lang="id-ID" dirty="0"/>
              <a:t>Menggunakan klausa GROUP BY.</a:t>
            </a:r>
          </a:p>
          <a:p>
            <a:r>
              <a:rPr lang="id-ID" dirty="0"/>
              <a:t>Contoh</a:t>
            </a:r>
            <a:r>
              <a:rPr lang="id-ID" baseline="0" dirty="0"/>
              <a:t> ilustrasi pada slide memperlihatkan data rata-rata salary tetapi dibagi lagi menjadi grup departemen. Sehingga </a:t>
            </a:r>
          </a:p>
          <a:p>
            <a:r>
              <a:rPr lang="id-ID" baseline="0" dirty="0"/>
              <a:t>Hasil yang diperoleh adalah rata-rata salary untuk setiap departemen.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A631A-03A2-4C7C-BF3E-6902C6ADB7FB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2875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Kita dapat menggunakan klausa GROUP BY, agar data-data dalam tabel dapat dibagi</a:t>
            </a:r>
            <a:r>
              <a:rPr lang="id-ID" baseline="0" dirty="0"/>
              <a:t> </a:t>
            </a:r>
            <a:r>
              <a:rPr lang="id-ID" dirty="0"/>
              <a:t>menjadi kelompok yang lebih kecil</a:t>
            </a:r>
          </a:p>
          <a:p>
            <a:r>
              <a:rPr lang="id-ID" dirty="0"/>
              <a:t>Dengan menggunakan group function akan dihasilkan rangkuman informasi setiap grup.</a:t>
            </a:r>
          </a:p>
          <a:p>
            <a:r>
              <a:rPr lang="id-ID" dirty="0"/>
              <a:t>Dalam format sintaks:</a:t>
            </a:r>
          </a:p>
          <a:p>
            <a:r>
              <a:rPr lang="id-ID" dirty="0"/>
              <a:t>Ekspresi GROUP BYmenyebutkan nama kolom dimana nilainya menentukan dasar dari pengelompokkan baris data.</a:t>
            </a:r>
          </a:p>
          <a:p>
            <a:r>
              <a:rPr lang="en-US" dirty="0"/>
              <a:t>• </a:t>
            </a:r>
            <a:r>
              <a:rPr lang="id-ID" dirty="0"/>
              <a:t>jika kita menggunakan </a:t>
            </a:r>
            <a:r>
              <a:rPr lang="en-US" dirty="0"/>
              <a:t>group function </a:t>
            </a:r>
            <a:r>
              <a:rPr lang="id-ID" dirty="0"/>
              <a:t>dalam klausa </a:t>
            </a:r>
            <a:r>
              <a:rPr lang="en-US" dirty="0"/>
              <a:t>SELECT</a:t>
            </a:r>
            <a:r>
              <a:rPr lang="id-ID" dirty="0"/>
              <a:t>, kita tidak dapat menampilkan hasilnya</a:t>
            </a:r>
            <a:r>
              <a:rPr lang="id-ID" baseline="0" dirty="0"/>
              <a:t> untuk setiap</a:t>
            </a:r>
          </a:p>
          <a:p>
            <a:r>
              <a:rPr lang="id-ID" baseline="0" dirty="0"/>
              <a:t>Baris data, tetapi akan ditampilkan per grup sesuai pada klausa GROUP BY.</a:t>
            </a:r>
            <a:r>
              <a:rPr lang="en-US" dirty="0"/>
              <a:t> </a:t>
            </a:r>
            <a:endParaRPr lang="id-ID" dirty="0"/>
          </a:p>
          <a:p>
            <a:pPr marL="0" indent="0">
              <a:buNone/>
            </a:pPr>
            <a:r>
              <a:rPr lang="en-US" sz="1200" dirty="0"/>
              <a:t>• </a:t>
            </a:r>
            <a:r>
              <a:rPr lang="id-ID" sz="1200" dirty="0"/>
              <a:t>Penggunaan klausa </a:t>
            </a:r>
            <a:r>
              <a:rPr lang="en-US" sz="1200" dirty="0"/>
              <a:t>WHERE </a:t>
            </a:r>
            <a:r>
              <a:rPr lang="id-ID" sz="1200" dirty="0"/>
              <a:t>menjadikan data-data dipilih dulu sebelum dikelompokkan.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• </a:t>
            </a:r>
            <a:r>
              <a:rPr lang="id-ID" sz="1200" dirty="0"/>
              <a:t>Kolom yang terdapat dalam klausa GROUP BY, harus ada dalam klausa SELECT.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• </a:t>
            </a:r>
            <a:r>
              <a:rPr lang="id-ID" sz="1200" dirty="0"/>
              <a:t>alias Kolom tidak bisa digunakan dalam klausa </a:t>
            </a:r>
            <a:r>
              <a:rPr lang="en-US" sz="1200" dirty="0"/>
              <a:t>GROUP BY.</a:t>
            </a:r>
            <a:endParaRPr lang="id-ID" sz="1200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A631A-03A2-4C7C-BF3E-6902C6ADB7FB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5804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Jika menggunakan klausa GROUP BY, pastikan semua kolom yang ada dalam klausa SELECT, </a:t>
            </a:r>
          </a:p>
          <a:p>
            <a:r>
              <a:rPr lang="id-ID" dirty="0"/>
              <a:t>Yang</a:t>
            </a:r>
            <a:r>
              <a:rPr lang="id-ID" baseline="0" dirty="0"/>
              <a:t> bukan dalam group function, harus ada dalam klausa GROUP BY.</a:t>
            </a:r>
            <a:endParaRPr lang="id-ID" dirty="0"/>
          </a:p>
          <a:p>
            <a:r>
              <a:rPr lang="id-ID" dirty="0"/>
              <a:t>Contoh pada slide menampilkan dept id, rata-rata salary untuk setiap dept id.</a:t>
            </a:r>
          </a:p>
          <a:p>
            <a:r>
              <a:rPr lang="id-ID" dirty="0"/>
              <a:t>Bagaimana sintaks ini diproses dalam server basis data?</a:t>
            </a:r>
          </a:p>
          <a:p>
            <a:r>
              <a:rPr lang="id-ID" dirty="0"/>
              <a:t>1. Klausa </a:t>
            </a:r>
            <a:r>
              <a:rPr lang="en-US" dirty="0"/>
              <a:t>SELECT </a:t>
            </a:r>
            <a:r>
              <a:rPr lang="id-ID" dirty="0"/>
              <a:t>menyebutkan kolom-kolom yang harus diambil, yaitu :</a:t>
            </a:r>
            <a:endParaRPr lang="en-US" dirty="0"/>
          </a:p>
          <a:p>
            <a:r>
              <a:rPr lang="en-US" dirty="0"/>
              <a:t>- </a:t>
            </a:r>
            <a:r>
              <a:rPr lang="id-ID" dirty="0"/>
              <a:t>Kolom </a:t>
            </a:r>
            <a:r>
              <a:rPr lang="en-US" dirty="0"/>
              <a:t>Department </a:t>
            </a:r>
            <a:r>
              <a:rPr lang="id-ID" dirty="0"/>
              <a:t>id dalam tabel </a:t>
            </a:r>
            <a:r>
              <a:rPr lang="en-US" dirty="0"/>
              <a:t>EMPLOYEES </a:t>
            </a:r>
          </a:p>
          <a:p>
            <a:r>
              <a:rPr lang="en-US" dirty="0"/>
              <a:t>- </a:t>
            </a:r>
            <a:r>
              <a:rPr lang="id-ID" dirty="0"/>
              <a:t>rata-rata salary dalam grup berdasarkan kolom yang ditulis dalam klausa </a:t>
            </a:r>
            <a:r>
              <a:rPr lang="en-US" dirty="0"/>
              <a:t>GROUP BY</a:t>
            </a:r>
          </a:p>
          <a:p>
            <a:r>
              <a:rPr lang="id-ID" dirty="0"/>
              <a:t>2. Klausa </a:t>
            </a:r>
            <a:r>
              <a:rPr lang="en-US" dirty="0"/>
              <a:t>FROM </a:t>
            </a:r>
            <a:r>
              <a:rPr lang="id-ID" dirty="0"/>
              <a:t>menyebutkan nama tabel yang harus diakses yaitu tabel</a:t>
            </a:r>
            <a:r>
              <a:rPr lang="id-ID" baseline="0" dirty="0"/>
              <a:t> </a:t>
            </a:r>
            <a:r>
              <a:rPr lang="en-US" dirty="0"/>
              <a:t>EMPLOYEES</a:t>
            </a:r>
          </a:p>
          <a:p>
            <a:r>
              <a:rPr lang="id-ID" dirty="0"/>
              <a:t>3. Klausa </a:t>
            </a:r>
            <a:r>
              <a:rPr lang="en-US" dirty="0"/>
              <a:t>WHERE </a:t>
            </a:r>
            <a:r>
              <a:rPr lang="id-ID" dirty="0"/>
              <a:t>memilih baris data.</a:t>
            </a:r>
            <a:r>
              <a:rPr lang="id-ID" baseline="0" dirty="0"/>
              <a:t> Karena tidak ada klausa WHERE, maka semua data dipilih.</a:t>
            </a:r>
          </a:p>
          <a:p>
            <a:r>
              <a:rPr lang="id-ID" baseline="0" dirty="0"/>
              <a:t>4. Klausa </a:t>
            </a:r>
            <a:r>
              <a:rPr lang="en-US" dirty="0"/>
              <a:t>GROUP BY </a:t>
            </a:r>
            <a:r>
              <a:rPr lang="id-ID" dirty="0"/>
              <a:t>menentukan bagaimana baris-baris data harus dikelompokkan. Baris data dikelompokkan</a:t>
            </a:r>
          </a:p>
          <a:p>
            <a:r>
              <a:rPr lang="id-ID" dirty="0"/>
              <a:t>Berdasarkan</a:t>
            </a:r>
            <a:r>
              <a:rPr lang="id-ID" baseline="0" dirty="0"/>
              <a:t> </a:t>
            </a:r>
            <a:r>
              <a:rPr lang="en-US" dirty="0"/>
              <a:t>department </a:t>
            </a:r>
            <a:r>
              <a:rPr lang="id-ID" dirty="0"/>
              <a:t>id, sehingga fungsi </a:t>
            </a:r>
            <a:r>
              <a:rPr lang="en-US" dirty="0"/>
              <a:t>AVG </a:t>
            </a:r>
            <a:r>
              <a:rPr lang="id-ID" dirty="0"/>
              <a:t> yang diaplikasikan terhadap kolom </a:t>
            </a:r>
            <a:r>
              <a:rPr lang="en-US" dirty="0"/>
              <a:t>salary</a:t>
            </a:r>
            <a:r>
              <a:rPr lang="id-ID" dirty="0"/>
              <a:t> menghitung rata-</a:t>
            </a:r>
          </a:p>
          <a:p>
            <a:r>
              <a:rPr lang="id-ID" dirty="0"/>
              <a:t>Rata salary untuk</a:t>
            </a:r>
            <a:r>
              <a:rPr lang="id-ID" baseline="0" dirty="0"/>
              <a:t> setiap</a:t>
            </a:r>
            <a:r>
              <a:rPr lang="id-ID" dirty="0"/>
              <a:t> dept id.</a:t>
            </a:r>
            <a:endParaRPr lang="en-US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A631A-03A2-4C7C-BF3E-6902C6ADB7FB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355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Nama kolom dalam klausa </a:t>
            </a:r>
            <a:r>
              <a:rPr lang="en-US" dirty="0"/>
              <a:t>GROUP BY </a:t>
            </a:r>
            <a:r>
              <a:rPr lang="id-ID" dirty="0"/>
              <a:t>tidak harus ada dalam klausa </a:t>
            </a:r>
            <a:r>
              <a:rPr lang="en-US" dirty="0"/>
              <a:t>SELECT. </a:t>
            </a:r>
            <a:endParaRPr lang="id-ID" dirty="0"/>
          </a:p>
          <a:p>
            <a:r>
              <a:rPr lang="id-ID" dirty="0"/>
              <a:t>Contoh pada slide sintaks SELECT menampilkan rata-rata salary untuk setiap departemen</a:t>
            </a:r>
          </a:p>
          <a:p>
            <a:r>
              <a:rPr lang="id-ID" dirty="0"/>
              <a:t>Tanpa menampilkan kolom</a:t>
            </a:r>
            <a:r>
              <a:rPr lang="id-ID" baseline="0" dirty="0"/>
              <a:t> dept id.</a:t>
            </a:r>
            <a:r>
              <a:rPr lang="en-US" dirty="0"/>
              <a:t> </a:t>
            </a:r>
            <a:endParaRPr lang="id-ID" dirty="0"/>
          </a:p>
          <a:p>
            <a:r>
              <a:rPr lang="id-ID" dirty="0"/>
              <a:t>Tetapi tanpa kolom dept id, data yang ditampilkan menjadi kurang informatif </a:t>
            </a:r>
          </a:p>
          <a:p>
            <a:r>
              <a:rPr lang="id-ID" dirty="0"/>
              <a:t>sehingga akan lebih baik apabila kolom dept id disertakan dalam klausa 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A631A-03A2-4C7C-BF3E-6902C6ADB7FB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5435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Nama kolom dalam klausa </a:t>
            </a:r>
            <a:r>
              <a:rPr lang="en-US" dirty="0"/>
              <a:t>GROUP BY </a:t>
            </a:r>
            <a:r>
              <a:rPr lang="id-ID" dirty="0"/>
              <a:t>tidak harus ada dalam klausa </a:t>
            </a:r>
            <a:r>
              <a:rPr lang="en-US" dirty="0"/>
              <a:t>SELECT. </a:t>
            </a:r>
            <a:endParaRPr lang="id-ID" dirty="0"/>
          </a:p>
          <a:p>
            <a:r>
              <a:rPr lang="id-ID" dirty="0"/>
              <a:t>Contoh pada slide sintaks SELECT menampilkan rata-rata salary untuk setiap departemen</a:t>
            </a:r>
          </a:p>
          <a:p>
            <a:r>
              <a:rPr lang="id-ID" dirty="0"/>
              <a:t>Tanpa menampilkan kolom</a:t>
            </a:r>
            <a:r>
              <a:rPr lang="id-ID" baseline="0" dirty="0"/>
              <a:t> dept id.</a:t>
            </a:r>
            <a:r>
              <a:rPr lang="en-US" dirty="0"/>
              <a:t> </a:t>
            </a:r>
            <a:endParaRPr lang="id-ID" dirty="0"/>
          </a:p>
          <a:p>
            <a:r>
              <a:rPr lang="id-ID" dirty="0"/>
              <a:t>Tetapi tanpa kolom dept id, data yang ditampilkan menjadi kurang informatif </a:t>
            </a:r>
          </a:p>
          <a:p>
            <a:r>
              <a:rPr lang="id-ID" dirty="0"/>
              <a:t>sehingga akan lebih baik apabila kolom dept id disertakan dalam klausa 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A631A-03A2-4C7C-BF3E-6902C6ADB7FB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9930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Terkadang kita membutuhkan data yang ditampilkan per</a:t>
            </a:r>
            <a:r>
              <a:rPr lang="id-ID" baseline="0" dirty="0"/>
              <a:t> grup dalam grup. </a:t>
            </a:r>
          </a:p>
          <a:p>
            <a:r>
              <a:rPr lang="id-ID" baseline="0" dirty="0"/>
              <a:t>Sebagai ilustrasi, pada slide memperlihatkan laporan yang menampilkan total salary untuk </a:t>
            </a:r>
          </a:p>
          <a:p>
            <a:r>
              <a:rPr lang="id-ID" baseline="0" dirty="0"/>
              <a:t>Setiap job title pada setiap departemen.</a:t>
            </a:r>
            <a:r>
              <a:rPr lang="en-US" dirty="0"/>
              <a:t> </a:t>
            </a:r>
            <a:endParaRPr lang="id-ID" dirty="0"/>
          </a:p>
          <a:p>
            <a:r>
              <a:rPr lang="id-ID" dirty="0"/>
              <a:t>Tabel </a:t>
            </a:r>
            <a:r>
              <a:rPr lang="en-US" dirty="0"/>
              <a:t>EMPLOYEES</a:t>
            </a:r>
            <a:r>
              <a:rPr lang="id-ID" dirty="0"/>
              <a:t>, pertama digrupkan berdasarkan dept id, kemudian hasilnya digrupkan lagi</a:t>
            </a:r>
          </a:p>
          <a:p>
            <a:r>
              <a:rPr lang="id-ID" dirty="0"/>
              <a:t>Berdasarkan job title. </a:t>
            </a:r>
          </a:p>
          <a:p>
            <a:r>
              <a:rPr lang="id-ID" dirty="0"/>
              <a:t>Contoh semua IT programmer di dept id 60 digrupkan, kemudian salary untuk semua IT prog</a:t>
            </a:r>
          </a:p>
          <a:p>
            <a:r>
              <a:rPr lang="id-ID" dirty="0"/>
              <a:t>Dijumlahkan menghasilkan</a:t>
            </a:r>
            <a:r>
              <a:rPr lang="id-ID" baseline="0" dirty="0"/>
              <a:t> total salary utk IT Prog di dept id 60.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A631A-03A2-4C7C-BF3E-6902C6ADB7FB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1520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Groups Within Groups (continued)</a:t>
            </a:r>
          </a:p>
          <a:p>
            <a:r>
              <a:rPr lang="id-ID" dirty="0"/>
              <a:t>Kita dapat menghasilkan</a:t>
            </a:r>
            <a:r>
              <a:rPr lang="id-ID" baseline="0" dirty="0"/>
              <a:t> rangkuman data untuk grup dan subgrup dengan membagi menjadi </a:t>
            </a:r>
          </a:p>
          <a:p>
            <a:r>
              <a:rPr lang="id-ID" baseline="0" dirty="0"/>
              <a:t>lebih dari satu kolom dalam GROUP BY.</a:t>
            </a:r>
          </a:p>
          <a:p>
            <a:r>
              <a:rPr lang="id-ID" dirty="0"/>
              <a:t>Kita juga dapat mengurutkan</a:t>
            </a:r>
            <a:r>
              <a:rPr lang="id-ID" baseline="0" dirty="0"/>
              <a:t> data dengan menggunakan klausa ORDER BY.</a:t>
            </a:r>
          </a:p>
          <a:p>
            <a:r>
              <a:rPr lang="id-ID" baseline="0" dirty="0"/>
              <a:t>Contoh pada slide akan mengikuti proses sbb:</a:t>
            </a:r>
          </a:p>
          <a:p>
            <a:r>
              <a:rPr lang="id-ID" dirty="0"/>
              <a:t>1. Klausa </a:t>
            </a:r>
            <a:r>
              <a:rPr lang="en-US" dirty="0"/>
              <a:t>SELECT </a:t>
            </a:r>
            <a:r>
              <a:rPr lang="id-ID" dirty="0"/>
              <a:t>menyebutkan nama kolom untuk diambil, yaitu</a:t>
            </a:r>
            <a:r>
              <a:rPr lang="en-US" dirty="0"/>
              <a:t>:</a:t>
            </a:r>
          </a:p>
          <a:p>
            <a:r>
              <a:rPr lang="en-US" dirty="0"/>
              <a:t>- Department </a:t>
            </a:r>
            <a:r>
              <a:rPr lang="id-ID" dirty="0"/>
              <a:t>id</a:t>
            </a:r>
            <a:r>
              <a:rPr lang="en-US" dirty="0"/>
              <a:t> </a:t>
            </a:r>
            <a:r>
              <a:rPr lang="id-ID" baseline="0" dirty="0"/>
              <a:t> dalam tabel </a:t>
            </a:r>
            <a:r>
              <a:rPr lang="en-US" dirty="0"/>
              <a:t>EMPLOYEES </a:t>
            </a:r>
          </a:p>
          <a:p>
            <a:r>
              <a:rPr lang="en-US" dirty="0"/>
              <a:t>- Job ID </a:t>
            </a:r>
            <a:r>
              <a:rPr lang="id-ID" dirty="0"/>
              <a:t>dalam tabel </a:t>
            </a:r>
            <a:r>
              <a:rPr lang="en-US" dirty="0"/>
              <a:t>EMPLOYEES</a:t>
            </a:r>
          </a:p>
          <a:p>
            <a:r>
              <a:rPr lang="en-US" dirty="0"/>
              <a:t>- </a:t>
            </a:r>
            <a:r>
              <a:rPr lang="id-ID" dirty="0"/>
              <a:t>Jumlah salary dalam grup berdasarkan nama kolom yang ada dlam klausa </a:t>
            </a:r>
            <a:r>
              <a:rPr lang="en-US" dirty="0"/>
              <a:t>GROUP BY</a:t>
            </a:r>
          </a:p>
          <a:p>
            <a:r>
              <a:rPr lang="id-ID" dirty="0"/>
              <a:t>2. Klausa </a:t>
            </a:r>
            <a:r>
              <a:rPr lang="en-US" dirty="0"/>
              <a:t>FROM </a:t>
            </a:r>
            <a:r>
              <a:rPr lang="id-ID" dirty="0"/>
              <a:t>menyebutkan nama tabel dalam</a:t>
            </a:r>
            <a:r>
              <a:rPr lang="id-ID" baseline="0" dirty="0"/>
              <a:t> basis data yang harus diakses yaitu tabel </a:t>
            </a:r>
            <a:r>
              <a:rPr lang="en-US" dirty="0"/>
              <a:t>EMPLOYEES</a:t>
            </a:r>
          </a:p>
          <a:p>
            <a:r>
              <a:rPr lang="id-ID" dirty="0"/>
              <a:t>3. Klausa </a:t>
            </a:r>
            <a:r>
              <a:rPr lang="en-US" dirty="0"/>
              <a:t>GROUP BY </a:t>
            </a:r>
            <a:r>
              <a:rPr lang="id-ID" dirty="0"/>
              <a:t>menentukan</a:t>
            </a:r>
            <a:r>
              <a:rPr lang="id-ID" baseline="0" dirty="0"/>
              <a:t> bagaimana data harus digrupkan.</a:t>
            </a:r>
            <a:r>
              <a:rPr lang="en-US" dirty="0"/>
              <a:t> </a:t>
            </a:r>
            <a:endParaRPr lang="id-ID" dirty="0"/>
          </a:p>
          <a:p>
            <a:r>
              <a:rPr lang="en-US" dirty="0"/>
              <a:t>- </a:t>
            </a:r>
            <a:r>
              <a:rPr lang="id-ID" dirty="0"/>
              <a:t>pertama, data digrupkan berdasarkan </a:t>
            </a:r>
            <a:r>
              <a:rPr lang="en-US" dirty="0"/>
              <a:t>department </a:t>
            </a:r>
            <a:r>
              <a:rPr lang="id-ID" dirty="0"/>
              <a:t>id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id-ID" dirty="0"/>
              <a:t>Ke</a:t>
            </a:r>
            <a:r>
              <a:rPr lang="id-ID" baseline="0" dirty="0"/>
              <a:t> dua</a:t>
            </a:r>
            <a:r>
              <a:rPr lang="en-US" dirty="0"/>
              <a:t>, </a:t>
            </a:r>
            <a:r>
              <a:rPr lang="id-ID" dirty="0"/>
              <a:t>hasil</a:t>
            </a:r>
            <a:r>
              <a:rPr lang="id-ID" baseline="0" dirty="0"/>
              <a:t> yang pertama d</a:t>
            </a:r>
            <a:r>
              <a:rPr lang="id-ID" dirty="0"/>
              <a:t>igrupkan lagi berdasarkan </a:t>
            </a:r>
            <a:r>
              <a:rPr lang="en-US" dirty="0"/>
              <a:t>job ID</a:t>
            </a:r>
            <a:r>
              <a:rPr lang="id-ID" dirty="0"/>
              <a:t>.</a:t>
            </a:r>
            <a:endParaRPr lang="en-US" dirty="0"/>
          </a:p>
          <a:p>
            <a:r>
              <a:rPr lang="id-ID" dirty="0"/>
              <a:t>Jadi</a:t>
            </a:r>
            <a:r>
              <a:rPr lang="id-ID" baseline="0" dirty="0"/>
              <a:t> fungsi </a:t>
            </a:r>
            <a:r>
              <a:rPr lang="en-US" dirty="0"/>
              <a:t>SUM </a:t>
            </a:r>
            <a:r>
              <a:rPr lang="id-ID" dirty="0"/>
              <a:t>digunakan terhadap kolom salary untuk semua </a:t>
            </a:r>
            <a:r>
              <a:rPr lang="en-US" dirty="0"/>
              <a:t>job ID</a:t>
            </a:r>
            <a:r>
              <a:rPr lang="id-ID" dirty="0"/>
              <a:t> dalam setiap departement 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A631A-03A2-4C7C-BF3E-6902C6ADB7FB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8327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Jika kita ingin menggunakan kondisi untuk fungsi agregasi maka klausa WHERE</a:t>
            </a:r>
          </a:p>
          <a:p>
            <a:r>
              <a:rPr lang="id-ID" dirty="0"/>
              <a:t>Tidak dapat digunakan tetapi harus diganti dengan klausa HAVING. </a:t>
            </a:r>
          </a:p>
          <a:p>
            <a:r>
              <a:rPr lang="id-ID" dirty="0"/>
              <a:t>Klausa WHERE dapat digunakan hanya untuk kondisi yang</a:t>
            </a:r>
            <a:r>
              <a:rPr lang="id-ID" baseline="0" dirty="0"/>
              <a:t> bukan fungsi agregasi.</a:t>
            </a:r>
          </a:p>
          <a:p>
            <a:r>
              <a:rPr lang="id-ID" baseline="0" dirty="0"/>
              <a:t>Contoh pada slide memperlihatkan terjadinya error bila klausa WHERE digunakan</a:t>
            </a:r>
          </a:p>
          <a:p>
            <a:r>
              <a:rPr lang="id-ID" baseline="0" dirty="0"/>
              <a:t>Untuk kondisi pada group function.</a:t>
            </a:r>
          </a:p>
          <a:p>
            <a:r>
              <a:rPr lang="id-ID" baseline="0" dirty="0"/>
              <a:t>Seharusnya WHERE diganti dengan HAVING.</a:t>
            </a:r>
          </a:p>
          <a:p>
            <a:r>
              <a:rPr lang="id-ID" baseline="0" dirty="0"/>
              <a:t>-------------------------------------</a:t>
            </a:r>
          </a:p>
          <a:p>
            <a:r>
              <a:rPr lang="en-US" dirty="0"/>
              <a:t> SELECT </a:t>
            </a:r>
            <a:r>
              <a:rPr lang="en-US" dirty="0" err="1"/>
              <a:t>department_id</a:t>
            </a:r>
            <a:r>
              <a:rPr lang="en-US" dirty="0"/>
              <a:t>, AVG(salary)</a:t>
            </a:r>
          </a:p>
          <a:p>
            <a:r>
              <a:rPr lang="en-US" dirty="0"/>
              <a:t>FROM employees</a:t>
            </a:r>
          </a:p>
          <a:p>
            <a:r>
              <a:rPr lang="en-US" dirty="0"/>
              <a:t>HAVING AVG(salary) &gt; 8000</a:t>
            </a:r>
          </a:p>
          <a:p>
            <a:r>
              <a:rPr lang="en-US" dirty="0"/>
              <a:t>GROUP BY </a:t>
            </a:r>
            <a:r>
              <a:rPr lang="en-US" dirty="0" err="1"/>
              <a:t>department_id</a:t>
            </a:r>
            <a:r>
              <a:rPr lang="en-US" dirty="0"/>
              <a:t>;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A631A-03A2-4C7C-BF3E-6902C6ADB7FB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110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Jika kita ingin menggunakan kondisi untuk fungsi agregasi maka klausa WHERE</a:t>
            </a:r>
          </a:p>
          <a:p>
            <a:r>
              <a:rPr lang="id-ID" dirty="0"/>
              <a:t>Tidak dapat digunakan tetapi harus diganti dengan klausa HAVING. </a:t>
            </a:r>
          </a:p>
          <a:p>
            <a:r>
              <a:rPr lang="id-ID" dirty="0"/>
              <a:t>Klausa WHERE dapat digunakan hanya untuk kondisi yang</a:t>
            </a:r>
            <a:r>
              <a:rPr lang="id-ID" baseline="0" dirty="0"/>
              <a:t> bukan fungsi agregasi.</a:t>
            </a:r>
          </a:p>
          <a:p>
            <a:r>
              <a:rPr lang="id-ID" baseline="0" dirty="0"/>
              <a:t>Contoh pada slide memperlihatkan terjadinya error bila klausa WHERE digunakan</a:t>
            </a:r>
          </a:p>
          <a:p>
            <a:r>
              <a:rPr lang="id-ID" baseline="0" dirty="0"/>
              <a:t>Untuk kondisi pada group function.</a:t>
            </a:r>
          </a:p>
          <a:p>
            <a:r>
              <a:rPr lang="id-ID" baseline="0" dirty="0"/>
              <a:t>Seharusnya WHERE diganti dengan HAVING.</a:t>
            </a:r>
          </a:p>
          <a:p>
            <a:r>
              <a:rPr lang="id-ID" baseline="0" dirty="0"/>
              <a:t>-------------------------------------</a:t>
            </a:r>
          </a:p>
          <a:p>
            <a:r>
              <a:rPr lang="en-US" dirty="0"/>
              <a:t> SELECT </a:t>
            </a:r>
            <a:r>
              <a:rPr lang="en-US" dirty="0" err="1"/>
              <a:t>department_id</a:t>
            </a:r>
            <a:r>
              <a:rPr lang="en-US" dirty="0"/>
              <a:t>, AVG(salary)</a:t>
            </a:r>
          </a:p>
          <a:p>
            <a:r>
              <a:rPr lang="en-US" dirty="0"/>
              <a:t>FROM employees</a:t>
            </a:r>
          </a:p>
          <a:p>
            <a:r>
              <a:rPr lang="en-US" dirty="0"/>
              <a:t>HAVING AVG(salary) &gt; 8000</a:t>
            </a:r>
          </a:p>
          <a:p>
            <a:r>
              <a:rPr lang="en-US" dirty="0"/>
              <a:t>GROUP BY </a:t>
            </a:r>
            <a:r>
              <a:rPr lang="en-US" dirty="0" err="1"/>
              <a:t>department_id</a:t>
            </a:r>
            <a:r>
              <a:rPr lang="en-US" dirty="0"/>
              <a:t>;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A631A-03A2-4C7C-BF3E-6902C6ADB7FB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128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A631A-03A2-4C7C-BF3E-6902C6ADB7FB}" type="slidenum">
              <a:rPr lang="id-ID" smtClean="0"/>
              <a:t>3</a:t>
            </a:fld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04" y="5364088"/>
            <a:ext cx="661035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4766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sz="1200" dirty="0"/>
              <a:t>Untuk mencari nilai maksimum salary setiap departemen yang mempunyai salary maksimum lebih dari $ 10,000 , </a:t>
            </a:r>
          </a:p>
          <a:p>
            <a:pPr marL="0" indent="0">
              <a:buNone/>
            </a:pPr>
            <a:r>
              <a:rPr lang="id-ID" sz="1200" dirty="0"/>
              <a:t>maka yang harus dilakukan adalah:</a:t>
            </a:r>
          </a:p>
          <a:p>
            <a:pPr marL="0" indent="0">
              <a:buNone/>
            </a:pPr>
            <a:r>
              <a:rPr lang="en-US" sz="1200" dirty="0"/>
              <a:t>1. </a:t>
            </a:r>
            <a:r>
              <a:rPr lang="id-ID" sz="1200" dirty="0"/>
              <a:t>Cari nilai </a:t>
            </a:r>
            <a:r>
              <a:rPr lang="en-US" sz="1200" dirty="0"/>
              <a:t>average salary </a:t>
            </a:r>
            <a:r>
              <a:rPr lang="id-ID" sz="1200" dirty="0"/>
              <a:t> untuk setiap departemen dengan GROUP BY </a:t>
            </a:r>
            <a:r>
              <a:rPr lang="en-US" sz="1200" dirty="0"/>
              <a:t>department</a:t>
            </a:r>
            <a:r>
              <a:rPr lang="id-ID" sz="1200" dirty="0"/>
              <a:t>_id.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2. </a:t>
            </a:r>
            <a:r>
              <a:rPr lang="id-ID" sz="1200" dirty="0"/>
              <a:t>Batasi group hanya untuk departemen yang mempunyai nilai salary maksimum lebih dari </a:t>
            </a:r>
            <a:r>
              <a:rPr lang="en-US" sz="1200" dirty="0"/>
              <a:t> $10,000</a:t>
            </a:r>
            <a:r>
              <a:rPr lang="id-ID" sz="1200" dirty="0"/>
              <a:t> dengan </a:t>
            </a:r>
          </a:p>
          <a:p>
            <a:pPr marL="0" indent="0">
              <a:buNone/>
            </a:pPr>
            <a:r>
              <a:rPr lang="id-ID" sz="1200" dirty="0"/>
              <a:t>	menggunakan klausa HAVING</a:t>
            </a:r>
            <a:r>
              <a:rPr lang="en-US" sz="1200" dirty="0"/>
              <a:t>.</a:t>
            </a:r>
            <a:endParaRPr lang="id-ID" sz="1200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A631A-03A2-4C7C-BF3E-6902C6ADB7FB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7306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Klausa </a:t>
            </a:r>
            <a:r>
              <a:rPr lang="en-US" dirty="0"/>
              <a:t>HAVING </a:t>
            </a:r>
            <a:r>
              <a:rPr lang="id-ID" dirty="0"/>
              <a:t>dapat ditempatkan sebelum klausa </a:t>
            </a:r>
            <a:r>
              <a:rPr lang="en-US" dirty="0"/>
              <a:t>GROUP BY</a:t>
            </a:r>
            <a:r>
              <a:rPr lang="id-ID" dirty="0"/>
              <a:t>, tetapi sangat</a:t>
            </a:r>
            <a:r>
              <a:rPr lang="id-ID" baseline="0" dirty="0"/>
              <a:t> disarankan untuk menempatkan</a:t>
            </a:r>
          </a:p>
          <a:p>
            <a:r>
              <a:rPr lang="id-ID" baseline="0" dirty="0"/>
              <a:t>Klausa GROUP BY dulu karena lebih logis. Grup dibentuk dulu dan group function</a:t>
            </a:r>
            <a:r>
              <a:rPr lang="en-US" dirty="0"/>
              <a:t> </a:t>
            </a:r>
            <a:r>
              <a:rPr lang="id-ID" dirty="0"/>
              <a:t>dihitung dulu sebelum klausa</a:t>
            </a:r>
          </a:p>
          <a:p>
            <a:r>
              <a:rPr lang="id-ID" dirty="0"/>
              <a:t>HAVING diaplikasikan terhadap grup.</a:t>
            </a:r>
          </a:p>
          <a:p>
            <a:r>
              <a:rPr lang="id-ID" dirty="0"/>
              <a:t>Klausa ORDER BY ditempatkan pada posisi terakhir dari sintaks SQL.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A631A-03A2-4C7C-BF3E-6902C6ADB7FB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86809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Hasil query menampilkan dept id dan maksimum salary dari tiap dept id </a:t>
            </a:r>
          </a:p>
          <a:p>
            <a:r>
              <a:rPr lang="id-ID" dirty="0"/>
              <a:t>Dimana</a:t>
            </a:r>
            <a:r>
              <a:rPr lang="id-ID" baseline="0" dirty="0"/>
              <a:t> maksimum salary nya lebih besar dari 10,000.</a:t>
            </a:r>
          </a:p>
          <a:p>
            <a:r>
              <a:rPr lang="id-ID" baseline="0" dirty="0"/>
              <a:t>Kita dapat menggunakan klausa GROUP BY tanpa fungsi agregasi dalam klausa SELECT.</a:t>
            </a:r>
          </a:p>
          <a:p>
            <a:r>
              <a:rPr lang="id-ID" baseline="0" dirty="0"/>
              <a:t>Klausa HAVING dapat digunakan bila ada klausa GROUP BY.</a:t>
            </a:r>
          </a:p>
          <a:p>
            <a:r>
              <a:rPr lang="id-ID" baseline="0" dirty="0"/>
              <a:t>Sebaliknya, kita tidak bisa menghilangkan klausa GROUP BY bila ada fungsi</a:t>
            </a:r>
          </a:p>
          <a:p>
            <a:r>
              <a:rPr lang="id-ID" baseline="0" dirty="0"/>
              <a:t>Agregasi dalam klausa SELECT.</a:t>
            </a:r>
            <a:endParaRPr lang="id-ID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A631A-03A2-4C7C-BF3E-6902C6ADB7FB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4229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baseline="0" dirty="0"/>
              <a:t>Klausa WHERE digunakan untuk membatasi data job id , klausa HAVING digunakan untuk membatasi fungsi</a:t>
            </a:r>
          </a:p>
          <a:p>
            <a:r>
              <a:rPr lang="id-ID" baseline="0" dirty="0"/>
              <a:t>Agregasi SUM(salary).</a:t>
            </a:r>
          </a:p>
          <a:p>
            <a:r>
              <a:rPr lang="id-ID" baseline="0" dirty="0"/>
              <a:t>Penempatan klausa WHERE adalah setelah klausa FROM, diikuti klausa GROUP BY, kemudian klausa </a:t>
            </a:r>
            <a:r>
              <a:rPr lang="en-US" dirty="0"/>
              <a:t>HAVING </a:t>
            </a:r>
            <a:endParaRPr lang="id-ID" dirty="0"/>
          </a:p>
          <a:p>
            <a:r>
              <a:rPr lang="id-ID" dirty="0"/>
              <a:t>Dan yang terakhir klausa ORDER</a:t>
            </a:r>
            <a:r>
              <a:rPr lang="id-ID" baseline="0" dirty="0"/>
              <a:t> BY.</a:t>
            </a:r>
            <a:endParaRPr lang="en-US" dirty="0"/>
          </a:p>
          <a:p>
            <a:r>
              <a:rPr lang="id-ID" dirty="0"/>
              <a:t>Hasil</a:t>
            </a:r>
            <a:r>
              <a:rPr lang="id-ID" baseline="0" dirty="0"/>
              <a:t> menampilkan data </a:t>
            </a:r>
            <a:r>
              <a:rPr lang="en-US" dirty="0"/>
              <a:t>job ID </a:t>
            </a:r>
            <a:r>
              <a:rPr lang="id-ID" dirty="0"/>
              <a:t>dan </a:t>
            </a:r>
            <a:r>
              <a:rPr lang="en-US" dirty="0"/>
              <a:t>total salary </a:t>
            </a:r>
            <a:r>
              <a:rPr lang="id-ID" dirty="0"/>
              <a:t>untuk setiap job ID (tidak termasuk Sales Representatif)</a:t>
            </a:r>
          </a:p>
          <a:p>
            <a:r>
              <a:rPr lang="id-ID" dirty="0"/>
              <a:t>yang mempunyai total salary lebih dari 13,000.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A631A-03A2-4C7C-BF3E-6902C6ADB7FB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202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Penggunaan format </a:t>
            </a:r>
            <a:r>
              <a:rPr lang="en-US" dirty="0"/>
              <a:t>Group Functions</a:t>
            </a:r>
            <a:r>
              <a:rPr lang="id-ID" dirty="0"/>
              <a:t>:</a:t>
            </a:r>
            <a:endParaRPr lang="en-US" dirty="0"/>
          </a:p>
          <a:p>
            <a:r>
              <a:rPr lang="en-US" dirty="0"/>
              <a:t>• DISTINCT </a:t>
            </a:r>
            <a:r>
              <a:rPr lang="id-ID" dirty="0"/>
              <a:t>artinya data yang akan digunakan</a:t>
            </a:r>
            <a:r>
              <a:rPr lang="id-ID" baseline="0" dirty="0"/>
              <a:t> hanya data yang tidak duplikat.</a:t>
            </a:r>
          </a:p>
          <a:p>
            <a:r>
              <a:rPr lang="en-US" dirty="0"/>
              <a:t> ALL </a:t>
            </a:r>
            <a:r>
              <a:rPr lang="id-ID" dirty="0"/>
              <a:t>atinya semua data digunakan termasuk data yang duplikat</a:t>
            </a:r>
            <a:r>
              <a:rPr lang="id-ID" baseline="0" dirty="0"/>
              <a:t> dan ini merupakan DEFAULT sehingga</a:t>
            </a:r>
          </a:p>
          <a:p>
            <a:r>
              <a:rPr lang="id-ID" baseline="0" dirty="0"/>
              <a:t>keyword ALL tidak harus dituliskan.</a:t>
            </a:r>
            <a:r>
              <a:rPr lang="en-US" dirty="0"/>
              <a:t> </a:t>
            </a:r>
            <a:endParaRPr lang="id-ID" dirty="0"/>
          </a:p>
          <a:p>
            <a:r>
              <a:rPr lang="en-US" dirty="0"/>
              <a:t>• T</a:t>
            </a:r>
            <a:r>
              <a:rPr lang="id-ID" dirty="0"/>
              <a:t>ipe data untuk</a:t>
            </a:r>
            <a:r>
              <a:rPr lang="id-ID" baseline="0" dirty="0"/>
              <a:t> fungsi dengan argumen expr bisa </a:t>
            </a:r>
            <a:r>
              <a:rPr lang="en-US" dirty="0"/>
              <a:t>CHAR, VARCHAR2,</a:t>
            </a:r>
            <a:r>
              <a:rPr lang="id-ID" dirty="0"/>
              <a:t> </a:t>
            </a:r>
            <a:r>
              <a:rPr lang="en-US" dirty="0"/>
              <a:t>NUMBER, </a:t>
            </a:r>
            <a:r>
              <a:rPr lang="id-ID" dirty="0"/>
              <a:t>atau</a:t>
            </a:r>
            <a:r>
              <a:rPr lang="en-US" dirty="0"/>
              <a:t> DATE.</a:t>
            </a:r>
          </a:p>
          <a:p>
            <a:r>
              <a:rPr lang="en-US" dirty="0"/>
              <a:t>• </a:t>
            </a:r>
            <a:r>
              <a:rPr lang="id-ID" dirty="0"/>
              <a:t>Semua </a:t>
            </a:r>
            <a:r>
              <a:rPr lang="en-US" dirty="0"/>
              <a:t>group functions </a:t>
            </a:r>
            <a:r>
              <a:rPr lang="id-ID" dirty="0"/>
              <a:t>mengabaikan nilai null</a:t>
            </a:r>
            <a:r>
              <a:rPr lang="en-US" dirty="0"/>
              <a:t>. </a:t>
            </a:r>
            <a:r>
              <a:rPr lang="id-ID" dirty="0"/>
              <a:t>Untuk</a:t>
            </a:r>
            <a:r>
              <a:rPr lang="id-ID" baseline="0" dirty="0"/>
              <a:t> mengganti nilai null, dapat digunakan fungsi2 </a:t>
            </a:r>
            <a:endParaRPr lang="en-US" dirty="0"/>
          </a:p>
          <a:p>
            <a:r>
              <a:rPr lang="en-US" dirty="0"/>
              <a:t>NVL, NVL2, </a:t>
            </a:r>
            <a:r>
              <a:rPr lang="id-ID" dirty="0"/>
              <a:t>atau</a:t>
            </a:r>
            <a:r>
              <a:rPr lang="en-US" dirty="0"/>
              <a:t> COALESCE </a:t>
            </a:r>
            <a:r>
              <a:rPr lang="id-ID" dirty="0"/>
              <a:t>.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A631A-03A2-4C7C-BF3E-6902C6ADB7FB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5572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Urutan sintaks SQL dengan group function adalah</a:t>
            </a:r>
          </a:p>
          <a:p>
            <a:r>
              <a:rPr lang="id-ID" dirty="0"/>
              <a:t>1. Klausa SELECT dengan kolom-kolomnya dan group functionnya</a:t>
            </a:r>
          </a:p>
          <a:p>
            <a:r>
              <a:rPr lang="id-ID" dirty="0"/>
              <a:t>2.</a:t>
            </a:r>
            <a:r>
              <a:rPr lang="id-ID" baseline="0" dirty="0"/>
              <a:t> </a:t>
            </a:r>
            <a:r>
              <a:rPr lang="id-ID" dirty="0"/>
              <a:t>Klausa FROM untuk menyebutkan tabel yang digunakan</a:t>
            </a:r>
          </a:p>
          <a:p>
            <a:r>
              <a:rPr lang="id-ID" dirty="0"/>
              <a:t>3. Klausa WHERE untuk pernyataan kondisi</a:t>
            </a:r>
          </a:p>
          <a:p>
            <a:r>
              <a:rPr lang="id-ID" dirty="0"/>
              <a:t>4. Klausa GROUP BY,</a:t>
            </a:r>
            <a:r>
              <a:rPr lang="id-ID" baseline="0" dirty="0"/>
              <a:t> harus ada dan kolom yang ada dalam klausa ini harus sama dengan kolom yang tidak terdapat dalam group function.</a:t>
            </a:r>
          </a:p>
          <a:p>
            <a:r>
              <a:rPr lang="id-ID" baseline="0" dirty="0"/>
              <a:t>5. Klausa ORDER BY untuk mengurutkan tampilan data.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A631A-03A2-4C7C-BF3E-6902C6ADB7FB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2908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A631A-03A2-4C7C-BF3E-6902C6ADB7FB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4924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A631A-03A2-4C7C-BF3E-6902C6ADB7FB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952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Fungsi </a:t>
            </a:r>
            <a:r>
              <a:rPr lang="en-US" dirty="0"/>
              <a:t>COUNT </a:t>
            </a:r>
            <a:r>
              <a:rPr lang="id-ID" dirty="0"/>
              <a:t>akan menghasilkan jumlah baris data dalam tabel.</a:t>
            </a:r>
            <a:endParaRPr lang="en-US" dirty="0"/>
          </a:p>
          <a:p>
            <a:r>
              <a:rPr lang="id-ID" dirty="0"/>
              <a:t>Ada 3 format fungsi </a:t>
            </a:r>
            <a:r>
              <a:rPr lang="en-US" dirty="0"/>
              <a:t>COUNT </a:t>
            </a:r>
            <a:r>
              <a:rPr lang="id-ID" dirty="0"/>
              <a:t>, yaitu</a:t>
            </a:r>
            <a:r>
              <a:rPr lang="en-US" dirty="0"/>
              <a:t>:</a:t>
            </a:r>
          </a:p>
          <a:p>
            <a:r>
              <a:rPr lang="en-US" dirty="0"/>
              <a:t>• COUNT(*)</a:t>
            </a:r>
          </a:p>
          <a:p>
            <a:r>
              <a:rPr lang="en-US" dirty="0"/>
              <a:t>• COUNT(</a:t>
            </a:r>
            <a:r>
              <a:rPr lang="en-US" dirty="0" err="1"/>
              <a:t>expr</a:t>
            </a:r>
            <a:r>
              <a:rPr lang="en-US" dirty="0"/>
              <a:t>)</a:t>
            </a:r>
          </a:p>
          <a:p>
            <a:r>
              <a:rPr lang="en-US" dirty="0"/>
              <a:t>• COUNT(DISTINCT </a:t>
            </a:r>
            <a:r>
              <a:rPr lang="en-US" dirty="0" err="1"/>
              <a:t>expr</a:t>
            </a:r>
            <a:r>
              <a:rPr lang="en-US" dirty="0"/>
              <a:t>)</a:t>
            </a:r>
          </a:p>
          <a:p>
            <a:r>
              <a:rPr lang="en-US" dirty="0"/>
              <a:t>COUNT(*) </a:t>
            </a:r>
            <a:r>
              <a:rPr lang="id-ID" dirty="0"/>
              <a:t>menampilkan</a:t>
            </a:r>
            <a:r>
              <a:rPr lang="id-ID" baseline="0" dirty="0"/>
              <a:t> jumlah baris data dalam tabel sesuai dengan kondisi dalam klausa WHERE apabila ada,</a:t>
            </a:r>
          </a:p>
          <a:p>
            <a:r>
              <a:rPr lang="id-ID" dirty="0"/>
              <a:t>Termasuk data yang duplikat dan data yang bernilai null.</a:t>
            </a:r>
          </a:p>
          <a:p>
            <a:r>
              <a:rPr lang="id-ID" dirty="0"/>
              <a:t>Sebaliknya, </a:t>
            </a:r>
            <a:r>
              <a:rPr lang="en-US" dirty="0"/>
              <a:t>COUNT(</a:t>
            </a:r>
            <a:r>
              <a:rPr lang="en-US" dirty="0" err="1"/>
              <a:t>expr</a:t>
            </a:r>
            <a:r>
              <a:rPr lang="en-US" dirty="0"/>
              <a:t>) </a:t>
            </a:r>
            <a:r>
              <a:rPr lang="id-ID" dirty="0"/>
              <a:t>menampilkan jumlah baris data yang tidak bernilai null yang ada dalam kolom yang </a:t>
            </a:r>
          </a:p>
          <a:p>
            <a:r>
              <a:rPr lang="id-ID" dirty="0"/>
              <a:t>Diidentifikasi oleh expr</a:t>
            </a:r>
          </a:p>
          <a:p>
            <a:r>
              <a:rPr lang="en-US" dirty="0"/>
              <a:t>COUNT(DISTINCT </a:t>
            </a:r>
            <a:r>
              <a:rPr lang="en-US" dirty="0" err="1"/>
              <a:t>expr</a:t>
            </a:r>
            <a:r>
              <a:rPr lang="en-US" dirty="0"/>
              <a:t>) </a:t>
            </a:r>
            <a:r>
              <a:rPr lang="id-ID" dirty="0"/>
              <a:t>menampilkan jumlah data, tanpa melihat data duplikat dan data bernilai null dari kolom yang </a:t>
            </a:r>
          </a:p>
          <a:p>
            <a:r>
              <a:rPr lang="id-ID" dirty="0"/>
              <a:t>Diidentifikasi oleh expr. </a:t>
            </a:r>
          </a:p>
          <a:p>
            <a:r>
              <a:rPr lang="id-ID" dirty="0"/>
              <a:t>Contoh pertama pada slide menampilkan jumlah employee di dept id 50.</a:t>
            </a:r>
          </a:p>
          <a:p>
            <a:r>
              <a:rPr lang="id-ID" dirty="0"/>
              <a:t>Contoh</a:t>
            </a:r>
            <a:r>
              <a:rPr lang="id-ID" baseline="0" dirty="0"/>
              <a:t> yang ke dua menmpilkan jumlah employee di dept id 80 yang nilai comm pct ny tidak null.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A631A-03A2-4C7C-BF3E-6902C6ADB7FB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5967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Fungsi </a:t>
            </a:r>
            <a:r>
              <a:rPr lang="en-US" dirty="0"/>
              <a:t>COUNT </a:t>
            </a:r>
            <a:r>
              <a:rPr lang="id-ID" dirty="0"/>
              <a:t>akan menghasilkan jumlah baris data dalam tabel.</a:t>
            </a:r>
            <a:endParaRPr lang="en-US" dirty="0"/>
          </a:p>
          <a:p>
            <a:r>
              <a:rPr lang="id-ID" dirty="0"/>
              <a:t>Ada 3 format fungsi </a:t>
            </a:r>
            <a:r>
              <a:rPr lang="en-US" dirty="0"/>
              <a:t>COUNT </a:t>
            </a:r>
            <a:r>
              <a:rPr lang="id-ID" dirty="0"/>
              <a:t>, yaitu</a:t>
            </a:r>
            <a:r>
              <a:rPr lang="en-US" dirty="0"/>
              <a:t>:</a:t>
            </a:r>
          </a:p>
          <a:p>
            <a:r>
              <a:rPr lang="en-US" dirty="0"/>
              <a:t>• COUNT(*)</a:t>
            </a:r>
          </a:p>
          <a:p>
            <a:r>
              <a:rPr lang="en-US" dirty="0"/>
              <a:t>• COUNT(</a:t>
            </a:r>
            <a:r>
              <a:rPr lang="en-US" dirty="0" err="1"/>
              <a:t>expr</a:t>
            </a:r>
            <a:r>
              <a:rPr lang="en-US" dirty="0"/>
              <a:t>)</a:t>
            </a:r>
          </a:p>
          <a:p>
            <a:r>
              <a:rPr lang="en-US" dirty="0"/>
              <a:t>• COUNT(DISTINCT </a:t>
            </a:r>
            <a:r>
              <a:rPr lang="en-US" dirty="0" err="1"/>
              <a:t>expr</a:t>
            </a:r>
            <a:r>
              <a:rPr lang="en-US" dirty="0"/>
              <a:t>)</a:t>
            </a:r>
          </a:p>
          <a:p>
            <a:r>
              <a:rPr lang="en-US" dirty="0"/>
              <a:t>COUNT(*) </a:t>
            </a:r>
            <a:r>
              <a:rPr lang="id-ID" dirty="0"/>
              <a:t>menampilkan</a:t>
            </a:r>
            <a:r>
              <a:rPr lang="id-ID" baseline="0" dirty="0"/>
              <a:t> jumlah baris data dalam tabel sesuai dengan kondisi dalam klausa WHERE apabila ada,</a:t>
            </a:r>
          </a:p>
          <a:p>
            <a:r>
              <a:rPr lang="id-ID" dirty="0"/>
              <a:t>Termasuk data yang duplikat dan data yang bernilai null.</a:t>
            </a:r>
          </a:p>
          <a:p>
            <a:r>
              <a:rPr lang="id-ID" dirty="0"/>
              <a:t>Sebaliknya, </a:t>
            </a:r>
            <a:r>
              <a:rPr lang="en-US" dirty="0"/>
              <a:t>COUNT(</a:t>
            </a:r>
            <a:r>
              <a:rPr lang="en-US" dirty="0" err="1"/>
              <a:t>expr</a:t>
            </a:r>
            <a:r>
              <a:rPr lang="en-US" dirty="0"/>
              <a:t>) </a:t>
            </a:r>
            <a:r>
              <a:rPr lang="id-ID" dirty="0"/>
              <a:t>menampilkan jumlah baris data yang tidak bernilai null yang ada dalam kolom yang </a:t>
            </a:r>
          </a:p>
          <a:p>
            <a:r>
              <a:rPr lang="id-ID" dirty="0"/>
              <a:t>Diidentifikasi oleh expr</a:t>
            </a:r>
          </a:p>
          <a:p>
            <a:r>
              <a:rPr lang="en-US" dirty="0"/>
              <a:t>COUNT(DISTINCT </a:t>
            </a:r>
            <a:r>
              <a:rPr lang="en-US" dirty="0" err="1"/>
              <a:t>expr</a:t>
            </a:r>
            <a:r>
              <a:rPr lang="en-US" dirty="0"/>
              <a:t>) </a:t>
            </a:r>
            <a:r>
              <a:rPr lang="id-ID" dirty="0"/>
              <a:t>menampilkan jumlah data, tanpa melihat data duplikat dan data bernilai null dari kolom yang </a:t>
            </a:r>
          </a:p>
          <a:p>
            <a:r>
              <a:rPr lang="id-ID" dirty="0"/>
              <a:t>Diidentifikasi oleh expr. </a:t>
            </a:r>
          </a:p>
          <a:p>
            <a:r>
              <a:rPr lang="id-ID" dirty="0"/>
              <a:t>Contoh pertama pada slide menampilkan jumlah employee di dept id 50.</a:t>
            </a:r>
          </a:p>
          <a:p>
            <a:r>
              <a:rPr lang="id-ID" dirty="0"/>
              <a:t>Contoh</a:t>
            </a:r>
            <a:r>
              <a:rPr lang="id-ID" baseline="0" dirty="0"/>
              <a:t> yang ke dua menmpilkan jumlah employee di dept id 80 yang nilai comm pct ny tidak null.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A631A-03A2-4C7C-BF3E-6902C6ADB7FB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4906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Penggunaan keyword </a:t>
            </a:r>
            <a:r>
              <a:rPr lang="en-US" dirty="0"/>
              <a:t>DISTINCT </a:t>
            </a:r>
            <a:r>
              <a:rPr lang="id-ID" dirty="0"/>
              <a:t>pada</a:t>
            </a:r>
            <a:r>
              <a:rPr lang="id-ID" baseline="0" dirty="0"/>
              <a:t> fungsi COUNT bertujuan agar baris yang duplikat (&gt;1) untuk kolom </a:t>
            </a:r>
          </a:p>
          <a:p>
            <a:r>
              <a:rPr lang="id-ID" baseline="0" dirty="0"/>
              <a:t>Yang disebutkan dalam ekspresi dihitung hanya 1 baris, dan yang bernilai NULL tidak dihitung.</a:t>
            </a:r>
          </a:p>
          <a:p>
            <a:r>
              <a:rPr lang="id-ID" baseline="0" dirty="0"/>
              <a:t>Contoh pada slide sintaks SQL menghitung jumlah baris untuk kolom department_id dengan mengeliminasi</a:t>
            </a:r>
          </a:p>
          <a:p>
            <a:r>
              <a:rPr lang="id-ID" baseline="0" dirty="0"/>
              <a:t>Baris yang duplikat dan yang bernilai NULL.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A631A-03A2-4C7C-BF3E-6902C6ADB7FB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070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4783"/>
            <a:ext cx="7772400" cy="230425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2108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F42CB-00B7-FD48-B603-BB600E10CE1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err="1"/>
              <a:t>Pengolahan</a:t>
            </a:r>
            <a:r>
              <a:rPr lang="en-US" dirty="0"/>
              <a:t> Basis Data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939799"/>
            <a:ext cx="1971675" cy="52371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939799"/>
            <a:ext cx="5800725" cy="5237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08720"/>
            <a:ext cx="7886700" cy="458032"/>
          </a:xfrm>
        </p:spPr>
        <p:txBody>
          <a:bodyPr>
            <a:no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08720"/>
            <a:ext cx="7886700" cy="41433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4000"/>
            <a:ext cx="3886200" cy="4652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4000"/>
            <a:ext cx="3886200" cy="4652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14400"/>
            <a:ext cx="7886700" cy="7762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20080"/>
            <a:ext cx="7886700" cy="4206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3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0988"/>
              </p:ext>
            </p:extLst>
          </p:nvPr>
        </p:nvGraphicFramePr>
        <p:xfrm>
          <a:off x="-12700" y="6249988"/>
          <a:ext cx="91567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" name="CorelDRAW" r:id="rId14" imgW="6841112" imgH="478322" progId="">
                  <p:embed/>
                </p:oleObj>
              </mc:Choice>
              <mc:Fallback>
                <p:oleObj name="CorelDRAW" r:id="rId14" imgW="6841112" imgH="47832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2700" y="6249988"/>
                        <a:ext cx="9156700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908720"/>
            <a:ext cx="78867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550352"/>
            <a:ext cx="7886700" cy="462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8463" y="63531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Object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22742"/>
              </p:ext>
            </p:extLst>
          </p:nvPr>
        </p:nvGraphicFramePr>
        <p:xfrm>
          <a:off x="212110" y="157162"/>
          <a:ext cx="1551578" cy="534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" name="CorelDRAW" r:id="rId16" imgW="1293557" imgH="445660" progId="">
                  <p:embed/>
                </p:oleObj>
              </mc:Choice>
              <mc:Fallback>
                <p:oleObj name="CorelDRAW" r:id="rId16" imgW="1293557" imgH="4456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10" y="157162"/>
                        <a:ext cx="1551578" cy="5345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0"/>
            <a:ext cx="9144000" cy="100013"/>
          </a:xfrm>
          <a:prstGeom prst="rect">
            <a:avLst/>
          </a:prstGeom>
          <a:solidFill>
            <a:srgbClr val="ED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812704"/>
            <a:ext cx="9144000" cy="27432"/>
          </a:xfrm>
          <a:prstGeom prst="rect">
            <a:avLst/>
          </a:prstGeom>
          <a:solidFill>
            <a:srgbClr val="ED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DC50E5-D5ED-F84A-9FD3-0FF512C0C13F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6096000" y="136595"/>
            <a:ext cx="2857500" cy="6541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sqltutorial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8733"/>
            <a:ext cx="7772400" cy="2304257"/>
          </a:xfrm>
        </p:spPr>
        <p:txBody>
          <a:bodyPr/>
          <a:lstStyle/>
          <a:p>
            <a:br>
              <a:rPr lang="en-US" dirty="0"/>
            </a:br>
            <a:r>
              <a:rPr lang="id-ID" dirty="0"/>
              <a:t>Fungsi Pengelompokan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745038"/>
            <a:ext cx="6858000" cy="1655762"/>
          </a:xfrm>
        </p:spPr>
        <p:txBody>
          <a:bodyPr/>
          <a:lstStyle/>
          <a:p>
            <a:r>
              <a:rPr lang="en-US" dirty="0" err="1"/>
              <a:t>Disiapkan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: </a:t>
            </a:r>
            <a:r>
              <a:rPr lang="id-ID" dirty="0"/>
              <a:t>Ely Rosely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0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7" y="774792"/>
            <a:ext cx="7226131" cy="520608"/>
          </a:xfrm>
        </p:spPr>
        <p:txBody>
          <a:bodyPr/>
          <a:lstStyle/>
          <a:p>
            <a:r>
              <a:rPr lang="id-ID" dirty="0"/>
              <a:t>Penggunaan keyword DISTINCT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32336" y="1295400"/>
            <a:ext cx="676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• COUNT(DISTINCT </a:t>
            </a:r>
            <a:r>
              <a:rPr lang="en-US" sz="2000" dirty="0" err="1"/>
              <a:t>expr</a:t>
            </a:r>
            <a:r>
              <a:rPr lang="en-US" sz="2000" dirty="0"/>
              <a:t>) </a:t>
            </a:r>
            <a:r>
              <a:rPr lang="id-ID" sz="2000" dirty="0"/>
              <a:t>menghasilkan jumlah baris expr dengan tidak menghitung baris duplikat dan yang bernilai </a:t>
            </a:r>
            <a:r>
              <a:rPr lang="id-ID" sz="2000" dirty="0" err="1"/>
              <a:t>null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Perhatikan</a:t>
            </a:r>
            <a:r>
              <a:rPr lang="en-US" sz="2000" dirty="0"/>
              <a:t> </a:t>
            </a:r>
            <a:r>
              <a:rPr lang="en-US" sz="2000" dirty="0" err="1"/>
              <a:t>perbedaannya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COUNT()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DEA8C6-6E32-074B-9F65-D6B9A5B33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743" y="2311063"/>
            <a:ext cx="4416457" cy="17275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D4838E-0CCB-9541-9C93-B2AF029A44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739" y="4343400"/>
            <a:ext cx="5184922" cy="186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9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13005"/>
            <a:ext cx="7413103" cy="706090"/>
          </a:xfrm>
        </p:spPr>
        <p:txBody>
          <a:bodyPr>
            <a:normAutofit fontScale="90000"/>
          </a:bodyPr>
          <a:lstStyle/>
          <a:p>
            <a:r>
              <a:rPr lang="id-ID" sz="3600" dirty="0"/>
              <a:t>Penggunaan GroupFunction dan Nilai Null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7852" y="1453764"/>
            <a:ext cx="6674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</a:t>
            </a:r>
            <a:r>
              <a:rPr lang="id-ID" dirty="0"/>
              <a:t>roup function mengabaikan nilai </a:t>
            </a:r>
            <a:r>
              <a:rPr lang="id-ID" dirty="0" err="1"/>
              <a:t>null</a:t>
            </a:r>
            <a:endParaRPr lang="id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Fungsi IFNULL mengubah nilai NULL jadi nilai 0, sehingga hasil rata-rata jadi berubah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8B4153-7596-F241-928E-7EE718CDE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50" y="2362200"/>
            <a:ext cx="4273550" cy="1828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3A614E-11BF-7147-A251-AD57EAADE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343400"/>
            <a:ext cx="50458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41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Membuat Group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788" y="1600201"/>
            <a:ext cx="7034011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Data dalam tabel dapat dibagi-bagi menjadi beberapa kelompok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39534"/>
            <a:ext cx="6408712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2737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Sintaks Klausa 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3284984"/>
            <a:ext cx="7352184" cy="18722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b="1" dirty="0"/>
              <a:t>SELECT </a:t>
            </a:r>
            <a:r>
              <a:rPr lang="id-ID" b="1" i="1" dirty="0"/>
              <a:t>column</a:t>
            </a:r>
            <a:r>
              <a:rPr lang="id-ID" b="1" dirty="0"/>
              <a:t>, </a:t>
            </a:r>
            <a:r>
              <a:rPr lang="id-ID" b="1" i="1" dirty="0"/>
              <a:t>group_function(column)</a:t>
            </a:r>
          </a:p>
          <a:p>
            <a:pPr marL="0" indent="0">
              <a:buNone/>
            </a:pPr>
            <a:r>
              <a:rPr lang="id-ID" b="1" dirty="0"/>
              <a:t>FROM </a:t>
            </a:r>
            <a:r>
              <a:rPr lang="id-ID" b="1" i="1" dirty="0"/>
              <a:t>table</a:t>
            </a:r>
          </a:p>
          <a:p>
            <a:pPr marL="0" indent="0">
              <a:buNone/>
            </a:pPr>
            <a:r>
              <a:rPr lang="id-ID" b="1" dirty="0"/>
              <a:t>[WHERE </a:t>
            </a:r>
            <a:r>
              <a:rPr lang="id-ID" b="1" i="1" dirty="0"/>
              <a:t>condition</a:t>
            </a:r>
            <a:r>
              <a:rPr lang="id-ID" b="1" dirty="0"/>
              <a:t>]</a:t>
            </a:r>
          </a:p>
          <a:p>
            <a:pPr marL="0" indent="0">
              <a:buNone/>
            </a:pPr>
            <a:r>
              <a:rPr lang="id-ID" b="1" dirty="0"/>
              <a:t>[GROUP BY </a:t>
            </a:r>
            <a:r>
              <a:rPr lang="id-ID" b="1" i="1" dirty="0"/>
              <a:t>group_by_expression</a:t>
            </a:r>
            <a:r>
              <a:rPr lang="id-ID" b="1" dirty="0"/>
              <a:t>]</a:t>
            </a:r>
          </a:p>
          <a:p>
            <a:pPr marL="0" indent="0">
              <a:buNone/>
            </a:pPr>
            <a:r>
              <a:rPr lang="id-ID" b="1" dirty="0"/>
              <a:t>[ORDER BY </a:t>
            </a:r>
            <a:r>
              <a:rPr lang="id-ID" b="1" i="1" dirty="0"/>
              <a:t>column</a:t>
            </a:r>
            <a:r>
              <a:rPr lang="id-ID" b="1" dirty="0"/>
              <a:t>];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1628800"/>
            <a:ext cx="698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/>
              <a:t>Dengan menggunakan klausa GROUP BY, maka data-data dalam tabel dapat dibagi-bagi menjadi kelompok yang lebih kecil. Formatnya:</a:t>
            </a:r>
          </a:p>
        </p:txBody>
      </p:sp>
    </p:spTree>
    <p:extLst>
      <p:ext uri="{BB962C8B-B14F-4D97-AF65-F5344CB8AC3E}">
        <p14:creationId xmlns:p14="http://schemas.microsoft.com/office/powerpoint/2010/main" val="67995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962" y="747545"/>
            <a:ext cx="7355160" cy="706090"/>
          </a:xfrm>
        </p:spPr>
        <p:txBody>
          <a:bodyPr>
            <a:normAutofit/>
          </a:bodyPr>
          <a:lstStyle/>
          <a:p>
            <a:r>
              <a:rPr lang="id-ID" dirty="0"/>
              <a:t>Penggunaan Klausa GROUP BY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4501" y="1556792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/>
              <a:t>Semua kolom dalam </a:t>
            </a:r>
            <a:r>
              <a:rPr lang="en-US" sz="2000" dirty="0"/>
              <a:t>SELECT </a:t>
            </a:r>
            <a:r>
              <a:rPr lang="id-ID" sz="2000" dirty="0"/>
              <a:t>yang tidak dimasukkan ke </a:t>
            </a:r>
            <a:r>
              <a:rPr lang="en-US" sz="2000" dirty="0"/>
              <a:t>group</a:t>
            </a:r>
            <a:r>
              <a:rPr lang="id-ID" sz="2000" dirty="0"/>
              <a:t> </a:t>
            </a:r>
            <a:r>
              <a:rPr lang="en-US" sz="2000" dirty="0"/>
              <a:t>Function</a:t>
            </a:r>
            <a:r>
              <a:rPr lang="id-ID" sz="2000" dirty="0"/>
              <a:t> harus ada dalam klausa </a:t>
            </a:r>
            <a:r>
              <a:rPr lang="en-US" sz="2000" dirty="0"/>
              <a:t>GROUP BY</a:t>
            </a:r>
            <a:r>
              <a:rPr lang="id-ID" sz="2000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96982E-A382-2E40-9F23-42D689637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43507"/>
            <a:ext cx="4876800" cy="3983722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362F6A0-FC8F-ED47-A0EF-41956652EB57}"/>
              </a:ext>
            </a:extLst>
          </p:cNvPr>
          <p:cNvSpPr/>
          <p:nvPr/>
        </p:nvSpPr>
        <p:spPr>
          <a:xfrm>
            <a:off x="3848100" y="2651697"/>
            <a:ext cx="1447800" cy="32612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F7F67F6-D112-5442-92CD-CB0BB47BEE3F}"/>
              </a:ext>
            </a:extLst>
          </p:cNvPr>
          <p:cNvSpPr/>
          <p:nvPr/>
        </p:nvSpPr>
        <p:spPr>
          <a:xfrm>
            <a:off x="4313642" y="2243507"/>
            <a:ext cx="1447800" cy="32612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6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23832"/>
            <a:ext cx="7283152" cy="706090"/>
          </a:xfrm>
        </p:spPr>
        <p:txBody>
          <a:bodyPr>
            <a:normAutofit/>
          </a:bodyPr>
          <a:lstStyle/>
          <a:p>
            <a:r>
              <a:rPr lang="id-ID" dirty="0"/>
              <a:t>Penggunaan Klausa GROUP BY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7664" y="1732909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/>
              <a:t>Kolom dalam </a:t>
            </a:r>
            <a:r>
              <a:rPr lang="en-US" sz="2000" dirty="0"/>
              <a:t>GROUP BY </a:t>
            </a:r>
            <a:r>
              <a:rPr lang="id-ID" sz="2000" dirty="0"/>
              <a:t>tidak harus ada dalam </a:t>
            </a:r>
            <a:r>
              <a:rPr lang="en-US" sz="2000" dirty="0"/>
              <a:t>SELECT.</a:t>
            </a:r>
            <a:endParaRPr lang="id-ID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7ED0C0-6243-8745-86DB-DE1D6F3B0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076342"/>
            <a:ext cx="3429000" cy="418400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FDA0861-D084-B142-93DA-E722DC101F15}"/>
              </a:ext>
            </a:extLst>
          </p:cNvPr>
          <p:cNvSpPr/>
          <p:nvPr/>
        </p:nvSpPr>
        <p:spPr>
          <a:xfrm>
            <a:off x="4457700" y="2480721"/>
            <a:ext cx="1447800" cy="32612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97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23832"/>
            <a:ext cx="7283152" cy="706090"/>
          </a:xfrm>
        </p:spPr>
        <p:txBody>
          <a:bodyPr>
            <a:normAutofit fontScale="90000"/>
          </a:bodyPr>
          <a:lstStyle/>
          <a:p>
            <a:r>
              <a:rPr lang="id-ID" dirty="0"/>
              <a:t>Penggunaan yang Salah Fungsi Agregasi Tanpa </a:t>
            </a:r>
            <a:br>
              <a:rPr lang="id-ID" dirty="0"/>
            </a:br>
            <a:r>
              <a:rPr lang="id-ID" dirty="0"/>
              <a:t>Klausa GROUP BY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9483" y="1529922"/>
            <a:ext cx="67687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Bila pada klausa SELECT ada kolom selain fungsi agregasi, maka wajib menggunakan </a:t>
            </a:r>
            <a:r>
              <a:rPr lang="en-US" sz="2000" dirty="0"/>
              <a:t>GROUP BY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Bila</a:t>
            </a:r>
            <a:r>
              <a:rPr lang="en-US" sz="2000" dirty="0"/>
              <a:t> GROUP BY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, statement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error, </a:t>
            </a:r>
            <a:r>
              <a:rPr lang="en-US" sz="2000" dirty="0" err="1"/>
              <a:t>tapi</a:t>
            </a:r>
            <a:r>
              <a:rPr lang="en-US" sz="2000" dirty="0"/>
              <a:t> </a:t>
            </a:r>
            <a:r>
              <a:rPr lang="en-US" sz="2000" dirty="0" err="1"/>
              <a:t>memberi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yang salah.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Contoh</a:t>
            </a:r>
            <a:r>
              <a:rPr lang="en-US" sz="2000" dirty="0"/>
              <a:t> di </a:t>
            </a:r>
            <a:r>
              <a:rPr lang="en-US" sz="2000" dirty="0" err="1"/>
              <a:t>bawah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menghasilkan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, </a:t>
            </a:r>
            <a:r>
              <a:rPr lang="en-US" sz="2000" dirty="0" err="1"/>
              <a:t>padahal</a:t>
            </a:r>
            <a:r>
              <a:rPr lang="en-US" sz="2000" dirty="0"/>
              <a:t> data </a:t>
            </a:r>
            <a:r>
              <a:rPr lang="en-US" sz="2000" dirty="0" err="1"/>
              <a:t>department_id</a:t>
            </a:r>
            <a:r>
              <a:rPr lang="en-US" sz="2000" dirty="0"/>
              <a:t> yang </a:t>
            </a:r>
            <a:r>
              <a:rPr lang="en-US" sz="2000" dirty="0" err="1"/>
              <a:t>lainnya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endParaRPr lang="id-ID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873885-2B24-4C48-8AB7-02FAEC9CE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114800"/>
            <a:ext cx="54610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41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00FE-917D-45B9-BAD1-CC7007F0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089" y="953542"/>
            <a:ext cx="7295901" cy="994122"/>
          </a:xfrm>
        </p:spPr>
        <p:txBody>
          <a:bodyPr/>
          <a:lstStyle/>
          <a:p>
            <a:r>
              <a:rPr lang="id-ID" sz="3600" dirty="0">
                <a:solidFill>
                  <a:srgbClr val="000000"/>
                </a:solidFill>
              </a:rPr>
              <a:t>Penggunaan GROUP Function yang Benar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BC13-58A3-439D-99D9-4DFE223C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267" y="2057400"/>
            <a:ext cx="2953133" cy="3810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SELECT </a:t>
            </a:r>
            <a:r>
              <a:rPr lang="en-US" sz="2000" dirty="0" err="1"/>
              <a:t>department_id</a:t>
            </a:r>
            <a:r>
              <a:rPr lang="en-US" sz="2000" dirty="0"/>
              <a:t>, COUNT(</a:t>
            </a:r>
            <a:r>
              <a:rPr lang="en-US" sz="2000" dirty="0" err="1"/>
              <a:t>employee_id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FROM employees</a:t>
            </a:r>
            <a:endParaRPr lang="id-ID" sz="2000" dirty="0"/>
          </a:p>
          <a:p>
            <a:pPr marL="0" indent="0">
              <a:buNone/>
            </a:pPr>
            <a:r>
              <a:rPr lang="id-ID" sz="2000" dirty="0"/>
              <a:t>GROUP BY department_id</a:t>
            </a:r>
            <a:r>
              <a:rPr lang="en-US" sz="2000" dirty="0"/>
              <a:t>;</a:t>
            </a:r>
            <a:endParaRPr lang="id-ID" sz="2000" dirty="0"/>
          </a:p>
          <a:p>
            <a:pPr marL="0" indent="0">
              <a:buNone/>
            </a:pPr>
            <a:endParaRPr lang="id-ID" sz="2000" dirty="0"/>
          </a:p>
          <a:p>
            <a:pPr marL="0" indent="0">
              <a:buNone/>
            </a:pPr>
            <a:endParaRPr lang="id-ID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9BAD36-3C68-474B-B60D-E123A758A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072640"/>
            <a:ext cx="492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54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9516" y="699691"/>
            <a:ext cx="7139136" cy="850106"/>
          </a:xfrm>
        </p:spPr>
        <p:txBody>
          <a:bodyPr>
            <a:normAutofit/>
          </a:bodyPr>
          <a:lstStyle/>
          <a:p>
            <a:r>
              <a:rPr lang="id-ID" dirty="0"/>
              <a:t>GROUP BY Lebih dari Satu Kolom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933" y="1268760"/>
            <a:ext cx="6641491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46933" y="5661248"/>
            <a:ext cx="664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Total Salary yang dibayarkan untuk setiap job dalam setiap departemen.</a:t>
            </a:r>
          </a:p>
        </p:txBody>
      </p:sp>
    </p:spTree>
    <p:extLst>
      <p:ext uri="{BB962C8B-B14F-4D97-AF65-F5344CB8AC3E}">
        <p14:creationId xmlns:p14="http://schemas.microsoft.com/office/powerpoint/2010/main" val="3549803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671946"/>
            <a:ext cx="7152803" cy="1280890"/>
          </a:xfrm>
        </p:spPr>
        <p:txBody>
          <a:bodyPr>
            <a:normAutofit/>
          </a:bodyPr>
          <a:lstStyle/>
          <a:p>
            <a:r>
              <a:rPr lang="id-ID" dirty="0"/>
              <a:t>Penggunaan Klausa GROUP BY pada Beberapa Kolom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DBF18-AE5B-DB47-A404-FE7AB7AF9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73660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7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624110"/>
            <a:ext cx="7152803" cy="716658"/>
          </a:xfrm>
        </p:spPr>
        <p:txBody>
          <a:bodyPr/>
          <a:lstStyle/>
          <a:p>
            <a:r>
              <a:rPr lang="id-ID" dirty="0"/>
              <a:t>Tujuan Pembelajaran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600200"/>
            <a:ext cx="727280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1. Mahasiswa mengerti kegunaan fungsi pengelompokkan</a:t>
            </a:r>
          </a:p>
          <a:p>
            <a:pPr marL="0" indent="0">
              <a:buNone/>
            </a:pPr>
            <a:r>
              <a:rPr lang="id-ID" dirty="0"/>
              <a:t>2. Mahasiswa mampu menerapkan fungsi pengelompokkan sesuai kebutuhan</a:t>
            </a:r>
          </a:p>
          <a:p>
            <a:pPr marL="0" indent="0">
              <a:buNone/>
            </a:pPr>
            <a:r>
              <a:rPr lang="id-ID" dirty="0"/>
              <a:t>3. Mahasiswa mampu mengelompokkan baris data </a:t>
            </a:r>
            <a:r>
              <a:rPr lang="fi-FI" dirty="0"/>
              <a:t>untuk menampilkan lebih dari satu hasil</a:t>
            </a:r>
          </a:p>
          <a:p>
            <a:pPr marL="0" indent="0">
              <a:buNone/>
            </a:pPr>
            <a:r>
              <a:rPr lang="it-IT" dirty="0"/>
              <a:t>4. </a:t>
            </a:r>
            <a:r>
              <a:rPr lang="it-IT" dirty="0" err="1"/>
              <a:t>Mahasiswa</a:t>
            </a:r>
            <a:r>
              <a:rPr lang="it-IT" dirty="0"/>
              <a:t> </a:t>
            </a:r>
            <a:r>
              <a:rPr lang="it-IT" dirty="0" err="1"/>
              <a:t>mampu</a:t>
            </a:r>
            <a:r>
              <a:rPr lang="it-IT" dirty="0"/>
              <a:t> </a:t>
            </a:r>
            <a:r>
              <a:rPr lang="it-IT" dirty="0" err="1"/>
              <a:t>membatasi</a:t>
            </a:r>
            <a:r>
              <a:rPr lang="it-IT" dirty="0"/>
              <a:t> penampilan data</a:t>
            </a:r>
            <a:r>
              <a:rPr lang="id-ID" dirty="0"/>
              <a:t> menggunakan klausa HAVING</a:t>
            </a:r>
          </a:p>
        </p:txBody>
      </p:sp>
    </p:spTree>
    <p:extLst>
      <p:ext uri="{BB962C8B-B14F-4D97-AF65-F5344CB8AC3E}">
        <p14:creationId xmlns:p14="http://schemas.microsoft.com/office/powerpoint/2010/main" val="731300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697" y="732517"/>
            <a:ext cx="7355160" cy="1210146"/>
          </a:xfrm>
        </p:spPr>
        <p:txBody>
          <a:bodyPr>
            <a:noAutofit/>
          </a:bodyPr>
          <a:lstStyle/>
          <a:p>
            <a:r>
              <a:rPr lang="id-ID" sz="3600" dirty="0"/>
              <a:t>Penggunaan WHERE untuk GROUP Function yang salah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697" y="1916832"/>
            <a:ext cx="7129620" cy="86409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d-ID" sz="2000" dirty="0"/>
              <a:t>Untuk membatasi grup function tidak boleh menggunakan </a:t>
            </a:r>
            <a:r>
              <a:rPr lang="en-US" sz="2000" dirty="0"/>
              <a:t> </a:t>
            </a:r>
            <a:r>
              <a:rPr lang="id-ID" sz="2000" dirty="0"/>
              <a:t>klausa </a:t>
            </a:r>
            <a:r>
              <a:rPr lang="en-US" sz="2000" dirty="0"/>
              <a:t>WHERE</a:t>
            </a:r>
            <a:r>
              <a:rPr lang="id-ID" sz="2000" dirty="0"/>
              <a:t>, tetapi gunakan klausa </a:t>
            </a:r>
            <a:r>
              <a:rPr lang="en-US" sz="2000" dirty="0"/>
              <a:t>HAVING</a:t>
            </a:r>
            <a:r>
              <a:rPr lang="id-ID" sz="2000" dirty="0"/>
              <a:t>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394431" y="5029200"/>
            <a:ext cx="7239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- WHERE AVG(salary) &gt; 8000</a:t>
            </a:r>
            <a:r>
              <a:rPr lang="id-ID" sz="2000" dirty="0">
                <a:solidFill>
                  <a:srgbClr val="FF0000"/>
                </a:solidFill>
              </a:rPr>
              <a:t> </a:t>
            </a:r>
            <a:r>
              <a:rPr lang="id-ID" sz="2000" dirty="0"/>
              <a:t>diganti dengan </a:t>
            </a:r>
          </a:p>
          <a:p>
            <a:r>
              <a:rPr lang="id-ID" sz="2000" dirty="0">
                <a:solidFill>
                  <a:srgbClr val="FF0000"/>
                </a:solidFill>
              </a:rPr>
              <a:t>HAVING</a:t>
            </a:r>
            <a:r>
              <a:rPr lang="en-US" sz="2000" dirty="0">
                <a:solidFill>
                  <a:srgbClr val="FF0000"/>
                </a:solidFill>
              </a:rPr>
              <a:t> AVG(salary) &gt; 8000</a:t>
            </a:r>
            <a:endParaRPr lang="id-ID" sz="2000" dirty="0">
              <a:solidFill>
                <a:srgbClr val="FF0000"/>
              </a:solidFill>
            </a:endParaRPr>
          </a:p>
          <a:p>
            <a:r>
              <a:rPr lang="id-ID" sz="2000" dirty="0">
                <a:solidFill>
                  <a:srgbClr val="FF0000"/>
                </a:solidFill>
              </a:rPr>
              <a:t>- </a:t>
            </a:r>
            <a:r>
              <a:rPr lang="id-ID" sz="2000" dirty="0"/>
              <a:t>penulisannya setelah GROUP BY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8F3A01-8427-1D4E-9C9B-1DFA1533E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748" y="2787650"/>
            <a:ext cx="6674652" cy="170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86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697" y="706686"/>
            <a:ext cx="7355160" cy="1210146"/>
          </a:xfrm>
        </p:spPr>
        <p:txBody>
          <a:bodyPr>
            <a:noAutofit/>
          </a:bodyPr>
          <a:lstStyle/>
          <a:p>
            <a:r>
              <a:rPr lang="id-ID" sz="3600" dirty="0"/>
              <a:t>Penggunaan WHERE untuk GROUP Function yang benar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697" y="1916832"/>
            <a:ext cx="7129620" cy="86409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d-ID" sz="2000" dirty="0"/>
              <a:t>Untuk membatasi grup function tidak boleh menggunakan </a:t>
            </a:r>
            <a:r>
              <a:rPr lang="en-US" sz="2000" dirty="0"/>
              <a:t> </a:t>
            </a:r>
            <a:r>
              <a:rPr lang="id-ID" sz="2000" dirty="0"/>
              <a:t>klausa </a:t>
            </a:r>
            <a:r>
              <a:rPr lang="en-US" sz="2000" dirty="0"/>
              <a:t>WHERE</a:t>
            </a:r>
            <a:r>
              <a:rPr lang="id-ID" sz="2000" dirty="0"/>
              <a:t>, tetapi gunakan klausa </a:t>
            </a:r>
            <a:r>
              <a:rPr lang="en-US" sz="2000" dirty="0"/>
              <a:t>HAVING</a:t>
            </a:r>
            <a:r>
              <a:rPr lang="id-ID" sz="2000" dirty="0"/>
              <a:t>.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93CE16-CCB2-0E49-A555-990111156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590800"/>
            <a:ext cx="55753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89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8814" y="762000"/>
            <a:ext cx="7283152" cy="706090"/>
          </a:xfrm>
        </p:spPr>
        <p:txBody>
          <a:bodyPr>
            <a:normAutofit/>
          </a:bodyPr>
          <a:lstStyle/>
          <a:p>
            <a:r>
              <a:rPr lang="id-ID" sz="3600" dirty="0"/>
              <a:t>Membatasi Hasil Group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680" y="4724400"/>
            <a:ext cx="6995120" cy="1282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1600" dirty="0"/>
              <a:t>Untuk mencari nilai maksimum salary setiap departemen yang mempunyai salary maksimum lebih dari $ 10,000 , maka yang harus dilakukan adalah:</a:t>
            </a:r>
          </a:p>
          <a:p>
            <a:pPr marL="0" indent="0">
              <a:buNone/>
            </a:pPr>
            <a:r>
              <a:rPr lang="en-US" sz="1600" dirty="0"/>
              <a:t>1. </a:t>
            </a:r>
            <a:r>
              <a:rPr lang="id-ID" sz="1600" dirty="0"/>
              <a:t>Cari nilai </a:t>
            </a:r>
            <a:r>
              <a:rPr lang="en-US" sz="1600" dirty="0"/>
              <a:t>average salary </a:t>
            </a:r>
            <a:r>
              <a:rPr lang="id-ID" sz="1600" dirty="0"/>
              <a:t> untuk setiap departemen dengan GROUP BY </a:t>
            </a:r>
            <a:r>
              <a:rPr lang="en-US" sz="1600" dirty="0"/>
              <a:t>department</a:t>
            </a:r>
            <a:r>
              <a:rPr lang="id-ID" sz="1600" dirty="0"/>
              <a:t>_id.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2. </a:t>
            </a:r>
            <a:r>
              <a:rPr lang="id-ID" sz="1600" dirty="0"/>
              <a:t>Batasi group hanya untuk departemen yang mempunyai nilai salary maksimum lebih dari </a:t>
            </a:r>
            <a:r>
              <a:rPr lang="en-US" sz="1600" dirty="0"/>
              <a:t> $10,000.</a:t>
            </a:r>
            <a:endParaRPr lang="id-ID" sz="16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61" y="1626640"/>
            <a:ext cx="5572125" cy="3092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7305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684" y="685473"/>
            <a:ext cx="6683765" cy="1280890"/>
          </a:xfrm>
        </p:spPr>
        <p:txBody>
          <a:bodyPr>
            <a:noAutofit/>
          </a:bodyPr>
          <a:lstStyle/>
          <a:p>
            <a:r>
              <a:rPr lang="id-ID" sz="3600" dirty="0"/>
              <a:t>Membatasi Hasil Grup dengan Klausa </a:t>
            </a:r>
            <a:r>
              <a:rPr lang="en-US" sz="3600" dirty="0"/>
              <a:t>HAVING 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9288" y="1988840"/>
            <a:ext cx="7427168" cy="161277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d-ID" sz="2000" dirty="0"/>
              <a:t>Ketika menggunakan klausa </a:t>
            </a:r>
            <a:r>
              <a:rPr lang="en-US" sz="2000" dirty="0"/>
              <a:t>HAVING, </a:t>
            </a:r>
            <a:r>
              <a:rPr lang="id-ID" sz="2000" dirty="0"/>
              <a:t>Basis data</a:t>
            </a:r>
            <a:r>
              <a:rPr lang="en-US" sz="2000" dirty="0"/>
              <a:t> </a:t>
            </a:r>
            <a:r>
              <a:rPr lang="id-ID" sz="2000" dirty="0"/>
              <a:t>membatasi group dengan cara: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2000" dirty="0"/>
              <a:t>1. Baris-baris dikelompokkan.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2. </a:t>
            </a:r>
            <a:r>
              <a:rPr lang="id-ID" sz="2000" dirty="0"/>
              <a:t>G</a:t>
            </a:r>
            <a:r>
              <a:rPr lang="en-US" sz="2000" dirty="0" err="1"/>
              <a:t>roup</a:t>
            </a:r>
            <a:r>
              <a:rPr lang="en-US" sz="2000" dirty="0"/>
              <a:t> function </a:t>
            </a:r>
            <a:r>
              <a:rPr lang="id-ID" sz="2000" dirty="0"/>
              <a:t> diterapkan pada kelompok/grup.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3. Gr</a:t>
            </a:r>
            <a:r>
              <a:rPr lang="id-ID" sz="2000" dirty="0"/>
              <a:t>up</a:t>
            </a:r>
            <a:r>
              <a:rPr lang="en-US" sz="2000" dirty="0"/>
              <a:t> </a:t>
            </a:r>
            <a:r>
              <a:rPr lang="id-ID" sz="2000" dirty="0"/>
              <a:t>yang cocok dengan klausa </a:t>
            </a:r>
            <a:r>
              <a:rPr lang="en-US" sz="2000" dirty="0"/>
              <a:t>HAVING </a:t>
            </a:r>
            <a:r>
              <a:rPr lang="id-ID" sz="2000" dirty="0"/>
              <a:t>ditampilkan.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3602136"/>
            <a:ext cx="7272808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SELECT column, </a:t>
            </a:r>
            <a:r>
              <a:rPr lang="en-US" dirty="0" err="1"/>
              <a:t>group_function</a:t>
            </a:r>
            <a:endParaRPr lang="en-US" dirty="0"/>
          </a:p>
          <a:p>
            <a:r>
              <a:rPr lang="en-US" dirty="0"/>
              <a:t>FROM table</a:t>
            </a:r>
          </a:p>
          <a:p>
            <a:r>
              <a:rPr lang="en-US" dirty="0"/>
              <a:t>[WHERE condition]</a:t>
            </a:r>
          </a:p>
          <a:p>
            <a:r>
              <a:rPr lang="en-US" dirty="0"/>
              <a:t>[GROUP BY </a:t>
            </a:r>
            <a:r>
              <a:rPr lang="en-US" dirty="0" err="1"/>
              <a:t>group_by_expression</a:t>
            </a:r>
            <a:r>
              <a:rPr lang="en-US" dirty="0"/>
              <a:t>]</a:t>
            </a:r>
          </a:p>
          <a:p>
            <a:r>
              <a:rPr lang="en-US" dirty="0"/>
              <a:t>[HAVING </a:t>
            </a:r>
            <a:r>
              <a:rPr lang="en-US" dirty="0" err="1"/>
              <a:t>group_condition</a:t>
            </a:r>
            <a:r>
              <a:rPr lang="en-US" dirty="0"/>
              <a:t>]</a:t>
            </a:r>
          </a:p>
          <a:p>
            <a:r>
              <a:rPr lang="en-US" dirty="0"/>
              <a:t>[ORDER BY column];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1331641" y="4771140"/>
            <a:ext cx="30963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2676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8816" y="703524"/>
            <a:ext cx="6683765" cy="716658"/>
          </a:xfrm>
        </p:spPr>
        <p:txBody>
          <a:bodyPr/>
          <a:lstStyle/>
          <a:p>
            <a:r>
              <a:rPr lang="id-ID" dirty="0"/>
              <a:t>Penggunaan Klausa HAVING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4C4411-833F-D14D-8393-0A0DB7701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1708150"/>
            <a:ext cx="54610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87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9424"/>
            <a:ext cx="7423150" cy="650776"/>
          </a:xfrm>
        </p:spPr>
        <p:txBody>
          <a:bodyPr/>
          <a:lstStyle/>
          <a:p>
            <a:r>
              <a:rPr lang="id-ID" dirty="0"/>
              <a:t>Penggunaan Klausa HAVING dan ORDER BY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20B8CA-6EF9-2844-9C95-0F5D6AB50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600200"/>
            <a:ext cx="57277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37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8CECB2-D501-0F4C-8521-A743AD45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Daftar </a:t>
            </a:r>
            <a:r>
              <a:rPr lang="en-US" sz="4000" dirty="0" err="1"/>
              <a:t>Pustaka</a:t>
            </a:r>
            <a:endParaRPr lang="en-US" sz="4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3E950D-8300-0A43-98F0-ECB6E29ED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>
                <a:hlinkClick r:id="rId2"/>
              </a:rPr>
              <a:t>www.mysqltutorial.org</a:t>
            </a:r>
            <a:endParaRPr lang="id-ID" dirty="0"/>
          </a:p>
          <a:p>
            <a:r>
              <a:rPr lang="en-ID" dirty="0" err="1"/>
              <a:t>Seyed</a:t>
            </a:r>
            <a:r>
              <a:rPr lang="en-ID" dirty="0"/>
              <a:t> M.M. “Saied” </a:t>
            </a:r>
            <a:r>
              <a:rPr lang="en-ID" dirty="0" err="1"/>
              <a:t>Tahaghoghi</a:t>
            </a:r>
            <a:r>
              <a:rPr lang="en-ID" dirty="0"/>
              <a:t> and Hugh E. Williams, Learning MySQL, O’Reilly Media, Inc., Sebastopol, CA. 2007.</a:t>
            </a:r>
          </a:p>
          <a:p>
            <a:r>
              <a:rPr lang="id-ID" dirty="0" err="1"/>
              <a:t>N</a:t>
            </a:r>
            <a:r>
              <a:rPr lang="id-ID" dirty="0"/>
              <a:t>. </a:t>
            </a:r>
            <a:r>
              <a:rPr lang="id-ID" dirty="0" err="1"/>
              <a:t>Greenberg</a:t>
            </a:r>
            <a:r>
              <a:rPr lang="id-ID" dirty="0"/>
              <a:t>. Oracle </a:t>
            </a:r>
            <a:r>
              <a:rPr lang="id-ID" dirty="0" err="1"/>
              <a:t>Database</a:t>
            </a:r>
            <a:r>
              <a:rPr lang="id-ID" dirty="0"/>
              <a:t> 10g: SQL Fundamental 1 – Volume 1 </a:t>
            </a:r>
            <a:r>
              <a:rPr lang="id-ID" dirty="0" err="1"/>
              <a:t>Student</a:t>
            </a:r>
            <a:r>
              <a:rPr lang="id-ID" dirty="0"/>
              <a:t> </a:t>
            </a:r>
            <a:r>
              <a:rPr lang="id-ID" dirty="0" err="1"/>
              <a:t>Guide</a:t>
            </a:r>
            <a:r>
              <a:rPr lang="id-ID" dirty="0"/>
              <a:t>. </a:t>
            </a:r>
            <a:r>
              <a:rPr lang="id-ID" dirty="0" err="1"/>
              <a:t>California</a:t>
            </a:r>
            <a:r>
              <a:rPr lang="id-ID" dirty="0"/>
              <a:t>: Oracle Publisher 2004.</a:t>
            </a:r>
          </a:p>
          <a:p>
            <a:endParaRPr lang="en-ID" dirty="0"/>
          </a:p>
          <a:p>
            <a:pPr marL="0" indent="0">
              <a:buNone/>
            </a:pPr>
            <a:endParaRPr lang="en-ID" dirty="0"/>
          </a:p>
          <a:p>
            <a:pPr lvl="0"/>
            <a:endParaRPr lang="id-ID" dirty="0"/>
          </a:p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7823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Tipe-tipe Group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Terdapat beberapa tipe:</a:t>
            </a:r>
          </a:p>
          <a:p>
            <a:pPr marL="0" indent="0">
              <a:buNone/>
            </a:pPr>
            <a:r>
              <a:rPr lang="id-ID" dirty="0"/>
              <a:t>• AVG</a:t>
            </a:r>
          </a:p>
          <a:p>
            <a:pPr marL="0" indent="0">
              <a:buNone/>
            </a:pPr>
            <a:r>
              <a:rPr lang="id-ID" dirty="0"/>
              <a:t>• COUNT</a:t>
            </a:r>
          </a:p>
          <a:p>
            <a:pPr marL="0" indent="0">
              <a:buNone/>
            </a:pPr>
            <a:r>
              <a:rPr lang="id-ID" dirty="0"/>
              <a:t>• MAX</a:t>
            </a:r>
          </a:p>
          <a:p>
            <a:pPr marL="0" indent="0">
              <a:buNone/>
            </a:pPr>
            <a:r>
              <a:rPr lang="id-ID" dirty="0"/>
              <a:t>• MIN</a:t>
            </a:r>
          </a:p>
          <a:p>
            <a:pPr marL="0" indent="0">
              <a:buNone/>
            </a:pPr>
            <a:r>
              <a:rPr lang="id-ID" dirty="0"/>
              <a:t>• STDDEV</a:t>
            </a:r>
          </a:p>
          <a:p>
            <a:pPr marL="0" indent="0">
              <a:buNone/>
            </a:pPr>
            <a:r>
              <a:rPr lang="id-ID" dirty="0"/>
              <a:t>• SUM</a:t>
            </a:r>
          </a:p>
          <a:p>
            <a:pPr marL="0" indent="0">
              <a:buNone/>
            </a:pPr>
            <a:r>
              <a:rPr lang="id-ID" dirty="0"/>
              <a:t>• VARIANCE</a:t>
            </a:r>
          </a:p>
        </p:txBody>
      </p:sp>
    </p:spTree>
    <p:extLst>
      <p:ext uri="{BB962C8B-B14F-4D97-AF65-F5344CB8AC3E}">
        <p14:creationId xmlns:p14="http://schemas.microsoft.com/office/powerpoint/2010/main" val="19376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Tipe-tipe Group Function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475656" y="1700808"/>
          <a:ext cx="7344816" cy="317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3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1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Fungsi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AVG([DISTINCT|ALL]</a:t>
                      </a:r>
                      <a:r>
                        <a:rPr lang="en-US" sz="16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Nilai rata-rata dari </a:t>
                      </a:r>
                      <a:r>
                        <a:rPr lang="en-US" sz="16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id-ID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nilai null diabaikan</a:t>
                      </a:r>
                      <a:endParaRPr lang="en-US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COUNT({*|[DISTINCT|ALL] </a:t>
                      </a:r>
                      <a:r>
                        <a:rPr lang="id-ID" sz="16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r>
                        <a:rPr lang="id-ID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Jumlah baris, nilai null tidak diabaikan  bila menggunakan * atau 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MAX([DISTINCT|ALL]</a:t>
                      </a:r>
                      <a:r>
                        <a:rPr lang="en-US" sz="1600" b="0" i="1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Nilai m</a:t>
                      </a:r>
                      <a:r>
                        <a:rPr 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aximum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d-ID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1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id-ID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nilai null diabaikan</a:t>
                      </a:r>
                      <a:endParaRPr lang="en-US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MIN([DISTINCT|ALL]</a:t>
                      </a:r>
                      <a:r>
                        <a:rPr lang="en-US" sz="1600" b="0" i="1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Nilai m</a:t>
                      </a:r>
                      <a:r>
                        <a:rPr 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inimum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d-ID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dari </a:t>
                      </a:r>
                      <a:r>
                        <a:rPr lang="en-US" sz="1600" b="0" i="1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id-ID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nilai null diabaikan</a:t>
                      </a:r>
                      <a:endParaRPr lang="en-US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STDDEV([DISTINCT|ALL]</a:t>
                      </a:r>
                      <a:r>
                        <a:rPr lang="en-US" sz="16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Standar deviasi dari </a:t>
                      </a:r>
                      <a:r>
                        <a:rPr lang="en-US" sz="16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nilai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null </a:t>
                      </a:r>
                      <a:r>
                        <a:rPr 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diabaikan</a:t>
                      </a:r>
                      <a:endParaRPr lang="en-US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SUM([DISTINCT|ALL]</a:t>
                      </a:r>
                      <a:r>
                        <a:rPr lang="en-US" sz="16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Jumlah nilai  dari </a:t>
                      </a:r>
                      <a:r>
                        <a:rPr lang="en-US" sz="16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id-ID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nilai null diabaikan</a:t>
                      </a:r>
                      <a:endParaRPr lang="en-US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VARIANCE([DISTINCT|ALL]</a:t>
                      </a:r>
                      <a:r>
                        <a:rPr lang="en-US" sz="16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Varian</a:t>
                      </a:r>
                      <a:r>
                        <a:rPr lang="id-ID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 dari </a:t>
                      </a:r>
                      <a:r>
                        <a:rPr lang="en-US" sz="16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nilai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null </a:t>
                      </a:r>
                      <a:r>
                        <a:rPr 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diabaikan</a:t>
                      </a:r>
                      <a:endParaRPr lang="en-US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82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Sintaks Group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688" y="2204864"/>
            <a:ext cx="6923112" cy="226084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SELECT [column,] </a:t>
            </a:r>
            <a:r>
              <a:rPr lang="en-US" dirty="0" err="1"/>
              <a:t>group_function</a:t>
            </a:r>
            <a:r>
              <a:rPr lang="en-US" dirty="0"/>
              <a:t>(column), ...</a:t>
            </a:r>
          </a:p>
          <a:p>
            <a:pPr marL="0" indent="0">
              <a:buNone/>
            </a:pPr>
            <a:r>
              <a:rPr lang="en-US" dirty="0"/>
              <a:t>FROM table</a:t>
            </a:r>
          </a:p>
          <a:p>
            <a:pPr marL="0" indent="0">
              <a:buNone/>
            </a:pPr>
            <a:r>
              <a:rPr lang="en-US" dirty="0"/>
              <a:t>[WHERE condition]</a:t>
            </a:r>
          </a:p>
          <a:p>
            <a:pPr marL="0" indent="0">
              <a:buNone/>
            </a:pPr>
            <a:r>
              <a:rPr lang="en-US" dirty="0"/>
              <a:t>[GROUP BY column]</a:t>
            </a:r>
          </a:p>
          <a:p>
            <a:pPr marL="0" indent="0">
              <a:buNone/>
            </a:pPr>
            <a:r>
              <a:rPr lang="en-US" dirty="0"/>
              <a:t>[ORDER BY column];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80283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392" y="588473"/>
            <a:ext cx="6683765" cy="1280890"/>
          </a:xfrm>
        </p:spPr>
        <p:txBody>
          <a:bodyPr/>
          <a:lstStyle/>
          <a:p>
            <a:r>
              <a:rPr lang="id-ID" dirty="0"/>
              <a:t>Penggunaan Fungsi AVG dan SUM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5373" y="1676400"/>
            <a:ext cx="6874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/>
              <a:t>Fungsi </a:t>
            </a:r>
            <a:r>
              <a:rPr lang="en-US" sz="2000" dirty="0"/>
              <a:t>AVG, SUM, MIN, </a:t>
            </a:r>
            <a:r>
              <a:rPr lang="id-ID" sz="2000" dirty="0"/>
              <a:t>dan</a:t>
            </a:r>
            <a:r>
              <a:rPr lang="en-US" sz="2000" dirty="0"/>
              <a:t> MAX </a:t>
            </a:r>
            <a:r>
              <a:rPr lang="id-ID" sz="2000" dirty="0"/>
              <a:t>dapat digunakan pada kolom yang menyimpan data numerik</a:t>
            </a:r>
            <a:r>
              <a:rPr lang="en-US" sz="2000" dirty="0"/>
              <a:t>. </a:t>
            </a:r>
            <a:endParaRPr lang="id-ID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EA0662-5DF8-A84B-9D82-0C28E1891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372" y="2743200"/>
            <a:ext cx="705678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7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758817"/>
            <a:ext cx="7560839" cy="704826"/>
          </a:xfrm>
        </p:spPr>
        <p:txBody>
          <a:bodyPr>
            <a:normAutofit/>
          </a:bodyPr>
          <a:lstStyle/>
          <a:p>
            <a:r>
              <a:rPr lang="id-ID" sz="3400" dirty="0"/>
              <a:t>Penggunaan Fungsi MIN dan MAX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1628800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/>
              <a:t>Fungsi </a:t>
            </a:r>
            <a:r>
              <a:rPr lang="en-US" sz="2000" dirty="0"/>
              <a:t>MIN, </a:t>
            </a:r>
            <a:r>
              <a:rPr lang="id-ID" sz="2000" dirty="0"/>
              <a:t>dan</a:t>
            </a:r>
            <a:r>
              <a:rPr lang="en-US" sz="2000" dirty="0"/>
              <a:t> MAX </a:t>
            </a:r>
            <a:r>
              <a:rPr lang="id-ID" sz="2000" dirty="0"/>
              <a:t>dapat digunakan pada kolom yang menyimpan data numerik, karakter, dan date</a:t>
            </a:r>
            <a:r>
              <a:rPr lang="en-US" sz="2000" dirty="0"/>
              <a:t>. </a:t>
            </a:r>
            <a:endParaRPr lang="id-ID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AFBCBB-BFAE-3A4C-91DB-33E462B2A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16" y="2667000"/>
            <a:ext cx="71247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8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988" y="722682"/>
            <a:ext cx="7283152" cy="706090"/>
          </a:xfrm>
        </p:spPr>
        <p:txBody>
          <a:bodyPr>
            <a:normAutofit/>
          </a:bodyPr>
          <a:lstStyle/>
          <a:p>
            <a:r>
              <a:rPr lang="id-ID" dirty="0"/>
              <a:t>Penggunaan Fungsi COUNT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5366" y="1428772"/>
            <a:ext cx="73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COUNT(*) </a:t>
            </a:r>
            <a:r>
              <a:rPr lang="id-ID" dirty="0"/>
              <a:t>menghasilkan jumlah baris data dalam tabel: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987D41-EC11-6841-9823-AB77956F3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286000"/>
            <a:ext cx="4419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4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988" y="722682"/>
            <a:ext cx="7283152" cy="706090"/>
          </a:xfrm>
        </p:spPr>
        <p:txBody>
          <a:bodyPr>
            <a:normAutofit/>
          </a:bodyPr>
          <a:lstStyle/>
          <a:p>
            <a:r>
              <a:rPr lang="id-ID" dirty="0"/>
              <a:t>Penggunaan Fungsi COUNT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1828800"/>
            <a:ext cx="716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COUNT(</a:t>
            </a:r>
            <a:r>
              <a:rPr lang="en-US" dirty="0" err="1"/>
              <a:t>expr</a:t>
            </a:r>
            <a:r>
              <a:rPr lang="en-US" dirty="0"/>
              <a:t>) </a:t>
            </a:r>
            <a:r>
              <a:rPr lang="id-ID" dirty="0"/>
              <a:t>menghasilkan jumlah baris dari expr yang tidak bernilai null</a:t>
            </a:r>
            <a:r>
              <a:rPr lang="en-US" dirty="0"/>
              <a:t>:</a:t>
            </a:r>
            <a:endParaRPr lang="id-ID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6CFA56-E0C2-A546-8984-4A8496157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03" y="2362200"/>
            <a:ext cx="60833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80833"/>
      </p:ext>
    </p:extLst>
  </p:cSld>
  <p:clrMapOvr>
    <a:masterClrMapping/>
  </p:clrMapOvr>
</p:sld>
</file>

<file path=ppt/theme/theme1.xml><?xml version="1.0" encoding="utf-8"?>
<a:theme xmlns:a="http://schemas.openxmlformats.org/drawingml/2006/main" name="SEE Tel-U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SEE Tel-U Template v2</Template>
  <TotalTime>7513</TotalTime>
  <Words>2482</Words>
  <Application>Microsoft Macintosh PowerPoint</Application>
  <PresentationFormat>On-screen Show (4:3)</PresentationFormat>
  <Paragraphs>286</Paragraphs>
  <Slides>26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SEE Tel-U Template</vt:lpstr>
      <vt:lpstr>CorelDRAW</vt:lpstr>
      <vt:lpstr> Fungsi Pengelompokan</vt:lpstr>
      <vt:lpstr>Tujuan Pembelajaran</vt:lpstr>
      <vt:lpstr>Tipe-tipe Group Function</vt:lpstr>
      <vt:lpstr>Tipe-tipe Group Function</vt:lpstr>
      <vt:lpstr>Sintaks Group Function</vt:lpstr>
      <vt:lpstr>Penggunaan Fungsi AVG dan SUM </vt:lpstr>
      <vt:lpstr>Penggunaan Fungsi MIN dan MAX </vt:lpstr>
      <vt:lpstr>Penggunaan Fungsi COUNT</vt:lpstr>
      <vt:lpstr>Penggunaan Fungsi COUNT</vt:lpstr>
      <vt:lpstr>Penggunaan keyword DISTINCT</vt:lpstr>
      <vt:lpstr>Penggunaan GroupFunction dan Nilai Null</vt:lpstr>
      <vt:lpstr>Membuat Group Data</vt:lpstr>
      <vt:lpstr>Sintaks Klausa GROUP BY</vt:lpstr>
      <vt:lpstr>Penggunaan Klausa GROUP BY</vt:lpstr>
      <vt:lpstr>Penggunaan Klausa GROUP BY</vt:lpstr>
      <vt:lpstr>Penggunaan yang Salah Fungsi Agregasi Tanpa  Klausa GROUP BY</vt:lpstr>
      <vt:lpstr>Penggunaan GROUP Function yang Benar</vt:lpstr>
      <vt:lpstr>GROUP BY Lebih dari Satu Kolom</vt:lpstr>
      <vt:lpstr>Penggunaan Klausa GROUP BY pada Beberapa Kolom</vt:lpstr>
      <vt:lpstr>Penggunaan WHERE untuk GROUP Function yang salah</vt:lpstr>
      <vt:lpstr>Penggunaan WHERE untuk GROUP Function yang benar</vt:lpstr>
      <vt:lpstr>Membatasi Hasil Group Function</vt:lpstr>
      <vt:lpstr>Membatasi Hasil Grup dengan Klausa HAVING </vt:lpstr>
      <vt:lpstr>Penggunaan Klausa HAVING</vt:lpstr>
      <vt:lpstr>Penggunaan Klausa HAVING dan ORDER BY</vt:lpstr>
      <vt:lpstr>Daftar Pustaka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</dc:creator>
  <cp:lastModifiedBy>ELY ROSELY</cp:lastModifiedBy>
  <cp:revision>135</cp:revision>
  <dcterms:created xsi:type="dcterms:W3CDTF">2016-08-24T02:51:56Z</dcterms:created>
  <dcterms:modified xsi:type="dcterms:W3CDTF">2021-02-12T07:46:57Z</dcterms:modified>
</cp:coreProperties>
</file>