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Nunito ExtraBold"/>
      <p:bold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3FA934-4B6B-4838-826C-D0C7C5BD9931}">
  <a:tblStyle styleId="{FB3FA934-4B6B-4838-826C-D0C7C5BD9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53f5713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53f5713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0d1bc1a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0d1bc1a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53f5713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53f5713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58b1d1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58b1d1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58b1d14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58b1d14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0d1bc1a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0d1bc1a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0d1bc1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0d1bc1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0d1bc1a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0d1bc1a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010e4a8d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010e4a8d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010e4a8d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010e4a8d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58b1d1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58b1d1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010e4a8d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010e4a8d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010e4a8d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010e4a8d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53f5713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53f5713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53f5713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53f5713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010e4a8d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010e4a8d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78550" y="1526150"/>
            <a:ext cx="39096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8761D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Analysis on Magist for Enaic </a:t>
            </a:r>
            <a:endParaRPr sz="4000">
              <a:solidFill>
                <a:srgbClr val="38761D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25" y="8974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543600" y="540875"/>
            <a:ext cx="778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50"/>
              <a:t>5. Tech vs Non Tech Sellers Monthly Income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50"/>
          </a:p>
        </p:txBody>
      </p:sp>
      <p:sp>
        <p:nvSpPr>
          <p:cNvPr id="197" name="Google Shape;197;p22"/>
          <p:cNvSpPr txBox="1"/>
          <p:nvPr/>
        </p:nvSpPr>
        <p:spPr>
          <a:xfrm>
            <a:off x="806225" y="3612700"/>
            <a:ext cx="760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22"/>
          <p:cNvGraphicFramePr/>
          <p:nvPr/>
        </p:nvGraphicFramePr>
        <p:xfrm>
          <a:off x="6494000" y="1599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{FB3FA934-4B6B-4838-826C-D0C7C5BD9931}</a:tableStyleId>
              </a:tblPr>
              <a:tblGrid>
                <a:gridCol w="817575"/>
                <a:gridCol w="786950"/>
                <a:gridCol w="7869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Year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Non-Tech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Tech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2016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41,368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5284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2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2017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5.9M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969,508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2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2018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7.3M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1.1M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6660" r="-6660" t="0"/>
          <a:stretch/>
        </p:blipFill>
        <p:spPr>
          <a:xfrm>
            <a:off x="6494000" y="4211875"/>
            <a:ext cx="1378400" cy="31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75" y="1326700"/>
            <a:ext cx="5496599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6494000" y="1071575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Yearly income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19150" y="551100"/>
            <a:ext cx="7505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6. </a:t>
            </a:r>
            <a:r>
              <a:rPr lang="en" sz="2400"/>
              <a:t>Popularity</a:t>
            </a:r>
            <a:r>
              <a:rPr lang="en" sz="2400"/>
              <a:t> of Tech products among other products </a:t>
            </a:r>
            <a:endParaRPr sz="2400"/>
          </a:p>
        </p:txBody>
      </p:sp>
      <p:sp>
        <p:nvSpPr>
          <p:cNvPr id="207" name="Google Shape;207;p23"/>
          <p:cNvSpPr txBox="1"/>
          <p:nvPr/>
        </p:nvSpPr>
        <p:spPr>
          <a:xfrm>
            <a:off x="806225" y="3704550"/>
            <a:ext cx="75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-15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Products  are chosen based on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No of reviews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scores.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-Only 2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tech Products (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Computer accessories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electronics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found.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75" y="1287825"/>
            <a:ext cx="7807499" cy="23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/>
          <p:nvPr/>
        </p:nvCxnSpPr>
        <p:spPr>
          <a:xfrm>
            <a:off x="520475" y="2020650"/>
            <a:ext cx="2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/>
          <p:nvPr/>
        </p:nvCxnSpPr>
        <p:spPr>
          <a:xfrm>
            <a:off x="928700" y="2990175"/>
            <a:ext cx="1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975" y="191955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made to decide if Magist provide fast delivery  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Order status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Average Delivery time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No of orders Delivered on Time VS Not on Time 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Order Status</a:t>
            </a:r>
            <a:endParaRPr sz="2500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19150" y="540875"/>
            <a:ext cx="7505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Average Delivery Time for Tech Products </a:t>
            </a:r>
            <a:endParaRPr sz="2600"/>
          </a:p>
        </p:txBody>
      </p:sp>
      <p:sp>
        <p:nvSpPr>
          <p:cNvPr id="233" name="Google Shape;233;p27"/>
          <p:cNvSpPr txBox="1"/>
          <p:nvPr/>
        </p:nvSpPr>
        <p:spPr>
          <a:xfrm>
            <a:off x="770550" y="3612700"/>
            <a:ext cx="760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Overall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Average Delivery Time for all Products - 12.6 days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Overall Average Delivery Time for Tech Products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12.8 days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5" y="1387175"/>
            <a:ext cx="8021602" cy="2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 of orders Delivered and Not Delivered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19150" y="403650"/>
            <a:ext cx="75057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: Answering the business questions 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19150" y="1049450"/>
            <a:ext cx="7505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3"/>
              <a:buAutoNum type="arabicPeriod"/>
            </a:pPr>
            <a:r>
              <a:rPr b="1" lang="en" sz="1512"/>
              <a:t>Is Magist a right platform to sell technical products </a:t>
            </a:r>
            <a:endParaRPr b="1" sz="15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Font typeface="Courier New"/>
              <a:buChar char="●"/>
            </a:pPr>
            <a:r>
              <a:rPr lang="en" sz="1312">
                <a:latin typeface="Courier New"/>
                <a:ea typeface="Courier New"/>
                <a:cs typeface="Courier New"/>
                <a:sym typeface="Courier New"/>
              </a:rPr>
              <a:t>Declining Customer growth</a:t>
            </a:r>
            <a:endParaRPr sz="1312">
              <a:latin typeface="Courier New"/>
              <a:ea typeface="Courier New"/>
              <a:cs typeface="Courier New"/>
              <a:sym typeface="Courier New"/>
            </a:endParaRPr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Font typeface="Courier New"/>
              <a:buChar char="●"/>
            </a:pPr>
            <a:r>
              <a:rPr lang="en" sz="1312">
                <a:latin typeface="Courier New"/>
                <a:ea typeface="Courier New"/>
                <a:cs typeface="Courier New"/>
                <a:sym typeface="Courier New"/>
              </a:rPr>
              <a:t>Limited no of tech products and tech Sellers </a:t>
            </a:r>
            <a:endParaRPr sz="1312">
              <a:latin typeface="Courier New"/>
              <a:ea typeface="Courier New"/>
              <a:cs typeface="Courier New"/>
              <a:sym typeface="Courier New"/>
            </a:endParaRPr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Font typeface="Courier New"/>
              <a:buChar char="●"/>
            </a:pPr>
            <a:r>
              <a:rPr lang="en" sz="1312">
                <a:latin typeface="Courier New"/>
                <a:ea typeface="Courier New"/>
                <a:cs typeface="Courier New"/>
                <a:sym typeface="Courier New"/>
              </a:rPr>
              <a:t>Tech products are less populous among non tech products </a:t>
            </a:r>
            <a:endParaRPr sz="1312">
              <a:latin typeface="Courier New"/>
              <a:ea typeface="Courier New"/>
              <a:cs typeface="Courier New"/>
              <a:sym typeface="Courier New"/>
            </a:endParaRPr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Font typeface="Courier New"/>
              <a:buChar char="●"/>
            </a:pPr>
            <a:r>
              <a:rPr lang="en" sz="1312">
                <a:latin typeface="Courier New"/>
                <a:ea typeface="Courier New"/>
                <a:cs typeface="Courier New"/>
                <a:sym typeface="Courier New"/>
              </a:rPr>
              <a:t>Low </a:t>
            </a:r>
            <a:endParaRPr sz="1312">
              <a:latin typeface="Courier New"/>
              <a:ea typeface="Courier New"/>
              <a:cs typeface="Courier New"/>
              <a:sym typeface="Courier New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3"/>
              <a:buAutoNum type="arabicPeriod"/>
            </a:pPr>
            <a:r>
              <a:rPr b="1" lang="en" sz="1512"/>
              <a:t>Do they offer fast delivery</a:t>
            </a:r>
            <a:endParaRPr b="1" sz="15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2">
                <a:latin typeface="Courier New"/>
                <a:ea typeface="Courier New"/>
                <a:cs typeface="Courier New"/>
                <a:sym typeface="Courier New"/>
              </a:rPr>
              <a:t>Long Delivery Time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12"/>
              <a:t>Conclusion : Magist is a potential Marketplace for No tech products but since it lacks specilaization in Tech products and also has long delivery time , I would not recommend Enaic to sign a deal with Magist. </a:t>
            </a:r>
            <a:endParaRPr b="1" sz="15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Magist made progress on delivering orders on time in two years but an average delivery period of 11 days is still a long time. Enaic is very well known for fast delivery. Delivery time over 5 -7 days are still considered a delay. </a:t>
            </a:r>
            <a:endParaRPr sz="13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312"/>
              <a:t>Conclusion : Magist is a potential marketplace for </a:t>
            </a:r>
            <a:endParaRPr sz="13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 Overview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online marketplace that offers products from almost all categories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Magist offers </a:t>
            </a:r>
            <a:r>
              <a:rPr b="1" lang="en" sz="1500"/>
              <a:t>32,951</a:t>
            </a:r>
            <a:r>
              <a:rPr lang="en" sz="1500"/>
              <a:t> products in </a:t>
            </a:r>
            <a:r>
              <a:rPr b="1" lang="en" sz="1500"/>
              <a:t>74 </a:t>
            </a:r>
            <a:r>
              <a:rPr lang="en" sz="1500"/>
              <a:t>categories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Magist received </a:t>
            </a:r>
            <a:r>
              <a:rPr b="1" lang="en" sz="1500"/>
              <a:t>99,441 </a:t>
            </a:r>
            <a:r>
              <a:rPr lang="en" sz="1500"/>
              <a:t>orders between </a:t>
            </a:r>
            <a:r>
              <a:rPr b="1" lang="en" sz="1500"/>
              <a:t>2016 and 2018.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Delivered </a:t>
            </a:r>
            <a:r>
              <a:rPr b="1" lang="en" sz="1500"/>
              <a:t>97%</a:t>
            </a:r>
            <a:r>
              <a:rPr lang="en" sz="1500"/>
              <a:t> of the product to customer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Around </a:t>
            </a:r>
            <a:r>
              <a:rPr b="1" lang="en" sz="1500"/>
              <a:t>11 categories</a:t>
            </a:r>
            <a:r>
              <a:rPr lang="en" sz="1500"/>
              <a:t> of products are t</a:t>
            </a:r>
            <a:r>
              <a:rPr b="1" lang="en" sz="1500"/>
              <a:t>echnical products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Analysis made from </a:t>
            </a:r>
            <a:r>
              <a:rPr b="1" lang="en" sz="1500"/>
              <a:t>25 months </a:t>
            </a:r>
            <a:r>
              <a:rPr lang="en" sz="1500"/>
              <a:t>of </a:t>
            </a:r>
            <a:r>
              <a:rPr b="1" lang="en" sz="1500"/>
              <a:t>data.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TWO MAIN BUSINESS CONCERN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Is Magist a right platform to sell Enaic’s Technical Products 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Does Magist offer fast </a:t>
            </a:r>
            <a:r>
              <a:rPr lang="en" sz="2300"/>
              <a:t>delivery</a:t>
            </a:r>
            <a:r>
              <a:rPr lang="en" sz="2300"/>
              <a:t> ?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made to decide if Magist is the right platform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Customer growth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Tech vs Non Tech Products sold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Tech vs Non Tech Customers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Tech vs Non Tech Sellers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Tech vs Non Tech Seller’s Monthly Income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Analysing Popularity of Tech products 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08225"/>
            <a:ext cx="7505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Growth 2016 - 2018</a:t>
            </a:r>
            <a:endParaRPr sz="2400"/>
          </a:p>
        </p:txBody>
      </p:sp>
      <p:sp>
        <p:nvSpPr>
          <p:cNvPr id="154" name="Google Shape;154;p17"/>
          <p:cNvSpPr txBox="1"/>
          <p:nvPr/>
        </p:nvSpPr>
        <p:spPr>
          <a:xfrm>
            <a:off x="877650" y="877650"/>
            <a:ext cx="7000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Magist had a </a:t>
            </a: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good</a:t>
            </a:r>
            <a:r>
              <a:rPr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growth from</a:t>
            </a:r>
            <a:r>
              <a:rPr b="1"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2016</a:t>
            </a:r>
            <a:r>
              <a:rPr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but the growth started </a:t>
            </a:r>
            <a:r>
              <a:rPr b="1"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declining</a:t>
            </a:r>
            <a:r>
              <a:rPr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after </a:t>
            </a:r>
            <a:r>
              <a:rPr b="1" lang="en" sz="1600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2018</a:t>
            </a:r>
            <a:endParaRPr b="1" sz="1600"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592275" y="3490225"/>
            <a:ext cx="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836850" y="3890425"/>
            <a:ext cx="59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813" y="1385538"/>
            <a:ext cx="5684374" cy="237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75" y="3732550"/>
            <a:ext cx="5633350" cy="9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175" y="1477400"/>
            <a:ext cx="125017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540875"/>
            <a:ext cx="7505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2.1 </a:t>
            </a:r>
            <a:r>
              <a:rPr lang="en" sz="2500"/>
              <a:t>Tech Products Sold  </a:t>
            </a:r>
            <a:endParaRPr sz="21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5" y="1234775"/>
            <a:ext cx="8072424" cy="22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806225" y="3612700"/>
            <a:ext cx="760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of Tech products sold -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17,277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Overall no of products sold -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99,441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% of Tech products sold - 17.4%</a:t>
            </a:r>
            <a:endParaRPr b="1"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543600" y="540875"/>
            <a:ext cx="778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50"/>
              <a:t>2.2 Tech vs Non Tech Products sold each year</a:t>
            </a:r>
            <a:endParaRPr sz="2350"/>
          </a:p>
        </p:txBody>
      </p:sp>
      <p:sp>
        <p:nvSpPr>
          <p:cNvPr id="172" name="Google Shape;172;p19"/>
          <p:cNvSpPr txBox="1"/>
          <p:nvPr/>
        </p:nvSpPr>
        <p:spPr>
          <a:xfrm>
            <a:off x="806225" y="3612700"/>
            <a:ext cx="760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88" y="1234475"/>
            <a:ext cx="5868074" cy="267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19"/>
          <p:cNvGraphicFramePr/>
          <p:nvPr/>
        </p:nvGraphicFramePr>
        <p:xfrm>
          <a:off x="6494025" y="1349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{FB3FA934-4B6B-4838-826C-D0C7C5BD9931}</a:tableStyleId>
              </a:tblPr>
              <a:tblGrid>
                <a:gridCol w="786950"/>
                <a:gridCol w="786950"/>
                <a:gridCol w="786950"/>
              </a:tblGrid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Non-Tech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40,167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53,162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9,907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50" y="1234475"/>
            <a:ext cx="1069550" cy="2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43600" y="540875"/>
            <a:ext cx="778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/>
              <a:t>3. Customers who purchased Tech and Non-Tech Products each year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50"/>
          </a:p>
        </p:txBody>
      </p:sp>
      <p:sp>
        <p:nvSpPr>
          <p:cNvPr id="181" name="Google Shape;181;p20"/>
          <p:cNvSpPr txBox="1"/>
          <p:nvPr/>
        </p:nvSpPr>
        <p:spPr>
          <a:xfrm>
            <a:off x="806225" y="3612700"/>
            <a:ext cx="760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6494000" y="1599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{FB3FA934-4B6B-4838-826C-D0C7C5BD9931}</a:tableStyleId>
              </a:tblPr>
              <a:tblGrid>
                <a:gridCol w="817575"/>
                <a:gridCol w="786950"/>
                <a:gridCol w="786950"/>
              </a:tblGrid>
              <a:tr h="7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Non-Tech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35,058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5,905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46,485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8,846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0" y="1408275"/>
            <a:ext cx="5691876" cy="30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6660" r="-6660" t="0"/>
          <a:stretch/>
        </p:blipFill>
        <p:spPr>
          <a:xfrm>
            <a:off x="3882800" y="1517575"/>
            <a:ext cx="1378400" cy="311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540875"/>
            <a:ext cx="7505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4. </a:t>
            </a:r>
            <a:r>
              <a:rPr lang="en" sz="2600"/>
              <a:t>Tech Sellers </a:t>
            </a:r>
            <a:endParaRPr sz="2600"/>
          </a:p>
        </p:txBody>
      </p:sp>
      <p:sp>
        <p:nvSpPr>
          <p:cNvPr id="190" name="Google Shape;190;p21"/>
          <p:cNvSpPr txBox="1"/>
          <p:nvPr/>
        </p:nvSpPr>
        <p:spPr>
          <a:xfrm>
            <a:off x="806225" y="3612700"/>
            <a:ext cx="760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of Tech seller -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492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Overall no of seller -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3095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% of Tech seller - 15.9 %</a:t>
            </a:r>
            <a:endParaRPr b="1"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296000"/>
            <a:ext cx="8292502" cy="2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