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84" r:id="rId2"/>
    <p:sldId id="333" r:id="rId3"/>
    <p:sldId id="259" r:id="rId4"/>
    <p:sldId id="315" r:id="rId5"/>
    <p:sldId id="305" r:id="rId6"/>
    <p:sldId id="304" r:id="rId7"/>
    <p:sldId id="306" r:id="rId8"/>
    <p:sldId id="309" r:id="rId9"/>
    <p:sldId id="311" r:id="rId10"/>
    <p:sldId id="308" r:id="rId11"/>
    <p:sldId id="307" r:id="rId12"/>
    <p:sldId id="334" r:id="rId13"/>
    <p:sldId id="335" r:id="rId14"/>
    <p:sldId id="336" r:id="rId15"/>
    <p:sldId id="313" r:id="rId16"/>
    <p:sldId id="314" r:id="rId17"/>
    <p:sldId id="316" r:id="rId18"/>
    <p:sldId id="317" r:id="rId19"/>
    <p:sldId id="318" r:id="rId20"/>
    <p:sldId id="319" r:id="rId21"/>
    <p:sldId id="323" r:id="rId22"/>
    <p:sldId id="325" r:id="rId23"/>
    <p:sldId id="320" r:id="rId24"/>
    <p:sldId id="321" r:id="rId25"/>
    <p:sldId id="322" r:id="rId26"/>
    <p:sldId id="327" r:id="rId27"/>
    <p:sldId id="328" r:id="rId28"/>
    <p:sldId id="331" r:id="rId29"/>
    <p:sldId id="332" r:id="rId30"/>
    <p:sldId id="329" r:id="rId31"/>
    <p:sldId id="330" r:id="rId32"/>
    <p:sldId id="279" r:id="rId33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5"/>
      <p:bold r:id="rId36"/>
      <p:italic r:id="rId37"/>
      <p:boldItalic r:id="rId38"/>
    </p:embeddedFont>
    <p:embeddedFont>
      <p:font typeface="Arial Narrow" panose="020B0606020202030204" pitchFamily="34" charset="0"/>
      <p:regular r:id="rId39"/>
      <p:bold r:id="rId40"/>
      <p:italic r:id="rId41"/>
      <p:boldItalic r:id="rId42"/>
    </p:embeddedFont>
    <p:embeddedFont>
      <p:font typeface="HP Simplified" panose="020B060602020402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Euclid Math Two" panose="02050601010101010101" pitchFamily="18" charset="2"/>
      <p:regular r:id="rId52"/>
      <p:bold r:id="rId53"/>
    </p:embeddedFont>
    <p:embeddedFont>
      <p:font typeface="Arvo" panose="020B0604020202020204" charset="0"/>
      <p:regular r:id="rId54"/>
      <p:bold r:id="rId55"/>
      <p:italic r:id="rId56"/>
      <p:boldItalic r:id="rId57"/>
    </p:embeddedFont>
    <p:embeddedFont>
      <p:font typeface="Euclid Symbol" panose="05050102010706020507" pitchFamily="18" charset="2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Roboto Condensed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4F9D83"/>
    <a:srgbClr val="FF7F0E"/>
    <a:srgbClr val="004586"/>
    <a:srgbClr val="FF420E"/>
    <a:srgbClr val="3F5378"/>
    <a:srgbClr val="FE0A08"/>
    <a:srgbClr val="AECDE6"/>
    <a:srgbClr val="C4DCF1"/>
    <a:srgbClr val="E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2E060-A95D-4A1C-A82C-12C796DF2BC4}">
  <a:tblStyle styleId="{0BE2E060-A95D-4A1C-A82C-12C796DF2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font" Target="fonts/font29.fntdata"/><Relationship Id="rId68" Type="http://schemas.openxmlformats.org/officeDocument/2006/relationships/font" Target="fonts/font3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66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61" Type="http://schemas.openxmlformats.org/officeDocument/2006/relationships/font" Target="fonts/font2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openxmlformats.org/officeDocument/2006/relationships/font" Target="fonts/font3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font" Target="fonts/font30.fntdata"/><Relationship Id="rId69" Type="http://schemas.openxmlformats.org/officeDocument/2006/relationships/font" Target="fonts/font35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67" Type="http://schemas.openxmlformats.org/officeDocument/2006/relationships/font" Target="fonts/font33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font" Target="fonts/font28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663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85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33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5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2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50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36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92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1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2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4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8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800" dirty="0" smtClean="0">
                <a:latin typeface="HP Simplified" panose="020B0606020204020204" pitchFamily="34" charset="0"/>
              </a:rPr>
              <a:t>KUIS - 1</a:t>
            </a:r>
            <a:endParaRPr lang="en" sz="2800" dirty="0">
              <a:latin typeface="HP Simplified" panose="020B0606020204020204" pitchFamily="34" charset="0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grpSp>
        <p:nvGrpSpPr>
          <p:cNvPr id="91" name="Group 90"/>
          <p:cNvGrpSpPr/>
          <p:nvPr/>
        </p:nvGrpSpPr>
        <p:grpSpPr>
          <a:xfrm>
            <a:off x="1113475" y="1302362"/>
            <a:ext cx="6718678" cy="3721392"/>
            <a:chOff x="1510449" y="1545033"/>
            <a:chExt cx="8192350" cy="5148528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3"/>
            <a:srcRect l="4929"/>
            <a:stretch/>
          </p:blipFill>
          <p:spPr>
            <a:xfrm>
              <a:off x="1510449" y="1545033"/>
              <a:ext cx="8192350" cy="5148528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8848165" y="1545033"/>
              <a:ext cx="389964" cy="2568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X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90882" y="4279268"/>
              <a:ext cx="389964" cy="2568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7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Kuasa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40393" y="1341785"/>
            <a:ext cx="8872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S </a:t>
            </a:r>
            <a:r>
              <a:rPr lang="en-ID" sz="2400" dirty="0" err="1" smtClean="0">
                <a:latin typeface="HP Simplified" panose="020B0606020204020204" pitchFamily="34" charset="0"/>
              </a:rPr>
              <a:t>sebuah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, </a:t>
            </a:r>
            <a:r>
              <a:rPr lang="en-ID" sz="2400" dirty="0" err="1" smtClean="0">
                <a:latin typeface="HP Simplified" panose="020B0606020204020204" pitchFamily="34" charset="0"/>
              </a:rPr>
              <a:t>maka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P(S) </a:t>
            </a:r>
            <a:r>
              <a:rPr lang="en-ID" sz="24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kuasa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S </a:t>
            </a:r>
            <a:r>
              <a:rPr lang="en-ID" sz="2400" dirty="0" err="1" smtClean="0">
                <a:latin typeface="HP Simplified" panose="020B0606020204020204" pitchFamily="34" charset="0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</a:rPr>
              <a:t> 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S</a:t>
            </a:r>
            <a:r>
              <a:rPr lang="en-ID" sz="2400" dirty="0" smtClean="0">
                <a:latin typeface="HP Simplified" panose="020B0606020204020204" pitchFamily="34" charset="0"/>
              </a:rPr>
              <a:t>. 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latin typeface="HP Simplified" panose="020B0606020204020204" pitchFamily="34" charset="0"/>
              </a:rPr>
              <a:t>P(S) </a:t>
            </a:r>
            <a:r>
              <a:rPr lang="en-ID" sz="2400" dirty="0" err="1" smtClean="0">
                <a:latin typeface="HP Simplified" panose="020B0606020204020204" pitchFamily="34" charset="0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 yang </a:t>
            </a:r>
            <a:r>
              <a:rPr lang="en-ID" sz="2400" dirty="0" err="1" smtClean="0">
                <a:latin typeface="HP Simplified" panose="020B0606020204020204" pitchFamily="34" charset="0"/>
              </a:rPr>
              <a:t>memuat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semua</a:t>
            </a:r>
            <a:r>
              <a:rPr lang="en-ID" sz="2400" dirty="0" smtClean="0">
                <a:latin typeface="HP Simplified" panose="020B0606020204020204" pitchFamily="34" charset="0"/>
              </a:rPr>
              <a:t> subset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S. 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Misal</a:t>
            </a:r>
            <a:r>
              <a:rPr lang="en-ID" sz="2400" dirty="0" smtClean="0">
                <a:latin typeface="HP Simplified" panose="020B0606020204020204" pitchFamily="34" charset="0"/>
              </a:rPr>
              <a:t>, 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S = {a}     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maka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2</a:t>
            </a:r>
            <a:r>
              <a:rPr lang="en-ID" sz="2400" baseline="30000" dirty="0">
                <a:latin typeface="HP Simplified" panose="020B0606020204020204" pitchFamily="34" charset="0"/>
              </a:rPr>
              <a:t>S </a:t>
            </a:r>
            <a:r>
              <a:rPr lang="en-ID" sz="2400" dirty="0" smtClean="0">
                <a:latin typeface="HP Simplified" panose="020B0606020204020204" pitchFamily="34" charset="0"/>
              </a:rPr>
              <a:t>={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,{a}}</a:t>
            </a:r>
            <a:endParaRPr lang="en-ID" sz="2400" dirty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latin typeface="HP Simplified" panose="020B0606020204020204" pitchFamily="34" charset="0"/>
              </a:rPr>
              <a:t>S = {a, b} </a:t>
            </a:r>
            <a:r>
              <a:rPr lang="en-ID" sz="2400" dirty="0" err="1" smtClean="0">
                <a:latin typeface="HP Simplified" panose="020B0606020204020204" pitchFamily="34" charset="0"/>
              </a:rPr>
              <a:t>maka</a:t>
            </a:r>
            <a:r>
              <a:rPr lang="en-ID" sz="2400" dirty="0" smtClean="0">
                <a:latin typeface="HP Simplified" panose="020B0606020204020204" pitchFamily="34" charset="0"/>
              </a:rPr>
              <a:t> 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S</a:t>
            </a:r>
            <a:r>
              <a:rPr lang="en-ID" sz="2400" dirty="0" smtClean="0">
                <a:latin typeface="HP Simplified" panose="020B0606020204020204" pitchFamily="34" charset="0"/>
              </a:rPr>
              <a:t> = {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, {a, b}, {a}, {b}</a:t>
            </a:r>
            <a:r>
              <a:rPr lang="en-ID" sz="2400" dirty="0" smtClean="0">
                <a:latin typeface="HP Simplified" panose="020B0606020204020204" pitchFamily="34" charset="0"/>
              </a:rPr>
              <a:t>}</a:t>
            </a:r>
            <a:endParaRPr lang="en-ID" sz="2400" baseline="300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latin typeface="HP Simplified" panose="020B0606020204020204" pitchFamily="34" charset="0"/>
              </a:rPr>
              <a:t>S = {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</a:t>
            </a:r>
            <a:r>
              <a:rPr lang="en-ID" sz="2400" dirty="0" smtClean="0">
                <a:latin typeface="HP Simplified" panose="020B0606020204020204" pitchFamily="34" charset="0"/>
              </a:rPr>
              <a:t>}     </a:t>
            </a:r>
            <a:r>
              <a:rPr lang="en-ID" sz="2400" dirty="0" err="1" smtClean="0">
                <a:latin typeface="HP Simplified" panose="020B0606020204020204" pitchFamily="34" charset="0"/>
              </a:rPr>
              <a:t>maka</a:t>
            </a:r>
            <a:r>
              <a:rPr lang="en-ID" sz="2400" dirty="0" smtClean="0">
                <a:latin typeface="HP Simplified" panose="020B0606020204020204" pitchFamily="34" charset="0"/>
              </a:rPr>
              <a:t> 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S</a:t>
            </a:r>
            <a:r>
              <a:rPr lang="en-ID" sz="2400" dirty="0" smtClean="0">
                <a:latin typeface="HP Simplified" panose="020B0606020204020204" pitchFamily="34" charset="0"/>
              </a:rPr>
              <a:t> = {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</a:t>
            </a:r>
            <a:r>
              <a:rPr lang="en-ID" sz="2400" dirty="0" smtClean="0">
                <a:latin typeface="HP Simplified" panose="020B0606020204020204" pitchFamily="34" charset="0"/>
              </a:rPr>
              <a:t>}</a:t>
            </a:r>
            <a:endParaRPr lang="en-ID" sz="2400" baseline="300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S </a:t>
            </a:r>
            <a:r>
              <a:rPr lang="en-ID" sz="2400" dirty="0" err="1" smtClean="0">
                <a:latin typeface="HP Simplified" panose="020B0606020204020204" pitchFamily="34" charset="0"/>
              </a:rPr>
              <a:t>terhingga</a:t>
            </a:r>
            <a:r>
              <a:rPr lang="en-ID" sz="2400" dirty="0" smtClean="0">
                <a:latin typeface="HP Simplified" panose="020B0606020204020204" pitchFamily="34" charset="0"/>
              </a:rPr>
              <a:t>, |2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S</a:t>
            </a:r>
            <a:r>
              <a:rPr lang="en-ID" sz="2400" dirty="0" smtClean="0">
                <a:latin typeface="HP Simplified" panose="020B0606020204020204" pitchFamily="34" charset="0"/>
              </a:rPr>
              <a:t>| = 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|S|</a:t>
            </a:r>
            <a:r>
              <a:rPr lang="en-ID" sz="2400" dirty="0" smtClean="0">
                <a:latin typeface="HP Simplified" panose="020B0606020204020204" pitchFamily="34" charset="0"/>
              </a:rPr>
              <a:t> = 2</a:t>
            </a:r>
            <a:r>
              <a:rPr lang="en-ID" sz="2400" baseline="30000" dirty="0" smtClean="0">
                <a:latin typeface="HP Simplified" panose="020B0606020204020204" pitchFamily="34" charset="0"/>
              </a:rPr>
              <a:t>n</a:t>
            </a:r>
            <a:endParaRPr lang="id-ID" sz="2400" dirty="0">
              <a:latin typeface="HP Simplified" panose="020B0606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1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Irisan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Gabungan</a:t>
            </a:r>
            <a:r>
              <a:rPr lang="en-US" sz="2800" dirty="0" smtClean="0"/>
              <a:t> (1)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39879" y="1371903"/>
            <a:ext cx="8708184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Irisan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</a:rPr>
              <a:t> B </a:t>
            </a:r>
            <a:r>
              <a:rPr lang="en-ID" sz="2400" dirty="0" err="1" smtClean="0">
                <a:latin typeface="HP Simplified" panose="020B0606020204020204" pitchFamily="34" charset="0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latin typeface="HP Simplified" panose="020B0606020204020204" pitchFamily="34" charset="0"/>
              </a:rPr>
              <a:t>A </a:t>
            </a:r>
            <a:r>
              <a:rPr lang="en-ID" sz="24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</a:rPr>
              <a:t> x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 smtClean="0">
                <a:latin typeface="HP Simplified" panose="020B0606020204020204" pitchFamily="34" charset="0"/>
              </a:rPr>
              <a:t> B.</a:t>
            </a: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91" y="2196357"/>
            <a:ext cx="3714750" cy="2219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56591" y="4569307"/>
            <a:ext cx="3714750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latin typeface="HP Simplified" panose="020B0606020204020204" pitchFamily="34" charset="0"/>
              </a:rPr>
              <a:t>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B = {x| </a:t>
            </a:r>
            <a:r>
              <a:rPr lang="en-ID" sz="2400" dirty="0" smtClean="0">
                <a:latin typeface="HP Simplified" panose="020B0606020204020204" pitchFamily="34" charset="0"/>
              </a:rPr>
              <a:t>x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 smtClean="0">
                <a:latin typeface="HP Simplified" panose="020B0606020204020204" pitchFamily="34" charset="0"/>
              </a:rPr>
              <a:t> A 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</a:t>
            </a:r>
            <a:r>
              <a:rPr lang="en-ID" sz="2400" dirty="0" smtClean="0">
                <a:latin typeface="HP Simplified" panose="020B0606020204020204" pitchFamily="34" charset="0"/>
              </a:rPr>
              <a:t> x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 smtClean="0">
                <a:latin typeface="HP Simplified" panose="020B0606020204020204" pitchFamily="34" charset="0"/>
              </a:rPr>
              <a:t> B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1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Irisan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Gabungan</a:t>
            </a:r>
            <a:r>
              <a:rPr lang="en-US" sz="2800" dirty="0" smtClean="0"/>
              <a:t> (2)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39879" y="1371903"/>
            <a:ext cx="8708184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Gabungan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B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A </a:t>
            </a:r>
            <a:r>
              <a:rPr lang="en-ID" sz="24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atau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latin typeface="HP Simplified" panose="020B0606020204020204" pitchFamily="34" charset="0"/>
              </a:rPr>
              <a:t>B.</a:t>
            </a: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-346484" y="4636500"/>
            <a:ext cx="8708184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latin typeface="HP Simplified" panose="020B0606020204020204" pitchFamily="34" charset="0"/>
              </a:rPr>
              <a:t>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B = {x|</a:t>
            </a:r>
            <a:r>
              <a:rPr lang="en-ID" sz="2400" dirty="0">
                <a:latin typeface="HP Simplified" panose="020B0606020204020204" pitchFamily="34" charset="0"/>
              </a:rPr>
              <a:t> 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A 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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latin typeface="HP Simplified" panose="020B0606020204020204" pitchFamily="34" charset="0"/>
              </a:rPr>
              <a:t>B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}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94" y="2010147"/>
            <a:ext cx="3939428" cy="23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Lepas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39879" y="1371903"/>
            <a:ext cx="8708184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B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disebut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saling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lepas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A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B 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= </a:t>
            </a: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d/df/Disjunkte_Mengen.svg/1280px-Disjunkte_Meng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8" y="1975048"/>
            <a:ext cx="2960474" cy="16444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02234" y="3797529"/>
            <a:ext cx="1260281" cy="425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>
                <a:latin typeface="HP Simplified" panose="020B0606020204020204" pitchFamily="34" charset="0"/>
              </a:rPr>
              <a:t>A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B = </a:t>
            </a:r>
          </a:p>
        </p:txBody>
      </p:sp>
    </p:spTree>
    <p:extLst>
      <p:ext uri="{BB962C8B-B14F-4D97-AF65-F5344CB8AC3E}">
        <p14:creationId xmlns:p14="http://schemas.microsoft.com/office/powerpoint/2010/main" val="3941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Komplemen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39879" y="1371903"/>
            <a:ext cx="8708184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Komplemen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A,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Ā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(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A’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atau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</a:t>
            </a:r>
            <a:r>
              <a:rPr lang="en-ID" sz="2400" baseline="300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c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), 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objek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yang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bukan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A. </a:t>
            </a: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2899152" y="4430033"/>
            <a:ext cx="1401346" cy="425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</a:t>
            </a:r>
            <a:r>
              <a:rPr lang="en-ID" sz="2400" baseline="300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’</a:t>
            </a:r>
            <a:r>
              <a:rPr lang="en-ID" sz="2400" baseline="300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 A = </a:t>
            </a:r>
            <a:endParaRPr lang="en-ID" sz="2400" dirty="0">
              <a:latin typeface="HP Simplified" panose="020B06060202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701"/>
          <a:stretch/>
        </p:blipFill>
        <p:spPr>
          <a:xfrm>
            <a:off x="2302252" y="2198687"/>
            <a:ext cx="2511048" cy="20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Selisih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40393" y="1643410"/>
            <a:ext cx="4812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Misal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</a:rPr>
              <a:t> B, </a:t>
            </a:r>
            <a:r>
              <a:rPr lang="en-ID" sz="2400" dirty="0" err="1" smtClean="0">
                <a:latin typeface="HP Simplified" panose="020B0606020204020204" pitchFamily="34" charset="0"/>
              </a:rPr>
              <a:t>maka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>
                <a:solidFill>
                  <a:schemeClr val="accent1"/>
                </a:solidFill>
                <a:latin typeface="HP Simplified" panose="020B0606020204020204" pitchFamily="34" charset="0"/>
              </a:rPr>
              <a:t>(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A-B)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adalah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</a:rPr>
              <a:t> yang </a:t>
            </a:r>
            <a:r>
              <a:rPr lang="en-ID" sz="24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400" dirty="0" smtClean="0">
                <a:latin typeface="HP Simplified" panose="020B0606020204020204" pitchFamily="34" charset="0"/>
              </a:rPr>
              <a:t> di A </a:t>
            </a:r>
            <a:r>
              <a:rPr lang="en-ID" sz="2400" dirty="0" err="1" smtClean="0"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tidak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400" dirty="0" smtClean="0">
                <a:latin typeface="HP Simplified" panose="020B0606020204020204" pitchFamily="34" charset="0"/>
              </a:rPr>
              <a:t> di B. 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 smtClean="0">
              <a:latin typeface="HP Simplified" panose="020B0606020204020204" pitchFamily="34" charset="0"/>
            </a:endParaRP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75" y="1643410"/>
            <a:ext cx="2654300" cy="2252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6503412" y="4046042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>
                <a:latin typeface="HP Simplified" panose="020B0606020204020204" pitchFamily="34" charset="0"/>
              </a:rPr>
              <a:t>A – B = A 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 </a:t>
            </a:r>
            <a:r>
              <a:rPr lang="en-ID" sz="2400" dirty="0" err="1">
                <a:latin typeface="HP Simplified" panose="020B0606020204020204" pitchFamily="34" charset="0"/>
                <a:sym typeface="Euclid Symbol" panose="05050102010706020507" pitchFamily="18" charset="2"/>
              </a:rPr>
              <a:t>B</a:t>
            </a:r>
            <a:r>
              <a:rPr lang="en-ID" sz="2400" baseline="30000" dirty="0" err="1">
                <a:latin typeface="HP Simplified" panose="020B0606020204020204" pitchFamily="34" charset="0"/>
                <a:sym typeface="Euclid Symbol" panose="05050102010706020507" pitchFamily="18" charset="2"/>
              </a:rPr>
              <a:t>c</a:t>
            </a:r>
            <a:r>
              <a:rPr lang="en-ID" sz="2400" dirty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47" y="4332635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>
                <a:latin typeface="HP Simplified" panose="020B0606020204020204" pitchFamily="34" charset="0"/>
              </a:rPr>
              <a:t>Hukum-hukum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aljabar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>
                <a:latin typeface="HP Simplified" panose="020B0606020204020204" pitchFamily="34" charset="0"/>
              </a:rPr>
              <a:t>himpunan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err="1">
                <a:latin typeface="HP Simplified" panose="020B0606020204020204" pitchFamily="34" charset="0"/>
              </a:rPr>
              <a:t>pada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err="1">
                <a:latin typeface="HP Simplified" panose="020B0606020204020204" pitchFamily="34" charset="0"/>
              </a:rPr>
              <a:t>hal</a:t>
            </a:r>
            <a:r>
              <a:rPr lang="en-ID" sz="2400" dirty="0">
                <a:latin typeface="HP Simplified" panose="020B0606020204020204" pitchFamily="34" charset="0"/>
              </a:rPr>
              <a:t> 32</a:t>
            </a:r>
            <a:endParaRPr lang="id-ID" sz="2400" dirty="0">
              <a:latin typeface="HP Simplified" panose="020B0606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464206" y="1090750"/>
            <a:ext cx="581108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5400" dirty="0" smtClean="0"/>
              <a:t>Pengantar </a:t>
            </a:r>
            <a:br>
              <a:rPr lang="en" sz="5400" dirty="0" smtClean="0"/>
            </a:br>
            <a:r>
              <a:rPr lang="en" sz="5400" dirty="0" smtClean="0"/>
              <a:t>Teori Peluang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200" dirty="0" err="1">
                <a:latin typeface="HP Simplified" panose="020B0606020204020204" pitchFamily="34" charset="0"/>
              </a:rPr>
              <a:t>Prinsip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Dasar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Membilang</a:t>
            </a:r>
            <a:r>
              <a:rPr lang="en-ID" sz="2200" dirty="0">
                <a:latin typeface="HP Simplified" panose="020B0606020204020204" pitchFamily="34" charset="0"/>
              </a:rPr>
              <a:t>/</a:t>
            </a:r>
            <a:r>
              <a:rPr lang="en-ID" sz="2200" dirty="0" err="1">
                <a:latin typeface="HP Simplified" panose="020B0606020204020204" pitchFamily="34" charset="0"/>
              </a:rPr>
              <a:t>Penggandaan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endParaRPr lang="en-US" sz="22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866929" y="3960310"/>
            <a:ext cx="92105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D" sz="1600" b="1" dirty="0" err="1" smtClean="0">
                <a:latin typeface="HP Simplified" panose="020B0606020204020204" pitchFamily="34" charset="0"/>
              </a:rPr>
              <a:t>Koin</a:t>
            </a:r>
            <a:r>
              <a:rPr lang="en-ID" sz="1600" b="1" dirty="0" smtClean="0">
                <a:latin typeface="HP Simplified" panose="020B0606020204020204" pitchFamily="34" charset="0"/>
              </a:rPr>
              <a:t> 2</a:t>
            </a:r>
            <a:endParaRPr lang="en-US" sz="1600" b="1" dirty="0">
              <a:latin typeface="HP Simplified" panose="020B06060202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7561" y="3960309"/>
            <a:ext cx="7484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D" sz="1600" b="1" dirty="0" err="1" smtClean="0">
                <a:latin typeface="HP Simplified" panose="020B0606020204020204" pitchFamily="34" charset="0"/>
              </a:rPr>
              <a:t>Koin</a:t>
            </a:r>
            <a:r>
              <a:rPr lang="en-ID" sz="1600" b="1" dirty="0" smtClean="0">
                <a:latin typeface="HP Simplified" panose="020B0606020204020204" pitchFamily="34" charset="0"/>
              </a:rPr>
              <a:t> 1</a:t>
            </a:r>
            <a:endParaRPr lang="en-US" sz="1600" b="1" dirty="0">
              <a:latin typeface="HP Simplified" panose="020B0606020204020204" pitchFamily="34" charset="0"/>
            </a:endParaRPr>
          </a:p>
        </p:txBody>
      </p:sp>
      <p:pic>
        <p:nvPicPr>
          <p:cNvPr id="26" name="Picture 2" descr="https://s2.bukalapak.com/img/2375755621/w-1000/Uang_Kuno_Logam_Koin_1000_Rupiah_Angklung_Bahan_Nikel_Tahun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5" y="3002267"/>
            <a:ext cx="1818376" cy="9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85773" y="2494318"/>
            <a:ext cx="2890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000" b="1" dirty="0" err="1" smtClean="0">
                <a:latin typeface="HP Simplified" panose="020B0606020204020204" pitchFamily="34" charset="0"/>
              </a:rPr>
              <a:t>Dua</a:t>
            </a:r>
            <a:r>
              <a:rPr lang="en-ID" sz="2000" b="1" dirty="0" smtClean="0">
                <a:latin typeface="HP Simplified" panose="020B0606020204020204" pitchFamily="34" charset="0"/>
              </a:rPr>
              <a:t> </a:t>
            </a:r>
            <a:r>
              <a:rPr lang="en-ID" sz="2000" b="1" dirty="0" err="1" smtClean="0">
                <a:latin typeface="HP Simplified" panose="020B0606020204020204" pitchFamily="34" charset="0"/>
              </a:rPr>
              <a:t>koin</a:t>
            </a:r>
            <a:r>
              <a:rPr lang="en-ID" sz="2000" b="1" dirty="0" smtClean="0">
                <a:latin typeface="HP Simplified" panose="020B0606020204020204" pitchFamily="34" charset="0"/>
              </a:rPr>
              <a:t> </a:t>
            </a:r>
            <a:r>
              <a:rPr lang="en-ID" sz="2000" b="1" dirty="0" err="1" smtClean="0">
                <a:latin typeface="HP Simplified" panose="020B0606020204020204" pitchFamily="34" charset="0"/>
              </a:rPr>
              <a:t>dilempar</a:t>
            </a:r>
            <a:r>
              <a:rPr lang="en-ID" sz="2000" b="1" dirty="0" smtClean="0">
                <a:latin typeface="HP Simplified" panose="020B0606020204020204" pitchFamily="34" charset="0"/>
              </a:rPr>
              <a:t> </a:t>
            </a:r>
            <a:r>
              <a:rPr lang="en-ID" sz="2000" b="1" dirty="0" err="1" smtClean="0">
                <a:latin typeface="HP Simplified" panose="020B0606020204020204" pitchFamily="34" charset="0"/>
              </a:rPr>
              <a:t>sekali</a:t>
            </a:r>
            <a:endParaRPr lang="en-US" sz="2000" b="1" dirty="0">
              <a:latin typeface="HP Simplified" panose="020B0606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467" y="4522647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i="1" dirty="0">
                <a:latin typeface="HP Simplified" panose="020B0606020204020204" pitchFamily="34" charset="0"/>
              </a:rPr>
              <a:t>S = </a:t>
            </a:r>
            <a:r>
              <a:rPr lang="en-ID" sz="2000" i="1" dirty="0" smtClean="0">
                <a:latin typeface="HP Simplified" panose="020B0606020204020204" pitchFamily="34" charset="0"/>
              </a:rPr>
              <a:t>{(AA), (AG), (GA), (GG)}</a:t>
            </a:r>
            <a:endParaRPr lang="en-ID" sz="2000" i="1" dirty="0">
              <a:latin typeface="HP Simplified" panose="020B0606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1257" y="260204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HP Simplified" panose="020B0606020204020204" pitchFamily="34" charset="0"/>
              </a:rPr>
              <a:t>jika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setiap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kemungkinan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dibentuk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dari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komponen-komponen</a:t>
            </a:r>
            <a:r>
              <a:rPr lang="en-US" sz="2000" dirty="0">
                <a:latin typeface="HP Simplified" panose="020B0606020204020204" pitchFamily="34" charset="0"/>
              </a:rPr>
              <a:t> yang </a:t>
            </a:r>
            <a:r>
              <a:rPr lang="en-US" sz="2000" b="1" dirty="0" err="1">
                <a:latin typeface="HP Simplified" panose="020B0606020204020204" pitchFamily="34" charset="0"/>
              </a:rPr>
              <a:t>saling</a:t>
            </a:r>
            <a:r>
              <a:rPr lang="en-US" sz="2000" b="1" dirty="0">
                <a:latin typeface="HP Simplified" panose="020B0606020204020204" pitchFamily="34" charset="0"/>
              </a:rPr>
              <a:t> </a:t>
            </a:r>
            <a:r>
              <a:rPr lang="en-US" sz="2000" b="1" dirty="0" err="1">
                <a:latin typeface="HP Simplified" panose="020B0606020204020204" pitchFamily="34" charset="0"/>
              </a:rPr>
              <a:t>bebas</a:t>
            </a:r>
            <a:r>
              <a:rPr lang="en-US" sz="2000" dirty="0" smtClean="0">
                <a:latin typeface="HP Simplified" panose="020B0606020204020204" pitchFamily="34" charset="0"/>
              </a:rPr>
              <a:t>.</a:t>
            </a:r>
          </a:p>
          <a:p>
            <a:endParaRPr lang="en-ID" sz="2000" dirty="0">
              <a:latin typeface="HP Simplified" panose="020B0606020204020204" pitchFamily="34" charset="0"/>
            </a:endParaRPr>
          </a:p>
          <a:p>
            <a:r>
              <a:rPr lang="en-ID" sz="2000" i="1" dirty="0" err="1" smtClean="0">
                <a:latin typeface="HP Simplified" panose="020B0606020204020204" pitchFamily="34" charset="0"/>
              </a:rPr>
              <a:t>Kejadian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pada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koin</a:t>
            </a:r>
            <a:r>
              <a:rPr lang="en-ID" sz="2000" i="1" dirty="0" smtClean="0">
                <a:latin typeface="HP Simplified" panose="020B0606020204020204" pitchFamily="34" charset="0"/>
              </a:rPr>
              <a:t> 1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tidak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mempengaruhi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</a:p>
          <a:p>
            <a:r>
              <a:rPr lang="en-ID" sz="2000" i="1" dirty="0" err="1" smtClean="0">
                <a:latin typeface="HP Simplified" panose="020B0606020204020204" pitchFamily="34" charset="0"/>
              </a:rPr>
              <a:t>kejadian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pada</a:t>
            </a:r>
            <a:r>
              <a:rPr lang="en-ID" sz="2000" i="1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err="1" smtClean="0">
                <a:latin typeface="HP Simplified" panose="020B0606020204020204" pitchFamily="34" charset="0"/>
              </a:rPr>
              <a:t>koin</a:t>
            </a:r>
            <a:r>
              <a:rPr lang="en-ID" sz="2000" i="1" dirty="0" smtClean="0">
                <a:latin typeface="HP Simplified" panose="020B0606020204020204" pitchFamily="34" charset="0"/>
              </a:rPr>
              <a:t> 2</a:t>
            </a:r>
            <a:endParaRPr lang="en-US" sz="2000" i="1" dirty="0"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35" y="1427565"/>
            <a:ext cx="8828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1800" dirty="0" err="1">
                <a:latin typeface="HP Simplified" panose="020B0606020204020204" pitchFamily="34" charset="0"/>
              </a:rPr>
              <a:t>Jika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terdapat</a:t>
            </a:r>
            <a:r>
              <a:rPr lang="en-ID" sz="1800" dirty="0">
                <a:latin typeface="HP Simplified" panose="020B0606020204020204" pitchFamily="34" charset="0"/>
              </a:rPr>
              <a:t> 5 </a:t>
            </a:r>
            <a:r>
              <a:rPr lang="en-ID" sz="1800" dirty="0" err="1">
                <a:latin typeface="HP Simplified" panose="020B0606020204020204" pitchFamily="34" charset="0"/>
              </a:rPr>
              <a:t>kemeja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dan</a:t>
            </a:r>
            <a:r>
              <a:rPr lang="en-ID" sz="1800" dirty="0">
                <a:latin typeface="HP Simplified" panose="020B0606020204020204" pitchFamily="34" charset="0"/>
              </a:rPr>
              <a:t> 4 </a:t>
            </a:r>
            <a:r>
              <a:rPr lang="en-ID" sz="1800" dirty="0" err="1">
                <a:latin typeface="HP Simplified" panose="020B0606020204020204" pitchFamily="34" charset="0"/>
              </a:rPr>
              <a:t>celana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maka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banyaknya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pasangan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pakaian</a:t>
            </a:r>
            <a:r>
              <a:rPr lang="en-ID" sz="1800" dirty="0">
                <a:latin typeface="HP Simplified" panose="020B0606020204020204" pitchFamily="34" charset="0"/>
              </a:rPr>
              <a:t> yang </a:t>
            </a:r>
            <a:r>
              <a:rPr lang="en-ID" sz="1800" dirty="0" err="1">
                <a:latin typeface="HP Simplified" panose="020B0606020204020204" pitchFamily="34" charset="0"/>
              </a:rPr>
              <a:t>berbeda</a:t>
            </a:r>
            <a:r>
              <a:rPr lang="en-ID" sz="1800" dirty="0">
                <a:latin typeface="HP Simplified" panose="020B0606020204020204" pitchFamily="34" charset="0"/>
              </a:rPr>
              <a:t> </a:t>
            </a:r>
            <a:r>
              <a:rPr lang="en-ID" sz="1800" dirty="0" err="1">
                <a:latin typeface="HP Simplified" panose="020B0606020204020204" pitchFamily="34" charset="0"/>
              </a:rPr>
              <a:t>adalah</a:t>
            </a:r>
            <a:r>
              <a:rPr lang="en-ID" sz="1800" dirty="0">
                <a:latin typeface="HP Simplified" panose="020B0606020204020204" pitchFamily="34" charset="0"/>
              </a:rPr>
              <a:t> ? 20 (</a:t>
            </a:r>
            <a:r>
              <a:rPr lang="en-ID" sz="1800" dirty="0" err="1">
                <a:latin typeface="HP Simplified" panose="020B0606020204020204" pitchFamily="34" charset="0"/>
              </a:rPr>
              <a:t>Mengapa</a:t>
            </a:r>
            <a:r>
              <a:rPr lang="en-ID" sz="1800" dirty="0">
                <a:latin typeface="HP Simplified" panose="020B0606020204020204" pitchFamily="34" charset="0"/>
              </a:rPr>
              <a:t>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3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Faktorial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48811" y="1487135"/>
            <a:ext cx="461055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Jika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smtClean="0">
                <a:latin typeface="HP Simplified" panose="020B0606020204020204" pitchFamily="34" charset="0"/>
              </a:rPr>
              <a:t>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adalah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bilangan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bulat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positif</a:t>
            </a:r>
            <a:r>
              <a:rPr lang="en-ID" sz="2000" dirty="0" smtClean="0">
                <a:latin typeface="HP Simplified" panose="020B0606020204020204" pitchFamily="34" charset="0"/>
              </a:rPr>
              <a:t>, </a:t>
            </a:r>
            <a:r>
              <a:rPr lang="en-ID" sz="2000" dirty="0" err="1" smtClean="0">
                <a:latin typeface="HP Simplified" panose="020B0606020204020204" pitchFamily="34" charset="0"/>
              </a:rPr>
              <a:t>maka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</a:p>
          <a:p>
            <a:endParaRPr lang="en-ID" sz="2000" dirty="0">
              <a:latin typeface="HP Simplified" panose="020B0606020204020204" pitchFamily="34" charset="0"/>
            </a:endParaRPr>
          </a:p>
          <a:p>
            <a:r>
              <a:rPr lang="en-ID" sz="2000" dirty="0" smtClean="0">
                <a:latin typeface="HP Simplified" panose="020B0606020204020204" pitchFamily="34" charset="0"/>
              </a:rPr>
              <a:t>n! = n (n-1) (n-2) … (3) (2) (1)</a:t>
            </a:r>
          </a:p>
          <a:p>
            <a:r>
              <a:rPr lang="en-ID" sz="2000" dirty="0" smtClean="0">
                <a:latin typeface="HP Simplified" panose="020B0606020204020204" pitchFamily="34" charset="0"/>
              </a:rPr>
              <a:t>n! = n (n-1)!  </a:t>
            </a:r>
          </a:p>
          <a:p>
            <a:endParaRPr lang="en-ID" sz="2000" dirty="0">
              <a:latin typeface="HP Simplified" panose="020B0606020204020204" pitchFamily="34" charset="0"/>
            </a:endParaRPr>
          </a:p>
          <a:p>
            <a:r>
              <a:rPr lang="en-ID" sz="2000" dirty="0" err="1" smtClean="0">
                <a:latin typeface="HP Simplified" panose="020B0606020204020204" pitchFamily="34" charset="0"/>
              </a:rPr>
              <a:t>Misal</a:t>
            </a:r>
            <a:r>
              <a:rPr lang="en-ID" sz="2000" dirty="0" smtClean="0">
                <a:latin typeface="HP Simplified" panose="020B0606020204020204" pitchFamily="34" charset="0"/>
              </a:rPr>
              <a:t>:</a:t>
            </a:r>
          </a:p>
          <a:p>
            <a:r>
              <a:rPr lang="en-ID" sz="2000" dirty="0" smtClean="0">
                <a:latin typeface="HP Simplified" panose="020B0606020204020204" pitchFamily="34" charset="0"/>
              </a:rPr>
              <a:t>4! = 4 x 3 x 2 x 1 = 24</a:t>
            </a:r>
          </a:p>
          <a:p>
            <a:r>
              <a:rPr lang="en-ID" sz="2000" dirty="0" smtClean="0">
                <a:latin typeface="HP Simplified" panose="020B0606020204020204" pitchFamily="34" charset="0"/>
              </a:rPr>
              <a:t>5! = 5 x 4 x 3 x 2 x1 = 5 x 4! = 120</a:t>
            </a:r>
          </a:p>
          <a:p>
            <a:r>
              <a:rPr lang="en-ID" sz="2000" dirty="0" smtClean="0">
                <a:latin typeface="HP Simplified" panose="020B0606020204020204" pitchFamily="34" charset="0"/>
              </a:rPr>
              <a:t>6! = 6 x 5! = 720</a:t>
            </a:r>
          </a:p>
          <a:p>
            <a:r>
              <a:rPr lang="en-ID" sz="2000" dirty="0" smtClean="0">
                <a:latin typeface="HP Simplified" panose="020B0606020204020204" pitchFamily="34" charset="0"/>
              </a:rPr>
              <a:t>7! = 7 x 6! = …. </a:t>
            </a:r>
            <a:endParaRPr lang="en-ID" sz="2000" dirty="0">
              <a:latin typeface="HP Simplified" panose="020B06060202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49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Permutasi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789" y="1463549"/>
            <a:ext cx="81035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merupakan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kejadian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dimana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susunan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latin typeface="HP Simplified" panose="020B0606020204020204" pitchFamily="34" charset="0"/>
              </a:rPr>
              <a:t>yang </a:t>
            </a:r>
            <a:r>
              <a:rPr lang="en-ID" sz="2200" dirty="0" err="1" smtClean="0">
                <a:latin typeface="HP Simplified" panose="020B0606020204020204" pitchFamily="34" charset="0"/>
              </a:rPr>
              <a:t>terpilih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</a:p>
          <a:p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diperhatikan</a:t>
            </a:r>
            <a:endParaRPr lang="en-ID" sz="2200" dirty="0">
              <a:solidFill>
                <a:schemeClr val="accent1"/>
              </a:solidFill>
              <a:latin typeface="HP Simplified" panose="020B0606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789" y="2476209"/>
            <a:ext cx="84901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Misal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err="1" smtClean="0">
                <a:latin typeface="HP Simplified" panose="020B0606020204020204" pitchFamily="34" charset="0"/>
              </a:rPr>
              <a:t>pemilihan</a:t>
            </a:r>
            <a:r>
              <a:rPr lang="en-ID" sz="2200" dirty="0" smtClean="0">
                <a:latin typeface="HP Simplified" panose="020B0606020204020204" pitchFamily="34" charset="0"/>
              </a:rPr>
              <a:t> orang </a:t>
            </a:r>
            <a:r>
              <a:rPr lang="en-ID" sz="2200" dirty="0" err="1" smtClean="0">
                <a:latin typeface="HP Simplified" panose="020B0606020204020204" pitchFamily="34" charset="0"/>
              </a:rPr>
              <a:t>untuk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membentuk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kepengurusan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suatu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organisasi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err="1" smtClean="0">
                <a:latin typeface="HP Simplified" panose="020B0606020204020204" pitchFamily="34" charset="0"/>
              </a:rPr>
              <a:t>Jika</a:t>
            </a:r>
            <a:r>
              <a:rPr lang="en-ID" sz="2200" dirty="0" smtClean="0">
                <a:latin typeface="HP Simplified" panose="020B0606020204020204" pitchFamily="34" charset="0"/>
              </a:rPr>
              <a:t> Kevin </a:t>
            </a:r>
            <a:r>
              <a:rPr lang="en-ID" sz="2200" dirty="0" err="1" smtClean="0">
                <a:latin typeface="HP Simplified" panose="020B0606020204020204" pitchFamily="34" charset="0"/>
              </a:rPr>
              <a:t>terpilih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menempati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posisi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ketua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berbeda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maknanya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dengan</a:t>
            </a:r>
            <a:r>
              <a:rPr lang="en-ID" sz="2200" dirty="0" smtClean="0">
                <a:latin typeface="HP Simplified" panose="020B0606020204020204" pitchFamily="34" charset="0"/>
              </a:rPr>
              <a:t> Kevin </a:t>
            </a:r>
            <a:r>
              <a:rPr lang="en-ID" sz="2200" dirty="0" err="1" smtClean="0">
                <a:latin typeface="HP Simplified" panose="020B0606020204020204" pitchFamily="34" charset="0"/>
              </a:rPr>
              <a:t>terpilih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menempati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posisi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wakil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ketua</a:t>
            </a:r>
            <a:r>
              <a:rPr lang="en-ID" sz="2200" dirty="0" smtClean="0">
                <a:latin typeface="HP Simplified" panose="020B0606020204020204" pitchFamily="34" charset="0"/>
              </a:rPr>
              <a:t>. </a:t>
            </a:r>
            <a:endParaRPr lang="en-ID" sz="2200" b="1" dirty="0">
              <a:latin typeface="HP Simplified" panose="020B06060202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7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800" dirty="0" smtClean="0">
                <a:latin typeface="HP Simplified" panose="020B0606020204020204" pitchFamily="34" charset="0"/>
              </a:rPr>
              <a:t>KUIS - 2</a:t>
            </a:r>
            <a:endParaRPr lang="en" sz="2800" dirty="0">
              <a:latin typeface="HP Simplified" panose="020B0606020204020204" pitchFamily="34" charset="0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1" y="1214876"/>
            <a:ext cx="8215524" cy="38559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3628" y="1214876"/>
            <a:ext cx="967275" cy="2655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5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Sul-Sel</a:t>
            </a: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Permutasi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789" y="1463549"/>
            <a:ext cx="86100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Misalkan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200" dirty="0" smtClean="0">
                <a:latin typeface="HP Simplified" panose="020B0606020204020204" pitchFamily="34" charset="0"/>
              </a:rPr>
              <a:t> lima </a:t>
            </a:r>
            <a:r>
              <a:rPr lang="en-ID" sz="2200" dirty="0" err="1" smtClean="0">
                <a:latin typeface="HP Simplified" panose="020B0606020204020204" pitchFamily="34" charset="0"/>
              </a:rPr>
              <a:t>kandidat</a:t>
            </a:r>
            <a:r>
              <a:rPr lang="en-ID" sz="2200" dirty="0" smtClean="0">
                <a:latin typeface="HP Simplified" panose="020B0606020204020204" pitchFamily="34" charset="0"/>
              </a:rPr>
              <a:t>. Akan </a:t>
            </a:r>
            <a:r>
              <a:rPr lang="en-ID" sz="2200" dirty="0" err="1" smtClean="0">
                <a:latin typeface="HP Simplified" panose="020B0606020204020204" pitchFamily="34" charset="0"/>
              </a:rPr>
              <a:t>dibentuk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susunan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pengurus</a:t>
            </a:r>
            <a:r>
              <a:rPr lang="en-ID" sz="2200" dirty="0" smtClean="0">
                <a:latin typeface="HP Simplified" panose="020B0606020204020204" pitchFamily="34" charset="0"/>
              </a:rPr>
              <a:t> yang </a:t>
            </a:r>
          </a:p>
          <a:p>
            <a:r>
              <a:rPr lang="en-ID" sz="2200" dirty="0" err="1" smtClean="0">
                <a:latin typeface="HP Simplified" panose="020B0606020204020204" pitchFamily="34" charset="0"/>
              </a:rPr>
              <a:t>terdiri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dari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ketua</a:t>
            </a:r>
            <a:r>
              <a:rPr lang="en-ID" sz="2200" dirty="0" smtClean="0">
                <a:latin typeface="HP Simplified" panose="020B0606020204020204" pitchFamily="34" charset="0"/>
              </a:rPr>
              <a:t> (K), </a:t>
            </a:r>
            <a:r>
              <a:rPr lang="en-ID" sz="2200" dirty="0" err="1" smtClean="0">
                <a:latin typeface="HP Simplified" panose="020B0606020204020204" pitchFamily="34" charset="0"/>
              </a:rPr>
              <a:t>wakil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ketua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latin typeface="HP Simplified" panose="020B0606020204020204" pitchFamily="34" charset="0"/>
              </a:rPr>
              <a:t>(WK) </a:t>
            </a:r>
            <a:r>
              <a:rPr lang="en-ID" sz="2200" dirty="0" err="1" smtClean="0">
                <a:latin typeface="HP Simplified" panose="020B0606020204020204" pitchFamily="34" charset="0"/>
              </a:rPr>
              <a:t>dan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bendahara</a:t>
            </a:r>
            <a:r>
              <a:rPr lang="en-ID" sz="2200" dirty="0" smtClean="0">
                <a:latin typeface="HP Simplified" panose="020B0606020204020204" pitchFamily="34" charset="0"/>
              </a:rPr>
              <a:t> (B).</a:t>
            </a:r>
            <a:endParaRPr lang="en-ID" sz="2200" dirty="0">
              <a:latin typeface="HP Simplified" panose="020B0606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000" y="2462601"/>
            <a:ext cx="456606" cy="4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smtClean="0"/>
              <a:t>5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802452" y="2467424"/>
            <a:ext cx="456606" cy="4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smtClean="0"/>
              <a:t>4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1259058" y="2467423"/>
            <a:ext cx="456606" cy="4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smtClean="0"/>
              <a:t>3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03801" y="294245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K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14275" y="2942459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WK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320475" y="294438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B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7828" y="2435319"/>
                <a:ext cx="395858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8" y="2435319"/>
                <a:ext cx="3958584" cy="565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592920" y="2511488"/>
            <a:ext cx="2251917" cy="400110"/>
          </a:xfrm>
          <a:prstGeom prst="rect">
            <a:avLst/>
          </a:prstGeom>
          <a:ln>
            <a:solidFill>
              <a:srgbClr val="004586"/>
            </a:solidFill>
          </a:ln>
        </p:spPr>
        <p:txBody>
          <a:bodyPr wrap="squar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000" dirty="0" smtClean="0">
                <a:latin typeface="HP Simplified" panose="020B0606020204020204" pitchFamily="34" charset="0"/>
              </a:rPr>
              <a:t> 3 </a:t>
            </a:r>
            <a:r>
              <a:rPr lang="en-ID" sz="2000" dirty="0" err="1" smtClean="0">
                <a:latin typeface="HP Simplified" panose="020B0606020204020204" pitchFamily="34" charset="0"/>
              </a:rPr>
              <a:t>dari</a:t>
            </a:r>
            <a:r>
              <a:rPr lang="en-ID" sz="2000" dirty="0" smtClean="0">
                <a:latin typeface="HP Simplified" panose="020B0606020204020204" pitchFamily="34" charset="0"/>
              </a:rPr>
              <a:t> 5</a:t>
            </a:r>
            <a:endParaRPr lang="en-US" sz="2000" dirty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87385" y="3721996"/>
                <a:ext cx="428405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85" y="3721996"/>
                <a:ext cx="4284058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5" grpId="0"/>
      <p:bldP spid="18" grpId="0"/>
      <p:bldP spid="19" grpId="0"/>
      <p:bldP spid="6" grpId="0"/>
      <p:bldP spid="7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Objek</a:t>
            </a:r>
            <a:r>
              <a:rPr lang="en-ID" sz="2800" dirty="0" smtClean="0">
                <a:latin typeface="HP Simplified" panose="020B0606020204020204" pitchFamily="34" charset="0"/>
              </a:rPr>
              <a:t> yang </a:t>
            </a:r>
            <a:r>
              <a:rPr lang="en-ID" sz="2800" dirty="0" err="1" smtClean="0">
                <a:latin typeface="HP Simplified" panose="020B0606020204020204" pitchFamily="34" charset="0"/>
              </a:rPr>
              <a:t>Sama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789" y="1463549"/>
            <a:ext cx="88104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Jika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sejenis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tidak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dibedakan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err="1" smtClean="0">
                <a:latin typeface="HP Simplified" panose="020B0606020204020204" pitchFamily="34" charset="0"/>
              </a:rPr>
              <a:t>banyaknya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dari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buah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endParaRPr lang="en-ID" sz="2200" dirty="0" smtClean="0">
              <a:latin typeface="HP Simplified" panose="020B0606020204020204" pitchFamily="34" charset="0"/>
            </a:endParaRPr>
          </a:p>
          <a:p>
            <a:r>
              <a:rPr lang="en-ID" sz="2200" dirty="0" err="1" smtClean="0">
                <a:latin typeface="HP Simplified" panose="020B0606020204020204" pitchFamily="34" charset="0"/>
              </a:rPr>
              <a:t>dengan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n</a:t>
            </a:r>
            <a:r>
              <a:rPr lang="en-ID" sz="2200" baseline="-25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1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latin typeface="HP Simplified" panose="020B0606020204020204" pitchFamily="34" charset="0"/>
              </a:rPr>
              <a:t> yang </a:t>
            </a:r>
            <a:r>
              <a:rPr lang="en-ID" sz="2200" dirty="0" err="1" smtClean="0">
                <a:latin typeface="HP Simplified" panose="020B0606020204020204" pitchFamily="34" charset="0"/>
              </a:rPr>
              <a:t>memiliki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jenis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pertama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n</a:t>
            </a:r>
            <a:r>
              <a:rPr lang="en-ID" sz="2200" baseline="-25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2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jenis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kedua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</a:p>
          <a:p>
            <a:r>
              <a:rPr lang="en-ID" sz="2200" dirty="0" err="1" smtClean="0">
                <a:latin typeface="HP Simplified" panose="020B0606020204020204" pitchFamily="34" charset="0"/>
              </a:rPr>
              <a:t>seterusnya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hingga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n</a:t>
            </a:r>
            <a:r>
              <a:rPr lang="en-ID" sz="2200" baseline="-25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k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memiliki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jenis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</a:t>
            </a:r>
            <a:r>
              <a:rPr lang="en-ID" sz="2200" dirty="0" smtClean="0">
                <a:latin typeface="HP Simplified" panose="020B0606020204020204" pitchFamily="34" charset="0"/>
              </a:rPr>
              <a:t>-k </a:t>
            </a:r>
            <a:r>
              <a:rPr lang="en-ID" sz="2200" dirty="0" err="1" smtClean="0">
                <a:latin typeface="HP Simplified" panose="020B0606020204020204" pitchFamily="34" charset="0"/>
              </a:rPr>
              <a:t>maka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endParaRPr lang="en-ID" sz="2200" dirty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48717" y="2864170"/>
                <a:ext cx="2329292" cy="657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ID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D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D" sz="1800" b="1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… ×</m:t>
                          </m:r>
                          <m:sSub>
                            <m:sSub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7" y="2864170"/>
                <a:ext cx="2329292" cy="6574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6444" y="3930976"/>
            <a:ext cx="6673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Ilustrasi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objek</a:t>
            </a:r>
            <a:r>
              <a:rPr lang="en-ID" sz="2000" dirty="0" smtClean="0">
                <a:latin typeface="HP Simplified" panose="020B0606020204020204" pitchFamily="34" charset="0"/>
              </a:rPr>
              <a:t> yang </a:t>
            </a:r>
            <a:r>
              <a:rPr lang="en-ID" sz="2000" dirty="0" err="1" smtClean="0">
                <a:latin typeface="HP Simplified" panose="020B0606020204020204" pitchFamily="34" charset="0"/>
              </a:rPr>
              <a:t>sama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dapat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dilihat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pada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hal</a:t>
            </a:r>
            <a:r>
              <a:rPr lang="en-ID" sz="2000" dirty="0" smtClean="0">
                <a:latin typeface="HP Simplified" panose="020B0606020204020204" pitchFamily="34" charset="0"/>
              </a:rPr>
              <a:t> 41.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9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Melingkar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98818" y="1451101"/>
            <a:ext cx="73196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Banyaknya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permutasi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dari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buah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latin typeface="HP Simplified" panose="020B0606020204020204" pitchFamily="34" charset="0"/>
              </a:rPr>
              <a:t> yang </a:t>
            </a:r>
            <a:r>
              <a:rPr lang="en-ID" sz="2200" dirty="0" err="1" smtClean="0">
                <a:latin typeface="HP Simplified" panose="020B0606020204020204" pitchFamily="34" charset="0"/>
              </a:rPr>
              <a:t>berbeda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adalah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02946" y="2174314"/>
                <a:ext cx="2171620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46" y="2174314"/>
                <a:ext cx="2171620" cy="619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7167" y="2923440"/>
            <a:ext cx="7887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Misal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tiga</a:t>
            </a:r>
            <a:r>
              <a:rPr lang="en-ID" sz="2000" dirty="0" smtClean="0">
                <a:latin typeface="HP Simplified" panose="020B0606020204020204" pitchFamily="34" charset="0"/>
              </a:rPr>
              <a:t> orang yang </a:t>
            </a:r>
            <a:r>
              <a:rPr lang="en-ID" sz="2000" dirty="0" err="1" smtClean="0">
                <a:latin typeface="HP Simplified" panose="020B0606020204020204" pitchFamily="34" charset="0"/>
              </a:rPr>
              <a:t>akan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duduk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mengelilingi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sebuah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meja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bundar</a:t>
            </a:r>
            <a:r>
              <a:rPr lang="en-ID" sz="2000" dirty="0" smtClean="0">
                <a:latin typeface="HP Simplified" panose="020B0606020204020204" pitchFamily="34" charset="0"/>
              </a:rPr>
              <a:t>. </a:t>
            </a:r>
            <a:r>
              <a:rPr lang="en-ID" sz="2000" dirty="0" err="1" smtClean="0">
                <a:latin typeface="HP Simplified" panose="020B0606020204020204" pitchFamily="34" charset="0"/>
              </a:rPr>
              <a:t>Banyaknya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susunan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duduk</a:t>
            </a:r>
            <a:r>
              <a:rPr lang="en-ID" sz="2000" dirty="0" smtClean="0">
                <a:latin typeface="HP Simplified" panose="020B0606020204020204" pitchFamily="34" charset="0"/>
              </a:rPr>
              <a:t> yang </a:t>
            </a:r>
            <a:r>
              <a:rPr lang="en-ID" sz="2000" dirty="0" err="1" smtClean="0">
                <a:latin typeface="HP Simplified" panose="020B0606020204020204" pitchFamily="34" charset="0"/>
              </a:rPr>
              <a:t>mungkin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adalah</a:t>
            </a:r>
            <a:r>
              <a:rPr lang="en-ID" sz="2000" dirty="0" smtClean="0">
                <a:latin typeface="HP Simplified" panose="020B0606020204020204" pitchFamily="34" charset="0"/>
              </a:rPr>
              <a:t> 2 </a:t>
            </a:r>
            <a:r>
              <a:rPr lang="en-ID" sz="2000" dirty="0" err="1" smtClean="0">
                <a:latin typeface="HP Simplified" panose="020B0606020204020204" pitchFamily="34" charset="0"/>
              </a:rPr>
              <a:t>susunan</a:t>
            </a:r>
            <a:r>
              <a:rPr lang="en-ID" sz="2000" dirty="0" smtClean="0">
                <a:latin typeface="HP Simplified" panose="020B06060202040202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266415" y="2268826"/>
            <a:ext cx="3275256" cy="43088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D" sz="2200" b="1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ID" sz="2200" dirty="0" smtClean="0">
                <a:latin typeface="HP Simplified" panose="020B0606020204020204" pitchFamily="34" charset="0"/>
              </a:rPr>
              <a:t>  </a:t>
            </a:r>
            <a:r>
              <a:rPr lang="en-ID" sz="2200" dirty="0" err="1" smtClean="0">
                <a:latin typeface="HP Simplified" panose="020B0606020204020204" pitchFamily="34" charset="0"/>
              </a:rPr>
              <a:t>adalah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banyaknya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objek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6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Kombinasi</a:t>
            </a:r>
            <a:endParaRPr lang="en-US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4789" y="1463549"/>
            <a:ext cx="8127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Kombinasi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merupakan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kejadian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dimana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susunan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objek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latin typeface="HP Simplified" panose="020B0606020204020204" pitchFamily="34" charset="0"/>
              </a:rPr>
              <a:t>yang </a:t>
            </a:r>
            <a:r>
              <a:rPr lang="en-ID" sz="2200" dirty="0" err="1" smtClean="0">
                <a:latin typeface="HP Simplified" panose="020B0606020204020204" pitchFamily="34" charset="0"/>
              </a:rPr>
              <a:t>terpilih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</a:p>
          <a:p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tidak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diperhatikan</a:t>
            </a:r>
            <a:endParaRPr lang="en-ID" sz="2200" dirty="0">
              <a:solidFill>
                <a:schemeClr val="accent1"/>
              </a:solidFill>
              <a:latin typeface="HP Simplified" panose="020B0606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789" y="2476209"/>
            <a:ext cx="84901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Misal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err="1" smtClean="0">
                <a:latin typeface="HP Simplified" panose="020B0606020204020204" pitchFamily="34" charset="0"/>
              </a:rPr>
              <a:t>memilih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sejumlah</a:t>
            </a:r>
            <a:r>
              <a:rPr lang="en-ID" sz="2200" dirty="0" smtClean="0">
                <a:latin typeface="HP Simplified" panose="020B0606020204020204" pitchFamily="34" charset="0"/>
              </a:rPr>
              <a:t> orang </a:t>
            </a:r>
            <a:r>
              <a:rPr lang="en-ID" sz="2200" dirty="0" err="1" smtClean="0">
                <a:latin typeface="HP Simplified" panose="020B0606020204020204" pitchFamily="34" charset="0"/>
              </a:rPr>
              <a:t>untuk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menempati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suatu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sejumlah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kursi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tempat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duduk</a:t>
            </a:r>
            <a:r>
              <a:rPr lang="en-ID" sz="2200" dirty="0" smtClean="0">
                <a:latin typeface="HP Simplified" panose="020B0606020204020204" pitchFamily="34" charset="0"/>
              </a:rPr>
              <a:t>, </a:t>
            </a:r>
            <a:r>
              <a:rPr lang="en-ID" sz="2200" dirty="0" err="1" smtClean="0">
                <a:latin typeface="HP Simplified" panose="020B0606020204020204" pitchFamily="34" charset="0"/>
              </a:rPr>
              <a:t>dimana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susunan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tempat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duduk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tidak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menjadi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perhatian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endParaRPr lang="en-ID" sz="2200" b="1" dirty="0">
              <a:latin typeface="HP Simplified" panose="020B06060202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25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Kombinasi</a:t>
            </a:r>
            <a:endParaRPr lang="en-US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789" y="1463549"/>
            <a:ext cx="8956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200" dirty="0" err="1" smtClean="0">
                <a:latin typeface="HP Simplified" panose="020B0606020204020204" pitchFamily="34" charset="0"/>
              </a:rPr>
              <a:t>Misalkan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terdapat</a:t>
            </a:r>
            <a:r>
              <a:rPr lang="en-ID" sz="2200" dirty="0" smtClean="0">
                <a:latin typeface="HP Simplified" panose="020B0606020204020204" pitchFamily="34" charset="0"/>
              </a:rPr>
              <a:t> 5 orang yang </a:t>
            </a:r>
            <a:r>
              <a:rPr lang="en-ID" sz="2200" dirty="0" err="1" smtClean="0">
                <a:latin typeface="HP Simplified" panose="020B0606020204020204" pitchFamily="34" charset="0"/>
              </a:rPr>
              <a:t>akan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dipilih</a:t>
            </a:r>
            <a:r>
              <a:rPr lang="en-ID" sz="2200" dirty="0" smtClean="0">
                <a:latin typeface="HP Simplified" panose="020B0606020204020204" pitchFamily="34" charset="0"/>
              </a:rPr>
              <a:t> 3 orang </a:t>
            </a:r>
            <a:r>
              <a:rPr lang="en-ID" sz="2200" dirty="0" err="1" smtClean="0">
                <a:latin typeface="HP Simplified" panose="020B0606020204020204" pitchFamily="34" charset="0"/>
              </a:rPr>
              <a:t>untuk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masuk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ke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dalam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</a:p>
          <a:p>
            <a:r>
              <a:rPr lang="en-ID" sz="2200" dirty="0" err="1" smtClean="0">
                <a:latin typeface="HP Simplified" panose="020B0606020204020204" pitchFamily="34" charset="0"/>
              </a:rPr>
              <a:t>tim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cepat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tepat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endParaRPr lang="en-ID" sz="2200" dirty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7385" y="2964407"/>
                <a:ext cx="457503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D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ID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85" y="2964407"/>
                <a:ext cx="4575035" cy="627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82226" y="2383255"/>
            <a:ext cx="2284974" cy="400110"/>
          </a:xfrm>
          <a:prstGeom prst="rect">
            <a:avLst/>
          </a:prstGeom>
          <a:ln>
            <a:solidFill>
              <a:srgbClr val="004586"/>
            </a:solidFill>
          </a:ln>
        </p:spPr>
        <p:txBody>
          <a:bodyPr wrap="squar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Kombinasi</a:t>
            </a:r>
            <a:r>
              <a:rPr lang="en-ID" sz="2000" dirty="0" smtClean="0">
                <a:latin typeface="HP Simplified" panose="020B0606020204020204" pitchFamily="34" charset="0"/>
              </a:rPr>
              <a:t> 3 </a:t>
            </a:r>
            <a:r>
              <a:rPr lang="en-ID" sz="2000" dirty="0" err="1" smtClean="0">
                <a:latin typeface="HP Simplified" panose="020B0606020204020204" pitchFamily="34" charset="0"/>
              </a:rPr>
              <a:t>dari</a:t>
            </a:r>
            <a:r>
              <a:rPr lang="en-ID" sz="2000" dirty="0" smtClean="0">
                <a:latin typeface="HP Simplified" panose="020B0606020204020204" pitchFamily="34" charset="0"/>
              </a:rPr>
              <a:t> 5</a:t>
            </a:r>
            <a:endParaRPr lang="en-US" sz="2000" dirty="0">
              <a:latin typeface="HP Simplified" panose="020B0606020204020204" pitchFamily="34" charset="0"/>
            </a:endParaRPr>
          </a:p>
        </p:txBody>
      </p:sp>
      <p:graphicFrame>
        <p:nvGraphicFramePr>
          <p:cNvPr id="21" name="Group 153"/>
          <p:cNvGraphicFramePr>
            <a:graphicFrameLocks noGrp="1"/>
          </p:cNvGraphicFramePr>
          <p:nvPr>
            <p:extLst/>
          </p:nvPr>
        </p:nvGraphicFramePr>
        <p:xfrm>
          <a:off x="457753" y="2285735"/>
          <a:ext cx="828675" cy="2743200"/>
        </p:xfrm>
        <a:graphic>
          <a:graphicData uri="http://schemas.openxmlformats.org/drawingml/2006/table">
            <a:tbl>
              <a:tblPr/>
              <a:tblGrid>
                <a:gridCol w="276225"/>
                <a:gridCol w="276225"/>
                <a:gridCol w="276225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73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Kombinasi</a:t>
            </a:r>
            <a:endParaRPr lang="en-US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4789" y="1463549"/>
            <a:ext cx="82477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Dalam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suatu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kepengurusan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terdiri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dari</a:t>
            </a:r>
            <a:r>
              <a:rPr lang="en-ID" sz="2000" dirty="0" smtClean="0">
                <a:latin typeface="HP Simplified" panose="020B0606020204020204" pitchFamily="34" charset="0"/>
              </a:rPr>
              <a:t> 5 </a:t>
            </a:r>
            <a:r>
              <a:rPr lang="en-ID" sz="2000" dirty="0" err="1" smtClean="0">
                <a:latin typeface="HP Simplified" panose="020B0606020204020204" pitchFamily="34" charset="0"/>
              </a:rPr>
              <a:t>laki-laki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dan</a:t>
            </a:r>
            <a:r>
              <a:rPr lang="en-ID" sz="2000" dirty="0" smtClean="0">
                <a:latin typeface="HP Simplified" panose="020B0606020204020204" pitchFamily="34" charset="0"/>
              </a:rPr>
              <a:t> 4 </a:t>
            </a:r>
            <a:r>
              <a:rPr lang="en-ID" sz="2000" dirty="0" err="1" smtClean="0">
                <a:latin typeface="HP Simplified" panose="020B0606020204020204" pitchFamily="34" charset="0"/>
              </a:rPr>
              <a:t>perempuan</a:t>
            </a:r>
            <a:r>
              <a:rPr lang="en-ID" sz="2000" dirty="0" smtClean="0">
                <a:latin typeface="HP Simplified" panose="020B0606020204020204" pitchFamily="34" charset="0"/>
              </a:rPr>
              <a:t>. </a:t>
            </a:r>
          </a:p>
          <a:p>
            <a:r>
              <a:rPr lang="en-ID" sz="2000" dirty="0" err="1" smtClean="0">
                <a:latin typeface="HP Simplified" panose="020B0606020204020204" pitchFamily="34" charset="0"/>
              </a:rPr>
              <a:t>Jika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dipilih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satu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tim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terdiri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dari</a:t>
            </a:r>
            <a:r>
              <a:rPr lang="en-ID" sz="2000" dirty="0" smtClean="0">
                <a:latin typeface="HP Simplified" panose="020B0606020204020204" pitchFamily="34" charset="0"/>
              </a:rPr>
              <a:t> 2 </a:t>
            </a:r>
            <a:r>
              <a:rPr lang="en-ID" sz="2000" dirty="0" err="1" smtClean="0">
                <a:latin typeface="HP Simplified" panose="020B0606020204020204" pitchFamily="34" charset="0"/>
              </a:rPr>
              <a:t>laki-laki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satu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permpuan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untuk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mewakili</a:t>
            </a:r>
            <a:endParaRPr lang="en-ID" sz="2000" dirty="0" smtClean="0">
              <a:latin typeface="HP Simplified" panose="020B0606020204020204" pitchFamily="34" charset="0"/>
            </a:endParaRPr>
          </a:p>
          <a:p>
            <a:r>
              <a:rPr lang="en-ID" sz="2000" dirty="0" err="1" smtClean="0">
                <a:latin typeface="HP Simplified" panose="020B0606020204020204" pitchFamily="34" charset="0"/>
              </a:rPr>
              <a:t>Suatu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munas</a:t>
            </a:r>
            <a:r>
              <a:rPr lang="en-ID" sz="2000" dirty="0" smtClean="0">
                <a:latin typeface="HP Simplified" panose="020B0606020204020204" pitchFamily="34" charset="0"/>
              </a:rPr>
              <a:t>, </a:t>
            </a:r>
            <a:r>
              <a:rPr lang="en-ID" sz="2000" dirty="0" err="1" smtClean="0">
                <a:latin typeface="HP Simplified" panose="020B0606020204020204" pitchFamily="34" charset="0"/>
              </a:rPr>
              <a:t>ada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berapa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susunan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tim</a:t>
            </a:r>
            <a:r>
              <a:rPr lang="en-ID" sz="2000" dirty="0" smtClean="0">
                <a:latin typeface="HP Simplified" panose="020B0606020204020204" pitchFamily="34" charset="0"/>
              </a:rPr>
              <a:t> yang </a:t>
            </a:r>
            <a:r>
              <a:rPr lang="en-ID" sz="2000" dirty="0" err="1" smtClean="0">
                <a:latin typeface="HP Simplified" panose="020B0606020204020204" pitchFamily="34" charset="0"/>
              </a:rPr>
              <a:t>mungkin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terbentuk</a:t>
            </a:r>
            <a:r>
              <a:rPr lang="en-ID" sz="2000" dirty="0" smtClean="0">
                <a:latin typeface="HP Simplified" panose="020B0606020204020204" pitchFamily="34" charset="0"/>
              </a:rPr>
              <a:t>?</a:t>
            </a:r>
            <a:endParaRPr lang="en-ID" sz="2000" dirty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9029" y="3757854"/>
                <a:ext cx="395364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sz="1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D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29" y="3757854"/>
                <a:ext cx="3953646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05315" y="2783986"/>
                <a:ext cx="472488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D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d>
                            <m:dPr>
                              <m:ctrlP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D" sz="1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15" y="2783986"/>
                <a:ext cx="4724883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6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Percobaan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307844" y="3288489"/>
            <a:ext cx="34467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Kemungkinan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sisi</a:t>
            </a:r>
            <a:r>
              <a:rPr lang="en-ID" sz="2000" dirty="0" smtClean="0">
                <a:latin typeface="HP Simplified" panose="020B0606020204020204" pitchFamily="34" charset="0"/>
              </a:rPr>
              <a:t> yang </a:t>
            </a:r>
            <a:r>
              <a:rPr lang="en-ID" sz="2000" dirty="0" err="1" smtClean="0">
                <a:latin typeface="HP Simplified" panose="020B0606020204020204" pitchFamily="34" charset="0"/>
              </a:rPr>
              <a:t>muncul</a:t>
            </a:r>
            <a:endParaRPr lang="en-ID" sz="2000" dirty="0" smtClean="0">
              <a:latin typeface="HP Simplified" panose="020B0606020204020204" pitchFamily="34" charset="0"/>
            </a:endParaRPr>
          </a:p>
          <a:p>
            <a:r>
              <a:rPr lang="en-ID" sz="2000" i="1" dirty="0" smtClean="0">
                <a:latin typeface="HP Simplified" panose="020B0606020204020204" pitchFamily="34" charset="0"/>
              </a:rPr>
              <a:t>S = {G,A}</a:t>
            </a:r>
          </a:p>
          <a:p>
            <a:r>
              <a:rPr lang="en-ID" sz="2000" i="1" dirty="0" smtClean="0">
                <a:latin typeface="HP Simplified" panose="020B0606020204020204" pitchFamily="34" charset="0"/>
              </a:rPr>
              <a:t>S </a:t>
            </a:r>
            <a:r>
              <a:rPr lang="en-ID" sz="2000" dirty="0" err="1" smtClean="0">
                <a:latin typeface="HP Simplified" panose="020B0606020204020204" pitchFamily="34" charset="0"/>
              </a:rPr>
              <a:t>disebut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ruang</a:t>
            </a:r>
            <a:r>
              <a:rPr lang="en-ID" sz="2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sampel</a:t>
            </a:r>
            <a:endParaRPr lang="en-ID" sz="2000" dirty="0" smtClean="0">
              <a:solidFill>
                <a:schemeClr val="accent1"/>
              </a:solidFill>
              <a:latin typeface="HP Simplified" panose="020B0606020204020204" pitchFamily="34" charset="0"/>
            </a:endParaRPr>
          </a:p>
          <a:p>
            <a:r>
              <a:rPr lang="en-ID" sz="2000" i="1" dirty="0" smtClean="0">
                <a:latin typeface="HP Simplified" panose="020B0606020204020204" pitchFamily="34" charset="0"/>
              </a:rPr>
              <a:t>G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i="1" dirty="0" smtClean="0">
                <a:latin typeface="HP Simplified" panose="020B0606020204020204" pitchFamily="34" charset="0"/>
              </a:rPr>
              <a:t>A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disebut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kejadian</a:t>
            </a:r>
            <a:r>
              <a:rPr lang="en-ID" sz="2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endParaRPr lang="en-US" sz="2000" dirty="0">
              <a:solidFill>
                <a:schemeClr val="accent1"/>
              </a:solidFill>
              <a:latin typeface="HP Simplified" panose="020B0606020204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412" y="1323786"/>
            <a:ext cx="3275256" cy="1804546"/>
            <a:chOff x="19236" y="1454418"/>
            <a:chExt cx="3275256" cy="1804546"/>
          </a:xfrm>
        </p:grpSpPr>
        <p:sp>
          <p:nvSpPr>
            <p:cNvPr id="5" name="Rectangle 4"/>
            <p:cNvSpPr/>
            <p:nvPr/>
          </p:nvSpPr>
          <p:spPr>
            <a:xfrm>
              <a:off x="1859543" y="2920410"/>
              <a:ext cx="4350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D" sz="1600" b="1" dirty="0">
                  <a:latin typeface="HP Simplified" panose="020B0606020204020204" pitchFamily="34" charset="0"/>
                </a:rPr>
                <a:t>G</a:t>
              </a:r>
              <a:endParaRPr lang="en-US" b="1" dirty="0">
                <a:latin typeface="HP Simplified" panose="020B06060202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484" y="2907227"/>
              <a:ext cx="4350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D" sz="1600" b="1" dirty="0" smtClean="0">
                  <a:latin typeface="HP Simplified" panose="020B0606020204020204" pitchFamily="34" charset="0"/>
                </a:rPr>
                <a:t>A</a:t>
              </a:r>
              <a:endParaRPr lang="en-US" sz="1600" b="1" dirty="0">
                <a:latin typeface="HP Simplified" panose="020B0606020204020204" pitchFamily="34" charset="0"/>
              </a:endParaRPr>
            </a:p>
          </p:txBody>
        </p:sp>
        <p:pic>
          <p:nvPicPr>
            <p:cNvPr id="2050" name="Picture 2" descr="https://s2.bukalapak.com/img/2375755621/w-1000/Uang_Kuno_Logam_Koin_1000_Rupiah_Angklung_Bahan_Nikel_Tahun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9" y="1962367"/>
              <a:ext cx="1818376" cy="907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9236" y="1454418"/>
              <a:ext cx="3275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D" sz="2000" b="1" dirty="0" err="1" smtClean="0">
                  <a:latin typeface="HP Simplified" panose="020B0606020204020204" pitchFamily="34" charset="0"/>
                </a:rPr>
                <a:t>Sebuah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koin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dilempar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sekali</a:t>
              </a:r>
              <a:endParaRPr lang="en-US" sz="2000" b="1" dirty="0">
                <a:latin typeface="HP Simplified" panose="020B0606020204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07772" y="3308839"/>
            <a:ext cx="34467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000" dirty="0" err="1" smtClean="0">
                <a:latin typeface="HP Simplified" panose="020B0606020204020204" pitchFamily="34" charset="0"/>
              </a:rPr>
              <a:t>Kemungkinan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sisi</a:t>
            </a:r>
            <a:r>
              <a:rPr lang="en-ID" sz="2000" dirty="0" smtClean="0">
                <a:latin typeface="HP Simplified" panose="020B0606020204020204" pitchFamily="34" charset="0"/>
              </a:rPr>
              <a:t> yang </a:t>
            </a:r>
            <a:r>
              <a:rPr lang="en-ID" sz="2000" dirty="0" err="1" smtClean="0">
                <a:latin typeface="HP Simplified" panose="020B0606020204020204" pitchFamily="34" charset="0"/>
              </a:rPr>
              <a:t>muncul</a:t>
            </a:r>
            <a:endParaRPr lang="en-ID" sz="2000" dirty="0" smtClean="0">
              <a:latin typeface="HP Simplified" panose="020B0606020204020204" pitchFamily="34" charset="0"/>
            </a:endParaRPr>
          </a:p>
          <a:p>
            <a:r>
              <a:rPr lang="en-ID" sz="2000" i="1" dirty="0" smtClean="0">
                <a:latin typeface="HP Simplified" panose="020B0606020204020204" pitchFamily="34" charset="0"/>
              </a:rPr>
              <a:t>S = {1,2,3,4,5,6,}</a:t>
            </a:r>
          </a:p>
          <a:p>
            <a:r>
              <a:rPr lang="en-ID" sz="2000" i="1" dirty="0" smtClean="0">
                <a:latin typeface="HP Simplified" panose="020B0606020204020204" pitchFamily="34" charset="0"/>
              </a:rPr>
              <a:t>S </a:t>
            </a:r>
            <a:r>
              <a:rPr lang="en-ID" sz="2000" dirty="0" err="1" smtClean="0">
                <a:latin typeface="HP Simplified" panose="020B0606020204020204" pitchFamily="34" charset="0"/>
              </a:rPr>
              <a:t>disebut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ruang</a:t>
            </a:r>
            <a:r>
              <a:rPr lang="en-ID" sz="2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sampel</a:t>
            </a:r>
            <a:endParaRPr lang="en-ID" sz="2000" dirty="0" smtClean="0">
              <a:solidFill>
                <a:schemeClr val="accent1"/>
              </a:solidFill>
              <a:latin typeface="HP Simplified" panose="020B0606020204020204" pitchFamily="34" charset="0"/>
            </a:endParaRPr>
          </a:p>
          <a:p>
            <a:r>
              <a:rPr lang="en-ID" sz="2000" dirty="0" err="1" smtClean="0">
                <a:latin typeface="HP Simplified" panose="020B0606020204020204" pitchFamily="34" charset="0"/>
              </a:rPr>
              <a:t>Bagian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latin typeface="HP Simplified" panose="020B0606020204020204" pitchFamily="34" charset="0"/>
              </a:rPr>
              <a:t>dari</a:t>
            </a:r>
            <a:r>
              <a:rPr lang="en-ID" sz="2000" dirty="0" smtClean="0">
                <a:latin typeface="HP Simplified" panose="020B0606020204020204" pitchFamily="34" charset="0"/>
              </a:rPr>
              <a:t> S </a:t>
            </a:r>
            <a:r>
              <a:rPr lang="en-ID" sz="2000" dirty="0" err="1" smtClean="0">
                <a:latin typeface="HP Simplified" panose="020B0606020204020204" pitchFamily="34" charset="0"/>
              </a:rPr>
              <a:t>disebut</a:t>
            </a:r>
            <a:r>
              <a:rPr lang="en-ID" sz="2000" dirty="0" smtClean="0">
                <a:latin typeface="HP Simplified" panose="020B0606020204020204" pitchFamily="34" charset="0"/>
              </a:rPr>
              <a:t> </a:t>
            </a:r>
            <a:r>
              <a:rPr lang="en-ID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kejadian</a:t>
            </a:r>
            <a:r>
              <a:rPr lang="en-ID" sz="2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endParaRPr lang="en-US" sz="2000" dirty="0">
              <a:solidFill>
                <a:schemeClr val="accent1"/>
              </a:solidFill>
              <a:latin typeface="HP Simplified" panose="020B06060202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39876" y="1334672"/>
            <a:ext cx="3340979" cy="1820761"/>
            <a:chOff x="5267194" y="1454418"/>
            <a:chExt cx="3340979" cy="1820761"/>
          </a:xfrm>
        </p:grpSpPr>
        <p:sp>
          <p:nvSpPr>
            <p:cNvPr id="29" name="Rectangle 28"/>
            <p:cNvSpPr/>
            <p:nvPr/>
          </p:nvSpPr>
          <p:spPr>
            <a:xfrm>
              <a:off x="5267194" y="1454418"/>
              <a:ext cx="33409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000" b="1" dirty="0" err="1" smtClean="0">
                  <a:latin typeface="HP Simplified" panose="020B0606020204020204" pitchFamily="34" charset="0"/>
                </a:rPr>
                <a:t>Sebuah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dadu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dilempar</a:t>
              </a:r>
              <a:r>
                <a:rPr lang="en-ID" sz="2000" b="1" dirty="0" smtClean="0">
                  <a:latin typeface="HP Simplified" panose="020B0606020204020204" pitchFamily="34" charset="0"/>
                </a:rPr>
                <a:t> </a:t>
              </a:r>
              <a:r>
                <a:rPr lang="en-ID" sz="2000" b="1" dirty="0" err="1" smtClean="0">
                  <a:latin typeface="HP Simplified" panose="020B0606020204020204" pitchFamily="34" charset="0"/>
                </a:rPr>
                <a:t>sekali</a:t>
              </a:r>
              <a:endParaRPr lang="en-US" sz="2000" b="1" dirty="0">
                <a:latin typeface="HP Simplified" panose="020B0606020204020204" pitchFamily="34" charset="0"/>
              </a:endParaRPr>
            </a:p>
          </p:txBody>
        </p:sp>
        <p:pic>
          <p:nvPicPr>
            <p:cNvPr id="2052" name="Picture 4" descr="https://media.istockphoto.com/photos/white-dice-picture-id526247609?k=6&amp;m=526247609&amp;s=612x612&amp;w=0&amp;h=nK0kw5TaanJH5TI7zn6ZVJSwDumIgmuhzBiYHtbfS-s=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315" y="1823751"/>
              <a:ext cx="2177142" cy="145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0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Menghitung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Peluang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1277" y="2506934"/>
                <a:ext cx="1796783" cy="669094"/>
              </a:xfrm>
              <a:prstGeom prst="rect">
                <a:avLst/>
              </a:prstGeom>
              <a:solidFill>
                <a:srgbClr val="C7D3E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77" y="2506934"/>
                <a:ext cx="1796783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6107" y="3555637"/>
                <a:ext cx="6283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i="1" dirty="0" smtClean="0">
                    <a:latin typeface="HP Simplified" panose="020B0606020204020204" pitchFamily="34" charset="0"/>
                  </a:rPr>
                  <a:t>P(A)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=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Peluang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kejadian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A,  </a:t>
                </a:r>
                <a14:m>
                  <m:oMath xmlns:m="http://schemas.openxmlformats.org/officeDocument/2006/math">
                    <m:r>
                      <a:rPr lang="en-ID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ID" sz="2000" dirty="0" smtClean="0">
                  <a:latin typeface="HP Simplified" panose="020B0606020204020204" pitchFamily="34" charset="0"/>
                </a:endParaRPr>
              </a:p>
              <a:p>
                <a:r>
                  <a:rPr lang="en-ID" sz="2000" i="1" dirty="0" smtClean="0">
                    <a:latin typeface="HP Simplified" panose="020B0606020204020204" pitchFamily="34" charset="0"/>
                  </a:rPr>
                  <a:t>n(A)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=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Kejadian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A</a:t>
                </a:r>
              </a:p>
              <a:p>
                <a:r>
                  <a:rPr lang="en-ID" sz="2000" i="1" dirty="0" smtClean="0">
                    <a:latin typeface="HP Simplified" panose="020B0606020204020204" pitchFamily="34" charset="0"/>
                  </a:rPr>
                  <a:t>n(S)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  <a:r>
                  <a:rPr lang="en-ID" sz="2000" dirty="0">
                    <a:latin typeface="HP Simplified" panose="020B0606020204020204" pitchFamily="34" charset="0"/>
                  </a:rPr>
                  <a:t>=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Banyaknya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kemungkinan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  <a:r>
                  <a:rPr lang="en-ID" sz="2000" dirty="0" err="1" smtClean="0">
                    <a:latin typeface="HP Simplified" panose="020B0606020204020204" pitchFamily="34" charset="0"/>
                  </a:rPr>
                  <a:t>kejadian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  <a:r>
                  <a:rPr lang="en-ID" sz="2000" dirty="0" smtClean="0">
                    <a:solidFill>
                      <a:schemeClr val="accent1"/>
                    </a:solidFill>
                    <a:latin typeface="HP Simplified" panose="020B0606020204020204" pitchFamily="34" charset="0"/>
                  </a:rPr>
                  <a:t>(</a:t>
                </a:r>
                <a:r>
                  <a:rPr lang="en-ID" sz="2000" dirty="0" err="1" smtClean="0">
                    <a:solidFill>
                      <a:schemeClr val="accent1"/>
                    </a:solidFill>
                    <a:latin typeface="HP Simplified" panose="020B0606020204020204" pitchFamily="34" charset="0"/>
                  </a:rPr>
                  <a:t>ruang</a:t>
                </a:r>
                <a:r>
                  <a:rPr lang="en-ID" sz="2000" dirty="0" smtClean="0">
                    <a:solidFill>
                      <a:schemeClr val="accent1"/>
                    </a:solidFill>
                    <a:latin typeface="HP Simplified" panose="020B0606020204020204" pitchFamily="34" charset="0"/>
                  </a:rPr>
                  <a:t> </a:t>
                </a:r>
                <a:r>
                  <a:rPr lang="en-ID" sz="2000" dirty="0" err="1" smtClean="0">
                    <a:solidFill>
                      <a:schemeClr val="accent1"/>
                    </a:solidFill>
                    <a:latin typeface="HP Simplified" panose="020B0606020204020204" pitchFamily="34" charset="0"/>
                  </a:rPr>
                  <a:t>sampel</a:t>
                </a:r>
                <a:r>
                  <a:rPr lang="en-ID" sz="2000" dirty="0" smtClean="0">
                    <a:solidFill>
                      <a:schemeClr val="accent1"/>
                    </a:solidFill>
                    <a:latin typeface="HP Simplified" panose="020B0606020204020204" pitchFamily="34" charset="0"/>
                  </a:rPr>
                  <a:t>)</a:t>
                </a:r>
                <a:r>
                  <a:rPr lang="en-ID" sz="2000" dirty="0" smtClean="0">
                    <a:latin typeface="HP Simplified" panose="020B0606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07" y="3555637"/>
                <a:ext cx="6283211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06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9905" y="1396568"/>
            <a:ext cx="8267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Peluang</a:t>
            </a:r>
            <a:r>
              <a:rPr lang="en-US" sz="20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merupakan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rasio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antara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banyaknya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kejadian</a:t>
            </a:r>
            <a:r>
              <a:rPr lang="en-US" sz="2000" dirty="0">
                <a:latin typeface="HP Simplified" panose="020B0606020204020204" pitchFamily="34" charset="0"/>
              </a:rPr>
              <a:t> yang </a:t>
            </a:r>
            <a:r>
              <a:rPr lang="en-US" sz="2000" dirty="0" err="1">
                <a:latin typeface="HP Simplified" panose="020B0606020204020204" pitchFamily="34" charset="0"/>
              </a:rPr>
              <a:t>diharapkan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dari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suatu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percobaan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jika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percobaan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tersebut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pada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kondisi</a:t>
            </a:r>
            <a:r>
              <a:rPr lang="en-US" sz="2000" dirty="0">
                <a:latin typeface="HP Simplified" panose="020B0606020204020204" pitchFamily="34" charset="0"/>
              </a:rPr>
              <a:t> yang </a:t>
            </a:r>
            <a:r>
              <a:rPr lang="en-US" sz="2000" dirty="0" err="1">
                <a:latin typeface="HP Simplified" panose="020B0606020204020204" pitchFamily="34" charset="0"/>
              </a:rPr>
              <a:t>sama</a:t>
            </a:r>
            <a:endParaRPr lang="en-US" sz="2000" dirty="0">
              <a:latin typeface="HP Simplified" panose="020B06060202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6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Hukum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Penjumlahan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Peluang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290" y="1452280"/>
            <a:ext cx="504320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 smtClean="0">
                <a:latin typeface="HP Simplified" panose="020B0606020204020204" pitchFamily="34" charset="0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terdapat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dua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kejadian</a:t>
            </a:r>
            <a:r>
              <a:rPr lang="en-US" sz="2000" dirty="0">
                <a:latin typeface="HP Simplified" panose="020B0606020204020204" pitchFamily="34" charset="0"/>
              </a:rPr>
              <a:t> A </a:t>
            </a:r>
            <a:r>
              <a:rPr lang="en-US" sz="2000" dirty="0" err="1">
                <a:latin typeface="HP Simplified" panose="020B0606020204020204" pitchFamily="34" charset="0"/>
              </a:rPr>
              <a:t>dan</a:t>
            </a:r>
            <a:r>
              <a:rPr lang="en-US" sz="2000" dirty="0">
                <a:latin typeface="HP Simplified" panose="020B0606020204020204" pitchFamily="34" charset="0"/>
              </a:rPr>
              <a:t> B </a:t>
            </a:r>
            <a:r>
              <a:rPr lang="en-US" sz="2000" dirty="0" err="1">
                <a:latin typeface="HP Simplified" panose="020B0606020204020204" pitchFamily="34" charset="0"/>
              </a:rPr>
              <a:t>maka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smtClean="0">
                <a:latin typeface="HP Simplified" panose="020B0606020204020204" pitchFamily="34" charset="0"/>
              </a:rPr>
              <a:t/>
            </a:r>
            <a:br>
              <a:rPr lang="en-US" sz="2000" dirty="0" smtClean="0">
                <a:latin typeface="HP Simplified" panose="020B0606020204020204" pitchFamily="34" charset="0"/>
              </a:rPr>
            </a:br>
            <a:r>
              <a:rPr lang="en-US" sz="2000" dirty="0" smtClean="0">
                <a:latin typeface="HP Simplified" panose="020B0606020204020204" pitchFamily="34" charset="0"/>
              </a:rPr>
              <a:t>P(A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B) = P(A) + P(B) – P(AB)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 smtClean="0">
              <a:latin typeface="HP Simplified" panose="020B060602020402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 smtClean="0">
                <a:latin typeface="HP Simplified" panose="020B0606020204020204" pitchFamily="34" charset="0"/>
                <a:sym typeface="Symbol" panose="05050102010706020507" pitchFamily="18" charset="2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A </a:t>
            </a:r>
            <a:r>
              <a:rPr lang="en-US" sz="2000" dirty="0" err="1">
                <a:latin typeface="HP Simplified" panose="020B0606020204020204" pitchFamily="34" charset="0"/>
                <a:sym typeface="Symbol" panose="05050102010706020507" pitchFamily="18" charset="2"/>
              </a:rPr>
              <a:t>dan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 B </a:t>
            </a:r>
            <a:r>
              <a:rPr lang="en-US" sz="2000" b="1" dirty="0" err="1">
                <a:latin typeface="HP Simplified" panose="020B0606020204020204" pitchFamily="34" charset="0"/>
                <a:sym typeface="Symbol" panose="05050102010706020507" pitchFamily="18" charset="2"/>
              </a:rPr>
              <a:t>saling</a:t>
            </a:r>
            <a:r>
              <a:rPr lang="en-US" sz="2000" b="1" dirty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err="1">
                <a:latin typeface="HP Simplified" panose="020B0606020204020204" pitchFamily="34" charset="0"/>
                <a:sym typeface="Symbol" panose="05050102010706020507" pitchFamily="18" charset="2"/>
              </a:rPr>
              <a:t>lepas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 (</a:t>
            </a:r>
            <a:r>
              <a:rPr lang="en-US" sz="2000" i="1" dirty="0">
                <a:latin typeface="HP Simplified" panose="020B0606020204020204" pitchFamily="34" charset="0"/>
                <a:sym typeface="Symbol" panose="05050102010706020507" pitchFamily="18" charset="2"/>
              </a:rPr>
              <a:t>mutually exclusive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), P(AB) =0, </a:t>
            </a:r>
            <a:r>
              <a:rPr lang="en-US" sz="2000" dirty="0" err="1">
                <a:latin typeface="HP Simplified" panose="020B0606020204020204" pitchFamily="34" charset="0"/>
                <a:sym typeface="Symbol" panose="05050102010706020507" pitchFamily="18" charset="2"/>
              </a:rPr>
              <a:t>sehingga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endParaRPr lang="en-US" sz="2000" dirty="0" smtClean="0">
              <a:latin typeface="HP Simplified" panose="020B060602020402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smtClean="0">
                <a:latin typeface="HP Simplified" panose="020B0606020204020204" pitchFamily="34" charset="0"/>
              </a:rPr>
              <a:t>P(A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B) = P(A) + P(B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9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Hukum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Perkalian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Peluang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72146" y="1669319"/>
            <a:ext cx="473872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 smtClean="0">
                <a:latin typeface="HP Simplified" panose="020B0606020204020204" pitchFamily="34" charset="0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terdapat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dua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kejadian</a:t>
            </a:r>
            <a:r>
              <a:rPr lang="en-US" sz="2000" dirty="0">
                <a:latin typeface="HP Simplified" panose="020B0606020204020204" pitchFamily="34" charset="0"/>
              </a:rPr>
              <a:t> A </a:t>
            </a:r>
            <a:r>
              <a:rPr lang="en-US" sz="2000" dirty="0" err="1" smtClean="0">
                <a:latin typeface="HP Simplified" panose="020B0606020204020204" pitchFamily="34" charset="0"/>
              </a:rPr>
              <a:t>dan</a:t>
            </a:r>
            <a:r>
              <a:rPr lang="en-US" sz="2000" dirty="0" smtClean="0">
                <a:latin typeface="HP Simplified" panose="020B0606020204020204" pitchFamily="34" charset="0"/>
              </a:rPr>
              <a:t> B</a:t>
            </a:r>
            <a:endParaRPr lang="en-US" sz="2000" dirty="0">
              <a:latin typeface="HP Simplified" panose="020B0606020204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HP Simplified" panose="020B0606020204020204" pitchFamily="34" charset="0"/>
              </a:rPr>
              <a:t>P(A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B) = P(A)P(B|A) = P(B)P(A|B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)</a:t>
            </a:r>
            <a:endParaRPr lang="en-US" sz="2000" dirty="0">
              <a:latin typeface="HP Simplified" panose="020B060602020402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2000" dirty="0" smtClean="0">
              <a:latin typeface="HP Simplified" panose="020B060602020402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 err="1" smtClean="0">
                <a:latin typeface="HP Simplified" panose="020B0606020204020204" pitchFamily="34" charset="0"/>
                <a:sym typeface="Symbol" panose="05050102010706020507" pitchFamily="18" charset="2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A </a:t>
            </a:r>
            <a:r>
              <a:rPr lang="en-US" sz="2000" dirty="0" err="1">
                <a:latin typeface="HP Simplified" panose="020B0606020204020204" pitchFamily="34" charset="0"/>
                <a:sym typeface="Symbol" panose="05050102010706020507" pitchFamily="18" charset="2"/>
              </a:rPr>
              <a:t>dan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 B </a:t>
            </a:r>
            <a:r>
              <a:rPr lang="en-US" sz="2000" b="1" dirty="0" err="1">
                <a:latin typeface="HP Simplified" panose="020B0606020204020204" pitchFamily="34" charset="0"/>
                <a:sym typeface="Symbol" panose="05050102010706020507" pitchFamily="18" charset="2"/>
              </a:rPr>
              <a:t>saling</a:t>
            </a:r>
            <a:r>
              <a:rPr lang="en-US" sz="2000" b="1" dirty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err="1" smtClean="0">
                <a:latin typeface="HP Simplified" panose="020B0606020204020204" pitchFamily="34" charset="0"/>
                <a:sym typeface="Symbol" panose="05050102010706020507" pitchFamily="18" charset="2"/>
              </a:rPr>
              <a:t>bebas</a:t>
            </a:r>
            <a:r>
              <a:rPr lang="en-US" sz="2000" b="1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r>
              <a:rPr lang="en-US" sz="2000" b="1" i="1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(</a:t>
            </a:r>
            <a:r>
              <a:rPr lang="en-US" sz="2000" b="1" i="1" dirty="0" err="1" smtClean="0">
                <a:latin typeface="HP Simplified" panose="020B0606020204020204" pitchFamily="34" charset="0"/>
                <a:sym typeface="Symbol" panose="05050102010706020507" pitchFamily="18" charset="2"/>
              </a:rPr>
              <a:t>independenly</a:t>
            </a:r>
            <a:r>
              <a:rPr lang="en-US" sz="2000" b="1" i="1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)</a:t>
            </a:r>
            <a:r>
              <a:rPr lang="en-US" sz="2000" i="1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,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 </a:t>
            </a:r>
            <a:b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</a:br>
            <a:r>
              <a:rPr lang="en-US" sz="2000" dirty="0" smtClean="0">
                <a:latin typeface="HP Simplified" panose="020B0606020204020204" pitchFamily="34" charset="0"/>
              </a:rPr>
              <a:t>P(A</a:t>
            </a:r>
            <a:r>
              <a:rPr lang="en-US" sz="2000" dirty="0">
                <a:latin typeface="HP Simplified" panose="020B0606020204020204" pitchFamily="34" charset="0"/>
                <a:sym typeface="Symbol" panose="05050102010706020507" pitchFamily="18" charset="2"/>
              </a:rPr>
              <a:t>B) = P(A) P(B</a:t>
            </a:r>
            <a:r>
              <a:rPr lang="en-US" sz="2000" dirty="0" smtClean="0">
                <a:latin typeface="HP Simplified" panose="020B0606020204020204" pitchFamily="34" charset="0"/>
                <a:sym typeface="Symbol" panose="05050102010706020507" pitchFamily="18" charset="2"/>
              </a:rPr>
              <a:t>)</a:t>
            </a:r>
            <a:endParaRPr lang="en-US" sz="2000" dirty="0">
              <a:latin typeface="HP Simplified" panose="020B0606020204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24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63286" y="3015343"/>
            <a:ext cx="5029200" cy="125185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4000" dirty="0" err="1" smtClean="0">
                <a:latin typeface="Arial Narrow" panose="020B0606020202030204" pitchFamily="34" charset="0"/>
              </a:rPr>
              <a:t>Himpunan</a:t>
            </a:r>
            <a:r>
              <a:rPr lang="en-US" sz="4000" dirty="0" smtClean="0">
                <a:latin typeface="Arial Narrow" panose="020B0606020202030204" pitchFamily="34" charset="0"/>
              </a:rPr>
              <a:t> </a:t>
            </a:r>
            <a:r>
              <a:rPr lang="en-US" sz="4000" dirty="0" err="1" smtClean="0">
                <a:latin typeface="Arial Narrow" panose="020B0606020202030204" pitchFamily="34" charset="0"/>
              </a:rPr>
              <a:t>dan</a:t>
            </a:r>
            <a:r>
              <a:rPr lang="en-US" sz="4000" dirty="0" smtClean="0">
                <a:latin typeface="Arial Narrow" panose="020B0606020202030204" pitchFamily="34" charset="0"/>
              </a:rPr>
              <a:t> </a:t>
            </a:r>
            <a:r>
              <a:rPr lang="en-US" sz="4000" dirty="0" err="1" smtClean="0">
                <a:latin typeface="Arial Narrow" panose="020B0606020202030204" pitchFamily="34" charset="0"/>
              </a:rPr>
              <a:t>Peluang</a:t>
            </a:r>
            <a:endParaRPr lang="en" sz="3800" dirty="0"/>
          </a:p>
        </p:txBody>
      </p:sp>
      <p:sp>
        <p:nvSpPr>
          <p:cNvPr id="224" name="Shape 224"/>
          <p:cNvSpPr txBox="1"/>
          <p:nvPr/>
        </p:nvSpPr>
        <p:spPr>
          <a:xfrm>
            <a:off x="387324" y="1567543"/>
            <a:ext cx="4957561" cy="1023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en" sz="7200" b="1" baseline="30000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rd</a:t>
            </a:r>
            <a:r>
              <a:rPr lang="en" sz="72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Meeting</a:t>
            </a:r>
            <a:endParaRPr lang="en" sz="72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Peluang</a:t>
            </a:r>
            <a:r>
              <a:rPr lang="en-ID" sz="2800" dirty="0" smtClean="0">
                <a:latin typeface="HP Simplified" panose="020B0606020204020204" pitchFamily="34" charset="0"/>
              </a:rPr>
              <a:t> </a:t>
            </a:r>
            <a:r>
              <a:rPr lang="en-ID" sz="2800" dirty="0" err="1" smtClean="0">
                <a:latin typeface="HP Simplified" panose="020B0606020204020204" pitchFamily="34" charset="0"/>
              </a:rPr>
              <a:t>Bersyarat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grpSp>
        <p:nvGrpSpPr>
          <p:cNvPr id="3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30806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000" dirty="0" err="1" smtClean="0">
                <a:latin typeface="HP Simplified" panose="020B0606020204020204" pitchFamily="34" charset="0"/>
              </a:rPr>
              <a:t>Peluang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bersyarat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adalah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peluang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suatu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kejadian</a:t>
            </a:r>
            <a:r>
              <a:rPr lang="en-US" sz="2000" dirty="0" smtClean="0">
                <a:latin typeface="HP Simplified" panose="020B0606020204020204" pitchFamily="34" charset="0"/>
              </a:rPr>
              <a:t> (A) </a:t>
            </a:r>
            <a:r>
              <a:rPr lang="en-US" sz="2000" dirty="0" err="1" smtClean="0">
                <a:latin typeface="HP Simplified" panose="020B0606020204020204" pitchFamily="34" charset="0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kejadian</a:t>
            </a:r>
            <a:r>
              <a:rPr lang="en-US" sz="2000" dirty="0" smtClean="0">
                <a:latin typeface="HP Simplified" panose="020B0606020204020204" pitchFamily="34" charset="0"/>
              </a:rPr>
              <a:t> lain (B) </a:t>
            </a:r>
            <a:r>
              <a:rPr lang="en-US" sz="2000" dirty="0" err="1" smtClean="0">
                <a:latin typeface="HP Simplified" panose="020B0606020204020204" pitchFamily="34" charset="0"/>
              </a:rPr>
              <a:t>diketahui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telah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terjadi</a:t>
            </a:r>
            <a:r>
              <a:rPr lang="en-US" sz="2000" dirty="0" smtClean="0">
                <a:latin typeface="HP Simplified" panose="020B0606020204020204" pitchFamily="34" charset="0"/>
              </a:rPr>
              <a:t>.  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err="1" smtClean="0">
                <a:latin typeface="HP Simplified" panose="020B0606020204020204" pitchFamily="34" charset="0"/>
              </a:rPr>
              <a:t>Peluang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kejadian</a:t>
            </a:r>
            <a:r>
              <a:rPr lang="en-US" sz="2000" dirty="0" smtClean="0">
                <a:latin typeface="HP Simplified" panose="020B0606020204020204" pitchFamily="34" charset="0"/>
              </a:rPr>
              <a:t> A </a:t>
            </a:r>
            <a:r>
              <a:rPr lang="en-US" sz="2000" dirty="0" err="1" smtClean="0">
                <a:latin typeface="HP Simplified" panose="020B0606020204020204" pitchFamily="34" charset="0"/>
              </a:rPr>
              <a:t>bersyarat</a:t>
            </a:r>
            <a:r>
              <a:rPr lang="en-US" sz="2000" dirty="0" smtClean="0">
                <a:latin typeface="HP Simplified" panose="020B0606020204020204" pitchFamily="34" charset="0"/>
              </a:rPr>
              <a:t> B </a:t>
            </a:r>
            <a:r>
              <a:rPr lang="en-US" sz="2000" dirty="0" err="1" smtClean="0">
                <a:latin typeface="HP Simplified" panose="020B0606020204020204" pitchFamily="34" charset="0"/>
              </a:rPr>
              <a:t>dinotasikan</a:t>
            </a:r>
            <a:r>
              <a:rPr lang="en-US" sz="2000" dirty="0" smtClean="0">
                <a:latin typeface="HP Simplified" panose="020B0606020204020204" pitchFamily="34" charset="0"/>
              </a:rPr>
              <a:t> P(A|B), </a:t>
            </a:r>
            <a:r>
              <a:rPr lang="en-US" sz="2000" dirty="0" err="1" smtClean="0">
                <a:latin typeface="HP Simplified" panose="020B0606020204020204" pitchFamily="34" charset="0"/>
              </a:rPr>
              <a:t>dimana</a:t>
            </a:r>
            <a:r>
              <a:rPr lang="en-US" sz="2000" dirty="0" smtClean="0">
                <a:latin typeface="HP Simplified" panose="020B0606020204020204" pitchFamily="34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endParaRPr lang="en-ID" sz="2000" dirty="0" smtClean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ID" sz="2000" dirty="0" smtClean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ID" sz="2000" dirty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 smtClean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 err="1" smtClean="0">
                <a:latin typeface="HP Simplified" panose="020B0606020204020204" pitchFamily="34" charset="0"/>
              </a:rPr>
              <a:t>Jika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kejadian</a:t>
            </a:r>
            <a:r>
              <a:rPr lang="en-US" sz="2000" dirty="0" smtClean="0">
                <a:latin typeface="HP Simplified" panose="020B0606020204020204" pitchFamily="34" charset="0"/>
              </a:rPr>
              <a:t> A </a:t>
            </a:r>
            <a:r>
              <a:rPr lang="en-US" sz="2000" dirty="0" err="1" smtClean="0">
                <a:latin typeface="HP Simplified" panose="020B0606020204020204" pitchFamily="34" charset="0"/>
              </a:rPr>
              <a:t>dengan</a:t>
            </a:r>
            <a:r>
              <a:rPr lang="en-US" sz="2000" dirty="0" smtClean="0">
                <a:latin typeface="HP Simplified" panose="020B0606020204020204" pitchFamily="34" charset="0"/>
              </a:rPr>
              <a:t> B </a:t>
            </a:r>
            <a:r>
              <a:rPr lang="en-US" sz="2000" dirty="0" err="1" smtClean="0">
                <a:latin typeface="HP Simplified" panose="020B0606020204020204" pitchFamily="34" charset="0"/>
              </a:rPr>
              <a:t>saling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bebas</a:t>
            </a:r>
            <a:r>
              <a:rPr lang="en-US" sz="2000" dirty="0" smtClean="0">
                <a:latin typeface="HP Simplified" panose="020B0606020204020204" pitchFamily="34" charset="0"/>
              </a:rPr>
              <a:t> </a:t>
            </a:r>
            <a:r>
              <a:rPr lang="en-US" sz="2000" dirty="0" err="1" smtClean="0">
                <a:latin typeface="HP Simplified" panose="020B0606020204020204" pitchFamily="34" charset="0"/>
              </a:rPr>
              <a:t>maka</a:t>
            </a:r>
            <a:r>
              <a:rPr lang="en-US" sz="2000" dirty="0" smtClean="0">
                <a:latin typeface="HP Simplified" panose="020B0606020204020204" pitchFamily="34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 smtClean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b="1" dirty="0">
              <a:latin typeface="HP Simplified" panose="020B0606020204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 smtClean="0">
              <a:latin typeface="HP Simplified" panose="020B0606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476217" y="2874985"/>
                <a:ext cx="2987567" cy="6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17" y="2874985"/>
                <a:ext cx="2987567" cy="669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457200" y="4230758"/>
                <a:ext cx="5636216" cy="679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i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18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D" sz="18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1800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230758"/>
                <a:ext cx="5636216" cy="6790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 err="1" smtClean="0">
                <a:latin typeface="HP Simplified" panose="020B0606020204020204" pitchFamily="34" charset="0"/>
              </a:rPr>
              <a:t>Contoh</a:t>
            </a:r>
            <a:endParaRPr lang="en-US" sz="2800" dirty="0">
              <a:latin typeface="HP Simplified" panose="020B0606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157" y="1485024"/>
            <a:ext cx="8726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 err="1">
                <a:latin typeface="HP Simplified" panose="020B0606020204020204" pitchFamily="34" charset="0"/>
              </a:rPr>
              <a:t>Dalam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sebuah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kotak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berisi</a:t>
            </a:r>
            <a:r>
              <a:rPr lang="en-US" sz="2000" dirty="0">
                <a:latin typeface="HP Simplified" panose="020B0606020204020204" pitchFamily="34" charset="0"/>
              </a:rPr>
              <a:t> 2 bola </a:t>
            </a:r>
            <a:r>
              <a:rPr lang="en-US" sz="2000" dirty="0" err="1">
                <a:latin typeface="HP Simplified" panose="020B0606020204020204" pitchFamily="34" charset="0"/>
              </a:rPr>
              <a:t>merah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dan</a:t>
            </a:r>
            <a:r>
              <a:rPr lang="en-US" sz="2000" dirty="0">
                <a:latin typeface="HP Simplified" panose="020B0606020204020204" pitchFamily="34" charset="0"/>
              </a:rPr>
              <a:t> 3 bola </a:t>
            </a:r>
            <a:r>
              <a:rPr lang="en-US" sz="2000" dirty="0" err="1">
                <a:latin typeface="HP Simplified" panose="020B0606020204020204" pitchFamily="34" charset="0"/>
              </a:rPr>
              <a:t>biru</a:t>
            </a:r>
            <a:r>
              <a:rPr lang="en-US" sz="2000" dirty="0">
                <a:latin typeface="HP Simplified" panose="020B0606020204020204" pitchFamily="34" charset="0"/>
              </a:rPr>
              <a:t>. </a:t>
            </a:r>
            <a:r>
              <a:rPr lang="en-US" sz="2000" dirty="0" err="1">
                <a:latin typeface="HP Simplified" panose="020B0606020204020204" pitchFamily="34" charset="0"/>
              </a:rPr>
              <a:t>Jika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diambil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dua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buah</a:t>
            </a:r>
            <a:r>
              <a:rPr lang="en-US" sz="2000" dirty="0">
                <a:latin typeface="HP Simplified" panose="020B0606020204020204" pitchFamily="34" charset="0"/>
              </a:rPr>
              <a:t> bola </a:t>
            </a:r>
            <a:r>
              <a:rPr lang="en-US" sz="2000" dirty="0" err="1">
                <a:latin typeface="HP Simplified" panose="020B0606020204020204" pitchFamily="34" charset="0"/>
              </a:rPr>
              <a:t>tanpa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pemulihan</a:t>
            </a:r>
            <a:r>
              <a:rPr lang="en-US" sz="2000" dirty="0">
                <a:latin typeface="HP Simplified" panose="020B0606020204020204" pitchFamily="34" charset="0"/>
              </a:rPr>
              <a:t>.  </a:t>
            </a:r>
            <a:r>
              <a:rPr lang="en-US" sz="2000" dirty="0" err="1">
                <a:latin typeface="HP Simplified" panose="020B0606020204020204" pitchFamily="34" charset="0"/>
              </a:rPr>
              <a:t>Berapakah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peluang</a:t>
            </a:r>
            <a:r>
              <a:rPr lang="en-US" sz="2000" dirty="0">
                <a:latin typeface="HP Simplified" panose="020B0606020204020204" pitchFamily="34" charset="0"/>
              </a:rPr>
              <a:t> bola </a:t>
            </a:r>
            <a:r>
              <a:rPr lang="en-US" sz="2000" dirty="0" err="1">
                <a:latin typeface="HP Simplified" panose="020B0606020204020204" pitchFamily="34" charset="0"/>
              </a:rPr>
              <a:t>kedua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berwarna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merah</a:t>
            </a:r>
            <a:r>
              <a:rPr lang="en-US" sz="2000" dirty="0">
                <a:latin typeface="HP Simplified" panose="020B0606020204020204" pitchFamily="34" charset="0"/>
              </a:rPr>
              <a:t> (A) </a:t>
            </a:r>
            <a:r>
              <a:rPr lang="en-US" sz="2000" dirty="0" err="1">
                <a:latin typeface="HP Simplified" panose="020B0606020204020204" pitchFamily="34" charset="0"/>
              </a:rPr>
              <a:t>jika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pada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pengambilan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pertama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diketahui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berwarna</a:t>
            </a:r>
            <a:r>
              <a:rPr lang="en-US" sz="2000" dirty="0">
                <a:latin typeface="HP Simplified" panose="020B0606020204020204" pitchFamily="34" charset="0"/>
              </a:rPr>
              <a:t> </a:t>
            </a:r>
            <a:r>
              <a:rPr lang="en-US" sz="2000" dirty="0" err="1">
                <a:latin typeface="HP Simplified" panose="020B0606020204020204" pitchFamily="34" charset="0"/>
              </a:rPr>
              <a:t>biru</a:t>
            </a:r>
            <a:r>
              <a:rPr lang="en-US" sz="2000" dirty="0">
                <a:latin typeface="HP Simplified" panose="020B0606020204020204" pitchFamily="34" charset="0"/>
              </a:rPr>
              <a:t> (B).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6176" y="2666100"/>
            <a:ext cx="1220481" cy="1524900"/>
            <a:chOff x="336176" y="2666100"/>
            <a:chExt cx="1981200" cy="228600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36176" y="2666100"/>
              <a:ext cx="1981200" cy="2286000"/>
            </a:xfrm>
            <a:prstGeom prst="can">
              <a:avLst>
                <a:gd name="adj" fmla="val 2884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64776" y="35043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250576" y="36567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098176" y="41901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631576" y="39615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1555376" y="43425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</p:grp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2090887" y="2473227"/>
            <a:ext cx="3581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Misalkan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:</a:t>
            </a:r>
          </a:p>
          <a:p>
            <a:pPr defTabSz="266700">
              <a:defRPr/>
            </a:pP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A= </a:t>
            </a:r>
            <a:r>
              <a:rPr lang="en-US" sz="1800" dirty="0" err="1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terambilnya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bola </a:t>
            </a:r>
            <a:r>
              <a:rPr lang="en-US" sz="1800" dirty="0" err="1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merah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pada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 	</a:t>
            </a:r>
            <a:r>
              <a:rPr lang="en-US" sz="1800" dirty="0" err="1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pengambilan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II</a:t>
            </a:r>
          </a:p>
          <a:p>
            <a:pPr>
              <a:defRPr/>
            </a:pPr>
            <a:endParaRPr lang="en-US" sz="1800" dirty="0" smtClean="0">
              <a:ln w="0"/>
              <a:solidFill>
                <a:schemeClr val="tx1"/>
              </a:solidFill>
              <a:latin typeface="HP Simplified" panose="020B0606020204020204" pitchFamily="34" charset="0"/>
            </a:endParaRPr>
          </a:p>
          <a:p>
            <a:pPr defTabSz="266700">
              <a:defRPr/>
            </a:pP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B= </a:t>
            </a:r>
            <a:r>
              <a:rPr lang="en-US" sz="1800" dirty="0" err="1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terambilnya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bola </a:t>
            </a:r>
            <a:r>
              <a:rPr lang="en-US" sz="1800" dirty="0" err="1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biru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pada</a:t>
            </a:r>
            <a:r>
              <a:rPr lang="en-US" sz="1800" dirty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	</a:t>
            </a:r>
            <a:r>
              <a:rPr lang="en-US" sz="1800" dirty="0" err="1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pengambilan</a:t>
            </a:r>
            <a:r>
              <a:rPr lang="en-US" sz="1800" dirty="0" smtClean="0">
                <a:ln w="0"/>
                <a:solidFill>
                  <a:schemeClr val="tx1"/>
                </a:solidFill>
                <a:latin typeface="HP Simplified" panose="020B0606020204020204" pitchFamily="34" charset="0"/>
              </a:rPr>
              <a:t> I</a:t>
            </a:r>
            <a:endParaRPr lang="en-US" sz="1800" dirty="0">
              <a:ln w="0"/>
              <a:solidFill>
                <a:schemeClr val="tx1"/>
              </a:solidFill>
              <a:latin typeface="HP Simplified" panose="020B0606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30476" y="2524379"/>
            <a:ext cx="2987567" cy="2011661"/>
            <a:chOff x="5530476" y="2524379"/>
            <a:chExt cx="2987567" cy="2011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4"/>
                <p:cNvSpPr>
                  <a:spLocks noChangeArrowheads="1"/>
                </p:cNvSpPr>
                <p:nvPr/>
              </p:nvSpPr>
              <p:spPr bwMode="auto">
                <a:xfrm>
                  <a:off x="5530476" y="2524379"/>
                  <a:ext cx="2987567" cy="6690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sz="1800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D" sz="1800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D" sz="18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800" dirty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30476" y="2524379"/>
                  <a:ext cx="2987567" cy="669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6319987" y="3260819"/>
                  <a:ext cx="1815586" cy="1275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sz="18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D" sz="1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ID" sz="1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D" sz="1800" i="1">
                                        <a:ln w="0"/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ID" sz="18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D" sz="18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D" sz="18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1800" dirty="0">
                    <a:ln w="0"/>
                    <a:solidFill>
                      <a:schemeClr val="tx1"/>
                    </a:solidFill>
                    <a:effectLst/>
                  </a:endParaRPr>
                </a:p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D" sz="1800" i="1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D" sz="18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800" dirty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987" y="3260819"/>
                  <a:ext cx="1815586" cy="1275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34" b="-660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18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01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46947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990"/>
          <p:cNvSpPr txBox="1"/>
          <p:nvPr/>
        </p:nvSpPr>
        <p:spPr>
          <a:xfrm>
            <a:off x="3023875" y="966817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5400" i="1" dirty="0" smtClean="0"/>
              <a:t>Review</a:t>
            </a:r>
            <a:r>
              <a:rPr lang="en" sz="5400" dirty="0" smtClean="0"/>
              <a:t> Himpunan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34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Himpunan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0886" y="1343581"/>
            <a:ext cx="9143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4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 smtClean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400" dirty="0"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400" dirty="0" smtClean="0">
              <a:latin typeface="HP Simplified" panose="020B0606020204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46423"/>
              </p:ext>
            </p:extLst>
          </p:nvPr>
        </p:nvGraphicFramePr>
        <p:xfrm>
          <a:off x="682077" y="1375204"/>
          <a:ext cx="7926720" cy="1737360"/>
        </p:xfrm>
        <a:graphic>
          <a:graphicData uri="http://schemas.openxmlformats.org/drawingml/2006/table">
            <a:tbl>
              <a:tblPr firstRow="1" bandRow="1">
                <a:tableStyleId>{0BE2E060-A95D-4A1C-A82C-12C796DF2BC4}</a:tableStyleId>
              </a:tblPr>
              <a:tblGrid>
                <a:gridCol w="1188463"/>
                <a:gridCol w="3343729"/>
                <a:gridCol w="3394528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Himpunan</a:t>
                      </a:r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Elemen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(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Anggota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Definisi</a:t>
                      </a:r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Sekumpulan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objek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yang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terdefinisi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dengan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baik</a:t>
                      </a:r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Objek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yang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membentuk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sebuah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himpunan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Notasi</a:t>
                      </a:r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Huruf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kapital</a:t>
                      </a:r>
                      <a:endParaRPr lang="en-US" sz="2400" dirty="0">
                        <a:latin typeface="HP Simplified" panose="020B06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Huruf</a:t>
                      </a:r>
                      <a:r>
                        <a:rPr lang="en-ID" sz="2400" dirty="0" smtClean="0">
                          <a:latin typeface="HP Simplified" panose="020B0606020204020204" pitchFamily="34" charset="0"/>
                        </a:rPr>
                        <a:t> </a:t>
                      </a:r>
                      <a:r>
                        <a:rPr lang="en-ID" sz="2400" dirty="0" err="1" smtClean="0">
                          <a:latin typeface="HP Simplified" panose="020B0606020204020204" pitchFamily="34" charset="0"/>
                        </a:rPr>
                        <a:t>kecil</a:t>
                      </a:r>
                      <a:endParaRPr lang="en-ID" sz="2400" dirty="0" smtClean="0">
                        <a:latin typeface="HP Simplified" panose="020B0606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44593" y="3320869"/>
            <a:ext cx="872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i="1" dirty="0" smtClean="0">
                <a:latin typeface="HP Simplified" panose="020B0606020204020204" pitchFamily="34" charset="0"/>
              </a:rPr>
              <a:t>x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</a:rPr>
              <a:t>maka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dapat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ditulis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>
                <a:latin typeface="HP Simplified" panose="020B0606020204020204" pitchFamily="34" charset="0"/>
              </a:rPr>
              <a:t>x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</a:t>
            </a:r>
            <a:r>
              <a:rPr lang="en-ID" sz="2400" dirty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latin typeface="HP Simplified" panose="020B0606020204020204" pitchFamily="34" charset="0"/>
              </a:rPr>
              <a:t>A, </a:t>
            </a:r>
            <a:r>
              <a:rPr lang="en-ID" sz="2400" dirty="0" err="1" smtClean="0">
                <a:latin typeface="HP Simplified" panose="020B0606020204020204" pitchFamily="34" charset="0"/>
              </a:rPr>
              <a:t>tetapi</a:t>
            </a:r>
            <a:r>
              <a:rPr lang="en-ID" sz="2400" dirty="0" smtClean="0">
                <a:latin typeface="HP Simplified" panose="020B0606020204020204" pitchFamily="34" charset="0"/>
              </a:rPr>
              <a:t> x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 A </a:t>
            </a:r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tidak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endParaRPr lang="en-US" sz="2400" dirty="0">
              <a:latin typeface="HP Simplified" panose="020B0606020204020204" pitchFamily="34" charset="0"/>
            </a:endParaRPr>
          </a:p>
        </p:txBody>
      </p:sp>
      <p:grpSp>
        <p:nvGrpSpPr>
          <p:cNvPr id="7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8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7472" y="2129898"/>
            <a:ext cx="8757234" cy="156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A = {0, 1, 2, 3, 4}                                                                  </a:t>
            </a:r>
            <a:r>
              <a:rPr lang="en-ID" sz="2400" i="1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mendaftar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                                          </a:t>
            </a:r>
            <a:endParaRPr lang="en-ID" sz="2400" dirty="0">
              <a:solidFill>
                <a:schemeClr val="tx1"/>
              </a:solidFill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</a:rPr>
              <a:t>1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 A 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6 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</a:t>
            </a: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A = {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x|x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adalah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bilangan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bulat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 0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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x 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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4} </a:t>
            </a:r>
            <a:r>
              <a:rPr lang="en-ID" sz="2400" i="1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     </a:t>
            </a:r>
            <a:r>
              <a:rPr lang="en-ID" sz="2400" i="1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kaidah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HP Simplified" panose="020B0606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346" y="1333548"/>
            <a:ext cx="808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400" dirty="0" smtClean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{,}</a:t>
            </a:r>
            <a:r>
              <a:rPr lang="en-ID" sz="2400" dirty="0" smtClean="0">
                <a:latin typeface="HP Simplified" panose="020B0606020204020204" pitchFamily="34" charset="0"/>
              </a:rPr>
              <a:t>  </a:t>
            </a:r>
            <a:r>
              <a:rPr lang="en-ID" sz="2400" dirty="0" err="1" smtClean="0">
                <a:latin typeface="HP Simplified" panose="020B0606020204020204" pitchFamily="34" charset="0"/>
              </a:rPr>
              <a:t>digunakan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untuk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menuliskan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suatu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endParaRPr lang="en-ID" sz="2400" dirty="0" smtClean="0">
              <a:latin typeface="HP Simplified" panose="020B0606020204020204" pitchFamily="34" charset="0"/>
            </a:endParaRPr>
          </a:p>
        </p:txBody>
      </p:sp>
      <p:grpSp>
        <p:nvGrpSpPr>
          <p:cNvPr id="6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8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72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Himpunan</a:t>
            </a:r>
            <a:r>
              <a:rPr lang="en-US" sz="2600" dirty="0" smtClean="0"/>
              <a:t> </a:t>
            </a:r>
            <a:r>
              <a:rPr lang="en-US" sz="2600" dirty="0" err="1" smtClean="0"/>
              <a:t>Terhingga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Tak</a:t>
            </a:r>
            <a:r>
              <a:rPr lang="en-US" sz="2600" dirty="0" smtClean="0"/>
              <a:t> </a:t>
            </a:r>
            <a:r>
              <a:rPr lang="en-US" sz="2600" dirty="0" err="1" smtClean="0"/>
              <a:t>Hingga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690218" y="2903119"/>
            <a:ext cx="7671482" cy="1654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Himpunan</a:t>
            </a:r>
            <a:r>
              <a:rPr lang="en-US" sz="2400" u="sng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tak</a:t>
            </a:r>
            <a:r>
              <a:rPr lang="en-US" sz="2400" u="sng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hingga</a:t>
            </a: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   </a:t>
            </a:r>
          </a:p>
          <a:p>
            <a:pPr marL="271463" indent="-271463">
              <a:buFont typeface="Euclid Math Two" panose="02050601010101010101" pitchFamily="18" charset="2"/>
              <a:buChar char="N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= {1, 2, 3, 4, …}                        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himpunan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bilangan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asli</a:t>
            </a:r>
            <a:endParaRPr lang="en-US" sz="2400" dirty="0" smtClean="0">
              <a:solidFill>
                <a:schemeClr val="tx1"/>
              </a:solidFill>
              <a:latin typeface="HP Simplified" panose="020B0606020204020204" pitchFamily="34" charset="0"/>
              <a:sym typeface="Euclid Math Two" panose="02050601010101010101" pitchFamily="18" charset="2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 = {…, -2, -1, 0,, 1, 2, … }       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himpunan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bilangan</a:t>
            </a:r>
            <a:r>
              <a:rPr lang="en-US" sz="2400" i="1" dirty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bulat</a:t>
            </a:r>
            <a:endParaRPr lang="en-US" sz="2400" dirty="0" smtClean="0">
              <a:solidFill>
                <a:schemeClr val="tx1"/>
              </a:solidFill>
              <a:latin typeface="HP Simplified" panose="020B0606020204020204" pitchFamily="34" charset="0"/>
              <a:sym typeface="Euclid Math Two" panose="02050601010101010101" pitchFamily="18" charset="2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</a:t>
            </a:r>
            <a:r>
              <a:rPr lang="en-US" sz="2400" baseline="300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+</a:t>
            </a: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= { 0, 1, 2, …}                           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himpunan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bilang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bulat</a:t>
            </a:r>
            <a:r>
              <a:rPr lang="en-US" sz="2400" i="1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positif</a:t>
            </a:r>
            <a:r>
              <a:rPr lang="en-US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Math Two" panose="02050601010101010101" pitchFamily="18" charset="2"/>
              </a:rPr>
              <a:t> </a:t>
            </a:r>
            <a:endParaRPr lang="en-US" sz="2400" dirty="0">
              <a:solidFill>
                <a:schemeClr val="tx1"/>
              </a:solidFill>
              <a:latin typeface="HP Simplified" panose="020B0606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218" y="1415262"/>
            <a:ext cx="7671482" cy="1338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Himpunan</a:t>
            </a:r>
            <a:r>
              <a:rPr lang="en-ID" sz="2400" u="sng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terhingga</a:t>
            </a:r>
            <a:endParaRPr lang="en-ID" sz="2400" u="sng" dirty="0" smtClean="0">
              <a:solidFill>
                <a:schemeClr val="tx1"/>
              </a:solidFill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A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</a:rPr>
              <a:t>= {a, b, c, d} </a:t>
            </a:r>
            <a:endParaRPr lang="en-ID" sz="2400" dirty="0" smtClean="0">
              <a:solidFill>
                <a:schemeClr val="tx1"/>
              </a:solidFill>
              <a:latin typeface="HP Simplified" panose="020B0606020204020204" pitchFamily="34" charset="0"/>
            </a:endParaRPr>
          </a:p>
          <a:p>
            <a:pPr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E </a:t>
            </a: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</a:rPr>
              <a:t>= {2, 4, 6, 8, …, 40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}</a:t>
            </a:r>
            <a:endParaRPr lang="en-ID" sz="2400" dirty="0">
              <a:solidFill>
                <a:schemeClr val="tx1"/>
              </a:solidFill>
              <a:latin typeface="HP Simplified" panose="020B0606020204020204" pitchFamily="34" charset="0"/>
            </a:endParaRPr>
          </a:p>
        </p:txBody>
      </p:sp>
      <p:grpSp>
        <p:nvGrpSpPr>
          <p:cNvPr id="8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9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2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(</a:t>
            </a:r>
            <a:r>
              <a:rPr lang="en-US" sz="2800" dirty="0" err="1" smtClean="0"/>
              <a:t>Sejati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39803" y="1490082"/>
            <a:ext cx="8911810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200" dirty="0" err="1">
                <a:latin typeface="HP Simplified" panose="020B0606020204020204" pitchFamily="34" charset="0"/>
              </a:rPr>
              <a:t>Himpunan</a:t>
            </a:r>
            <a:r>
              <a:rPr lang="en-ID" sz="2200" dirty="0">
                <a:latin typeface="HP Simplified" panose="020B0606020204020204" pitchFamily="34" charset="0"/>
              </a:rPr>
              <a:t> A </a:t>
            </a:r>
            <a:r>
              <a:rPr lang="en-ID" sz="2200" dirty="0" err="1" smtClean="0">
                <a:latin typeface="HP Simplified" panose="020B0606020204020204" pitchFamily="34" charset="0"/>
              </a:rPr>
              <a:t>merupakan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bagian</a:t>
            </a:r>
            <a:r>
              <a:rPr lang="en-ID" sz="2200" dirty="0" smtClean="0">
                <a:latin typeface="HP Simplified" panose="020B0606020204020204" pitchFamily="34" charset="0"/>
              </a:rPr>
              <a:t> (</a:t>
            </a:r>
            <a:r>
              <a:rPr lang="en-ID" sz="2200" i="1" dirty="0">
                <a:solidFill>
                  <a:schemeClr val="accent1"/>
                </a:solidFill>
                <a:latin typeface="HP Simplified" panose="020B0606020204020204" pitchFamily="34" charset="0"/>
              </a:rPr>
              <a:t>subset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latin typeface="HP Simplified" panose="020B0606020204020204" pitchFamily="34" charset="0"/>
              </a:rPr>
              <a:t>) </a:t>
            </a:r>
            <a:r>
              <a:rPr lang="en-ID" sz="2200" dirty="0" err="1" smtClean="0">
                <a:latin typeface="HP Simplified" panose="020B0606020204020204" pitchFamily="34" charset="0"/>
              </a:rPr>
              <a:t>dari</a:t>
            </a:r>
            <a:r>
              <a:rPr lang="en-ID" sz="2200" dirty="0" smtClean="0">
                <a:latin typeface="HP Simplified" panose="020B0606020204020204" pitchFamily="34" charset="0"/>
              </a:rPr>
              <a:t> B </a:t>
            </a:r>
            <a:r>
              <a:rPr lang="en-ID" sz="2200" dirty="0" err="1">
                <a:latin typeface="HP Simplified" panose="020B0606020204020204" pitchFamily="34" charset="0"/>
              </a:rPr>
              <a:t>jika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dan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hanya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jika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latin typeface="HP Simplified" panose="020B0606020204020204" pitchFamily="34" charset="0"/>
              </a:rPr>
              <a:t>semua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anggota</a:t>
            </a:r>
            <a:r>
              <a:rPr lang="en-ID" sz="2200" dirty="0">
                <a:latin typeface="HP Simplified" panose="020B0606020204020204" pitchFamily="34" charset="0"/>
              </a:rPr>
              <a:t> A </a:t>
            </a:r>
            <a:r>
              <a:rPr lang="en-ID" sz="2200" dirty="0" err="1" smtClean="0">
                <a:latin typeface="HP Simplified" panose="020B0606020204020204" pitchFamily="34" charset="0"/>
              </a:rPr>
              <a:t>juga</a:t>
            </a:r>
            <a:r>
              <a:rPr lang="en-ID" sz="2200" dirty="0" smtClean="0">
                <a:latin typeface="HP Simplified" panose="020B0606020204020204" pitchFamily="34" charset="0"/>
              </a:rPr>
              <a:t> </a:t>
            </a:r>
            <a:r>
              <a:rPr lang="en-ID" sz="2200" dirty="0" err="1">
                <a:latin typeface="HP Simplified" panose="020B0606020204020204" pitchFamily="34" charset="0"/>
              </a:rPr>
              <a:t>anggota</a:t>
            </a:r>
            <a:r>
              <a:rPr lang="en-ID" sz="2200" dirty="0"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latin typeface="HP Simplified" panose="020B0606020204020204" pitchFamily="34" charset="0"/>
              </a:rPr>
              <a:t>B, </a:t>
            </a:r>
            <a:r>
              <a:rPr lang="en-ID" sz="2200" dirty="0" err="1" smtClean="0">
                <a:latin typeface="HP Simplified" panose="020B0606020204020204" pitchFamily="34" charset="0"/>
              </a:rPr>
              <a:t>dinotasikan</a:t>
            </a:r>
            <a:r>
              <a:rPr lang="en-ID" sz="2200" dirty="0" smtClean="0">
                <a:latin typeface="HP Simplified" panose="020B0606020204020204" pitchFamily="34" charset="0"/>
              </a:rPr>
              <a:t>  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A 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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B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atau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B </a:t>
            </a:r>
            <a:r>
              <a:rPr lang="en-ID" sz="2400" dirty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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A</a:t>
            </a:r>
            <a:r>
              <a:rPr lang="en-ID" sz="2200" dirty="0" smtClean="0">
                <a:latin typeface="HP Simplified" panose="020B0606020204020204" pitchFamily="34" charset="0"/>
              </a:rPr>
              <a:t>.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200" dirty="0">
              <a:solidFill>
                <a:schemeClr val="tx1"/>
              </a:solidFill>
              <a:latin typeface="HP Simplified" panose="020B0606020204020204" pitchFamily="34" charset="0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Jika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</a:rPr>
              <a:t>A 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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</a:rPr>
              <a:t> B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dan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B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mengandung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anggota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yang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tidak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terdapat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di A,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maka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A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merupakan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himpunan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accent1"/>
                </a:solidFill>
                <a:latin typeface="HP Simplified" panose="020B0606020204020204" pitchFamily="34" charset="0"/>
              </a:rPr>
              <a:t>sejati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dari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B,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</a:rPr>
              <a:t>dinotasikan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 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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B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atau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B </a:t>
            </a:r>
            <a:r>
              <a:rPr lang="en-ID" sz="2200" dirty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 </a:t>
            </a:r>
            <a:r>
              <a:rPr lang="en-ID" sz="22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A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.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ID" sz="2200" dirty="0">
              <a:solidFill>
                <a:schemeClr val="tx1"/>
              </a:solidFill>
              <a:latin typeface="HP Simplified" panose="020B0606020204020204" pitchFamily="34" charset="0"/>
              <a:sym typeface="Euclid Symbol" panose="05050102010706020507" pitchFamily="18" charset="2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Untuk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semua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2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berlaku</a:t>
            </a:r>
            <a:r>
              <a:rPr lang="en-ID" sz="22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: 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A 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</a:t>
            </a:r>
            <a:r>
              <a:rPr lang="en-ID" sz="22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ID" sz="2200" dirty="0" smtClean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A</a:t>
            </a:r>
            <a:endParaRPr lang="en-ID" sz="2200" dirty="0">
              <a:solidFill>
                <a:schemeClr val="tx1"/>
              </a:solidFill>
              <a:latin typeface="HP Simplified" panose="020B0606020204020204" pitchFamily="34" charset="0"/>
              <a:sym typeface="Euclid Symbol" panose="05050102010706020507" pitchFamily="18" charset="2"/>
            </a:endParaRP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37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Kesamaan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Kardinal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04800" y="1327721"/>
            <a:ext cx="86759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A = B</a:t>
            </a:r>
            <a:r>
              <a:rPr lang="en-ID" sz="2400" dirty="0" smtClean="0">
                <a:latin typeface="HP Simplified" panose="020B0606020204020204" pitchFamily="34" charset="0"/>
              </a:rPr>
              <a:t>, </a:t>
            </a:r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hanya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jika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setiap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</a:rPr>
              <a:t>juga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merupakan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</a:rPr>
              <a:t> B, </a:t>
            </a:r>
            <a:r>
              <a:rPr lang="en-ID" sz="24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A </a:t>
            </a:r>
            <a:r>
              <a:rPr lang="en-ID" sz="24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</a:t>
            </a:r>
            <a:r>
              <a:rPr lang="en-ID" sz="24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 B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begitu</a:t>
            </a:r>
            <a:r>
              <a:rPr lang="en-ID" sz="2400" dirty="0" smtClean="0">
                <a:latin typeface="HP Simplified" panose="020B0606020204020204" pitchFamily="34" charset="0"/>
              </a:rPr>
              <a:t> pula </a:t>
            </a:r>
            <a:r>
              <a:rPr lang="en-ID" sz="2400" dirty="0" err="1" smtClean="0">
                <a:latin typeface="HP Simplified" panose="020B0606020204020204" pitchFamily="34" charset="0"/>
              </a:rPr>
              <a:t>sebaliknya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B </a:t>
            </a:r>
            <a:r>
              <a:rPr lang="en-ID" sz="24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</a:t>
            </a:r>
            <a:r>
              <a:rPr lang="en-ID" sz="2400" dirty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>
                    <a:lumMod val="75000"/>
                  </a:schemeClr>
                </a:solidFill>
                <a:latin typeface="HP Simplified" panose="020B0606020204020204" pitchFamily="34" charset="0"/>
              </a:rPr>
              <a:t>A </a:t>
            </a:r>
            <a:r>
              <a:rPr lang="en-ID" sz="2400" dirty="0" smtClean="0">
                <a:latin typeface="HP Simplified" panose="020B0606020204020204" pitchFamily="34" charset="0"/>
              </a:rPr>
              <a:t>. 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kosong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</a:rPr>
              <a:t>{}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</a:rPr>
              <a:t>atau</a:t>
            </a:r>
            <a:r>
              <a:rPr lang="en-ID" sz="2400" dirty="0" smtClean="0">
                <a:latin typeface="HP Simplified" panose="020B0606020204020204" pitchFamily="34" charset="0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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merupakan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tanpa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kuasa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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merupakan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semua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bagian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Ukuran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atau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bilangan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kardinal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dari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suatu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himpunan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terhingga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merupakan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banyaknya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anggota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A yang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berbeda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, </a:t>
            </a:r>
            <a:r>
              <a:rPr lang="en-ID" sz="2400" dirty="0" err="1" smtClean="0">
                <a:latin typeface="HP Simplified" panose="020B0606020204020204" pitchFamily="34" charset="0"/>
                <a:sym typeface="Euclid Symbol" panose="05050102010706020507" pitchFamily="18" charset="2"/>
              </a:rPr>
              <a:t>dinotasikan</a:t>
            </a:r>
            <a:r>
              <a:rPr lang="en-ID" sz="2400" dirty="0" smtClean="0"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  <a:r>
              <a:rPr lang="en-ID" sz="2400" dirty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|A</a:t>
            </a:r>
            <a:r>
              <a:rPr lang="en-ID" sz="2400" dirty="0" smtClean="0">
                <a:solidFill>
                  <a:schemeClr val="accent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|</a:t>
            </a:r>
            <a:r>
              <a:rPr lang="en-ID" sz="2400" dirty="0" smtClean="0">
                <a:latin typeface="HP Simplified" panose="020B0606020204020204" pitchFamily="34" charset="0"/>
              </a:rPr>
              <a:t>.</a:t>
            </a:r>
            <a:endParaRPr lang="en-ID" sz="2400" dirty="0">
              <a:solidFill>
                <a:schemeClr val="accent1"/>
              </a:solidFill>
              <a:latin typeface="HP Simplified" panose="020B0606020204020204" pitchFamily="34" charset="0"/>
              <a:sym typeface="Euclid Symbol" panose="05050102010706020507" pitchFamily="18" charset="2"/>
            </a:endParaRPr>
          </a:p>
          <a:p>
            <a:pPr marL="174625"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u="sng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Misal</a:t>
            </a:r>
            <a:r>
              <a:rPr lang="en-ID" sz="2400" u="sng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:</a:t>
            </a:r>
          </a:p>
          <a:p>
            <a:pPr marL="174625" indent="-174625"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	|| = 0 </a:t>
            </a:r>
            <a:r>
              <a:rPr lang="en-ID" sz="2400" dirty="0" err="1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dan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 </a:t>
            </a:r>
          </a:p>
          <a:p>
            <a:pPr marL="174625" indent="-174625">
              <a:tabLst>
                <a:tab pos="27686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D" sz="2400" dirty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	</a:t>
            </a:r>
            <a:r>
              <a:rPr lang="en-ID" sz="2400" dirty="0" smtClean="0">
                <a:solidFill>
                  <a:schemeClr val="tx1"/>
                </a:solidFill>
                <a:latin typeface="HP Simplified" panose="020B0606020204020204" pitchFamily="34" charset="0"/>
                <a:sym typeface="Euclid Symbol" panose="05050102010706020507" pitchFamily="18" charset="2"/>
              </a:rPr>
              <a:t>|{2, 4, 6, 8, 8}| =  4</a:t>
            </a:r>
            <a:endParaRPr lang="en-ID" sz="2400" dirty="0" smtClean="0">
              <a:solidFill>
                <a:schemeClr val="tx1"/>
              </a:solidFill>
              <a:latin typeface="HP Simplified" panose="020B0606020204020204" pitchFamily="34" charset="0"/>
            </a:endParaRPr>
          </a:p>
        </p:txBody>
      </p:sp>
      <p:grpSp>
        <p:nvGrpSpPr>
          <p:cNvPr id="5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6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50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1265</Words>
  <Application>Microsoft Office PowerPoint</Application>
  <PresentationFormat>On-screen Show (16:9)</PresentationFormat>
  <Paragraphs>247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Symbol</vt:lpstr>
      <vt:lpstr>Wingdings</vt:lpstr>
      <vt:lpstr>Roboto Condensed Light</vt:lpstr>
      <vt:lpstr>Arial Narrow</vt:lpstr>
      <vt:lpstr>HP Simplified</vt:lpstr>
      <vt:lpstr>Cambria Math</vt:lpstr>
      <vt:lpstr>Calibri</vt:lpstr>
      <vt:lpstr>Euclid Math Two</vt:lpstr>
      <vt:lpstr>Times New Roman</vt:lpstr>
      <vt:lpstr>Arial</vt:lpstr>
      <vt:lpstr>Arvo</vt:lpstr>
      <vt:lpstr>Euclid Symbol</vt:lpstr>
      <vt:lpstr>Verdana</vt:lpstr>
      <vt:lpstr>Roboto Condensed</vt:lpstr>
      <vt:lpstr>Salerio template</vt:lpstr>
      <vt:lpstr>KUIS - 1</vt:lpstr>
      <vt:lpstr>KUIS - 2</vt:lpstr>
      <vt:lpstr>Himpunan dan Peluang</vt:lpstr>
      <vt:lpstr>Review Himpunan</vt:lpstr>
      <vt:lpstr>Himpunan</vt:lpstr>
      <vt:lpstr>Menyatakan Himpunan</vt:lpstr>
      <vt:lpstr>Himpunan Terhingga dan Tak Hingga</vt:lpstr>
      <vt:lpstr>Himpunan Bagian (Sejati)</vt:lpstr>
      <vt:lpstr>Kesamaan Himpunan dan Kardinal</vt:lpstr>
      <vt:lpstr>Himpunan Kuasa</vt:lpstr>
      <vt:lpstr>Irisan dan Gabungan (1)</vt:lpstr>
      <vt:lpstr>Irisan dan Gabungan (2)</vt:lpstr>
      <vt:lpstr>Dua Himpunan Saling Lepas</vt:lpstr>
      <vt:lpstr>Komplemen</vt:lpstr>
      <vt:lpstr>Selisih Dua Himpunan</vt:lpstr>
      <vt:lpstr>Pengantar  Teori Peluang</vt:lpstr>
      <vt:lpstr>Prinsip Dasar Membilang/Penggandaan </vt:lpstr>
      <vt:lpstr>Faktorial</vt:lpstr>
      <vt:lpstr>Permutasi</vt:lpstr>
      <vt:lpstr>Permutasi</vt:lpstr>
      <vt:lpstr>Permutasi Objek yang Sama</vt:lpstr>
      <vt:lpstr>Permutasi Melingkar</vt:lpstr>
      <vt:lpstr>Kombinasi</vt:lpstr>
      <vt:lpstr>Kombinasi</vt:lpstr>
      <vt:lpstr>Kombinasi</vt:lpstr>
      <vt:lpstr>Percobaan</vt:lpstr>
      <vt:lpstr>Menghitung Peluang</vt:lpstr>
      <vt:lpstr>Hukum Penjumlahan Peluang</vt:lpstr>
      <vt:lpstr>Hukum Perkalian Peluang</vt:lpstr>
      <vt:lpstr>Peluang Bersyarat</vt:lpstr>
      <vt:lpstr>Contoh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</dc:creator>
  <cp:lastModifiedBy>rahmat hesha</cp:lastModifiedBy>
  <cp:revision>158</cp:revision>
  <dcterms:modified xsi:type="dcterms:W3CDTF">2019-09-13T05:52:04Z</dcterms:modified>
</cp:coreProperties>
</file>