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5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8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3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4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3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382" y="828676"/>
            <a:ext cx="7734635" cy="1762717"/>
          </a:xfrm>
        </p:spPr>
        <p:txBody>
          <a:bodyPr>
            <a:normAutofit/>
          </a:bodyPr>
          <a:lstStyle/>
          <a:p>
            <a:r>
              <a:rPr dirty="0" err="1"/>
              <a:t>Perhitungan</a:t>
            </a:r>
            <a:r>
              <a:rPr dirty="0"/>
              <a:t> Manual FIS </a:t>
            </a:r>
            <a:r>
              <a:rPr dirty="0" err="1"/>
              <a:t>Metode</a:t>
            </a:r>
            <a:r>
              <a:rPr dirty="0"/>
              <a:t> Tsukamoto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3796" y="4571406"/>
            <a:ext cx="3081506" cy="1045073"/>
          </a:xfrm>
        </p:spPr>
        <p:txBody>
          <a:bodyPr>
            <a:normAutofit/>
          </a:bodyPr>
          <a:lstStyle/>
          <a:p>
            <a:r>
              <a:rPr lang="en-US" sz="1400" cap="none" dirty="0">
                <a:solidFill>
                  <a:schemeClr val="bg1"/>
                </a:solidFill>
              </a:rPr>
              <a:t>Nama	: Rahmat Pangestu</a:t>
            </a:r>
          </a:p>
          <a:p>
            <a:r>
              <a:rPr lang="en-US" sz="1400" cap="none" dirty="0">
                <a:solidFill>
                  <a:schemeClr val="bg1"/>
                </a:solidFill>
              </a:rPr>
              <a:t>Nim		: 221011402286</a:t>
            </a:r>
          </a:p>
          <a:p>
            <a:r>
              <a:rPr lang="en-US" sz="1400" cap="none" dirty="0" err="1">
                <a:solidFill>
                  <a:schemeClr val="bg1"/>
                </a:solidFill>
              </a:rPr>
              <a:t>Kelas</a:t>
            </a:r>
            <a:r>
              <a:rPr lang="en-US" sz="1400" cap="none" dirty="0">
                <a:solidFill>
                  <a:schemeClr val="bg1"/>
                </a:solidFill>
              </a:rPr>
              <a:t> 	: 05TPLM006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41319D-9DEE-7F4C-C970-751F52055549}"/>
              </a:ext>
            </a:extLst>
          </p:cNvPr>
          <p:cNvSpPr txBox="1">
            <a:spLocks/>
          </p:cNvSpPr>
          <p:nvPr/>
        </p:nvSpPr>
        <p:spPr>
          <a:xfrm>
            <a:off x="857082" y="3058863"/>
            <a:ext cx="6239043" cy="1045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Menghitung Produksi Berdasarkan Permintaan dan Persediaan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Aturan Fuzzy (Rule 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pPr>
              <a:defRPr sz="1600"/>
            </a:pPr>
            <a:r>
              <a:t>Jika Permintaan Turun dan Persediaan Sedikit → Produksi Bertambah</a:t>
            </a:r>
          </a:p>
          <a:p>
            <a:pPr>
              <a:defRPr sz="1600"/>
            </a:pPr>
            <a:r>
              <a:t>Jika Permintaan Turun dan Persediaan Sedang → Produksi Berkurang</a:t>
            </a:r>
          </a:p>
          <a:p>
            <a:pPr>
              <a:defRPr sz="1600"/>
            </a:pPr>
            <a:r>
              <a:t>Jika Permintaan Turun dan Persediaan Banyak → Produksi Berkurang</a:t>
            </a:r>
          </a:p>
          <a:p>
            <a:pPr>
              <a:defRPr sz="1600"/>
            </a:pPr>
            <a:r>
              <a:t>Jika Permintaan Tetap dan Persediaan Sedikit → Produksi Bertambah</a:t>
            </a:r>
          </a:p>
          <a:p>
            <a:pPr>
              <a:defRPr sz="1600"/>
            </a:pPr>
            <a:r>
              <a:t>Jika Permintaan Tetap dan Persediaan Sedang → Produksi Berkurang</a:t>
            </a:r>
          </a:p>
          <a:p>
            <a:pPr>
              <a:defRPr sz="1600"/>
            </a:pPr>
            <a:r>
              <a:t>Jika Permintaan Tetap dan Persediaan Banyak → Produksi Berkurang</a:t>
            </a:r>
          </a:p>
          <a:p>
            <a:pPr>
              <a:defRPr sz="1600"/>
            </a:pPr>
            <a:r>
              <a:t>Jika Permintaan Naik dan Persediaan Sedikit → Produksi Bertambah</a:t>
            </a:r>
          </a:p>
          <a:p>
            <a:pPr>
              <a:defRPr sz="1600"/>
            </a:pPr>
            <a:r>
              <a:t>Jika Permintaan Naik dan Persediaan Sedang → Produksi Bertambah</a:t>
            </a:r>
          </a:p>
          <a:p>
            <a:pPr>
              <a:defRPr sz="1600"/>
            </a:pPr>
            <a:r>
              <a:t>Jika Permintaan Naik dan Persediaan Banyak → Produksi Berkurang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Fungsi Keanggotaan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0025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1600"/>
            </a:pPr>
            <a:endParaRPr dirty="0"/>
          </a:p>
          <a:p>
            <a:pPr algn="l">
              <a:defRPr sz="1600"/>
            </a:pPr>
            <a:r>
              <a:rPr dirty="0" err="1"/>
              <a:t>Permintaan</a:t>
            </a:r>
            <a:r>
              <a:rPr dirty="0"/>
              <a:t>:</a:t>
            </a:r>
          </a:p>
          <a:p>
            <a:pPr algn="l">
              <a:defRPr sz="1600"/>
            </a:pPr>
            <a:r>
              <a:rPr dirty="0"/>
              <a:t>1. Turun: </a:t>
            </a:r>
            <a:r>
              <a:rPr dirty="0" err="1"/>
              <a:t>μ_turun</a:t>
            </a:r>
            <a:r>
              <a:rPr dirty="0"/>
              <a:t>(x) = max(0, (3000 - x) / 3000)</a:t>
            </a:r>
          </a:p>
          <a:p>
            <a:pPr algn="l">
              <a:defRPr sz="1600"/>
            </a:pPr>
            <a:r>
              <a:rPr dirty="0"/>
              <a:t>2. </a:t>
            </a:r>
            <a:r>
              <a:rPr dirty="0" err="1"/>
              <a:t>Tetap</a:t>
            </a:r>
            <a:r>
              <a:rPr dirty="0"/>
              <a:t>: </a:t>
            </a:r>
            <a:r>
              <a:rPr dirty="0" err="1"/>
              <a:t>μ_tetap</a:t>
            </a:r>
            <a:r>
              <a:rPr dirty="0"/>
              <a:t>(x) = max(0, min((x - 1000) / 2000, (5000 - x) / 2000))</a:t>
            </a:r>
          </a:p>
          <a:p>
            <a:pPr algn="l">
              <a:defRPr sz="1600"/>
            </a:pPr>
            <a:r>
              <a:rPr dirty="0"/>
              <a:t>3. Naik: </a:t>
            </a:r>
            <a:r>
              <a:rPr dirty="0" err="1"/>
              <a:t>μ_naik</a:t>
            </a:r>
            <a:r>
              <a:rPr dirty="0"/>
              <a:t>(x) = max(0, (x - 3000) / 3000)</a:t>
            </a:r>
          </a:p>
          <a:p>
            <a:pPr algn="l">
              <a:defRPr sz="1600"/>
            </a:pPr>
            <a:endParaRPr dirty="0"/>
          </a:p>
          <a:p>
            <a:pPr algn="l">
              <a:defRPr sz="1600"/>
            </a:pPr>
            <a:r>
              <a:rPr dirty="0" err="1"/>
              <a:t>Persediaan</a:t>
            </a:r>
            <a:r>
              <a:rPr dirty="0"/>
              <a:t>:</a:t>
            </a:r>
          </a:p>
          <a:p>
            <a:pPr algn="l">
              <a:defRPr sz="1600"/>
            </a:pPr>
            <a:r>
              <a:rPr dirty="0"/>
              <a:t>1. </a:t>
            </a:r>
            <a:r>
              <a:rPr dirty="0" err="1"/>
              <a:t>Sedikit</a:t>
            </a:r>
            <a:r>
              <a:rPr dirty="0"/>
              <a:t>: </a:t>
            </a:r>
            <a:r>
              <a:rPr dirty="0" err="1"/>
              <a:t>μ_sedikit</a:t>
            </a:r>
            <a:r>
              <a:rPr dirty="0"/>
              <a:t>(x) = max(0, (300 - x) / 300)</a:t>
            </a:r>
          </a:p>
          <a:p>
            <a:pPr algn="l">
              <a:defRPr sz="1600"/>
            </a:pPr>
            <a:r>
              <a:rPr dirty="0"/>
              <a:t>2. Sedang: </a:t>
            </a:r>
            <a:r>
              <a:rPr dirty="0" err="1"/>
              <a:t>μ_sedang</a:t>
            </a:r>
            <a:r>
              <a:rPr dirty="0"/>
              <a:t>(x) = max(0, min((x - 100) / 200, (600 - x) / 200))</a:t>
            </a:r>
          </a:p>
          <a:p>
            <a:pPr algn="l">
              <a:defRPr sz="1600"/>
            </a:pPr>
            <a:r>
              <a:rPr dirty="0"/>
              <a:t>3. Banyak: </a:t>
            </a:r>
            <a:r>
              <a:rPr dirty="0" err="1"/>
              <a:t>μ_banyak</a:t>
            </a:r>
            <a:r>
              <a:rPr dirty="0"/>
              <a:t>(x) = max(0, (x - 400) / 300)</a:t>
            </a:r>
          </a:p>
          <a:p>
            <a:pPr algn="l">
              <a:defRPr sz="16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Contoh Nilai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Permintaan = 2000</a:t>
            </a:r>
          </a:p>
          <a:p>
            <a:pPr>
              <a:defRPr sz="1600"/>
            </a:pPr>
            <a:r>
              <a:t>Persediaan = 350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Nilai Keanggotaan Input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11455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1600"/>
            </a:pPr>
            <a:endParaRPr dirty="0"/>
          </a:p>
          <a:p>
            <a:pPr algn="l">
              <a:defRPr sz="1600"/>
            </a:pPr>
            <a:r>
              <a:rPr dirty="0" err="1"/>
              <a:t>Permintaan</a:t>
            </a:r>
            <a:r>
              <a:rPr dirty="0"/>
              <a:t> (x = 2000):</a:t>
            </a:r>
          </a:p>
          <a:p>
            <a:pPr algn="l">
              <a:defRPr sz="1600"/>
            </a:pPr>
            <a:r>
              <a:rPr dirty="0"/>
              <a:t>1. </a:t>
            </a:r>
            <a:r>
              <a:rPr dirty="0" err="1"/>
              <a:t>μ_turun</a:t>
            </a:r>
            <a:r>
              <a:rPr dirty="0"/>
              <a:t> = (3000 - 2000) / 3000 = 0.33</a:t>
            </a:r>
          </a:p>
          <a:p>
            <a:pPr algn="l">
              <a:defRPr sz="1600"/>
            </a:pPr>
            <a:r>
              <a:rPr dirty="0"/>
              <a:t>2. </a:t>
            </a:r>
            <a:r>
              <a:rPr dirty="0" err="1"/>
              <a:t>μ_tetap</a:t>
            </a:r>
            <a:r>
              <a:rPr dirty="0"/>
              <a:t> = (2000 - 1000) / 2000 = 0.5</a:t>
            </a:r>
          </a:p>
          <a:p>
            <a:pPr algn="l">
              <a:defRPr sz="1600"/>
            </a:pPr>
            <a:r>
              <a:rPr dirty="0"/>
              <a:t>3. </a:t>
            </a:r>
            <a:r>
              <a:rPr dirty="0" err="1"/>
              <a:t>μ_naik</a:t>
            </a:r>
            <a:r>
              <a:rPr dirty="0"/>
              <a:t> = 0</a:t>
            </a:r>
          </a:p>
          <a:p>
            <a:pPr algn="l">
              <a:defRPr sz="1600"/>
            </a:pPr>
            <a:endParaRPr dirty="0"/>
          </a:p>
          <a:p>
            <a:pPr algn="l">
              <a:defRPr sz="1600"/>
            </a:pPr>
            <a:r>
              <a:rPr dirty="0" err="1"/>
              <a:t>Persediaan</a:t>
            </a:r>
            <a:r>
              <a:rPr dirty="0"/>
              <a:t> (x = 350):</a:t>
            </a:r>
          </a:p>
          <a:p>
            <a:pPr algn="l">
              <a:defRPr sz="1600"/>
            </a:pPr>
            <a:r>
              <a:rPr dirty="0"/>
              <a:t>1. </a:t>
            </a:r>
            <a:r>
              <a:rPr dirty="0" err="1"/>
              <a:t>μ_sedikit</a:t>
            </a:r>
            <a:r>
              <a:rPr dirty="0"/>
              <a:t> = 0</a:t>
            </a:r>
          </a:p>
          <a:p>
            <a:pPr algn="l">
              <a:defRPr sz="1600"/>
            </a:pPr>
            <a:r>
              <a:rPr dirty="0"/>
              <a:t>2. </a:t>
            </a:r>
            <a:r>
              <a:rPr dirty="0" err="1"/>
              <a:t>μ_sedang</a:t>
            </a:r>
            <a:r>
              <a:rPr dirty="0"/>
              <a:t> = (350 - 100) / 200 = 0.25</a:t>
            </a:r>
          </a:p>
          <a:p>
            <a:pPr algn="l">
              <a:defRPr sz="1600"/>
            </a:pPr>
            <a:r>
              <a:rPr dirty="0"/>
              <a:t>3. </a:t>
            </a:r>
            <a:r>
              <a:rPr dirty="0" err="1"/>
              <a:t>μ_banyak</a:t>
            </a:r>
            <a:r>
              <a:rPr dirty="0"/>
              <a:t> = 0</a:t>
            </a:r>
          </a:p>
          <a:p>
            <a:pPr algn="l">
              <a:defRPr sz="1600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Perhitungan Inferensi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37" y="2143125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1600"/>
            </a:pPr>
            <a:endParaRPr dirty="0"/>
          </a:p>
          <a:p>
            <a:pPr algn="l">
              <a:defRPr sz="1600"/>
            </a:pPr>
            <a:r>
              <a:rPr dirty="0"/>
              <a:t>Rule 1: Jika </a:t>
            </a:r>
            <a:r>
              <a:rPr dirty="0" err="1"/>
              <a:t>Permintaan</a:t>
            </a:r>
            <a:r>
              <a:rPr dirty="0"/>
              <a:t> Turun (0.33) dan </a:t>
            </a:r>
            <a:r>
              <a:rPr dirty="0" err="1"/>
              <a:t>Persediaan</a:t>
            </a:r>
            <a:r>
              <a:rPr dirty="0"/>
              <a:t> </a:t>
            </a:r>
            <a:r>
              <a:rPr dirty="0" err="1"/>
              <a:t>Sedikit</a:t>
            </a:r>
            <a:r>
              <a:rPr dirty="0"/>
              <a:t> (0) → </a:t>
            </a:r>
            <a:r>
              <a:rPr dirty="0" err="1"/>
              <a:t>Produksi</a:t>
            </a:r>
            <a:r>
              <a:rPr dirty="0"/>
              <a:t> </a:t>
            </a:r>
            <a:r>
              <a:rPr dirty="0" err="1"/>
              <a:t>Bertambah</a:t>
            </a:r>
            <a:endParaRPr dirty="0"/>
          </a:p>
          <a:p>
            <a:pPr algn="l">
              <a:defRPr sz="1600"/>
            </a:pPr>
            <a:r>
              <a:rPr dirty="0"/>
              <a:t>μ_rule1 = min(0.33, 0) = 0</a:t>
            </a:r>
          </a:p>
          <a:p>
            <a:pPr algn="l">
              <a:defRPr sz="1600"/>
            </a:pPr>
            <a:endParaRPr dirty="0"/>
          </a:p>
          <a:p>
            <a:pPr algn="l">
              <a:defRPr sz="1600"/>
            </a:pPr>
            <a:r>
              <a:rPr dirty="0"/>
              <a:t>Rule 2: Jika </a:t>
            </a:r>
            <a:r>
              <a:rPr dirty="0" err="1"/>
              <a:t>Permintaan</a:t>
            </a:r>
            <a:r>
              <a:rPr dirty="0"/>
              <a:t> Turun (0.33) dan </a:t>
            </a:r>
            <a:r>
              <a:rPr dirty="0" err="1"/>
              <a:t>Persediaan</a:t>
            </a:r>
            <a:r>
              <a:rPr dirty="0"/>
              <a:t> Sedang (0.25) → </a:t>
            </a:r>
            <a:r>
              <a:rPr dirty="0" err="1"/>
              <a:t>Produksi</a:t>
            </a:r>
            <a:r>
              <a:rPr dirty="0"/>
              <a:t> </a:t>
            </a:r>
            <a:r>
              <a:rPr dirty="0" err="1"/>
              <a:t>Berkurang</a:t>
            </a:r>
            <a:endParaRPr dirty="0"/>
          </a:p>
          <a:p>
            <a:pPr algn="l">
              <a:defRPr sz="1600"/>
            </a:pPr>
            <a:r>
              <a:rPr dirty="0"/>
              <a:t>μ_rule2 = min(0.33, 0.25) = 0.25</a:t>
            </a:r>
          </a:p>
          <a:p>
            <a:pPr algn="l">
              <a:defRPr sz="1600"/>
            </a:pPr>
            <a:r>
              <a:rPr dirty="0" err="1"/>
              <a:t>Produksi</a:t>
            </a:r>
            <a:r>
              <a:rPr dirty="0"/>
              <a:t> = 1000 + 0.25 * (7000 - 1000) = 2500</a:t>
            </a:r>
          </a:p>
          <a:p>
            <a:pPr algn="l">
              <a:defRPr sz="1600"/>
            </a:pPr>
            <a:endParaRPr dirty="0"/>
          </a:p>
          <a:p>
            <a:pPr algn="l">
              <a:defRPr sz="1600"/>
            </a:pPr>
            <a:r>
              <a:rPr dirty="0"/>
              <a:t>Rule 3: Jika </a:t>
            </a:r>
            <a:r>
              <a:rPr dirty="0" err="1"/>
              <a:t>Permintaan</a:t>
            </a:r>
            <a:r>
              <a:rPr dirty="0"/>
              <a:t> </a:t>
            </a:r>
            <a:r>
              <a:rPr dirty="0" err="1"/>
              <a:t>Tetap</a:t>
            </a:r>
            <a:r>
              <a:rPr dirty="0"/>
              <a:t> (0.5) dan </a:t>
            </a:r>
            <a:r>
              <a:rPr dirty="0" err="1"/>
              <a:t>Persediaan</a:t>
            </a:r>
            <a:r>
              <a:rPr dirty="0"/>
              <a:t> Sedang (0.25) → </a:t>
            </a:r>
            <a:r>
              <a:rPr dirty="0" err="1"/>
              <a:t>Produksi</a:t>
            </a:r>
            <a:r>
              <a:rPr dirty="0"/>
              <a:t> </a:t>
            </a:r>
            <a:r>
              <a:rPr dirty="0" err="1"/>
              <a:t>Berkurang</a:t>
            </a:r>
            <a:endParaRPr dirty="0"/>
          </a:p>
          <a:p>
            <a:pPr algn="l">
              <a:defRPr sz="1600"/>
            </a:pPr>
            <a:r>
              <a:rPr dirty="0"/>
              <a:t>μ_rule3 = min(0.5, 0.25) = 0.25</a:t>
            </a:r>
          </a:p>
          <a:p>
            <a:pPr algn="l">
              <a:defRPr sz="1600"/>
            </a:pPr>
            <a:r>
              <a:rPr dirty="0" err="1"/>
              <a:t>Produksi</a:t>
            </a:r>
            <a:r>
              <a:rPr dirty="0"/>
              <a:t> = 2500</a:t>
            </a:r>
          </a:p>
          <a:p>
            <a:pPr algn="l">
              <a:defRPr sz="1600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Defuzzifikasi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440" y="2028825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1600"/>
            </a:pPr>
            <a:endParaRPr dirty="0"/>
          </a:p>
          <a:p>
            <a:pPr algn="l">
              <a:defRPr sz="1600"/>
            </a:pPr>
            <a:r>
              <a:rPr dirty="0"/>
              <a:t>Rata-rata </a:t>
            </a:r>
            <a:r>
              <a:rPr dirty="0" err="1"/>
              <a:t>tertimbang</a:t>
            </a:r>
            <a:r>
              <a:rPr dirty="0"/>
              <a:t>:</a:t>
            </a:r>
          </a:p>
          <a:p>
            <a:pPr algn="l">
              <a:defRPr sz="1600"/>
            </a:pPr>
            <a:r>
              <a:rPr dirty="0"/>
              <a:t>z = (Σ(</a:t>
            </a:r>
            <a:r>
              <a:rPr dirty="0" err="1"/>
              <a:t>μ_i</a:t>
            </a:r>
            <a:r>
              <a:rPr dirty="0"/>
              <a:t> * </a:t>
            </a:r>
            <a:r>
              <a:rPr dirty="0" err="1"/>
              <a:t>z_i</a:t>
            </a:r>
            <a:r>
              <a:rPr dirty="0"/>
              <a:t>)) / (Σ </a:t>
            </a:r>
            <a:r>
              <a:rPr dirty="0" err="1"/>
              <a:t>μ_i</a:t>
            </a:r>
            <a:r>
              <a:rPr dirty="0"/>
              <a:t>)</a:t>
            </a:r>
          </a:p>
          <a:p>
            <a:pPr algn="l">
              <a:defRPr sz="1600"/>
            </a:pPr>
            <a:r>
              <a:rPr dirty="0"/>
              <a:t>z = [(0.25 * 2500) + (0.25 * 2500)] / (0.25 + 0.25)</a:t>
            </a:r>
          </a:p>
          <a:p>
            <a:pPr algn="l">
              <a:defRPr sz="1600"/>
            </a:pPr>
            <a:r>
              <a:rPr dirty="0"/>
              <a:t>z = 2500</a:t>
            </a:r>
          </a:p>
          <a:p>
            <a:pPr algn="l">
              <a:defRPr sz="1600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Hasil Akhir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Output Produksi = 2500</a:t>
            </a:r>
          </a:p>
          <a:p>
            <a:pPr>
              <a:defRPr sz="1600"/>
            </a:pPr>
            <a:r>
              <a:t>Input: Permintaan = 2000, Persediaan = 350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 b="1"/>
            </a:pPr>
            <a:r>
              <a:t>Metode Tsukamoto digunakan untuk menghitung nilai produksi.</a:t>
            </a:r>
          </a:p>
          <a:p>
            <a:pPr>
              <a:defRPr sz="1800" b="1"/>
            </a:pPr>
            <a:r>
              <a:t>Menggunakan inferensi fuzzy dengan nilai keanggotaan.</a:t>
            </a:r>
          </a:p>
          <a:p>
            <a:pPr>
              <a:defRPr sz="1800" b="1"/>
            </a:pPr>
            <a:r>
              <a:t>Defuzzifikasi menggunakan metode rata-rata tertimbang.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555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Perhitungan Manual FIS Metode Tsukamoto</vt:lpstr>
      <vt:lpstr>Aturan Fuzzy (Rule Base)</vt:lpstr>
      <vt:lpstr>Fungsi Keanggotaan</vt:lpstr>
      <vt:lpstr>Contoh Nilai Input</vt:lpstr>
      <vt:lpstr>Nilai Keanggotaan Input</vt:lpstr>
      <vt:lpstr>Perhitungan Inferensi</vt:lpstr>
      <vt:lpstr>Defuzzifikasi</vt:lpstr>
      <vt:lpstr>Hasil Akhir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Rahmat</dc:creator>
  <cp:keywords/>
  <dc:description>generated using python-pptx</dc:description>
  <cp:lastModifiedBy>rahmat pangestu</cp:lastModifiedBy>
  <cp:revision>3</cp:revision>
  <dcterms:created xsi:type="dcterms:W3CDTF">2013-01-27T09:14:16Z</dcterms:created>
  <dcterms:modified xsi:type="dcterms:W3CDTF">2024-12-15T15:55:06Z</dcterms:modified>
  <cp:category/>
</cp:coreProperties>
</file>