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8" r:id="rId3"/>
    <p:sldId id="259" r:id="rId4"/>
    <p:sldId id="260"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Fjalla One" panose="02000506040000020004"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F9AED-6A8A-4D94-81D9-D16F5AAC92F1}">
  <a:tblStyle styleId="{687F9AED-6A8A-4D94-81D9-D16F5AAC92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7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220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0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520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03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97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0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47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7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64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69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7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66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2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solidFill>
                  <a:schemeClr val="dk2"/>
                </a:solidFill>
              </a:rPr>
              <a:t>Unit Testing &amp;</a:t>
            </a:r>
            <a:br>
              <a:rPr lang="en-US" sz="3600" dirty="0">
                <a:solidFill>
                  <a:schemeClr val="dk2"/>
                </a:solidFill>
              </a:rPr>
            </a:br>
            <a:r>
              <a:rPr lang="en-US" sz="3600" dirty="0">
                <a:solidFill>
                  <a:schemeClr val="dk2"/>
                </a:solidFill>
              </a:rPr>
              <a:t>White Box Testing</a:t>
            </a:r>
            <a:endParaRPr sz="36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Rahmat </a:t>
            </a:r>
            <a:r>
              <a:rPr lang="en-US" sz="2300" dirty="0" err="1">
                <a:solidFill>
                  <a:schemeClr val="accent1"/>
                </a:solidFill>
              </a:rPr>
              <a:t>Prasetyo</a:t>
            </a:r>
            <a:endParaRPr lang="en-US" sz="2300" dirty="0">
              <a:solidFill>
                <a:schemeClr val="accent1"/>
              </a:solidFill>
            </a:endParaRPr>
          </a:p>
          <a:p>
            <a:pPr marL="0" lvl="0" indent="0" algn="r" rtl="0">
              <a:spcBef>
                <a:spcPts val="0"/>
              </a:spcBef>
              <a:spcAft>
                <a:spcPts val="0"/>
              </a:spcAft>
              <a:buClr>
                <a:schemeClr val="dk1"/>
              </a:buClr>
              <a:buSzPts val="1100"/>
              <a:buFont typeface="Arial"/>
              <a:buNone/>
            </a:pPr>
            <a:r>
              <a:rPr lang="id-ID" sz="2300" dirty="0">
                <a:solidFill>
                  <a:schemeClr val="accent1"/>
                </a:solidFill>
              </a:rPr>
              <a:t>201011400693</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CI (</a:t>
            </a:r>
            <a:r>
              <a:rPr lang="en-US" sz="2800" dirty="0"/>
              <a:t>Continuous Integration</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CI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Integration</a:t>
            </a:r>
            <a:r>
              <a:rPr lang="id-ID" dirty="0">
                <a:latin typeface="Barlow Semi Condensed"/>
                <a:ea typeface="Barlow Semi Condensed"/>
                <a:cs typeface="Barlow Semi Condensed"/>
                <a:sym typeface="Barlow Semi Condensed"/>
              </a:rPr>
              <a:t>) adalah praktik dalam pengembangan perangkat lunak yang melibatkan penggabungan perubahan kode dari berbagai pengembang ke dalam repositori kode bersama secara teratur, biasanya beberapa kali sehari.</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216760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id-ID" dirty="0"/>
              <a:t>u</a:t>
            </a:r>
            <a:r>
              <a:rPr lang="en" dirty="0"/>
              <a:t>juan CI (</a:t>
            </a:r>
            <a:r>
              <a:rPr lang="en-US" sz="2800" dirty="0"/>
              <a:t>Continuous Integration</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CI adalah untuk memfasilitasi integrasi berkelanjutan, mengidentifikasi masalah integrasi lebih awal, dan memastikan bahwa kode yang diintegrasikan berfungsi dengan baik. Beberapa konsep kunci dalam CI meliputi:</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Otomatisasi </a:t>
            </a:r>
            <a:r>
              <a:rPr lang="id-ID" dirty="0" err="1">
                <a:latin typeface="Barlow Semi Condensed"/>
                <a:ea typeface="Barlow Semi Condensed"/>
                <a:cs typeface="Barlow Semi Condensed"/>
                <a:sym typeface="Barlow Semi Condensed"/>
              </a:rPr>
              <a:t>Build</a:t>
            </a:r>
            <a:endParaRPr lang="en-US"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Pengujian Otomatis</a:t>
            </a:r>
            <a:endParaRPr lang="en-US"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err="1">
                <a:latin typeface="Barlow Semi Condensed"/>
                <a:ea typeface="Barlow Semi Condensed"/>
                <a:cs typeface="Barlow Semi Condensed"/>
                <a:sym typeface="Barlow Semi Condensed"/>
              </a:rPr>
              <a:t>Monitoring</a:t>
            </a:r>
            <a:r>
              <a:rPr lang="id-ID" dirty="0">
                <a:latin typeface="Barlow Semi Condensed"/>
                <a:ea typeface="Barlow Semi Condensed"/>
                <a:cs typeface="Barlow Semi Condensed"/>
                <a:sym typeface="Barlow Semi Condensed"/>
              </a:rPr>
              <a:t> dan Laporan</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Integrasi Berkelanjutan</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88412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CD (</a:t>
            </a:r>
            <a:r>
              <a:rPr lang="en-US" sz="2800" dirty="0"/>
              <a:t>Continuous Delivery</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(CD) adalah suatu praktik dalam pengembangan perangkat lunak yang bertujuan untuk mengotomatisasi dan mempermudah proses pengiriman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perangkat lunak ke lingkungan produksi. Dalam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setiap kali ada perubahan kode yang telah melalui proses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Integration</a:t>
            </a:r>
            <a:r>
              <a:rPr lang="id-ID" dirty="0">
                <a:latin typeface="Barlow Semi Condensed"/>
                <a:ea typeface="Barlow Semi Condensed"/>
                <a:cs typeface="Barlow Semi Condensed"/>
                <a:sym typeface="Barlow Semi Condensed"/>
              </a:rPr>
              <a:t> (CI) dan dianggap berhasil, perubahan tersebut akan diotomatisasi untuk </a:t>
            </a:r>
            <a:r>
              <a:rPr lang="id-ID" dirty="0" err="1">
                <a:latin typeface="Barlow Semi Condensed"/>
                <a:ea typeface="Barlow Semi Condensed"/>
                <a:cs typeface="Barlow Semi Condensed"/>
                <a:sym typeface="Barlow Semi Condensed"/>
              </a:rPr>
              <a:t>dideploy</a:t>
            </a:r>
            <a:r>
              <a:rPr lang="id-ID" dirty="0">
                <a:latin typeface="Barlow Semi Condensed"/>
                <a:ea typeface="Barlow Semi Condensed"/>
                <a:cs typeface="Barlow Semi Condensed"/>
                <a:sym typeface="Barlow Semi Condensed"/>
              </a:rPr>
              <a:t> ke lingkungan pengujian, </a:t>
            </a:r>
            <a:r>
              <a:rPr lang="id-ID" dirty="0" err="1">
                <a:latin typeface="Barlow Semi Condensed"/>
                <a:ea typeface="Barlow Semi Condensed"/>
                <a:cs typeface="Barlow Semi Condensed"/>
                <a:sym typeface="Barlow Semi Condensed"/>
              </a:rPr>
              <a:t>staging</a:t>
            </a:r>
            <a:r>
              <a:rPr lang="id-ID" dirty="0">
                <a:latin typeface="Barlow Semi Condensed"/>
                <a:ea typeface="Barlow Semi Condensed"/>
                <a:cs typeface="Barlow Semi Condensed"/>
                <a:sym typeface="Barlow Semi Condensed"/>
              </a:rPr>
              <a:t>, atau </a:t>
            </a:r>
            <a:r>
              <a:rPr lang="id-ID" dirty="0" err="1">
                <a:latin typeface="Barlow Semi Condensed"/>
                <a:ea typeface="Barlow Semi Condensed"/>
                <a:cs typeface="Barlow Semi Condensed"/>
                <a:sym typeface="Barlow Semi Condensed"/>
              </a:rPr>
              <a:t>pre</a:t>
            </a:r>
            <a:r>
              <a:rPr lang="id-ID" dirty="0">
                <a:latin typeface="Barlow Semi Condensed"/>
                <a:ea typeface="Barlow Semi Condensed"/>
                <a:cs typeface="Barlow Semi Condensed"/>
                <a:sym typeface="Barlow Semi Condensed"/>
              </a:rPr>
              <a:t>-produksi.</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258120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CD (</a:t>
            </a:r>
            <a:r>
              <a:rPr lang="en-US" sz="2800" dirty="0"/>
              <a:t>Continuous Delivery</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utama dari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adalah untuk menciptakan proses pengembangan yang efisien, cepat, dan andal, sehingga perangkat lunak dapat dihadirkan kepada pengguna akhir dengan lebih sedikit hambatan dan risiko kesalahan.</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Pengiriman Cepat dan Teratur</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Peningkatan Kualitas Perangkat Lunak</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Reduksi Risiko</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Fleksibilitas Manajemen Rilis</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
        <p:nvSpPr>
          <p:cNvPr id="2" name="Google Shape;2178;p39">
            <a:extLst>
              <a:ext uri="{FF2B5EF4-FFF2-40B4-BE49-F238E27FC236}">
                <a16:creationId xmlns:a16="http://schemas.microsoft.com/office/drawing/2014/main" id="{E9163190-7110-26AA-F7C3-47BCCFEF3AF4}"/>
              </a:ext>
            </a:extLst>
          </p:cNvPr>
          <p:cNvSpPr txBox="1">
            <a:spLocks/>
          </p:cNvSpPr>
          <p:nvPr/>
        </p:nvSpPr>
        <p:spPr>
          <a:xfrm>
            <a:off x="5264374" y="3704527"/>
            <a:ext cx="2827003" cy="1438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285750" lvl="0" indent="-285750" algn="l" rtl="0">
              <a:spcBef>
                <a:spcPts val="0"/>
              </a:spcBef>
              <a:spcAft>
                <a:spcPts val="0"/>
              </a:spcAft>
              <a:buFont typeface="Arial" panose="020B0604020202020204" pitchFamily="34" charset="0"/>
              <a:buChar char="•"/>
            </a:pPr>
            <a:endParaRPr lang="id-ID"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Kepatuhan dan Dokumentasi</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Penghematan Waktu dan Biaya</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Peningkatan Kolaborasi</a:t>
            </a:r>
          </a:p>
        </p:txBody>
      </p:sp>
    </p:spTree>
    <p:extLst>
      <p:ext uri="{BB962C8B-B14F-4D97-AF65-F5344CB8AC3E}">
        <p14:creationId xmlns:p14="http://schemas.microsoft.com/office/powerpoint/2010/main" val="316095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1. </a:t>
            </a:r>
            <a:r>
              <a:rPr lang="en-US">
                <a:latin typeface="Barlow Semi Condensed"/>
                <a:ea typeface="Barlow Semi Condensed"/>
                <a:cs typeface="Barlow Semi Condensed"/>
                <a:sym typeface="Barlow Semi Condensed"/>
              </a:rPr>
              <a:t>Membuat file fuzzy.py</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5D561CA6-4619-9824-FA3B-461A665E32AD}"/>
              </a:ext>
            </a:extLst>
          </p:cNvPr>
          <p:cNvPicPr>
            <a:picLocks noChangeAspect="1"/>
          </p:cNvPicPr>
          <p:nvPr/>
        </p:nvPicPr>
        <p:blipFill>
          <a:blip r:embed="rId3"/>
          <a:stretch>
            <a:fillRect/>
          </a:stretch>
        </p:blipFill>
        <p:spPr>
          <a:xfrm>
            <a:off x="1150230" y="1190847"/>
            <a:ext cx="6804837" cy="3825853"/>
          </a:xfrm>
          <a:prstGeom prst="rect">
            <a:avLst/>
          </a:prstGeom>
        </p:spPr>
      </p:pic>
    </p:spTree>
    <p:extLst>
      <p:ext uri="{BB962C8B-B14F-4D97-AF65-F5344CB8AC3E}">
        <p14:creationId xmlns:p14="http://schemas.microsoft.com/office/powerpoint/2010/main" val="200480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a:t>
            </a:r>
            <a:r>
              <a:rPr lang="en-US" dirty="0">
                <a:latin typeface="Barlow Semi Condensed"/>
                <a:ea typeface="Barlow Semi Condensed"/>
                <a:cs typeface="Barlow Semi Condensed"/>
                <a:sym typeface="Barlow Semi Condensed"/>
              </a:rPr>
              <a:t>. Membuat file test_fuzzy.py</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3E0031A1-E323-4BFE-32D2-C40C45DB29E7}"/>
              </a:ext>
            </a:extLst>
          </p:cNvPr>
          <p:cNvPicPr>
            <a:picLocks noChangeAspect="1"/>
          </p:cNvPicPr>
          <p:nvPr/>
        </p:nvPicPr>
        <p:blipFill>
          <a:blip r:embed="rId3"/>
          <a:stretch>
            <a:fillRect/>
          </a:stretch>
        </p:blipFill>
        <p:spPr>
          <a:xfrm>
            <a:off x="1174898" y="1190847"/>
            <a:ext cx="6794204" cy="3819875"/>
          </a:xfrm>
          <a:prstGeom prst="rect">
            <a:avLst/>
          </a:prstGeom>
        </p:spPr>
      </p:pic>
    </p:spTree>
    <p:extLst>
      <p:ext uri="{BB962C8B-B14F-4D97-AF65-F5344CB8AC3E}">
        <p14:creationId xmlns:p14="http://schemas.microsoft.com/office/powerpoint/2010/main" val="397552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3. </a:t>
            </a:r>
            <a:r>
              <a:rPr lang="en-US" dirty="0" err="1">
                <a:latin typeface="Barlow Semi Condensed"/>
                <a:ea typeface="Barlow Semi Condensed"/>
                <a:cs typeface="Barlow Semi Condensed"/>
                <a:sym typeface="Barlow Semi Condensed"/>
              </a:rPr>
              <a:t>Menjalankan</a:t>
            </a:r>
            <a:r>
              <a:rPr lang="en-US" dirty="0">
                <a:latin typeface="Barlow Semi Condensed"/>
                <a:ea typeface="Barlow Semi Condensed"/>
                <a:cs typeface="Barlow Semi Condensed"/>
                <a:sym typeface="Barlow Semi Condensed"/>
              </a:rPr>
              <a:t> file test_fuzzy.py</a:t>
            </a:r>
            <a:endParaRPr dirty="0">
              <a:latin typeface="Barlow Semi Condensed"/>
              <a:ea typeface="Barlow Semi Condensed"/>
              <a:cs typeface="Barlow Semi Condensed"/>
              <a:sym typeface="Barlow Semi Condensed"/>
            </a:endParaRPr>
          </a:p>
        </p:txBody>
      </p:sp>
      <p:pic>
        <p:nvPicPr>
          <p:cNvPr id="8" name="Picture 7">
            <a:extLst>
              <a:ext uri="{FF2B5EF4-FFF2-40B4-BE49-F238E27FC236}">
                <a16:creationId xmlns:a16="http://schemas.microsoft.com/office/drawing/2014/main" id="{C5E93D6C-C7CE-70E2-592A-852CFC05CB87}"/>
              </a:ext>
            </a:extLst>
          </p:cNvPr>
          <p:cNvPicPr>
            <a:picLocks noChangeAspect="1"/>
          </p:cNvPicPr>
          <p:nvPr/>
        </p:nvPicPr>
        <p:blipFill>
          <a:blip r:embed="rId3"/>
          <a:stretch>
            <a:fillRect/>
          </a:stretch>
        </p:blipFill>
        <p:spPr>
          <a:xfrm>
            <a:off x="1180214" y="1190847"/>
            <a:ext cx="6783572" cy="3813897"/>
          </a:xfrm>
          <a:prstGeom prst="rect">
            <a:avLst/>
          </a:prstGeom>
        </p:spPr>
      </p:pic>
    </p:spTree>
    <p:extLst>
      <p:ext uri="{BB962C8B-B14F-4D97-AF65-F5344CB8AC3E}">
        <p14:creationId xmlns:p14="http://schemas.microsoft.com/office/powerpoint/2010/main" val="37972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4. Upload Code ke </a:t>
            </a:r>
            <a:r>
              <a:rPr lang="en-US" dirty="0" err="1">
                <a:latin typeface="Barlow Semi Condensed"/>
                <a:ea typeface="Barlow Semi Condensed"/>
                <a:cs typeface="Barlow Semi Condensed"/>
                <a:sym typeface="Barlow Semi Condensed"/>
              </a:rPr>
              <a:t>Github</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buka</a:t>
            </a:r>
            <a:r>
              <a:rPr lang="en-US" dirty="0">
                <a:latin typeface="Barlow Semi Condensed"/>
                <a:ea typeface="Barlow Semi Condensed"/>
                <a:cs typeface="Barlow Semi Condensed"/>
                <a:sym typeface="Barlow Semi Condensed"/>
              </a:rPr>
              <a:t> tab Actions</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471ED415-C82E-AE08-45A6-B5C88F4B2D3F}"/>
              </a:ext>
            </a:extLst>
          </p:cNvPr>
          <p:cNvPicPr>
            <a:picLocks noChangeAspect="1"/>
          </p:cNvPicPr>
          <p:nvPr/>
        </p:nvPicPr>
        <p:blipFill>
          <a:blip r:embed="rId3"/>
          <a:stretch>
            <a:fillRect/>
          </a:stretch>
        </p:blipFill>
        <p:spPr>
          <a:xfrm>
            <a:off x="1083600" y="1220965"/>
            <a:ext cx="6976800" cy="3922535"/>
          </a:xfrm>
          <a:prstGeom prst="rect">
            <a:avLst/>
          </a:prstGeom>
        </p:spPr>
      </p:pic>
    </p:spTree>
    <p:extLst>
      <p:ext uri="{BB962C8B-B14F-4D97-AF65-F5344CB8AC3E}">
        <p14:creationId xmlns:p14="http://schemas.microsoft.com/office/powerpoint/2010/main" val="367268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5. </a:t>
            </a:r>
            <a:r>
              <a:rPr lang="en-US" dirty="0" err="1">
                <a:latin typeface="Barlow Semi Condensed"/>
                <a:ea typeface="Barlow Semi Condensed"/>
                <a:cs typeface="Barlow Semi Condensed"/>
                <a:sym typeface="Barlow Semi Condensed"/>
              </a:rPr>
              <a:t>Pilih</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Pyhton</a:t>
            </a:r>
            <a:r>
              <a:rPr lang="en-US" dirty="0">
                <a:latin typeface="Barlow Semi Condensed"/>
                <a:ea typeface="Barlow Semi Condensed"/>
                <a:cs typeface="Barlow Semi Condensed"/>
                <a:sym typeface="Barlow Semi Condensed"/>
              </a:rPr>
              <a:t> application </a:t>
            </a:r>
            <a:r>
              <a:rPr lang="en-US" dirty="0" err="1">
                <a:latin typeface="Barlow Semi Condensed"/>
                <a:ea typeface="Barlow Semi Condensed"/>
                <a:cs typeface="Barlow Semi Condensed"/>
                <a:sym typeface="Barlow Semi Condensed"/>
              </a:rPr>
              <a:t>lalu</a:t>
            </a:r>
            <a:r>
              <a:rPr lang="en-US" dirty="0">
                <a:latin typeface="Barlow Semi Condensed"/>
                <a:ea typeface="Barlow Semi Condensed"/>
                <a:cs typeface="Barlow Semi Condensed"/>
                <a:sym typeface="Barlow Semi Condensed"/>
              </a:rPr>
              <a:t> click tombol configure</a:t>
            </a:r>
            <a:endParaRPr dirty="0">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F7BD560B-C4D0-AD53-1D26-99D4FE1A55DC}"/>
              </a:ext>
            </a:extLst>
          </p:cNvPr>
          <p:cNvPicPr>
            <a:picLocks noChangeAspect="1"/>
          </p:cNvPicPr>
          <p:nvPr/>
        </p:nvPicPr>
        <p:blipFill>
          <a:blip r:embed="rId3"/>
          <a:stretch>
            <a:fillRect/>
          </a:stretch>
        </p:blipFill>
        <p:spPr>
          <a:xfrm>
            <a:off x="1153632" y="1299713"/>
            <a:ext cx="6836735" cy="3843787"/>
          </a:xfrm>
          <a:prstGeom prst="rect">
            <a:avLst/>
          </a:prstGeom>
        </p:spPr>
      </p:pic>
    </p:spTree>
    <p:extLst>
      <p:ext uri="{BB962C8B-B14F-4D97-AF65-F5344CB8AC3E}">
        <p14:creationId xmlns:p14="http://schemas.microsoft.com/office/powerpoint/2010/main" val="226409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a:t>
            </a:r>
            <a:r>
              <a:rPr lang="en-US" dirty="0">
                <a:latin typeface="Barlow Semi Condensed"/>
                <a:ea typeface="Barlow Semi Condensed"/>
                <a:cs typeface="Barlow Semi Condensed"/>
                <a:sym typeface="Barlow Semi Condensed"/>
              </a:rPr>
              <a:t>. Click tombol Commit changes </a:t>
            </a:r>
            <a:r>
              <a:rPr lang="en-US" dirty="0" err="1">
                <a:latin typeface="Barlow Semi Condensed"/>
                <a:ea typeface="Barlow Semi Condensed"/>
                <a:cs typeface="Barlow Semi Condensed"/>
                <a:sym typeface="Barlow Semi Condensed"/>
              </a:rPr>
              <a:t>lalu</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buka</a:t>
            </a:r>
            <a:r>
              <a:rPr lang="en-US" dirty="0">
                <a:latin typeface="Barlow Semi Condensed"/>
                <a:ea typeface="Barlow Semi Condensed"/>
                <a:cs typeface="Barlow Semi Condensed"/>
                <a:sym typeface="Barlow Semi Condensed"/>
              </a:rPr>
              <a:t> kembali </a:t>
            </a:r>
            <a:r>
              <a:rPr lang="en-US">
                <a:latin typeface="Barlow Semi Condensed"/>
                <a:ea typeface="Barlow Semi Condensed"/>
                <a:cs typeface="Barlow Semi Condensed"/>
                <a:sym typeface="Barlow Semi Condensed"/>
              </a:rPr>
              <a:t>tab actions</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4A1ABAE9-5D34-1FE0-F30F-0260C071743A}"/>
              </a:ext>
            </a:extLst>
          </p:cNvPr>
          <p:cNvPicPr>
            <a:picLocks noChangeAspect="1"/>
          </p:cNvPicPr>
          <p:nvPr/>
        </p:nvPicPr>
        <p:blipFill>
          <a:blip r:embed="rId3"/>
          <a:stretch>
            <a:fillRect/>
          </a:stretch>
        </p:blipFill>
        <p:spPr>
          <a:xfrm>
            <a:off x="1350335" y="1254372"/>
            <a:ext cx="6443330" cy="3622604"/>
          </a:xfrm>
          <a:prstGeom prst="rect">
            <a:avLst/>
          </a:prstGeom>
        </p:spPr>
      </p:pic>
    </p:spTree>
    <p:extLst>
      <p:ext uri="{BB962C8B-B14F-4D97-AF65-F5344CB8AC3E}">
        <p14:creationId xmlns:p14="http://schemas.microsoft.com/office/powerpoint/2010/main" val="18851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Daftar Isi</a:t>
            </a:r>
            <a:endParaRPr dirty="0"/>
          </a:p>
        </p:txBody>
      </p:sp>
      <p:sp>
        <p:nvSpPr>
          <p:cNvPr id="2140" name="Google Shape;2140;p37"/>
          <p:cNvSpPr txBox="1">
            <a:spLocks noGrp="1"/>
          </p:cNvSpPr>
          <p:nvPr>
            <p:ph type="subTitle" idx="1"/>
          </p:nvPr>
        </p:nvSpPr>
        <p:spPr>
          <a:xfrm>
            <a:off x="1653685" y="72237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Unit Testing</a:t>
            </a:r>
            <a:endParaRPr dirty="0"/>
          </a:p>
        </p:txBody>
      </p:sp>
      <p:sp>
        <p:nvSpPr>
          <p:cNvPr id="2141" name="Google Shape;2141;p37"/>
          <p:cNvSpPr txBox="1">
            <a:spLocks noGrp="1"/>
          </p:cNvSpPr>
          <p:nvPr>
            <p:ph type="subTitle" idx="3"/>
          </p:nvPr>
        </p:nvSpPr>
        <p:spPr>
          <a:xfrm>
            <a:off x="1653685" y="18013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White Box Testing</a:t>
            </a:r>
          </a:p>
        </p:txBody>
      </p:sp>
      <p:sp>
        <p:nvSpPr>
          <p:cNvPr id="2143" name="Google Shape;2143;p37"/>
          <p:cNvSpPr txBox="1">
            <a:spLocks noGrp="1"/>
          </p:cNvSpPr>
          <p:nvPr>
            <p:ph type="subTitle" idx="5"/>
          </p:nvPr>
        </p:nvSpPr>
        <p:spPr>
          <a:xfrm>
            <a:off x="1653685" y="28803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CI/CD</a:t>
            </a:r>
            <a:endParaRPr dirty="0"/>
          </a:p>
        </p:txBody>
      </p:sp>
      <p:sp>
        <p:nvSpPr>
          <p:cNvPr id="2145" name="Google Shape;2145;p37"/>
          <p:cNvSpPr txBox="1">
            <a:spLocks noGrp="1"/>
          </p:cNvSpPr>
          <p:nvPr>
            <p:ph type="subTitle" idx="7"/>
          </p:nvPr>
        </p:nvSpPr>
        <p:spPr>
          <a:xfrm>
            <a:off x="1653685" y="39593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err="1"/>
              <a:t>Studi</a:t>
            </a:r>
            <a:r>
              <a:rPr lang="en-US" dirty="0"/>
              <a:t> </a:t>
            </a:r>
            <a:r>
              <a:rPr lang="en-US" dirty="0" err="1"/>
              <a:t>Kasus</a:t>
            </a:r>
            <a:r>
              <a:rPr lang="en-US" dirty="0"/>
              <a:t> CI/CD </a:t>
            </a:r>
            <a:r>
              <a:rPr lang="en-US" dirty="0" err="1"/>
              <a:t>Github</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44379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700" dirty="0"/>
              <a:t>Unit Testing</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Unit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Unit testing adalah pendekatan dalam pengembangan perangkat lunak di mana setiap komponen kecil dari kode program diuji secara terisolasi untuk memastikan bahwa mereka berfungsi dengan benar. Hal ini membantu mengidentifikasi kesalahan sejak dini, memungkinkan otomatisasi pengujian, dan meningkatkan dokumentasi kode, sehingga menjaga kualitas perangkat lunak dan meminimalkan risiko </a:t>
            </a:r>
            <a:r>
              <a:rPr lang="id-ID" dirty="0" err="1">
                <a:latin typeface="Barlow Semi Condensed"/>
                <a:ea typeface="Barlow Semi Condensed"/>
                <a:cs typeface="Barlow Semi Condensed"/>
                <a:sym typeface="Barlow Semi Condensed"/>
              </a:rPr>
              <a:t>bug</a:t>
            </a:r>
            <a:r>
              <a:rPr lang="id-ID"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1026" name="Picture 2" descr="Why invest in unit testing? - Digital Analytics blog">
            <a:extLst>
              <a:ext uri="{FF2B5EF4-FFF2-40B4-BE49-F238E27FC236}">
                <a16:creationId xmlns:a16="http://schemas.microsoft.com/office/drawing/2014/main" id="{907D7E6C-E914-B4C9-96B8-40683E06A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619" y="377464"/>
            <a:ext cx="3886617" cy="2158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Unit Testing</a:t>
            </a:r>
            <a:endParaRPr dirty="0"/>
          </a:p>
        </p:txBody>
      </p:sp>
      <p:sp>
        <p:nvSpPr>
          <p:cNvPr id="2178" name="Google Shape;2178;p39"/>
          <p:cNvSpPr txBox="1">
            <a:spLocks noGrp="1"/>
          </p:cNvSpPr>
          <p:nvPr>
            <p:ph type="subTitle" idx="1"/>
          </p:nvPr>
        </p:nvSpPr>
        <p:spPr>
          <a:xfrm>
            <a:off x="2167128" y="2979669"/>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dari unit testing adalah untuk memastikan bahwa setiap komponen kecil dalam kode program (unit) berfungsi sesuai dengan yang diharapkan. Dengan melakukan unit testing, pengembang dapat mengidentifikasi kesalahan sejak dini, menjaga kualitas perangkat lunak, dan meminimalkan risiko </a:t>
            </a:r>
            <a:r>
              <a:rPr lang="id-ID" dirty="0" err="1">
                <a:latin typeface="Barlow Semi Condensed"/>
                <a:ea typeface="Barlow Semi Condensed"/>
                <a:cs typeface="Barlow Semi Condensed"/>
                <a:sym typeface="Barlow Semi Condensed"/>
              </a:rPr>
              <a:t>bug</a:t>
            </a:r>
            <a:r>
              <a:rPr lang="id-ID" dirty="0">
                <a:latin typeface="Barlow Semi Condensed"/>
                <a:ea typeface="Barlow Semi Condensed"/>
                <a:cs typeface="Barlow Semi Condensed"/>
                <a:sym typeface="Barlow Semi Condensed"/>
              </a:rPr>
              <a:t> saat kode diintegrasikan ke dalam sistem yang lebih besar. Unit testing juga membantu dalam dokumentasi kode, meningkatkan keandalan, dan memungkinkan otomatisasi pengujian untuk mempercepat siklus pengembangan.</a:t>
            </a:r>
            <a:endParaRPr dirty="0">
              <a:latin typeface="Barlow Semi Condensed"/>
              <a:ea typeface="Barlow Semi Condensed"/>
              <a:cs typeface="Barlow Semi Condensed"/>
              <a:sym typeface="Barlow Semi Condensed"/>
            </a:endParaRPr>
          </a:p>
        </p:txBody>
      </p:sp>
      <p:pic>
        <p:nvPicPr>
          <p:cNvPr id="1026" name="Picture 2" descr="Why invest in unit testing? - Digital Analytics blog">
            <a:extLst>
              <a:ext uri="{FF2B5EF4-FFF2-40B4-BE49-F238E27FC236}">
                <a16:creationId xmlns:a16="http://schemas.microsoft.com/office/drawing/2014/main" id="{907D7E6C-E914-B4C9-96B8-40683E06A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619" y="377464"/>
            <a:ext cx="3886617" cy="215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31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645811"/>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White Box Testing</a:t>
            </a:r>
            <a:endParaRPr lang="id-ID"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5449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White Box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White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adalah salah satu jenis pengujian perangkat lunak yang dilakukan dengan memeriksa struktur internal kode program. Dalam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pengujian dilakukan dengan memahami logika internal dari komponen perangkat lunak yang diuji, termasuk alur kontrol, kondisi, dan struktur data.</a:t>
            </a:r>
            <a:endParaRPr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AB576501-412B-82CF-95CD-250E521E0E91}"/>
              </a:ext>
            </a:extLst>
          </p:cNvPr>
          <p:cNvPicPr>
            <a:picLocks noChangeAspect="1"/>
          </p:cNvPicPr>
          <p:nvPr/>
        </p:nvPicPr>
        <p:blipFill rotWithShape="1">
          <a:blip r:embed="rId3"/>
          <a:srcRect b="9458"/>
          <a:stretch/>
        </p:blipFill>
        <p:spPr>
          <a:xfrm>
            <a:off x="2618313" y="128156"/>
            <a:ext cx="3907229" cy="2328530"/>
          </a:xfrm>
          <a:prstGeom prst="rect">
            <a:avLst/>
          </a:prstGeom>
        </p:spPr>
      </p:pic>
    </p:spTree>
    <p:extLst>
      <p:ext uri="{BB962C8B-B14F-4D97-AF65-F5344CB8AC3E}">
        <p14:creationId xmlns:p14="http://schemas.microsoft.com/office/powerpoint/2010/main" val="282507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White Box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dari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adalah untuk memverifikasi apakah kode program berperilaku sesuai dengan spesifikasi dan menjalankan semua jalur yang mungkin melalui kode. Dengan demikian, pengujian ini sering disebut sebagai "pengujian berbasis struktur" atau "pengujian berbasis logika." Beberapa teknik yang digunakan dalam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termasuk pengujian jalur, pengujian kondisi, pengujian </a:t>
            </a:r>
            <a:r>
              <a:rPr lang="id-ID" dirty="0" err="1">
                <a:latin typeface="Barlow Semi Condensed"/>
                <a:ea typeface="Barlow Semi Condensed"/>
                <a:cs typeface="Barlow Semi Condensed"/>
                <a:sym typeface="Barlow Semi Condensed"/>
              </a:rPr>
              <a:t>loop</a:t>
            </a:r>
            <a:r>
              <a:rPr lang="id-ID" dirty="0">
                <a:latin typeface="Barlow Semi Condensed"/>
                <a:ea typeface="Barlow Semi Condensed"/>
                <a:cs typeface="Barlow Semi Condensed"/>
                <a:sym typeface="Barlow Semi Condensed"/>
              </a:rPr>
              <a:t>, dan analisis basis data.</a:t>
            </a:r>
            <a:endParaRPr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AB576501-412B-82CF-95CD-250E521E0E91}"/>
              </a:ext>
            </a:extLst>
          </p:cNvPr>
          <p:cNvPicPr>
            <a:picLocks noChangeAspect="1"/>
          </p:cNvPicPr>
          <p:nvPr/>
        </p:nvPicPr>
        <p:blipFill rotWithShape="1">
          <a:blip r:embed="rId3"/>
          <a:srcRect b="9458"/>
          <a:stretch/>
        </p:blipFill>
        <p:spPr>
          <a:xfrm>
            <a:off x="2618313" y="128156"/>
            <a:ext cx="3907229" cy="2328530"/>
          </a:xfrm>
          <a:prstGeom prst="rect">
            <a:avLst/>
          </a:prstGeom>
        </p:spPr>
      </p:pic>
    </p:spTree>
    <p:extLst>
      <p:ext uri="{BB962C8B-B14F-4D97-AF65-F5344CB8AC3E}">
        <p14:creationId xmlns:p14="http://schemas.microsoft.com/office/powerpoint/2010/main" val="34449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26430" y="2369364"/>
            <a:ext cx="425834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CI/CD</a:t>
            </a:r>
            <a:br>
              <a:rPr lang="en-US" sz="4700" dirty="0"/>
            </a:br>
            <a:r>
              <a:rPr lang="en-US" sz="1800" dirty="0"/>
              <a:t>(Continuous Integration/Continuous Delivery) </a:t>
            </a:r>
            <a:endParaRPr lang="id-ID" sz="60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5114876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621</Words>
  <Application>Microsoft Office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 Semi Condensed Medium</vt:lpstr>
      <vt:lpstr>Fjalla One</vt:lpstr>
      <vt:lpstr>Barlow Semi Condensed</vt:lpstr>
      <vt:lpstr>Technology Consulting by Slidesgo</vt:lpstr>
      <vt:lpstr>Unit Testing &amp; White Box Testing</vt:lpstr>
      <vt:lpstr>Daftar Isi</vt:lpstr>
      <vt:lpstr>Unit Testing</vt:lpstr>
      <vt:lpstr>Apa itu Unit Testing?</vt:lpstr>
      <vt:lpstr>Tujuan Unit Testing</vt:lpstr>
      <vt:lpstr>White Box Testing</vt:lpstr>
      <vt:lpstr>Apa itu White Box Testing?</vt:lpstr>
      <vt:lpstr>Tujuan White Box Testing</vt:lpstr>
      <vt:lpstr>CI/CD (Continuous Integration/Continuous Delivery) </vt:lpstr>
      <vt:lpstr>Apa itu CI (Continuous Integration)?</vt:lpstr>
      <vt:lpstr>Tujuan CI (Continuous Integration)</vt:lpstr>
      <vt:lpstr>Apa itu CD (Continuous Delivery)?</vt:lpstr>
      <vt:lpstr>Tujuan CD (Continuous Delivery)</vt:lpstr>
      <vt:lpstr>Studi Kasus CI/CD Github</vt:lpstr>
      <vt:lpstr>Studi Kasus CI/CD Github</vt:lpstr>
      <vt:lpstr>Studi Kasus CI/CD Github</vt:lpstr>
      <vt:lpstr>Studi Kasus CI/CD Github</vt:lpstr>
      <vt:lpstr>Studi Kasus CI/CD Github</vt:lpstr>
      <vt:lpstr>Studi Kasus CI/CD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Rahmat Prasetyo</dc:creator>
  <cp:lastModifiedBy>Andri Firman Saputra</cp:lastModifiedBy>
  <cp:revision>16</cp:revision>
  <dcterms:modified xsi:type="dcterms:W3CDTF">2023-10-27T13:45:45Z</dcterms:modified>
</cp:coreProperties>
</file>