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6" r:id="rId6"/>
    <p:sldId id="288" r:id="rId7"/>
    <p:sldId id="289" r:id="rId8"/>
    <p:sldId id="280" r:id="rId9"/>
    <p:sldId id="290" r:id="rId10"/>
    <p:sldId id="277" r:id="rId11"/>
    <p:sldId id="291" r:id="rId12"/>
    <p:sldId id="292" r:id="rId13"/>
    <p:sldId id="293" r:id="rId14"/>
    <p:sldId id="294" r:id="rId15"/>
    <p:sldId id="279" r:id="rId16"/>
    <p:sldId id="298" r:id="rId17"/>
    <p:sldId id="299" r:id="rId18"/>
    <p:sldId id="28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40261" autoAdjust="0"/>
  </p:normalViewPr>
  <p:slideViewPr>
    <p:cSldViewPr snapToGrid="0" showGuides="1">
      <p:cViewPr varScale="1">
        <p:scale>
          <a:sx n="82" d="100"/>
          <a:sy n="82" d="100"/>
        </p:scale>
        <p:origin x="874" y="24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2462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Insight:</a:t>
            </a:r>
          </a:p>
          <a:p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Produk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ContactMatcher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merupakan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kontributor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terbesar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terhadap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penjualan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total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penjualan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sebesar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379,087.86.</a:t>
            </a:r>
          </a:p>
          <a:p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Produk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FinanceHub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menempati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peringkat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kedua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total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penjualan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sebesar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340,935.42,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diikuti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oleh "Site Analytics"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total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penjualan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330,007.05.</a:t>
            </a:r>
          </a:p>
          <a:p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Produk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penjualan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tinggi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seperti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"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ContactMatcher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 dan "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FinanceHub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dapat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menjadi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fokus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strategi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pemasaran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lebih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lanjut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atau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pengembangan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produk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meningkatkan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pangsa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pasar.</a:t>
            </a:r>
          </a:p>
          <a:p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4.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Produk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penjualan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rendah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dapat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dievaluasi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menentukan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apakah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perlu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ditingkatkan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dihentikan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atau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mendapatkan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perhatian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lebih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lanjut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dalam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strategi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pemasaran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5.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Pada product site analytics dan marketing suit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memiliki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potensi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di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kembangkan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435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769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Pola pada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grafik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penjualan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berdasarkan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quartal,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bahwa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penjualan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mulai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kuartal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1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terendah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akan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mulai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meningkat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setelah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kuartal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selanjutnya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puncaknya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pada quartal 4 dan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tren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nya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akan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naik di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setiap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tahunnya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Setiap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menuju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akhir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tahun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perusahaan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melukukan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strategi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seperti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memberikan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potongan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dan bonus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besar-besaran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pada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setiap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pembelian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Sehingga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penjualan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meningkat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setelah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itu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menurun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lagi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89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19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383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232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224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Insight:</a:t>
            </a:r>
          </a:p>
          <a:p>
            <a:b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Total Quantity (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total_qty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vs.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Lainnya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b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total_qty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korelasi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positif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kuat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freq_trx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(0.72),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total_sales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(0.61), dan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total_profit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(0.26).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menunjukkan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bahwa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jumlah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total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barang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dibeli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oleh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pelanggan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berkorelasi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positif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frekuensi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transaksi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total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penjualan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 total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keuntungan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Total Sales (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total_sales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vs.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Lainnya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b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total_sales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korelasi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positif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kuat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freq_trx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(0.42) dan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total_qty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(0.61).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menunjukkan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bahwa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pelanggan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sering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bertransaksi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membeli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dalam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jumlah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besar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cenderung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total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penjualan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tinggi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Frequency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Transaksi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freq_trx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vs.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Lainnya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b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freq_trx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korelasi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positif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cukup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kuat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total_qty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(0.72),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total_sales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(0.42), dan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korelasi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moderat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dengan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total_profit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(0.17).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menunjukkan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bahwa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pelanggan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sering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bertransaksi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cenderung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memiliki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jumlah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total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pembelian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dan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penjualan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yang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lebih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D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tinggi</a:t>
            </a:r>
            <a:r>
              <a:rPr lang="en-ID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Insight:</a:t>
            </a:r>
          </a:p>
          <a:p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Ringkasan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memberikan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gambaran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tentang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kontribusi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relatif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masing-masing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industri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terhadap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total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penjualan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Industri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Finance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mendominasi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total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penjualan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jauh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lebih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tinggi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dibandingkan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industri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lainnya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sementara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industri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Misc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memiliki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kontribusi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penjualan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yang paling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rendah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Penjualan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tertinggi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total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sekitar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456,925.34 pada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industri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finance.</a:t>
            </a:r>
          </a:p>
          <a:p>
            <a:r>
              <a:rPr lang="en-ID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Penjualan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terendah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total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sekitar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28,591.76 pada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industri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misc</a:t>
            </a:r>
            <a:endParaRPr lang="en-ID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D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Jika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ingin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memperluas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penjualan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pada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segi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bidang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industri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energi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manufaktur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tech dan healthcare.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31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Insight:</a:t>
            </a:r>
          </a:p>
          <a:p>
            <a:r>
              <a:rPr lang="en-ID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1.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Top Customers in Each Industry:</a:t>
            </a:r>
          </a:p>
          <a:p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Finance: Allianz, Bank of America Corp., BNP Paribas, Allstate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Manufacturing: Ford Motor, Siemens, Volkswagen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Consumer Products: Tyson Foods</a:t>
            </a:r>
          </a:p>
          <a:p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Healthcare: AmerisourceBergen, UnitedHealth Group</a:t>
            </a:r>
          </a:p>
          <a:p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Analisis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Beberapa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industri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memiliki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beberapa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pelanggan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utama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memberikan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kontribusi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signifikan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terhadap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total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penjualan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di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industri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tersebut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Pelanggan-pelanggan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dapat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menjadi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fokus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dalam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strategi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pemasaran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dan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pelayanan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pelanggan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2.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Potensi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Pertumbuhan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Meskipun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Finance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mendominasi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total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penjualan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sektor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Manufacturing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memiliki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beberapa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pelanggan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(Ford Motor, Siemens, Volkswagen)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penjualan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cukup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tinggi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menunjukkan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potensi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pertumbuhan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dan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diversifikasi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dalam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industri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Manufacturing.</a:t>
            </a:r>
          </a:p>
          <a:p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3.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Pengelompokan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Pelanggan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Beberapa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pelanggan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terkait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lebih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satu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industri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misalnya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Allianz dan Allstate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terkait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Finance, Ford Motor dan Siemens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terkait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Manufacturing).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dapat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menunjukkan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adanya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peluang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menjalin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kerjasama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lintas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industri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atau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menyediakan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layanan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mencakup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berbagai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sektor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4.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Diversifikasi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Industri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D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Perusahaan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memiliki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pelanggan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tersebar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di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berbagai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industri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termasuk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Finance, Manufacturing, Consumer Products, dan Healthcare.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Diversifikasi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dapat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membantu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mengurangi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risiko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yang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terkait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bergantung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pada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satu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industri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D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tertentu</a:t>
            </a:r>
            <a: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br>
              <a:rPr lang="en-ID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D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17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3/2/2024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49" y="3528897"/>
            <a:ext cx="9144000" cy="2215991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Sales Performance AWS SaaS services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F51C9F53-E365-122A-F2F5-1B430182C2E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773017" y="5945578"/>
            <a:ext cx="147002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4A5ED8-25E1-C3CA-C2A3-972B2212A248}"/>
              </a:ext>
            </a:extLst>
          </p:cNvPr>
          <p:cNvSpPr txBox="1"/>
          <p:nvPr/>
        </p:nvSpPr>
        <p:spPr>
          <a:xfrm>
            <a:off x="4171430" y="6043099"/>
            <a:ext cx="3658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Perkasa Muhammad</a:t>
            </a:r>
          </a:p>
          <a:p>
            <a:pPr algn="ctr"/>
            <a:r>
              <a:rPr lang="en-US" b="1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JCDS 2202 - </a:t>
            </a:r>
            <a:r>
              <a:rPr lang="en-US" b="1" dirty="0" err="1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Purwadhika</a:t>
            </a:r>
            <a:endParaRPr lang="en-ID" b="1" dirty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5F42D8E-EA5C-7D32-B9FE-80A824AED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765" y="1331505"/>
            <a:ext cx="1931655" cy="1931655"/>
          </a:xfrm>
          <a:prstGeom prst="rect">
            <a:avLst/>
          </a:prstGeom>
          <a:effectLst>
            <a:glow rad="355600">
              <a:schemeClr val="accent4">
                <a:lumMod val="40000"/>
                <a:lumOff val="6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C 0.06901 -3.7037E-6 0.125 0.05602 0.125 0.125 C 0.125 0.19399 0.06901 0.25 -2.5E-6 0.25 C -0.06901 0.25 -0.125 0.19399 -0.125 0.125 C -0.125 0.05602 -0.06901 -3.7037E-6 -2.5E-6 -3.7037E-6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Analisa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-852530" y="2668582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418680" y="2538799"/>
            <a:ext cx="1702862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Barplot</a:t>
            </a:r>
            <a:r>
              <a:rPr lang="en-US" sz="1600" b="1" dirty="0">
                <a:solidFill>
                  <a:schemeClr val="bg1"/>
                </a:solidFill>
              </a:rPr>
              <a:t> pada </a:t>
            </a:r>
            <a:r>
              <a:rPr lang="en-US" sz="1600" b="1" dirty="0" err="1">
                <a:solidFill>
                  <a:schemeClr val="bg1"/>
                </a:solidFill>
              </a:rPr>
              <a:t>produk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berdasarkan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penjualan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418680" y="3450832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Product Contact Matcher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memiliki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penjualan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terbesar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dari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beberapa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product </a:t>
            </a:r>
          </a:p>
        </p:txBody>
      </p: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1129599" y="2038165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51634B2-FD6C-4EA3-5E2B-BABEB74C34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720" y="966097"/>
            <a:ext cx="9601700" cy="536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94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Analisa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669977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10058400" y="2634629"/>
            <a:ext cx="1586203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Crosstab </a:t>
            </a:r>
            <a:r>
              <a:rPr lang="en-US" sz="1600" b="1" dirty="0" err="1">
                <a:solidFill>
                  <a:schemeClr val="bg1"/>
                </a:solidFill>
              </a:rPr>
              <a:t>produk</a:t>
            </a:r>
            <a:r>
              <a:rPr lang="en-US" sz="1600" b="1" dirty="0">
                <a:solidFill>
                  <a:schemeClr val="bg1"/>
                </a:solidFill>
              </a:rPr>
              <a:t> dan industry </a:t>
            </a:r>
            <a:r>
              <a:rPr lang="en-US" sz="1600" b="1" dirty="0" err="1">
                <a:solidFill>
                  <a:schemeClr val="bg1"/>
                </a:solidFill>
              </a:rPr>
              <a:t>berdasarkan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b="1" dirty="0" err="1">
                <a:solidFill>
                  <a:schemeClr val="bg1"/>
                </a:solidFill>
              </a:rPr>
              <a:t>penjualan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9962028" y="3830892"/>
            <a:ext cx="1752042" cy="14416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ContactMatcher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FinanceHub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, Site Analytics dan Marketing Suite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meiliki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potensi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jika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dilihat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dari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warna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heatmapnya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10620658" y="2044187"/>
            <a:ext cx="442285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8C24ED8-A9AD-3860-0869-7E8E967658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67" y="682004"/>
            <a:ext cx="9500438" cy="594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47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Analisa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Setiap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quartal 1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disetiap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tahunnya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mengalami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penurunan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4" y="4801397"/>
            <a:ext cx="2743195" cy="4655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Penurunan</a:t>
            </a:r>
            <a:endParaRPr lang="en-US" sz="1400" b="1" dirty="0">
              <a:solidFill>
                <a:schemeClr val="accent3">
                  <a:lumMod val="75000"/>
                </a:schemeClr>
              </a:solidFill>
              <a:latin typeface="+mj-lt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b="1" dirty="0">
              <a:solidFill>
                <a:schemeClr val="accent3">
                  <a:lumMod val="7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Setiap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quartal 4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disetiapnya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tahunnya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mengalami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kenaikan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1" y="4961483"/>
            <a:ext cx="2743195" cy="4655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 err="1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Kenaikan</a:t>
            </a:r>
            <a:endParaRPr lang="en-US" sz="1400" b="1" dirty="0">
              <a:solidFill>
                <a:schemeClr val="accent4">
                  <a:lumMod val="75000"/>
                </a:schemeClr>
              </a:solidFill>
              <a:latin typeface="+mj-lt"/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b="1" dirty="0">
              <a:solidFill>
                <a:schemeClr val="accent4">
                  <a:lumMod val="7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378876" y="5590947"/>
            <a:ext cx="3352796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Penjualan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mulai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kuartal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1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terendah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mulai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meningkat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setelah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kuartal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selanjutnya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puncaknya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pada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kuartal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4 dan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trenya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akan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naik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setiap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tahunnya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46557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Pola</a:t>
            </a:r>
          </a:p>
          <a:p>
            <a:pPr>
              <a:lnSpc>
                <a:spcPts val="1900"/>
              </a:lnSpc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23BFC4-ABF3-0A75-B1C4-E342C68E3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616" y="869942"/>
            <a:ext cx="11890414" cy="36748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531B98-8D23-2880-1F82-182DE4B1E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681" y="4638710"/>
            <a:ext cx="964283" cy="964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A39F2A-6805-D6F3-262B-EA606570A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953" y="4614390"/>
            <a:ext cx="1012921" cy="10129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723EED-31E9-FE94-8F00-3097E55EFC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280" y="4638710"/>
            <a:ext cx="821457" cy="82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Kesimpulan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3886" descr="Icon of magnifying glass representing search. ">
            <a:extLst>
              <a:ext uri="{FF2B5EF4-FFF2-40B4-BE49-F238E27FC236}">
                <a16:creationId xmlns:a16="http://schemas.microsoft.com/office/drawing/2014/main" id="{325BC8B3-94F2-4B42-6CD5-B6D111549077}"/>
              </a:ext>
            </a:extLst>
          </p:cNvPr>
          <p:cNvSpPr>
            <a:spLocks noEditPoints="1"/>
          </p:cNvSpPr>
          <p:nvPr/>
        </p:nvSpPr>
        <p:spPr bwMode="auto">
          <a:xfrm>
            <a:off x="2492407" y="1548970"/>
            <a:ext cx="423218" cy="375847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70C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724383-0028-8422-4CCC-61E55C77AABB}"/>
              </a:ext>
            </a:extLst>
          </p:cNvPr>
          <p:cNvSpPr/>
          <p:nvPr/>
        </p:nvSpPr>
        <p:spPr>
          <a:xfrm>
            <a:off x="265924" y="2139121"/>
            <a:ext cx="4781939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D" sz="1400" b="0" dirty="0" err="1">
                <a:effectLst/>
              </a:rPr>
              <a:t>total_sales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memiliki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korelasi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positif</a:t>
            </a:r>
            <a:r>
              <a:rPr lang="en-ID" sz="1400" b="0" dirty="0">
                <a:effectLst/>
              </a:rPr>
              <a:t> yang </a:t>
            </a:r>
            <a:r>
              <a:rPr lang="en-ID" sz="1400" b="0" dirty="0" err="1">
                <a:effectLst/>
              </a:rPr>
              <a:t>kuat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dengan</a:t>
            </a:r>
            <a:r>
              <a:rPr lang="en-ID" sz="1400" b="0" dirty="0">
                <a:effectLst/>
              </a:rPr>
              <a:t> </a:t>
            </a:r>
            <a:r>
              <a:rPr lang="en-ID" sz="1400" b="1" dirty="0" err="1">
                <a:effectLst/>
              </a:rPr>
              <a:t>freq_trx</a:t>
            </a:r>
            <a:r>
              <a:rPr lang="en-ID" sz="1400" b="1" dirty="0">
                <a:effectLst/>
              </a:rPr>
              <a:t> (0.42) </a:t>
            </a:r>
            <a:r>
              <a:rPr lang="en-ID" sz="1400" b="0" dirty="0">
                <a:effectLst/>
              </a:rPr>
              <a:t>dan </a:t>
            </a:r>
            <a:r>
              <a:rPr lang="en-ID" sz="1400" b="1" dirty="0" err="1">
                <a:effectLst/>
              </a:rPr>
              <a:t>total_qty</a:t>
            </a:r>
            <a:r>
              <a:rPr lang="en-ID" sz="1400" b="1" dirty="0">
                <a:effectLst/>
              </a:rPr>
              <a:t> (0.61)</a:t>
            </a:r>
            <a:r>
              <a:rPr lang="en-ID" sz="1400" b="0" dirty="0">
                <a:effectLst/>
              </a:rPr>
              <a:t>. </a:t>
            </a:r>
            <a:r>
              <a:rPr lang="en-ID" sz="1400" b="0" dirty="0" err="1">
                <a:effectLst/>
              </a:rPr>
              <a:t>Ini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menunjukkan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bahwa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pelanggan</a:t>
            </a:r>
            <a:r>
              <a:rPr lang="en-ID" sz="1400" b="0" dirty="0">
                <a:effectLst/>
              </a:rPr>
              <a:t> yang </a:t>
            </a:r>
            <a:r>
              <a:rPr lang="en-ID" sz="1400" b="0" dirty="0" err="1">
                <a:effectLst/>
              </a:rPr>
              <a:t>sering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bertransaksi</a:t>
            </a:r>
            <a:r>
              <a:rPr lang="en-ID" sz="1400" b="0" dirty="0">
                <a:effectLst/>
              </a:rPr>
              <a:t> dan </a:t>
            </a:r>
            <a:r>
              <a:rPr lang="en-ID" sz="1400" b="0" dirty="0" err="1">
                <a:effectLst/>
              </a:rPr>
              <a:t>membeli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dalam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jumlah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besar</a:t>
            </a:r>
            <a:r>
              <a:rPr lang="en-ID" sz="1400" b="0" dirty="0">
                <a:effectLst/>
              </a:rPr>
              <a:t> </a:t>
            </a:r>
            <a:r>
              <a:rPr lang="en-ID" sz="1400" b="1" dirty="0" err="1">
                <a:effectLst/>
              </a:rPr>
              <a:t>cenderung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memiliki</a:t>
            </a:r>
            <a:r>
              <a:rPr lang="en-ID" sz="1400" b="0" dirty="0">
                <a:effectLst/>
              </a:rPr>
              <a:t> total </a:t>
            </a:r>
            <a:r>
              <a:rPr lang="en-ID" sz="1400" b="1" dirty="0" err="1">
                <a:effectLst/>
              </a:rPr>
              <a:t>penjualan</a:t>
            </a:r>
            <a:r>
              <a:rPr lang="en-ID" sz="1400" b="1" dirty="0">
                <a:effectLst/>
              </a:rPr>
              <a:t> yang </a:t>
            </a:r>
            <a:r>
              <a:rPr lang="en-ID" sz="1400" b="1" dirty="0" err="1">
                <a:effectLst/>
              </a:rPr>
              <a:t>lebih</a:t>
            </a:r>
            <a:r>
              <a:rPr lang="en-ID" sz="1400" b="1" dirty="0">
                <a:effectLst/>
              </a:rPr>
              <a:t> </a:t>
            </a:r>
            <a:r>
              <a:rPr lang="en-ID" sz="1400" b="1" dirty="0" err="1">
                <a:effectLst/>
              </a:rPr>
              <a:t>tinggi</a:t>
            </a:r>
            <a:r>
              <a:rPr lang="en-ID" sz="1400" b="0" dirty="0">
                <a:effectLst/>
              </a:rPr>
              <a:t>.</a:t>
            </a:r>
          </a:p>
        </p:txBody>
      </p:sp>
      <p:sp>
        <p:nvSpPr>
          <p:cNvPr id="5" name="Freeform 931" descr="Icon of line chart.">
            <a:extLst>
              <a:ext uri="{FF2B5EF4-FFF2-40B4-BE49-F238E27FC236}">
                <a16:creationId xmlns:a16="http://schemas.microsoft.com/office/drawing/2014/main" id="{A389D132-455A-8ACC-8443-84BB841DFB13}"/>
              </a:ext>
            </a:extLst>
          </p:cNvPr>
          <p:cNvSpPr>
            <a:spLocks noEditPoints="1"/>
          </p:cNvSpPr>
          <p:nvPr/>
        </p:nvSpPr>
        <p:spPr bwMode="auto">
          <a:xfrm>
            <a:off x="2559556" y="3330922"/>
            <a:ext cx="356069" cy="4635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3097ED-F3AA-5FDC-E273-BBE8C4C27129}"/>
              </a:ext>
            </a:extLst>
          </p:cNvPr>
          <p:cNvSpPr/>
          <p:nvPr/>
        </p:nvSpPr>
        <p:spPr>
          <a:xfrm>
            <a:off x="265924" y="3947145"/>
            <a:ext cx="4665113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D" sz="1400" b="0" dirty="0" err="1">
                <a:effectLst/>
              </a:rPr>
              <a:t>Terdapat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peluang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peningkat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penjualan</a:t>
            </a:r>
            <a:r>
              <a:rPr lang="en-ID" sz="1400" b="0" dirty="0">
                <a:effectLst/>
              </a:rPr>
              <a:t> pada </a:t>
            </a:r>
            <a:r>
              <a:rPr lang="en-ID" sz="1400" b="0" dirty="0" err="1">
                <a:effectLst/>
              </a:rPr>
              <a:t>industri</a:t>
            </a:r>
            <a:r>
              <a:rPr lang="en-ID" sz="1400" b="0" dirty="0">
                <a:effectLst/>
              </a:rPr>
              <a:t> </a:t>
            </a:r>
            <a:r>
              <a:rPr lang="en-ID" sz="1400" b="1" dirty="0" err="1">
                <a:effectLst/>
              </a:rPr>
              <a:t>energi</a:t>
            </a:r>
            <a:r>
              <a:rPr lang="en-ID" sz="1400" b="0" dirty="0">
                <a:effectLst/>
              </a:rPr>
              <a:t>, </a:t>
            </a:r>
            <a:r>
              <a:rPr lang="en-ID" sz="1400" b="1" dirty="0" err="1">
                <a:effectLst/>
              </a:rPr>
              <a:t>manufaktur</a:t>
            </a:r>
            <a:r>
              <a:rPr lang="en-ID" sz="1400" b="0" dirty="0">
                <a:effectLst/>
              </a:rPr>
              <a:t>, </a:t>
            </a:r>
            <a:r>
              <a:rPr lang="en-ID" sz="1400" b="1" dirty="0">
                <a:effectLst/>
              </a:rPr>
              <a:t>tech</a:t>
            </a:r>
            <a:r>
              <a:rPr lang="en-ID" sz="1400" b="0" dirty="0">
                <a:effectLst/>
              </a:rPr>
              <a:t> dan </a:t>
            </a:r>
            <a:r>
              <a:rPr lang="en-ID" sz="1400" b="1" dirty="0">
                <a:effectLst/>
              </a:rPr>
              <a:t>healthcare</a:t>
            </a:r>
            <a:r>
              <a:rPr lang="en-ID" sz="1400" b="0" dirty="0">
                <a:effectLst/>
              </a:rPr>
              <a:t>.</a:t>
            </a:r>
          </a:p>
        </p:txBody>
      </p:sp>
      <p:grpSp>
        <p:nvGrpSpPr>
          <p:cNvPr id="9" name="Group 8" descr="This image is an icon of four sheets of paper. ">
            <a:extLst>
              <a:ext uri="{FF2B5EF4-FFF2-40B4-BE49-F238E27FC236}">
                <a16:creationId xmlns:a16="http://schemas.microsoft.com/office/drawing/2014/main" id="{354B6048-57C5-B638-A338-A0B238A5C937}"/>
              </a:ext>
            </a:extLst>
          </p:cNvPr>
          <p:cNvGrpSpPr/>
          <p:nvPr/>
        </p:nvGrpSpPr>
        <p:grpSpPr>
          <a:xfrm>
            <a:off x="9456591" y="3199342"/>
            <a:ext cx="454233" cy="555625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26" name="Freeform 961">
              <a:extLst>
                <a:ext uri="{FF2B5EF4-FFF2-40B4-BE49-F238E27FC236}">
                  <a16:creationId xmlns:a16="http://schemas.microsoft.com/office/drawing/2014/main" id="{BB157C7B-FD63-74DF-55B5-93C11D9D39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962">
              <a:extLst>
                <a:ext uri="{FF2B5EF4-FFF2-40B4-BE49-F238E27FC236}">
                  <a16:creationId xmlns:a16="http://schemas.microsoft.com/office/drawing/2014/main" id="{A653069A-8B64-A047-48E0-F18AFC3DF6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963">
              <a:extLst>
                <a:ext uri="{FF2B5EF4-FFF2-40B4-BE49-F238E27FC236}">
                  <a16:creationId xmlns:a16="http://schemas.microsoft.com/office/drawing/2014/main" id="{719AB1C7-F3BF-2A4E-C40F-03159C1575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964">
              <a:extLst>
                <a:ext uri="{FF2B5EF4-FFF2-40B4-BE49-F238E27FC236}">
                  <a16:creationId xmlns:a16="http://schemas.microsoft.com/office/drawing/2014/main" id="{990B79E1-EBBF-2D90-8E96-A4631FEC00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C53BB39-2258-E0A8-15AC-85323B7994AC}"/>
              </a:ext>
            </a:extLst>
          </p:cNvPr>
          <p:cNvSpPr/>
          <p:nvPr/>
        </p:nvSpPr>
        <p:spPr>
          <a:xfrm>
            <a:off x="7124633" y="3969373"/>
            <a:ext cx="4663915" cy="129266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D" sz="1400" b="0" dirty="0">
                <a:effectLst/>
              </a:rPr>
              <a:t>Top Customers in Each Industry:</a:t>
            </a:r>
          </a:p>
          <a:p>
            <a:br>
              <a:rPr lang="en-ID" sz="1400" b="0" dirty="0">
                <a:effectLst/>
              </a:rPr>
            </a:br>
            <a:r>
              <a:rPr lang="en-ID" sz="1400" b="0" dirty="0">
                <a:effectLst/>
              </a:rPr>
              <a:t>- </a:t>
            </a:r>
            <a:r>
              <a:rPr lang="en-ID" sz="1400" b="1" dirty="0">
                <a:effectLst/>
              </a:rPr>
              <a:t>Finance</a:t>
            </a:r>
            <a:r>
              <a:rPr lang="en-ID" sz="1400" b="0" dirty="0">
                <a:effectLst/>
              </a:rPr>
              <a:t>: Allianz, Bank of America Corp., BNP Paribas, Allstate</a:t>
            </a:r>
          </a:p>
          <a:p>
            <a:r>
              <a:rPr lang="en-ID" sz="1400" b="0" dirty="0">
                <a:effectLst/>
              </a:rPr>
              <a:t>- </a:t>
            </a:r>
            <a:r>
              <a:rPr lang="en-ID" sz="1400" b="1" dirty="0">
                <a:effectLst/>
              </a:rPr>
              <a:t>Manufacturing</a:t>
            </a:r>
            <a:r>
              <a:rPr lang="en-ID" sz="1400" b="0" dirty="0">
                <a:effectLst/>
              </a:rPr>
              <a:t>: Ford Motor, Siemens, Volkswagen</a:t>
            </a:r>
          </a:p>
          <a:p>
            <a:r>
              <a:rPr lang="en-ID" sz="1400" b="0" dirty="0">
                <a:effectLst/>
              </a:rPr>
              <a:t>- </a:t>
            </a:r>
            <a:r>
              <a:rPr lang="en-ID" sz="1400" b="1" dirty="0">
                <a:effectLst/>
              </a:rPr>
              <a:t>Consumer Products</a:t>
            </a:r>
            <a:r>
              <a:rPr lang="en-ID" sz="1400" b="0" dirty="0">
                <a:effectLst/>
              </a:rPr>
              <a:t>: Tyson Foods</a:t>
            </a:r>
          </a:p>
          <a:p>
            <a:r>
              <a:rPr lang="en-ID" sz="1400" b="0" dirty="0">
                <a:effectLst/>
              </a:rPr>
              <a:t>- </a:t>
            </a:r>
            <a:r>
              <a:rPr lang="en-ID" sz="1400" b="1" dirty="0">
                <a:effectLst/>
              </a:rPr>
              <a:t>Healthcare</a:t>
            </a:r>
            <a:r>
              <a:rPr lang="en-ID" sz="1400" b="0" dirty="0">
                <a:effectLst/>
              </a:rPr>
              <a:t>: AmerisourceBergen, UnitedHealth Group</a:t>
            </a:r>
          </a:p>
        </p:txBody>
      </p:sp>
      <p:grpSp>
        <p:nvGrpSpPr>
          <p:cNvPr id="40" name="Group 39" descr="Icon of human being and speech bubble. ">
            <a:extLst>
              <a:ext uri="{FF2B5EF4-FFF2-40B4-BE49-F238E27FC236}">
                <a16:creationId xmlns:a16="http://schemas.microsoft.com/office/drawing/2014/main" id="{744EABDB-9203-9DCF-52B4-C651DD2FDB1C}"/>
              </a:ext>
            </a:extLst>
          </p:cNvPr>
          <p:cNvGrpSpPr/>
          <p:nvPr/>
        </p:nvGrpSpPr>
        <p:grpSpPr>
          <a:xfrm>
            <a:off x="9314732" y="1550599"/>
            <a:ext cx="423218" cy="495192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41" name="Freeform 2993">
              <a:extLst>
                <a:ext uri="{FF2B5EF4-FFF2-40B4-BE49-F238E27FC236}">
                  <a16:creationId xmlns:a16="http://schemas.microsoft.com/office/drawing/2014/main" id="{29ABA6F1-19BD-42DC-8E69-5C9BE5B855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2994">
              <a:extLst>
                <a:ext uri="{FF2B5EF4-FFF2-40B4-BE49-F238E27FC236}">
                  <a16:creationId xmlns:a16="http://schemas.microsoft.com/office/drawing/2014/main" id="{1AA7AA98-3F2C-0D43-C780-F4C8D76B5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AF88A508-6164-EEBD-39E5-D45C69C14020}"/>
              </a:ext>
            </a:extLst>
          </p:cNvPr>
          <p:cNvSpPr/>
          <p:nvPr/>
        </p:nvSpPr>
        <p:spPr>
          <a:xfrm>
            <a:off x="7124634" y="2114649"/>
            <a:ext cx="4663915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D" sz="1400" b="0" dirty="0">
                <a:effectLst/>
              </a:rPr>
              <a:t>Pola pada </a:t>
            </a:r>
            <a:r>
              <a:rPr lang="en-ID" sz="1400" b="0" dirty="0" err="1">
                <a:effectLst/>
              </a:rPr>
              <a:t>grafik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penjualan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berdasarkan</a:t>
            </a:r>
            <a:r>
              <a:rPr lang="en-ID" sz="1400" b="0" dirty="0">
                <a:effectLst/>
              </a:rPr>
              <a:t> quartal, </a:t>
            </a:r>
            <a:r>
              <a:rPr lang="en-ID" sz="1400" b="0" dirty="0" err="1">
                <a:effectLst/>
              </a:rPr>
              <a:t>bahwa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penjualan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mulai</a:t>
            </a:r>
            <a:r>
              <a:rPr lang="en-ID" sz="1400" b="0" dirty="0">
                <a:effectLst/>
              </a:rPr>
              <a:t> </a:t>
            </a:r>
            <a:r>
              <a:rPr lang="en-ID" sz="1400" b="1" dirty="0" err="1">
                <a:effectLst/>
              </a:rPr>
              <a:t>kuartal</a:t>
            </a:r>
            <a:r>
              <a:rPr lang="en-ID" sz="1400" b="1" dirty="0">
                <a:effectLst/>
              </a:rPr>
              <a:t> 1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terendah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akan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mulai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meningkat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setelah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kuartal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selanjutnya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puncaknya</a:t>
            </a:r>
            <a:r>
              <a:rPr lang="en-ID" sz="1400" b="0" dirty="0">
                <a:effectLst/>
              </a:rPr>
              <a:t> pada </a:t>
            </a:r>
            <a:r>
              <a:rPr lang="en-ID" sz="1400" b="1" dirty="0" err="1">
                <a:effectLst/>
              </a:rPr>
              <a:t>kuartal</a:t>
            </a:r>
            <a:r>
              <a:rPr lang="en-ID" sz="1400" b="1" dirty="0">
                <a:effectLst/>
              </a:rPr>
              <a:t> 4</a:t>
            </a:r>
            <a:r>
              <a:rPr lang="en-ID" sz="1400" b="0" dirty="0">
                <a:effectLst/>
              </a:rPr>
              <a:t> dan </a:t>
            </a:r>
            <a:r>
              <a:rPr lang="en-ID" sz="1400" b="0" dirty="0" err="1">
                <a:effectLst/>
              </a:rPr>
              <a:t>tren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nya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akan</a:t>
            </a:r>
            <a:r>
              <a:rPr lang="en-ID" sz="1400" b="0" dirty="0">
                <a:effectLst/>
              </a:rPr>
              <a:t> </a:t>
            </a:r>
            <a:r>
              <a:rPr lang="en-ID" sz="1400" b="1" dirty="0">
                <a:effectLst/>
              </a:rPr>
              <a:t>naik di </a:t>
            </a:r>
            <a:r>
              <a:rPr lang="en-ID" sz="1400" b="1" dirty="0" err="1">
                <a:effectLst/>
              </a:rPr>
              <a:t>setiap</a:t>
            </a:r>
            <a:r>
              <a:rPr lang="en-ID" sz="1400" b="1" dirty="0">
                <a:effectLst/>
              </a:rPr>
              <a:t> </a:t>
            </a:r>
            <a:r>
              <a:rPr lang="en-ID" sz="1400" b="1" dirty="0" err="1">
                <a:effectLst/>
              </a:rPr>
              <a:t>tahunnya</a:t>
            </a:r>
            <a:r>
              <a:rPr lang="en-ID" sz="1400" b="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3001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>
                <a:solidFill>
                  <a:schemeClr val="tx1">
                    <a:lumMod val="75000"/>
                    <a:lumOff val="25000"/>
                  </a:schemeClr>
                </a:solidFill>
              </a:rPr>
              <a:t>Rekomendasi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3886" descr="Icon of magnifying glass representing search. ">
            <a:extLst>
              <a:ext uri="{FF2B5EF4-FFF2-40B4-BE49-F238E27FC236}">
                <a16:creationId xmlns:a16="http://schemas.microsoft.com/office/drawing/2014/main" id="{325BC8B3-94F2-4B42-6CD5-B6D111549077}"/>
              </a:ext>
            </a:extLst>
          </p:cNvPr>
          <p:cNvSpPr>
            <a:spLocks noEditPoints="1"/>
          </p:cNvSpPr>
          <p:nvPr/>
        </p:nvSpPr>
        <p:spPr bwMode="auto">
          <a:xfrm>
            <a:off x="2492407" y="1548970"/>
            <a:ext cx="423218" cy="375847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bg1"/>
          </a:solidFill>
          <a:ln>
            <a:solidFill>
              <a:srgbClr val="0070C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724383-0028-8422-4CCC-61E55C77AABB}"/>
              </a:ext>
            </a:extLst>
          </p:cNvPr>
          <p:cNvSpPr/>
          <p:nvPr/>
        </p:nvSpPr>
        <p:spPr>
          <a:xfrm>
            <a:off x="265924" y="2139121"/>
            <a:ext cx="4781939" cy="129266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D" sz="1400" dirty="0" err="1">
                <a:effectLst/>
              </a:rPr>
              <a:t>Dorong</a:t>
            </a:r>
            <a:r>
              <a:rPr lang="en-ID" sz="1400" dirty="0">
                <a:effectLst/>
              </a:rPr>
              <a:t> program </a:t>
            </a:r>
            <a:r>
              <a:rPr lang="en-ID" sz="1400" dirty="0" err="1">
                <a:effectLst/>
              </a:rPr>
              <a:t>loyalitas</a:t>
            </a:r>
            <a:r>
              <a:rPr lang="en-ID" sz="1400" dirty="0">
                <a:effectLst/>
              </a:rPr>
              <a:t> </a:t>
            </a:r>
            <a:r>
              <a:rPr lang="en-ID" sz="1400" dirty="0" err="1">
                <a:effectLst/>
              </a:rPr>
              <a:t>pelanggan</a:t>
            </a:r>
            <a:r>
              <a:rPr lang="en-ID" sz="1400" dirty="0">
                <a:effectLst/>
              </a:rPr>
              <a:t> </a:t>
            </a:r>
            <a:r>
              <a:rPr lang="en-ID" sz="1400" dirty="0" err="1">
                <a:effectLst/>
              </a:rPr>
              <a:t>atau</a:t>
            </a:r>
            <a:r>
              <a:rPr lang="en-ID" sz="1400" dirty="0">
                <a:effectLst/>
              </a:rPr>
              <a:t> </a:t>
            </a:r>
            <a:r>
              <a:rPr lang="en-ID" sz="1400" dirty="0" err="1">
                <a:effectLst/>
              </a:rPr>
              <a:t>promosi</a:t>
            </a:r>
            <a:r>
              <a:rPr lang="en-ID" sz="1400" dirty="0">
                <a:effectLst/>
              </a:rPr>
              <a:t> </a:t>
            </a:r>
            <a:r>
              <a:rPr lang="en-ID" sz="1400" dirty="0" err="1">
                <a:effectLst/>
              </a:rPr>
              <a:t>khusus</a:t>
            </a:r>
            <a:r>
              <a:rPr lang="en-ID" sz="1400" dirty="0">
                <a:effectLst/>
              </a:rPr>
              <a:t> </a:t>
            </a:r>
            <a:r>
              <a:rPr lang="en-ID" sz="1400" dirty="0" err="1">
                <a:effectLst/>
              </a:rPr>
              <a:t>untuk</a:t>
            </a:r>
            <a:r>
              <a:rPr lang="en-ID" sz="1400" dirty="0">
                <a:effectLst/>
              </a:rPr>
              <a:t> </a:t>
            </a:r>
            <a:r>
              <a:rPr lang="en-ID" sz="1400" dirty="0" err="1">
                <a:effectLst/>
              </a:rPr>
              <a:t>mendorong</a:t>
            </a:r>
            <a:r>
              <a:rPr lang="en-ID" sz="1400" dirty="0">
                <a:effectLst/>
              </a:rPr>
              <a:t> </a:t>
            </a:r>
            <a:r>
              <a:rPr lang="en-ID" sz="1400" dirty="0" err="1">
                <a:effectLst/>
              </a:rPr>
              <a:t>pembelian</a:t>
            </a:r>
            <a:r>
              <a:rPr lang="en-ID" sz="1400" dirty="0">
                <a:effectLst/>
              </a:rPr>
              <a:t> </a:t>
            </a:r>
            <a:r>
              <a:rPr lang="en-ID" sz="1400" dirty="0" err="1">
                <a:effectLst/>
              </a:rPr>
              <a:t>berulang</a:t>
            </a:r>
            <a:r>
              <a:rPr lang="en-ID" sz="1400" dirty="0">
                <a:effectLst/>
              </a:rPr>
              <a:t> </a:t>
            </a:r>
            <a:r>
              <a:rPr lang="en-ID" sz="1400" dirty="0" err="1">
                <a:effectLst/>
              </a:rPr>
              <a:t>dari</a:t>
            </a:r>
            <a:r>
              <a:rPr lang="en-ID" sz="1400" dirty="0">
                <a:effectLst/>
              </a:rPr>
              <a:t> </a:t>
            </a:r>
            <a:r>
              <a:rPr lang="en-ID" sz="1400" dirty="0" err="1">
                <a:effectLst/>
              </a:rPr>
              <a:t>pelanggan</a:t>
            </a:r>
            <a:r>
              <a:rPr lang="en-ID" sz="1400" dirty="0">
                <a:effectLst/>
              </a:rPr>
              <a:t>. Agar </a:t>
            </a:r>
            <a:r>
              <a:rPr lang="en-ID" sz="1400" dirty="0" err="1">
                <a:effectLst/>
              </a:rPr>
              <a:t>meningkatkan</a:t>
            </a:r>
            <a:r>
              <a:rPr lang="en-ID" sz="1400" dirty="0">
                <a:effectLst/>
              </a:rPr>
              <a:t> qty </a:t>
            </a:r>
            <a:r>
              <a:rPr lang="en-ID" sz="1400" dirty="0" err="1">
                <a:effectLst/>
              </a:rPr>
              <a:t>penjualan</a:t>
            </a:r>
            <a:r>
              <a:rPr lang="en-ID" sz="1400" dirty="0">
                <a:effectLst/>
              </a:rPr>
              <a:t>. </a:t>
            </a:r>
            <a:r>
              <a:rPr lang="en-ID" sz="1400" dirty="0" err="1">
                <a:effectLst/>
              </a:rPr>
              <a:t>Seperti</a:t>
            </a:r>
            <a:r>
              <a:rPr lang="en-ID" sz="1400" dirty="0">
                <a:effectLst/>
              </a:rPr>
              <a:t> </a:t>
            </a:r>
            <a:r>
              <a:rPr lang="en-ID" sz="1400" b="1" dirty="0" err="1">
                <a:effectLst/>
              </a:rPr>
              <a:t>jika</a:t>
            </a:r>
            <a:r>
              <a:rPr lang="en-ID" sz="1400" b="1" dirty="0">
                <a:effectLst/>
              </a:rPr>
              <a:t> </a:t>
            </a:r>
            <a:r>
              <a:rPr lang="en-ID" sz="1400" b="1" dirty="0" err="1">
                <a:effectLst/>
              </a:rPr>
              <a:t>membeli</a:t>
            </a:r>
            <a:r>
              <a:rPr lang="en-ID" sz="1400" b="1" dirty="0">
                <a:effectLst/>
              </a:rPr>
              <a:t> </a:t>
            </a:r>
            <a:r>
              <a:rPr lang="en-ID" sz="1400" b="1" dirty="0" err="1">
                <a:effectLst/>
              </a:rPr>
              <a:t>dengan</a:t>
            </a:r>
            <a:r>
              <a:rPr lang="en-ID" sz="1400" b="1" dirty="0">
                <a:effectLst/>
              </a:rPr>
              <a:t> qty 5 </a:t>
            </a:r>
            <a:r>
              <a:rPr lang="en-ID" sz="1400" b="1" dirty="0" err="1">
                <a:effectLst/>
              </a:rPr>
              <a:t>mendapatkan</a:t>
            </a:r>
            <a:r>
              <a:rPr lang="en-ID" sz="1400" b="1" dirty="0">
                <a:effectLst/>
              </a:rPr>
              <a:t> </a:t>
            </a:r>
            <a:r>
              <a:rPr lang="en-ID" sz="1400" b="1" dirty="0" err="1">
                <a:effectLst/>
              </a:rPr>
              <a:t>potongan</a:t>
            </a:r>
            <a:r>
              <a:rPr lang="en-ID" sz="1400" dirty="0">
                <a:effectLst/>
              </a:rPr>
              <a:t>. </a:t>
            </a:r>
          </a:p>
          <a:p>
            <a:br>
              <a:rPr lang="en-ID" sz="1400" dirty="0">
                <a:effectLst/>
              </a:rPr>
            </a:br>
            <a:endParaRPr lang="en-ID" sz="1400" dirty="0">
              <a:effectLst/>
            </a:endParaRPr>
          </a:p>
        </p:txBody>
      </p:sp>
      <p:sp>
        <p:nvSpPr>
          <p:cNvPr id="5" name="Freeform 931" descr="Icon of line chart.">
            <a:extLst>
              <a:ext uri="{FF2B5EF4-FFF2-40B4-BE49-F238E27FC236}">
                <a16:creationId xmlns:a16="http://schemas.microsoft.com/office/drawing/2014/main" id="{A389D132-455A-8ACC-8443-84BB841DFB13}"/>
              </a:ext>
            </a:extLst>
          </p:cNvPr>
          <p:cNvSpPr>
            <a:spLocks noEditPoints="1"/>
          </p:cNvSpPr>
          <p:nvPr/>
        </p:nvSpPr>
        <p:spPr bwMode="auto">
          <a:xfrm>
            <a:off x="2559556" y="3330922"/>
            <a:ext cx="356069" cy="4635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3097ED-F3AA-5FDC-E273-BBE8C4C27129}"/>
              </a:ext>
            </a:extLst>
          </p:cNvPr>
          <p:cNvSpPr/>
          <p:nvPr/>
        </p:nvSpPr>
        <p:spPr>
          <a:xfrm>
            <a:off x="265924" y="3947145"/>
            <a:ext cx="4665113" cy="6463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D" sz="1400" b="0" dirty="0" err="1">
                <a:effectLst/>
              </a:rPr>
              <a:t>Pertimbangkan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untuk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memberikan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insentif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kepada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pelanggan</a:t>
            </a:r>
            <a:r>
              <a:rPr lang="en-ID" sz="1400" b="0" dirty="0">
                <a:effectLst/>
              </a:rPr>
              <a:t> yang </a:t>
            </a:r>
            <a:r>
              <a:rPr lang="en-ID" sz="1400" b="0" dirty="0" err="1">
                <a:effectLst/>
              </a:rPr>
              <a:t>sering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berbelanja</a:t>
            </a:r>
            <a:r>
              <a:rPr lang="en-ID" sz="1400" b="0" dirty="0">
                <a:effectLst/>
              </a:rPr>
              <a:t>, </a:t>
            </a:r>
            <a:r>
              <a:rPr lang="en-ID" sz="1400" b="0" dirty="0" err="1">
                <a:effectLst/>
              </a:rPr>
              <a:t>seperti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diskon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khusus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atau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hadiah</a:t>
            </a:r>
            <a:r>
              <a:rPr lang="en-ID" sz="1400" b="0" dirty="0">
                <a:effectLst/>
              </a:rPr>
              <a:t>. </a:t>
            </a:r>
            <a:r>
              <a:rPr lang="en-ID" sz="1400" b="0" dirty="0" err="1">
                <a:effectLst/>
              </a:rPr>
              <a:t>Untuk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memberikan</a:t>
            </a:r>
            <a:r>
              <a:rPr lang="en-ID" sz="1400" b="0" dirty="0">
                <a:effectLst/>
              </a:rPr>
              <a:t> </a:t>
            </a:r>
            <a:r>
              <a:rPr lang="en-ID" sz="1400" b="1" dirty="0" err="1">
                <a:effectLst/>
              </a:rPr>
              <a:t>apresiasi</a:t>
            </a:r>
            <a:r>
              <a:rPr lang="en-ID" sz="1400" b="1" dirty="0">
                <a:effectLst/>
              </a:rPr>
              <a:t> </a:t>
            </a:r>
            <a:r>
              <a:rPr lang="en-ID" sz="1400" b="1" dirty="0" err="1">
                <a:effectLst/>
              </a:rPr>
              <a:t>kepada</a:t>
            </a:r>
            <a:r>
              <a:rPr lang="en-ID" sz="1400" b="1" dirty="0">
                <a:effectLst/>
              </a:rPr>
              <a:t> customer</a:t>
            </a:r>
            <a:r>
              <a:rPr lang="en-ID" sz="1400" b="0" dirty="0">
                <a:effectLst/>
              </a:rPr>
              <a:t>.</a:t>
            </a:r>
          </a:p>
        </p:txBody>
      </p:sp>
      <p:grpSp>
        <p:nvGrpSpPr>
          <p:cNvPr id="9" name="Group 8" descr="This image is an icon of four sheets of paper. ">
            <a:extLst>
              <a:ext uri="{FF2B5EF4-FFF2-40B4-BE49-F238E27FC236}">
                <a16:creationId xmlns:a16="http://schemas.microsoft.com/office/drawing/2014/main" id="{354B6048-57C5-B638-A338-A0B238A5C937}"/>
              </a:ext>
            </a:extLst>
          </p:cNvPr>
          <p:cNvGrpSpPr/>
          <p:nvPr/>
        </p:nvGrpSpPr>
        <p:grpSpPr>
          <a:xfrm>
            <a:off x="9456591" y="3199342"/>
            <a:ext cx="454233" cy="555625"/>
            <a:chOff x="5494338" y="1370013"/>
            <a:chExt cx="239712" cy="285750"/>
          </a:xfrm>
          <a:solidFill>
            <a:schemeClr val="accent4">
              <a:lumMod val="75000"/>
            </a:schemeClr>
          </a:solidFill>
        </p:grpSpPr>
        <p:sp>
          <p:nvSpPr>
            <p:cNvPr id="26" name="Freeform 961">
              <a:extLst>
                <a:ext uri="{FF2B5EF4-FFF2-40B4-BE49-F238E27FC236}">
                  <a16:creationId xmlns:a16="http://schemas.microsoft.com/office/drawing/2014/main" id="{BB157C7B-FD63-74DF-55B5-93C11D9D39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962">
              <a:extLst>
                <a:ext uri="{FF2B5EF4-FFF2-40B4-BE49-F238E27FC236}">
                  <a16:creationId xmlns:a16="http://schemas.microsoft.com/office/drawing/2014/main" id="{A653069A-8B64-A047-48E0-F18AFC3DF6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963">
              <a:extLst>
                <a:ext uri="{FF2B5EF4-FFF2-40B4-BE49-F238E27FC236}">
                  <a16:creationId xmlns:a16="http://schemas.microsoft.com/office/drawing/2014/main" id="{719AB1C7-F3BF-2A4E-C40F-03159C1575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964">
              <a:extLst>
                <a:ext uri="{FF2B5EF4-FFF2-40B4-BE49-F238E27FC236}">
                  <a16:creationId xmlns:a16="http://schemas.microsoft.com/office/drawing/2014/main" id="{990B79E1-EBBF-2D90-8E96-A4631FEC00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C53BB39-2258-E0A8-15AC-85323B7994AC}"/>
              </a:ext>
            </a:extLst>
          </p:cNvPr>
          <p:cNvSpPr/>
          <p:nvPr/>
        </p:nvSpPr>
        <p:spPr>
          <a:xfrm>
            <a:off x="7124633" y="3969373"/>
            <a:ext cx="4663915" cy="6463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D" sz="1400" b="0" dirty="0" err="1">
                <a:effectLst/>
              </a:rPr>
              <a:t>Memanfaat</a:t>
            </a:r>
            <a:r>
              <a:rPr lang="en-ID" sz="1400" dirty="0" err="1"/>
              <a:t>kan</a:t>
            </a:r>
            <a:r>
              <a:rPr lang="en-ID" sz="1400" dirty="0"/>
              <a:t> </a:t>
            </a:r>
            <a:r>
              <a:rPr lang="en-ID" sz="1400" dirty="0" err="1"/>
              <a:t>tren</a:t>
            </a:r>
            <a:r>
              <a:rPr lang="en-ID" sz="1400" dirty="0"/>
              <a:t> Analisa </a:t>
            </a:r>
            <a:r>
              <a:rPr lang="en-ID" sz="1400" dirty="0" err="1"/>
              <a:t>penjualan</a:t>
            </a:r>
            <a:r>
              <a:rPr lang="en-ID" sz="1400" dirty="0"/>
              <a:t> </a:t>
            </a:r>
            <a:r>
              <a:rPr lang="en-ID" sz="1400" dirty="0" err="1"/>
              <a:t>dengan</a:t>
            </a:r>
            <a:r>
              <a:rPr lang="en-ID" sz="1400" dirty="0"/>
              <a:t> </a:t>
            </a:r>
            <a:r>
              <a:rPr lang="en-ID" sz="1400" dirty="0" err="1"/>
              <a:t>menyiapkan</a:t>
            </a:r>
            <a:r>
              <a:rPr lang="en-ID" sz="1400" dirty="0"/>
              <a:t> </a:t>
            </a:r>
            <a:r>
              <a:rPr lang="en-ID" sz="1400" dirty="0" err="1"/>
              <a:t>startegi</a:t>
            </a:r>
            <a:r>
              <a:rPr lang="en-ID" sz="1400" dirty="0"/>
              <a:t> </a:t>
            </a:r>
            <a:r>
              <a:rPr lang="en-ID" sz="1400" dirty="0" err="1"/>
              <a:t>seperti</a:t>
            </a:r>
            <a:r>
              <a:rPr lang="en-ID" sz="1400" dirty="0"/>
              <a:t> </a:t>
            </a:r>
            <a:r>
              <a:rPr lang="en-ID" sz="1400" b="1" dirty="0" err="1"/>
              <a:t>diskon</a:t>
            </a:r>
            <a:r>
              <a:rPr lang="en-ID" sz="1400" b="1" dirty="0"/>
              <a:t>, </a:t>
            </a:r>
            <a:r>
              <a:rPr lang="en-ID" sz="1400" b="1" dirty="0" err="1"/>
              <a:t>memberikan</a:t>
            </a:r>
            <a:r>
              <a:rPr lang="en-ID" sz="1400" b="1" dirty="0"/>
              <a:t> bonus, </a:t>
            </a:r>
            <a:r>
              <a:rPr lang="en-ID" sz="1400" b="1" dirty="0" err="1"/>
              <a:t>memberikan</a:t>
            </a:r>
            <a:r>
              <a:rPr lang="en-ID" sz="1400" b="1" dirty="0"/>
              <a:t> point </a:t>
            </a:r>
            <a:r>
              <a:rPr lang="en-ID" sz="1400" b="1" dirty="0" err="1"/>
              <a:t>redeemtion</a:t>
            </a:r>
            <a:r>
              <a:rPr lang="en-ID" sz="1400" b="1" dirty="0"/>
              <a:t>.</a:t>
            </a:r>
            <a:endParaRPr lang="en-ID" sz="1400" b="1" dirty="0">
              <a:effectLst/>
            </a:endParaRPr>
          </a:p>
        </p:txBody>
      </p:sp>
      <p:grpSp>
        <p:nvGrpSpPr>
          <p:cNvPr id="40" name="Group 39" descr="Icon of human being and speech bubble. ">
            <a:extLst>
              <a:ext uri="{FF2B5EF4-FFF2-40B4-BE49-F238E27FC236}">
                <a16:creationId xmlns:a16="http://schemas.microsoft.com/office/drawing/2014/main" id="{744EABDB-9203-9DCF-52B4-C651DD2FDB1C}"/>
              </a:ext>
            </a:extLst>
          </p:cNvPr>
          <p:cNvGrpSpPr/>
          <p:nvPr/>
        </p:nvGrpSpPr>
        <p:grpSpPr>
          <a:xfrm>
            <a:off x="9314732" y="1550599"/>
            <a:ext cx="423218" cy="495192"/>
            <a:chOff x="3171788" y="779462"/>
            <a:chExt cx="284163" cy="285751"/>
          </a:xfrm>
          <a:solidFill>
            <a:schemeClr val="bg1"/>
          </a:solidFill>
        </p:grpSpPr>
        <p:sp>
          <p:nvSpPr>
            <p:cNvPr id="41" name="Freeform 2993">
              <a:extLst>
                <a:ext uri="{FF2B5EF4-FFF2-40B4-BE49-F238E27FC236}">
                  <a16:creationId xmlns:a16="http://schemas.microsoft.com/office/drawing/2014/main" id="{29ABA6F1-19BD-42DC-8E69-5C9BE5B855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2994">
              <a:extLst>
                <a:ext uri="{FF2B5EF4-FFF2-40B4-BE49-F238E27FC236}">
                  <a16:creationId xmlns:a16="http://schemas.microsoft.com/office/drawing/2014/main" id="{1AA7AA98-3F2C-0D43-C780-F4C8D76B5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 w="9525">
              <a:solidFill>
                <a:srgbClr val="00B0F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AF88A508-6164-EEBD-39E5-D45C69C14020}"/>
              </a:ext>
            </a:extLst>
          </p:cNvPr>
          <p:cNvSpPr/>
          <p:nvPr/>
        </p:nvSpPr>
        <p:spPr>
          <a:xfrm>
            <a:off x="7124634" y="2114649"/>
            <a:ext cx="4663915" cy="86177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ID" sz="1400" b="0" dirty="0" err="1">
                <a:effectLst/>
              </a:rPr>
              <a:t>Pertimbangkan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untuk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meningkatkan</a:t>
            </a:r>
            <a:r>
              <a:rPr lang="en-ID" sz="1400" b="0" dirty="0">
                <a:effectLst/>
              </a:rPr>
              <a:t> strategi </a:t>
            </a:r>
            <a:r>
              <a:rPr lang="en-ID" sz="1400" b="0" dirty="0" err="1">
                <a:effectLst/>
              </a:rPr>
              <a:t>pemasaran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produk</a:t>
            </a:r>
            <a:r>
              <a:rPr lang="en-ID" sz="1400" b="0" dirty="0">
                <a:effectLst/>
              </a:rPr>
              <a:t> "</a:t>
            </a:r>
            <a:r>
              <a:rPr lang="en-ID" sz="1400" b="0" dirty="0" err="1">
                <a:effectLst/>
              </a:rPr>
              <a:t>ContactMatcher</a:t>
            </a:r>
            <a:r>
              <a:rPr lang="en-ID" sz="1400" b="0" dirty="0">
                <a:effectLst/>
              </a:rPr>
              <a:t>“, “</a:t>
            </a:r>
            <a:r>
              <a:rPr lang="en-ID" sz="1400" b="0" dirty="0" err="1">
                <a:effectLst/>
              </a:rPr>
              <a:t>FinanceHub</a:t>
            </a:r>
            <a:r>
              <a:rPr lang="en-ID" sz="1400" b="0" dirty="0">
                <a:effectLst/>
              </a:rPr>
              <a:t>”, “Site Analytic” yang </a:t>
            </a:r>
            <a:r>
              <a:rPr lang="en-ID" sz="1400" b="0" dirty="0" err="1">
                <a:effectLst/>
              </a:rPr>
              <a:t>merupakan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kontributor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terhadap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penjualan</a:t>
            </a:r>
            <a:r>
              <a:rPr lang="en-ID" sz="1400" b="0" dirty="0">
                <a:effectLst/>
              </a:rPr>
              <a:t>. Karena </a:t>
            </a:r>
            <a:r>
              <a:rPr lang="en-ID" sz="1400" b="0" dirty="0" err="1">
                <a:effectLst/>
              </a:rPr>
              <a:t>dari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segi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industri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memberikan</a:t>
            </a:r>
            <a:r>
              <a:rPr lang="en-ID" sz="1400" b="0" dirty="0">
                <a:effectLst/>
              </a:rPr>
              <a:t> </a:t>
            </a:r>
            <a:r>
              <a:rPr lang="en-ID" sz="1400" b="0" dirty="0" err="1">
                <a:effectLst/>
              </a:rPr>
              <a:t>potensi</a:t>
            </a:r>
            <a:r>
              <a:rPr lang="en-ID" sz="1400" b="0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0468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LATAR  BELAKANG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40260" y="328016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PERNYATAAN MASALAH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37499" y="318076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29621" y="5145262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18496" y="5045860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09112" y="160691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REKOMENDASI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41212" y="150751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9743" y="338904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KESIMPULAN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11843" y="3289642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725196" y="347682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319360" y="5345762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3909825" y="3587624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4638233" y="1804537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932249-557A-E9F3-1F89-3204C89C4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38563" y="4984254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ANALISA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B6F2A2-2FD8-9F7A-0FCB-C60A5BB47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70663" y="4897830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4346" descr="Icon of box and whisker chart. ">
            <a:extLst>
              <a:ext uri="{FF2B5EF4-FFF2-40B4-BE49-F238E27FC236}">
                <a16:creationId xmlns:a16="http://schemas.microsoft.com/office/drawing/2014/main" id="{980D8692-2563-15DF-1CDD-502C31CEEF8D}"/>
              </a:ext>
            </a:extLst>
          </p:cNvPr>
          <p:cNvSpPr>
            <a:spLocks noEditPoints="1"/>
          </p:cNvSpPr>
          <p:nvPr/>
        </p:nvSpPr>
        <p:spPr bwMode="auto">
          <a:xfrm>
            <a:off x="4267684" y="5181873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Latar</a:t>
            </a: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Belakang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D47C3C0A-2488-FD62-AA6B-D821FC711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42" y="1865651"/>
            <a:ext cx="2834167" cy="2834167"/>
          </a:xfrm>
          <a:prstGeom prst="rect">
            <a:avLst/>
          </a:prstGeom>
        </p:spPr>
      </p:pic>
      <p:sp>
        <p:nvSpPr>
          <p:cNvPr id="39" name="Arrow: Right 38">
            <a:extLst>
              <a:ext uri="{FF2B5EF4-FFF2-40B4-BE49-F238E27FC236}">
                <a16:creationId xmlns:a16="http://schemas.microsoft.com/office/drawing/2014/main" id="{82D94307-A540-BC47-0EB4-CCB01D3CDEDE}"/>
              </a:ext>
            </a:extLst>
          </p:cNvPr>
          <p:cNvSpPr/>
          <p:nvPr/>
        </p:nvSpPr>
        <p:spPr>
          <a:xfrm>
            <a:off x="4611329" y="1354138"/>
            <a:ext cx="1356852" cy="678426"/>
          </a:xfrm>
          <a:prstGeom prst="rightArrow">
            <a:avLst>
              <a:gd name="adj1" fmla="val 50000"/>
              <a:gd name="adj2" fmla="val 92029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CAE764F1-537F-9F99-CE04-FC8DFD11FD2A}"/>
              </a:ext>
            </a:extLst>
          </p:cNvPr>
          <p:cNvSpPr/>
          <p:nvPr/>
        </p:nvSpPr>
        <p:spPr>
          <a:xfrm>
            <a:off x="4611329" y="3250779"/>
            <a:ext cx="1356852" cy="678426"/>
          </a:xfrm>
          <a:prstGeom prst="rightArrow">
            <a:avLst>
              <a:gd name="adj1" fmla="val 50000"/>
              <a:gd name="adj2" fmla="val 92029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502638D5-BAFD-B926-64EE-DC212B0CA889}"/>
              </a:ext>
            </a:extLst>
          </p:cNvPr>
          <p:cNvSpPr/>
          <p:nvPr/>
        </p:nvSpPr>
        <p:spPr>
          <a:xfrm>
            <a:off x="4611329" y="5012250"/>
            <a:ext cx="1356852" cy="678426"/>
          </a:xfrm>
          <a:prstGeom prst="rightArrow">
            <a:avLst>
              <a:gd name="adj1" fmla="val 50000"/>
              <a:gd name="adj2" fmla="val 92029"/>
            </a:avLst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6CA400-BA93-D230-F011-F622E6A38CB4}"/>
              </a:ext>
            </a:extLst>
          </p:cNvPr>
          <p:cNvSpPr txBox="1"/>
          <p:nvPr/>
        </p:nvSpPr>
        <p:spPr>
          <a:xfrm>
            <a:off x="6223821" y="1126987"/>
            <a:ext cx="40213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Elastis</a:t>
            </a:r>
            <a:r>
              <a:rPr lang="en-US" b="1" dirty="0"/>
              <a:t> dan </a:t>
            </a:r>
            <a:r>
              <a:rPr lang="en-US" b="1" dirty="0" err="1"/>
              <a:t>Skalabilitas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menyesuaikan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. </a:t>
            </a:r>
            <a:endParaRPr lang="en-ID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40BCC9-FC15-327C-A6D5-6F6C2D1EAE22}"/>
              </a:ext>
            </a:extLst>
          </p:cNvPr>
          <p:cNvSpPr txBox="1"/>
          <p:nvPr/>
        </p:nvSpPr>
        <p:spPr>
          <a:xfrm>
            <a:off x="6223821" y="3047999"/>
            <a:ext cx="4168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Keamanan</a:t>
            </a:r>
            <a:r>
              <a:rPr lang="en-US" b="1" dirty="0"/>
              <a:t> dan </a:t>
            </a:r>
            <a:r>
              <a:rPr lang="en-US" b="1" dirty="0" err="1"/>
              <a:t>Kepatuhan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AWS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fitur</a:t>
            </a:r>
            <a:r>
              <a:rPr lang="en-US" dirty="0"/>
              <a:t> </a:t>
            </a:r>
            <a:r>
              <a:rPr lang="en-US" dirty="0" err="1"/>
              <a:t>keamanan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enkripsi</a:t>
            </a:r>
            <a:r>
              <a:rPr lang="en-US" dirty="0"/>
              <a:t> data,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yang </a:t>
            </a:r>
            <a:r>
              <a:rPr lang="en-US" dirty="0" err="1"/>
              <a:t>ketat</a:t>
            </a:r>
            <a:r>
              <a:rPr lang="en-US" dirty="0"/>
              <a:t>, dan </a:t>
            </a:r>
            <a:r>
              <a:rPr lang="en-US" dirty="0" err="1"/>
              <a:t>deteksi</a:t>
            </a:r>
            <a:r>
              <a:rPr lang="en-US" dirty="0"/>
              <a:t> </a:t>
            </a:r>
            <a:r>
              <a:rPr lang="en-US" dirty="0" err="1"/>
              <a:t>ancaman</a:t>
            </a:r>
            <a:r>
              <a:rPr lang="en-US" dirty="0"/>
              <a:t>.</a:t>
            </a:r>
            <a:endParaRPr lang="en-ID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A63652E-CA4B-6838-4F11-48357E0B8D8C}"/>
              </a:ext>
            </a:extLst>
          </p:cNvPr>
          <p:cNvSpPr txBox="1"/>
          <p:nvPr/>
        </p:nvSpPr>
        <p:spPr>
          <a:xfrm>
            <a:off x="6223821" y="4857135"/>
            <a:ext cx="3864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Layanan</a:t>
            </a:r>
            <a:r>
              <a:rPr lang="en-US" b="1" dirty="0"/>
              <a:t> SaaS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AWS </a:t>
            </a:r>
            <a:r>
              <a:rPr lang="en-US" dirty="0" err="1"/>
              <a:t>menyediakan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Amazon </a:t>
            </a:r>
            <a:r>
              <a:rPr lang="en-US" dirty="0" err="1"/>
              <a:t>Workmail</a:t>
            </a:r>
            <a:r>
              <a:rPr lang="en-US" dirty="0"/>
              <a:t>, Amazon Chime dan AWS marketplace.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69203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F51C9F53-E365-122A-F2F5-1B430182C2E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773017" y="5945578"/>
            <a:ext cx="147002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D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5F42D8E-EA5C-7D32-B9FE-80A824AED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90" y="274230"/>
            <a:ext cx="1068795" cy="1068795"/>
          </a:xfrm>
          <a:prstGeom prst="rect">
            <a:avLst/>
          </a:prstGeom>
          <a:effectLst>
            <a:glow rad="355600">
              <a:schemeClr val="accent4">
                <a:lumMod val="40000"/>
                <a:lumOff val="60000"/>
                <a:alpha val="40000"/>
              </a:schemeClr>
            </a:glow>
          </a:effec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FEAFDC6-FAB3-BC8A-D99B-436ACABC6C41}"/>
              </a:ext>
            </a:extLst>
          </p:cNvPr>
          <p:cNvSpPr/>
          <p:nvPr/>
        </p:nvSpPr>
        <p:spPr>
          <a:xfrm>
            <a:off x="640082" y="2891507"/>
            <a:ext cx="2510252" cy="2347243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Meningkatkan</a:t>
            </a:r>
            <a:r>
              <a:rPr lang="en-US" sz="2000" b="1" dirty="0"/>
              <a:t> sales.</a:t>
            </a:r>
            <a:endParaRPr lang="en-ID" sz="2000" b="1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C70206-D00F-14CC-F439-F08A595AB6F0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3150334" y="4065129"/>
            <a:ext cx="15824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B57F5059-9816-4E78-1139-5105801FE81F}"/>
              </a:ext>
            </a:extLst>
          </p:cNvPr>
          <p:cNvSpPr/>
          <p:nvPr/>
        </p:nvSpPr>
        <p:spPr>
          <a:xfrm>
            <a:off x="4732790" y="2891507"/>
            <a:ext cx="2510252" cy="2347243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Strategi Marketing</a:t>
            </a:r>
            <a:endParaRPr lang="en-ID" sz="2000" b="1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94A8FA-1DA4-B95E-DCC1-E248C38A8A14}"/>
              </a:ext>
            </a:extLst>
          </p:cNvPr>
          <p:cNvSpPr/>
          <p:nvPr/>
        </p:nvSpPr>
        <p:spPr>
          <a:xfrm>
            <a:off x="8975042" y="2891507"/>
            <a:ext cx="2510252" cy="2347243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Analisa </a:t>
            </a:r>
            <a:r>
              <a:rPr lang="en-US" sz="2000" b="1" dirty="0" err="1"/>
              <a:t>Penjualan</a:t>
            </a:r>
            <a:endParaRPr lang="en-ID" sz="20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7F61D8-668E-59A8-A7B6-743B223BE4B6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7243042" y="4065129"/>
            <a:ext cx="173200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269873D-83AD-C438-D5BC-50235F7F2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>
            <a:extLst>
              <a:ext uri="{FF2B5EF4-FFF2-40B4-BE49-F238E27FC236}">
                <a16:creationId xmlns:a16="http://schemas.microsoft.com/office/drawing/2014/main" id="{C2797D9E-2D1E-0FAB-7BE4-1238E6E1A299}"/>
              </a:ext>
            </a:extLst>
          </p:cNvPr>
          <p:cNvSpPr txBox="1">
            <a:spLocks/>
          </p:cNvSpPr>
          <p:nvPr/>
        </p:nvSpPr>
        <p:spPr>
          <a:xfrm>
            <a:off x="120516" y="420828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Pernyataan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Masalah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79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07407E-6 C 0.06901 -4.07407E-6 0.125 0.05602 0.125 0.125 C 0.125 0.19399 0.06901 0.25 2.91667E-6 0.25 C -0.06901 0.25 -0.125 0.19399 -0.125 0.125 C -0.125 0.05602 -0.06901 -4.07407E-6 2.91667E-6 -4.07407E-6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Understanding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ircle: Hollow 2">
            <a:extLst>
              <a:ext uri="{FF2B5EF4-FFF2-40B4-BE49-F238E27FC236}">
                <a16:creationId xmlns:a16="http://schemas.microsoft.com/office/drawing/2014/main" id="{8DC8DEBA-4D8D-4704-A04E-32A1E0BF41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6828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Circle: Hollow 21">
            <a:extLst>
              <a:ext uri="{FF2B5EF4-FFF2-40B4-BE49-F238E27FC236}">
                <a16:creationId xmlns:a16="http://schemas.microsoft.com/office/drawing/2014/main" id="{769CE3F0-8651-4FF1-8CAF-1E986C383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6623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Circle: Hollow 22">
            <a:extLst>
              <a:ext uri="{FF2B5EF4-FFF2-40B4-BE49-F238E27FC236}">
                <a16:creationId xmlns:a16="http://schemas.microsoft.com/office/drawing/2014/main" id="{59423939-1DC9-4306-AA5D-6C0111336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56419" y="2296212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ircle: Hollow 23">
            <a:extLst>
              <a:ext uri="{FF2B5EF4-FFF2-40B4-BE49-F238E27FC236}">
                <a16:creationId xmlns:a16="http://schemas.microsoft.com/office/drawing/2014/main" id="{A838DD0B-E018-44D0-A4C0-13DF2FD02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1725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Circle: Hollow 24">
            <a:extLst>
              <a:ext uri="{FF2B5EF4-FFF2-40B4-BE49-F238E27FC236}">
                <a16:creationId xmlns:a16="http://schemas.microsoft.com/office/drawing/2014/main" id="{B5265A05-9A0F-4DEC-9382-F51EEE742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1521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Circle: Hollow 28">
            <a:extLst>
              <a:ext uri="{FF2B5EF4-FFF2-40B4-BE49-F238E27FC236}">
                <a16:creationId xmlns:a16="http://schemas.microsoft.com/office/drawing/2014/main" id="{8770E695-5D11-488D-931B-4C4259EC2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1316" y="3501330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4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2018552" y="888619"/>
            <a:ext cx="2428875" cy="1461939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Kode </a:t>
            </a:r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Unik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:</a:t>
            </a:r>
          </a:p>
          <a:p>
            <a:pPr algn="ctr">
              <a:lnSpc>
                <a:spcPts val="1900"/>
              </a:lnSpc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-Row id</a:t>
            </a:r>
          </a:p>
          <a:p>
            <a:pPr algn="ctr">
              <a:lnSpc>
                <a:spcPts val="1900"/>
              </a:lnSpc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-Order id</a:t>
            </a:r>
          </a:p>
          <a:p>
            <a:pPr algn="ctr">
              <a:lnSpc>
                <a:spcPts val="1900"/>
              </a:lnSpc>
            </a:pP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4205340" y="832677"/>
            <a:ext cx="2428875" cy="974626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Tanggal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Pembelian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:</a:t>
            </a:r>
          </a:p>
          <a:p>
            <a:pPr algn="ctr">
              <a:lnSpc>
                <a:spcPts val="1900"/>
              </a:lnSpc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-Order Date</a:t>
            </a:r>
          </a:p>
          <a:p>
            <a:pPr algn="ctr"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 Date Key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6862815" y="814998"/>
            <a:ext cx="2428875" cy="1705595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Wilayah :</a:t>
            </a:r>
          </a:p>
          <a:p>
            <a:pPr>
              <a:lnSpc>
                <a:spcPts val="1900"/>
              </a:lnSpc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 Country</a:t>
            </a:r>
          </a:p>
          <a:p>
            <a:pPr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 City</a:t>
            </a:r>
          </a:p>
          <a:p>
            <a:pPr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 Region </a:t>
            </a:r>
          </a:p>
          <a:p>
            <a:pPr>
              <a:lnSpc>
                <a:spcPts val="19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 Sub Region</a:t>
            </a:r>
          </a:p>
          <a:p>
            <a:pPr>
              <a:lnSpc>
                <a:spcPts val="1900"/>
              </a:lnSpc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7F5370-BF8E-406B-BEAE-B1224615626A}"/>
              </a:ext>
            </a:extLst>
          </p:cNvPr>
          <p:cNvSpPr/>
          <p:nvPr/>
        </p:nvSpPr>
        <p:spPr>
          <a:xfrm>
            <a:off x="2788457" y="4961749"/>
            <a:ext cx="242887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Product :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 Product</a:t>
            </a:r>
          </a:p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-License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F5A313-1C6C-4AEE-8556-576074B1BF06}"/>
              </a:ext>
            </a:extLst>
          </p:cNvPr>
          <p:cNvSpPr/>
          <p:nvPr/>
        </p:nvSpPr>
        <p:spPr>
          <a:xfrm>
            <a:off x="5759298" y="5296251"/>
            <a:ext cx="2428875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Kriteria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Pelanggan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:</a:t>
            </a:r>
          </a:p>
          <a:p>
            <a:pPr>
              <a:lnSpc>
                <a:spcPts val="1900"/>
              </a:lnSpc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Industri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Segement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C310CC8-6624-4352-A642-89EF6FA7DCE6}"/>
              </a:ext>
            </a:extLst>
          </p:cNvPr>
          <p:cNvSpPr/>
          <p:nvPr/>
        </p:nvSpPr>
        <p:spPr>
          <a:xfrm>
            <a:off x="8188173" y="5098979"/>
            <a:ext cx="2428875" cy="168533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Penjualan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 :</a:t>
            </a:r>
          </a:p>
          <a:p>
            <a:pPr>
              <a:lnSpc>
                <a:spcPts val="1900"/>
              </a:lnSpc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 Sales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 Quantity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 Discount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 Profit</a:t>
            </a:r>
          </a:p>
          <a:p>
            <a:pPr>
              <a:lnSpc>
                <a:spcPts val="1900"/>
              </a:lnSpc>
            </a:pP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grpSp>
        <p:nvGrpSpPr>
          <p:cNvPr id="41" name="Group 40" descr="Icon of human being and speech bubble. ">
            <a:extLst>
              <a:ext uri="{FF2B5EF4-FFF2-40B4-BE49-F238E27FC236}">
                <a16:creationId xmlns:a16="http://schemas.microsoft.com/office/drawing/2014/main" id="{F9B9D0B7-66BB-408F-A1CC-EA2209284AAD}"/>
              </a:ext>
            </a:extLst>
          </p:cNvPr>
          <p:cNvGrpSpPr/>
          <p:nvPr/>
        </p:nvGrpSpPr>
        <p:grpSpPr>
          <a:xfrm>
            <a:off x="4144646" y="2903628"/>
            <a:ext cx="378221" cy="380335"/>
            <a:chOff x="3171788" y="779462"/>
            <a:chExt cx="284163" cy="285751"/>
          </a:xfrm>
          <a:solidFill>
            <a:schemeClr val="accent3">
              <a:lumMod val="75000"/>
            </a:schemeClr>
          </a:solidFill>
        </p:grpSpPr>
        <p:sp>
          <p:nvSpPr>
            <p:cNvPr id="42" name="Freeform 2993">
              <a:extLst>
                <a:ext uri="{FF2B5EF4-FFF2-40B4-BE49-F238E27FC236}">
                  <a16:creationId xmlns:a16="http://schemas.microsoft.com/office/drawing/2014/main" id="{214A5167-4E01-4042-851A-88AFE72AE2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90851" y="779462"/>
              <a:ext cx="165100" cy="196850"/>
            </a:xfrm>
            <a:custGeom>
              <a:avLst/>
              <a:gdLst>
                <a:gd name="T0" fmla="*/ 291 w 416"/>
                <a:gd name="T1" fmla="*/ 221 h 493"/>
                <a:gd name="T2" fmla="*/ 339 w 416"/>
                <a:gd name="T3" fmla="*/ 173 h 493"/>
                <a:gd name="T4" fmla="*/ 242 w 416"/>
                <a:gd name="T5" fmla="*/ 221 h 493"/>
                <a:gd name="T6" fmla="*/ 195 w 416"/>
                <a:gd name="T7" fmla="*/ 173 h 493"/>
                <a:gd name="T8" fmla="*/ 242 w 416"/>
                <a:gd name="T9" fmla="*/ 221 h 493"/>
                <a:gd name="T10" fmla="*/ 99 w 416"/>
                <a:gd name="T11" fmla="*/ 221 h 493"/>
                <a:gd name="T12" fmla="*/ 147 w 416"/>
                <a:gd name="T13" fmla="*/ 173 h 493"/>
                <a:gd name="T14" fmla="*/ 208 w 416"/>
                <a:gd name="T15" fmla="*/ 0 h 493"/>
                <a:gd name="T16" fmla="*/ 166 w 416"/>
                <a:gd name="T17" fmla="*/ 3 h 493"/>
                <a:gd name="T18" fmla="*/ 127 w 416"/>
                <a:gd name="T19" fmla="*/ 15 h 493"/>
                <a:gd name="T20" fmla="*/ 92 w 416"/>
                <a:gd name="T21" fmla="*/ 33 h 493"/>
                <a:gd name="T22" fmla="*/ 61 w 416"/>
                <a:gd name="T23" fmla="*/ 57 h 493"/>
                <a:gd name="T24" fmla="*/ 35 w 416"/>
                <a:gd name="T25" fmla="*/ 85 h 493"/>
                <a:gd name="T26" fmla="*/ 16 w 416"/>
                <a:gd name="T27" fmla="*/ 117 h 493"/>
                <a:gd name="T28" fmla="*/ 4 w 416"/>
                <a:gd name="T29" fmla="*/ 153 h 493"/>
                <a:gd name="T30" fmla="*/ 0 w 416"/>
                <a:gd name="T31" fmla="*/ 192 h 493"/>
                <a:gd name="T32" fmla="*/ 0 w 416"/>
                <a:gd name="T33" fmla="*/ 194 h 493"/>
                <a:gd name="T34" fmla="*/ 26 w 416"/>
                <a:gd name="T35" fmla="*/ 204 h 493"/>
                <a:gd name="T36" fmla="*/ 47 w 416"/>
                <a:gd name="T37" fmla="*/ 220 h 493"/>
                <a:gd name="T38" fmla="*/ 64 w 416"/>
                <a:gd name="T39" fmla="*/ 238 h 493"/>
                <a:gd name="T40" fmla="*/ 72 w 416"/>
                <a:gd name="T41" fmla="*/ 260 h 493"/>
                <a:gd name="T42" fmla="*/ 76 w 416"/>
                <a:gd name="T43" fmla="*/ 277 h 493"/>
                <a:gd name="T44" fmla="*/ 76 w 416"/>
                <a:gd name="T45" fmla="*/ 293 h 493"/>
                <a:gd name="T46" fmla="*/ 73 w 416"/>
                <a:gd name="T47" fmla="*/ 311 h 493"/>
                <a:gd name="T48" fmla="*/ 67 w 416"/>
                <a:gd name="T49" fmla="*/ 330 h 493"/>
                <a:gd name="T50" fmla="*/ 70 w 416"/>
                <a:gd name="T51" fmla="*/ 333 h 493"/>
                <a:gd name="T52" fmla="*/ 77 w 416"/>
                <a:gd name="T53" fmla="*/ 349 h 493"/>
                <a:gd name="T54" fmla="*/ 94 w 416"/>
                <a:gd name="T55" fmla="*/ 361 h 493"/>
                <a:gd name="T56" fmla="*/ 114 w 416"/>
                <a:gd name="T57" fmla="*/ 371 h 493"/>
                <a:gd name="T58" fmla="*/ 132 w 416"/>
                <a:gd name="T59" fmla="*/ 378 h 493"/>
                <a:gd name="T60" fmla="*/ 153 w 416"/>
                <a:gd name="T61" fmla="*/ 383 h 493"/>
                <a:gd name="T62" fmla="*/ 153 w 416"/>
                <a:gd name="T63" fmla="*/ 428 h 493"/>
                <a:gd name="T64" fmla="*/ 153 w 416"/>
                <a:gd name="T65" fmla="*/ 465 h 493"/>
                <a:gd name="T66" fmla="*/ 173 w 416"/>
                <a:gd name="T67" fmla="*/ 473 h 493"/>
                <a:gd name="T68" fmla="*/ 203 w 416"/>
                <a:gd name="T69" fmla="*/ 446 h 493"/>
                <a:gd name="T70" fmla="*/ 249 w 416"/>
                <a:gd name="T71" fmla="*/ 406 h 493"/>
                <a:gd name="T72" fmla="*/ 274 w 416"/>
                <a:gd name="T73" fmla="*/ 385 h 493"/>
                <a:gd name="T74" fmla="*/ 290 w 416"/>
                <a:gd name="T75" fmla="*/ 371 h 493"/>
                <a:gd name="T76" fmla="*/ 317 w 416"/>
                <a:gd name="T77" fmla="*/ 358 h 493"/>
                <a:gd name="T78" fmla="*/ 342 w 416"/>
                <a:gd name="T79" fmla="*/ 341 h 493"/>
                <a:gd name="T80" fmla="*/ 364 w 416"/>
                <a:gd name="T81" fmla="*/ 321 h 493"/>
                <a:gd name="T82" fmla="*/ 383 w 416"/>
                <a:gd name="T83" fmla="*/ 299 h 493"/>
                <a:gd name="T84" fmla="*/ 397 w 416"/>
                <a:gd name="T85" fmla="*/ 276 h 493"/>
                <a:gd name="T86" fmla="*/ 408 w 416"/>
                <a:gd name="T87" fmla="*/ 249 h 493"/>
                <a:gd name="T88" fmla="*/ 415 w 416"/>
                <a:gd name="T89" fmla="*/ 222 h 493"/>
                <a:gd name="T90" fmla="*/ 416 w 416"/>
                <a:gd name="T91" fmla="*/ 192 h 493"/>
                <a:gd name="T92" fmla="*/ 412 w 416"/>
                <a:gd name="T93" fmla="*/ 154 h 493"/>
                <a:gd name="T94" fmla="*/ 400 w 416"/>
                <a:gd name="T95" fmla="*/ 117 h 493"/>
                <a:gd name="T96" fmla="*/ 381 w 416"/>
                <a:gd name="T97" fmla="*/ 85 h 493"/>
                <a:gd name="T98" fmla="*/ 355 w 416"/>
                <a:gd name="T99" fmla="*/ 57 h 493"/>
                <a:gd name="T100" fmla="*/ 324 w 416"/>
                <a:gd name="T101" fmla="*/ 33 h 493"/>
                <a:gd name="T102" fmla="*/ 289 w 416"/>
                <a:gd name="T103" fmla="*/ 15 h 493"/>
                <a:gd name="T104" fmla="*/ 251 w 416"/>
                <a:gd name="T105" fmla="*/ 3 h 493"/>
                <a:gd name="T106" fmla="*/ 208 w 416"/>
                <a:gd name="T107" fmla="*/ 0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16" h="493">
                  <a:moveTo>
                    <a:pt x="339" y="221"/>
                  </a:moveTo>
                  <a:lnTo>
                    <a:pt x="291" y="221"/>
                  </a:lnTo>
                  <a:lnTo>
                    <a:pt x="291" y="173"/>
                  </a:lnTo>
                  <a:lnTo>
                    <a:pt x="339" y="173"/>
                  </a:lnTo>
                  <a:lnTo>
                    <a:pt x="339" y="221"/>
                  </a:lnTo>
                  <a:close/>
                  <a:moveTo>
                    <a:pt x="242" y="221"/>
                  </a:moveTo>
                  <a:lnTo>
                    <a:pt x="195" y="221"/>
                  </a:lnTo>
                  <a:lnTo>
                    <a:pt x="195" y="173"/>
                  </a:lnTo>
                  <a:lnTo>
                    <a:pt x="242" y="173"/>
                  </a:lnTo>
                  <a:lnTo>
                    <a:pt x="242" y="221"/>
                  </a:lnTo>
                  <a:close/>
                  <a:moveTo>
                    <a:pt x="147" y="221"/>
                  </a:moveTo>
                  <a:lnTo>
                    <a:pt x="99" y="221"/>
                  </a:lnTo>
                  <a:lnTo>
                    <a:pt x="99" y="173"/>
                  </a:lnTo>
                  <a:lnTo>
                    <a:pt x="147" y="173"/>
                  </a:lnTo>
                  <a:lnTo>
                    <a:pt x="147" y="221"/>
                  </a:lnTo>
                  <a:close/>
                  <a:moveTo>
                    <a:pt x="208" y="0"/>
                  </a:moveTo>
                  <a:lnTo>
                    <a:pt x="186" y="1"/>
                  </a:lnTo>
                  <a:lnTo>
                    <a:pt x="166" y="3"/>
                  </a:lnTo>
                  <a:lnTo>
                    <a:pt x="146" y="8"/>
                  </a:lnTo>
                  <a:lnTo>
                    <a:pt x="127" y="15"/>
                  </a:lnTo>
                  <a:lnTo>
                    <a:pt x="109" y="23"/>
                  </a:lnTo>
                  <a:lnTo>
                    <a:pt x="92" y="33"/>
                  </a:lnTo>
                  <a:lnTo>
                    <a:pt x="76" y="44"/>
                  </a:lnTo>
                  <a:lnTo>
                    <a:pt x="61" y="57"/>
                  </a:lnTo>
                  <a:lnTo>
                    <a:pt x="47" y="70"/>
                  </a:lnTo>
                  <a:lnTo>
                    <a:pt x="35" y="85"/>
                  </a:lnTo>
                  <a:lnTo>
                    <a:pt x="25" y="101"/>
                  </a:lnTo>
                  <a:lnTo>
                    <a:pt x="16" y="117"/>
                  </a:lnTo>
                  <a:lnTo>
                    <a:pt x="9" y="135"/>
                  </a:lnTo>
                  <a:lnTo>
                    <a:pt x="4" y="153"/>
                  </a:lnTo>
                  <a:lnTo>
                    <a:pt x="1" y="173"/>
                  </a:lnTo>
                  <a:lnTo>
                    <a:pt x="0" y="192"/>
                  </a:lnTo>
                  <a:lnTo>
                    <a:pt x="0" y="192"/>
                  </a:lnTo>
                  <a:lnTo>
                    <a:pt x="0" y="194"/>
                  </a:lnTo>
                  <a:lnTo>
                    <a:pt x="14" y="198"/>
                  </a:lnTo>
                  <a:lnTo>
                    <a:pt x="26" y="204"/>
                  </a:lnTo>
                  <a:lnTo>
                    <a:pt x="38" y="211"/>
                  </a:lnTo>
                  <a:lnTo>
                    <a:pt x="47" y="220"/>
                  </a:lnTo>
                  <a:lnTo>
                    <a:pt x="57" y="228"/>
                  </a:lnTo>
                  <a:lnTo>
                    <a:pt x="64" y="238"/>
                  </a:lnTo>
                  <a:lnTo>
                    <a:pt x="69" y="248"/>
                  </a:lnTo>
                  <a:lnTo>
                    <a:pt x="72" y="260"/>
                  </a:lnTo>
                  <a:lnTo>
                    <a:pt x="74" y="268"/>
                  </a:lnTo>
                  <a:lnTo>
                    <a:pt x="76" y="277"/>
                  </a:lnTo>
                  <a:lnTo>
                    <a:pt x="76" y="285"/>
                  </a:lnTo>
                  <a:lnTo>
                    <a:pt x="76" y="293"/>
                  </a:lnTo>
                  <a:lnTo>
                    <a:pt x="74" y="303"/>
                  </a:lnTo>
                  <a:lnTo>
                    <a:pt x="73" y="311"/>
                  </a:lnTo>
                  <a:lnTo>
                    <a:pt x="71" y="321"/>
                  </a:lnTo>
                  <a:lnTo>
                    <a:pt x="67" y="330"/>
                  </a:lnTo>
                  <a:lnTo>
                    <a:pt x="69" y="332"/>
                  </a:lnTo>
                  <a:lnTo>
                    <a:pt x="70" y="333"/>
                  </a:lnTo>
                  <a:lnTo>
                    <a:pt x="73" y="341"/>
                  </a:lnTo>
                  <a:lnTo>
                    <a:pt x="77" y="349"/>
                  </a:lnTo>
                  <a:lnTo>
                    <a:pt x="85" y="355"/>
                  </a:lnTo>
                  <a:lnTo>
                    <a:pt x="94" y="361"/>
                  </a:lnTo>
                  <a:lnTo>
                    <a:pt x="104" y="366"/>
                  </a:lnTo>
                  <a:lnTo>
                    <a:pt x="114" y="371"/>
                  </a:lnTo>
                  <a:lnTo>
                    <a:pt x="123" y="374"/>
                  </a:lnTo>
                  <a:lnTo>
                    <a:pt x="132" y="378"/>
                  </a:lnTo>
                  <a:lnTo>
                    <a:pt x="142" y="380"/>
                  </a:lnTo>
                  <a:lnTo>
                    <a:pt x="153" y="383"/>
                  </a:lnTo>
                  <a:lnTo>
                    <a:pt x="153" y="403"/>
                  </a:lnTo>
                  <a:lnTo>
                    <a:pt x="153" y="428"/>
                  </a:lnTo>
                  <a:lnTo>
                    <a:pt x="153" y="449"/>
                  </a:lnTo>
                  <a:lnTo>
                    <a:pt x="153" y="465"/>
                  </a:lnTo>
                  <a:lnTo>
                    <a:pt x="153" y="493"/>
                  </a:lnTo>
                  <a:lnTo>
                    <a:pt x="173" y="473"/>
                  </a:lnTo>
                  <a:lnTo>
                    <a:pt x="185" y="462"/>
                  </a:lnTo>
                  <a:lnTo>
                    <a:pt x="203" y="446"/>
                  </a:lnTo>
                  <a:lnTo>
                    <a:pt x="227" y="427"/>
                  </a:lnTo>
                  <a:lnTo>
                    <a:pt x="249" y="406"/>
                  </a:lnTo>
                  <a:lnTo>
                    <a:pt x="262" y="395"/>
                  </a:lnTo>
                  <a:lnTo>
                    <a:pt x="274" y="385"/>
                  </a:lnTo>
                  <a:lnTo>
                    <a:pt x="284" y="377"/>
                  </a:lnTo>
                  <a:lnTo>
                    <a:pt x="290" y="371"/>
                  </a:lnTo>
                  <a:lnTo>
                    <a:pt x="304" y="365"/>
                  </a:lnTo>
                  <a:lnTo>
                    <a:pt x="317" y="358"/>
                  </a:lnTo>
                  <a:lnTo>
                    <a:pt x="330" y="349"/>
                  </a:lnTo>
                  <a:lnTo>
                    <a:pt x="342" y="341"/>
                  </a:lnTo>
                  <a:lnTo>
                    <a:pt x="353" y="332"/>
                  </a:lnTo>
                  <a:lnTo>
                    <a:pt x="364" y="321"/>
                  </a:lnTo>
                  <a:lnTo>
                    <a:pt x="373" y="310"/>
                  </a:lnTo>
                  <a:lnTo>
                    <a:pt x="383" y="299"/>
                  </a:lnTo>
                  <a:lnTo>
                    <a:pt x="390" y="288"/>
                  </a:lnTo>
                  <a:lnTo>
                    <a:pt x="397" y="276"/>
                  </a:lnTo>
                  <a:lnTo>
                    <a:pt x="403" y="263"/>
                  </a:lnTo>
                  <a:lnTo>
                    <a:pt x="408" y="249"/>
                  </a:lnTo>
                  <a:lnTo>
                    <a:pt x="411" y="235"/>
                  </a:lnTo>
                  <a:lnTo>
                    <a:pt x="415" y="222"/>
                  </a:lnTo>
                  <a:lnTo>
                    <a:pt x="416" y="208"/>
                  </a:lnTo>
                  <a:lnTo>
                    <a:pt x="416" y="192"/>
                  </a:lnTo>
                  <a:lnTo>
                    <a:pt x="416" y="173"/>
                  </a:lnTo>
                  <a:lnTo>
                    <a:pt x="412" y="154"/>
                  </a:lnTo>
                  <a:lnTo>
                    <a:pt x="408" y="135"/>
                  </a:lnTo>
                  <a:lnTo>
                    <a:pt x="400" y="117"/>
                  </a:lnTo>
                  <a:lnTo>
                    <a:pt x="391" y="101"/>
                  </a:lnTo>
                  <a:lnTo>
                    <a:pt x="381" y="85"/>
                  </a:lnTo>
                  <a:lnTo>
                    <a:pt x="368" y="70"/>
                  </a:lnTo>
                  <a:lnTo>
                    <a:pt x="355" y="57"/>
                  </a:lnTo>
                  <a:lnTo>
                    <a:pt x="341" y="44"/>
                  </a:lnTo>
                  <a:lnTo>
                    <a:pt x="324" y="33"/>
                  </a:lnTo>
                  <a:lnTo>
                    <a:pt x="308" y="23"/>
                  </a:lnTo>
                  <a:lnTo>
                    <a:pt x="289" y="15"/>
                  </a:lnTo>
                  <a:lnTo>
                    <a:pt x="270" y="8"/>
                  </a:lnTo>
                  <a:lnTo>
                    <a:pt x="251" y="3"/>
                  </a:lnTo>
                  <a:lnTo>
                    <a:pt x="229" y="1"/>
                  </a:lnTo>
                  <a:lnTo>
                    <a:pt x="20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994">
              <a:extLst>
                <a:ext uri="{FF2B5EF4-FFF2-40B4-BE49-F238E27FC236}">
                  <a16:creationId xmlns:a16="http://schemas.microsoft.com/office/drawing/2014/main" id="{EF3D2201-62FC-4C65-ADA0-327F68113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788" y="863600"/>
              <a:ext cx="190500" cy="201613"/>
            </a:xfrm>
            <a:custGeom>
              <a:avLst/>
              <a:gdLst>
                <a:gd name="T0" fmla="*/ 393 w 480"/>
                <a:gd name="T1" fmla="*/ 357 h 507"/>
                <a:gd name="T2" fmla="*/ 312 w 480"/>
                <a:gd name="T3" fmla="*/ 312 h 507"/>
                <a:gd name="T4" fmla="*/ 320 w 480"/>
                <a:gd name="T5" fmla="*/ 267 h 507"/>
                <a:gd name="T6" fmla="*/ 324 w 480"/>
                <a:gd name="T7" fmla="*/ 261 h 507"/>
                <a:gd name="T8" fmla="*/ 329 w 480"/>
                <a:gd name="T9" fmla="*/ 254 h 507"/>
                <a:gd name="T10" fmla="*/ 332 w 480"/>
                <a:gd name="T11" fmla="*/ 244 h 507"/>
                <a:gd name="T12" fmla="*/ 336 w 480"/>
                <a:gd name="T13" fmla="*/ 231 h 507"/>
                <a:gd name="T14" fmla="*/ 338 w 480"/>
                <a:gd name="T15" fmla="*/ 219 h 507"/>
                <a:gd name="T16" fmla="*/ 339 w 480"/>
                <a:gd name="T17" fmla="*/ 203 h 507"/>
                <a:gd name="T18" fmla="*/ 350 w 480"/>
                <a:gd name="T19" fmla="*/ 190 h 507"/>
                <a:gd name="T20" fmla="*/ 354 w 480"/>
                <a:gd name="T21" fmla="*/ 185 h 507"/>
                <a:gd name="T22" fmla="*/ 356 w 480"/>
                <a:gd name="T23" fmla="*/ 179 h 507"/>
                <a:gd name="T24" fmla="*/ 357 w 480"/>
                <a:gd name="T25" fmla="*/ 173 h 507"/>
                <a:gd name="T26" fmla="*/ 358 w 480"/>
                <a:gd name="T27" fmla="*/ 166 h 507"/>
                <a:gd name="T28" fmla="*/ 357 w 480"/>
                <a:gd name="T29" fmla="*/ 149 h 507"/>
                <a:gd name="T30" fmla="*/ 354 w 480"/>
                <a:gd name="T31" fmla="*/ 140 h 507"/>
                <a:gd name="T32" fmla="*/ 350 w 480"/>
                <a:gd name="T33" fmla="*/ 131 h 507"/>
                <a:gd name="T34" fmla="*/ 343 w 480"/>
                <a:gd name="T35" fmla="*/ 125 h 507"/>
                <a:gd name="T36" fmla="*/ 355 w 480"/>
                <a:gd name="T37" fmla="*/ 84 h 507"/>
                <a:gd name="T38" fmla="*/ 353 w 480"/>
                <a:gd name="T39" fmla="*/ 54 h 507"/>
                <a:gd name="T40" fmla="*/ 336 w 480"/>
                <a:gd name="T41" fmla="*/ 28 h 507"/>
                <a:gd name="T42" fmla="*/ 305 w 480"/>
                <a:gd name="T43" fmla="*/ 9 h 507"/>
                <a:gd name="T44" fmla="*/ 286 w 480"/>
                <a:gd name="T45" fmla="*/ 4 h 507"/>
                <a:gd name="T46" fmla="*/ 267 w 480"/>
                <a:gd name="T47" fmla="*/ 0 h 507"/>
                <a:gd name="T48" fmla="*/ 251 w 480"/>
                <a:gd name="T49" fmla="*/ 0 h 507"/>
                <a:gd name="T50" fmla="*/ 232 w 480"/>
                <a:gd name="T51" fmla="*/ 2 h 507"/>
                <a:gd name="T52" fmla="*/ 217 w 480"/>
                <a:gd name="T53" fmla="*/ 4 h 507"/>
                <a:gd name="T54" fmla="*/ 203 w 480"/>
                <a:gd name="T55" fmla="*/ 8 h 507"/>
                <a:gd name="T56" fmla="*/ 192 w 480"/>
                <a:gd name="T57" fmla="*/ 11 h 507"/>
                <a:gd name="T58" fmla="*/ 157 w 480"/>
                <a:gd name="T59" fmla="*/ 38 h 507"/>
                <a:gd name="T60" fmla="*/ 154 w 480"/>
                <a:gd name="T61" fmla="*/ 44 h 507"/>
                <a:gd name="T62" fmla="*/ 140 w 480"/>
                <a:gd name="T63" fmla="*/ 46 h 507"/>
                <a:gd name="T64" fmla="*/ 131 w 480"/>
                <a:gd name="T65" fmla="*/ 48 h 507"/>
                <a:gd name="T66" fmla="*/ 126 w 480"/>
                <a:gd name="T67" fmla="*/ 53 h 507"/>
                <a:gd name="T68" fmla="*/ 123 w 480"/>
                <a:gd name="T69" fmla="*/ 56 h 507"/>
                <a:gd name="T70" fmla="*/ 118 w 480"/>
                <a:gd name="T71" fmla="*/ 66 h 507"/>
                <a:gd name="T72" fmla="*/ 118 w 480"/>
                <a:gd name="T73" fmla="*/ 75 h 507"/>
                <a:gd name="T74" fmla="*/ 118 w 480"/>
                <a:gd name="T75" fmla="*/ 84 h 507"/>
                <a:gd name="T76" fmla="*/ 121 w 480"/>
                <a:gd name="T77" fmla="*/ 92 h 507"/>
                <a:gd name="T78" fmla="*/ 123 w 480"/>
                <a:gd name="T79" fmla="*/ 100 h 507"/>
                <a:gd name="T80" fmla="*/ 125 w 480"/>
                <a:gd name="T81" fmla="*/ 109 h 507"/>
                <a:gd name="T82" fmla="*/ 132 w 480"/>
                <a:gd name="T83" fmla="*/ 125 h 507"/>
                <a:gd name="T84" fmla="*/ 116 w 480"/>
                <a:gd name="T85" fmla="*/ 148 h 507"/>
                <a:gd name="T86" fmla="*/ 115 w 480"/>
                <a:gd name="T87" fmla="*/ 174 h 507"/>
                <a:gd name="T88" fmla="*/ 118 w 480"/>
                <a:gd name="T89" fmla="*/ 185 h 507"/>
                <a:gd name="T90" fmla="*/ 124 w 480"/>
                <a:gd name="T91" fmla="*/ 193 h 507"/>
                <a:gd name="T92" fmla="*/ 130 w 480"/>
                <a:gd name="T93" fmla="*/ 199 h 507"/>
                <a:gd name="T94" fmla="*/ 138 w 480"/>
                <a:gd name="T95" fmla="*/ 216 h 507"/>
                <a:gd name="T96" fmla="*/ 144 w 480"/>
                <a:gd name="T97" fmla="*/ 242 h 507"/>
                <a:gd name="T98" fmla="*/ 161 w 480"/>
                <a:gd name="T99" fmla="*/ 268 h 507"/>
                <a:gd name="T100" fmla="*/ 168 w 480"/>
                <a:gd name="T101" fmla="*/ 312 h 507"/>
                <a:gd name="T102" fmla="*/ 87 w 480"/>
                <a:gd name="T103" fmla="*/ 357 h 507"/>
                <a:gd name="T104" fmla="*/ 19 w 480"/>
                <a:gd name="T105" fmla="*/ 399 h 507"/>
                <a:gd name="T106" fmla="*/ 2 w 480"/>
                <a:gd name="T107" fmla="*/ 420 h 507"/>
                <a:gd name="T108" fmla="*/ 4 w 480"/>
                <a:gd name="T109" fmla="*/ 504 h 507"/>
                <a:gd name="T110" fmla="*/ 473 w 480"/>
                <a:gd name="T111" fmla="*/ 506 h 507"/>
                <a:gd name="T112" fmla="*/ 480 w 480"/>
                <a:gd name="T113" fmla="*/ 424 h 507"/>
                <a:gd name="T114" fmla="*/ 471 w 480"/>
                <a:gd name="T115" fmla="*/ 408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80" h="507">
                  <a:moveTo>
                    <a:pt x="446" y="388"/>
                  </a:moveTo>
                  <a:lnTo>
                    <a:pt x="435" y="380"/>
                  </a:lnTo>
                  <a:lnTo>
                    <a:pt x="418" y="370"/>
                  </a:lnTo>
                  <a:lnTo>
                    <a:pt x="393" y="357"/>
                  </a:lnTo>
                  <a:lnTo>
                    <a:pt x="367" y="344"/>
                  </a:lnTo>
                  <a:lnTo>
                    <a:pt x="339" y="331"/>
                  </a:lnTo>
                  <a:lnTo>
                    <a:pt x="312" y="319"/>
                  </a:lnTo>
                  <a:lnTo>
                    <a:pt x="312" y="312"/>
                  </a:lnTo>
                  <a:lnTo>
                    <a:pt x="312" y="280"/>
                  </a:lnTo>
                  <a:lnTo>
                    <a:pt x="312" y="274"/>
                  </a:lnTo>
                  <a:lnTo>
                    <a:pt x="316" y="272"/>
                  </a:lnTo>
                  <a:lnTo>
                    <a:pt x="320" y="267"/>
                  </a:lnTo>
                  <a:lnTo>
                    <a:pt x="320" y="266"/>
                  </a:lnTo>
                  <a:lnTo>
                    <a:pt x="320" y="266"/>
                  </a:lnTo>
                  <a:lnTo>
                    <a:pt x="323" y="263"/>
                  </a:lnTo>
                  <a:lnTo>
                    <a:pt x="324" y="261"/>
                  </a:lnTo>
                  <a:lnTo>
                    <a:pt x="325" y="260"/>
                  </a:lnTo>
                  <a:lnTo>
                    <a:pt x="325" y="260"/>
                  </a:lnTo>
                  <a:lnTo>
                    <a:pt x="326" y="256"/>
                  </a:lnTo>
                  <a:lnTo>
                    <a:pt x="329" y="254"/>
                  </a:lnTo>
                  <a:lnTo>
                    <a:pt x="329" y="253"/>
                  </a:lnTo>
                  <a:lnTo>
                    <a:pt x="329" y="251"/>
                  </a:lnTo>
                  <a:lnTo>
                    <a:pt x="331" y="248"/>
                  </a:lnTo>
                  <a:lnTo>
                    <a:pt x="332" y="244"/>
                  </a:lnTo>
                  <a:lnTo>
                    <a:pt x="332" y="243"/>
                  </a:lnTo>
                  <a:lnTo>
                    <a:pt x="332" y="243"/>
                  </a:lnTo>
                  <a:lnTo>
                    <a:pt x="335" y="237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6" y="231"/>
                  </a:lnTo>
                  <a:lnTo>
                    <a:pt x="337" y="225"/>
                  </a:lnTo>
                  <a:lnTo>
                    <a:pt x="338" y="219"/>
                  </a:lnTo>
                  <a:lnTo>
                    <a:pt x="338" y="217"/>
                  </a:lnTo>
                  <a:lnTo>
                    <a:pt x="338" y="215"/>
                  </a:lnTo>
                  <a:lnTo>
                    <a:pt x="339" y="209"/>
                  </a:lnTo>
                  <a:lnTo>
                    <a:pt x="339" y="203"/>
                  </a:lnTo>
                  <a:lnTo>
                    <a:pt x="345" y="197"/>
                  </a:lnTo>
                  <a:lnTo>
                    <a:pt x="350" y="191"/>
                  </a:lnTo>
                  <a:lnTo>
                    <a:pt x="350" y="190"/>
                  </a:lnTo>
                  <a:lnTo>
                    <a:pt x="350" y="190"/>
                  </a:lnTo>
                  <a:lnTo>
                    <a:pt x="353" y="187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4" y="185"/>
                  </a:lnTo>
                  <a:lnTo>
                    <a:pt x="355" y="182"/>
                  </a:lnTo>
                  <a:lnTo>
                    <a:pt x="355" y="180"/>
                  </a:lnTo>
                  <a:lnTo>
                    <a:pt x="355" y="179"/>
                  </a:lnTo>
                  <a:lnTo>
                    <a:pt x="356" y="179"/>
                  </a:lnTo>
                  <a:lnTo>
                    <a:pt x="356" y="176"/>
                  </a:lnTo>
                  <a:lnTo>
                    <a:pt x="357" y="174"/>
                  </a:lnTo>
                  <a:lnTo>
                    <a:pt x="357" y="173"/>
                  </a:lnTo>
                  <a:lnTo>
                    <a:pt x="357" y="173"/>
                  </a:lnTo>
                  <a:lnTo>
                    <a:pt x="357" y="169"/>
                  </a:lnTo>
                  <a:lnTo>
                    <a:pt x="357" y="167"/>
                  </a:lnTo>
                  <a:lnTo>
                    <a:pt x="358" y="167"/>
                  </a:lnTo>
                  <a:lnTo>
                    <a:pt x="358" y="166"/>
                  </a:lnTo>
                  <a:lnTo>
                    <a:pt x="358" y="163"/>
                  </a:lnTo>
                  <a:lnTo>
                    <a:pt x="358" y="160"/>
                  </a:lnTo>
                  <a:lnTo>
                    <a:pt x="358" y="155"/>
                  </a:lnTo>
                  <a:lnTo>
                    <a:pt x="357" y="149"/>
                  </a:lnTo>
                  <a:lnTo>
                    <a:pt x="357" y="149"/>
                  </a:lnTo>
                  <a:lnTo>
                    <a:pt x="357" y="148"/>
                  </a:lnTo>
                  <a:lnTo>
                    <a:pt x="356" y="143"/>
                  </a:lnTo>
                  <a:lnTo>
                    <a:pt x="354" y="140"/>
                  </a:lnTo>
                  <a:lnTo>
                    <a:pt x="354" y="138"/>
                  </a:lnTo>
                  <a:lnTo>
                    <a:pt x="354" y="138"/>
                  </a:lnTo>
                  <a:lnTo>
                    <a:pt x="353" y="135"/>
                  </a:lnTo>
                  <a:lnTo>
                    <a:pt x="350" y="131"/>
                  </a:lnTo>
                  <a:lnTo>
                    <a:pt x="349" y="131"/>
                  </a:lnTo>
                  <a:lnTo>
                    <a:pt x="349" y="131"/>
                  </a:lnTo>
                  <a:lnTo>
                    <a:pt x="347" y="128"/>
                  </a:lnTo>
                  <a:lnTo>
                    <a:pt x="343" y="125"/>
                  </a:lnTo>
                  <a:lnTo>
                    <a:pt x="344" y="122"/>
                  </a:lnTo>
                  <a:lnTo>
                    <a:pt x="347" y="117"/>
                  </a:lnTo>
                  <a:lnTo>
                    <a:pt x="351" y="100"/>
                  </a:lnTo>
                  <a:lnTo>
                    <a:pt x="355" y="84"/>
                  </a:lnTo>
                  <a:lnTo>
                    <a:pt x="355" y="77"/>
                  </a:lnTo>
                  <a:lnTo>
                    <a:pt x="355" y="69"/>
                  </a:lnTo>
                  <a:lnTo>
                    <a:pt x="354" y="61"/>
                  </a:lnTo>
                  <a:lnTo>
                    <a:pt x="353" y="54"/>
                  </a:lnTo>
                  <a:lnTo>
                    <a:pt x="350" y="47"/>
                  </a:lnTo>
                  <a:lnTo>
                    <a:pt x="347" y="40"/>
                  </a:lnTo>
                  <a:lnTo>
                    <a:pt x="342" y="34"/>
                  </a:lnTo>
                  <a:lnTo>
                    <a:pt x="336" y="28"/>
                  </a:lnTo>
                  <a:lnTo>
                    <a:pt x="330" y="22"/>
                  </a:lnTo>
                  <a:lnTo>
                    <a:pt x="323" y="17"/>
                  </a:lnTo>
                  <a:lnTo>
                    <a:pt x="314" y="12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305" y="9"/>
                  </a:lnTo>
                  <a:lnTo>
                    <a:pt x="295" y="6"/>
                  </a:lnTo>
                  <a:lnTo>
                    <a:pt x="286" y="4"/>
                  </a:lnTo>
                  <a:lnTo>
                    <a:pt x="276" y="2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7" y="0"/>
                  </a:lnTo>
                  <a:lnTo>
                    <a:pt x="263" y="0"/>
                  </a:lnTo>
                  <a:lnTo>
                    <a:pt x="260" y="0"/>
                  </a:lnTo>
                  <a:lnTo>
                    <a:pt x="255" y="0"/>
                  </a:lnTo>
                  <a:lnTo>
                    <a:pt x="251" y="0"/>
                  </a:lnTo>
                  <a:lnTo>
                    <a:pt x="244" y="0"/>
                  </a:lnTo>
                  <a:lnTo>
                    <a:pt x="237" y="0"/>
                  </a:lnTo>
                  <a:lnTo>
                    <a:pt x="235" y="0"/>
                  </a:lnTo>
                  <a:lnTo>
                    <a:pt x="232" y="2"/>
                  </a:lnTo>
                  <a:lnTo>
                    <a:pt x="229" y="2"/>
                  </a:lnTo>
                  <a:lnTo>
                    <a:pt x="224" y="3"/>
                  </a:lnTo>
                  <a:lnTo>
                    <a:pt x="220" y="3"/>
                  </a:lnTo>
                  <a:lnTo>
                    <a:pt x="217" y="4"/>
                  </a:lnTo>
                  <a:lnTo>
                    <a:pt x="215" y="4"/>
                  </a:lnTo>
                  <a:lnTo>
                    <a:pt x="212" y="5"/>
                  </a:lnTo>
                  <a:lnTo>
                    <a:pt x="207" y="6"/>
                  </a:lnTo>
                  <a:lnTo>
                    <a:pt x="203" y="8"/>
                  </a:lnTo>
                  <a:lnTo>
                    <a:pt x="199" y="9"/>
                  </a:lnTo>
                  <a:lnTo>
                    <a:pt x="195" y="10"/>
                  </a:lnTo>
                  <a:lnTo>
                    <a:pt x="193" y="10"/>
                  </a:lnTo>
                  <a:lnTo>
                    <a:pt x="192" y="11"/>
                  </a:lnTo>
                  <a:lnTo>
                    <a:pt x="181" y="16"/>
                  </a:lnTo>
                  <a:lnTo>
                    <a:pt x="172" y="23"/>
                  </a:lnTo>
                  <a:lnTo>
                    <a:pt x="163" y="30"/>
                  </a:lnTo>
                  <a:lnTo>
                    <a:pt x="157" y="38"/>
                  </a:lnTo>
                  <a:lnTo>
                    <a:pt x="157" y="38"/>
                  </a:lnTo>
                  <a:lnTo>
                    <a:pt x="156" y="38"/>
                  </a:lnTo>
                  <a:lnTo>
                    <a:pt x="155" y="42"/>
                  </a:lnTo>
                  <a:lnTo>
                    <a:pt x="154" y="44"/>
                  </a:lnTo>
                  <a:lnTo>
                    <a:pt x="150" y="44"/>
                  </a:lnTo>
                  <a:lnTo>
                    <a:pt x="148" y="44"/>
                  </a:lnTo>
                  <a:lnTo>
                    <a:pt x="143" y="44"/>
                  </a:lnTo>
                  <a:lnTo>
                    <a:pt x="140" y="46"/>
                  </a:lnTo>
                  <a:lnTo>
                    <a:pt x="138" y="46"/>
                  </a:lnTo>
                  <a:lnTo>
                    <a:pt x="137" y="46"/>
                  </a:lnTo>
                  <a:lnTo>
                    <a:pt x="135" y="47"/>
                  </a:lnTo>
                  <a:lnTo>
                    <a:pt x="131" y="48"/>
                  </a:lnTo>
                  <a:lnTo>
                    <a:pt x="131" y="48"/>
                  </a:lnTo>
                  <a:lnTo>
                    <a:pt x="130" y="49"/>
                  </a:lnTo>
                  <a:lnTo>
                    <a:pt x="128" y="50"/>
                  </a:lnTo>
                  <a:lnTo>
                    <a:pt x="126" y="53"/>
                  </a:lnTo>
                  <a:lnTo>
                    <a:pt x="125" y="53"/>
                  </a:lnTo>
                  <a:lnTo>
                    <a:pt x="125" y="53"/>
                  </a:lnTo>
                  <a:lnTo>
                    <a:pt x="124" y="55"/>
                  </a:lnTo>
                  <a:lnTo>
                    <a:pt x="123" y="56"/>
                  </a:lnTo>
                  <a:lnTo>
                    <a:pt x="121" y="60"/>
                  </a:lnTo>
                  <a:lnTo>
                    <a:pt x="119" y="63"/>
                  </a:lnTo>
                  <a:lnTo>
                    <a:pt x="119" y="65"/>
                  </a:lnTo>
                  <a:lnTo>
                    <a:pt x="118" y="66"/>
                  </a:lnTo>
                  <a:lnTo>
                    <a:pt x="118" y="68"/>
                  </a:lnTo>
                  <a:lnTo>
                    <a:pt x="118" y="71"/>
                  </a:lnTo>
                  <a:lnTo>
                    <a:pt x="118" y="73"/>
                  </a:lnTo>
                  <a:lnTo>
                    <a:pt x="118" y="75"/>
                  </a:lnTo>
                  <a:lnTo>
                    <a:pt x="118" y="77"/>
                  </a:lnTo>
                  <a:lnTo>
                    <a:pt x="118" y="79"/>
                  </a:lnTo>
                  <a:lnTo>
                    <a:pt x="118" y="81"/>
                  </a:lnTo>
                  <a:lnTo>
                    <a:pt x="118" y="84"/>
                  </a:lnTo>
                  <a:lnTo>
                    <a:pt x="119" y="85"/>
                  </a:lnTo>
                  <a:lnTo>
                    <a:pt x="119" y="87"/>
                  </a:lnTo>
                  <a:lnTo>
                    <a:pt x="119" y="90"/>
                  </a:lnTo>
                  <a:lnTo>
                    <a:pt x="121" y="92"/>
                  </a:lnTo>
                  <a:lnTo>
                    <a:pt x="121" y="94"/>
                  </a:lnTo>
                  <a:lnTo>
                    <a:pt x="122" y="96"/>
                  </a:lnTo>
                  <a:lnTo>
                    <a:pt x="122" y="98"/>
                  </a:lnTo>
                  <a:lnTo>
                    <a:pt x="123" y="100"/>
                  </a:lnTo>
                  <a:lnTo>
                    <a:pt x="124" y="103"/>
                  </a:lnTo>
                  <a:lnTo>
                    <a:pt x="125" y="106"/>
                  </a:lnTo>
                  <a:lnTo>
                    <a:pt x="125" y="107"/>
                  </a:lnTo>
                  <a:lnTo>
                    <a:pt x="125" y="109"/>
                  </a:lnTo>
                  <a:lnTo>
                    <a:pt x="129" y="117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32" y="125"/>
                  </a:lnTo>
                  <a:lnTo>
                    <a:pt x="126" y="130"/>
                  </a:lnTo>
                  <a:lnTo>
                    <a:pt x="122" y="136"/>
                  </a:lnTo>
                  <a:lnTo>
                    <a:pt x="118" y="142"/>
                  </a:lnTo>
                  <a:lnTo>
                    <a:pt x="116" y="148"/>
                  </a:lnTo>
                  <a:lnTo>
                    <a:pt x="115" y="155"/>
                  </a:lnTo>
                  <a:lnTo>
                    <a:pt x="115" y="163"/>
                  </a:lnTo>
                  <a:lnTo>
                    <a:pt x="115" y="168"/>
                  </a:lnTo>
                  <a:lnTo>
                    <a:pt x="115" y="174"/>
                  </a:lnTo>
                  <a:lnTo>
                    <a:pt x="116" y="175"/>
                  </a:lnTo>
                  <a:lnTo>
                    <a:pt x="116" y="175"/>
                  </a:lnTo>
                  <a:lnTo>
                    <a:pt x="117" y="180"/>
                  </a:lnTo>
                  <a:lnTo>
                    <a:pt x="118" y="185"/>
                  </a:lnTo>
                  <a:lnTo>
                    <a:pt x="119" y="186"/>
                  </a:lnTo>
                  <a:lnTo>
                    <a:pt x="119" y="187"/>
                  </a:lnTo>
                  <a:lnTo>
                    <a:pt x="122" y="190"/>
                  </a:lnTo>
                  <a:lnTo>
                    <a:pt x="124" y="193"/>
                  </a:lnTo>
                  <a:lnTo>
                    <a:pt x="125" y="194"/>
                  </a:lnTo>
                  <a:lnTo>
                    <a:pt x="125" y="195"/>
                  </a:lnTo>
                  <a:lnTo>
                    <a:pt x="128" y="198"/>
                  </a:lnTo>
                  <a:lnTo>
                    <a:pt x="130" y="199"/>
                  </a:lnTo>
                  <a:lnTo>
                    <a:pt x="134" y="201"/>
                  </a:lnTo>
                  <a:lnTo>
                    <a:pt x="137" y="203"/>
                  </a:lnTo>
                  <a:lnTo>
                    <a:pt x="137" y="210"/>
                  </a:lnTo>
                  <a:lnTo>
                    <a:pt x="138" y="216"/>
                  </a:lnTo>
                  <a:lnTo>
                    <a:pt x="138" y="218"/>
                  </a:lnTo>
                  <a:lnTo>
                    <a:pt x="138" y="220"/>
                  </a:lnTo>
                  <a:lnTo>
                    <a:pt x="141" y="231"/>
                  </a:lnTo>
                  <a:lnTo>
                    <a:pt x="144" y="242"/>
                  </a:lnTo>
                  <a:lnTo>
                    <a:pt x="148" y="250"/>
                  </a:lnTo>
                  <a:lnTo>
                    <a:pt x="151" y="257"/>
                  </a:lnTo>
                  <a:lnTo>
                    <a:pt x="156" y="263"/>
                  </a:lnTo>
                  <a:lnTo>
                    <a:pt x="161" y="268"/>
                  </a:lnTo>
                  <a:lnTo>
                    <a:pt x="165" y="272"/>
                  </a:lnTo>
                  <a:lnTo>
                    <a:pt x="168" y="275"/>
                  </a:lnTo>
                  <a:lnTo>
                    <a:pt x="168" y="281"/>
                  </a:lnTo>
                  <a:lnTo>
                    <a:pt x="168" y="312"/>
                  </a:lnTo>
                  <a:lnTo>
                    <a:pt x="168" y="319"/>
                  </a:lnTo>
                  <a:lnTo>
                    <a:pt x="142" y="331"/>
                  </a:lnTo>
                  <a:lnTo>
                    <a:pt x="115" y="344"/>
                  </a:lnTo>
                  <a:lnTo>
                    <a:pt x="87" y="357"/>
                  </a:lnTo>
                  <a:lnTo>
                    <a:pt x="62" y="370"/>
                  </a:lnTo>
                  <a:lnTo>
                    <a:pt x="47" y="380"/>
                  </a:lnTo>
                  <a:lnTo>
                    <a:pt x="34" y="388"/>
                  </a:lnTo>
                  <a:lnTo>
                    <a:pt x="19" y="399"/>
                  </a:lnTo>
                  <a:lnTo>
                    <a:pt x="9" y="408"/>
                  </a:lnTo>
                  <a:lnTo>
                    <a:pt x="5" y="413"/>
                  </a:lnTo>
                  <a:lnTo>
                    <a:pt x="3" y="417"/>
                  </a:lnTo>
                  <a:lnTo>
                    <a:pt x="2" y="420"/>
                  </a:lnTo>
                  <a:lnTo>
                    <a:pt x="0" y="424"/>
                  </a:lnTo>
                  <a:lnTo>
                    <a:pt x="0" y="495"/>
                  </a:lnTo>
                  <a:lnTo>
                    <a:pt x="2" y="500"/>
                  </a:lnTo>
                  <a:lnTo>
                    <a:pt x="4" y="504"/>
                  </a:lnTo>
                  <a:lnTo>
                    <a:pt x="8" y="506"/>
                  </a:lnTo>
                  <a:lnTo>
                    <a:pt x="12" y="507"/>
                  </a:lnTo>
                  <a:lnTo>
                    <a:pt x="468" y="507"/>
                  </a:lnTo>
                  <a:lnTo>
                    <a:pt x="473" y="506"/>
                  </a:lnTo>
                  <a:lnTo>
                    <a:pt x="476" y="504"/>
                  </a:lnTo>
                  <a:lnTo>
                    <a:pt x="479" y="500"/>
                  </a:lnTo>
                  <a:lnTo>
                    <a:pt x="480" y="495"/>
                  </a:lnTo>
                  <a:lnTo>
                    <a:pt x="480" y="424"/>
                  </a:lnTo>
                  <a:lnTo>
                    <a:pt x="480" y="420"/>
                  </a:lnTo>
                  <a:lnTo>
                    <a:pt x="477" y="417"/>
                  </a:lnTo>
                  <a:lnTo>
                    <a:pt x="475" y="413"/>
                  </a:lnTo>
                  <a:lnTo>
                    <a:pt x="471" y="408"/>
                  </a:lnTo>
                  <a:lnTo>
                    <a:pt x="462" y="399"/>
                  </a:lnTo>
                  <a:lnTo>
                    <a:pt x="446" y="38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3" name="Group 52" descr="Icon of books. ">
            <a:extLst>
              <a:ext uri="{FF2B5EF4-FFF2-40B4-BE49-F238E27FC236}">
                <a16:creationId xmlns:a16="http://schemas.microsoft.com/office/drawing/2014/main" id="{8567F01D-3435-4405-B8A9-9C2446E042DD}"/>
              </a:ext>
            </a:extLst>
          </p:cNvPr>
          <p:cNvGrpSpPr/>
          <p:nvPr/>
        </p:nvGrpSpPr>
        <p:grpSpPr>
          <a:xfrm>
            <a:off x="5571346" y="2901918"/>
            <a:ext cx="344413" cy="382447"/>
            <a:chOff x="2608263" y="1920875"/>
            <a:chExt cx="258763" cy="287338"/>
          </a:xfrm>
          <a:solidFill>
            <a:schemeClr val="accent4">
              <a:lumMod val="75000"/>
            </a:schemeClr>
          </a:solidFill>
        </p:grpSpPr>
        <p:sp>
          <p:nvSpPr>
            <p:cNvPr id="54" name="Rectangle 705">
              <a:extLst>
                <a:ext uri="{FF2B5EF4-FFF2-40B4-BE49-F238E27FC236}">
                  <a16:creationId xmlns:a16="http://schemas.microsoft.com/office/drawing/2014/main" id="{D0A6A593-47E4-4B49-AA6D-52F8874CB4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288" y="2122488"/>
              <a:ext cx="58738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706">
              <a:extLst>
                <a:ext uri="{FF2B5EF4-FFF2-40B4-BE49-F238E27FC236}">
                  <a16:creationId xmlns:a16="http://schemas.microsoft.com/office/drawing/2014/main" id="{B6E4140A-62C5-4AC5-9815-F2E1EC98F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1920875"/>
              <a:ext cx="58738" cy="192088"/>
            </a:xfrm>
            <a:custGeom>
              <a:avLst/>
              <a:gdLst>
                <a:gd name="T0" fmla="*/ 163 w 181"/>
                <a:gd name="T1" fmla="*/ 0 h 602"/>
                <a:gd name="T2" fmla="*/ 158 w 181"/>
                <a:gd name="T3" fmla="*/ 3 h 602"/>
                <a:gd name="T4" fmla="*/ 154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8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6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8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4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5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8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3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6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2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0" y="2"/>
                  </a:lnTo>
                  <a:lnTo>
                    <a:pt x="8" y="3"/>
                  </a:lnTo>
                  <a:lnTo>
                    <a:pt x="6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5" y="3"/>
                  </a:lnTo>
                  <a:lnTo>
                    <a:pt x="172" y="2"/>
                  </a:lnTo>
                  <a:lnTo>
                    <a:pt x="170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707">
              <a:extLst>
                <a:ext uri="{FF2B5EF4-FFF2-40B4-BE49-F238E27FC236}">
                  <a16:creationId xmlns:a16="http://schemas.microsoft.com/office/drawing/2014/main" id="{2BB05B54-8B23-444D-95F1-028389DEF5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151063"/>
              <a:ext cx="58738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8 w 181"/>
                <a:gd name="T9" fmla="*/ 126 h 182"/>
                <a:gd name="T10" fmla="*/ 12 w 181"/>
                <a:gd name="T11" fmla="*/ 134 h 182"/>
                <a:gd name="T12" fmla="*/ 16 w 181"/>
                <a:gd name="T13" fmla="*/ 142 h 182"/>
                <a:gd name="T14" fmla="*/ 22 w 181"/>
                <a:gd name="T15" fmla="*/ 148 h 182"/>
                <a:gd name="T16" fmla="*/ 27 w 181"/>
                <a:gd name="T17" fmla="*/ 155 h 182"/>
                <a:gd name="T18" fmla="*/ 33 w 181"/>
                <a:gd name="T19" fmla="*/ 161 h 182"/>
                <a:gd name="T20" fmla="*/ 41 w 181"/>
                <a:gd name="T21" fmla="*/ 165 h 182"/>
                <a:gd name="T22" fmla="*/ 47 w 181"/>
                <a:gd name="T23" fmla="*/ 171 h 182"/>
                <a:gd name="T24" fmla="*/ 56 w 181"/>
                <a:gd name="T25" fmla="*/ 174 h 182"/>
                <a:gd name="T26" fmla="*/ 65 w 181"/>
                <a:gd name="T27" fmla="*/ 177 h 182"/>
                <a:gd name="T28" fmla="*/ 73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10 w 181"/>
                <a:gd name="T37" fmla="*/ 179 h 182"/>
                <a:gd name="T38" fmla="*/ 118 w 181"/>
                <a:gd name="T39" fmla="*/ 177 h 182"/>
                <a:gd name="T40" fmla="*/ 126 w 181"/>
                <a:gd name="T41" fmla="*/ 174 h 182"/>
                <a:gd name="T42" fmla="*/ 134 w 181"/>
                <a:gd name="T43" fmla="*/ 171 h 182"/>
                <a:gd name="T44" fmla="*/ 142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1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8" y="126"/>
                  </a:lnTo>
                  <a:lnTo>
                    <a:pt x="12" y="134"/>
                  </a:lnTo>
                  <a:lnTo>
                    <a:pt x="16" y="142"/>
                  </a:lnTo>
                  <a:lnTo>
                    <a:pt x="22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1" y="165"/>
                  </a:lnTo>
                  <a:lnTo>
                    <a:pt x="47" y="171"/>
                  </a:lnTo>
                  <a:lnTo>
                    <a:pt x="56" y="174"/>
                  </a:lnTo>
                  <a:lnTo>
                    <a:pt x="65" y="177"/>
                  </a:lnTo>
                  <a:lnTo>
                    <a:pt x="73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10" y="179"/>
                  </a:lnTo>
                  <a:lnTo>
                    <a:pt x="118" y="177"/>
                  </a:lnTo>
                  <a:lnTo>
                    <a:pt x="126" y="174"/>
                  </a:lnTo>
                  <a:lnTo>
                    <a:pt x="134" y="171"/>
                  </a:lnTo>
                  <a:lnTo>
                    <a:pt x="142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1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708">
              <a:extLst>
                <a:ext uri="{FF2B5EF4-FFF2-40B4-BE49-F238E27FC236}">
                  <a16:creationId xmlns:a16="http://schemas.microsoft.com/office/drawing/2014/main" id="{FCD192F6-CF13-4B1C-AF7D-85317A2D8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3688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9 w 30"/>
                <a:gd name="T39" fmla="*/ 2 h 181"/>
                <a:gd name="T40" fmla="*/ 7 w 30"/>
                <a:gd name="T41" fmla="*/ 3 h 181"/>
                <a:gd name="T42" fmla="*/ 5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5 w 30"/>
                <a:gd name="T61" fmla="*/ 176 h 181"/>
                <a:gd name="T62" fmla="*/ 7 w 30"/>
                <a:gd name="T63" fmla="*/ 179 h 181"/>
                <a:gd name="T64" fmla="*/ 9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5" y="176"/>
                  </a:lnTo>
                  <a:lnTo>
                    <a:pt x="7" y="179"/>
                  </a:lnTo>
                  <a:lnTo>
                    <a:pt x="9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709">
              <a:extLst>
                <a:ext uri="{FF2B5EF4-FFF2-40B4-BE49-F238E27FC236}">
                  <a16:creationId xmlns:a16="http://schemas.microsoft.com/office/drawing/2014/main" id="{01062624-ADFC-42E8-A6C7-0C7AF44AC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1920875"/>
              <a:ext cx="57150" cy="192088"/>
            </a:xfrm>
            <a:custGeom>
              <a:avLst/>
              <a:gdLst>
                <a:gd name="T0" fmla="*/ 162 w 180"/>
                <a:gd name="T1" fmla="*/ 0 h 602"/>
                <a:gd name="T2" fmla="*/ 157 w 180"/>
                <a:gd name="T3" fmla="*/ 3 h 602"/>
                <a:gd name="T4" fmla="*/ 153 w 180"/>
                <a:gd name="T5" fmla="*/ 7 h 602"/>
                <a:gd name="T6" fmla="*/ 151 w 180"/>
                <a:gd name="T7" fmla="*/ 12 h 602"/>
                <a:gd name="T8" fmla="*/ 150 w 180"/>
                <a:gd name="T9" fmla="*/ 211 h 602"/>
                <a:gd name="T10" fmla="*/ 149 w 180"/>
                <a:gd name="T11" fmla="*/ 222 h 602"/>
                <a:gd name="T12" fmla="*/ 146 w 180"/>
                <a:gd name="T13" fmla="*/ 234 h 602"/>
                <a:gd name="T14" fmla="*/ 140 w 180"/>
                <a:gd name="T15" fmla="*/ 245 h 602"/>
                <a:gd name="T16" fmla="*/ 133 w 180"/>
                <a:gd name="T17" fmla="*/ 254 h 602"/>
                <a:gd name="T18" fmla="*/ 123 w 180"/>
                <a:gd name="T19" fmla="*/ 261 h 602"/>
                <a:gd name="T20" fmla="*/ 114 w 180"/>
                <a:gd name="T21" fmla="*/ 266 h 602"/>
                <a:gd name="T22" fmla="*/ 102 w 180"/>
                <a:gd name="T23" fmla="*/ 270 h 602"/>
                <a:gd name="T24" fmla="*/ 90 w 180"/>
                <a:gd name="T25" fmla="*/ 271 h 602"/>
                <a:gd name="T26" fmla="*/ 78 w 180"/>
                <a:gd name="T27" fmla="*/ 270 h 602"/>
                <a:gd name="T28" fmla="*/ 66 w 180"/>
                <a:gd name="T29" fmla="*/ 266 h 602"/>
                <a:gd name="T30" fmla="*/ 57 w 180"/>
                <a:gd name="T31" fmla="*/ 261 h 602"/>
                <a:gd name="T32" fmla="*/ 47 w 180"/>
                <a:gd name="T33" fmla="*/ 254 h 602"/>
                <a:gd name="T34" fmla="*/ 41 w 180"/>
                <a:gd name="T35" fmla="*/ 245 h 602"/>
                <a:gd name="T36" fmla="*/ 34 w 180"/>
                <a:gd name="T37" fmla="*/ 234 h 602"/>
                <a:gd name="T38" fmla="*/ 31 w 180"/>
                <a:gd name="T39" fmla="*/ 224 h 602"/>
                <a:gd name="T40" fmla="*/ 30 w 180"/>
                <a:gd name="T41" fmla="*/ 211 h 602"/>
                <a:gd name="T42" fmla="*/ 30 w 180"/>
                <a:gd name="T43" fmla="*/ 12 h 602"/>
                <a:gd name="T44" fmla="*/ 28 w 180"/>
                <a:gd name="T45" fmla="*/ 7 h 602"/>
                <a:gd name="T46" fmla="*/ 24 w 180"/>
                <a:gd name="T47" fmla="*/ 3 h 602"/>
                <a:gd name="T48" fmla="*/ 18 w 180"/>
                <a:gd name="T49" fmla="*/ 0 h 602"/>
                <a:gd name="T50" fmla="*/ 12 w 180"/>
                <a:gd name="T51" fmla="*/ 0 h 602"/>
                <a:gd name="T52" fmla="*/ 6 w 180"/>
                <a:gd name="T53" fmla="*/ 3 h 602"/>
                <a:gd name="T54" fmla="*/ 2 w 180"/>
                <a:gd name="T55" fmla="*/ 7 h 602"/>
                <a:gd name="T56" fmla="*/ 0 w 180"/>
                <a:gd name="T57" fmla="*/ 12 h 602"/>
                <a:gd name="T58" fmla="*/ 0 w 180"/>
                <a:gd name="T59" fmla="*/ 211 h 602"/>
                <a:gd name="T60" fmla="*/ 180 w 180"/>
                <a:gd name="T61" fmla="*/ 602 h 602"/>
                <a:gd name="T62" fmla="*/ 180 w 180"/>
                <a:gd name="T63" fmla="*/ 15 h 602"/>
                <a:gd name="T64" fmla="*/ 179 w 180"/>
                <a:gd name="T65" fmla="*/ 9 h 602"/>
                <a:gd name="T66" fmla="*/ 176 w 180"/>
                <a:gd name="T67" fmla="*/ 5 h 602"/>
                <a:gd name="T68" fmla="*/ 172 w 180"/>
                <a:gd name="T69" fmla="*/ 2 h 602"/>
                <a:gd name="T70" fmla="*/ 165 w 180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602">
                  <a:moveTo>
                    <a:pt x="165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4" y="5"/>
                  </a:lnTo>
                  <a:lnTo>
                    <a:pt x="153" y="7"/>
                  </a:lnTo>
                  <a:lnTo>
                    <a:pt x="151" y="9"/>
                  </a:lnTo>
                  <a:lnTo>
                    <a:pt x="151" y="12"/>
                  </a:lnTo>
                  <a:lnTo>
                    <a:pt x="150" y="15"/>
                  </a:lnTo>
                  <a:lnTo>
                    <a:pt x="150" y="211"/>
                  </a:lnTo>
                  <a:lnTo>
                    <a:pt x="150" y="217"/>
                  </a:lnTo>
                  <a:lnTo>
                    <a:pt x="149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6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3" y="261"/>
                  </a:lnTo>
                  <a:lnTo>
                    <a:pt x="119" y="264"/>
                  </a:lnTo>
                  <a:lnTo>
                    <a:pt x="114" y="266"/>
                  </a:lnTo>
                  <a:lnTo>
                    <a:pt x="108" y="269"/>
                  </a:lnTo>
                  <a:lnTo>
                    <a:pt x="102" y="270"/>
                  </a:lnTo>
                  <a:lnTo>
                    <a:pt x="96" y="271"/>
                  </a:lnTo>
                  <a:lnTo>
                    <a:pt x="90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2" y="269"/>
                  </a:lnTo>
                  <a:lnTo>
                    <a:pt x="66" y="266"/>
                  </a:lnTo>
                  <a:lnTo>
                    <a:pt x="61" y="264"/>
                  </a:lnTo>
                  <a:lnTo>
                    <a:pt x="57" y="261"/>
                  </a:lnTo>
                  <a:lnTo>
                    <a:pt x="51" y="258"/>
                  </a:lnTo>
                  <a:lnTo>
                    <a:pt x="47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7" y="240"/>
                  </a:lnTo>
                  <a:lnTo>
                    <a:pt x="34" y="234"/>
                  </a:lnTo>
                  <a:lnTo>
                    <a:pt x="32" y="229"/>
                  </a:lnTo>
                  <a:lnTo>
                    <a:pt x="31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0" y="602"/>
                  </a:lnTo>
                  <a:lnTo>
                    <a:pt x="180" y="211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8" y="0"/>
                  </a:lnTo>
                  <a:lnTo>
                    <a:pt x="16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710">
              <a:extLst>
                <a:ext uri="{FF2B5EF4-FFF2-40B4-BE49-F238E27FC236}">
                  <a16:creationId xmlns:a16="http://schemas.microsoft.com/office/drawing/2014/main" id="{8AA6F9D2-5C11-4285-A4B0-23EFFF22BC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41613" y="2151063"/>
              <a:ext cx="57150" cy="57150"/>
            </a:xfrm>
            <a:custGeom>
              <a:avLst/>
              <a:gdLst>
                <a:gd name="T0" fmla="*/ 0 w 180"/>
                <a:gd name="T1" fmla="*/ 91 h 182"/>
                <a:gd name="T2" fmla="*/ 0 w 180"/>
                <a:gd name="T3" fmla="*/ 100 h 182"/>
                <a:gd name="T4" fmla="*/ 2 w 180"/>
                <a:gd name="T5" fmla="*/ 110 h 182"/>
                <a:gd name="T6" fmla="*/ 4 w 180"/>
                <a:gd name="T7" fmla="*/ 118 h 182"/>
                <a:gd name="T8" fmla="*/ 7 w 180"/>
                <a:gd name="T9" fmla="*/ 126 h 182"/>
                <a:gd name="T10" fmla="*/ 11 w 180"/>
                <a:gd name="T11" fmla="*/ 134 h 182"/>
                <a:gd name="T12" fmla="*/ 15 w 180"/>
                <a:gd name="T13" fmla="*/ 142 h 182"/>
                <a:gd name="T14" fmla="*/ 20 w 180"/>
                <a:gd name="T15" fmla="*/ 148 h 182"/>
                <a:gd name="T16" fmla="*/ 27 w 180"/>
                <a:gd name="T17" fmla="*/ 155 h 182"/>
                <a:gd name="T18" fmla="*/ 33 w 180"/>
                <a:gd name="T19" fmla="*/ 161 h 182"/>
                <a:gd name="T20" fmla="*/ 40 w 180"/>
                <a:gd name="T21" fmla="*/ 165 h 182"/>
                <a:gd name="T22" fmla="*/ 47 w 180"/>
                <a:gd name="T23" fmla="*/ 171 h 182"/>
                <a:gd name="T24" fmla="*/ 55 w 180"/>
                <a:gd name="T25" fmla="*/ 174 h 182"/>
                <a:gd name="T26" fmla="*/ 63 w 180"/>
                <a:gd name="T27" fmla="*/ 177 h 182"/>
                <a:gd name="T28" fmla="*/ 72 w 180"/>
                <a:gd name="T29" fmla="*/ 179 h 182"/>
                <a:gd name="T30" fmla="*/ 80 w 180"/>
                <a:gd name="T31" fmla="*/ 181 h 182"/>
                <a:gd name="T32" fmla="*/ 90 w 180"/>
                <a:gd name="T33" fmla="*/ 182 h 182"/>
                <a:gd name="T34" fmla="*/ 100 w 180"/>
                <a:gd name="T35" fmla="*/ 181 h 182"/>
                <a:gd name="T36" fmla="*/ 108 w 180"/>
                <a:gd name="T37" fmla="*/ 179 h 182"/>
                <a:gd name="T38" fmla="*/ 117 w 180"/>
                <a:gd name="T39" fmla="*/ 177 h 182"/>
                <a:gd name="T40" fmla="*/ 125 w 180"/>
                <a:gd name="T41" fmla="*/ 174 h 182"/>
                <a:gd name="T42" fmla="*/ 133 w 180"/>
                <a:gd name="T43" fmla="*/ 171 h 182"/>
                <a:gd name="T44" fmla="*/ 140 w 180"/>
                <a:gd name="T45" fmla="*/ 165 h 182"/>
                <a:gd name="T46" fmla="*/ 148 w 180"/>
                <a:gd name="T47" fmla="*/ 161 h 182"/>
                <a:gd name="T48" fmla="*/ 154 w 180"/>
                <a:gd name="T49" fmla="*/ 155 h 182"/>
                <a:gd name="T50" fmla="*/ 160 w 180"/>
                <a:gd name="T51" fmla="*/ 148 h 182"/>
                <a:gd name="T52" fmla="*/ 165 w 180"/>
                <a:gd name="T53" fmla="*/ 142 h 182"/>
                <a:gd name="T54" fmla="*/ 169 w 180"/>
                <a:gd name="T55" fmla="*/ 134 h 182"/>
                <a:gd name="T56" fmla="*/ 174 w 180"/>
                <a:gd name="T57" fmla="*/ 126 h 182"/>
                <a:gd name="T58" fmla="*/ 177 w 180"/>
                <a:gd name="T59" fmla="*/ 118 h 182"/>
                <a:gd name="T60" fmla="*/ 179 w 180"/>
                <a:gd name="T61" fmla="*/ 110 h 182"/>
                <a:gd name="T62" fmla="*/ 180 w 180"/>
                <a:gd name="T63" fmla="*/ 100 h 182"/>
                <a:gd name="T64" fmla="*/ 180 w 180"/>
                <a:gd name="T65" fmla="*/ 91 h 182"/>
                <a:gd name="T66" fmla="*/ 180 w 180"/>
                <a:gd name="T67" fmla="*/ 0 h 182"/>
                <a:gd name="T68" fmla="*/ 0 w 180"/>
                <a:gd name="T69" fmla="*/ 0 h 182"/>
                <a:gd name="T70" fmla="*/ 0 w 180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182">
                  <a:moveTo>
                    <a:pt x="0" y="91"/>
                  </a:moveTo>
                  <a:lnTo>
                    <a:pt x="0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0" y="148"/>
                  </a:lnTo>
                  <a:lnTo>
                    <a:pt x="27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3" y="177"/>
                  </a:lnTo>
                  <a:lnTo>
                    <a:pt x="72" y="179"/>
                  </a:lnTo>
                  <a:lnTo>
                    <a:pt x="80" y="181"/>
                  </a:lnTo>
                  <a:lnTo>
                    <a:pt x="90" y="182"/>
                  </a:lnTo>
                  <a:lnTo>
                    <a:pt x="100" y="181"/>
                  </a:lnTo>
                  <a:lnTo>
                    <a:pt x="108" y="179"/>
                  </a:lnTo>
                  <a:lnTo>
                    <a:pt x="117" y="177"/>
                  </a:lnTo>
                  <a:lnTo>
                    <a:pt x="125" y="174"/>
                  </a:lnTo>
                  <a:lnTo>
                    <a:pt x="133" y="171"/>
                  </a:lnTo>
                  <a:lnTo>
                    <a:pt x="140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0" y="148"/>
                  </a:lnTo>
                  <a:lnTo>
                    <a:pt x="165" y="142"/>
                  </a:lnTo>
                  <a:lnTo>
                    <a:pt x="169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0" y="91"/>
                  </a:lnTo>
                  <a:lnTo>
                    <a:pt x="180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Rectangle 711">
              <a:extLst>
                <a:ext uri="{FF2B5EF4-FFF2-40B4-BE49-F238E27FC236}">
                  <a16:creationId xmlns:a16="http://schemas.microsoft.com/office/drawing/2014/main" id="{972C0779-96D7-4A7C-B110-5886B8B5D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161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712">
              <a:extLst>
                <a:ext uri="{FF2B5EF4-FFF2-40B4-BE49-F238E27FC236}">
                  <a16:creationId xmlns:a16="http://schemas.microsoft.com/office/drawing/2014/main" id="{4533D40B-18F2-4A93-B829-E6C6A0AC5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42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4 w 30"/>
                <a:gd name="T7" fmla="*/ 179 h 181"/>
                <a:gd name="T8" fmla="*/ 26 w 30"/>
                <a:gd name="T9" fmla="*/ 176 h 181"/>
                <a:gd name="T10" fmla="*/ 28 w 30"/>
                <a:gd name="T11" fmla="*/ 174 h 181"/>
                <a:gd name="T12" fmla="*/ 29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9 w 30"/>
                <a:gd name="T23" fmla="*/ 9 h 181"/>
                <a:gd name="T24" fmla="*/ 28 w 30"/>
                <a:gd name="T25" fmla="*/ 7 h 181"/>
                <a:gd name="T26" fmla="*/ 26 w 30"/>
                <a:gd name="T27" fmla="*/ 5 h 181"/>
                <a:gd name="T28" fmla="*/ 24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10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10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4" y="179"/>
                  </a:lnTo>
                  <a:lnTo>
                    <a:pt x="26" y="176"/>
                  </a:lnTo>
                  <a:lnTo>
                    <a:pt x="28" y="174"/>
                  </a:lnTo>
                  <a:lnTo>
                    <a:pt x="29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10" y="180"/>
                  </a:lnTo>
                  <a:lnTo>
                    <a:pt x="12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713">
              <a:extLst>
                <a:ext uri="{FF2B5EF4-FFF2-40B4-BE49-F238E27FC236}">
                  <a16:creationId xmlns:a16="http://schemas.microsoft.com/office/drawing/2014/main" id="{0B3AC97E-B521-48C2-8635-E6E2BFE55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1 w 181"/>
                <a:gd name="T3" fmla="*/ 100 h 182"/>
                <a:gd name="T4" fmla="*/ 2 w 181"/>
                <a:gd name="T5" fmla="*/ 110 h 182"/>
                <a:gd name="T6" fmla="*/ 4 w 181"/>
                <a:gd name="T7" fmla="*/ 118 h 182"/>
                <a:gd name="T8" fmla="*/ 7 w 181"/>
                <a:gd name="T9" fmla="*/ 126 h 182"/>
                <a:gd name="T10" fmla="*/ 11 w 181"/>
                <a:gd name="T11" fmla="*/ 134 h 182"/>
                <a:gd name="T12" fmla="*/ 16 w 181"/>
                <a:gd name="T13" fmla="*/ 142 h 182"/>
                <a:gd name="T14" fmla="*/ 21 w 181"/>
                <a:gd name="T15" fmla="*/ 148 h 182"/>
                <a:gd name="T16" fmla="*/ 26 w 181"/>
                <a:gd name="T17" fmla="*/ 155 h 182"/>
                <a:gd name="T18" fmla="*/ 33 w 181"/>
                <a:gd name="T19" fmla="*/ 161 h 182"/>
                <a:gd name="T20" fmla="*/ 40 w 181"/>
                <a:gd name="T21" fmla="*/ 165 h 182"/>
                <a:gd name="T22" fmla="*/ 47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3 w 181"/>
                <a:gd name="T29" fmla="*/ 179 h 182"/>
                <a:gd name="T30" fmla="*/ 81 w 181"/>
                <a:gd name="T31" fmla="*/ 181 h 182"/>
                <a:gd name="T32" fmla="*/ 91 w 181"/>
                <a:gd name="T33" fmla="*/ 182 h 182"/>
                <a:gd name="T34" fmla="*/ 99 w 181"/>
                <a:gd name="T35" fmla="*/ 181 h 182"/>
                <a:gd name="T36" fmla="*/ 109 w 181"/>
                <a:gd name="T37" fmla="*/ 179 h 182"/>
                <a:gd name="T38" fmla="*/ 118 w 181"/>
                <a:gd name="T39" fmla="*/ 177 h 182"/>
                <a:gd name="T40" fmla="*/ 125 w 181"/>
                <a:gd name="T41" fmla="*/ 174 h 182"/>
                <a:gd name="T42" fmla="*/ 134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4 w 181"/>
                <a:gd name="T49" fmla="*/ 155 h 182"/>
                <a:gd name="T50" fmla="*/ 161 w 181"/>
                <a:gd name="T51" fmla="*/ 148 h 182"/>
                <a:gd name="T52" fmla="*/ 165 w 181"/>
                <a:gd name="T53" fmla="*/ 142 h 182"/>
                <a:gd name="T54" fmla="*/ 170 w 181"/>
                <a:gd name="T55" fmla="*/ 134 h 182"/>
                <a:gd name="T56" fmla="*/ 173 w 181"/>
                <a:gd name="T57" fmla="*/ 126 h 182"/>
                <a:gd name="T58" fmla="*/ 177 w 181"/>
                <a:gd name="T59" fmla="*/ 118 h 182"/>
                <a:gd name="T60" fmla="*/ 179 w 181"/>
                <a:gd name="T61" fmla="*/ 110 h 182"/>
                <a:gd name="T62" fmla="*/ 180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1" y="100"/>
                  </a:lnTo>
                  <a:lnTo>
                    <a:pt x="2" y="110"/>
                  </a:lnTo>
                  <a:lnTo>
                    <a:pt x="4" y="118"/>
                  </a:lnTo>
                  <a:lnTo>
                    <a:pt x="7" y="126"/>
                  </a:lnTo>
                  <a:lnTo>
                    <a:pt x="11" y="134"/>
                  </a:lnTo>
                  <a:lnTo>
                    <a:pt x="16" y="142"/>
                  </a:lnTo>
                  <a:lnTo>
                    <a:pt x="21" y="148"/>
                  </a:lnTo>
                  <a:lnTo>
                    <a:pt x="26" y="155"/>
                  </a:lnTo>
                  <a:lnTo>
                    <a:pt x="33" y="161"/>
                  </a:lnTo>
                  <a:lnTo>
                    <a:pt x="40" y="165"/>
                  </a:lnTo>
                  <a:lnTo>
                    <a:pt x="47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3" y="179"/>
                  </a:lnTo>
                  <a:lnTo>
                    <a:pt x="81" y="181"/>
                  </a:lnTo>
                  <a:lnTo>
                    <a:pt x="91" y="182"/>
                  </a:lnTo>
                  <a:lnTo>
                    <a:pt x="99" y="181"/>
                  </a:lnTo>
                  <a:lnTo>
                    <a:pt x="109" y="179"/>
                  </a:lnTo>
                  <a:lnTo>
                    <a:pt x="118" y="177"/>
                  </a:lnTo>
                  <a:lnTo>
                    <a:pt x="125" y="174"/>
                  </a:lnTo>
                  <a:lnTo>
                    <a:pt x="134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4" y="155"/>
                  </a:lnTo>
                  <a:lnTo>
                    <a:pt x="161" y="148"/>
                  </a:lnTo>
                  <a:lnTo>
                    <a:pt x="165" y="142"/>
                  </a:lnTo>
                  <a:lnTo>
                    <a:pt x="170" y="134"/>
                  </a:lnTo>
                  <a:lnTo>
                    <a:pt x="173" y="126"/>
                  </a:lnTo>
                  <a:lnTo>
                    <a:pt x="177" y="118"/>
                  </a:lnTo>
                  <a:lnTo>
                    <a:pt x="179" y="110"/>
                  </a:lnTo>
                  <a:lnTo>
                    <a:pt x="180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714">
              <a:extLst>
                <a:ext uri="{FF2B5EF4-FFF2-40B4-BE49-F238E27FC236}">
                  <a16:creationId xmlns:a16="http://schemas.microsoft.com/office/drawing/2014/main" id="{7F864FC8-AB3C-49D8-83BB-14DA02564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4938" y="1920875"/>
              <a:ext cx="57150" cy="192088"/>
            </a:xfrm>
            <a:custGeom>
              <a:avLst/>
              <a:gdLst>
                <a:gd name="T0" fmla="*/ 163 w 181"/>
                <a:gd name="T1" fmla="*/ 0 h 602"/>
                <a:gd name="T2" fmla="*/ 157 w 181"/>
                <a:gd name="T3" fmla="*/ 3 h 602"/>
                <a:gd name="T4" fmla="*/ 153 w 181"/>
                <a:gd name="T5" fmla="*/ 7 h 602"/>
                <a:gd name="T6" fmla="*/ 151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0 w 181"/>
                <a:gd name="T15" fmla="*/ 245 h 602"/>
                <a:gd name="T16" fmla="*/ 133 w 181"/>
                <a:gd name="T17" fmla="*/ 254 h 602"/>
                <a:gd name="T18" fmla="*/ 124 w 181"/>
                <a:gd name="T19" fmla="*/ 261 h 602"/>
                <a:gd name="T20" fmla="*/ 113 w 181"/>
                <a:gd name="T21" fmla="*/ 266 h 602"/>
                <a:gd name="T22" fmla="*/ 103 w 181"/>
                <a:gd name="T23" fmla="*/ 270 h 602"/>
                <a:gd name="T24" fmla="*/ 91 w 181"/>
                <a:gd name="T25" fmla="*/ 271 h 602"/>
                <a:gd name="T26" fmla="*/ 78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0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3 w 181"/>
                <a:gd name="T47" fmla="*/ 3 h 602"/>
                <a:gd name="T48" fmla="*/ 18 w 181"/>
                <a:gd name="T49" fmla="*/ 0 h 602"/>
                <a:gd name="T50" fmla="*/ 13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1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7 w 181"/>
                <a:gd name="T67" fmla="*/ 5 h 602"/>
                <a:gd name="T68" fmla="*/ 171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3" y="0"/>
                  </a:lnTo>
                  <a:lnTo>
                    <a:pt x="159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3" y="7"/>
                  </a:lnTo>
                  <a:lnTo>
                    <a:pt x="152" y="9"/>
                  </a:lnTo>
                  <a:lnTo>
                    <a:pt x="151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0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0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8" y="258"/>
                  </a:lnTo>
                  <a:lnTo>
                    <a:pt x="124" y="261"/>
                  </a:lnTo>
                  <a:lnTo>
                    <a:pt x="119" y="264"/>
                  </a:lnTo>
                  <a:lnTo>
                    <a:pt x="113" y="266"/>
                  </a:lnTo>
                  <a:lnTo>
                    <a:pt x="108" y="269"/>
                  </a:lnTo>
                  <a:lnTo>
                    <a:pt x="103" y="270"/>
                  </a:lnTo>
                  <a:lnTo>
                    <a:pt x="96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8" y="270"/>
                  </a:lnTo>
                  <a:lnTo>
                    <a:pt x="73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0" y="245"/>
                  </a:lnTo>
                  <a:lnTo>
                    <a:pt x="37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1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7" y="5"/>
                  </a:lnTo>
                  <a:lnTo>
                    <a:pt x="174" y="3"/>
                  </a:lnTo>
                  <a:lnTo>
                    <a:pt x="171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Rectangle 715">
              <a:extLst>
                <a:ext uri="{FF2B5EF4-FFF2-40B4-BE49-F238E27FC236}">
                  <a16:creationId xmlns:a16="http://schemas.microsoft.com/office/drawing/2014/main" id="{F62F4F23-3E58-4391-99F6-14D56BFA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74938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716">
              <a:extLst>
                <a:ext uri="{FF2B5EF4-FFF2-40B4-BE49-F238E27FC236}">
                  <a16:creationId xmlns:a16="http://schemas.microsoft.com/office/drawing/2014/main" id="{66455EB6-E255-40C5-AFB5-4353F1040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8750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7 w 30"/>
                <a:gd name="T3" fmla="*/ 181 h 181"/>
                <a:gd name="T4" fmla="*/ 20 w 30"/>
                <a:gd name="T5" fmla="*/ 180 h 181"/>
                <a:gd name="T6" fmla="*/ 22 w 30"/>
                <a:gd name="T7" fmla="*/ 179 h 181"/>
                <a:gd name="T8" fmla="*/ 26 w 30"/>
                <a:gd name="T9" fmla="*/ 176 h 181"/>
                <a:gd name="T10" fmla="*/ 27 w 30"/>
                <a:gd name="T11" fmla="*/ 174 h 181"/>
                <a:gd name="T12" fmla="*/ 29 w 30"/>
                <a:gd name="T13" fmla="*/ 172 h 181"/>
                <a:gd name="T14" fmla="*/ 29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29 w 30"/>
                <a:gd name="T21" fmla="*/ 12 h 181"/>
                <a:gd name="T22" fmla="*/ 29 w 30"/>
                <a:gd name="T23" fmla="*/ 9 h 181"/>
                <a:gd name="T24" fmla="*/ 27 w 30"/>
                <a:gd name="T25" fmla="*/ 7 h 181"/>
                <a:gd name="T26" fmla="*/ 26 w 30"/>
                <a:gd name="T27" fmla="*/ 5 h 181"/>
                <a:gd name="T28" fmla="*/ 22 w 30"/>
                <a:gd name="T29" fmla="*/ 3 h 181"/>
                <a:gd name="T30" fmla="*/ 20 w 30"/>
                <a:gd name="T31" fmla="*/ 2 h 181"/>
                <a:gd name="T32" fmla="*/ 17 w 30"/>
                <a:gd name="T33" fmla="*/ 0 h 181"/>
                <a:gd name="T34" fmla="*/ 15 w 30"/>
                <a:gd name="T35" fmla="*/ 0 h 181"/>
                <a:gd name="T36" fmla="*/ 12 w 30"/>
                <a:gd name="T37" fmla="*/ 0 h 181"/>
                <a:gd name="T38" fmla="*/ 8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8 w 30"/>
                <a:gd name="T65" fmla="*/ 180 h 181"/>
                <a:gd name="T66" fmla="*/ 12 w 30"/>
                <a:gd name="T67" fmla="*/ 181 h 181"/>
                <a:gd name="T68" fmla="*/ 15 w 30"/>
                <a:gd name="T69" fmla="*/ 181 h 181"/>
                <a:gd name="T70" fmla="*/ 15 w 30"/>
                <a:gd name="T71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7" y="181"/>
                  </a:lnTo>
                  <a:lnTo>
                    <a:pt x="20" y="180"/>
                  </a:lnTo>
                  <a:lnTo>
                    <a:pt x="22" y="179"/>
                  </a:lnTo>
                  <a:lnTo>
                    <a:pt x="26" y="176"/>
                  </a:lnTo>
                  <a:lnTo>
                    <a:pt x="27" y="174"/>
                  </a:lnTo>
                  <a:lnTo>
                    <a:pt x="29" y="172"/>
                  </a:lnTo>
                  <a:lnTo>
                    <a:pt x="29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29" y="12"/>
                  </a:lnTo>
                  <a:lnTo>
                    <a:pt x="29" y="9"/>
                  </a:lnTo>
                  <a:lnTo>
                    <a:pt x="27" y="7"/>
                  </a:lnTo>
                  <a:lnTo>
                    <a:pt x="26" y="5"/>
                  </a:lnTo>
                  <a:lnTo>
                    <a:pt x="22" y="3"/>
                  </a:lnTo>
                  <a:lnTo>
                    <a:pt x="20" y="2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8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8" y="180"/>
                  </a:lnTo>
                  <a:lnTo>
                    <a:pt x="12" y="181"/>
                  </a:lnTo>
                  <a:lnTo>
                    <a:pt x="15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717">
              <a:extLst>
                <a:ext uri="{FF2B5EF4-FFF2-40B4-BE49-F238E27FC236}">
                  <a16:creationId xmlns:a16="http://schemas.microsoft.com/office/drawing/2014/main" id="{ACB7783E-196C-43E0-BB10-D454ACB8E3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1920875"/>
              <a:ext cx="57150" cy="192088"/>
            </a:xfrm>
            <a:custGeom>
              <a:avLst/>
              <a:gdLst>
                <a:gd name="T0" fmla="*/ 162 w 181"/>
                <a:gd name="T1" fmla="*/ 0 h 602"/>
                <a:gd name="T2" fmla="*/ 157 w 181"/>
                <a:gd name="T3" fmla="*/ 3 h 602"/>
                <a:gd name="T4" fmla="*/ 154 w 181"/>
                <a:gd name="T5" fmla="*/ 7 h 602"/>
                <a:gd name="T6" fmla="*/ 152 w 181"/>
                <a:gd name="T7" fmla="*/ 12 h 602"/>
                <a:gd name="T8" fmla="*/ 151 w 181"/>
                <a:gd name="T9" fmla="*/ 211 h 602"/>
                <a:gd name="T10" fmla="*/ 150 w 181"/>
                <a:gd name="T11" fmla="*/ 222 h 602"/>
                <a:gd name="T12" fmla="*/ 146 w 181"/>
                <a:gd name="T13" fmla="*/ 234 h 602"/>
                <a:gd name="T14" fmla="*/ 141 w 181"/>
                <a:gd name="T15" fmla="*/ 245 h 602"/>
                <a:gd name="T16" fmla="*/ 133 w 181"/>
                <a:gd name="T17" fmla="*/ 254 h 602"/>
                <a:gd name="T18" fmla="*/ 125 w 181"/>
                <a:gd name="T19" fmla="*/ 261 h 602"/>
                <a:gd name="T20" fmla="*/ 114 w 181"/>
                <a:gd name="T21" fmla="*/ 266 h 602"/>
                <a:gd name="T22" fmla="*/ 102 w 181"/>
                <a:gd name="T23" fmla="*/ 270 h 602"/>
                <a:gd name="T24" fmla="*/ 91 w 181"/>
                <a:gd name="T25" fmla="*/ 271 h 602"/>
                <a:gd name="T26" fmla="*/ 79 w 181"/>
                <a:gd name="T27" fmla="*/ 270 h 602"/>
                <a:gd name="T28" fmla="*/ 67 w 181"/>
                <a:gd name="T29" fmla="*/ 266 h 602"/>
                <a:gd name="T30" fmla="*/ 57 w 181"/>
                <a:gd name="T31" fmla="*/ 261 h 602"/>
                <a:gd name="T32" fmla="*/ 48 w 181"/>
                <a:gd name="T33" fmla="*/ 254 h 602"/>
                <a:gd name="T34" fmla="*/ 41 w 181"/>
                <a:gd name="T35" fmla="*/ 245 h 602"/>
                <a:gd name="T36" fmla="*/ 35 w 181"/>
                <a:gd name="T37" fmla="*/ 234 h 602"/>
                <a:gd name="T38" fmla="*/ 32 w 181"/>
                <a:gd name="T39" fmla="*/ 224 h 602"/>
                <a:gd name="T40" fmla="*/ 30 w 181"/>
                <a:gd name="T41" fmla="*/ 211 h 602"/>
                <a:gd name="T42" fmla="*/ 30 w 181"/>
                <a:gd name="T43" fmla="*/ 12 h 602"/>
                <a:gd name="T44" fmla="*/ 28 w 181"/>
                <a:gd name="T45" fmla="*/ 7 h 602"/>
                <a:gd name="T46" fmla="*/ 24 w 181"/>
                <a:gd name="T47" fmla="*/ 3 h 602"/>
                <a:gd name="T48" fmla="*/ 19 w 181"/>
                <a:gd name="T49" fmla="*/ 0 h 602"/>
                <a:gd name="T50" fmla="*/ 12 w 181"/>
                <a:gd name="T51" fmla="*/ 0 h 602"/>
                <a:gd name="T52" fmla="*/ 7 w 181"/>
                <a:gd name="T53" fmla="*/ 3 h 602"/>
                <a:gd name="T54" fmla="*/ 3 w 181"/>
                <a:gd name="T55" fmla="*/ 7 h 602"/>
                <a:gd name="T56" fmla="*/ 0 w 181"/>
                <a:gd name="T57" fmla="*/ 12 h 602"/>
                <a:gd name="T58" fmla="*/ 0 w 181"/>
                <a:gd name="T59" fmla="*/ 211 h 602"/>
                <a:gd name="T60" fmla="*/ 181 w 181"/>
                <a:gd name="T61" fmla="*/ 602 h 602"/>
                <a:gd name="T62" fmla="*/ 181 w 181"/>
                <a:gd name="T63" fmla="*/ 15 h 602"/>
                <a:gd name="T64" fmla="*/ 180 w 181"/>
                <a:gd name="T65" fmla="*/ 9 h 602"/>
                <a:gd name="T66" fmla="*/ 176 w 181"/>
                <a:gd name="T67" fmla="*/ 5 h 602"/>
                <a:gd name="T68" fmla="*/ 172 w 181"/>
                <a:gd name="T69" fmla="*/ 2 h 602"/>
                <a:gd name="T70" fmla="*/ 166 w 181"/>
                <a:gd name="T71" fmla="*/ 0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602">
                  <a:moveTo>
                    <a:pt x="166" y="0"/>
                  </a:moveTo>
                  <a:lnTo>
                    <a:pt x="162" y="0"/>
                  </a:lnTo>
                  <a:lnTo>
                    <a:pt x="160" y="2"/>
                  </a:lnTo>
                  <a:lnTo>
                    <a:pt x="157" y="3"/>
                  </a:lnTo>
                  <a:lnTo>
                    <a:pt x="155" y="5"/>
                  </a:lnTo>
                  <a:lnTo>
                    <a:pt x="154" y="7"/>
                  </a:lnTo>
                  <a:lnTo>
                    <a:pt x="152" y="9"/>
                  </a:lnTo>
                  <a:lnTo>
                    <a:pt x="152" y="12"/>
                  </a:lnTo>
                  <a:lnTo>
                    <a:pt x="151" y="15"/>
                  </a:lnTo>
                  <a:lnTo>
                    <a:pt x="151" y="211"/>
                  </a:lnTo>
                  <a:lnTo>
                    <a:pt x="151" y="217"/>
                  </a:lnTo>
                  <a:lnTo>
                    <a:pt x="150" y="222"/>
                  </a:lnTo>
                  <a:lnTo>
                    <a:pt x="148" y="229"/>
                  </a:lnTo>
                  <a:lnTo>
                    <a:pt x="146" y="234"/>
                  </a:lnTo>
                  <a:lnTo>
                    <a:pt x="143" y="240"/>
                  </a:lnTo>
                  <a:lnTo>
                    <a:pt x="141" y="245"/>
                  </a:lnTo>
                  <a:lnTo>
                    <a:pt x="137" y="249"/>
                  </a:lnTo>
                  <a:lnTo>
                    <a:pt x="133" y="254"/>
                  </a:lnTo>
                  <a:lnTo>
                    <a:pt x="129" y="258"/>
                  </a:lnTo>
                  <a:lnTo>
                    <a:pt x="125" y="261"/>
                  </a:lnTo>
                  <a:lnTo>
                    <a:pt x="120" y="264"/>
                  </a:lnTo>
                  <a:lnTo>
                    <a:pt x="114" y="266"/>
                  </a:lnTo>
                  <a:lnTo>
                    <a:pt x="109" y="269"/>
                  </a:lnTo>
                  <a:lnTo>
                    <a:pt x="102" y="270"/>
                  </a:lnTo>
                  <a:lnTo>
                    <a:pt x="97" y="271"/>
                  </a:lnTo>
                  <a:lnTo>
                    <a:pt x="91" y="271"/>
                  </a:lnTo>
                  <a:lnTo>
                    <a:pt x="84" y="271"/>
                  </a:lnTo>
                  <a:lnTo>
                    <a:pt x="79" y="270"/>
                  </a:lnTo>
                  <a:lnTo>
                    <a:pt x="72" y="269"/>
                  </a:lnTo>
                  <a:lnTo>
                    <a:pt x="67" y="266"/>
                  </a:lnTo>
                  <a:lnTo>
                    <a:pt x="62" y="264"/>
                  </a:lnTo>
                  <a:lnTo>
                    <a:pt x="57" y="261"/>
                  </a:lnTo>
                  <a:lnTo>
                    <a:pt x="52" y="258"/>
                  </a:lnTo>
                  <a:lnTo>
                    <a:pt x="48" y="254"/>
                  </a:lnTo>
                  <a:lnTo>
                    <a:pt x="44" y="249"/>
                  </a:lnTo>
                  <a:lnTo>
                    <a:pt x="41" y="245"/>
                  </a:lnTo>
                  <a:lnTo>
                    <a:pt x="38" y="240"/>
                  </a:lnTo>
                  <a:lnTo>
                    <a:pt x="35" y="234"/>
                  </a:lnTo>
                  <a:lnTo>
                    <a:pt x="33" y="229"/>
                  </a:lnTo>
                  <a:lnTo>
                    <a:pt x="32" y="224"/>
                  </a:lnTo>
                  <a:lnTo>
                    <a:pt x="30" y="217"/>
                  </a:lnTo>
                  <a:lnTo>
                    <a:pt x="30" y="211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2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2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7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211"/>
                  </a:lnTo>
                  <a:lnTo>
                    <a:pt x="0" y="602"/>
                  </a:lnTo>
                  <a:lnTo>
                    <a:pt x="181" y="602"/>
                  </a:lnTo>
                  <a:lnTo>
                    <a:pt x="181" y="211"/>
                  </a:lnTo>
                  <a:lnTo>
                    <a:pt x="181" y="15"/>
                  </a:lnTo>
                  <a:lnTo>
                    <a:pt x="181" y="12"/>
                  </a:lnTo>
                  <a:lnTo>
                    <a:pt x="180" y="9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0"/>
                  </a:lnTo>
                  <a:lnTo>
                    <a:pt x="16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Rectangle 718">
              <a:extLst>
                <a:ext uri="{FF2B5EF4-FFF2-40B4-BE49-F238E27FC236}">
                  <a16:creationId xmlns:a16="http://schemas.microsoft.com/office/drawing/2014/main" id="{CB587A79-A690-4BE1-9A7B-D4D179008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263" y="2122488"/>
              <a:ext cx="5715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8" name="Freeform 719">
              <a:extLst>
                <a:ext uri="{FF2B5EF4-FFF2-40B4-BE49-F238E27FC236}">
                  <a16:creationId xmlns:a16="http://schemas.microsoft.com/office/drawing/2014/main" id="{9B27E552-9858-46C0-912C-43657887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8263" y="2151063"/>
              <a:ext cx="57150" cy="57150"/>
            </a:xfrm>
            <a:custGeom>
              <a:avLst/>
              <a:gdLst>
                <a:gd name="T0" fmla="*/ 0 w 181"/>
                <a:gd name="T1" fmla="*/ 91 h 182"/>
                <a:gd name="T2" fmla="*/ 0 w 181"/>
                <a:gd name="T3" fmla="*/ 100 h 182"/>
                <a:gd name="T4" fmla="*/ 3 w 181"/>
                <a:gd name="T5" fmla="*/ 110 h 182"/>
                <a:gd name="T6" fmla="*/ 5 w 181"/>
                <a:gd name="T7" fmla="*/ 118 h 182"/>
                <a:gd name="T8" fmla="*/ 8 w 181"/>
                <a:gd name="T9" fmla="*/ 126 h 182"/>
                <a:gd name="T10" fmla="*/ 11 w 181"/>
                <a:gd name="T11" fmla="*/ 134 h 182"/>
                <a:gd name="T12" fmla="*/ 15 w 181"/>
                <a:gd name="T13" fmla="*/ 142 h 182"/>
                <a:gd name="T14" fmla="*/ 21 w 181"/>
                <a:gd name="T15" fmla="*/ 148 h 182"/>
                <a:gd name="T16" fmla="*/ 27 w 181"/>
                <a:gd name="T17" fmla="*/ 155 h 182"/>
                <a:gd name="T18" fmla="*/ 34 w 181"/>
                <a:gd name="T19" fmla="*/ 161 h 182"/>
                <a:gd name="T20" fmla="*/ 40 w 181"/>
                <a:gd name="T21" fmla="*/ 165 h 182"/>
                <a:gd name="T22" fmla="*/ 48 w 181"/>
                <a:gd name="T23" fmla="*/ 171 h 182"/>
                <a:gd name="T24" fmla="*/ 55 w 181"/>
                <a:gd name="T25" fmla="*/ 174 h 182"/>
                <a:gd name="T26" fmla="*/ 64 w 181"/>
                <a:gd name="T27" fmla="*/ 177 h 182"/>
                <a:gd name="T28" fmla="*/ 72 w 181"/>
                <a:gd name="T29" fmla="*/ 179 h 182"/>
                <a:gd name="T30" fmla="*/ 82 w 181"/>
                <a:gd name="T31" fmla="*/ 181 h 182"/>
                <a:gd name="T32" fmla="*/ 91 w 181"/>
                <a:gd name="T33" fmla="*/ 182 h 182"/>
                <a:gd name="T34" fmla="*/ 100 w 181"/>
                <a:gd name="T35" fmla="*/ 181 h 182"/>
                <a:gd name="T36" fmla="*/ 109 w 181"/>
                <a:gd name="T37" fmla="*/ 179 h 182"/>
                <a:gd name="T38" fmla="*/ 117 w 181"/>
                <a:gd name="T39" fmla="*/ 177 h 182"/>
                <a:gd name="T40" fmla="*/ 126 w 181"/>
                <a:gd name="T41" fmla="*/ 174 h 182"/>
                <a:gd name="T42" fmla="*/ 133 w 181"/>
                <a:gd name="T43" fmla="*/ 171 h 182"/>
                <a:gd name="T44" fmla="*/ 141 w 181"/>
                <a:gd name="T45" fmla="*/ 165 h 182"/>
                <a:gd name="T46" fmla="*/ 148 w 181"/>
                <a:gd name="T47" fmla="*/ 161 h 182"/>
                <a:gd name="T48" fmla="*/ 155 w 181"/>
                <a:gd name="T49" fmla="*/ 155 h 182"/>
                <a:gd name="T50" fmla="*/ 160 w 181"/>
                <a:gd name="T51" fmla="*/ 148 h 182"/>
                <a:gd name="T52" fmla="*/ 166 w 181"/>
                <a:gd name="T53" fmla="*/ 142 h 182"/>
                <a:gd name="T54" fmla="*/ 170 w 181"/>
                <a:gd name="T55" fmla="*/ 134 h 182"/>
                <a:gd name="T56" fmla="*/ 174 w 181"/>
                <a:gd name="T57" fmla="*/ 126 h 182"/>
                <a:gd name="T58" fmla="*/ 177 w 181"/>
                <a:gd name="T59" fmla="*/ 118 h 182"/>
                <a:gd name="T60" fmla="*/ 180 w 181"/>
                <a:gd name="T61" fmla="*/ 110 h 182"/>
                <a:gd name="T62" fmla="*/ 181 w 181"/>
                <a:gd name="T63" fmla="*/ 100 h 182"/>
                <a:gd name="T64" fmla="*/ 181 w 181"/>
                <a:gd name="T65" fmla="*/ 91 h 182"/>
                <a:gd name="T66" fmla="*/ 181 w 181"/>
                <a:gd name="T67" fmla="*/ 0 h 182"/>
                <a:gd name="T68" fmla="*/ 0 w 181"/>
                <a:gd name="T69" fmla="*/ 0 h 182"/>
                <a:gd name="T70" fmla="*/ 0 w 181"/>
                <a:gd name="T71" fmla="*/ 91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1" h="182">
                  <a:moveTo>
                    <a:pt x="0" y="91"/>
                  </a:moveTo>
                  <a:lnTo>
                    <a:pt x="0" y="100"/>
                  </a:lnTo>
                  <a:lnTo>
                    <a:pt x="3" y="110"/>
                  </a:lnTo>
                  <a:lnTo>
                    <a:pt x="5" y="118"/>
                  </a:lnTo>
                  <a:lnTo>
                    <a:pt x="8" y="126"/>
                  </a:lnTo>
                  <a:lnTo>
                    <a:pt x="11" y="134"/>
                  </a:lnTo>
                  <a:lnTo>
                    <a:pt x="15" y="142"/>
                  </a:lnTo>
                  <a:lnTo>
                    <a:pt x="21" y="148"/>
                  </a:lnTo>
                  <a:lnTo>
                    <a:pt x="27" y="155"/>
                  </a:lnTo>
                  <a:lnTo>
                    <a:pt x="34" y="161"/>
                  </a:lnTo>
                  <a:lnTo>
                    <a:pt x="40" y="165"/>
                  </a:lnTo>
                  <a:lnTo>
                    <a:pt x="48" y="171"/>
                  </a:lnTo>
                  <a:lnTo>
                    <a:pt x="55" y="174"/>
                  </a:lnTo>
                  <a:lnTo>
                    <a:pt x="64" y="177"/>
                  </a:lnTo>
                  <a:lnTo>
                    <a:pt x="72" y="179"/>
                  </a:lnTo>
                  <a:lnTo>
                    <a:pt x="82" y="181"/>
                  </a:lnTo>
                  <a:lnTo>
                    <a:pt x="91" y="182"/>
                  </a:lnTo>
                  <a:lnTo>
                    <a:pt x="100" y="181"/>
                  </a:lnTo>
                  <a:lnTo>
                    <a:pt x="109" y="179"/>
                  </a:lnTo>
                  <a:lnTo>
                    <a:pt x="117" y="177"/>
                  </a:lnTo>
                  <a:lnTo>
                    <a:pt x="126" y="174"/>
                  </a:lnTo>
                  <a:lnTo>
                    <a:pt x="133" y="171"/>
                  </a:lnTo>
                  <a:lnTo>
                    <a:pt x="141" y="165"/>
                  </a:lnTo>
                  <a:lnTo>
                    <a:pt x="148" y="161"/>
                  </a:lnTo>
                  <a:lnTo>
                    <a:pt x="155" y="155"/>
                  </a:lnTo>
                  <a:lnTo>
                    <a:pt x="160" y="148"/>
                  </a:lnTo>
                  <a:lnTo>
                    <a:pt x="166" y="142"/>
                  </a:lnTo>
                  <a:lnTo>
                    <a:pt x="170" y="134"/>
                  </a:lnTo>
                  <a:lnTo>
                    <a:pt x="174" y="126"/>
                  </a:lnTo>
                  <a:lnTo>
                    <a:pt x="177" y="118"/>
                  </a:lnTo>
                  <a:lnTo>
                    <a:pt x="180" y="110"/>
                  </a:lnTo>
                  <a:lnTo>
                    <a:pt x="181" y="100"/>
                  </a:lnTo>
                  <a:lnTo>
                    <a:pt x="181" y="91"/>
                  </a:lnTo>
                  <a:lnTo>
                    <a:pt x="181" y="0"/>
                  </a:lnTo>
                  <a:lnTo>
                    <a:pt x="0" y="0"/>
                  </a:lnTo>
                  <a:lnTo>
                    <a:pt x="0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720">
              <a:extLst>
                <a:ext uri="{FF2B5EF4-FFF2-40B4-BE49-F238E27FC236}">
                  <a16:creationId xmlns:a16="http://schemas.microsoft.com/office/drawing/2014/main" id="{445A4A3C-20C5-4624-9209-D11A75CE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2075" y="1930400"/>
              <a:ext cx="9525" cy="57150"/>
            </a:xfrm>
            <a:custGeom>
              <a:avLst/>
              <a:gdLst>
                <a:gd name="T0" fmla="*/ 15 w 30"/>
                <a:gd name="T1" fmla="*/ 181 h 181"/>
                <a:gd name="T2" fmla="*/ 18 w 30"/>
                <a:gd name="T3" fmla="*/ 181 h 181"/>
                <a:gd name="T4" fmla="*/ 21 w 30"/>
                <a:gd name="T5" fmla="*/ 180 h 181"/>
                <a:gd name="T6" fmla="*/ 23 w 30"/>
                <a:gd name="T7" fmla="*/ 179 h 181"/>
                <a:gd name="T8" fmla="*/ 25 w 30"/>
                <a:gd name="T9" fmla="*/ 176 h 181"/>
                <a:gd name="T10" fmla="*/ 27 w 30"/>
                <a:gd name="T11" fmla="*/ 174 h 181"/>
                <a:gd name="T12" fmla="*/ 28 w 30"/>
                <a:gd name="T13" fmla="*/ 172 h 181"/>
                <a:gd name="T14" fmla="*/ 30 w 30"/>
                <a:gd name="T15" fmla="*/ 169 h 181"/>
                <a:gd name="T16" fmla="*/ 30 w 30"/>
                <a:gd name="T17" fmla="*/ 166 h 181"/>
                <a:gd name="T18" fmla="*/ 30 w 30"/>
                <a:gd name="T19" fmla="*/ 16 h 181"/>
                <a:gd name="T20" fmla="*/ 30 w 30"/>
                <a:gd name="T21" fmla="*/ 12 h 181"/>
                <a:gd name="T22" fmla="*/ 28 w 30"/>
                <a:gd name="T23" fmla="*/ 9 h 181"/>
                <a:gd name="T24" fmla="*/ 27 w 30"/>
                <a:gd name="T25" fmla="*/ 7 h 181"/>
                <a:gd name="T26" fmla="*/ 25 w 30"/>
                <a:gd name="T27" fmla="*/ 5 h 181"/>
                <a:gd name="T28" fmla="*/ 23 w 30"/>
                <a:gd name="T29" fmla="*/ 3 h 181"/>
                <a:gd name="T30" fmla="*/ 21 w 30"/>
                <a:gd name="T31" fmla="*/ 2 h 181"/>
                <a:gd name="T32" fmla="*/ 18 w 30"/>
                <a:gd name="T33" fmla="*/ 0 h 181"/>
                <a:gd name="T34" fmla="*/ 15 w 30"/>
                <a:gd name="T35" fmla="*/ 0 h 181"/>
                <a:gd name="T36" fmla="*/ 11 w 30"/>
                <a:gd name="T37" fmla="*/ 0 h 181"/>
                <a:gd name="T38" fmla="*/ 9 w 30"/>
                <a:gd name="T39" fmla="*/ 2 h 181"/>
                <a:gd name="T40" fmla="*/ 6 w 30"/>
                <a:gd name="T41" fmla="*/ 3 h 181"/>
                <a:gd name="T42" fmla="*/ 4 w 30"/>
                <a:gd name="T43" fmla="*/ 5 h 181"/>
                <a:gd name="T44" fmla="*/ 2 w 30"/>
                <a:gd name="T45" fmla="*/ 7 h 181"/>
                <a:gd name="T46" fmla="*/ 1 w 30"/>
                <a:gd name="T47" fmla="*/ 9 h 181"/>
                <a:gd name="T48" fmla="*/ 0 w 30"/>
                <a:gd name="T49" fmla="*/ 12 h 181"/>
                <a:gd name="T50" fmla="*/ 0 w 30"/>
                <a:gd name="T51" fmla="*/ 16 h 181"/>
                <a:gd name="T52" fmla="*/ 0 w 30"/>
                <a:gd name="T53" fmla="*/ 166 h 181"/>
                <a:gd name="T54" fmla="*/ 0 w 30"/>
                <a:gd name="T55" fmla="*/ 169 h 181"/>
                <a:gd name="T56" fmla="*/ 1 w 30"/>
                <a:gd name="T57" fmla="*/ 172 h 181"/>
                <a:gd name="T58" fmla="*/ 2 w 30"/>
                <a:gd name="T59" fmla="*/ 174 h 181"/>
                <a:gd name="T60" fmla="*/ 4 w 30"/>
                <a:gd name="T61" fmla="*/ 176 h 181"/>
                <a:gd name="T62" fmla="*/ 6 w 30"/>
                <a:gd name="T63" fmla="*/ 179 h 181"/>
                <a:gd name="T64" fmla="*/ 9 w 30"/>
                <a:gd name="T65" fmla="*/ 180 h 181"/>
                <a:gd name="T66" fmla="*/ 11 w 30"/>
                <a:gd name="T67" fmla="*/ 181 h 181"/>
                <a:gd name="T68" fmla="*/ 15 w 30"/>
                <a:gd name="T69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0" h="181">
                  <a:moveTo>
                    <a:pt x="15" y="181"/>
                  </a:moveTo>
                  <a:lnTo>
                    <a:pt x="18" y="181"/>
                  </a:lnTo>
                  <a:lnTo>
                    <a:pt x="21" y="180"/>
                  </a:lnTo>
                  <a:lnTo>
                    <a:pt x="23" y="179"/>
                  </a:lnTo>
                  <a:lnTo>
                    <a:pt x="25" y="176"/>
                  </a:lnTo>
                  <a:lnTo>
                    <a:pt x="27" y="174"/>
                  </a:lnTo>
                  <a:lnTo>
                    <a:pt x="28" y="172"/>
                  </a:lnTo>
                  <a:lnTo>
                    <a:pt x="30" y="169"/>
                  </a:lnTo>
                  <a:lnTo>
                    <a:pt x="30" y="166"/>
                  </a:lnTo>
                  <a:lnTo>
                    <a:pt x="30" y="16"/>
                  </a:lnTo>
                  <a:lnTo>
                    <a:pt x="30" y="12"/>
                  </a:lnTo>
                  <a:lnTo>
                    <a:pt x="28" y="9"/>
                  </a:lnTo>
                  <a:lnTo>
                    <a:pt x="27" y="7"/>
                  </a:lnTo>
                  <a:lnTo>
                    <a:pt x="25" y="5"/>
                  </a:lnTo>
                  <a:lnTo>
                    <a:pt x="23" y="3"/>
                  </a:lnTo>
                  <a:lnTo>
                    <a:pt x="21" y="2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1" y="0"/>
                  </a:lnTo>
                  <a:lnTo>
                    <a:pt x="9" y="2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6"/>
                  </a:lnTo>
                  <a:lnTo>
                    <a:pt x="0" y="166"/>
                  </a:lnTo>
                  <a:lnTo>
                    <a:pt x="0" y="169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9"/>
                  </a:lnTo>
                  <a:lnTo>
                    <a:pt x="9" y="180"/>
                  </a:lnTo>
                  <a:lnTo>
                    <a:pt x="11" y="181"/>
                  </a:lnTo>
                  <a:lnTo>
                    <a:pt x="15" y="1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0" name="Freeform 1671" descr="Icon of check mark. ">
            <a:extLst>
              <a:ext uri="{FF2B5EF4-FFF2-40B4-BE49-F238E27FC236}">
                <a16:creationId xmlns:a16="http://schemas.microsoft.com/office/drawing/2014/main" id="{1A4AFC64-5C16-40F4-BDFA-E62EE3AAEA23}"/>
              </a:ext>
            </a:extLst>
          </p:cNvPr>
          <p:cNvSpPr>
            <a:spLocks noEditPoints="1"/>
          </p:cNvSpPr>
          <p:nvPr/>
        </p:nvSpPr>
        <p:spPr bwMode="auto">
          <a:xfrm>
            <a:off x="6963181" y="2902974"/>
            <a:ext cx="380334" cy="380334"/>
          </a:xfrm>
          <a:custGeom>
            <a:avLst/>
            <a:gdLst>
              <a:gd name="T0" fmla="*/ 279 w 719"/>
              <a:gd name="T1" fmla="*/ 477 h 719"/>
              <a:gd name="T2" fmla="*/ 197 w 719"/>
              <a:gd name="T3" fmla="*/ 387 h 719"/>
              <a:gd name="T4" fmla="*/ 217 w 719"/>
              <a:gd name="T5" fmla="*/ 382 h 719"/>
              <a:gd name="T6" fmla="*/ 515 w 719"/>
              <a:gd name="T7" fmla="*/ 243 h 719"/>
              <a:gd name="T8" fmla="*/ 519 w 719"/>
              <a:gd name="T9" fmla="*/ 263 h 719"/>
              <a:gd name="T10" fmla="*/ 709 w 719"/>
              <a:gd name="T11" fmla="*/ 323 h 719"/>
              <a:gd name="T12" fmla="*/ 687 w 719"/>
              <a:gd name="T13" fmla="*/ 289 h 719"/>
              <a:gd name="T14" fmla="*/ 696 w 719"/>
              <a:gd name="T15" fmla="*/ 243 h 719"/>
              <a:gd name="T16" fmla="*/ 675 w 719"/>
              <a:gd name="T17" fmla="*/ 199 h 719"/>
              <a:gd name="T18" fmla="*/ 631 w 719"/>
              <a:gd name="T19" fmla="*/ 179 h 719"/>
              <a:gd name="T20" fmla="*/ 630 w 719"/>
              <a:gd name="T21" fmla="*/ 131 h 719"/>
              <a:gd name="T22" fmla="*/ 603 w 719"/>
              <a:gd name="T23" fmla="*/ 98 h 719"/>
              <a:gd name="T24" fmla="*/ 569 w 719"/>
              <a:gd name="T25" fmla="*/ 87 h 719"/>
              <a:gd name="T26" fmla="*/ 536 w 719"/>
              <a:gd name="T27" fmla="*/ 70 h 719"/>
              <a:gd name="T28" fmla="*/ 507 w 719"/>
              <a:gd name="T29" fmla="*/ 34 h 719"/>
              <a:gd name="T30" fmla="*/ 458 w 719"/>
              <a:gd name="T31" fmla="*/ 25 h 719"/>
              <a:gd name="T32" fmla="*/ 418 w 719"/>
              <a:gd name="T33" fmla="*/ 31 h 719"/>
              <a:gd name="T34" fmla="*/ 380 w 719"/>
              <a:gd name="T35" fmla="*/ 4 h 719"/>
              <a:gd name="T36" fmla="*/ 331 w 719"/>
              <a:gd name="T37" fmla="*/ 7 h 719"/>
              <a:gd name="T38" fmla="*/ 296 w 719"/>
              <a:gd name="T39" fmla="*/ 39 h 719"/>
              <a:gd name="T40" fmla="*/ 251 w 719"/>
              <a:gd name="T41" fmla="*/ 24 h 719"/>
              <a:gd name="T42" fmla="*/ 205 w 719"/>
              <a:gd name="T43" fmla="*/ 39 h 719"/>
              <a:gd name="T44" fmla="*/ 180 w 719"/>
              <a:gd name="T45" fmla="*/ 79 h 719"/>
              <a:gd name="T46" fmla="*/ 142 w 719"/>
              <a:gd name="T47" fmla="*/ 88 h 719"/>
              <a:gd name="T48" fmla="*/ 111 w 719"/>
              <a:gd name="T49" fmla="*/ 102 h 719"/>
              <a:gd name="T50" fmla="*/ 86 w 719"/>
              <a:gd name="T51" fmla="*/ 141 h 719"/>
              <a:gd name="T52" fmla="*/ 78 w 719"/>
              <a:gd name="T53" fmla="*/ 180 h 719"/>
              <a:gd name="T54" fmla="*/ 37 w 719"/>
              <a:gd name="T55" fmla="*/ 207 h 719"/>
              <a:gd name="T56" fmla="*/ 22 w 719"/>
              <a:gd name="T57" fmla="*/ 252 h 719"/>
              <a:gd name="T58" fmla="*/ 38 w 719"/>
              <a:gd name="T59" fmla="*/ 296 h 719"/>
              <a:gd name="T60" fmla="*/ 6 w 719"/>
              <a:gd name="T61" fmla="*/ 332 h 719"/>
              <a:gd name="T62" fmla="*/ 3 w 719"/>
              <a:gd name="T63" fmla="*/ 380 h 719"/>
              <a:gd name="T64" fmla="*/ 31 w 719"/>
              <a:gd name="T65" fmla="*/ 420 h 719"/>
              <a:gd name="T66" fmla="*/ 23 w 719"/>
              <a:gd name="T67" fmla="*/ 460 h 719"/>
              <a:gd name="T68" fmla="*/ 32 w 719"/>
              <a:gd name="T69" fmla="*/ 507 h 719"/>
              <a:gd name="T70" fmla="*/ 68 w 719"/>
              <a:gd name="T71" fmla="*/ 538 h 719"/>
              <a:gd name="T72" fmla="*/ 85 w 719"/>
              <a:gd name="T73" fmla="*/ 571 h 719"/>
              <a:gd name="T74" fmla="*/ 106 w 719"/>
              <a:gd name="T75" fmla="*/ 615 h 719"/>
              <a:gd name="T76" fmla="*/ 135 w 719"/>
              <a:gd name="T77" fmla="*/ 633 h 719"/>
              <a:gd name="T78" fmla="*/ 177 w 719"/>
              <a:gd name="T79" fmla="*/ 633 h 719"/>
              <a:gd name="T80" fmla="*/ 197 w 719"/>
              <a:gd name="T81" fmla="*/ 676 h 719"/>
              <a:gd name="T82" fmla="*/ 242 w 719"/>
              <a:gd name="T83" fmla="*/ 698 h 719"/>
              <a:gd name="T84" fmla="*/ 288 w 719"/>
              <a:gd name="T85" fmla="*/ 687 h 719"/>
              <a:gd name="T86" fmla="*/ 322 w 719"/>
              <a:gd name="T87" fmla="*/ 709 h 719"/>
              <a:gd name="T88" fmla="*/ 370 w 719"/>
              <a:gd name="T89" fmla="*/ 719 h 719"/>
              <a:gd name="T90" fmla="*/ 412 w 719"/>
              <a:gd name="T91" fmla="*/ 697 h 719"/>
              <a:gd name="T92" fmla="*/ 449 w 719"/>
              <a:gd name="T93" fmla="*/ 695 h 719"/>
              <a:gd name="T94" fmla="*/ 497 w 719"/>
              <a:gd name="T95" fmla="*/ 693 h 719"/>
              <a:gd name="T96" fmla="*/ 533 w 719"/>
              <a:gd name="T97" fmla="*/ 661 h 719"/>
              <a:gd name="T98" fmla="*/ 563 w 719"/>
              <a:gd name="T99" fmla="*/ 635 h 719"/>
              <a:gd name="T100" fmla="*/ 597 w 719"/>
              <a:gd name="T101" fmla="*/ 628 h 719"/>
              <a:gd name="T102" fmla="*/ 626 w 719"/>
              <a:gd name="T103" fmla="*/ 599 h 719"/>
              <a:gd name="T104" fmla="*/ 634 w 719"/>
              <a:gd name="T105" fmla="*/ 551 h 719"/>
              <a:gd name="T106" fmla="*/ 668 w 719"/>
              <a:gd name="T107" fmla="*/ 528 h 719"/>
              <a:gd name="T108" fmla="*/ 694 w 719"/>
              <a:gd name="T109" fmla="*/ 488 h 719"/>
              <a:gd name="T110" fmla="*/ 691 w 719"/>
              <a:gd name="T111" fmla="*/ 441 h 719"/>
              <a:gd name="T112" fmla="*/ 703 w 719"/>
              <a:gd name="T113" fmla="*/ 406 h 719"/>
              <a:gd name="T114" fmla="*/ 719 w 719"/>
              <a:gd name="T115" fmla="*/ 360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19" h="719">
                <a:moveTo>
                  <a:pt x="519" y="263"/>
                </a:moveTo>
                <a:lnTo>
                  <a:pt x="292" y="475"/>
                </a:lnTo>
                <a:lnTo>
                  <a:pt x="288" y="477"/>
                </a:lnTo>
                <a:lnTo>
                  <a:pt x="285" y="479"/>
                </a:lnTo>
                <a:lnTo>
                  <a:pt x="279" y="477"/>
                </a:lnTo>
                <a:lnTo>
                  <a:pt x="276" y="475"/>
                </a:lnTo>
                <a:lnTo>
                  <a:pt x="200" y="400"/>
                </a:lnTo>
                <a:lnTo>
                  <a:pt x="197" y="396"/>
                </a:lnTo>
                <a:lnTo>
                  <a:pt x="196" y="391"/>
                </a:lnTo>
                <a:lnTo>
                  <a:pt x="197" y="387"/>
                </a:lnTo>
                <a:lnTo>
                  <a:pt x="200" y="382"/>
                </a:lnTo>
                <a:lnTo>
                  <a:pt x="204" y="380"/>
                </a:lnTo>
                <a:lnTo>
                  <a:pt x="208" y="379"/>
                </a:lnTo>
                <a:lnTo>
                  <a:pt x="213" y="380"/>
                </a:lnTo>
                <a:lnTo>
                  <a:pt x="217" y="382"/>
                </a:lnTo>
                <a:lnTo>
                  <a:pt x="285" y="450"/>
                </a:lnTo>
                <a:lnTo>
                  <a:pt x="502" y="247"/>
                </a:lnTo>
                <a:lnTo>
                  <a:pt x="507" y="243"/>
                </a:lnTo>
                <a:lnTo>
                  <a:pt x="511" y="243"/>
                </a:lnTo>
                <a:lnTo>
                  <a:pt x="515" y="243"/>
                </a:lnTo>
                <a:lnTo>
                  <a:pt x="520" y="247"/>
                </a:lnTo>
                <a:lnTo>
                  <a:pt x="522" y="251"/>
                </a:lnTo>
                <a:lnTo>
                  <a:pt x="523" y="255"/>
                </a:lnTo>
                <a:lnTo>
                  <a:pt x="522" y="260"/>
                </a:lnTo>
                <a:lnTo>
                  <a:pt x="519" y="263"/>
                </a:lnTo>
                <a:close/>
                <a:moveTo>
                  <a:pt x="719" y="360"/>
                </a:moveTo>
                <a:lnTo>
                  <a:pt x="719" y="350"/>
                </a:lnTo>
                <a:lnTo>
                  <a:pt x="716" y="341"/>
                </a:lnTo>
                <a:lnTo>
                  <a:pt x="713" y="332"/>
                </a:lnTo>
                <a:lnTo>
                  <a:pt x="709" y="323"/>
                </a:lnTo>
                <a:lnTo>
                  <a:pt x="703" y="315"/>
                </a:lnTo>
                <a:lnTo>
                  <a:pt x="696" y="308"/>
                </a:lnTo>
                <a:lnTo>
                  <a:pt x="689" y="302"/>
                </a:lnTo>
                <a:lnTo>
                  <a:pt x="681" y="296"/>
                </a:lnTo>
                <a:lnTo>
                  <a:pt x="687" y="289"/>
                </a:lnTo>
                <a:lnTo>
                  <a:pt x="691" y="280"/>
                </a:lnTo>
                <a:lnTo>
                  <a:pt x="694" y="271"/>
                </a:lnTo>
                <a:lnTo>
                  <a:pt x="696" y="262"/>
                </a:lnTo>
                <a:lnTo>
                  <a:pt x="696" y="252"/>
                </a:lnTo>
                <a:lnTo>
                  <a:pt x="696" y="243"/>
                </a:lnTo>
                <a:lnTo>
                  <a:pt x="694" y="233"/>
                </a:lnTo>
                <a:lnTo>
                  <a:pt x="692" y="223"/>
                </a:lnTo>
                <a:lnTo>
                  <a:pt x="688" y="215"/>
                </a:lnTo>
                <a:lnTo>
                  <a:pt x="682" y="207"/>
                </a:lnTo>
                <a:lnTo>
                  <a:pt x="675" y="199"/>
                </a:lnTo>
                <a:lnTo>
                  <a:pt x="668" y="193"/>
                </a:lnTo>
                <a:lnTo>
                  <a:pt x="660" y="188"/>
                </a:lnTo>
                <a:lnTo>
                  <a:pt x="651" y="184"/>
                </a:lnTo>
                <a:lnTo>
                  <a:pt x="641" y="180"/>
                </a:lnTo>
                <a:lnTo>
                  <a:pt x="631" y="179"/>
                </a:lnTo>
                <a:lnTo>
                  <a:pt x="634" y="169"/>
                </a:lnTo>
                <a:lnTo>
                  <a:pt x="635" y="161"/>
                </a:lnTo>
                <a:lnTo>
                  <a:pt x="635" y="151"/>
                </a:lnTo>
                <a:lnTo>
                  <a:pt x="632" y="141"/>
                </a:lnTo>
                <a:lnTo>
                  <a:pt x="630" y="131"/>
                </a:lnTo>
                <a:lnTo>
                  <a:pt x="626" y="122"/>
                </a:lnTo>
                <a:lnTo>
                  <a:pt x="620" y="114"/>
                </a:lnTo>
                <a:lnTo>
                  <a:pt x="614" y="106"/>
                </a:lnTo>
                <a:lnTo>
                  <a:pt x="608" y="102"/>
                </a:lnTo>
                <a:lnTo>
                  <a:pt x="603" y="98"/>
                </a:lnTo>
                <a:lnTo>
                  <a:pt x="597" y="94"/>
                </a:lnTo>
                <a:lnTo>
                  <a:pt x="590" y="91"/>
                </a:lnTo>
                <a:lnTo>
                  <a:pt x="584" y="89"/>
                </a:lnTo>
                <a:lnTo>
                  <a:pt x="577" y="88"/>
                </a:lnTo>
                <a:lnTo>
                  <a:pt x="569" y="87"/>
                </a:lnTo>
                <a:lnTo>
                  <a:pt x="563" y="85"/>
                </a:lnTo>
                <a:lnTo>
                  <a:pt x="552" y="87"/>
                </a:lnTo>
                <a:lnTo>
                  <a:pt x="542" y="89"/>
                </a:lnTo>
                <a:lnTo>
                  <a:pt x="540" y="79"/>
                </a:lnTo>
                <a:lnTo>
                  <a:pt x="536" y="70"/>
                </a:lnTo>
                <a:lnTo>
                  <a:pt x="533" y="61"/>
                </a:lnTo>
                <a:lnTo>
                  <a:pt x="528" y="53"/>
                </a:lnTo>
                <a:lnTo>
                  <a:pt x="522" y="46"/>
                </a:lnTo>
                <a:lnTo>
                  <a:pt x="514" y="39"/>
                </a:lnTo>
                <a:lnTo>
                  <a:pt x="507" y="34"/>
                </a:lnTo>
                <a:lnTo>
                  <a:pt x="497" y="28"/>
                </a:lnTo>
                <a:lnTo>
                  <a:pt x="488" y="26"/>
                </a:lnTo>
                <a:lnTo>
                  <a:pt x="478" y="24"/>
                </a:lnTo>
                <a:lnTo>
                  <a:pt x="468" y="24"/>
                </a:lnTo>
                <a:lnTo>
                  <a:pt x="458" y="25"/>
                </a:lnTo>
                <a:lnTo>
                  <a:pt x="449" y="27"/>
                </a:lnTo>
                <a:lnTo>
                  <a:pt x="440" y="29"/>
                </a:lnTo>
                <a:lnTo>
                  <a:pt x="431" y="34"/>
                </a:lnTo>
                <a:lnTo>
                  <a:pt x="424" y="39"/>
                </a:lnTo>
                <a:lnTo>
                  <a:pt x="418" y="31"/>
                </a:lnTo>
                <a:lnTo>
                  <a:pt x="412" y="24"/>
                </a:lnTo>
                <a:lnTo>
                  <a:pt x="405" y="17"/>
                </a:lnTo>
                <a:lnTo>
                  <a:pt x="397" y="11"/>
                </a:lnTo>
                <a:lnTo>
                  <a:pt x="388" y="7"/>
                </a:lnTo>
                <a:lnTo>
                  <a:pt x="380" y="4"/>
                </a:lnTo>
                <a:lnTo>
                  <a:pt x="370" y="2"/>
                </a:lnTo>
                <a:lnTo>
                  <a:pt x="360" y="0"/>
                </a:lnTo>
                <a:lnTo>
                  <a:pt x="350" y="2"/>
                </a:lnTo>
                <a:lnTo>
                  <a:pt x="340" y="4"/>
                </a:lnTo>
                <a:lnTo>
                  <a:pt x="331" y="7"/>
                </a:lnTo>
                <a:lnTo>
                  <a:pt x="322" y="11"/>
                </a:lnTo>
                <a:lnTo>
                  <a:pt x="314" y="17"/>
                </a:lnTo>
                <a:lnTo>
                  <a:pt x="307" y="24"/>
                </a:lnTo>
                <a:lnTo>
                  <a:pt x="301" y="31"/>
                </a:lnTo>
                <a:lnTo>
                  <a:pt x="296" y="39"/>
                </a:lnTo>
                <a:lnTo>
                  <a:pt x="288" y="34"/>
                </a:lnTo>
                <a:lnTo>
                  <a:pt x="279" y="29"/>
                </a:lnTo>
                <a:lnTo>
                  <a:pt x="270" y="27"/>
                </a:lnTo>
                <a:lnTo>
                  <a:pt x="260" y="25"/>
                </a:lnTo>
                <a:lnTo>
                  <a:pt x="251" y="24"/>
                </a:lnTo>
                <a:lnTo>
                  <a:pt x="242" y="24"/>
                </a:lnTo>
                <a:lnTo>
                  <a:pt x="232" y="26"/>
                </a:lnTo>
                <a:lnTo>
                  <a:pt x="222" y="28"/>
                </a:lnTo>
                <a:lnTo>
                  <a:pt x="213" y="34"/>
                </a:lnTo>
                <a:lnTo>
                  <a:pt x="205" y="39"/>
                </a:lnTo>
                <a:lnTo>
                  <a:pt x="197" y="46"/>
                </a:lnTo>
                <a:lnTo>
                  <a:pt x="192" y="52"/>
                </a:lnTo>
                <a:lnTo>
                  <a:pt x="186" y="61"/>
                </a:lnTo>
                <a:lnTo>
                  <a:pt x="182" y="69"/>
                </a:lnTo>
                <a:lnTo>
                  <a:pt x="180" y="79"/>
                </a:lnTo>
                <a:lnTo>
                  <a:pt x="177" y="89"/>
                </a:lnTo>
                <a:lnTo>
                  <a:pt x="168" y="87"/>
                </a:lnTo>
                <a:lnTo>
                  <a:pt x="156" y="85"/>
                </a:lnTo>
                <a:lnTo>
                  <a:pt x="149" y="87"/>
                </a:lnTo>
                <a:lnTo>
                  <a:pt x="142" y="88"/>
                </a:lnTo>
                <a:lnTo>
                  <a:pt x="135" y="89"/>
                </a:lnTo>
                <a:lnTo>
                  <a:pt x="129" y="91"/>
                </a:lnTo>
                <a:lnTo>
                  <a:pt x="122" y="94"/>
                </a:lnTo>
                <a:lnTo>
                  <a:pt x="117" y="98"/>
                </a:lnTo>
                <a:lnTo>
                  <a:pt x="111" y="102"/>
                </a:lnTo>
                <a:lnTo>
                  <a:pt x="106" y="106"/>
                </a:lnTo>
                <a:lnTo>
                  <a:pt x="99" y="114"/>
                </a:lnTo>
                <a:lnTo>
                  <a:pt x="94" y="122"/>
                </a:lnTo>
                <a:lnTo>
                  <a:pt x="89" y="131"/>
                </a:lnTo>
                <a:lnTo>
                  <a:pt x="86" y="141"/>
                </a:lnTo>
                <a:lnTo>
                  <a:pt x="85" y="151"/>
                </a:lnTo>
                <a:lnTo>
                  <a:pt x="85" y="161"/>
                </a:lnTo>
                <a:lnTo>
                  <a:pt x="85" y="169"/>
                </a:lnTo>
                <a:lnTo>
                  <a:pt x="87" y="179"/>
                </a:lnTo>
                <a:lnTo>
                  <a:pt x="78" y="180"/>
                </a:lnTo>
                <a:lnTo>
                  <a:pt x="68" y="184"/>
                </a:lnTo>
                <a:lnTo>
                  <a:pt x="59" y="188"/>
                </a:lnTo>
                <a:lnTo>
                  <a:pt x="52" y="193"/>
                </a:lnTo>
                <a:lnTo>
                  <a:pt x="44" y="199"/>
                </a:lnTo>
                <a:lnTo>
                  <a:pt x="37" y="207"/>
                </a:lnTo>
                <a:lnTo>
                  <a:pt x="32" y="215"/>
                </a:lnTo>
                <a:lnTo>
                  <a:pt x="27" y="223"/>
                </a:lnTo>
                <a:lnTo>
                  <a:pt x="24" y="233"/>
                </a:lnTo>
                <a:lnTo>
                  <a:pt x="23" y="243"/>
                </a:lnTo>
                <a:lnTo>
                  <a:pt x="22" y="252"/>
                </a:lnTo>
                <a:lnTo>
                  <a:pt x="23" y="262"/>
                </a:lnTo>
                <a:lnTo>
                  <a:pt x="25" y="271"/>
                </a:lnTo>
                <a:lnTo>
                  <a:pt x="28" y="280"/>
                </a:lnTo>
                <a:lnTo>
                  <a:pt x="33" y="289"/>
                </a:lnTo>
                <a:lnTo>
                  <a:pt x="38" y="296"/>
                </a:lnTo>
                <a:lnTo>
                  <a:pt x="31" y="302"/>
                </a:lnTo>
                <a:lnTo>
                  <a:pt x="23" y="308"/>
                </a:lnTo>
                <a:lnTo>
                  <a:pt x="16" y="315"/>
                </a:lnTo>
                <a:lnTo>
                  <a:pt x="11" y="323"/>
                </a:lnTo>
                <a:lnTo>
                  <a:pt x="6" y="332"/>
                </a:lnTo>
                <a:lnTo>
                  <a:pt x="3" y="341"/>
                </a:lnTo>
                <a:lnTo>
                  <a:pt x="1" y="350"/>
                </a:lnTo>
                <a:lnTo>
                  <a:pt x="0" y="360"/>
                </a:lnTo>
                <a:lnTo>
                  <a:pt x="1" y="370"/>
                </a:lnTo>
                <a:lnTo>
                  <a:pt x="3" y="380"/>
                </a:lnTo>
                <a:lnTo>
                  <a:pt x="6" y="389"/>
                </a:lnTo>
                <a:lnTo>
                  <a:pt x="11" y="398"/>
                </a:lnTo>
                <a:lnTo>
                  <a:pt x="16" y="406"/>
                </a:lnTo>
                <a:lnTo>
                  <a:pt x="23" y="413"/>
                </a:lnTo>
                <a:lnTo>
                  <a:pt x="31" y="420"/>
                </a:lnTo>
                <a:lnTo>
                  <a:pt x="38" y="424"/>
                </a:lnTo>
                <a:lnTo>
                  <a:pt x="33" y="433"/>
                </a:lnTo>
                <a:lnTo>
                  <a:pt x="28" y="441"/>
                </a:lnTo>
                <a:lnTo>
                  <a:pt x="25" y="450"/>
                </a:lnTo>
                <a:lnTo>
                  <a:pt x="23" y="460"/>
                </a:lnTo>
                <a:lnTo>
                  <a:pt x="22" y="470"/>
                </a:lnTo>
                <a:lnTo>
                  <a:pt x="23" y="479"/>
                </a:lnTo>
                <a:lnTo>
                  <a:pt x="24" y="488"/>
                </a:lnTo>
                <a:lnTo>
                  <a:pt x="27" y="498"/>
                </a:lnTo>
                <a:lnTo>
                  <a:pt x="32" y="507"/>
                </a:lnTo>
                <a:lnTo>
                  <a:pt x="37" y="515"/>
                </a:lnTo>
                <a:lnTo>
                  <a:pt x="44" y="523"/>
                </a:lnTo>
                <a:lnTo>
                  <a:pt x="52" y="528"/>
                </a:lnTo>
                <a:lnTo>
                  <a:pt x="59" y="534"/>
                </a:lnTo>
                <a:lnTo>
                  <a:pt x="68" y="538"/>
                </a:lnTo>
                <a:lnTo>
                  <a:pt x="78" y="540"/>
                </a:lnTo>
                <a:lnTo>
                  <a:pt x="87" y="543"/>
                </a:lnTo>
                <a:lnTo>
                  <a:pt x="85" y="551"/>
                </a:lnTo>
                <a:lnTo>
                  <a:pt x="85" y="561"/>
                </a:lnTo>
                <a:lnTo>
                  <a:pt x="85" y="571"/>
                </a:lnTo>
                <a:lnTo>
                  <a:pt x="86" y="580"/>
                </a:lnTo>
                <a:lnTo>
                  <a:pt x="89" y="590"/>
                </a:lnTo>
                <a:lnTo>
                  <a:pt x="94" y="599"/>
                </a:lnTo>
                <a:lnTo>
                  <a:pt x="99" y="608"/>
                </a:lnTo>
                <a:lnTo>
                  <a:pt x="106" y="615"/>
                </a:lnTo>
                <a:lnTo>
                  <a:pt x="111" y="620"/>
                </a:lnTo>
                <a:lnTo>
                  <a:pt x="117" y="624"/>
                </a:lnTo>
                <a:lnTo>
                  <a:pt x="122" y="628"/>
                </a:lnTo>
                <a:lnTo>
                  <a:pt x="129" y="631"/>
                </a:lnTo>
                <a:lnTo>
                  <a:pt x="135" y="633"/>
                </a:lnTo>
                <a:lnTo>
                  <a:pt x="142" y="634"/>
                </a:lnTo>
                <a:lnTo>
                  <a:pt x="149" y="635"/>
                </a:lnTo>
                <a:lnTo>
                  <a:pt x="156" y="635"/>
                </a:lnTo>
                <a:lnTo>
                  <a:pt x="168" y="635"/>
                </a:lnTo>
                <a:lnTo>
                  <a:pt x="177" y="633"/>
                </a:lnTo>
                <a:lnTo>
                  <a:pt x="180" y="643"/>
                </a:lnTo>
                <a:lnTo>
                  <a:pt x="182" y="652"/>
                </a:lnTo>
                <a:lnTo>
                  <a:pt x="186" y="661"/>
                </a:lnTo>
                <a:lnTo>
                  <a:pt x="192" y="668"/>
                </a:lnTo>
                <a:lnTo>
                  <a:pt x="197" y="676"/>
                </a:lnTo>
                <a:lnTo>
                  <a:pt x="205" y="683"/>
                </a:lnTo>
                <a:lnTo>
                  <a:pt x="213" y="688"/>
                </a:lnTo>
                <a:lnTo>
                  <a:pt x="222" y="693"/>
                </a:lnTo>
                <a:lnTo>
                  <a:pt x="232" y="696"/>
                </a:lnTo>
                <a:lnTo>
                  <a:pt x="242" y="698"/>
                </a:lnTo>
                <a:lnTo>
                  <a:pt x="251" y="698"/>
                </a:lnTo>
                <a:lnTo>
                  <a:pt x="260" y="697"/>
                </a:lnTo>
                <a:lnTo>
                  <a:pt x="270" y="695"/>
                </a:lnTo>
                <a:lnTo>
                  <a:pt x="279" y="692"/>
                </a:lnTo>
                <a:lnTo>
                  <a:pt x="288" y="687"/>
                </a:lnTo>
                <a:lnTo>
                  <a:pt x="296" y="682"/>
                </a:lnTo>
                <a:lnTo>
                  <a:pt x="301" y="689"/>
                </a:lnTo>
                <a:lnTo>
                  <a:pt x="307" y="697"/>
                </a:lnTo>
                <a:lnTo>
                  <a:pt x="314" y="704"/>
                </a:lnTo>
                <a:lnTo>
                  <a:pt x="322" y="709"/>
                </a:lnTo>
                <a:lnTo>
                  <a:pt x="331" y="714"/>
                </a:lnTo>
                <a:lnTo>
                  <a:pt x="340" y="717"/>
                </a:lnTo>
                <a:lnTo>
                  <a:pt x="350" y="719"/>
                </a:lnTo>
                <a:lnTo>
                  <a:pt x="360" y="719"/>
                </a:lnTo>
                <a:lnTo>
                  <a:pt x="370" y="719"/>
                </a:lnTo>
                <a:lnTo>
                  <a:pt x="380" y="717"/>
                </a:lnTo>
                <a:lnTo>
                  <a:pt x="388" y="714"/>
                </a:lnTo>
                <a:lnTo>
                  <a:pt x="397" y="709"/>
                </a:lnTo>
                <a:lnTo>
                  <a:pt x="405" y="704"/>
                </a:lnTo>
                <a:lnTo>
                  <a:pt x="412" y="697"/>
                </a:lnTo>
                <a:lnTo>
                  <a:pt x="418" y="689"/>
                </a:lnTo>
                <a:lnTo>
                  <a:pt x="424" y="682"/>
                </a:lnTo>
                <a:lnTo>
                  <a:pt x="431" y="687"/>
                </a:lnTo>
                <a:lnTo>
                  <a:pt x="440" y="692"/>
                </a:lnTo>
                <a:lnTo>
                  <a:pt x="449" y="695"/>
                </a:lnTo>
                <a:lnTo>
                  <a:pt x="458" y="697"/>
                </a:lnTo>
                <a:lnTo>
                  <a:pt x="468" y="698"/>
                </a:lnTo>
                <a:lnTo>
                  <a:pt x="478" y="698"/>
                </a:lnTo>
                <a:lnTo>
                  <a:pt x="488" y="696"/>
                </a:lnTo>
                <a:lnTo>
                  <a:pt x="497" y="693"/>
                </a:lnTo>
                <a:lnTo>
                  <a:pt x="507" y="688"/>
                </a:lnTo>
                <a:lnTo>
                  <a:pt x="514" y="683"/>
                </a:lnTo>
                <a:lnTo>
                  <a:pt x="522" y="676"/>
                </a:lnTo>
                <a:lnTo>
                  <a:pt x="528" y="668"/>
                </a:lnTo>
                <a:lnTo>
                  <a:pt x="533" y="661"/>
                </a:lnTo>
                <a:lnTo>
                  <a:pt x="536" y="652"/>
                </a:lnTo>
                <a:lnTo>
                  <a:pt x="540" y="643"/>
                </a:lnTo>
                <a:lnTo>
                  <a:pt x="541" y="633"/>
                </a:lnTo>
                <a:lnTo>
                  <a:pt x="552" y="635"/>
                </a:lnTo>
                <a:lnTo>
                  <a:pt x="563" y="635"/>
                </a:lnTo>
                <a:lnTo>
                  <a:pt x="569" y="635"/>
                </a:lnTo>
                <a:lnTo>
                  <a:pt x="577" y="634"/>
                </a:lnTo>
                <a:lnTo>
                  <a:pt x="584" y="633"/>
                </a:lnTo>
                <a:lnTo>
                  <a:pt x="590" y="631"/>
                </a:lnTo>
                <a:lnTo>
                  <a:pt x="597" y="628"/>
                </a:lnTo>
                <a:lnTo>
                  <a:pt x="603" y="624"/>
                </a:lnTo>
                <a:lnTo>
                  <a:pt x="608" y="620"/>
                </a:lnTo>
                <a:lnTo>
                  <a:pt x="614" y="615"/>
                </a:lnTo>
                <a:lnTo>
                  <a:pt x="620" y="608"/>
                </a:lnTo>
                <a:lnTo>
                  <a:pt x="626" y="599"/>
                </a:lnTo>
                <a:lnTo>
                  <a:pt x="630" y="590"/>
                </a:lnTo>
                <a:lnTo>
                  <a:pt x="632" y="580"/>
                </a:lnTo>
                <a:lnTo>
                  <a:pt x="635" y="571"/>
                </a:lnTo>
                <a:lnTo>
                  <a:pt x="635" y="561"/>
                </a:lnTo>
                <a:lnTo>
                  <a:pt x="634" y="551"/>
                </a:lnTo>
                <a:lnTo>
                  <a:pt x="631" y="543"/>
                </a:lnTo>
                <a:lnTo>
                  <a:pt x="641" y="540"/>
                </a:lnTo>
                <a:lnTo>
                  <a:pt x="651" y="538"/>
                </a:lnTo>
                <a:lnTo>
                  <a:pt x="660" y="534"/>
                </a:lnTo>
                <a:lnTo>
                  <a:pt x="668" y="528"/>
                </a:lnTo>
                <a:lnTo>
                  <a:pt x="675" y="523"/>
                </a:lnTo>
                <a:lnTo>
                  <a:pt x="682" y="515"/>
                </a:lnTo>
                <a:lnTo>
                  <a:pt x="688" y="507"/>
                </a:lnTo>
                <a:lnTo>
                  <a:pt x="692" y="498"/>
                </a:lnTo>
                <a:lnTo>
                  <a:pt x="694" y="488"/>
                </a:lnTo>
                <a:lnTo>
                  <a:pt x="696" y="479"/>
                </a:lnTo>
                <a:lnTo>
                  <a:pt x="698" y="470"/>
                </a:lnTo>
                <a:lnTo>
                  <a:pt x="696" y="460"/>
                </a:lnTo>
                <a:lnTo>
                  <a:pt x="694" y="450"/>
                </a:lnTo>
                <a:lnTo>
                  <a:pt x="691" y="441"/>
                </a:lnTo>
                <a:lnTo>
                  <a:pt x="687" y="433"/>
                </a:lnTo>
                <a:lnTo>
                  <a:pt x="681" y="424"/>
                </a:lnTo>
                <a:lnTo>
                  <a:pt x="689" y="420"/>
                </a:lnTo>
                <a:lnTo>
                  <a:pt x="696" y="413"/>
                </a:lnTo>
                <a:lnTo>
                  <a:pt x="703" y="406"/>
                </a:lnTo>
                <a:lnTo>
                  <a:pt x="709" y="398"/>
                </a:lnTo>
                <a:lnTo>
                  <a:pt x="713" y="389"/>
                </a:lnTo>
                <a:lnTo>
                  <a:pt x="716" y="380"/>
                </a:lnTo>
                <a:lnTo>
                  <a:pt x="719" y="370"/>
                </a:lnTo>
                <a:lnTo>
                  <a:pt x="719" y="36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1" name="Freeform 3850" descr="Icon of lightning. ">
            <a:extLst>
              <a:ext uri="{FF2B5EF4-FFF2-40B4-BE49-F238E27FC236}">
                <a16:creationId xmlns:a16="http://schemas.microsoft.com/office/drawing/2014/main" id="{4F438411-AB3F-41D1-B7B0-3BD67465A272}"/>
              </a:ext>
            </a:extLst>
          </p:cNvPr>
          <p:cNvSpPr>
            <a:spLocks/>
          </p:cNvSpPr>
          <p:nvPr/>
        </p:nvSpPr>
        <p:spPr bwMode="auto">
          <a:xfrm>
            <a:off x="4904481" y="4108092"/>
            <a:ext cx="268346" cy="380334"/>
          </a:xfrm>
          <a:custGeom>
            <a:avLst/>
            <a:gdLst>
              <a:gd name="T0" fmla="*/ 635 w 636"/>
              <a:gd name="T1" fmla="*/ 369 h 901"/>
              <a:gd name="T2" fmla="*/ 632 w 636"/>
              <a:gd name="T3" fmla="*/ 365 h 901"/>
              <a:gd name="T4" fmla="*/ 629 w 636"/>
              <a:gd name="T5" fmla="*/ 362 h 901"/>
              <a:gd name="T6" fmla="*/ 625 w 636"/>
              <a:gd name="T7" fmla="*/ 360 h 901"/>
              <a:gd name="T8" fmla="*/ 621 w 636"/>
              <a:gd name="T9" fmla="*/ 360 h 901"/>
              <a:gd name="T10" fmla="*/ 337 w 636"/>
              <a:gd name="T11" fmla="*/ 360 h 901"/>
              <a:gd name="T12" fmla="*/ 409 w 636"/>
              <a:gd name="T13" fmla="*/ 17 h 901"/>
              <a:gd name="T14" fmla="*/ 409 w 636"/>
              <a:gd name="T15" fmla="*/ 13 h 901"/>
              <a:gd name="T16" fmla="*/ 408 w 636"/>
              <a:gd name="T17" fmla="*/ 7 h 901"/>
              <a:gd name="T18" fmla="*/ 405 w 636"/>
              <a:gd name="T19" fmla="*/ 3 h 901"/>
              <a:gd name="T20" fmla="*/ 400 w 636"/>
              <a:gd name="T21" fmla="*/ 1 h 901"/>
              <a:gd name="T22" fmla="*/ 395 w 636"/>
              <a:gd name="T23" fmla="*/ 0 h 901"/>
              <a:gd name="T24" fmla="*/ 390 w 636"/>
              <a:gd name="T25" fmla="*/ 0 h 901"/>
              <a:gd name="T26" fmla="*/ 385 w 636"/>
              <a:gd name="T27" fmla="*/ 2 h 901"/>
              <a:gd name="T28" fmla="*/ 382 w 636"/>
              <a:gd name="T29" fmla="*/ 6 h 901"/>
              <a:gd name="T30" fmla="*/ 2 w 636"/>
              <a:gd name="T31" fmla="*/ 547 h 901"/>
              <a:gd name="T32" fmla="*/ 1 w 636"/>
              <a:gd name="T33" fmla="*/ 550 h 901"/>
              <a:gd name="T34" fmla="*/ 0 w 636"/>
              <a:gd name="T35" fmla="*/ 554 h 901"/>
              <a:gd name="T36" fmla="*/ 0 w 636"/>
              <a:gd name="T37" fmla="*/ 559 h 901"/>
              <a:gd name="T38" fmla="*/ 1 w 636"/>
              <a:gd name="T39" fmla="*/ 562 h 901"/>
              <a:gd name="T40" fmla="*/ 4 w 636"/>
              <a:gd name="T41" fmla="*/ 566 h 901"/>
              <a:gd name="T42" fmla="*/ 8 w 636"/>
              <a:gd name="T43" fmla="*/ 568 h 901"/>
              <a:gd name="T44" fmla="*/ 11 w 636"/>
              <a:gd name="T45" fmla="*/ 569 h 901"/>
              <a:gd name="T46" fmla="*/ 15 w 636"/>
              <a:gd name="T47" fmla="*/ 570 h 901"/>
              <a:gd name="T48" fmla="*/ 299 w 636"/>
              <a:gd name="T49" fmla="*/ 570 h 901"/>
              <a:gd name="T50" fmla="*/ 228 w 636"/>
              <a:gd name="T51" fmla="*/ 882 h 901"/>
              <a:gd name="T52" fmla="*/ 228 w 636"/>
              <a:gd name="T53" fmla="*/ 888 h 901"/>
              <a:gd name="T54" fmla="*/ 229 w 636"/>
              <a:gd name="T55" fmla="*/ 892 h 901"/>
              <a:gd name="T56" fmla="*/ 232 w 636"/>
              <a:gd name="T57" fmla="*/ 896 h 901"/>
              <a:gd name="T58" fmla="*/ 236 w 636"/>
              <a:gd name="T59" fmla="*/ 900 h 901"/>
              <a:gd name="T60" fmla="*/ 239 w 636"/>
              <a:gd name="T61" fmla="*/ 901 h 901"/>
              <a:gd name="T62" fmla="*/ 243 w 636"/>
              <a:gd name="T63" fmla="*/ 901 h 901"/>
              <a:gd name="T64" fmla="*/ 246 w 636"/>
              <a:gd name="T65" fmla="*/ 901 h 901"/>
              <a:gd name="T66" fmla="*/ 249 w 636"/>
              <a:gd name="T67" fmla="*/ 900 h 901"/>
              <a:gd name="T68" fmla="*/ 252 w 636"/>
              <a:gd name="T69" fmla="*/ 897 h 901"/>
              <a:gd name="T70" fmla="*/ 254 w 636"/>
              <a:gd name="T71" fmla="*/ 895 h 901"/>
              <a:gd name="T72" fmla="*/ 633 w 636"/>
              <a:gd name="T73" fmla="*/ 384 h 901"/>
              <a:gd name="T74" fmla="*/ 635 w 636"/>
              <a:gd name="T75" fmla="*/ 381 h 901"/>
              <a:gd name="T76" fmla="*/ 636 w 636"/>
              <a:gd name="T77" fmla="*/ 376 h 901"/>
              <a:gd name="T78" fmla="*/ 636 w 636"/>
              <a:gd name="T79" fmla="*/ 372 h 901"/>
              <a:gd name="T80" fmla="*/ 635 w 636"/>
              <a:gd name="T81" fmla="*/ 369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36" h="901">
                <a:moveTo>
                  <a:pt x="635" y="369"/>
                </a:moveTo>
                <a:lnTo>
                  <a:pt x="632" y="365"/>
                </a:lnTo>
                <a:lnTo>
                  <a:pt x="629" y="362"/>
                </a:lnTo>
                <a:lnTo>
                  <a:pt x="625" y="360"/>
                </a:lnTo>
                <a:lnTo>
                  <a:pt x="621" y="360"/>
                </a:lnTo>
                <a:lnTo>
                  <a:pt x="337" y="360"/>
                </a:lnTo>
                <a:lnTo>
                  <a:pt x="409" y="17"/>
                </a:lnTo>
                <a:lnTo>
                  <a:pt x="409" y="13"/>
                </a:lnTo>
                <a:lnTo>
                  <a:pt x="408" y="7"/>
                </a:lnTo>
                <a:lnTo>
                  <a:pt x="405" y="3"/>
                </a:lnTo>
                <a:lnTo>
                  <a:pt x="400" y="1"/>
                </a:lnTo>
                <a:lnTo>
                  <a:pt x="395" y="0"/>
                </a:lnTo>
                <a:lnTo>
                  <a:pt x="390" y="0"/>
                </a:lnTo>
                <a:lnTo>
                  <a:pt x="385" y="2"/>
                </a:lnTo>
                <a:lnTo>
                  <a:pt x="382" y="6"/>
                </a:lnTo>
                <a:lnTo>
                  <a:pt x="2" y="547"/>
                </a:lnTo>
                <a:lnTo>
                  <a:pt x="1" y="550"/>
                </a:lnTo>
                <a:lnTo>
                  <a:pt x="0" y="554"/>
                </a:lnTo>
                <a:lnTo>
                  <a:pt x="0" y="559"/>
                </a:lnTo>
                <a:lnTo>
                  <a:pt x="1" y="562"/>
                </a:lnTo>
                <a:lnTo>
                  <a:pt x="4" y="566"/>
                </a:lnTo>
                <a:lnTo>
                  <a:pt x="8" y="568"/>
                </a:lnTo>
                <a:lnTo>
                  <a:pt x="11" y="569"/>
                </a:lnTo>
                <a:lnTo>
                  <a:pt x="15" y="570"/>
                </a:lnTo>
                <a:lnTo>
                  <a:pt x="299" y="570"/>
                </a:lnTo>
                <a:lnTo>
                  <a:pt x="228" y="882"/>
                </a:lnTo>
                <a:lnTo>
                  <a:pt x="228" y="888"/>
                </a:lnTo>
                <a:lnTo>
                  <a:pt x="229" y="892"/>
                </a:lnTo>
                <a:lnTo>
                  <a:pt x="232" y="896"/>
                </a:lnTo>
                <a:lnTo>
                  <a:pt x="236" y="900"/>
                </a:lnTo>
                <a:lnTo>
                  <a:pt x="239" y="901"/>
                </a:lnTo>
                <a:lnTo>
                  <a:pt x="243" y="901"/>
                </a:lnTo>
                <a:lnTo>
                  <a:pt x="246" y="901"/>
                </a:lnTo>
                <a:lnTo>
                  <a:pt x="249" y="900"/>
                </a:lnTo>
                <a:lnTo>
                  <a:pt x="252" y="897"/>
                </a:lnTo>
                <a:lnTo>
                  <a:pt x="254" y="895"/>
                </a:lnTo>
                <a:lnTo>
                  <a:pt x="633" y="384"/>
                </a:lnTo>
                <a:lnTo>
                  <a:pt x="635" y="381"/>
                </a:lnTo>
                <a:lnTo>
                  <a:pt x="636" y="376"/>
                </a:lnTo>
                <a:lnTo>
                  <a:pt x="636" y="372"/>
                </a:lnTo>
                <a:lnTo>
                  <a:pt x="635" y="369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2" name="Freeform 3886" descr="Icon of magnifying glass to represent search. ">
            <a:extLst>
              <a:ext uri="{FF2B5EF4-FFF2-40B4-BE49-F238E27FC236}">
                <a16:creationId xmlns:a16="http://schemas.microsoft.com/office/drawing/2014/main" id="{EC8E95A8-22FE-44FA-B5A6-2AA2D47A5BB3}"/>
              </a:ext>
            </a:extLst>
          </p:cNvPr>
          <p:cNvSpPr>
            <a:spLocks noEditPoints="1"/>
          </p:cNvSpPr>
          <p:nvPr/>
        </p:nvSpPr>
        <p:spPr bwMode="auto">
          <a:xfrm>
            <a:off x="6257227" y="4108092"/>
            <a:ext cx="382447" cy="380334"/>
          </a:xfrm>
          <a:custGeom>
            <a:avLst/>
            <a:gdLst>
              <a:gd name="T0" fmla="*/ 268 w 902"/>
              <a:gd name="T1" fmla="*/ 575 h 901"/>
              <a:gd name="T2" fmla="*/ 207 w 902"/>
              <a:gd name="T3" fmla="*/ 555 h 901"/>
              <a:gd name="T4" fmla="*/ 155 w 902"/>
              <a:gd name="T5" fmla="*/ 520 h 901"/>
              <a:gd name="T6" fmla="*/ 112 w 902"/>
              <a:gd name="T7" fmla="*/ 475 h 901"/>
              <a:gd name="T8" fmla="*/ 81 w 902"/>
              <a:gd name="T9" fmla="*/ 422 h 901"/>
              <a:gd name="T10" fmla="*/ 64 w 902"/>
              <a:gd name="T11" fmla="*/ 360 h 901"/>
              <a:gd name="T12" fmla="*/ 61 w 902"/>
              <a:gd name="T13" fmla="*/ 294 h 901"/>
              <a:gd name="T14" fmla="*/ 76 w 902"/>
              <a:gd name="T15" fmla="*/ 231 h 901"/>
              <a:gd name="T16" fmla="*/ 104 w 902"/>
              <a:gd name="T17" fmla="*/ 175 h 901"/>
              <a:gd name="T18" fmla="*/ 145 w 902"/>
              <a:gd name="T19" fmla="*/ 128 h 901"/>
              <a:gd name="T20" fmla="*/ 197 w 902"/>
              <a:gd name="T21" fmla="*/ 92 h 901"/>
              <a:gd name="T22" fmla="*/ 256 w 902"/>
              <a:gd name="T23" fmla="*/ 69 h 901"/>
              <a:gd name="T24" fmla="*/ 320 w 902"/>
              <a:gd name="T25" fmla="*/ 60 h 901"/>
              <a:gd name="T26" fmla="*/ 385 w 902"/>
              <a:gd name="T27" fmla="*/ 69 h 901"/>
              <a:gd name="T28" fmla="*/ 444 w 902"/>
              <a:gd name="T29" fmla="*/ 92 h 901"/>
              <a:gd name="T30" fmla="*/ 495 w 902"/>
              <a:gd name="T31" fmla="*/ 128 h 901"/>
              <a:gd name="T32" fmla="*/ 537 w 902"/>
              <a:gd name="T33" fmla="*/ 175 h 901"/>
              <a:gd name="T34" fmla="*/ 564 w 902"/>
              <a:gd name="T35" fmla="*/ 231 h 901"/>
              <a:gd name="T36" fmla="*/ 579 w 902"/>
              <a:gd name="T37" fmla="*/ 294 h 901"/>
              <a:gd name="T38" fmla="*/ 577 w 902"/>
              <a:gd name="T39" fmla="*/ 360 h 901"/>
              <a:gd name="T40" fmla="*/ 560 w 902"/>
              <a:gd name="T41" fmla="*/ 422 h 901"/>
              <a:gd name="T42" fmla="*/ 529 w 902"/>
              <a:gd name="T43" fmla="*/ 475 h 901"/>
              <a:gd name="T44" fmla="*/ 486 w 902"/>
              <a:gd name="T45" fmla="*/ 520 h 901"/>
              <a:gd name="T46" fmla="*/ 432 w 902"/>
              <a:gd name="T47" fmla="*/ 555 h 901"/>
              <a:gd name="T48" fmla="*/ 372 w 902"/>
              <a:gd name="T49" fmla="*/ 575 h 901"/>
              <a:gd name="T50" fmla="*/ 320 w 902"/>
              <a:gd name="T51" fmla="*/ 580 h 901"/>
              <a:gd name="T52" fmla="*/ 591 w 902"/>
              <a:gd name="T53" fmla="*/ 491 h 901"/>
              <a:gd name="T54" fmla="*/ 621 w 902"/>
              <a:gd name="T55" fmla="*/ 430 h 901"/>
              <a:gd name="T56" fmla="*/ 637 w 902"/>
              <a:gd name="T57" fmla="*/ 363 h 901"/>
              <a:gd name="T58" fmla="*/ 638 w 902"/>
              <a:gd name="T59" fmla="*/ 288 h 901"/>
              <a:gd name="T60" fmla="*/ 621 w 902"/>
              <a:gd name="T61" fmla="*/ 211 h 901"/>
              <a:gd name="T62" fmla="*/ 586 w 902"/>
              <a:gd name="T63" fmla="*/ 142 h 901"/>
              <a:gd name="T64" fmla="*/ 535 w 902"/>
              <a:gd name="T65" fmla="*/ 83 h 901"/>
              <a:gd name="T66" fmla="*/ 473 w 902"/>
              <a:gd name="T67" fmla="*/ 39 h 901"/>
              <a:gd name="T68" fmla="*/ 400 w 902"/>
              <a:gd name="T69" fmla="*/ 10 h 901"/>
              <a:gd name="T70" fmla="*/ 320 w 902"/>
              <a:gd name="T71" fmla="*/ 0 h 901"/>
              <a:gd name="T72" fmla="*/ 241 w 902"/>
              <a:gd name="T73" fmla="*/ 10 h 901"/>
              <a:gd name="T74" fmla="*/ 168 w 902"/>
              <a:gd name="T75" fmla="*/ 39 h 901"/>
              <a:gd name="T76" fmla="*/ 105 w 902"/>
              <a:gd name="T77" fmla="*/ 83 h 901"/>
              <a:gd name="T78" fmla="*/ 55 w 902"/>
              <a:gd name="T79" fmla="*/ 142 h 901"/>
              <a:gd name="T80" fmla="*/ 20 w 902"/>
              <a:gd name="T81" fmla="*/ 211 h 901"/>
              <a:gd name="T82" fmla="*/ 1 w 902"/>
              <a:gd name="T83" fmla="*/ 288 h 901"/>
              <a:gd name="T84" fmla="*/ 3 w 902"/>
              <a:gd name="T85" fmla="*/ 369 h 901"/>
              <a:gd name="T86" fmla="*/ 25 w 902"/>
              <a:gd name="T87" fmla="*/ 445 h 901"/>
              <a:gd name="T88" fmla="*/ 64 w 902"/>
              <a:gd name="T89" fmla="*/ 512 h 901"/>
              <a:gd name="T90" fmla="*/ 117 w 902"/>
              <a:gd name="T91" fmla="*/ 568 h 901"/>
              <a:gd name="T92" fmla="*/ 182 w 902"/>
              <a:gd name="T93" fmla="*/ 608 h 901"/>
              <a:gd name="T94" fmla="*/ 256 w 902"/>
              <a:gd name="T95" fmla="*/ 634 h 901"/>
              <a:gd name="T96" fmla="*/ 335 w 902"/>
              <a:gd name="T97" fmla="*/ 641 h 901"/>
              <a:gd name="T98" fmla="*/ 405 w 902"/>
              <a:gd name="T99" fmla="*/ 630 h 901"/>
              <a:gd name="T100" fmla="*/ 468 w 902"/>
              <a:gd name="T101" fmla="*/ 604 h 901"/>
              <a:gd name="T102" fmla="*/ 525 w 902"/>
              <a:gd name="T103" fmla="*/ 567 h 901"/>
              <a:gd name="T104" fmla="*/ 871 w 902"/>
              <a:gd name="T105" fmla="*/ 901 h 901"/>
              <a:gd name="T106" fmla="*/ 897 w 902"/>
              <a:gd name="T107" fmla="*/ 888 h 901"/>
              <a:gd name="T108" fmla="*/ 899 w 902"/>
              <a:gd name="T109" fmla="*/ 860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02" h="901">
                <a:moveTo>
                  <a:pt x="320" y="580"/>
                </a:moveTo>
                <a:lnTo>
                  <a:pt x="307" y="580"/>
                </a:lnTo>
                <a:lnTo>
                  <a:pt x="294" y="579"/>
                </a:lnTo>
                <a:lnTo>
                  <a:pt x="281" y="577"/>
                </a:lnTo>
                <a:lnTo>
                  <a:pt x="268" y="575"/>
                </a:lnTo>
                <a:lnTo>
                  <a:pt x="256" y="572"/>
                </a:lnTo>
                <a:lnTo>
                  <a:pt x="243" y="569"/>
                </a:lnTo>
                <a:lnTo>
                  <a:pt x="231" y="564"/>
                </a:lnTo>
                <a:lnTo>
                  <a:pt x="219" y="560"/>
                </a:lnTo>
                <a:lnTo>
                  <a:pt x="207" y="555"/>
                </a:lnTo>
                <a:lnTo>
                  <a:pt x="197" y="549"/>
                </a:lnTo>
                <a:lnTo>
                  <a:pt x="186" y="543"/>
                </a:lnTo>
                <a:lnTo>
                  <a:pt x="175" y="535"/>
                </a:lnTo>
                <a:lnTo>
                  <a:pt x="164" y="529"/>
                </a:lnTo>
                <a:lnTo>
                  <a:pt x="155" y="520"/>
                </a:lnTo>
                <a:lnTo>
                  <a:pt x="145" y="513"/>
                </a:lnTo>
                <a:lnTo>
                  <a:pt x="136" y="504"/>
                </a:lnTo>
                <a:lnTo>
                  <a:pt x="128" y="495"/>
                </a:lnTo>
                <a:lnTo>
                  <a:pt x="119" y="486"/>
                </a:lnTo>
                <a:lnTo>
                  <a:pt x="112" y="475"/>
                </a:lnTo>
                <a:lnTo>
                  <a:pt x="104" y="466"/>
                </a:lnTo>
                <a:lnTo>
                  <a:pt x="98" y="455"/>
                </a:lnTo>
                <a:lnTo>
                  <a:pt x="91" y="444"/>
                </a:lnTo>
                <a:lnTo>
                  <a:pt x="86" y="432"/>
                </a:lnTo>
                <a:lnTo>
                  <a:pt x="81" y="422"/>
                </a:lnTo>
                <a:lnTo>
                  <a:pt x="76" y="410"/>
                </a:lnTo>
                <a:lnTo>
                  <a:pt x="72" y="397"/>
                </a:lnTo>
                <a:lnTo>
                  <a:pt x="69" y="385"/>
                </a:lnTo>
                <a:lnTo>
                  <a:pt x="66" y="372"/>
                </a:lnTo>
                <a:lnTo>
                  <a:pt x="64" y="360"/>
                </a:lnTo>
                <a:lnTo>
                  <a:pt x="61" y="347"/>
                </a:lnTo>
                <a:lnTo>
                  <a:pt x="60" y="334"/>
                </a:lnTo>
                <a:lnTo>
                  <a:pt x="60" y="320"/>
                </a:lnTo>
                <a:lnTo>
                  <a:pt x="60" y="307"/>
                </a:lnTo>
                <a:lnTo>
                  <a:pt x="61" y="294"/>
                </a:lnTo>
                <a:lnTo>
                  <a:pt x="64" y="281"/>
                </a:lnTo>
                <a:lnTo>
                  <a:pt x="66" y="268"/>
                </a:lnTo>
                <a:lnTo>
                  <a:pt x="69" y="256"/>
                </a:lnTo>
                <a:lnTo>
                  <a:pt x="72" y="243"/>
                </a:lnTo>
                <a:lnTo>
                  <a:pt x="76" y="231"/>
                </a:lnTo>
                <a:lnTo>
                  <a:pt x="81" y="219"/>
                </a:lnTo>
                <a:lnTo>
                  <a:pt x="86" y="207"/>
                </a:lnTo>
                <a:lnTo>
                  <a:pt x="91" y="197"/>
                </a:lnTo>
                <a:lnTo>
                  <a:pt x="98" y="186"/>
                </a:lnTo>
                <a:lnTo>
                  <a:pt x="104" y="175"/>
                </a:lnTo>
                <a:lnTo>
                  <a:pt x="112" y="164"/>
                </a:lnTo>
                <a:lnTo>
                  <a:pt x="119" y="155"/>
                </a:lnTo>
                <a:lnTo>
                  <a:pt x="128" y="145"/>
                </a:lnTo>
                <a:lnTo>
                  <a:pt x="136" y="137"/>
                </a:lnTo>
                <a:lnTo>
                  <a:pt x="145" y="128"/>
                </a:lnTo>
                <a:lnTo>
                  <a:pt x="155" y="119"/>
                </a:lnTo>
                <a:lnTo>
                  <a:pt x="164" y="112"/>
                </a:lnTo>
                <a:lnTo>
                  <a:pt x="175" y="104"/>
                </a:lnTo>
                <a:lnTo>
                  <a:pt x="186" y="98"/>
                </a:lnTo>
                <a:lnTo>
                  <a:pt x="197" y="92"/>
                </a:lnTo>
                <a:lnTo>
                  <a:pt x="207" y="86"/>
                </a:lnTo>
                <a:lnTo>
                  <a:pt x="219" y="81"/>
                </a:lnTo>
                <a:lnTo>
                  <a:pt x="231" y="77"/>
                </a:lnTo>
                <a:lnTo>
                  <a:pt x="243" y="72"/>
                </a:lnTo>
                <a:lnTo>
                  <a:pt x="256" y="69"/>
                </a:lnTo>
                <a:lnTo>
                  <a:pt x="268" y="66"/>
                </a:lnTo>
                <a:lnTo>
                  <a:pt x="281" y="64"/>
                </a:lnTo>
                <a:lnTo>
                  <a:pt x="294" y="61"/>
                </a:lnTo>
                <a:lnTo>
                  <a:pt x="307" y="60"/>
                </a:lnTo>
                <a:lnTo>
                  <a:pt x="320" y="60"/>
                </a:lnTo>
                <a:lnTo>
                  <a:pt x="334" y="60"/>
                </a:lnTo>
                <a:lnTo>
                  <a:pt x="347" y="61"/>
                </a:lnTo>
                <a:lnTo>
                  <a:pt x="360" y="64"/>
                </a:lnTo>
                <a:lnTo>
                  <a:pt x="372" y="66"/>
                </a:lnTo>
                <a:lnTo>
                  <a:pt x="385" y="69"/>
                </a:lnTo>
                <a:lnTo>
                  <a:pt x="397" y="72"/>
                </a:lnTo>
                <a:lnTo>
                  <a:pt x="410" y="77"/>
                </a:lnTo>
                <a:lnTo>
                  <a:pt x="422" y="81"/>
                </a:lnTo>
                <a:lnTo>
                  <a:pt x="432" y="86"/>
                </a:lnTo>
                <a:lnTo>
                  <a:pt x="444" y="92"/>
                </a:lnTo>
                <a:lnTo>
                  <a:pt x="455" y="98"/>
                </a:lnTo>
                <a:lnTo>
                  <a:pt x="466" y="104"/>
                </a:lnTo>
                <a:lnTo>
                  <a:pt x="475" y="112"/>
                </a:lnTo>
                <a:lnTo>
                  <a:pt x="486" y="119"/>
                </a:lnTo>
                <a:lnTo>
                  <a:pt x="495" y="128"/>
                </a:lnTo>
                <a:lnTo>
                  <a:pt x="504" y="137"/>
                </a:lnTo>
                <a:lnTo>
                  <a:pt x="513" y="145"/>
                </a:lnTo>
                <a:lnTo>
                  <a:pt x="522" y="155"/>
                </a:lnTo>
                <a:lnTo>
                  <a:pt x="529" y="164"/>
                </a:lnTo>
                <a:lnTo>
                  <a:pt x="537" y="175"/>
                </a:lnTo>
                <a:lnTo>
                  <a:pt x="543" y="186"/>
                </a:lnTo>
                <a:lnTo>
                  <a:pt x="549" y="197"/>
                </a:lnTo>
                <a:lnTo>
                  <a:pt x="555" y="207"/>
                </a:lnTo>
                <a:lnTo>
                  <a:pt x="560" y="219"/>
                </a:lnTo>
                <a:lnTo>
                  <a:pt x="564" y="231"/>
                </a:lnTo>
                <a:lnTo>
                  <a:pt x="569" y="243"/>
                </a:lnTo>
                <a:lnTo>
                  <a:pt x="572" y="256"/>
                </a:lnTo>
                <a:lnTo>
                  <a:pt x="575" y="268"/>
                </a:lnTo>
                <a:lnTo>
                  <a:pt x="577" y="281"/>
                </a:lnTo>
                <a:lnTo>
                  <a:pt x="579" y="294"/>
                </a:lnTo>
                <a:lnTo>
                  <a:pt x="580" y="307"/>
                </a:lnTo>
                <a:lnTo>
                  <a:pt x="580" y="320"/>
                </a:lnTo>
                <a:lnTo>
                  <a:pt x="580" y="334"/>
                </a:lnTo>
                <a:lnTo>
                  <a:pt x="579" y="347"/>
                </a:lnTo>
                <a:lnTo>
                  <a:pt x="577" y="360"/>
                </a:lnTo>
                <a:lnTo>
                  <a:pt x="575" y="372"/>
                </a:lnTo>
                <a:lnTo>
                  <a:pt x="572" y="385"/>
                </a:lnTo>
                <a:lnTo>
                  <a:pt x="569" y="397"/>
                </a:lnTo>
                <a:lnTo>
                  <a:pt x="564" y="410"/>
                </a:lnTo>
                <a:lnTo>
                  <a:pt x="560" y="422"/>
                </a:lnTo>
                <a:lnTo>
                  <a:pt x="555" y="432"/>
                </a:lnTo>
                <a:lnTo>
                  <a:pt x="549" y="444"/>
                </a:lnTo>
                <a:lnTo>
                  <a:pt x="543" y="455"/>
                </a:lnTo>
                <a:lnTo>
                  <a:pt x="537" y="466"/>
                </a:lnTo>
                <a:lnTo>
                  <a:pt x="529" y="475"/>
                </a:lnTo>
                <a:lnTo>
                  <a:pt x="522" y="486"/>
                </a:lnTo>
                <a:lnTo>
                  <a:pt x="513" y="495"/>
                </a:lnTo>
                <a:lnTo>
                  <a:pt x="504" y="504"/>
                </a:lnTo>
                <a:lnTo>
                  <a:pt x="495" y="513"/>
                </a:lnTo>
                <a:lnTo>
                  <a:pt x="486" y="520"/>
                </a:lnTo>
                <a:lnTo>
                  <a:pt x="475" y="529"/>
                </a:lnTo>
                <a:lnTo>
                  <a:pt x="466" y="535"/>
                </a:lnTo>
                <a:lnTo>
                  <a:pt x="455" y="543"/>
                </a:lnTo>
                <a:lnTo>
                  <a:pt x="444" y="549"/>
                </a:lnTo>
                <a:lnTo>
                  <a:pt x="432" y="555"/>
                </a:lnTo>
                <a:lnTo>
                  <a:pt x="422" y="560"/>
                </a:lnTo>
                <a:lnTo>
                  <a:pt x="410" y="564"/>
                </a:lnTo>
                <a:lnTo>
                  <a:pt x="397" y="569"/>
                </a:lnTo>
                <a:lnTo>
                  <a:pt x="385" y="572"/>
                </a:lnTo>
                <a:lnTo>
                  <a:pt x="372" y="575"/>
                </a:lnTo>
                <a:lnTo>
                  <a:pt x="360" y="577"/>
                </a:lnTo>
                <a:lnTo>
                  <a:pt x="347" y="579"/>
                </a:lnTo>
                <a:lnTo>
                  <a:pt x="334" y="580"/>
                </a:lnTo>
                <a:lnTo>
                  <a:pt x="320" y="580"/>
                </a:lnTo>
                <a:lnTo>
                  <a:pt x="320" y="580"/>
                </a:lnTo>
                <a:close/>
                <a:moveTo>
                  <a:pt x="893" y="851"/>
                </a:moveTo>
                <a:lnTo>
                  <a:pt x="567" y="525"/>
                </a:lnTo>
                <a:lnTo>
                  <a:pt x="575" y="514"/>
                </a:lnTo>
                <a:lnTo>
                  <a:pt x="584" y="503"/>
                </a:lnTo>
                <a:lnTo>
                  <a:pt x="591" y="491"/>
                </a:lnTo>
                <a:lnTo>
                  <a:pt x="598" y="480"/>
                </a:lnTo>
                <a:lnTo>
                  <a:pt x="604" y="468"/>
                </a:lnTo>
                <a:lnTo>
                  <a:pt x="611" y="456"/>
                </a:lnTo>
                <a:lnTo>
                  <a:pt x="616" y="443"/>
                </a:lnTo>
                <a:lnTo>
                  <a:pt x="621" y="430"/>
                </a:lnTo>
                <a:lnTo>
                  <a:pt x="626" y="417"/>
                </a:lnTo>
                <a:lnTo>
                  <a:pt x="630" y="405"/>
                </a:lnTo>
                <a:lnTo>
                  <a:pt x="633" y="391"/>
                </a:lnTo>
                <a:lnTo>
                  <a:pt x="635" y="377"/>
                </a:lnTo>
                <a:lnTo>
                  <a:pt x="637" y="363"/>
                </a:lnTo>
                <a:lnTo>
                  <a:pt x="639" y="349"/>
                </a:lnTo>
                <a:lnTo>
                  <a:pt x="641" y="335"/>
                </a:lnTo>
                <a:lnTo>
                  <a:pt x="641" y="320"/>
                </a:lnTo>
                <a:lnTo>
                  <a:pt x="641" y="304"/>
                </a:lnTo>
                <a:lnTo>
                  <a:pt x="638" y="288"/>
                </a:lnTo>
                <a:lnTo>
                  <a:pt x="637" y="272"/>
                </a:lnTo>
                <a:lnTo>
                  <a:pt x="634" y="256"/>
                </a:lnTo>
                <a:lnTo>
                  <a:pt x="631" y="241"/>
                </a:lnTo>
                <a:lnTo>
                  <a:pt x="627" y="226"/>
                </a:lnTo>
                <a:lnTo>
                  <a:pt x="621" y="211"/>
                </a:lnTo>
                <a:lnTo>
                  <a:pt x="616" y="196"/>
                </a:lnTo>
                <a:lnTo>
                  <a:pt x="609" y="182"/>
                </a:lnTo>
                <a:lnTo>
                  <a:pt x="602" y="168"/>
                </a:lnTo>
                <a:lnTo>
                  <a:pt x="594" y="155"/>
                </a:lnTo>
                <a:lnTo>
                  <a:pt x="586" y="142"/>
                </a:lnTo>
                <a:lnTo>
                  <a:pt x="577" y="129"/>
                </a:lnTo>
                <a:lnTo>
                  <a:pt x="568" y="117"/>
                </a:lnTo>
                <a:lnTo>
                  <a:pt x="557" y="105"/>
                </a:lnTo>
                <a:lnTo>
                  <a:pt x="546" y="94"/>
                </a:lnTo>
                <a:lnTo>
                  <a:pt x="535" y="83"/>
                </a:lnTo>
                <a:lnTo>
                  <a:pt x="524" y="73"/>
                </a:lnTo>
                <a:lnTo>
                  <a:pt x="512" y="64"/>
                </a:lnTo>
                <a:lnTo>
                  <a:pt x="499" y="55"/>
                </a:lnTo>
                <a:lnTo>
                  <a:pt x="486" y="46"/>
                </a:lnTo>
                <a:lnTo>
                  <a:pt x="473" y="39"/>
                </a:lnTo>
                <a:lnTo>
                  <a:pt x="459" y="31"/>
                </a:lnTo>
                <a:lnTo>
                  <a:pt x="445" y="25"/>
                </a:lnTo>
                <a:lnTo>
                  <a:pt x="430" y="20"/>
                </a:lnTo>
                <a:lnTo>
                  <a:pt x="415" y="14"/>
                </a:lnTo>
                <a:lnTo>
                  <a:pt x="400" y="10"/>
                </a:lnTo>
                <a:lnTo>
                  <a:pt x="385" y="7"/>
                </a:lnTo>
                <a:lnTo>
                  <a:pt x="369" y="4"/>
                </a:lnTo>
                <a:lnTo>
                  <a:pt x="353" y="1"/>
                </a:lnTo>
                <a:lnTo>
                  <a:pt x="337" y="0"/>
                </a:lnTo>
                <a:lnTo>
                  <a:pt x="320" y="0"/>
                </a:lnTo>
                <a:lnTo>
                  <a:pt x="304" y="0"/>
                </a:lnTo>
                <a:lnTo>
                  <a:pt x="288" y="1"/>
                </a:lnTo>
                <a:lnTo>
                  <a:pt x="272" y="4"/>
                </a:lnTo>
                <a:lnTo>
                  <a:pt x="256" y="7"/>
                </a:lnTo>
                <a:lnTo>
                  <a:pt x="241" y="10"/>
                </a:lnTo>
                <a:lnTo>
                  <a:pt x="225" y="14"/>
                </a:lnTo>
                <a:lnTo>
                  <a:pt x="210" y="20"/>
                </a:lnTo>
                <a:lnTo>
                  <a:pt x="195" y="25"/>
                </a:lnTo>
                <a:lnTo>
                  <a:pt x="182" y="31"/>
                </a:lnTo>
                <a:lnTo>
                  <a:pt x="168" y="39"/>
                </a:lnTo>
                <a:lnTo>
                  <a:pt x="155" y="46"/>
                </a:lnTo>
                <a:lnTo>
                  <a:pt x="142" y="55"/>
                </a:lnTo>
                <a:lnTo>
                  <a:pt x="129" y="64"/>
                </a:lnTo>
                <a:lnTo>
                  <a:pt x="117" y="73"/>
                </a:lnTo>
                <a:lnTo>
                  <a:pt x="105" y="83"/>
                </a:lnTo>
                <a:lnTo>
                  <a:pt x="94" y="94"/>
                </a:lnTo>
                <a:lnTo>
                  <a:pt x="84" y="105"/>
                </a:lnTo>
                <a:lnTo>
                  <a:pt x="73" y="117"/>
                </a:lnTo>
                <a:lnTo>
                  <a:pt x="64" y="129"/>
                </a:lnTo>
                <a:lnTo>
                  <a:pt x="55" y="142"/>
                </a:lnTo>
                <a:lnTo>
                  <a:pt x="46" y="155"/>
                </a:lnTo>
                <a:lnTo>
                  <a:pt x="39" y="168"/>
                </a:lnTo>
                <a:lnTo>
                  <a:pt x="31" y="182"/>
                </a:lnTo>
                <a:lnTo>
                  <a:pt x="25" y="196"/>
                </a:lnTo>
                <a:lnTo>
                  <a:pt x="20" y="211"/>
                </a:lnTo>
                <a:lnTo>
                  <a:pt x="14" y="226"/>
                </a:lnTo>
                <a:lnTo>
                  <a:pt x="10" y="241"/>
                </a:lnTo>
                <a:lnTo>
                  <a:pt x="7" y="256"/>
                </a:lnTo>
                <a:lnTo>
                  <a:pt x="3" y="272"/>
                </a:lnTo>
                <a:lnTo>
                  <a:pt x="1" y="288"/>
                </a:lnTo>
                <a:lnTo>
                  <a:pt x="0" y="304"/>
                </a:lnTo>
                <a:lnTo>
                  <a:pt x="0" y="320"/>
                </a:lnTo>
                <a:lnTo>
                  <a:pt x="0" y="337"/>
                </a:lnTo>
                <a:lnTo>
                  <a:pt x="1" y="353"/>
                </a:lnTo>
                <a:lnTo>
                  <a:pt x="3" y="369"/>
                </a:lnTo>
                <a:lnTo>
                  <a:pt x="7" y="385"/>
                </a:lnTo>
                <a:lnTo>
                  <a:pt x="10" y="400"/>
                </a:lnTo>
                <a:lnTo>
                  <a:pt x="14" y="415"/>
                </a:lnTo>
                <a:lnTo>
                  <a:pt x="20" y="430"/>
                </a:lnTo>
                <a:lnTo>
                  <a:pt x="25" y="445"/>
                </a:lnTo>
                <a:lnTo>
                  <a:pt x="31" y="459"/>
                </a:lnTo>
                <a:lnTo>
                  <a:pt x="39" y="473"/>
                </a:lnTo>
                <a:lnTo>
                  <a:pt x="46" y="486"/>
                </a:lnTo>
                <a:lnTo>
                  <a:pt x="55" y="499"/>
                </a:lnTo>
                <a:lnTo>
                  <a:pt x="64" y="512"/>
                </a:lnTo>
                <a:lnTo>
                  <a:pt x="73" y="524"/>
                </a:lnTo>
                <a:lnTo>
                  <a:pt x="84" y="535"/>
                </a:lnTo>
                <a:lnTo>
                  <a:pt x="94" y="546"/>
                </a:lnTo>
                <a:lnTo>
                  <a:pt x="105" y="557"/>
                </a:lnTo>
                <a:lnTo>
                  <a:pt x="117" y="568"/>
                </a:lnTo>
                <a:lnTo>
                  <a:pt x="129" y="577"/>
                </a:lnTo>
                <a:lnTo>
                  <a:pt x="142" y="586"/>
                </a:lnTo>
                <a:lnTo>
                  <a:pt x="155" y="594"/>
                </a:lnTo>
                <a:lnTo>
                  <a:pt x="168" y="602"/>
                </a:lnTo>
                <a:lnTo>
                  <a:pt x="182" y="608"/>
                </a:lnTo>
                <a:lnTo>
                  <a:pt x="195" y="615"/>
                </a:lnTo>
                <a:lnTo>
                  <a:pt x="210" y="621"/>
                </a:lnTo>
                <a:lnTo>
                  <a:pt x="225" y="627"/>
                </a:lnTo>
                <a:lnTo>
                  <a:pt x="241" y="631"/>
                </a:lnTo>
                <a:lnTo>
                  <a:pt x="256" y="634"/>
                </a:lnTo>
                <a:lnTo>
                  <a:pt x="272" y="637"/>
                </a:lnTo>
                <a:lnTo>
                  <a:pt x="288" y="638"/>
                </a:lnTo>
                <a:lnTo>
                  <a:pt x="304" y="641"/>
                </a:lnTo>
                <a:lnTo>
                  <a:pt x="320" y="641"/>
                </a:lnTo>
                <a:lnTo>
                  <a:pt x="335" y="641"/>
                </a:lnTo>
                <a:lnTo>
                  <a:pt x="349" y="639"/>
                </a:lnTo>
                <a:lnTo>
                  <a:pt x="363" y="637"/>
                </a:lnTo>
                <a:lnTo>
                  <a:pt x="377" y="635"/>
                </a:lnTo>
                <a:lnTo>
                  <a:pt x="391" y="633"/>
                </a:lnTo>
                <a:lnTo>
                  <a:pt x="405" y="630"/>
                </a:lnTo>
                <a:lnTo>
                  <a:pt x="417" y="625"/>
                </a:lnTo>
                <a:lnTo>
                  <a:pt x="430" y="621"/>
                </a:lnTo>
                <a:lnTo>
                  <a:pt x="443" y="616"/>
                </a:lnTo>
                <a:lnTo>
                  <a:pt x="456" y="610"/>
                </a:lnTo>
                <a:lnTo>
                  <a:pt x="468" y="604"/>
                </a:lnTo>
                <a:lnTo>
                  <a:pt x="480" y="598"/>
                </a:lnTo>
                <a:lnTo>
                  <a:pt x="491" y="591"/>
                </a:lnTo>
                <a:lnTo>
                  <a:pt x="503" y="584"/>
                </a:lnTo>
                <a:lnTo>
                  <a:pt x="514" y="575"/>
                </a:lnTo>
                <a:lnTo>
                  <a:pt x="525" y="567"/>
                </a:lnTo>
                <a:lnTo>
                  <a:pt x="851" y="892"/>
                </a:lnTo>
                <a:lnTo>
                  <a:pt x="855" y="897"/>
                </a:lnTo>
                <a:lnTo>
                  <a:pt x="860" y="899"/>
                </a:lnTo>
                <a:lnTo>
                  <a:pt x="866" y="901"/>
                </a:lnTo>
                <a:lnTo>
                  <a:pt x="871" y="901"/>
                </a:lnTo>
                <a:lnTo>
                  <a:pt x="878" y="901"/>
                </a:lnTo>
                <a:lnTo>
                  <a:pt x="883" y="899"/>
                </a:lnTo>
                <a:lnTo>
                  <a:pt x="888" y="897"/>
                </a:lnTo>
                <a:lnTo>
                  <a:pt x="893" y="892"/>
                </a:lnTo>
                <a:lnTo>
                  <a:pt x="897" y="888"/>
                </a:lnTo>
                <a:lnTo>
                  <a:pt x="899" y="883"/>
                </a:lnTo>
                <a:lnTo>
                  <a:pt x="901" y="877"/>
                </a:lnTo>
                <a:lnTo>
                  <a:pt x="902" y="871"/>
                </a:lnTo>
                <a:lnTo>
                  <a:pt x="901" y="866"/>
                </a:lnTo>
                <a:lnTo>
                  <a:pt x="899" y="860"/>
                </a:lnTo>
                <a:lnTo>
                  <a:pt x="897" y="855"/>
                </a:lnTo>
                <a:lnTo>
                  <a:pt x="893" y="851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3" name="Group 72" descr="Icon of computer monitors. ">
            <a:extLst>
              <a:ext uri="{FF2B5EF4-FFF2-40B4-BE49-F238E27FC236}">
                <a16:creationId xmlns:a16="http://schemas.microsoft.com/office/drawing/2014/main" id="{6C60D8E2-BC37-4164-84A8-5B32D836BEC3}"/>
              </a:ext>
            </a:extLst>
          </p:cNvPr>
          <p:cNvGrpSpPr/>
          <p:nvPr/>
        </p:nvGrpSpPr>
        <p:grpSpPr>
          <a:xfrm>
            <a:off x="7667022" y="4107036"/>
            <a:ext cx="382447" cy="382446"/>
            <a:chOff x="879475" y="5100638"/>
            <a:chExt cx="287338" cy="287337"/>
          </a:xfrm>
          <a:solidFill>
            <a:schemeClr val="accent4">
              <a:lumMod val="75000"/>
            </a:schemeClr>
          </a:solidFill>
        </p:grpSpPr>
        <p:sp>
          <p:nvSpPr>
            <p:cNvPr id="74" name="Freeform 1636">
              <a:extLst>
                <a:ext uri="{FF2B5EF4-FFF2-40B4-BE49-F238E27FC236}">
                  <a16:creationId xmlns:a16="http://schemas.microsoft.com/office/drawing/2014/main" id="{69FF00E7-041A-4CE9-A6E6-F43110659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1637">
              <a:extLst>
                <a:ext uri="{FF2B5EF4-FFF2-40B4-BE49-F238E27FC236}">
                  <a16:creationId xmlns:a16="http://schemas.microsoft.com/office/drawing/2014/main" id="{81654380-670A-482D-81FB-A4FFEA61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1638">
              <a:extLst>
                <a:ext uri="{FF2B5EF4-FFF2-40B4-BE49-F238E27FC236}">
                  <a16:creationId xmlns:a16="http://schemas.microsoft.com/office/drawing/2014/main" id="{FB01E3B0-9770-4D5C-9138-8D07EBC8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1639">
              <a:extLst>
                <a:ext uri="{FF2B5EF4-FFF2-40B4-BE49-F238E27FC236}">
                  <a16:creationId xmlns:a16="http://schemas.microsoft.com/office/drawing/2014/main" id="{B5E3BED9-C2BD-4A86-AB16-4FB4F86512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1640">
              <a:extLst>
                <a:ext uri="{FF2B5EF4-FFF2-40B4-BE49-F238E27FC236}">
                  <a16:creationId xmlns:a16="http://schemas.microsoft.com/office/drawing/2014/main" id="{8A8D0C73-A5C6-464E-846B-C5C294BF22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" name="Circle: Hollow 3">
            <a:extLst>
              <a:ext uri="{FF2B5EF4-FFF2-40B4-BE49-F238E27FC236}">
                <a16:creationId xmlns:a16="http://schemas.microsoft.com/office/drawing/2014/main" id="{606F6B53-FC2A-B642-6A04-F9ADB6BB0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58245" y="2334245"/>
            <a:ext cx="1593858" cy="1593858"/>
          </a:xfrm>
          <a:prstGeom prst="donut">
            <a:avLst>
              <a:gd name="adj" fmla="val 12255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5" name="Group 4" descr="Icon of computer monitors. ">
            <a:extLst>
              <a:ext uri="{FF2B5EF4-FFF2-40B4-BE49-F238E27FC236}">
                <a16:creationId xmlns:a16="http://schemas.microsoft.com/office/drawing/2014/main" id="{ED165B4E-8176-235D-691E-4D24EAA775CE}"/>
              </a:ext>
            </a:extLst>
          </p:cNvPr>
          <p:cNvGrpSpPr/>
          <p:nvPr/>
        </p:nvGrpSpPr>
        <p:grpSpPr>
          <a:xfrm>
            <a:off x="8463951" y="2939951"/>
            <a:ext cx="382447" cy="382446"/>
            <a:chOff x="879475" y="5100638"/>
            <a:chExt cx="287338" cy="287337"/>
          </a:xfrm>
          <a:solidFill>
            <a:schemeClr val="accent3"/>
          </a:solidFill>
        </p:grpSpPr>
        <p:sp>
          <p:nvSpPr>
            <p:cNvPr id="6" name="Freeform 1636">
              <a:extLst>
                <a:ext uri="{FF2B5EF4-FFF2-40B4-BE49-F238E27FC236}">
                  <a16:creationId xmlns:a16="http://schemas.microsoft.com/office/drawing/2014/main" id="{D8EC6CCA-3014-C4B6-7D42-62BD01E03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050" y="5233988"/>
              <a:ext cx="38100" cy="9525"/>
            </a:xfrm>
            <a:custGeom>
              <a:avLst/>
              <a:gdLst>
                <a:gd name="T0" fmla="*/ 105 w 121"/>
                <a:gd name="T1" fmla="*/ 0 h 30"/>
                <a:gd name="T2" fmla="*/ 15 w 121"/>
                <a:gd name="T3" fmla="*/ 0 h 30"/>
                <a:gd name="T4" fmla="*/ 13 w 121"/>
                <a:gd name="T5" fmla="*/ 0 h 30"/>
                <a:gd name="T6" fmla="*/ 9 w 121"/>
                <a:gd name="T7" fmla="*/ 1 h 30"/>
                <a:gd name="T8" fmla="*/ 7 w 121"/>
                <a:gd name="T9" fmla="*/ 2 h 30"/>
                <a:gd name="T10" fmla="*/ 5 w 121"/>
                <a:gd name="T11" fmla="*/ 4 h 30"/>
                <a:gd name="T12" fmla="*/ 3 w 121"/>
                <a:gd name="T13" fmla="*/ 6 h 30"/>
                <a:gd name="T14" fmla="*/ 2 w 121"/>
                <a:gd name="T15" fmla="*/ 9 h 30"/>
                <a:gd name="T16" fmla="*/ 0 w 121"/>
                <a:gd name="T17" fmla="*/ 12 h 30"/>
                <a:gd name="T18" fmla="*/ 0 w 121"/>
                <a:gd name="T19" fmla="*/ 14 h 30"/>
                <a:gd name="T20" fmla="*/ 0 w 121"/>
                <a:gd name="T21" fmla="*/ 17 h 30"/>
                <a:gd name="T22" fmla="*/ 2 w 121"/>
                <a:gd name="T23" fmla="*/ 21 h 30"/>
                <a:gd name="T24" fmla="*/ 3 w 121"/>
                <a:gd name="T25" fmla="*/ 23 h 30"/>
                <a:gd name="T26" fmla="*/ 5 w 121"/>
                <a:gd name="T27" fmla="*/ 25 h 30"/>
                <a:gd name="T28" fmla="*/ 7 w 121"/>
                <a:gd name="T29" fmla="*/ 27 h 30"/>
                <a:gd name="T30" fmla="*/ 9 w 121"/>
                <a:gd name="T31" fmla="*/ 29 h 30"/>
                <a:gd name="T32" fmla="*/ 13 w 121"/>
                <a:gd name="T33" fmla="*/ 30 h 30"/>
                <a:gd name="T34" fmla="*/ 15 w 121"/>
                <a:gd name="T35" fmla="*/ 30 h 30"/>
                <a:gd name="T36" fmla="*/ 105 w 121"/>
                <a:gd name="T37" fmla="*/ 30 h 30"/>
                <a:gd name="T38" fmla="*/ 109 w 121"/>
                <a:gd name="T39" fmla="*/ 30 h 30"/>
                <a:gd name="T40" fmla="*/ 111 w 121"/>
                <a:gd name="T41" fmla="*/ 29 h 30"/>
                <a:gd name="T42" fmla="*/ 114 w 121"/>
                <a:gd name="T43" fmla="*/ 27 h 30"/>
                <a:gd name="T44" fmla="*/ 117 w 121"/>
                <a:gd name="T45" fmla="*/ 25 h 30"/>
                <a:gd name="T46" fmla="*/ 118 w 121"/>
                <a:gd name="T47" fmla="*/ 23 h 30"/>
                <a:gd name="T48" fmla="*/ 120 w 121"/>
                <a:gd name="T49" fmla="*/ 21 h 30"/>
                <a:gd name="T50" fmla="*/ 121 w 121"/>
                <a:gd name="T51" fmla="*/ 17 h 30"/>
                <a:gd name="T52" fmla="*/ 121 w 121"/>
                <a:gd name="T53" fmla="*/ 14 h 30"/>
                <a:gd name="T54" fmla="*/ 121 w 121"/>
                <a:gd name="T55" fmla="*/ 12 h 30"/>
                <a:gd name="T56" fmla="*/ 120 w 121"/>
                <a:gd name="T57" fmla="*/ 9 h 30"/>
                <a:gd name="T58" fmla="*/ 118 w 121"/>
                <a:gd name="T59" fmla="*/ 6 h 30"/>
                <a:gd name="T60" fmla="*/ 117 w 121"/>
                <a:gd name="T61" fmla="*/ 4 h 30"/>
                <a:gd name="T62" fmla="*/ 114 w 121"/>
                <a:gd name="T63" fmla="*/ 2 h 30"/>
                <a:gd name="T64" fmla="*/ 111 w 121"/>
                <a:gd name="T65" fmla="*/ 1 h 30"/>
                <a:gd name="T66" fmla="*/ 109 w 121"/>
                <a:gd name="T67" fmla="*/ 0 h 30"/>
                <a:gd name="T68" fmla="*/ 105 w 12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1" h="30">
                  <a:moveTo>
                    <a:pt x="105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2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05" y="30"/>
                  </a:lnTo>
                  <a:lnTo>
                    <a:pt x="109" y="30"/>
                  </a:lnTo>
                  <a:lnTo>
                    <a:pt x="111" y="29"/>
                  </a:lnTo>
                  <a:lnTo>
                    <a:pt x="114" y="27"/>
                  </a:lnTo>
                  <a:lnTo>
                    <a:pt x="117" y="25"/>
                  </a:lnTo>
                  <a:lnTo>
                    <a:pt x="118" y="23"/>
                  </a:lnTo>
                  <a:lnTo>
                    <a:pt x="120" y="21"/>
                  </a:lnTo>
                  <a:lnTo>
                    <a:pt x="121" y="17"/>
                  </a:lnTo>
                  <a:lnTo>
                    <a:pt x="121" y="14"/>
                  </a:lnTo>
                  <a:lnTo>
                    <a:pt x="121" y="12"/>
                  </a:lnTo>
                  <a:lnTo>
                    <a:pt x="120" y="9"/>
                  </a:lnTo>
                  <a:lnTo>
                    <a:pt x="118" y="6"/>
                  </a:lnTo>
                  <a:lnTo>
                    <a:pt x="117" y="4"/>
                  </a:lnTo>
                  <a:lnTo>
                    <a:pt x="114" y="2"/>
                  </a:lnTo>
                  <a:lnTo>
                    <a:pt x="111" y="1"/>
                  </a:lnTo>
                  <a:lnTo>
                    <a:pt x="109" y="0"/>
                  </a:lnTo>
                  <a:lnTo>
                    <a:pt x="10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637">
              <a:extLst>
                <a:ext uri="{FF2B5EF4-FFF2-40B4-BE49-F238E27FC236}">
                  <a16:creationId xmlns:a16="http://schemas.microsoft.com/office/drawing/2014/main" id="{4E2BC0A4-F31E-3984-DA2C-070560398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00638"/>
              <a:ext cx="153988" cy="85725"/>
            </a:xfrm>
            <a:custGeom>
              <a:avLst/>
              <a:gdLst>
                <a:gd name="T0" fmla="*/ 482 w 482"/>
                <a:gd name="T1" fmla="*/ 60 h 271"/>
                <a:gd name="T2" fmla="*/ 482 w 482"/>
                <a:gd name="T3" fmla="*/ 54 h 271"/>
                <a:gd name="T4" fmla="*/ 481 w 482"/>
                <a:gd name="T5" fmla="*/ 48 h 271"/>
                <a:gd name="T6" fmla="*/ 480 w 482"/>
                <a:gd name="T7" fmla="*/ 42 h 271"/>
                <a:gd name="T8" fmla="*/ 478 w 482"/>
                <a:gd name="T9" fmla="*/ 37 h 271"/>
                <a:gd name="T10" fmla="*/ 475 w 482"/>
                <a:gd name="T11" fmla="*/ 31 h 271"/>
                <a:gd name="T12" fmla="*/ 472 w 482"/>
                <a:gd name="T13" fmla="*/ 27 h 271"/>
                <a:gd name="T14" fmla="*/ 469 w 482"/>
                <a:gd name="T15" fmla="*/ 22 h 271"/>
                <a:gd name="T16" fmla="*/ 464 w 482"/>
                <a:gd name="T17" fmla="*/ 18 h 271"/>
                <a:gd name="T18" fmla="*/ 460 w 482"/>
                <a:gd name="T19" fmla="*/ 13 h 271"/>
                <a:gd name="T20" fmla="*/ 455 w 482"/>
                <a:gd name="T21" fmla="*/ 10 h 271"/>
                <a:gd name="T22" fmla="*/ 451 w 482"/>
                <a:gd name="T23" fmla="*/ 7 h 271"/>
                <a:gd name="T24" fmla="*/ 445 w 482"/>
                <a:gd name="T25" fmla="*/ 5 h 271"/>
                <a:gd name="T26" fmla="*/ 440 w 482"/>
                <a:gd name="T27" fmla="*/ 2 h 271"/>
                <a:gd name="T28" fmla="*/ 434 w 482"/>
                <a:gd name="T29" fmla="*/ 1 h 271"/>
                <a:gd name="T30" fmla="*/ 428 w 482"/>
                <a:gd name="T31" fmla="*/ 0 h 271"/>
                <a:gd name="T32" fmla="*/ 422 w 482"/>
                <a:gd name="T33" fmla="*/ 0 h 271"/>
                <a:gd name="T34" fmla="*/ 59 w 482"/>
                <a:gd name="T35" fmla="*/ 0 h 271"/>
                <a:gd name="T36" fmla="*/ 54 w 482"/>
                <a:gd name="T37" fmla="*/ 0 h 271"/>
                <a:gd name="T38" fmla="*/ 47 w 482"/>
                <a:gd name="T39" fmla="*/ 1 h 271"/>
                <a:gd name="T40" fmla="*/ 42 w 482"/>
                <a:gd name="T41" fmla="*/ 2 h 271"/>
                <a:gd name="T42" fmla="*/ 36 w 482"/>
                <a:gd name="T43" fmla="*/ 5 h 271"/>
                <a:gd name="T44" fmla="*/ 31 w 482"/>
                <a:gd name="T45" fmla="*/ 7 h 271"/>
                <a:gd name="T46" fmla="*/ 26 w 482"/>
                <a:gd name="T47" fmla="*/ 10 h 271"/>
                <a:gd name="T48" fmla="*/ 22 w 482"/>
                <a:gd name="T49" fmla="*/ 13 h 271"/>
                <a:gd name="T50" fmla="*/ 17 w 482"/>
                <a:gd name="T51" fmla="*/ 18 h 271"/>
                <a:gd name="T52" fmla="*/ 13 w 482"/>
                <a:gd name="T53" fmla="*/ 22 h 271"/>
                <a:gd name="T54" fmla="*/ 10 w 482"/>
                <a:gd name="T55" fmla="*/ 27 h 271"/>
                <a:gd name="T56" fmla="*/ 6 w 482"/>
                <a:gd name="T57" fmla="*/ 31 h 271"/>
                <a:gd name="T58" fmla="*/ 4 w 482"/>
                <a:gd name="T59" fmla="*/ 37 h 271"/>
                <a:gd name="T60" fmla="*/ 2 w 482"/>
                <a:gd name="T61" fmla="*/ 42 h 271"/>
                <a:gd name="T62" fmla="*/ 1 w 482"/>
                <a:gd name="T63" fmla="*/ 48 h 271"/>
                <a:gd name="T64" fmla="*/ 0 w 482"/>
                <a:gd name="T65" fmla="*/ 54 h 271"/>
                <a:gd name="T66" fmla="*/ 0 w 482"/>
                <a:gd name="T67" fmla="*/ 60 h 271"/>
                <a:gd name="T68" fmla="*/ 0 w 482"/>
                <a:gd name="T69" fmla="*/ 271 h 271"/>
                <a:gd name="T70" fmla="*/ 482 w 482"/>
                <a:gd name="T71" fmla="*/ 271 h 271"/>
                <a:gd name="T72" fmla="*/ 482 w 482"/>
                <a:gd name="T73" fmla="*/ 6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82" h="271">
                  <a:moveTo>
                    <a:pt x="482" y="60"/>
                  </a:moveTo>
                  <a:lnTo>
                    <a:pt x="482" y="54"/>
                  </a:lnTo>
                  <a:lnTo>
                    <a:pt x="481" y="48"/>
                  </a:lnTo>
                  <a:lnTo>
                    <a:pt x="480" y="42"/>
                  </a:lnTo>
                  <a:lnTo>
                    <a:pt x="478" y="37"/>
                  </a:lnTo>
                  <a:lnTo>
                    <a:pt x="475" y="31"/>
                  </a:lnTo>
                  <a:lnTo>
                    <a:pt x="472" y="27"/>
                  </a:lnTo>
                  <a:lnTo>
                    <a:pt x="469" y="22"/>
                  </a:lnTo>
                  <a:lnTo>
                    <a:pt x="464" y="18"/>
                  </a:lnTo>
                  <a:lnTo>
                    <a:pt x="460" y="13"/>
                  </a:lnTo>
                  <a:lnTo>
                    <a:pt x="455" y="10"/>
                  </a:lnTo>
                  <a:lnTo>
                    <a:pt x="451" y="7"/>
                  </a:lnTo>
                  <a:lnTo>
                    <a:pt x="445" y="5"/>
                  </a:lnTo>
                  <a:lnTo>
                    <a:pt x="440" y="2"/>
                  </a:lnTo>
                  <a:lnTo>
                    <a:pt x="434" y="1"/>
                  </a:lnTo>
                  <a:lnTo>
                    <a:pt x="428" y="0"/>
                  </a:lnTo>
                  <a:lnTo>
                    <a:pt x="422" y="0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47" y="1"/>
                  </a:lnTo>
                  <a:lnTo>
                    <a:pt x="42" y="2"/>
                  </a:lnTo>
                  <a:lnTo>
                    <a:pt x="36" y="5"/>
                  </a:lnTo>
                  <a:lnTo>
                    <a:pt x="31" y="7"/>
                  </a:lnTo>
                  <a:lnTo>
                    <a:pt x="26" y="10"/>
                  </a:lnTo>
                  <a:lnTo>
                    <a:pt x="22" y="13"/>
                  </a:lnTo>
                  <a:lnTo>
                    <a:pt x="17" y="18"/>
                  </a:lnTo>
                  <a:lnTo>
                    <a:pt x="13" y="22"/>
                  </a:lnTo>
                  <a:lnTo>
                    <a:pt x="10" y="27"/>
                  </a:lnTo>
                  <a:lnTo>
                    <a:pt x="6" y="31"/>
                  </a:lnTo>
                  <a:lnTo>
                    <a:pt x="4" y="37"/>
                  </a:lnTo>
                  <a:lnTo>
                    <a:pt x="2" y="42"/>
                  </a:lnTo>
                  <a:lnTo>
                    <a:pt x="1" y="48"/>
                  </a:lnTo>
                  <a:lnTo>
                    <a:pt x="0" y="54"/>
                  </a:lnTo>
                  <a:lnTo>
                    <a:pt x="0" y="60"/>
                  </a:lnTo>
                  <a:lnTo>
                    <a:pt x="0" y="271"/>
                  </a:lnTo>
                  <a:lnTo>
                    <a:pt x="482" y="271"/>
                  </a:lnTo>
                  <a:lnTo>
                    <a:pt x="48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638">
              <a:extLst>
                <a:ext uri="{FF2B5EF4-FFF2-40B4-BE49-F238E27FC236}">
                  <a16:creationId xmlns:a16="http://schemas.microsoft.com/office/drawing/2014/main" id="{20678426-4899-CC4D-210A-001245A9C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475" y="5195888"/>
              <a:ext cx="153988" cy="19050"/>
            </a:xfrm>
            <a:custGeom>
              <a:avLst/>
              <a:gdLst>
                <a:gd name="T0" fmla="*/ 361 w 482"/>
                <a:gd name="T1" fmla="*/ 30 h 60"/>
                <a:gd name="T2" fmla="*/ 424 w 482"/>
                <a:gd name="T3" fmla="*/ 30 h 60"/>
                <a:gd name="T4" fmla="*/ 475 w 482"/>
                <a:gd name="T5" fmla="*/ 30 h 60"/>
                <a:gd name="T6" fmla="*/ 478 w 482"/>
                <a:gd name="T7" fmla="*/ 23 h 60"/>
                <a:gd name="T8" fmla="*/ 481 w 482"/>
                <a:gd name="T9" fmla="*/ 17 h 60"/>
                <a:gd name="T10" fmla="*/ 482 w 482"/>
                <a:gd name="T11" fmla="*/ 9 h 60"/>
                <a:gd name="T12" fmla="*/ 482 w 482"/>
                <a:gd name="T13" fmla="*/ 2 h 60"/>
                <a:gd name="T14" fmla="*/ 482 w 482"/>
                <a:gd name="T15" fmla="*/ 0 h 60"/>
                <a:gd name="T16" fmla="*/ 0 w 482"/>
                <a:gd name="T17" fmla="*/ 0 h 60"/>
                <a:gd name="T18" fmla="*/ 0 w 482"/>
                <a:gd name="T19" fmla="*/ 6 h 60"/>
                <a:gd name="T20" fmla="*/ 1 w 482"/>
                <a:gd name="T21" fmla="*/ 11 h 60"/>
                <a:gd name="T22" fmla="*/ 2 w 482"/>
                <a:gd name="T23" fmla="*/ 18 h 60"/>
                <a:gd name="T24" fmla="*/ 4 w 482"/>
                <a:gd name="T25" fmla="*/ 23 h 60"/>
                <a:gd name="T26" fmla="*/ 6 w 482"/>
                <a:gd name="T27" fmla="*/ 28 h 60"/>
                <a:gd name="T28" fmla="*/ 10 w 482"/>
                <a:gd name="T29" fmla="*/ 33 h 60"/>
                <a:gd name="T30" fmla="*/ 13 w 482"/>
                <a:gd name="T31" fmla="*/ 38 h 60"/>
                <a:gd name="T32" fmla="*/ 17 w 482"/>
                <a:gd name="T33" fmla="*/ 42 h 60"/>
                <a:gd name="T34" fmla="*/ 22 w 482"/>
                <a:gd name="T35" fmla="*/ 47 h 60"/>
                <a:gd name="T36" fmla="*/ 26 w 482"/>
                <a:gd name="T37" fmla="*/ 50 h 60"/>
                <a:gd name="T38" fmla="*/ 31 w 482"/>
                <a:gd name="T39" fmla="*/ 53 h 60"/>
                <a:gd name="T40" fmla="*/ 36 w 482"/>
                <a:gd name="T41" fmla="*/ 55 h 60"/>
                <a:gd name="T42" fmla="*/ 42 w 482"/>
                <a:gd name="T43" fmla="*/ 58 h 60"/>
                <a:gd name="T44" fmla="*/ 47 w 482"/>
                <a:gd name="T45" fmla="*/ 59 h 60"/>
                <a:gd name="T46" fmla="*/ 54 w 482"/>
                <a:gd name="T47" fmla="*/ 60 h 60"/>
                <a:gd name="T48" fmla="*/ 59 w 482"/>
                <a:gd name="T49" fmla="*/ 60 h 60"/>
                <a:gd name="T50" fmla="*/ 282 w 482"/>
                <a:gd name="T51" fmla="*/ 60 h 60"/>
                <a:gd name="T52" fmla="*/ 291 w 482"/>
                <a:gd name="T53" fmla="*/ 53 h 60"/>
                <a:gd name="T54" fmla="*/ 299 w 482"/>
                <a:gd name="T55" fmla="*/ 48 h 60"/>
                <a:gd name="T56" fmla="*/ 308 w 482"/>
                <a:gd name="T57" fmla="*/ 42 h 60"/>
                <a:gd name="T58" fmla="*/ 318 w 482"/>
                <a:gd name="T59" fmla="*/ 38 h 60"/>
                <a:gd name="T60" fmla="*/ 328 w 482"/>
                <a:gd name="T61" fmla="*/ 34 h 60"/>
                <a:gd name="T62" fmla="*/ 339 w 482"/>
                <a:gd name="T63" fmla="*/ 32 h 60"/>
                <a:gd name="T64" fmla="*/ 350 w 482"/>
                <a:gd name="T65" fmla="*/ 30 h 60"/>
                <a:gd name="T66" fmla="*/ 361 w 482"/>
                <a:gd name="T67" fmla="*/ 3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82" h="60">
                  <a:moveTo>
                    <a:pt x="361" y="30"/>
                  </a:moveTo>
                  <a:lnTo>
                    <a:pt x="424" y="30"/>
                  </a:lnTo>
                  <a:lnTo>
                    <a:pt x="475" y="30"/>
                  </a:lnTo>
                  <a:lnTo>
                    <a:pt x="478" y="23"/>
                  </a:lnTo>
                  <a:lnTo>
                    <a:pt x="481" y="17"/>
                  </a:lnTo>
                  <a:lnTo>
                    <a:pt x="482" y="9"/>
                  </a:lnTo>
                  <a:lnTo>
                    <a:pt x="482" y="2"/>
                  </a:lnTo>
                  <a:lnTo>
                    <a:pt x="482" y="0"/>
                  </a:lnTo>
                  <a:lnTo>
                    <a:pt x="0" y="0"/>
                  </a:lnTo>
                  <a:lnTo>
                    <a:pt x="0" y="6"/>
                  </a:lnTo>
                  <a:lnTo>
                    <a:pt x="1" y="11"/>
                  </a:lnTo>
                  <a:lnTo>
                    <a:pt x="2" y="18"/>
                  </a:lnTo>
                  <a:lnTo>
                    <a:pt x="4" y="23"/>
                  </a:lnTo>
                  <a:lnTo>
                    <a:pt x="6" y="28"/>
                  </a:lnTo>
                  <a:lnTo>
                    <a:pt x="10" y="33"/>
                  </a:lnTo>
                  <a:lnTo>
                    <a:pt x="13" y="38"/>
                  </a:lnTo>
                  <a:lnTo>
                    <a:pt x="17" y="42"/>
                  </a:lnTo>
                  <a:lnTo>
                    <a:pt x="22" y="47"/>
                  </a:lnTo>
                  <a:lnTo>
                    <a:pt x="26" y="50"/>
                  </a:lnTo>
                  <a:lnTo>
                    <a:pt x="31" y="53"/>
                  </a:lnTo>
                  <a:lnTo>
                    <a:pt x="36" y="55"/>
                  </a:lnTo>
                  <a:lnTo>
                    <a:pt x="42" y="58"/>
                  </a:lnTo>
                  <a:lnTo>
                    <a:pt x="47" y="59"/>
                  </a:lnTo>
                  <a:lnTo>
                    <a:pt x="54" y="60"/>
                  </a:lnTo>
                  <a:lnTo>
                    <a:pt x="59" y="60"/>
                  </a:lnTo>
                  <a:lnTo>
                    <a:pt x="282" y="60"/>
                  </a:lnTo>
                  <a:lnTo>
                    <a:pt x="291" y="53"/>
                  </a:lnTo>
                  <a:lnTo>
                    <a:pt x="299" y="48"/>
                  </a:lnTo>
                  <a:lnTo>
                    <a:pt x="308" y="42"/>
                  </a:lnTo>
                  <a:lnTo>
                    <a:pt x="318" y="38"/>
                  </a:lnTo>
                  <a:lnTo>
                    <a:pt x="328" y="34"/>
                  </a:lnTo>
                  <a:lnTo>
                    <a:pt x="339" y="32"/>
                  </a:lnTo>
                  <a:lnTo>
                    <a:pt x="350" y="30"/>
                  </a:lnTo>
                  <a:lnTo>
                    <a:pt x="361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639">
              <a:extLst>
                <a:ext uri="{FF2B5EF4-FFF2-40B4-BE49-F238E27FC236}">
                  <a16:creationId xmlns:a16="http://schemas.microsoft.com/office/drawing/2014/main" id="{322DEA9D-4F2A-247F-DD89-B6D366761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200" y="5214938"/>
              <a:ext cx="201613" cy="106363"/>
            </a:xfrm>
            <a:custGeom>
              <a:avLst/>
              <a:gdLst>
                <a:gd name="T0" fmla="*/ 543 w 633"/>
                <a:gd name="T1" fmla="*/ 0 h 332"/>
                <a:gd name="T2" fmla="*/ 153 w 633"/>
                <a:gd name="T3" fmla="*/ 0 h 332"/>
                <a:gd name="T4" fmla="*/ 90 w 633"/>
                <a:gd name="T5" fmla="*/ 0 h 332"/>
                <a:gd name="T6" fmla="*/ 82 w 633"/>
                <a:gd name="T7" fmla="*/ 1 h 332"/>
                <a:gd name="T8" fmla="*/ 73 w 633"/>
                <a:gd name="T9" fmla="*/ 2 h 332"/>
                <a:gd name="T10" fmla="*/ 64 w 633"/>
                <a:gd name="T11" fmla="*/ 4 h 332"/>
                <a:gd name="T12" fmla="*/ 55 w 633"/>
                <a:gd name="T13" fmla="*/ 8 h 332"/>
                <a:gd name="T14" fmla="*/ 47 w 633"/>
                <a:gd name="T15" fmla="*/ 11 h 332"/>
                <a:gd name="T16" fmla="*/ 40 w 633"/>
                <a:gd name="T17" fmla="*/ 15 h 332"/>
                <a:gd name="T18" fmla="*/ 33 w 633"/>
                <a:gd name="T19" fmla="*/ 21 h 332"/>
                <a:gd name="T20" fmla="*/ 26 w 633"/>
                <a:gd name="T21" fmla="*/ 26 h 332"/>
                <a:gd name="T22" fmla="*/ 21 w 633"/>
                <a:gd name="T23" fmla="*/ 33 h 332"/>
                <a:gd name="T24" fmla="*/ 15 w 633"/>
                <a:gd name="T25" fmla="*/ 40 h 332"/>
                <a:gd name="T26" fmla="*/ 11 w 633"/>
                <a:gd name="T27" fmla="*/ 47 h 332"/>
                <a:gd name="T28" fmla="*/ 7 w 633"/>
                <a:gd name="T29" fmla="*/ 55 h 332"/>
                <a:gd name="T30" fmla="*/ 4 w 633"/>
                <a:gd name="T31" fmla="*/ 64 h 332"/>
                <a:gd name="T32" fmla="*/ 2 w 633"/>
                <a:gd name="T33" fmla="*/ 72 h 332"/>
                <a:gd name="T34" fmla="*/ 1 w 633"/>
                <a:gd name="T35" fmla="*/ 82 h 332"/>
                <a:gd name="T36" fmla="*/ 0 w 633"/>
                <a:gd name="T37" fmla="*/ 91 h 332"/>
                <a:gd name="T38" fmla="*/ 0 w 633"/>
                <a:gd name="T39" fmla="*/ 332 h 332"/>
                <a:gd name="T40" fmla="*/ 633 w 633"/>
                <a:gd name="T41" fmla="*/ 332 h 332"/>
                <a:gd name="T42" fmla="*/ 633 w 633"/>
                <a:gd name="T43" fmla="*/ 91 h 332"/>
                <a:gd name="T44" fmla="*/ 633 w 633"/>
                <a:gd name="T45" fmla="*/ 82 h 332"/>
                <a:gd name="T46" fmla="*/ 632 w 633"/>
                <a:gd name="T47" fmla="*/ 72 h 332"/>
                <a:gd name="T48" fmla="*/ 630 w 633"/>
                <a:gd name="T49" fmla="*/ 64 h 332"/>
                <a:gd name="T50" fmla="*/ 627 w 633"/>
                <a:gd name="T51" fmla="*/ 55 h 332"/>
                <a:gd name="T52" fmla="*/ 622 w 633"/>
                <a:gd name="T53" fmla="*/ 47 h 332"/>
                <a:gd name="T54" fmla="*/ 618 w 633"/>
                <a:gd name="T55" fmla="*/ 40 h 332"/>
                <a:gd name="T56" fmla="*/ 614 w 633"/>
                <a:gd name="T57" fmla="*/ 33 h 332"/>
                <a:gd name="T58" fmla="*/ 607 w 633"/>
                <a:gd name="T59" fmla="*/ 26 h 332"/>
                <a:gd name="T60" fmla="*/ 600 w 633"/>
                <a:gd name="T61" fmla="*/ 21 h 332"/>
                <a:gd name="T62" fmla="*/ 594 w 633"/>
                <a:gd name="T63" fmla="*/ 15 h 332"/>
                <a:gd name="T64" fmla="*/ 586 w 633"/>
                <a:gd name="T65" fmla="*/ 11 h 332"/>
                <a:gd name="T66" fmla="*/ 578 w 633"/>
                <a:gd name="T67" fmla="*/ 8 h 332"/>
                <a:gd name="T68" fmla="*/ 570 w 633"/>
                <a:gd name="T69" fmla="*/ 4 h 332"/>
                <a:gd name="T70" fmla="*/ 562 w 633"/>
                <a:gd name="T71" fmla="*/ 2 h 332"/>
                <a:gd name="T72" fmla="*/ 553 w 633"/>
                <a:gd name="T73" fmla="*/ 1 h 332"/>
                <a:gd name="T74" fmla="*/ 543 w 633"/>
                <a:gd name="T7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33" h="332">
                  <a:moveTo>
                    <a:pt x="543" y="0"/>
                  </a:moveTo>
                  <a:lnTo>
                    <a:pt x="153" y="0"/>
                  </a:lnTo>
                  <a:lnTo>
                    <a:pt x="90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6" y="26"/>
                  </a:lnTo>
                  <a:lnTo>
                    <a:pt x="21" y="33"/>
                  </a:lnTo>
                  <a:lnTo>
                    <a:pt x="15" y="40"/>
                  </a:lnTo>
                  <a:lnTo>
                    <a:pt x="11" y="47"/>
                  </a:lnTo>
                  <a:lnTo>
                    <a:pt x="7" y="55"/>
                  </a:lnTo>
                  <a:lnTo>
                    <a:pt x="4" y="64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1"/>
                  </a:lnTo>
                  <a:lnTo>
                    <a:pt x="0" y="332"/>
                  </a:lnTo>
                  <a:lnTo>
                    <a:pt x="633" y="332"/>
                  </a:lnTo>
                  <a:lnTo>
                    <a:pt x="633" y="91"/>
                  </a:lnTo>
                  <a:lnTo>
                    <a:pt x="633" y="82"/>
                  </a:lnTo>
                  <a:lnTo>
                    <a:pt x="632" y="72"/>
                  </a:lnTo>
                  <a:lnTo>
                    <a:pt x="630" y="64"/>
                  </a:lnTo>
                  <a:lnTo>
                    <a:pt x="627" y="55"/>
                  </a:lnTo>
                  <a:lnTo>
                    <a:pt x="622" y="47"/>
                  </a:lnTo>
                  <a:lnTo>
                    <a:pt x="618" y="40"/>
                  </a:lnTo>
                  <a:lnTo>
                    <a:pt x="614" y="33"/>
                  </a:lnTo>
                  <a:lnTo>
                    <a:pt x="607" y="26"/>
                  </a:lnTo>
                  <a:lnTo>
                    <a:pt x="600" y="21"/>
                  </a:lnTo>
                  <a:lnTo>
                    <a:pt x="594" y="15"/>
                  </a:lnTo>
                  <a:lnTo>
                    <a:pt x="586" y="11"/>
                  </a:lnTo>
                  <a:lnTo>
                    <a:pt x="578" y="8"/>
                  </a:lnTo>
                  <a:lnTo>
                    <a:pt x="570" y="4"/>
                  </a:lnTo>
                  <a:lnTo>
                    <a:pt x="562" y="2"/>
                  </a:lnTo>
                  <a:lnTo>
                    <a:pt x="553" y="1"/>
                  </a:lnTo>
                  <a:lnTo>
                    <a:pt x="54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640">
              <a:extLst>
                <a:ext uri="{FF2B5EF4-FFF2-40B4-BE49-F238E27FC236}">
                  <a16:creationId xmlns:a16="http://schemas.microsoft.com/office/drawing/2014/main" id="{6BBFA0D6-0195-AC7A-11E5-E8BDEF59D8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65200" y="5330825"/>
              <a:ext cx="201613" cy="57150"/>
            </a:xfrm>
            <a:custGeom>
              <a:avLst/>
              <a:gdLst>
                <a:gd name="T0" fmla="*/ 322 w 633"/>
                <a:gd name="T1" fmla="*/ 23 h 181"/>
                <a:gd name="T2" fmla="*/ 329 w 633"/>
                <a:gd name="T3" fmla="*/ 26 h 181"/>
                <a:gd name="T4" fmla="*/ 336 w 633"/>
                <a:gd name="T5" fmla="*/ 33 h 181"/>
                <a:gd name="T6" fmla="*/ 339 w 633"/>
                <a:gd name="T7" fmla="*/ 41 h 181"/>
                <a:gd name="T8" fmla="*/ 339 w 633"/>
                <a:gd name="T9" fmla="*/ 51 h 181"/>
                <a:gd name="T10" fmla="*/ 336 w 633"/>
                <a:gd name="T11" fmla="*/ 58 h 181"/>
                <a:gd name="T12" fmla="*/ 329 w 633"/>
                <a:gd name="T13" fmla="*/ 64 h 181"/>
                <a:gd name="T14" fmla="*/ 322 w 633"/>
                <a:gd name="T15" fmla="*/ 67 h 181"/>
                <a:gd name="T16" fmla="*/ 313 w 633"/>
                <a:gd name="T17" fmla="*/ 67 h 181"/>
                <a:gd name="T18" fmla="*/ 304 w 633"/>
                <a:gd name="T19" fmla="*/ 64 h 181"/>
                <a:gd name="T20" fmla="*/ 298 w 633"/>
                <a:gd name="T21" fmla="*/ 58 h 181"/>
                <a:gd name="T22" fmla="*/ 295 w 633"/>
                <a:gd name="T23" fmla="*/ 51 h 181"/>
                <a:gd name="T24" fmla="*/ 295 w 633"/>
                <a:gd name="T25" fmla="*/ 41 h 181"/>
                <a:gd name="T26" fmla="*/ 298 w 633"/>
                <a:gd name="T27" fmla="*/ 33 h 181"/>
                <a:gd name="T28" fmla="*/ 304 w 633"/>
                <a:gd name="T29" fmla="*/ 26 h 181"/>
                <a:gd name="T30" fmla="*/ 313 w 633"/>
                <a:gd name="T31" fmla="*/ 23 h 181"/>
                <a:gd name="T32" fmla="*/ 0 w 633"/>
                <a:gd name="T33" fmla="*/ 31 h 181"/>
                <a:gd name="T34" fmla="*/ 2 w 633"/>
                <a:gd name="T35" fmla="*/ 48 h 181"/>
                <a:gd name="T36" fmla="*/ 7 w 633"/>
                <a:gd name="T37" fmla="*/ 66 h 181"/>
                <a:gd name="T38" fmla="*/ 15 w 633"/>
                <a:gd name="T39" fmla="*/ 80 h 181"/>
                <a:gd name="T40" fmla="*/ 26 w 633"/>
                <a:gd name="T41" fmla="*/ 95 h 181"/>
                <a:gd name="T42" fmla="*/ 40 w 633"/>
                <a:gd name="T43" fmla="*/ 106 h 181"/>
                <a:gd name="T44" fmla="*/ 55 w 633"/>
                <a:gd name="T45" fmla="*/ 114 h 181"/>
                <a:gd name="T46" fmla="*/ 73 w 633"/>
                <a:gd name="T47" fmla="*/ 119 h 181"/>
                <a:gd name="T48" fmla="*/ 90 w 633"/>
                <a:gd name="T49" fmla="*/ 121 h 181"/>
                <a:gd name="T50" fmla="*/ 302 w 633"/>
                <a:gd name="T51" fmla="*/ 151 h 181"/>
                <a:gd name="T52" fmla="*/ 163 w 633"/>
                <a:gd name="T53" fmla="*/ 151 h 181"/>
                <a:gd name="T54" fmla="*/ 158 w 633"/>
                <a:gd name="T55" fmla="*/ 153 h 181"/>
                <a:gd name="T56" fmla="*/ 153 w 633"/>
                <a:gd name="T57" fmla="*/ 158 h 181"/>
                <a:gd name="T58" fmla="*/ 151 w 633"/>
                <a:gd name="T59" fmla="*/ 163 h 181"/>
                <a:gd name="T60" fmla="*/ 151 w 633"/>
                <a:gd name="T61" fmla="*/ 169 h 181"/>
                <a:gd name="T62" fmla="*/ 153 w 633"/>
                <a:gd name="T63" fmla="*/ 174 h 181"/>
                <a:gd name="T64" fmla="*/ 158 w 633"/>
                <a:gd name="T65" fmla="*/ 179 h 181"/>
                <a:gd name="T66" fmla="*/ 163 w 633"/>
                <a:gd name="T67" fmla="*/ 181 h 181"/>
                <a:gd name="T68" fmla="*/ 468 w 633"/>
                <a:gd name="T69" fmla="*/ 181 h 181"/>
                <a:gd name="T70" fmla="*/ 474 w 633"/>
                <a:gd name="T71" fmla="*/ 180 h 181"/>
                <a:gd name="T72" fmla="*/ 479 w 633"/>
                <a:gd name="T73" fmla="*/ 177 h 181"/>
                <a:gd name="T74" fmla="*/ 482 w 633"/>
                <a:gd name="T75" fmla="*/ 172 h 181"/>
                <a:gd name="T76" fmla="*/ 483 w 633"/>
                <a:gd name="T77" fmla="*/ 167 h 181"/>
                <a:gd name="T78" fmla="*/ 482 w 633"/>
                <a:gd name="T79" fmla="*/ 160 h 181"/>
                <a:gd name="T80" fmla="*/ 479 w 633"/>
                <a:gd name="T81" fmla="*/ 156 h 181"/>
                <a:gd name="T82" fmla="*/ 474 w 633"/>
                <a:gd name="T83" fmla="*/ 152 h 181"/>
                <a:gd name="T84" fmla="*/ 468 w 633"/>
                <a:gd name="T85" fmla="*/ 151 h 181"/>
                <a:gd name="T86" fmla="*/ 332 w 633"/>
                <a:gd name="T87" fmla="*/ 121 h 181"/>
                <a:gd name="T88" fmla="*/ 553 w 633"/>
                <a:gd name="T89" fmla="*/ 120 h 181"/>
                <a:gd name="T90" fmla="*/ 570 w 633"/>
                <a:gd name="T91" fmla="*/ 117 h 181"/>
                <a:gd name="T92" fmla="*/ 586 w 633"/>
                <a:gd name="T93" fmla="*/ 110 h 181"/>
                <a:gd name="T94" fmla="*/ 600 w 633"/>
                <a:gd name="T95" fmla="*/ 100 h 181"/>
                <a:gd name="T96" fmla="*/ 614 w 633"/>
                <a:gd name="T97" fmla="*/ 88 h 181"/>
                <a:gd name="T98" fmla="*/ 622 w 633"/>
                <a:gd name="T99" fmla="*/ 74 h 181"/>
                <a:gd name="T100" fmla="*/ 630 w 633"/>
                <a:gd name="T101" fmla="*/ 57 h 181"/>
                <a:gd name="T102" fmla="*/ 633 w 633"/>
                <a:gd name="T103" fmla="*/ 39 h 181"/>
                <a:gd name="T104" fmla="*/ 633 w 633"/>
                <a:gd name="T105" fmla="*/ 0 h 181"/>
                <a:gd name="T106" fmla="*/ 0 w 633"/>
                <a:gd name="T107" fmla="*/ 3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633" h="181">
                  <a:moveTo>
                    <a:pt x="317" y="23"/>
                  </a:moveTo>
                  <a:lnTo>
                    <a:pt x="322" y="23"/>
                  </a:lnTo>
                  <a:lnTo>
                    <a:pt x="326" y="25"/>
                  </a:lnTo>
                  <a:lnTo>
                    <a:pt x="329" y="26"/>
                  </a:lnTo>
                  <a:lnTo>
                    <a:pt x="333" y="30"/>
                  </a:lnTo>
                  <a:lnTo>
                    <a:pt x="336" y="33"/>
                  </a:lnTo>
                  <a:lnTo>
                    <a:pt x="338" y="36"/>
                  </a:lnTo>
                  <a:lnTo>
                    <a:pt x="339" y="41"/>
                  </a:lnTo>
                  <a:lnTo>
                    <a:pt x="339" y="45"/>
                  </a:lnTo>
                  <a:lnTo>
                    <a:pt x="339" y="51"/>
                  </a:lnTo>
                  <a:lnTo>
                    <a:pt x="338" y="54"/>
                  </a:lnTo>
                  <a:lnTo>
                    <a:pt x="336" y="58"/>
                  </a:lnTo>
                  <a:lnTo>
                    <a:pt x="333" y="62"/>
                  </a:lnTo>
                  <a:lnTo>
                    <a:pt x="329" y="64"/>
                  </a:lnTo>
                  <a:lnTo>
                    <a:pt x="326" y="66"/>
                  </a:lnTo>
                  <a:lnTo>
                    <a:pt x="322" y="67"/>
                  </a:lnTo>
                  <a:lnTo>
                    <a:pt x="317" y="68"/>
                  </a:lnTo>
                  <a:lnTo>
                    <a:pt x="313" y="67"/>
                  </a:lnTo>
                  <a:lnTo>
                    <a:pt x="308" y="66"/>
                  </a:lnTo>
                  <a:lnTo>
                    <a:pt x="304" y="64"/>
                  </a:lnTo>
                  <a:lnTo>
                    <a:pt x="301" y="62"/>
                  </a:lnTo>
                  <a:lnTo>
                    <a:pt x="298" y="58"/>
                  </a:lnTo>
                  <a:lnTo>
                    <a:pt x="296" y="54"/>
                  </a:lnTo>
                  <a:lnTo>
                    <a:pt x="295" y="51"/>
                  </a:lnTo>
                  <a:lnTo>
                    <a:pt x="294" y="45"/>
                  </a:lnTo>
                  <a:lnTo>
                    <a:pt x="295" y="41"/>
                  </a:lnTo>
                  <a:lnTo>
                    <a:pt x="296" y="36"/>
                  </a:lnTo>
                  <a:lnTo>
                    <a:pt x="298" y="33"/>
                  </a:lnTo>
                  <a:lnTo>
                    <a:pt x="301" y="30"/>
                  </a:lnTo>
                  <a:lnTo>
                    <a:pt x="304" y="26"/>
                  </a:lnTo>
                  <a:lnTo>
                    <a:pt x="308" y="25"/>
                  </a:lnTo>
                  <a:lnTo>
                    <a:pt x="313" y="23"/>
                  </a:lnTo>
                  <a:lnTo>
                    <a:pt x="317" y="23"/>
                  </a:lnTo>
                  <a:close/>
                  <a:moveTo>
                    <a:pt x="0" y="31"/>
                  </a:moveTo>
                  <a:lnTo>
                    <a:pt x="1" y="39"/>
                  </a:lnTo>
                  <a:lnTo>
                    <a:pt x="2" y="48"/>
                  </a:lnTo>
                  <a:lnTo>
                    <a:pt x="4" y="57"/>
                  </a:lnTo>
                  <a:lnTo>
                    <a:pt x="7" y="66"/>
                  </a:lnTo>
                  <a:lnTo>
                    <a:pt x="11" y="74"/>
                  </a:lnTo>
                  <a:lnTo>
                    <a:pt x="15" y="80"/>
                  </a:lnTo>
                  <a:lnTo>
                    <a:pt x="21" y="88"/>
                  </a:lnTo>
                  <a:lnTo>
                    <a:pt x="26" y="95"/>
                  </a:lnTo>
                  <a:lnTo>
                    <a:pt x="33" y="100"/>
                  </a:lnTo>
                  <a:lnTo>
                    <a:pt x="40" y="106"/>
                  </a:lnTo>
                  <a:lnTo>
                    <a:pt x="47" y="110"/>
                  </a:lnTo>
                  <a:lnTo>
                    <a:pt x="55" y="114"/>
                  </a:lnTo>
                  <a:lnTo>
                    <a:pt x="64" y="117"/>
                  </a:lnTo>
                  <a:lnTo>
                    <a:pt x="73" y="119"/>
                  </a:lnTo>
                  <a:lnTo>
                    <a:pt x="82" y="120"/>
                  </a:lnTo>
                  <a:lnTo>
                    <a:pt x="90" y="121"/>
                  </a:lnTo>
                  <a:lnTo>
                    <a:pt x="302" y="121"/>
                  </a:lnTo>
                  <a:lnTo>
                    <a:pt x="302" y="151"/>
                  </a:lnTo>
                  <a:lnTo>
                    <a:pt x="166" y="151"/>
                  </a:lnTo>
                  <a:lnTo>
                    <a:pt x="163" y="151"/>
                  </a:lnTo>
                  <a:lnTo>
                    <a:pt x="160" y="152"/>
                  </a:lnTo>
                  <a:lnTo>
                    <a:pt x="158" y="153"/>
                  </a:lnTo>
                  <a:lnTo>
                    <a:pt x="156" y="156"/>
                  </a:lnTo>
                  <a:lnTo>
                    <a:pt x="153" y="158"/>
                  </a:lnTo>
                  <a:lnTo>
                    <a:pt x="152" y="160"/>
                  </a:lnTo>
                  <a:lnTo>
                    <a:pt x="151" y="163"/>
                  </a:lnTo>
                  <a:lnTo>
                    <a:pt x="151" y="167"/>
                  </a:lnTo>
                  <a:lnTo>
                    <a:pt x="151" y="169"/>
                  </a:lnTo>
                  <a:lnTo>
                    <a:pt x="152" y="172"/>
                  </a:lnTo>
                  <a:lnTo>
                    <a:pt x="153" y="174"/>
                  </a:lnTo>
                  <a:lnTo>
                    <a:pt x="156" y="177"/>
                  </a:lnTo>
                  <a:lnTo>
                    <a:pt x="158" y="179"/>
                  </a:lnTo>
                  <a:lnTo>
                    <a:pt x="160" y="180"/>
                  </a:lnTo>
                  <a:lnTo>
                    <a:pt x="163" y="181"/>
                  </a:lnTo>
                  <a:lnTo>
                    <a:pt x="166" y="181"/>
                  </a:lnTo>
                  <a:lnTo>
                    <a:pt x="468" y="181"/>
                  </a:lnTo>
                  <a:lnTo>
                    <a:pt x="471" y="181"/>
                  </a:lnTo>
                  <a:lnTo>
                    <a:pt x="474" y="180"/>
                  </a:lnTo>
                  <a:lnTo>
                    <a:pt x="476" y="179"/>
                  </a:lnTo>
                  <a:lnTo>
                    <a:pt x="479" y="177"/>
                  </a:lnTo>
                  <a:lnTo>
                    <a:pt x="481" y="174"/>
                  </a:lnTo>
                  <a:lnTo>
                    <a:pt x="482" y="172"/>
                  </a:lnTo>
                  <a:lnTo>
                    <a:pt x="483" y="169"/>
                  </a:lnTo>
                  <a:lnTo>
                    <a:pt x="483" y="167"/>
                  </a:lnTo>
                  <a:lnTo>
                    <a:pt x="483" y="163"/>
                  </a:lnTo>
                  <a:lnTo>
                    <a:pt x="482" y="160"/>
                  </a:lnTo>
                  <a:lnTo>
                    <a:pt x="481" y="158"/>
                  </a:lnTo>
                  <a:lnTo>
                    <a:pt x="479" y="156"/>
                  </a:lnTo>
                  <a:lnTo>
                    <a:pt x="476" y="153"/>
                  </a:lnTo>
                  <a:lnTo>
                    <a:pt x="474" y="152"/>
                  </a:lnTo>
                  <a:lnTo>
                    <a:pt x="471" y="151"/>
                  </a:lnTo>
                  <a:lnTo>
                    <a:pt x="468" y="151"/>
                  </a:lnTo>
                  <a:lnTo>
                    <a:pt x="332" y="151"/>
                  </a:lnTo>
                  <a:lnTo>
                    <a:pt x="332" y="121"/>
                  </a:lnTo>
                  <a:lnTo>
                    <a:pt x="543" y="121"/>
                  </a:lnTo>
                  <a:lnTo>
                    <a:pt x="553" y="120"/>
                  </a:lnTo>
                  <a:lnTo>
                    <a:pt x="562" y="119"/>
                  </a:lnTo>
                  <a:lnTo>
                    <a:pt x="570" y="117"/>
                  </a:lnTo>
                  <a:lnTo>
                    <a:pt x="578" y="114"/>
                  </a:lnTo>
                  <a:lnTo>
                    <a:pt x="586" y="110"/>
                  </a:lnTo>
                  <a:lnTo>
                    <a:pt x="594" y="106"/>
                  </a:lnTo>
                  <a:lnTo>
                    <a:pt x="600" y="100"/>
                  </a:lnTo>
                  <a:lnTo>
                    <a:pt x="607" y="95"/>
                  </a:lnTo>
                  <a:lnTo>
                    <a:pt x="614" y="88"/>
                  </a:lnTo>
                  <a:lnTo>
                    <a:pt x="618" y="80"/>
                  </a:lnTo>
                  <a:lnTo>
                    <a:pt x="622" y="74"/>
                  </a:lnTo>
                  <a:lnTo>
                    <a:pt x="627" y="66"/>
                  </a:lnTo>
                  <a:lnTo>
                    <a:pt x="630" y="57"/>
                  </a:lnTo>
                  <a:lnTo>
                    <a:pt x="632" y="48"/>
                  </a:lnTo>
                  <a:lnTo>
                    <a:pt x="633" y="39"/>
                  </a:lnTo>
                  <a:lnTo>
                    <a:pt x="633" y="31"/>
                  </a:lnTo>
                  <a:lnTo>
                    <a:pt x="63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7FEF33C-3A9D-ACF0-ADE2-4B77389DFAF5}"/>
              </a:ext>
            </a:extLst>
          </p:cNvPr>
          <p:cNvSpPr/>
          <p:nvPr/>
        </p:nvSpPr>
        <p:spPr>
          <a:xfrm>
            <a:off x="8693148" y="1004130"/>
            <a:ext cx="2428875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Customer :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 Customer	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 Customer id</a:t>
            </a:r>
          </a:p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- Customer name</a:t>
            </a:r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ANALISA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232FEA5-152C-80DB-98E3-4754F78EF410}"/>
              </a:ext>
            </a:extLst>
          </p:cNvPr>
          <p:cNvSpPr/>
          <p:nvPr/>
        </p:nvSpPr>
        <p:spPr>
          <a:xfrm>
            <a:off x="3125758" y="1854885"/>
            <a:ext cx="5892432" cy="396581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239F0A7D-B503-3A90-32B1-E8C023B86B34}"/>
              </a:ext>
            </a:extLst>
          </p:cNvPr>
          <p:cNvSpPr/>
          <p:nvPr/>
        </p:nvSpPr>
        <p:spPr>
          <a:xfrm>
            <a:off x="3125759" y="1530421"/>
            <a:ext cx="5892432" cy="491613"/>
          </a:xfrm>
          <a:prstGeom prst="flowChartAlternate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Tahap</a:t>
            </a:r>
            <a:r>
              <a:rPr lang="en-US" dirty="0"/>
              <a:t> Analisa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E64ADD-5327-CC03-A14F-94976F0C7BEF}"/>
              </a:ext>
            </a:extLst>
          </p:cNvPr>
          <p:cNvSpPr txBox="1"/>
          <p:nvPr/>
        </p:nvSpPr>
        <p:spPr>
          <a:xfrm>
            <a:off x="3219063" y="2127379"/>
            <a:ext cx="55517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Kolom </a:t>
            </a:r>
            <a:r>
              <a:rPr lang="en-US" b="1" dirty="0" err="1"/>
              <a:t>apa</a:t>
            </a:r>
            <a:r>
              <a:rPr lang="en-US" b="1" dirty="0"/>
              <a:t> </a:t>
            </a:r>
            <a:r>
              <a:rPr lang="en-US" b="1" dirty="0" err="1"/>
              <a:t>saja</a:t>
            </a:r>
            <a:r>
              <a:rPr lang="en-US" b="1" dirty="0"/>
              <a:t> yang </a:t>
            </a:r>
            <a:r>
              <a:rPr lang="en-US" b="1" dirty="0" err="1"/>
              <a:t>memiliki</a:t>
            </a:r>
            <a:r>
              <a:rPr lang="en-US" b="1" dirty="0"/>
              <a:t> </a:t>
            </a:r>
            <a:r>
              <a:rPr lang="en-US" b="1" dirty="0" err="1"/>
              <a:t>Hubungan</a:t>
            </a:r>
            <a:r>
              <a:rPr lang="en-US" b="1" dirty="0"/>
              <a:t> </a:t>
            </a:r>
            <a:r>
              <a:rPr lang="en-US" b="1" dirty="0" err="1"/>
              <a:t>terhadap</a:t>
            </a:r>
            <a:r>
              <a:rPr lang="en-US" b="1" dirty="0"/>
              <a:t> sales?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 err="1"/>
              <a:t>Industri</a:t>
            </a:r>
            <a:r>
              <a:rPr lang="en-US" b="1" dirty="0"/>
              <a:t> </a:t>
            </a:r>
            <a:r>
              <a:rPr lang="en-US" b="1" dirty="0" err="1"/>
              <a:t>apa</a:t>
            </a:r>
            <a:r>
              <a:rPr lang="en-US" b="1" dirty="0"/>
              <a:t> yang </a:t>
            </a:r>
            <a:r>
              <a:rPr lang="en-US" b="1" dirty="0" err="1"/>
              <a:t>memiliki</a:t>
            </a:r>
            <a:r>
              <a:rPr lang="en-US" b="1" dirty="0"/>
              <a:t> </a:t>
            </a:r>
            <a:r>
              <a:rPr lang="en-US" b="1" dirty="0" err="1"/>
              <a:t>potensi</a:t>
            </a:r>
            <a:r>
              <a:rPr lang="en-US" b="1" dirty="0"/>
              <a:t> </a:t>
            </a:r>
            <a:r>
              <a:rPr lang="en-US" b="1" dirty="0" err="1"/>
              <a:t>untuk</a:t>
            </a:r>
            <a:r>
              <a:rPr lang="en-US" b="1" dirty="0"/>
              <a:t> di </a:t>
            </a:r>
            <a:r>
              <a:rPr lang="en-US" b="1" dirty="0" err="1"/>
              <a:t>tingkatkan</a:t>
            </a:r>
            <a:r>
              <a:rPr lang="en-US" b="1" dirty="0"/>
              <a:t> </a:t>
            </a:r>
            <a:r>
              <a:rPr lang="en-US" b="1" dirty="0" err="1"/>
              <a:t>penjualannya</a:t>
            </a:r>
            <a:r>
              <a:rPr lang="en-US" b="1" dirty="0"/>
              <a:t>?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 err="1"/>
              <a:t>Produk</a:t>
            </a:r>
            <a:r>
              <a:rPr lang="en-US" b="1" dirty="0"/>
              <a:t> dan </a:t>
            </a:r>
            <a:r>
              <a:rPr lang="en-US" b="1" dirty="0" err="1"/>
              <a:t>industri</a:t>
            </a:r>
            <a:r>
              <a:rPr lang="en-US" b="1" dirty="0"/>
              <a:t> </a:t>
            </a:r>
            <a:r>
              <a:rPr lang="en-US" b="1" dirty="0" err="1"/>
              <a:t>apa</a:t>
            </a:r>
            <a:r>
              <a:rPr lang="en-US" b="1" dirty="0"/>
              <a:t> yang </a:t>
            </a:r>
            <a:r>
              <a:rPr lang="en-US" b="1" dirty="0" err="1"/>
              <a:t>memiliki</a:t>
            </a:r>
            <a:r>
              <a:rPr lang="en-US" b="1" dirty="0"/>
              <a:t> </a:t>
            </a:r>
            <a:r>
              <a:rPr lang="en-US" b="1" dirty="0" err="1"/>
              <a:t>potensi</a:t>
            </a:r>
            <a:r>
              <a:rPr lang="en-US" b="1" dirty="0"/>
              <a:t> </a:t>
            </a:r>
            <a:r>
              <a:rPr lang="en-US" b="1" dirty="0" err="1"/>
              <a:t>ditingkatkan</a:t>
            </a:r>
            <a:r>
              <a:rPr lang="en-US" b="1" dirty="0"/>
              <a:t> </a:t>
            </a:r>
            <a:r>
              <a:rPr lang="en-US" b="1" dirty="0" err="1"/>
              <a:t>penjualannya</a:t>
            </a:r>
            <a:r>
              <a:rPr lang="en-US" b="1" dirty="0"/>
              <a:t>?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 err="1"/>
              <a:t>Berdasarkan</a:t>
            </a:r>
            <a:r>
              <a:rPr lang="en-US" b="1" dirty="0"/>
              <a:t> data </a:t>
            </a:r>
            <a:r>
              <a:rPr lang="en-US" b="1" dirty="0" err="1"/>
              <a:t>historis</a:t>
            </a:r>
            <a:r>
              <a:rPr lang="en-US" b="1" dirty="0"/>
              <a:t> Analisa timeseries </a:t>
            </a:r>
            <a:r>
              <a:rPr lang="en-US" b="1" dirty="0" err="1"/>
              <a:t>apa</a:t>
            </a:r>
            <a:r>
              <a:rPr lang="en-US" b="1" dirty="0"/>
              <a:t> yang </a:t>
            </a:r>
            <a:r>
              <a:rPr lang="en-US" b="1" dirty="0" err="1"/>
              <a:t>dapat</a:t>
            </a:r>
            <a:r>
              <a:rPr lang="en-US" b="1" dirty="0"/>
              <a:t> </a:t>
            </a:r>
            <a:r>
              <a:rPr lang="en-US" b="1" dirty="0" err="1"/>
              <a:t>dilihat</a:t>
            </a:r>
            <a:r>
              <a:rPr lang="en-US" b="1" dirty="0"/>
              <a:t> </a:t>
            </a:r>
            <a:r>
              <a:rPr lang="en-US" b="1" dirty="0" err="1"/>
              <a:t>polanya</a:t>
            </a:r>
            <a:r>
              <a:rPr lang="en-US" b="1" dirty="0"/>
              <a:t>?</a:t>
            </a:r>
          </a:p>
          <a:p>
            <a:pPr marL="342900" indent="-342900">
              <a:buAutoNum type="arabicPeriod"/>
            </a:pPr>
            <a:endParaRPr lang="en-US" b="1" dirty="0"/>
          </a:p>
          <a:p>
            <a:pPr marL="342900" indent="-342900">
              <a:buAutoNum type="arabicPeriod"/>
            </a:pPr>
            <a:endParaRPr lang="en-ID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807677-60FA-CA99-CC48-67B6F2370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64" y="375757"/>
            <a:ext cx="1450911" cy="1450911"/>
          </a:xfrm>
          <a:prstGeom prst="rect">
            <a:avLst/>
          </a:prstGeom>
          <a:effectLst>
            <a:glow rad="355600">
              <a:schemeClr val="accent4">
                <a:lumMod val="40000"/>
                <a:lumOff val="6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1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6 C 0.06901 -3.7037E-6 0.125 0.05602 0.125 0.125 C 0.125 0.19399 0.06901 0.25 -2.5E-6 0.25 C -0.06901 0.25 -0.125 0.19399 -0.125 0.125 C -0.125 0.05602 -0.06901 -3.7037E-6 -2.5E-6 -3.7037E-6 Z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Analisa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404057" y="2231708"/>
            <a:ext cx="4944768" cy="2599207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9095923" y="2571927"/>
            <a:ext cx="174358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ANALISA KORELASI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8802525" y="3338970"/>
            <a:ext cx="2227199" cy="119802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Analisa crosstab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melihat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korelasi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anatara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variable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numerik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apakah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memiliki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hubungan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antara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satu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dan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lainnya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9691612" y="1923927"/>
            <a:ext cx="486167" cy="436128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4C2002C-3D92-F546-506A-56F2C669E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47" y="855297"/>
            <a:ext cx="7176877" cy="5309424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E2ED0E4-45A4-4424-3F2A-24B5E43DDEBC}"/>
              </a:ext>
            </a:extLst>
          </p:cNvPr>
          <p:cNvSpPr/>
          <p:nvPr/>
        </p:nvSpPr>
        <p:spPr>
          <a:xfrm>
            <a:off x="4376057" y="4963886"/>
            <a:ext cx="681135" cy="68570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CD2222E-9B27-E31D-EAC4-495FB8740B89}"/>
              </a:ext>
            </a:extLst>
          </p:cNvPr>
          <p:cNvSpPr/>
          <p:nvPr/>
        </p:nvSpPr>
        <p:spPr>
          <a:xfrm>
            <a:off x="5368214" y="4957664"/>
            <a:ext cx="681135" cy="68570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6C212C-B84A-E7DC-24F4-B2CCBF928AAD}"/>
              </a:ext>
            </a:extLst>
          </p:cNvPr>
          <p:cNvSpPr/>
          <p:nvPr/>
        </p:nvSpPr>
        <p:spPr>
          <a:xfrm>
            <a:off x="3427450" y="3175515"/>
            <a:ext cx="681135" cy="68570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985A62-4437-60D0-8F95-B5920A5B1D16}"/>
              </a:ext>
            </a:extLst>
          </p:cNvPr>
          <p:cNvSpPr/>
          <p:nvPr/>
        </p:nvSpPr>
        <p:spPr>
          <a:xfrm>
            <a:off x="6341710" y="4055706"/>
            <a:ext cx="681135" cy="68570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0A7D79-CFD2-72D7-B67D-A1E6258184F4}"/>
              </a:ext>
            </a:extLst>
          </p:cNvPr>
          <p:cNvSpPr/>
          <p:nvPr/>
        </p:nvSpPr>
        <p:spPr>
          <a:xfrm>
            <a:off x="6335490" y="3144414"/>
            <a:ext cx="681135" cy="68570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E35CE6-63AB-66FA-B09F-563427A56786}"/>
              </a:ext>
            </a:extLst>
          </p:cNvPr>
          <p:cNvSpPr/>
          <p:nvPr/>
        </p:nvSpPr>
        <p:spPr>
          <a:xfrm>
            <a:off x="4385391" y="2258011"/>
            <a:ext cx="681135" cy="685702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ezoid 5">
            <a:extLst>
              <a:ext uri="{FF2B5EF4-FFF2-40B4-BE49-F238E27FC236}">
                <a16:creationId xmlns:a16="http://schemas.microsoft.com/office/drawing/2014/main" id="{C5F6DDF5-8CE2-D59D-CA60-373E707FE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-252506" y="240216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Analisa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1222369" y="2661956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</a:rPr>
              <a:t>Barplot</a:t>
            </a:r>
            <a:r>
              <a:rPr lang="en-US" sz="1600" b="1" dirty="0">
                <a:solidFill>
                  <a:schemeClr val="bg1"/>
                </a:solidFill>
              </a:rPr>
              <a:t> chart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1032148" y="3428999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Analisa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ini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melihat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seberapa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besar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seberan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penjualan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berdasarkan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industry.</a:t>
            </a:r>
          </a:p>
        </p:txBody>
      </p: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1716946" y="2071514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D0CEF80-A9B9-517C-E845-8C6838118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116" y="696676"/>
            <a:ext cx="8855688" cy="588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211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Analisa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514079" y="2530525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9996351" y="2785824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Top 10 </a:t>
            </a:r>
            <a:r>
              <a:rPr lang="en-US" sz="1600" b="1" dirty="0" err="1">
                <a:solidFill>
                  <a:schemeClr val="bg1"/>
                </a:solidFill>
              </a:rPr>
              <a:t>Industri</a:t>
            </a:r>
            <a:r>
              <a:rPr lang="en-US" sz="1600" b="1" dirty="0">
                <a:solidFill>
                  <a:schemeClr val="bg1"/>
                </a:solidFill>
              </a:rPr>
              <a:t> dan customer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9806130" y="3552867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Analisa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ini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untuk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melihat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10 industry dan customer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berdasarkan</a:t>
            </a:r>
            <a:r>
              <a:rPr lang="en-US" sz="1400" dirty="0">
                <a:solidFill>
                  <a:schemeClr val="bg1"/>
                </a:solidFill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cs typeface="Segoe UI" panose="020B0502040204020203" pitchFamily="34" charset="0"/>
              </a:rPr>
              <a:t>penjualan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10490928" y="2195382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960DD3A-A25F-41A6-FBAE-7DF7F028C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03" y="1064847"/>
            <a:ext cx="9043434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3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711</TotalTime>
  <Words>1304</Words>
  <Application>Microsoft Office PowerPoint</Application>
  <PresentationFormat>Widescreen</PresentationFormat>
  <Paragraphs>168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Century Gothic</vt:lpstr>
      <vt:lpstr>Consolas</vt:lpstr>
      <vt:lpstr>Ebrima</vt:lpstr>
      <vt:lpstr>Segoe UI</vt:lpstr>
      <vt:lpstr>Segoe UI Light</vt:lpstr>
      <vt:lpstr>Office Theme</vt:lpstr>
      <vt:lpstr>Sales Performance AWS SaaS services Presentation</vt:lpstr>
      <vt:lpstr>Project analysis slide 2</vt:lpstr>
      <vt:lpstr>Project analysis slide 4</vt:lpstr>
      <vt:lpstr>PowerPoint Presentation</vt:lpstr>
      <vt:lpstr>Project analysis slide 6</vt:lpstr>
      <vt:lpstr>Project analysis slide 4</vt:lpstr>
      <vt:lpstr>Project analysis slide 3</vt:lpstr>
      <vt:lpstr>Project analysis slide 3</vt:lpstr>
      <vt:lpstr>Project analysis slide 3</vt:lpstr>
      <vt:lpstr>Project analysis slide 3</vt:lpstr>
      <vt:lpstr>Project analysis slide 3</vt:lpstr>
      <vt:lpstr>Project analysis slide 5</vt:lpstr>
      <vt:lpstr>Project analysis slide 10</vt:lpstr>
      <vt:lpstr>Project analysis slide 10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Performance AWS SaaS services Presentation</dc:title>
  <dc:creator>Perkasa Muhammad</dc:creator>
  <cp:lastModifiedBy>Perkasa Muhammad</cp:lastModifiedBy>
  <cp:revision>5</cp:revision>
  <dcterms:created xsi:type="dcterms:W3CDTF">2024-01-09T13:15:12Z</dcterms:created>
  <dcterms:modified xsi:type="dcterms:W3CDTF">2024-03-02T06:32:31Z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