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9" r:id="rId6"/>
    <p:sldId id="257" r:id="rId7"/>
    <p:sldId id="270" r:id="rId8"/>
    <p:sldId id="265" r:id="rId9"/>
    <p:sldId id="262" r:id="rId10"/>
    <p:sldId id="261" r:id="rId11"/>
    <p:sldId id="263" r:id="rId12"/>
    <p:sldId id="272" r:id="rId13"/>
    <p:sldId id="276" r:id="rId14"/>
    <p:sldId id="279" r:id="rId15"/>
    <p:sldId id="280" r:id="rId16"/>
    <p:sldId id="284" r:id="rId17"/>
    <p:sldId id="285" r:id="rId18"/>
    <p:sldId id="286" r:id="rId19"/>
    <p:sldId id="287" r:id="rId20"/>
    <p:sldId id="288" r:id="rId21"/>
    <p:sldId id="290" r:id="rId22"/>
    <p:sldId id="289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7A81D-DAAB-4367-8107-C09B3215CCBD}" v="2" dt="2024-08-02T16:15:3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B357-33A0-DA6E-BBC5-9B7B0907C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27FDE-E625-3929-5AAB-0C0AD04BB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E9511-074D-3D21-5DB1-92FA40C0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D7E9-B1DC-ABEB-43A1-3DC0E202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B013-397E-29A0-63E8-9AFBE617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1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4113-E679-4112-E3DC-E1EECAFB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CD904-74E5-32FF-CD69-68C79403A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A285-137F-9448-9E84-9C19CBB3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41EF-966F-1664-EC70-6CDE47F2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CDFB-196E-33CD-04DF-AD01F4F2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1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EC7C4-6C92-D126-531E-EE118F81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ED4A4-48D0-D5F1-E432-C507C9103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ED07-523B-DB82-5422-25FD9F5B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06A1-1A6E-AB50-FE69-97918CD8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0C89-5277-A423-9AB8-E6F5AE2C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1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C52D-8E3E-B5E3-8C66-2CCDA071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350C-1A57-70A1-EAD9-3A50C632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6AA5-FFC4-F3E8-90D0-E4FCD04E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743E-B307-B426-5247-BE892C2D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6C1B-530A-DF2B-78DC-118E8AE6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BB61-9E58-357A-CAC1-5EF09EE3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D9B6-7CCA-06F2-6BCE-7C9C9924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2851-E2C4-3234-EB28-9A0B827C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CC53-F465-D1DB-0D36-66A2829E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A781-E874-2E50-8E11-FD59218E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3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4682-27B0-2897-579F-0F716414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B3D8-6F36-D2FA-361E-B355C5FBE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6F4B2-3DBE-C206-AB92-F9CE756D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6CCF4-1442-88CC-C9FC-DB01B751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6EC89-1BAC-AFA8-F888-17E74869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D257C-17DF-50F4-6CC8-F53D8761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93A7-C3DC-34C6-6BB7-D530D119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F6FE-E562-F76E-3550-333AC427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30632-F34C-071C-C5F8-3690F948F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304F-7DAB-B124-4B2A-8ADB1534F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2D7BA-0631-778B-934E-F9CD5A6AE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C87F-3BDF-AC12-3502-F831091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699AF-62CB-A330-ECEA-DBDFFBC7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F6BE4-7FEC-46BB-DF47-19C8470B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0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2E08-A186-6A02-579C-5988E7DB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F6413-9DA2-1384-7943-32A667DD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3CEEF-2EF3-957A-D7B2-A4431ADA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87C34-5978-F638-F411-D9F76E49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7D282-FA6E-A8C2-02F4-27841BDA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EFE46-CAAD-1A71-316C-2EF05DC5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B4B54-15E3-7527-295B-27996FCC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1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1D5E-6574-5648-DAB2-022EF047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52AE-35DA-80A7-3F0E-F9313239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8261-3FAA-088D-870B-82CA4289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1A1F-7813-CCED-FFC0-D36ECB03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896C5-AB77-7573-089C-18401502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F0FB1-6F2D-FD3A-5DE7-FF05230D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D94B-32C1-BCFC-4A04-0CB329AC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EB221-1B09-6E9E-943B-27110DDDB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BEBEA-12A8-D2F9-331E-E2C958AC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A499D-9091-18B6-2EA9-C7E667B8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B5E2-0B54-8847-5877-C51A2C61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EFF4-B98F-17B7-52ED-9BA86FF8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7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47A21-37F3-115B-A2E2-971DEAC8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09AAD-2441-8983-FF55-954C17F7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310A-423C-6406-B0CF-976346BD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A42EA-4E1C-455C-9120-0D2686A9877B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8CCA-7F83-5F70-E3C7-A17614B5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7002-5AF7-429C-2286-D4AAAF3E3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C7F0C-1994-44BC-9E7A-050CEAA07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4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E3FB-C22E-8CA1-469C-2A7505E41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1E8A5-65FB-64D3-755E-936E136E9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92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FEE1-C35F-3770-CE63-A83756C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Remove_mitochondria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697C-8672-EBB9-37F0-291E02F6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taxa filter-table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-table dada2-table.qza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-taxonomy </a:t>
            </a:r>
            <a:r>
              <a:rPr lang="en-GB" dirty="0" err="1"/>
              <a:t>taxonomy_silva.qza</a:t>
            </a:r>
            <a:r>
              <a:rPr lang="en-GB" dirty="0"/>
              <a:t> \</a:t>
            </a:r>
          </a:p>
          <a:p>
            <a:r>
              <a:rPr lang="en-GB" dirty="0"/>
              <a:t>    --p-include </a:t>
            </a:r>
            <a:r>
              <a:rPr lang="en-GB" dirty="0" err="1"/>
              <a:t>d__Bacteria</a:t>
            </a:r>
            <a:r>
              <a:rPr lang="en-GB" dirty="0"/>
              <a:t> \</a:t>
            </a:r>
          </a:p>
          <a:p>
            <a:r>
              <a:rPr lang="en-GB" dirty="0"/>
              <a:t>    --p-exclude d__</a:t>
            </a:r>
            <a:r>
              <a:rPr lang="en-GB" dirty="0" err="1"/>
              <a:t>mitochondria,chloroplast</a:t>
            </a:r>
            <a:r>
              <a:rPr lang="en-GB" dirty="0"/>
              <a:t> \</a:t>
            </a:r>
          </a:p>
          <a:p>
            <a:r>
              <a:rPr lang="en-GB" dirty="0"/>
              <a:t>    --o-filtered-table </a:t>
            </a:r>
            <a:r>
              <a:rPr lang="en-GB" dirty="0" err="1"/>
              <a:t>table_filtered_decontamed.qza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45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4010-FD38-8A5F-0C02-5EE12A96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filtered_table.sh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C9E5-1360-C14F-851F-95B34F25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feature-table summarize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-table </a:t>
            </a:r>
            <a:r>
              <a:rPr lang="en-GB" dirty="0" err="1"/>
              <a:t>table_filtered_decontamed.qza</a:t>
            </a:r>
            <a:r>
              <a:rPr lang="en-GB" dirty="0"/>
              <a:t> \</a:t>
            </a:r>
          </a:p>
          <a:p>
            <a:r>
              <a:rPr lang="en-GB" dirty="0"/>
              <a:t>    --o-visualization </a:t>
            </a:r>
            <a:r>
              <a:rPr lang="en-GB" dirty="0" err="1"/>
              <a:t>table_filtered_decontamed.qzv</a:t>
            </a:r>
            <a:r>
              <a:rPr lang="en-GB" dirty="0"/>
              <a:t> \</a:t>
            </a:r>
          </a:p>
          <a:p>
            <a:r>
              <a:rPr lang="en-GB" dirty="0"/>
              <a:t>    --m-sample-metadata-file </a:t>
            </a:r>
            <a:r>
              <a:rPr lang="en-GB" dirty="0" err="1"/>
              <a:t>metadata.tsv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86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3A38-2752-6777-16C0-87825EA4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94F8-8ABB-3ABB-939B-8C8A8F27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Filtering to 10,000 depth initially as there are 12 samples that have feature counts under 10,000 and there is a maximum feature count of 73,750 (st4-3A)</a:t>
            </a:r>
          </a:p>
          <a:p>
            <a:endParaRPr lang="en-GB" dirty="0"/>
          </a:p>
          <a:p>
            <a:r>
              <a:rPr lang="en-GB" dirty="0"/>
              <a:t>Now going to filter to 10953</a:t>
            </a:r>
          </a:p>
          <a:p>
            <a:r>
              <a:rPr lang="en-GB" dirty="0"/>
              <a:t>Have full filter script: filtering_analysis.sh where you can change the filtering value</a:t>
            </a:r>
          </a:p>
        </p:txBody>
      </p:sp>
    </p:spTree>
    <p:extLst>
      <p:ext uri="{BB962C8B-B14F-4D97-AF65-F5344CB8AC3E}">
        <p14:creationId xmlns:p14="http://schemas.microsoft.com/office/powerpoint/2010/main" val="100839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18E2763-ABCF-078E-ACC0-135DF9779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4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6173-624D-510C-74F2-71DE1128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collapsed_table_frequency.sh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E1E6-C079-FB27-9CAD-27E6E0B2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tools export \ --input-path collapsed_table_frequency_L2.qza \ --output-path </a:t>
            </a:r>
            <a:r>
              <a:rPr lang="en-GB" dirty="0" err="1"/>
              <a:t>collapsed_table_frequency</a:t>
            </a:r>
            <a:r>
              <a:rPr lang="en-GB" dirty="0"/>
              <a:t>/L2 # Converting the BIOM file to TSV format </a:t>
            </a:r>
            <a:r>
              <a:rPr lang="en-GB" dirty="0" err="1"/>
              <a:t>biom</a:t>
            </a:r>
            <a:r>
              <a:rPr lang="en-GB" dirty="0"/>
              <a:t> convert \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collapsed_table_frequency</a:t>
            </a:r>
            <a:r>
              <a:rPr lang="en-GB" dirty="0"/>
              <a:t>/L2/feature-</a:t>
            </a:r>
            <a:r>
              <a:rPr lang="en-GB" dirty="0" err="1"/>
              <a:t>table.biom</a:t>
            </a:r>
            <a:r>
              <a:rPr lang="en-GB" dirty="0"/>
              <a:t> \ -o </a:t>
            </a:r>
            <a:r>
              <a:rPr lang="en-GB" dirty="0" err="1"/>
              <a:t>collapsed_table_frequency</a:t>
            </a:r>
            <a:r>
              <a:rPr lang="en-GB" dirty="0"/>
              <a:t>/L2/collapsed_table_frequency_L2.tsv \ --to-</a:t>
            </a:r>
            <a:r>
              <a:rPr lang="en-GB" dirty="0" err="1"/>
              <a:t>tsv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42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C9BF-55C3-71E1-027A-1E270112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phylogenetic tree:  build_phylo_tree.sh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F144-C9E4-64AE-31F6-545A5D27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phylogeny align-to-tree-</a:t>
            </a:r>
            <a:r>
              <a:rPr lang="en-GB" dirty="0" err="1"/>
              <a:t>mafft</a:t>
            </a:r>
            <a:r>
              <a:rPr lang="en-GB" dirty="0"/>
              <a:t>-</a:t>
            </a:r>
            <a:r>
              <a:rPr lang="en-GB" dirty="0" err="1"/>
              <a:t>fasttree</a:t>
            </a:r>
            <a:r>
              <a:rPr lang="en-GB" dirty="0"/>
              <a:t>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-sequences </a:t>
            </a:r>
            <a:r>
              <a:rPr lang="en-GB" dirty="0" err="1"/>
              <a:t>rep_seqs_final.qza</a:t>
            </a:r>
            <a:r>
              <a:rPr lang="en-GB" dirty="0"/>
              <a:t> \</a:t>
            </a:r>
          </a:p>
          <a:p>
            <a:r>
              <a:rPr lang="en-GB" dirty="0"/>
              <a:t>    --o-alignment aligned-rep-</a:t>
            </a:r>
            <a:r>
              <a:rPr lang="en-GB" dirty="0" err="1"/>
              <a:t>seqs.qza</a:t>
            </a:r>
            <a:r>
              <a:rPr lang="en-GB" dirty="0"/>
              <a:t> \</a:t>
            </a:r>
          </a:p>
          <a:p>
            <a:r>
              <a:rPr lang="en-GB" dirty="0"/>
              <a:t>    --o-masked-alignment masked-aligned-rep-</a:t>
            </a:r>
            <a:r>
              <a:rPr lang="en-GB" dirty="0" err="1"/>
              <a:t>seqs.qza</a:t>
            </a:r>
            <a:r>
              <a:rPr lang="en-GB" dirty="0"/>
              <a:t> \</a:t>
            </a:r>
          </a:p>
          <a:p>
            <a:r>
              <a:rPr lang="en-GB" dirty="0"/>
              <a:t>    --o-tree </a:t>
            </a:r>
            <a:r>
              <a:rPr lang="en-GB" dirty="0" err="1"/>
              <a:t>unrooted_tree.qza</a:t>
            </a:r>
            <a:r>
              <a:rPr lang="en-GB" dirty="0"/>
              <a:t> \</a:t>
            </a:r>
          </a:p>
          <a:p>
            <a:r>
              <a:rPr lang="en-GB" dirty="0"/>
              <a:t>    --o-rooted-tree </a:t>
            </a:r>
            <a:r>
              <a:rPr lang="en-GB" dirty="0" err="1"/>
              <a:t>rooted_tree.qza</a:t>
            </a:r>
            <a:r>
              <a:rPr lang="en-GB" dirty="0"/>
              <a:t> \</a:t>
            </a:r>
          </a:p>
          <a:p>
            <a:r>
              <a:rPr lang="en-GB" dirty="0"/>
              <a:t>    --p-n-threads 8</a:t>
            </a:r>
          </a:p>
        </p:txBody>
      </p:sp>
    </p:spTree>
    <p:extLst>
      <p:ext uri="{BB962C8B-B14F-4D97-AF65-F5344CB8AC3E}">
        <p14:creationId xmlns:p14="http://schemas.microsoft.com/office/powerpoint/2010/main" val="143533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85D7-FAFC-DE06-E139-2389FE4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5903-3F09-512D-FB1F-F5A7C351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filtering_analysis.sh</a:t>
            </a:r>
          </a:p>
          <a:p>
            <a:r>
              <a:rPr lang="en-GB" dirty="0" err="1"/>
              <a:t>Aggregate_pseudoreplicates</a:t>
            </a:r>
            <a:endParaRPr lang="en-GB" dirty="0"/>
          </a:p>
          <a:p>
            <a:r>
              <a:rPr lang="en-GB" dirty="0" err="1"/>
              <a:t>Sbatch</a:t>
            </a:r>
            <a:r>
              <a:rPr lang="en-GB" dirty="0"/>
              <a:t> collapse_levels.sh</a:t>
            </a:r>
          </a:p>
          <a:p>
            <a:r>
              <a:rPr lang="en-GB" dirty="0" err="1"/>
              <a:t>Sbatch</a:t>
            </a:r>
            <a:r>
              <a:rPr lang="en-GB" dirty="0"/>
              <a:t> build_phylo_tree.sh</a:t>
            </a:r>
          </a:p>
          <a:p>
            <a:r>
              <a:rPr lang="en-GB" dirty="0" err="1"/>
              <a:t>Calc_ab</a:t>
            </a:r>
            <a:endParaRPr lang="en-GB" dirty="0"/>
          </a:p>
          <a:p>
            <a:r>
              <a:rPr lang="en-GB" dirty="0" err="1"/>
              <a:t>Sbatch</a:t>
            </a:r>
            <a:r>
              <a:rPr lang="en-GB" dirty="0"/>
              <a:t> </a:t>
            </a:r>
            <a:r>
              <a:rPr lang="en-GB" dirty="0">
                <a:highlight>
                  <a:srgbClr val="FFFF00"/>
                </a:highlight>
              </a:rPr>
              <a:t>plot_rarefaction.sh</a:t>
            </a:r>
          </a:p>
        </p:txBody>
      </p:sp>
    </p:spTree>
    <p:extLst>
      <p:ext uri="{BB962C8B-B14F-4D97-AF65-F5344CB8AC3E}">
        <p14:creationId xmlns:p14="http://schemas.microsoft.com/office/powerpoint/2010/main" val="114614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34086-82D0-8D8F-B2C7-EAB00A5E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GB" sz="3700"/>
              <a:t>Rarefaction curves not plateauing at low enough depths. Shannon index is 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342C-69D6-F168-A948-BDE16B39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/>
              <a:t>10,000 min, 20,000 max:</a:t>
            </a:r>
          </a:p>
          <a:p>
            <a:pPr marL="0" indent="0" algn="ctr">
              <a:buNone/>
            </a:pPr>
            <a:endParaRPr lang="en-GB" sz="2000"/>
          </a:p>
        </p:txBody>
      </p:sp>
      <p:pic>
        <p:nvPicPr>
          <p:cNvPr id="5" name="Picture 4" descr="A line graph with different colored lines&#10;&#10;Description automatically generated">
            <a:extLst>
              <a:ext uri="{FF2B5EF4-FFF2-40B4-BE49-F238E27FC236}">
                <a16:creationId xmlns:a16="http://schemas.microsoft.com/office/drawing/2014/main" id="{EB7CE831-AF09-7A97-E6FC-D322B5E8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30" y="2405149"/>
            <a:ext cx="917504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6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7074-0B2D-F066-C83E-1D12D0B5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Observed features (beta) less good, 10,000 to 20,000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159A5-5203-E86E-D371-5E436A391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570" y="1997060"/>
            <a:ext cx="9464860" cy="4008467"/>
          </a:xfrm>
        </p:spPr>
      </p:pic>
    </p:spTree>
    <p:extLst>
      <p:ext uri="{BB962C8B-B14F-4D97-AF65-F5344CB8AC3E}">
        <p14:creationId xmlns:p14="http://schemas.microsoft.com/office/powerpoint/2010/main" val="410117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0BCB-9D34-CD6E-F329-39D301D5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10,000 observed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8976D-1BE7-D4BA-752D-6CBABF430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69" y="1825625"/>
            <a:ext cx="8688862" cy="4351338"/>
          </a:xfrm>
        </p:spPr>
      </p:pic>
    </p:spTree>
    <p:extLst>
      <p:ext uri="{BB962C8B-B14F-4D97-AF65-F5344CB8AC3E}">
        <p14:creationId xmlns:p14="http://schemas.microsoft.com/office/powerpoint/2010/main" val="341217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61D-233A-654F-316B-D1F6908D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import_qiime2_data.sh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9832-5459-F66D-40A8-719027EF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tools import \</a:t>
            </a:r>
          </a:p>
          <a:p>
            <a:r>
              <a:rPr lang="en-GB" dirty="0"/>
              <a:t>    --type '</a:t>
            </a:r>
            <a:r>
              <a:rPr lang="en-GB" dirty="0" err="1"/>
              <a:t>SampleData</a:t>
            </a:r>
            <a:r>
              <a:rPr lang="en-GB" dirty="0"/>
              <a:t>[</a:t>
            </a:r>
            <a:r>
              <a:rPr lang="en-GB" dirty="0" err="1"/>
              <a:t>PairedEndSequencesWithQuality</a:t>
            </a:r>
            <a:r>
              <a:rPr lang="en-GB" dirty="0"/>
              <a:t>]' \</a:t>
            </a:r>
          </a:p>
          <a:p>
            <a:r>
              <a:rPr lang="en-GB" dirty="0"/>
              <a:t>    --input-path testing \</a:t>
            </a:r>
          </a:p>
          <a:p>
            <a:r>
              <a:rPr lang="en-GB" dirty="0"/>
              <a:t>    --input-format '</a:t>
            </a:r>
            <a:r>
              <a:rPr lang="en-GB" dirty="0" err="1"/>
              <a:t>CasavaOneEightSingleLanePerSampleDirFmt</a:t>
            </a:r>
            <a:r>
              <a:rPr lang="en-GB" dirty="0"/>
              <a:t>' \</a:t>
            </a:r>
          </a:p>
          <a:p>
            <a:r>
              <a:rPr lang="en-GB" dirty="0"/>
              <a:t>    --output-path </a:t>
            </a:r>
            <a:r>
              <a:rPr lang="en-GB" dirty="0" err="1"/>
              <a:t>testing_reads.qza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0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A2E6-081D-397A-F670-1866E721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3E63-CB0E-2AC0-BBE8-0C316074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Sbatch</a:t>
            </a:r>
            <a:r>
              <a:rPr lang="en-GB" dirty="0"/>
              <a:t> </a:t>
            </a:r>
            <a:r>
              <a:rPr lang="en-GB" dirty="0" err="1"/>
              <a:t>filter_and_analyse</a:t>
            </a:r>
            <a:r>
              <a:rPr lang="en-GB" dirty="0"/>
              <a:t> produces core metrics</a:t>
            </a:r>
          </a:p>
          <a:p>
            <a:r>
              <a:rPr lang="en-GB" dirty="0"/>
              <a:t>alpha_group_significance.sh – alpha diversity stuff</a:t>
            </a:r>
          </a:p>
          <a:p>
            <a:r>
              <a:rPr lang="en-GB" dirty="0"/>
              <a:t>Collapse_levels.sh – collapses based on each taxonomic level.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17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0372-CEEE-47CA-EE10-8C3A1F3E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3762-06EC-6A82-1F3E-8D2CDD7E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 # Alpha-group-significance for observed features</a:t>
            </a:r>
          </a:p>
          <a:p>
            <a:r>
              <a:rPr lang="en-GB" dirty="0"/>
              <a:t>    </a:t>
            </a:r>
            <a:r>
              <a:rPr lang="en-GB" dirty="0" err="1"/>
              <a:t>qiime</a:t>
            </a:r>
            <a:r>
              <a:rPr lang="en-GB" dirty="0"/>
              <a:t> diversity alpha-group-significance \</a:t>
            </a:r>
          </a:p>
          <a:p>
            <a:r>
              <a:rPr lang="en-GB" dirty="0"/>
              <a:t>      --</a:t>
            </a:r>
            <a:r>
              <a:rPr lang="en-GB" dirty="0" err="1"/>
              <a:t>i</a:t>
            </a:r>
            <a:r>
              <a:rPr lang="en-GB" dirty="0"/>
              <a:t>-alpha-diversity core_metrics_results_5225/</a:t>
            </a:r>
            <a:r>
              <a:rPr lang="en-GB" dirty="0" err="1"/>
              <a:t>observed_features_vector.qza</a:t>
            </a:r>
            <a:r>
              <a:rPr lang="en-GB" dirty="0"/>
              <a:t> \</a:t>
            </a:r>
          </a:p>
          <a:p>
            <a:r>
              <a:rPr lang="en-GB" dirty="0"/>
              <a:t>      --m-metadata-file </a:t>
            </a:r>
            <a:r>
              <a:rPr lang="en-GB" dirty="0" err="1"/>
              <a:t>metadata_grouped.tsv</a:t>
            </a:r>
            <a:r>
              <a:rPr lang="en-GB" dirty="0"/>
              <a:t> \</a:t>
            </a:r>
          </a:p>
          <a:p>
            <a:r>
              <a:rPr lang="en-GB" dirty="0"/>
              <a:t>      --o-visualization core_metrics_results_5225/</a:t>
            </a:r>
            <a:r>
              <a:rPr lang="en-GB" dirty="0" err="1"/>
              <a:t>observed_features_alpha</a:t>
            </a:r>
            <a:r>
              <a:rPr lang="en-GB" dirty="0"/>
              <a:t>-group-</a:t>
            </a:r>
            <a:r>
              <a:rPr lang="en-GB" dirty="0" err="1"/>
              <a:t>significance.qzv</a:t>
            </a:r>
            <a:endParaRPr lang="en-GB" dirty="0"/>
          </a:p>
          <a:p>
            <a:endParaRPr lang="en-GB" dirty="0"/>
          </a:p>
          <a:p>
            <a:r>
              <a:rPr lang="en-GB" dirty="0"/>
              <a:t>    # Alpha-group-significance for Shannon diversity</a:t>
            </a:r>
          </a:p>
          <a:p>
            <a:r>
              <a:rPr lang="en-GB" dirty="0"/>
              <a:t>    </a:t>
            </a:r>
            <a:r>
              <a:rPr lang="en-GB" dirty="0" err="1"/>
              <a:t>qiime</a:t>
            </a:r>
            <a:r>
              <a:rPr lang="en-GB" dirty="0"/>
              <a:t> diversity alpha-group-significance \</a:t>
            </a:r>
          </a:p>
          <a:p>
            <a:r>
              <a:rPr lang="en-GB" dirty="0"/>
              <a:t>      --</a:t>
            </a:r>
            <a:r>
              <a:rPr lang="en-GB" dirty="0" err="1"/>
              <a:t>i</a:t>
            </a:r>
            <a:r>
              <a:rPr lang="en-GB" dirty="0"/>
              <a:t>-alpha-diversity core_metrics_results_5225/</a:t>
            </a:r>
            <a:r>
              <a:rPr lang="en-GB" dirty="0" err="1"/>
              <a:t>shannon_vector.qza</a:t>
            </a:r>
            <a:r>
              <a:rPr lang="en-GB" dirty="0"/>
              <a:t> \</a:t>
            </a:r>
          </a:p>
          <a:p>
            <a:r>
              <a:rPr lang="en-GB" dirty="0"/>
              <a:t>      --m-metadata-file </a:t>
            </a:r>
            <a:r>
              <a:rPr lang="en-GB" dirty="0" err="1"/>
              <a:t>metadata_grouped.tsv</a:t>
            </a:r>
            <a:r>
              <a:rPr lang="en-GB" dirty="0"/>
              <a:t> \</a:t>
            </a:r>
          </a:p>
          <a:p>
            <a:r>
              <a:rPr lang="en-GB" dirty="0"/>
              <a:t>      --o-visualization core_metrics_results_5225/</a:t>
            </a:r>
            <a:r>
              <a:rPr lang="en-GB" dirty="0" err="1"/>
              <a:t>shannon_alpha</a:t>
            </a:r>
            <a:r>
              <a:rPr lang="en-GB" dirty="0"/>
              <a:t>-group-</a:t>
            </a:r>
            <a:r>
              <a:rPr lang="en-GB" dirty="0" err="1"/>
              <a:t>significance.qzv</a:t>
            </a:r>
            <a:endParaRPr lang="en-GB" dirty="0"/>
          </a:p>
          <a:p>
            <a:endParaRPr lang="en-GB" dirty="0"/>
          </a:p>
          <a:p>
            <a:r>
              <a:rPr lang="en-GB" dirty="0"/>
              <a:t>    # Alpha-correlation for observed features correlation</a:t>
            </a:r>
          </a:p>
          <a:p>
            <a:r>
              <a:rPr lang="en-GB" dirty="0"/>
              <a:t>    </a:t>
            </a:r>
            <a:r>
              <a:rPr lang="en-GB" dirty="0" err="1"/>
              <a:t>qiime</a:t>
            </a:r>
            <a:r>
              <a:rPr lang="en-GB" dirty="0"/>
              <a:t> diversity alpha-correlation \</a:t>
            </a:r>
          </a:p>
          <a:p>
            <a:r>
              <a:rPr lang="en-GB" dirty="0"/>
              <a:t>      --</a:t>
            </a:r>
            <a:r>
              <a:rPr lang="en-GB" dirty="0" err="1"/>
              <a:t>i</a:t>
            </a:r>
            <a:r>
              <a:rPr lang="en-GB" dirty="0"/>
              <a:t>-alpha-diversity core_metrics_results_5225/</a:t>
            </a:r>
            <a:r>
              <a:rPr lang="en-GB" dirty="0" err="1"/>
              <a:t>observed_features_vector.qza</a:t>
            </a:r>
            <a:r>
              <a:rPr lang="en-GB" dirty="0"/>
              <a:t> \</a:t>
            </a:r>
          </a:p>
          <a:p>
            <a:r>
              <a:rPr lang="en-GB" dirty="0"/>
              <a:t>      --m-metadata-file </a:t>
            </a:r>
            <a:r>
              <a:rPr lang="en-GB" dirty="0" err="1"/>
              <a:t>metadata_grouped.tsv</a:t>
            </a:r>
            <a:r>
              <a:rPr lang="en-GB" dirty="0"/>
              <a:t> \</a:t>
            </a:r>
          </a:p>
          <a:p>
            <a:r>
              <a:rPr lang="en-GB" dirty="0"/>
              <a:t>      --o-visualization core_metrics_results_5225/</a:t>
            </a:r>
            <a:r>
              <a:rPr lang="en-GB" dirty="0" err="1"/>
              <a:t>observed_features_alpha-correlation.qzv</a:t>
            </a:r>
            <a:endParaRPr lang="en-GB" dirty="0"/>
          </a:p>
          <a:p>
            <a:endParaRPr lang="en-GB" dirty="0"/>
          </a:p>
          <a:p>
            <a:r>
              <a:rPr lang="en-GB" dirty="0"/>
              <a:t>    # Alpha-correlation for </a:t>
            </a:r>
            <a:r>
              <a:rPr lang="en-GB" dirty="0" err="1"/>
              <a:t>shannon</a:t>
            </a:r>
            <a:r>
              <a:rPr lang="en-GB" dirty="0"/>
              <a:t> correlation</a:t>
            </a:r>
          </a:p>
          <a:p>
            <a:r>
              <a:rPr lang="en-GB" dirty="0"/>
              <a:t>    </a:t>
            </a:r>
            <a:r>
              <a:rPr lang="en-GB" dirty="0" err="1"/>
              <a:t>qiime</a:t>
            </a:r>
            <a:r>
              <a:rPr lang="en-GB" dirty="0"/>
              <a:t> diversity alpha-correlation \</a:t>
            </a:r>
          </a:p>
          <a:p>
            <a:r>
              <a:rPr lang="en-GB" dirty="0"/>
              <a:t>      --</a:t>
            </a:r>
            <a:r>
              <a:rPr lang="en-GB" dirty="0" err="1"/>
              <a:t>i</a:t>
            </a:r>
            <a:r>
              <a:rPr lang="en-GB" dirty="0"/>
              <a:t>-alpha-diversity core_metrics_results_5225/</a:t>
            </a:r>
            <a:r>
              <a:rPr lang="en-GB" dirty="0" err="1"/>
              <a:t>shannon_vector.qza</a:t>
            </a:r>
            <a:r>
              <a:rPr lang="en-GB" dirty="0"/>
              <a:t> \</a:t>
            </a:r>
          </a:p>
          <a:p>
            <a:r>
              <a:rPr lang="en-GB" dirty="0"/>
              <a:t>      --m-metadata-file </a:t>
            </a:r>
            <a:r>
              <a:rPr lang="en-GB" dirty="0" err="1"/>
              <a:t>metadata_grouped.tsv</a:t>
            </a:r>
            <a:r>
              <a:rPr lang="en-GB" dirty="0"/>
              <a:t> \</a:t>
            </a:r>
          </a:p>
          <a:p>
            <a:r>
              <a:rPr lang="en-GB" dirty="0"/>
              <a:t>      --o-visualization core_metrics_results_5225/</a:t>
            </a:r>
            <a:r>
              <a:rPr lang="en-GB" dirty="0" err="1"/>
              <a:t>shannon_alpha-correlation.qzv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782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513-BEC9-C967-462E-34CD4DEC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F35A-0E43-C92E-C801-FF02771A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Create_grouped_table.sh – can amend what column of metadate that you are grouping the data by</a:t>
            </a:r>
          </a:p>
          <a:p>
            <a:endParaRPr lang="en-GB" dirty="0"/>
          </a:p>
          <a:p>
            <a:r>
              <a:rPr lang="en-GB" dirty="0"/>
              <a:t>Collapse_levels_site.sh – can amend to match the names from create_grouped_table.sh</a:t>
            </a:r>
          </a:p>
        </p:txBody>
      </p:sp>
    </p:spTree>
    <p:extLst>
      <p:ext uri="{BB962C8B-B14F-4D97-AF65-F5344CB8AC3E}">
        <p14:creationId xmlns:p14="http://schemas.microsoft.com/office/powerpoint/2010/main" val="91558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D4B1-A3DD-5814-9DCD-734CAE4F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Adonis calc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9097-8024-0428-844D-2807C3D6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# Run the QIIME 2 command if </a:t>
            </a:r>
            <a:r>
              <a:rPr lang="en-GB" dirty="0" err="1"/>
              <a:t>qiime</a:t>
            </a:r>
            <a:r>
              <a:rPr lang="en-GB" dirty="0"/>
              <a:t> is found</a:t>
            </a:r>
          </a:p>
          <a:p>
            <a:r>
              <a:rPr lang="en-GB" dirty="0"/>
              <a:t>if which </a:t>
            </a:r>
            <a:r>
              <a:rPr lang="en-GB" dirty="0" err="1"/>
              <a:t>qiime</a:t>
            </a:r>
            <a:r>
              <a:rPr lang="en-GB" dirty="0"/>
              <a:t> &gt; /dev/null; then</a:t>
            </a:r>
          </a:p>
          <a:p>
            <a:r>
              <a:rPr lang="en-GB" dirty="0"/>
              <a:t>    </a:t>
            </a:r>
            <a:r>
              <a:rPr lang="en-GB" dirty="0" err="1"/>
              <a:t>qiime</a:t>
            </a:r>
            <a:r>
              <a:rPr lang="en-GB" dirty="0"/>
              <a:t> diversity adonis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-distance-matrix </a:t>
            </a:r>
            <a:r>
              <a:rPr lang="en-GB" dirty="0" err="1"/>
              <a:t>core_metrics_results</a:t>
            </a:r>
            <a:r>
              <a:rPr lang="en-GB" dirty="0"/>
              <a:t>/</a:t>
            </a:r>
            <a:r>
              <a:rPr lang="en-GB" dirty="0" err="1"/>
              <a:t>bray_curtis_distance_matrix.qza</a:t>
            </a:r>
            <a:r>
              <a:rPr lang="en-GB" dirty="0"/>
              <a:t> \</a:t>
            </a:r>
          </a:p>
          <a:p>
            <a:r>
              <a:rPr lang="en-GB" dirty="0"/>
              <a:t>    --m-metadata-file </a:t>
            </a:r>
            <a:r>
              <a:rPr lang="en-GB" dirty="0" err="1"/>
              <a:t>metadata.tsv</a:t>
            </a:r>
            <a:r>
              <a:rPr lang="en-GB" dirty="0"/>
              <a:t> \</a:t>
            </a:r>
          </a:p>
          <a:p>
            <a:r>
              <a:rPr lang="en-GB" dirty="0"/>
              <a:t>    --p-formula "</a:t>
            </a:r>
            <a:r>
              <a:rPr lang="en-GB" dirty="0" err="1"/>
              <a:t>Phasic_community</a:t>
            </a:r>
            <a:r>
              <a:rPr lang="en-GB" dirty="0"/>
              <a:t>" \</a:t>
            </a:r>
          </a:p>
          <a:p>
            <a:r>
              <a:rPr lang="en-GB" dirty="0"/>
              <a:t>    --p-permutations 9999 \</a:t>
            </a:r>
          </a:p>
          <a:p>
            <a:r>
              <a:rPr lang="en-GB" dirty="0"/>
              <a:t>    --o-visualization adonis/</a:t>
            </a:r>
            <a:r>
              <a:rPr lang="en-GB" dirty="0" err="1"/>
              <a:t>adonis_bray_curtis_Sex.qzv</a:t>
            </a:r>
            <a:r>
              <a:rPr lang="en-GB" dirty="0"/>
              <a:t> \</a:t>
            </a:r>
          </a:p>
          <a:p>
            <a:r>
              <a:rPr lang="en-GB"/>
              <a:t>    --p-n-jobs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54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48CF-0896-2F48-39E6-B559A707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Demux_summarize.sh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7C9F-DBEF-2907-FDE1-95F48ABB6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</a:t>
            </a:r>
            <a:r>
              <a:rPr lang="en-GB" dirty="0" err="1"/>
              <a:t>demux</a:t>
            </a:r>
            <a:r>
              <a:rPr lang="en-GB" dirty="0"/>
              <a:t> summarize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-data </a:t>
            </a:r>
            <a:r>
              <a:rPr lang="en-GB" dirty="0" err="1"/>
              <a:t>reads.qza</a:t>
            </a:r>
            <a:r>
              <a:rPr lang="en-GB" dirty="0"/>
              <a:t> \</a:t>
            </a:r>
          </a:p>
          <a:p>
            <a:r>
              <a:rPr lang="en-GB" dirty="0"/>
              <a:t>    --o-visualization </a:t>
            </a:r>
            <a:r>
              <a:rPr lang="en-GB" dirty="0" err="1"/>
              <a:t>reads.qzv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87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9CB-30FC-34C2-3213-16D4E4E9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denoise_qiime2.sh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6DCC-C071-0BC6-EB89-92458D1A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qiime</a:t>
            </a:r>
            <a:r>
              <a:rPr lang="en-GB" dirty="0"/>
              <a:t> dada2 denoise-paired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-demultiplexed-</a:t>
            </a:r>
            <a:r>
              <a:rPr lang="en-GB" dirty="0" err="1"/>
              <a:t>seqs</a:t>
            </a:r>
            <a:r>
              <a:rPr lang="en-GB" dirty="0"/>
              <a:t> </a:t>
            </a:r>
            <a:r>
              <a:rPr lang="en-GB" dirty="0" err="1"/>
              <a:t>reads.qza</a:t>
            </a:r>
            <a:r>
              <a:rPr lang="en-GB" dirty="0"/>
              <a:t> \</a:t>
            </a:r>
          </a:p>
          <a:p>
            <a:r>
              <a:rPr lang="en-GB" dirty="0"/>
              <a:t>    --p-trim-left-f 19 \</a:t>
            </a:r>
          </a:p>
          <a:p>
            <a:r>
              <a:rPr lang="en-GB" dirty="0"/>
              <a:t>    --p-trim-left-r 20 \</a:t>
            </a:r>
          </a:p>
          <a:p>
            <a:r>
              <a:rPr lang="en-GB" dirty="0"/>
              <a:t>    --p-</a:t>
            </a:r>
            <a:r>
              <a:rPr lang="en-GB" dirty="0" err="1"/>
              <a:t>trunc</a:t>
            </a:r>
            <a:r>
              <a:rPr lang="en-GB" dirty="0"/>
              <a:t>-</a:t>
            </a:r>
            <a:r>
              <a:rPr lang="en-GB" dirty="0" err="1"/>
              <a:t>len</a:t>
            </a:r>
            <a:r>
              <a:rPr lang="en-GB" dirty="0"/>
              <a:t>-f 234 \</a:t>
            </a:r>
          </a:p>
          <a:p>
            <a:r>
              <a:rPr lang="en-GB" dirty="0"/>
              <a:t>    --p-</a:t>
            </a:r>
            <a:r>
              <a:rPr lang="en-GB" dirty="0" err="1"/>
              <a:t>trunc</a:t>
            </a:r>
            <a:r>
              <a:rPr lang="en-GB" dirty="0"/>
              <a:t>-</a:t>
            </a:r>
            <a:r>
              <a:rPr lang="en-GB" dirty="0" err="1"/>
              <a:t>len</a:t>
            </a:r>
            <a:r>
              <a:rPr lang="en-GB" dirty="0"/>
              <a:t>-r 60 \</a:t>
            </a:r>
          </a:p>
          <a:p>
            <a:r>
              <a:rPr lang="en-GB" dirty="0"/>
              <a:t>    --o-table testing_dada2-table.qza \</a:t>
            </a:r>
          </a:p>
          <a:p>
            <a:r>
              <a:rPr lang="en-GB" dirty="0"/>
              <a:t>    --o-representative-sequences testing_dada2-rep-seqs.qza \</a:t>
            </a:r>
          </a:p>
          <a:p>
            <a:r>
              <a:rPr lang="en-GB" dirty="0"/>
              <a:t>    --o-denoising-stats testing_dada2-stats.qza \</a:t>
            </a:r>
          </a:p>
          <a:p>
            <a:r>
              <a:rPr lang="en-GB" dirty="0"/>
              <a:t>    --p-n-threads 8</a:t>
            </a:r>
          </a:p>
        </p:txBody>
      </p:sp>
    </p:spTree>
    <p:extLst>
      <p:ext uri="{BB962C8B-B14F-4D97-AF65-F5344CB8AC3E}">
        <p14:creationId xmlns:p14="http://schemas.microsoft.com/office/powerpoint/2010/main" val="395159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CFA-8C95-DF85-7F69-7E22C669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visualize_rep_seqs.sh = summary of 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432D-2688-0DF1-8C32-4B481E6B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metadata tabulate \</a:t>
            </a:r>
          </a:p>
          <a:p>
            <a:r>
              <a:rPr lang="en-GB" dirty="0"/>
              <a:t>    --m-input-file dada2-stats.qza \</a:t>
            </a:r>
          </a:p>
          <a:p>
            <a:r>
              <a:rPr lang="en-GB" dirty="0"/>
              <a:t>    --o-visualization dada2-stats.qzv &amp;&amp; \</a:t>
            </a:r>
          </a:p>
          <a:p>
            <a:r>
              <a:rPr lang="en-GB" dirty="0"/>
              <a:t>    </a:t>
            </a:r>
            <a:r>
              <a:rPr lang="en-GB" dirty="0" err="1"/>
              <a:t>qiime</a:t>
            </a:r>
            <a:r>
              <a:rPr lang="en-GB" dirty="0"/>
              <a:t> feature-table tabulate-</a:t>
            </a:r>
            <a:r>
              <a:rPr lang="en-GB" dirty="0" err="1"/>
              <a:t>seqs</a:t>
            </a:r>
            <a:r>
              <a:rPr lang="en-GB" dirty="0"/>
              <a:t>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-data dada2-rep-seqs.qza \</a:t>
            </a:r>
          </a:p>
          <a:p>
            <a:r>
              <a:rPr lang="en-GB" dirty="0"/>
              <a:t>    --</a:t>
            </a:r>
            <a:r>
              <a:rPr lang="en-GB"/>
              <a:t>o-visualization dada2-rep-seqs</a:t>
            </a:r>
            <a:r>
              <a:rPr lang="en-GB" dirty="0"/>
              <a:t>.qzv</a:t>
            </a:r>
          </a:p>
        </p:txBody>
      </p:sp>
    </p:spTree>
    <p:extLst>
      <p:ext uri="{BB962C8B-B14F-4D97-AF65-F5344CB8AC3E}">
        <p14:creationId xmlns:p14="http://schemas.microsoft.com/office/powerpoint/2010/main" val="6470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A244-37ED-3EC9-531E-78088D6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Average_denoised_data.sh – may not be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EF17-A21B-201F-CF08-A988B6E1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qiime</a:t>
            </a:r>
            <a:r>
              <a:rPr lang="en-GB" dirty="0"/>
              <a:t> feature-table group \</a:t>
            </a:r>
          </a:p>
          <a:p>
            <a:r>
              <a:rPr lang="en-GB" dirty="0"/>
              <a:t>  --</a:t>
            </a:r>
            <a:r>
              <a:rPr lang="en-GB" dirty="0" err="1"/>
              <a:t>i</a:t>
            </a:r>
            <a:r>
              <a:rPr lang="en-GB" dirty="0"/>
              <a:t>-table  dada2-table.qza \</a:t>
            </a:r>
          </a:p>
          <a:p>
            <a:r>
              <a:rPr lang="en-GB" dirty="0"/>
              <a:t>  --p-axis sample \</a:t>
            </a:r>
          </a:p>
          <a:p>
            <a:r>
              <a:rPr lang="en-GB" dirty="0"/>
              <a:t>  --m-metadata-file </a:t>
            </a:r>
            <a:r>
              <a:rPr lang="en-GB" dirty="0" err="1"/>
              <a:t>metadata.tsv</a:t>
            </a:r>
            <a:r>
              <a:rPr lang="en-GB" dirty="0"/>
              <a:t> \</a:t>
            </a:r>
          </a:p>
          <a:p>
            <a:r>
              <a:rPr lang="en-GB" dirty="0"/>
              <a:t>  --m-metadata-column </a:t>
            </a:r>
            <a:r>
              <a:rPr lang="en-GB" dirty="0" err="1"/>
              <a:t>Site_layer</a:t>
            </a:r>
            <a:r>
              <a:rPr lang="en-GB" dirty="0"/>
              <a:t> \</a:t>
            </a:r>
          </a:p>
          <a:p>
            <a:r>
              <a:rPr lang="en-GB" dirty="0"/>
              <a:t>  --p-mode mean-ceiling \</a:t>
            </a:r>
          </a:p>
          <a:p>
            <a:r>
              <a:rPr lang="en-GB" dirty="0"/>
              <a:t>  --o-grouped-table grouped-</a:t>
            </a:r>
            <a:r>
              <a:rPr lang="en-GB" dirty="0" err="1"/>
              <a:t>table.qza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82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394D-FBDE-5F4E-6BC5-9B722D9C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import_classifier.sh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1590-FE10-212B-2D59-D9CCF3E6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feature-classifier classify-</a:t>
            </a:r>
            <a:r>
              <a:rPr lang="en-GB" dirty="0" err="1"/>
              <a:t>sklearn</a:t>
            </a:r>
            <a:r>
              <a:rPr lang="en-GB" dirty="0"/>
              <a:t> \</a:t>
            </a:r>
          </a:p>
          <a:p>
            <a:r>
              <a:rPr lang="en-GB" dirty="0"/>
              <a:t>    --i-classifier silva-138-99-515-806-nb-classifier.qza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-reads dada2-rep-seqs.qza \</a:t>
            </a:r>
          </a:p>
          <a:p>
            <a:r>
              <a:rPr lang="en-GB" dirty="0"/>
              <a:t>    --o-classification </a:t>
            </a:r>
            <a:r>
              <a:rPr lang="en-GB" dirty="0" err="1"/>
              <a:t>taxonomy_silva.qza</a:t>
            </a:r>
            <a:r>
              <a:rPr lang="en-GB" dirty="0"/>
              <a:t> \</a:t>
            </a:r>
          </a:p>
          <a:p>
            <a:r>
              <a:rPr lang="en-GB" dirty="0"/>
              <a:t>    --p-n-jobs 8</a:t>
            </a:r>
          </a:p>
        </p:txBody>
      </p:sp>
    </p:spTree>
    <p:extLst>
      <p:ext uri="{BB962C8B-B14F-4D97-AF65-F5344CB8AC3E}">
        <p14:creationId xmlns:p14="http://schemas.microsoft.com/office/powerpoint/2010/main" val="422103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C750-642E-2FC9-70F2-9E235BEF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taxonomy_tabulate.sh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2EEC-A917-01EC-9E89-577B6F03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metadata tabulate \</a:t>
            </a:r>
          </a:p>
          <a:p>
            <a:r>
              <a:rPr lang="en-GB" dirty="0"/>
              <a:t>    --m-input-file </a:t>
            </a:r>
            <a:r>
              <a:rPr lang="en-GB" dirty="0" err="1"/>
              <a:t>taxonomy_silva.qza</a:t>
            </a:r>
            <a:r>
              <a:rPr lang="en-GB" dirty="0"/>
              <a:t> \</a:t>
            </a:r>
          </a:p>
          <a:p>
            <a:r>
              <a:rPr lang="en-GB" dirty="0"/>
              <a:t>    --o-visualization </a:t>
            </a:r>
            <a:r>
              <a:rPr lang="en-GB" dirty="0" err="1"/>
              <a:t>taxonomy_silva.qzv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38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990-A7DE-5EB3-093A-A5276E8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taxonomy_plot.sh – for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3760-4975-A10A-18FE-A05F0EA2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qiime</a:t>
            </a:r>
            <a:r>
              <a:rPr lang="en-GB" dirty="0"/>
              <a:t> taxa </a:t>
            </a:r>
            <a:r>
              <a:rPr lang="en-GB" dirty="0" err="1"/>
              <a:t>barplot</a:t>
            </a:r>
            <a:r>
              <a:rPr lang="en-GB" dirty="0"/>
              <a:t>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-table dada2-table.qza \</a:t>
            </a:r>
          </a:p>
          <a:p>
            <a:r>
              <a:rPr lang="en-GB" dirty="0"/>
              <a:t>    --</a:t>
            </a:r>
            <a:r>
              <a:rPr lang="en-GB" dirty="0" err="1"/>
              <a:t>i</a:t>
            </a:r>
            <a:r>
              <a:rPr lang="en-GB" dirty="0"/>
              <a:t>-taxonomy </a:t>
            </a:r>
            <a:r>
              <a:rPr lang="en-GB" dirty="0" err="1"/>
              <a:t>taxonomy_silva.qza</a:t>
            </a:r>
            <a:r>
              <a:rPr lang="en-GB" dirty="0"/>
              <a:t> \</a:t>
            </a:r>
          </a:p>
          <a:p>
            <a:r>
              <a:rPr lang="en-GB" dirty="0"/>
              <a:t>    --m-metadata-file </a:t>
            </a:r>
            <a:r>
              <a:rPr lang="en-GB" dirty="0" err="1"/>
              <a:t>metadata.tsv</a:t>
            </a:r>
            <a:r>
              <a:rPr lang="en-GB" dirty="0"/>
              <a:t> \</a:t>
            </a:r>
          </a:p>
          <a:p>
            <a:r>
              <a:rPr lang="en-GB" dirty="0"/>
              <a:t>    --o-visualization </a:t>
            </a:r>
            <a:r>
              <a:rPr lang="en-GB" dirty="0" err="1"/>
              <a:t>bar_plots_check_silva.qzv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97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80428</TotalTime>
  <Words>1067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import_qiime2_data.sh</vt:lpstr>
      <vt:lpstr>Demux_summarize.sh</vt:lpstr>
      <vt:lpstr>denoise_qiime2.sh</vt:lpstr>
      <vt:lpstr>visualize_rep_seqs.sh = summary of denoising</vt:lpstr>
      <vt:lpstr>Average_denoised_data.sh – may not be needed</vt:lpstr>
      <vt:lpstr>import_classifier.sh</vt:lpstr>
      <vt:lpstr>taxonomy_tabulate.sh</vt:lpstr>
      <vt:lpstr>taxonomy_plot.sh – for checking</vt:lpstr>
      <vt:lpstr>Remove_mitochondria</vt:lpstr>
      <vt:lpstr>filtered_table.sh</vt:lpstr>
      <vt:lpstr>PowerPoint Presentation</vt:lpstr>
      <vt:lpstr>PowerPoint Presentation</vt:lpstr>
      <vt:lpstr>collapsed_table_frequency.sh</vt:lpstr>
      <vt:lpstr>Building phylogenetic tree:  build_phylo_tree.sh</vt:lpstr>
      <vt:lpstr>Order of filtering</vt:lpstr>
      <vt:lpstr>Rarefaction curves not plateauing at low enough depths. Shannon index is fine</vt:lpstr>
      <vt:lpstr>Observed features (beta) less good, 10,000 to 20,000</vt:lpstr>
      <vt:lpstr>10,000 observed features</vt:lpstr>
      <vt:lpstr>PowerPoint Presentation</vt:lpstr>
      <vt:lpstr>PowerPoint Presentation</vt:lpstr>
      <vt:lpstr>PowerPoint Presentation</vt:lpstr>
      <vt:lpstr>Adonis calc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McJarrow</dc:creator>
  <cp:lastModifiedBy>Rachel McJarrow</cp:lastModifiedBy>
  <cp:revision>2</cp:revision>
  <dcterms:created xsi:type="dcterms:W3CDTF">2024-06-18T11:20:22Z</dcterms:created>
  <dcterms:modified xsi:type="dcterms:W3CDTF">2024-09-05T09:50:01Z</dcterms:modified>
</cp:coreProperties>
</file>