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60" r:id="rId5"/>
    <p:sldId id="286" r:id="rId6"/>
    <p:sldId id="259" r:id="rId7"/>
    <p:sldId id="285" r:id="rId8"/>
    <p:sldId id="281" r:id="rId9"/>
    <p:sldId id="271" r:id="rId10"/>
    <p:sldId id="261" r:id="rId11"/>
    <p:sldId id="279" r:id="rId12"/>
    <p:sldId id="263" r:id="rId13"/>
    <p:sldId id="280" r:id="rId14"/>
    <p:sldId id="282" r:id="rId15"/>
    <p:sldId id="283" r:id="rId16"/>
    <p:sldId id="284" r:id="rId17"/>
    <p:sldId id="274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7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5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61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63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2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73D0FD-BEBF-4C7E-83D3-72D8BBE569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82EB0A-1F35-4565-B0CD-BA6869D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DC11-1DB7-4009-BB6E-209D3777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5954" y="1601639"/>
            <a:ext cx="5932839" cy="18250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ANALYSIS OF NEWS HEADLINES TO PREDICT STOCK MARKET MOVEMENT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FB868-9C67-45C8-9673-322DCC95A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5522" y="4935092"/>
            <a:ext cx="2172436" cy="1539443"/>
          </a:xfrm>
        </p:spPr>
        <p:txBody>
          <a:bodyPr>
            <a:normAutofit/>
          </a:bodyPr>
          <a:lstStyle/>
          <a:p>
            <a:r>
              <a:rPr lang="en-US" dirty="0" err="1"/>
              <a:t>Akshita</a:t>
            </a:r>
            <a:r>
              <a:rPr lang="en-US" dirty="0"/>
              <a:t> </a:t>
            </a:r>
            <a:r>
              <a:rPr lang="en-US" dirty="0" err="1"/>
              <a:t>Jaitly</a:t>
            </a:r>
            <a:endParaRPr lang="en-US" dirty="0"/>
          </a:p>
          <a:p>
            <a:r>
              <a:rPr lang="en-US" dirty="0"/>
              <a:t>Nirav Taneja</a:t>
            </a:r>
          </a:p>
          <a:p>
            <a:r>
              <a:rPr lang="en-US" dirty="0"/>
              <a:t>Rahul Raj Singh</a:t>
            </a:r>
          </a:p>
          <a:p>
            <a:endParaRPr lang="en-US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139567EB-1748-45CD-8C87-845D97DE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C280D-2332-4359-9E0F-61ECAC7DCE91}"/>
              </a:ext>
            </a:extLst>
          </p:cNvPr>
          <p:cNvSpPr txBox="1"/>
          <p:nvPr/>
        </p:nvSpPr>
        <p:spPr>
          <a:xfrm>
            <a:off x="4435954" y="868424"/>
            <a:ext cx="5848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BUDT758X - 0501 – </a:t>
            </a:r>
            <a:r>
              <a:rPr lang="en-US" sz="2000" b="1" dirty="0"/>
              <a:t>Data Processing and Analysis in Python</a:t>
            </a:r>
            <a:endParaRPr lang="en-US" sz="2400" dirty="0"/>
          </a:p>
        </p:txBody>
      </p:sp>
      <p:pic>
        <p:nvPicPr>
          <p:cNvPr id="1026" name="Picture 2" descr="Image result for stock prices">
            <a:extLst>
              <a:ext uri="{FF2B5EF4-FFF2-40B4-BE49-F238E27FC236}">
                <a16:creationId xmlns:a16="http://schemas.microsoft.com/office/drawing/2014/main" id="{AE0F6822-1640-4914-8C97-91E94BD3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3" y="506092"/>
            <a:ext cx="2164501" cy="140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ock market">
            <a:extLst>
              <a:ext uri="{FF2B5EF4-FFF2-40B4-BE49-F238E27FC236}">
                <a16:creationId xmlns:a16="http://schemas.microsoft.com/office/drawing/2014/main" id="{492D179D-D4A2-4AA2-AB5C-132D86F7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6" y="4835621"/>
            <a:ext cx="2670128" cy="15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9/11 news articles from 2001">
            <a:extLst>
              <a:ext uri="{FF2B5EF4-FFF2-40B4-BE49-F238E27FC236}">
                <a16:creationId xmlns:a16="http://schemas.microsoft.com/office/drawing/2014/main" id="{1468ABC1-F7D2-4926-B708-77D994AC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87" y="4089822"/>
            <a:ext cx="2995832" cy="22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60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0C89-756D-4E87-AAED-60835BC0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Preprocessing Dataset – Data Merging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2B800-EF24-4C13-8904-22C39DE1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B8BA78-CBCC-4C49-A65A-767870EB16AC}"/>
              </a:ext>
            </a:extLst>
          </p:cNvPr>
          <p:cNvSpPr txBox="1">
            <a:spLocks/>
          </p:cNvSpPr>
          <p:nvPr/>
        </p:nvSpPr>
        <p:spPr>
          <a:xfrm>
            <a:off x="887668" y="24680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step was combination of both the files ; We wanted the stock price data to concatenate with the reddit news headlines data. Our final dataset was called – </a:t>
            </a:r>
            <a:r>
              <a:rPr lang="en-US" b="1" dirty="0"/>
              <a:t>CombinedStockNews.csv </a:t>
            </a:r>
            <a:r>
              <a:rPr lang="en-US" dirty="0"/>
              <a:t>with 1988 unique dates and each date have </a:t>
            </a:r>
            <a:r>
              <a:rPr lang="en-US" b="1" dirty="0"/>
              <a:t>Top 25 </a:t>
            </a:r>
            <a:r>
              <a:rPr lang="en-US" dirty="0"/>
              <a:t>News Headlines and </a:t>
            </a:r>
            <a:r>
              <a:rPr lang="en-US" b="1" dirty="0"/>
              <a:t>Stock Market Features.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4E7D6-8B45-4CC6-A385-D1860B35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06777"/>
            <a:ext cx="868729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1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0C89-756D-4E87-AAED-60835BC0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Preprocessing Dataset -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2B800-EF24-4C13-8904-22C39DE1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B8BA78-CBCC-4C49-A65A-767870EB16AC}"/>
              </a:ext>
            </a:extLst>
          </p:cNvPr>
          <p:cNvSpPr txBox="1">
            <a:spLocks/>
          </p:cNvSpPr>
          <p:nvPr/>
        </p:nvSpPr>
        <p:spPr>
          <a:xfrm>
            <a:off x="1090708" y="3037876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Eliminating unwanted characters from news headlines.</a:t>
            </a:r>
          </a:p>
          <a:p>
            <a:r>
              <a:rPr lang="en-US" dirty="0"/>
              <a:t>Eliminating missing values – replace them with either ‘’ or </a:t>
            </a:r>
            <a:r>
              <a:rPr lang="en-US" dirty="0" err="1"/>
              <a:t>NaN</a:t>
            </a:r>
            <a:r>
              <a:rPr lang="en-US" dirty="0"/>
              <a:t> . </a:t>
            </a:r>
          </a:p>
          <a:p>
            <a:r>
              <a:rPr lang="en-US" dirty="0"/>
              <a:t>Added additional features of stock price variations - creating new columns</a:t>
            </a:r>
          </a:p>
          <a:p>
            <a:pPr marL="0" indent="0">
              <a:buNone/>
            </a:pPr>
            <a:r>
              <a:rPr lang="en-US" dirty="0"/>
              <a:t>     1. Net Change (Open Stock Price – Closing Stock Price)</a:t>
            </a:r>
          </a:p>
          <a:p>
            <a:pPr marL="0" indent="0">
              <a:buNone/>
            </a:pPr>
            <a:r>
              <a:rPr lang="en-US" dirty="0"/>
              <a:t>     2. Net Increase (Highest Stock Price – Open Stock Price)</a:t>
            </a:r>
          </a:p>
          <a:p>
            <a:pPr marL="0" indent="0">
              <a:buNone/>
            </a:pPr>
            <a:r>
              <a:rPr lang="en-US" dirty="0"/>
              <a:t>     3. Net Decrease (Open Stock Price – Lowest Stock Price)</a:t>
            </a:r>
          </a:p>
          <a:p>
            <a:pPr marL="0" indent="0">
              <a:buNone/>
            </a:pPr>
            <a:r>
              <a:rPr lang="en-US" dirty="0"/>
              <a:t>     4. Target Variable ( 1 if stock prices increases, 0 if stock prices decrease)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8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548-7257-41C8-ABFA-7DD6C82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Sentiment Analysis – Labeling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88C11-779E-4827-BAE0-F60EC048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with unlabeled data. We used </a:t>
            </a:r>
            <a:r>
              <a:rPr lang="en-US" b="1" dirty="0"/>
              <a:t>NLTK library</a:t>
            </a:r>
            <a:r>
              <a:rPr lang="en-US" dirty="0"/>
              <a:t> to label each of the top 25 news headlines for each day. </a:t>
            </a:r>
          </a:p>
          <a:p>
            <a:r>
              <a:rPr lang="en-US" dirty="0"/>
              <a:t>0 for negative, 1 for positive sentiment of a headline.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6C90C-D7D3-46F3-9B7B-B6044CC5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5" y="4121835"/>
            <a:ext cx="11258370" cy="20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6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548-7257-41C8-ABFA-7DD6C82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Sentiment Analysis – Modeling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88C11-779E-4827-BAE0-F60EC048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positive and negative corpus from news headlines we previously labeled. </a:t>
            </a:r>
          </a:p>
          <a:p>
            <a:r>
              <a:rPr lang="en-US" dirty="0"/>
              <a:t>We build a sentiment analysis model (training – testing) to predict the sentiment of a set of new headlines.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A074BB2-ADD0-4F12-9202-1783A465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105139"/>
            <a:ext cx="9228483" cy="24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5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548-7257-41C8-ABFA-7DD6C82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– Stock Prediction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88C11-779E-4827-BAE0-F60EC048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8C5AB65-E514-4A94-BFE9-DCBDBFB77483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aggregated the number of positive and negative headlines for each day and prepared the data frame while adding other features.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6F2BA-7722-4859-BC2D-31EEEE9E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71" y="3549160"/>
            <a:ext cx="7330065" cy="28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8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548-7257-41C8-ABFA-7DD6C82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– Logistic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88C11-779E-4827-BAE0-F60EC048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8C5AB65-E514-4A94-BFE9-DCBDBFB77483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achieved an accuracy of 98.32% with Logistic Regression.</a:t>
            </a:r>
          </a:p>
          <a:p>
            <a:endParaRPr lang="en-US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C17C9C-37C0-4E76-A10F-F3EB0575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53" y="3387885"/>
            <a:ext cx="7878849" cy="3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548-7257-41C8-ABFA-7DD6C82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– Neural 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88C11-779E-4827-BAE0-F60EC048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8C5AB65-E514-4A94-BFE9-DCBDBFB77483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achieved an accuracy of 98.8 with Neural Network.</a:t>
            </a:r>
          </a:p>
          <a:p>
            <a:r>
              <a:rPr lang="en-US" dirty="0"/>
              <a:t> Using batch size of 100 and Epoch – 150. </a:t>
            </a:r>
          </a:p>
          <a:p>
            <a:endParaRPr lang="en-US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D93FF0-A03E-4C8D-9A1B-81F8596D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138613"/>
            <a:ext cx="10306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4C6E10-B275-4C3E-858B-F9D95ED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XG Boost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7BE6BEC8-2C1F-478E-A439-DD61B62F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53" y="3778278"/>
            <a:ext cx="5093632" cy="27843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FC630-81A3-49E3-8EB3-1C15505EECBF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achieved an accuracy of 98.24 with XG Boost model.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3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A848-8F00-4E90-A6C7-F1C3CF6F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Discussions 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C3DC494-F7BC-4687-8AAD-2A09FE09EEB8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i="1" dirty="0"/>
              <a:t>There is a high correlation between the top news headlines and the movement of stock market on any given day. </a:t>
            </a:r>
          </a:p>
          <a:p>
            <a:r>
              <a:rPr lang="en-US" dirty="0"/>
              <a:t>Using the sentiment analysis model , we are now capable of predicting the sentiment of a set of news headlines. </a:t>
            </a:r>
          </a:p>
          <a:p>
            <a:r>
              <a:rPr lang="en-US" dirty="0"/>
              <a:t>Using this analysis combined with the stock prediction model, we recommend that the features used , will be beneficial in predicting the fluctuation of stock market. 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91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3BE80-1229-4BC4-B3B0-6C69F076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41" r="-1" b="-1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359A9-549D-4655-B64A-FDD2AC09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THE END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3B5D-CEF8-4F66-B267-5878C95A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18D5-66BA-4249-B06B-FFDB9DF4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10" y="2597426"/>
            <a:ext cx="10376452" cy="42605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Executive Summary</a:t>
            </a:r>
          </a:p>
          <a:p>
            <a:r>
              <a:rPr lang="en-US" b="1" dirty="0"/>
              <a:t>Define the Problem</a:t>
            </a:r>
          </a:p>
          <a:p>
            <a:r>
              <a:rPr lang="en-US" b="1" dirty="0"/>
              <a:t>Challenges</a:t>
            </a:r>
          </a:p>
          <a:p>
            <a:r>
              <a:rPr lang="en-US" b="1" dirty="0"/>
              <a:t>Data Description</a:t>
            </a:r>
          </a:p>
          <a:p>
            <a:r>
              <a:rPr lang="en-US" b="1" dirty="0"/>
              <a:t>Exploratory Analysis</a:t>
            </a:r>
          </a:p>
          <a:p>
            <a:r>
              <a:rPr lang="en-US" b="1" dirty="0"/>
              <a:t>Data Preprocessing/ Feature Engineering</a:t>
            </a:r>
          </a:p>
          <a:p>
            <a:r>
              <a:rPr lang="en-US" b="1" dirty="0"/>
              <a:t>Preprocessing</a:t>
            </a:r>
          </a:p>
          <a:p>
            <a:r>
              <a:rPr lang="en-US" b="1" dirty="0"/>
              <a:t>Sentimental Analysis</a:t>
            </a:r>
          </a:p>
          <a:p>
            <a:r>
              <a:rPr lang="en-US" b="1" dirty="0"/>
              <a:t>Model – LR, NN, XGB</a:t>
            </a:r>
          </a:p>
          <a:p>
            <a:r>
              <a:rPr lang="en-US" b="1" dirty="0"/>
              <a:t>Implications and Discussions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9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C97B-75AB-44B1-AC47-2C4FBE4F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D8E3-9AC6-41D8-B3B8-C81F7DF9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05504"/>
            <a:ext cx="8825659" cy="3416300"/>
          </a:xfrm>
        </p:spPr>
        <p:txBody>
          <a:bodyPr/>
          <a:lstStyle/>
          <a:p>
            <a:r>
              <a:rPr lang="en-US" dirty="0"/>
              <a:t>Efficient Market Hypothesis is the popular theory about stock prediction. With its failure much research has been carried in the area of prediction of stocks. </a:t>
            </a:r>
          </a:p>
          <a:p>
            <a:r>
              <a:rPr lang="en-US" dirty="0"/>
              <a:t>This project is about taking non quantifiable data such as headlines of news articles and predicting future stock trend with news sentiment classification. </a:t>
            </a:r>
          </a:p>
          <a:p>
            <a:r>
              <a:rPr lang="en-US" dirty="0"/>
              <a:t>Assuming that news articles have impact on stock market, </a:t>
            </a:r>
            <a:r>
              <a:rPr lang="en-US" b="1" dirty="0"/>
              <a:t>this is an attempt to study relationship between news and stock trend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954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ED87-C28F-4B1A-A7B6-5B6E78A6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9DF3-7284-48CF-A08E-CBB6C005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5" y="3011772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i="1" dirty="0"/>
              <a:t>Is there an impact of positive/negative news headlines on opening/closing stock prices on any given day?</a:t>
            </a:r>
          </a:p>
          <a:p>
            <a:r>
              <a:rPr lang="en-US" sz="2400" i="1" dirty="0"/>
              <a:t>Can we predict the movement of the stock prices by analyzing the text given in news headlines?</a:t>
            </a:r>
          </a:p>
        </p:txBody>
      </p:sp>
    </p:spTree>
    <p:extLst>
      <p:ext uri="{BB962C8B-B14F-4D97-AF65-F5344CB8AC3E}">
        <p14:creationId xmlns:p14="http://schemas.microsoft.com/office/powerpoint/2010/main" val="18287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ED87-C28F-4B1A-A7B6-5B6E78A6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9DF3-7284-48CF-A08E-CBB6C005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5" y="3011772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b="1" i="1" dirty="0"/>
              <a:t>Merging the Data</a:t>
            </a:r>
          </a:p>
          <a:p>
            <a:r>
              <a:rPr lang="en-US" sz="2400" b="1" i="1" dirty="0"/>
              <a:t>Labeling the Data</a:t>
            </a:r>
          </a:p>
          <a:p>
            <a:r>
              <a:rPr lang="en-US" sz="2400" b="1" i="1" dirty="0"/>
              <a:t>Deriving Correlations </a:t>
            </a:r>
          </a:p>
          <a:p>
            <a:r>
              <a:rPr lang="en-US" sz="2400" b="1" i="1" dirty="0"/>
              <a:t>Improving Accuracy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846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D9DC-F104-4E8A-AE18-5F66ABB6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EECA-0B1B-4EAC-8064-91E58CEA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working with the two datasets. The first dataset called </a:t>
            </a:r>
            <a:r>
              <a:rPr lang="en-US" b="1" i="1" dirty="0"/>
              <a:t>Redditnews.csv </a:t>
            </a:r>
            <a:r>
              <a:rPr lang="en-US" dirty="0"/>
              <a:t>– which contains news headlines and dates of </a:t>
            </a:r>
            <a:r>
              <a:rPr lang="en-US" b="1" dirty="0"/>
              <a:t>73608</a:t>
            </a:r>
            <a:r>
              <a:rPr lang="en-US" dirty="0"/>
              <a:t> news articles dated from </a:t>
            </a:r>
            <a:r>
              <a:rPr lang="en-US" b="1" dirty="0"/>
              <a:t>08/08/2008</a:t>
            </a:r>
            <a:r>
              <a:rPr lang="en-US" dirty="0"/>
              <a:t> to </a:t>
            </a:r>
            <a:r>
              <a:rPr lang="en-US" b="1" dirty="0"/>
              <a:t>07/01/2016</a:t>
            </a:r>
            <a:r>
              <a:rPr lang="en-US" dirty="0"/>
              <a:t> 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9B3EC-301C-4A86-8347-FA816047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6" y="4162640"/>
            <a:ext cx="4828707" cy="16057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622D7-C080-4468-840B-F289BEBE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24857"/>
            <a:ext cx="4828707" cy="19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D9DC-F104-4E8A-AE18-5F66ABB6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EECA-0B1B-4EAC-8064-91E58CEA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dataset called </a:t>
            </a:r>
            <a:r>
              <a:rPr lang="en-US" b="1" i="1" dirty="0"/>
              <a:t>upload_DJIA_table.csv </a:t>
            </a:r>
            <a:r>
              <a:rPr lang="en-US" dirty="0"/>
              <a:t>contains the opening, closing, high, low stock prices dated for the same time period barring weekend(Stock Market Closure)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EAC34-9E91-457A-82B1-141D98E0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7" y="4172996"/>
            <a:ext cx="5709601" cy="225353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371C3-E89E-4C1B-884E-F25F1BC2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04" y="4172996"/>
            <a:ext cx="5634132" cy="159235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68605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548-7257-41C8-ABFA-7DD6C82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Exploratory Data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6AA85-9AEF-40E6-B4E8-A2D5847F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1" y="2502176"/>
            <a:ext cx="4410075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66C2B-748D-4A16-968B-218F3F1C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620" y="2502176"/>
            <a:ext cx="6002569" cy="4123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D5F8B-2B2B-4AA5-B7F2-2C966AF5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01" y="4803244"/>
            <a:ext cx="3704580" cy="18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2548-7257-41C8-ABFA-7DD6C82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Exploratory Data Analysis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1AB3D9-20A7-4D52-8AB8-4101375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5" y="3071192"/>
            <a:ext cx="4904214" cy="310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63C01-0805-487C-8D83-BECDE0E6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13" y="2317154"/>
            <a:ext cx="5537752" cy="42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653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Adobe Fangsong Std R</vt:lpstr>
      <vt:lpstr>Arial</vt:lpstr>
      <vt:lpstr>Century Gothic</vt:lpstr>
      <vt:lpstr>Wingdings 3</vt:lpstr>
      <vt:lpstr>Ion Boardroom</vt:lpstr>
      <vt:lpstr>ANALYSIS OF NEWS HEADLINES TO PREDICT STOCK MARKET MOVEMENT </vt:lpstr>
      <vt:lpstr>AGENDA</vt:lpstr>
      <vt:lpstr>Executive Summary</vt:lpstr>
      <vt:lpstr>Define the Problem </vt:lpstr>
      <vt:lpstr>Challenges </vt:lpstr>
      <vt:lpstr>Data description</vt:lpstr>
      <vt:lpstr>Data description</vt:lpstr>
      <vt:lpstr>Exploratory Data Analysis</vt:lpstr>
      <vt:lpstr>Exploratory Data Analysis</vt:lpstr>
      <vt:lpstr>Preprocessing Dataset – Data Merging</vt:lpstr>
      <vt:lpstr>Preprocessing Dataset - Cleaning</vt:lpstr>
      <vt:lpstr>Sentiment Analysis – Labeling </vt:lpstr>
      <vt:lpstr>Sentiment Analysis – Modeling  </vt:lpstr>
      <vt:lpstr>Model – Stock Prediction</vt:lpstr>
      <vt:lpstr>Model – Logistic Regression</vt:lpstr>
      <vt:lpstr>Model – Neural Network</vt:lpstr>
      <vt:lpstr>Model – XG Boost</vt:lpstr>
      <vt:lpstr>Implications and Discussions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NEWS HEADLINES TO PREDICT STOCK MARKET MOVEMENT </dc:title>
  <dc:creator>Nirav Taneja</dc:creator>
  <cp:lastModifiedBy>Nirav Taneja</cp:lastModifiedBy>
  <cp:revision>16</cp:revision>
  <dcterms:created xsi:type="dcterms:W3CDTF">2019-12-08T19:22:23Z</dcterms:created>
  <dcterms:modified xsi:type="dcterms:W3CDTF">2019-12-08T21:50:25Z</dcterms:modified>
</cp:coreProperties>
</file>