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0140203f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0140203f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0140203f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0140203f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0140203f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0140203f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0140203f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0140203f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0140203f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0140203f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0140203f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0140203f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0140203f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0140203f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0140203f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0140203f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0140203f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0140203f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w"/>
              <a:t>Python Data Analysis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a:t>Creator : Rahmoni Adamov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idx="1" type="subTitle"/>
          </p:nvPr>
        </p:nvSpPr>
        <p:spPr>
          <a:xfrm>
            <a:off x="379975" y="414000"/>
            <a:ext cx="61476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w" sz="2494">
                <a:solidFill>
                  <a:srgbClr val="111111"/>
                </a:solidFill>
              </a:rPr>
              <a:t>the random forest feature importance</a:t>
            </a:r>
            <a:endParaRPr>
              <a:solidFill>
                <a:srgbClr val="111111"/>
              </a:solidFill>
            </a:endParaRPr>
          </a:p>
        </p:txBody>
      </p:sp>
      <p:sp>
        <p:nvSpPr>
          <p:cNvPr id="339" name="Google Shape;339;p22"/>
          <p:cNvSpPr txBox="1"/>
          <p:nvPr/>
        </p:nvSpPr>
        <p:spPr>
          <a:xfrm>
            <a:off x="821475" y="1258125"/>
            <a:ext cx="7090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solidFill>
                  <a:srgbClr val="111111"/>
                </a:solidFill>
              </a:rPr>
              <a:t>It is a set of Decision Trees. Each Decision Tree is a set of internal nodes and leaves. In the internal node, the selected feature is used to make decision how to divide the data set into two separate sets with similars responses within. The features for internal nodes are selected with some criterion, which for classification tasks can be gini impurity or information gain, and for regression is variance reduction. We can measure how each feature decrease the impurity of the split (the feature with highest decrease is selected for internal node). For each feature we can collect how on average it decreases the impurity. The average over all trees in the forest is the measure of the feature importance.</a:t>
            </a:r>
            <a:endParaRPr sz="1600">
              <a:solidFill>
                <a:srgbClr val="11111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510650" y="429250"/>
            <a:ext cx="7415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2300" u="sng">
                <a:latin typeface="Nunito"/>
                <a:ea typeface="Nunito"/>
                <a:cs typeface="Nunito"/>
                <a:sym typeface="Nunito"/>
              </a:rPr>
              <a:t>The problem:</a:t>
            </a:r>
            <a:endParaRPr b="1" sz="2300" u="sng">
              <a:latin typeface="Nunito"/>
              <a:ea typeface="Nunito"/>
              <a:cs typeface="Nunito"/>
              <a:sym typeface="Nunito"/>
            </a:endParaRPr>
          </a:p>
        </p:txBody>
      </p:sp>
      <p:sp>
        <p:nvSpPr>
          <p:cNvPr id="284" name="Google Shape;284;p14"/>
          <p:cNvSpPr txBox="1"/>
          <p:nvPr/>
        </p:nvSpPr>
        <p:spPr>
          <a:xfrm>
            <a:off x="651275" y="1161925"/>
            <a:ext cx="7659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I’m Trying to Predict </a:t>
            </a:r>
            <a:r>
              <a:rPr lang="iw">
                <a:latin typeface="Nunito"/>
                <a:ea typeface="Nunito"/>
                <a:cs typeface="Nunito"/>
                <a:sym typeface="Nunito"/>
              </a:rPr>
              <a:t>through</a:t>
            </a:r>
            <a:r>
              <a:rPr lang="iw">
                <a:latin typeface="Nunito"/>
                <a:ea typeface="Nunito"/>
                <a:cs typeface="Nunito"/>
                <a:sym typeface="Nunito"/>
              </a:rPr>
              <a:t> the Churn Data </a:t>
            </a:r>
            <a:r>
              <a:rPr lang="iw">
                <a:latin typeface="Nunito"/>
                <a:ea typeface="Nunito"/>
                <a:cs typeface="Nunito"/>
                <a:sym typeface="Nunito"/>
              </a:rPr>
              <a:t>which</a:t>
            </a:r>
            <a:r>
              <a:rPr lang="iw">
                <a:latin typeface="Nunito"/>
                <a:ea typeface="Nunito"/>
                <a:cs typeface="Nunito"/>
                <a:sym typeface="Nunito"/>
              </a:rPr>
              <a:t> elements causes the highest churn </a:t>
            </a:r>
            <a:r>
              <a:rPr lang="iw">
                <a:latin typeface="Nunito"/>
                <a:ea typeface="Nunito"/>
                <a:cs typeface="Nunito"/>
                <a:sym typeface="Nunito"/>
              </a:rPr>
              <a:t>percentage.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The data that available for that cause is the churn data set ( Seniority,Tenure,contract etc)</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The motivation behind of solving the problem starts with get the stability for the organization and ends up with growing the business customer population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subTitle"/>
          </p:nvPr>
        </p:nvSpPr>
        <p:spPr>
          <a:xfrm>
            <a:off x="253775" y="3582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300" u="sng">
                <a:solidFill>
                  <a:srgbClr val="000000"/>
                </a:solidFill>
              </a:rPr>
              <a:t>Data description:</a:t>
            </a:r>
            <a:endParaRPr b="1" sz="2300" u="sng">
              <a:solidFill>
                <a:srgbClr val="000000"/>
              </a:solidFill>
            </a:endParaRPr>
          </a:p>
        </p:txBody>
      </p:sp>
      <p:sp>
        <p:nvSpPr>
          <p:cNvPr id="290" name="Google Shape;290;p15"/>
          <p:cNvSpPr txBox="1"/>
          <p:nvPr/>
        </p:nvSpPr>
        <p:spPr>
          <a:xfrm>
            <a:off x="498950" y="1059000"/>
            <a:ext cx="8064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There are 7043 lines within the dataset , for testing i have used 2,000 customers and the rest used for training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there are 20 features in the dataset some of them irrelevant and some of them needed to be manipulated in order so i can use them to get the right conclusions.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after i have searched for some missing values ( nan/nulls) i found that in total charges there was 11 empty values “ “ , after a deep check i got to an assumption that is equal to 0 charges and that what i replaced </a:t>
            </a:r>
            <a:r>
              <a:rPr lang="iw">
                <a:latin typeface="Nunito"/>
                <a:ea typeface="Nunito"/>
                <a:cs typeface="Nunito"/>
                <a:sym typeface="Nunito"/>
              </a:rPr>
              <a:t>instead</a:t>
            </a:r>
            <a:r>
              <a:rPr lang="iw">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subTitle"/>
          </p:nvPr>
        </p:nvSpPr>
        <p:spPr>
          <a:xfrm>
            <a:off x="151975" y="297125"/>
            <a:ext cx="60390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w" sz="1835">
                <a:solidFill>
                  <a:srgbClr val="000000"/>
                </a:solidFill>
              </a:rPr>
              <a:t>Various aspects of the data by visualization graphs</a:t>
            </a:r>
            <a:endParaRPr sz="1835">
              <a:solidFill>
                <a:srgbClr val="000000"/>
              </a:solidFill>
            </a:endParaRPr>
          </a:p>
          <a:p>
            <a:pPr indent="0" lvl="0" marL="0" rtl="0" algn="l">
              <a:spcBef>
                <a:spcPts val="0"/>
              </a:spcBef>
              <a:spcAft>
                <a:spcPts val="0"/>
              </a:spcAft>
              <a:buNone/>
            </a:pPr>
            <a:r>
              <a:t/>
            </a:r>
            <a:endParaRPr>
              <a:solidFill>
                <a:srgbClr val="000000"/>
              </a:solidFill>
            </a:endParaRPr>
          </a:p>
        </p:txBody>
      </p:sp>
      <p:pic>
        <p:nvPicPr>
          <p:cNvPr id="296" name="Google Shape;296;p16"/>
          <p:cNvPicPr preferRelativeResize="0"/>
          <p:nvPr/>
        </p:nvPicPr>
        <p:blipFill>
          <a:blip r:embed="rId3">
            <a:alphaModFix/>
          </a:blip>
          <a:stretch>
            <a:fillRect/>
          </a:stretch>
        </p:blipFill>
        <p:spPr>
          <a:xfrm>
            <a:off x="151975" y="865500"/>
            <a:ext cx="5581801" cy="3003350"/>
          </a:xfrm>
          <a:prstGeom prst="rect">
            <a:avLst/>
          </a:prstGeom>
          <a:noFill/>
          <a:ln>
            <a:noFill/>
          </a:ln>
        </p:spPr>
      </p:pic>
      <p:pic>
        <p:nvPicPr>
          <p:cNvPr id="297" name="Google Shape;297;p16"/>
          <p:cNvPicPr preferRelativeResize="0"/>
          <p:nvPr/>
        </p:nvPicPr>
        <p:blipFill>
          <a:blip r:embed="rId4">
            <a:alphaModFix/>
          </a:blip>
          <a:stretch>
            <a:fillRect/>
          </a:stretch>
        </p:blipFill>
        <p:spPr>
          <a:xfrm>
            <a:off x="5813875" y="1034238"/>
            <a:ext cx="2648225" cy="26658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478200" y="81125"/>
            <a:ext cx="3543300" cy="2647950"/>
          </a:xfrm>
          <a:prstGeom prst="rect">
            <a:avLst/>
          </a:prstGeom>
          <a:noFill/>
          <a:ln>
            <a:noFill/>
          </a:ln>
        </p:spPr>
      </p:pic>
      <p:sp>
        <p:nvSpPr>
          <p:cNvPr id="303" name="Google Shape;303;p17"/>
          <p:cNvSpPr txBox="1"/>
          <p:nvPr/>
        </p:nvSpPr>
        <p:spPr>
          <a:xfrm>
            <a:off x="4877475" y="295300"/>
            <a:ext cx="3716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on the first graph we can see clearly that the churn rate is higher within the lower Tenure scale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somewhere</a:t>
            </a:r>
            <a:r>
              <a:rPr lang="iw">
                <a:latin typeface="Nunito"/>
                <a:ea typeface="Nunito"/>
                <a:cs typeface="Nunito"/>
                <a:sym typeface="Nunito"/>
              </a:rPr>
              <a:t> between 0-6 tenure and also 7-20</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that tells us that the higher tenure of the customer the higher </a:t>
            </a:r>
            <a:r>
              <a:rPr lang="iw">
                <a:latin typeface="Nunito"/>
                <a:ea typeface="Nunito"/>
                <a:cs typeface="Nunito"/>
                <a:sym typeface="Nunito"/>
              </a:rPr>
              <a:t>percentage</a:t>
            </a:r>
            <a:r>
              <a:rPr lang="iw">
                <a:latin typeface="Nunito"/>
                <a:ea typeface="Nunito"/>
                <a:cs typeface="Nunito"/>
                <a:sym typeface="Nunito"/>
              </a:rPr>
              <a:t> that he will stay loyal to the organization.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on this second graph i check the churn ratio of three components : Seniority , Partner and Dependents.</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the results are crystal clear : seniors with no partner and no </a:t>
            </a:r>
            <a:r>
              <a:rPr lang="iw">
                <a:latin typeface="Nunito"/>
                <a:ea typeface="Nunito"/>
                <a:cs typeface="Nunito"/>
                <a:sym typeface="Nunito"/>
              </a:rPr>
              <a:t>dependents are more likly to churn then the others.</a:t>
            </a:r>
            <a:r>
              <a:rPr lang="iw">
                <a:latin typeface="Nunito"/>
                <a:ea typeface="Nunito"/>
                <a:cs typeface="Nunito"/>
                <a:sym typeface="Nunito"/>
              </a:rPr>
              <a:t> </a:t>
            </a:r>
            <a:endParaRPr>
              <a:latin typeface="Nunito"/>
              <a:ea typeface="Nunito"/>
              <a:cs typeface="Nunito"/>
              <a:sym typeface="Nunito"/>
            </a:endParaRPr>
          </a:p>
        </p:txBody>
      </p:sp>
      <p:pic>
        <p:nvPicPr>
          <p:cNvPr id="304" name="Google Shape;304;p17"/>
          <p:cNvPicPr preferRelativeResize="0"/>
          <p:nvPr/>
        </p:nvPicPr>
        <p:blipFill>
          <a:blip r:embed="rId4">
            <a:alphaModFix/>
          </a:blip>
          <a:stretch>
            <a:fillRect/>
          </a:stretch>
        </p:blipFill>
        <p:spPr>
          <a:xfrm>
            <a:off x="393675" y="2729073"/>
            <a:ext cx="3543300" cy="24163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152400" y="152400"/>
            <a:ext cx="2556175" cy="1927275"/>
          </a:xfrm>
          <a:prstGeom prst="rect">
            <a:avLst/>
          </a:prstGeom>
          <a:noFill/>
          <a:ln>
            <a:noFill/>
          </a:ln>
        </p:spPr>
      </p:pic>
      <p:pic>
        <p:nvPicPr>
          <p:cNvPr id="310" name="Google Shape;310;p18"/>
          <p:cNvPicPr preferRelativeResize="0"/>
          <p:nvPr/>
        </p:nvPicPr>
        <p:blipFill>
          <a:blip r:embed="rId4">
            <a:alphaModFix/>
          </a:blip>
          <a:stretch>
            <a:fillRect/>
          </a:stretch>
        </p:blipFill>
        <p:spPr>
          <a:xfrm>
            <a:off x="3032350" y="181400"/>
            <a:ext cx="2479250" cy="1869275"/>
          </a:xfrm>
          <a:prstGeom prst="rect">
            <a:avLst/>
          </a:prstGeom>
          <a:noFill/>
          <a:ln>
            <a:noFill/>
          </a:ln>
        </p:spPr>
      </p:pic>
      <p:pic>
        <p:nvPicPr>
          <p:cNvPr id="311" name="Google Shape;311;p18"/>
          <p:cNvPicPr preferRelativeResize="0"/>
          <p:nvPr/>
        </p:nvPicPr>
        <p:blipFill>
          <a:blip r:embed="rId5">
            <a:alphaModFix/>
          </a:blip>
          <a:stretch>
            <a:fillRect/>
          </a:stretch>
        </p:blipFill>
        <p:spPr>
          <a:xfrm>
            <a:off x="5835400" y="181400"/>
            <a:ext cx="2922750" cy="1869275"/>
          </a:xfrm>
          <a:prstGeom prst="rect">
            <a:avLst/>
          </a:prstGeom>
          <a:noFill/>
          <a:ln>
            <a:noFill/>
          </a:ln>
        </p:spPr>
      </p:pic>
      <p:pic>
        <p:nvPicPr>
          <p:cNvPr id="312" name="Google Shape;312;p18"/>
          <p:cNvPicPr preferRelativeResize="0"/>
          <p:nvPr/>
        </p:nvPicPr>
        <p:blipFill>
          <a:blip r:embed="rId6">
            <a:alphaModFix/>
          </a:blip>
          <a:stretch>
            <a:fillRect/>
          </a:stretch>
        </p:blipFill>
        <p:spPr>
          <a:xfrm>
            <a:off x="121850" y="2571750"/>
            <a:ext cx="2556175" cy="1927283"/>
          </a:xfrm>
          <a:prstGeom prst="rect">
            <a:avLst/>
          </a:prstGeom>
          <a:noFill/>
          <a:ln>
            <a:noFill/>
          </a:ln>
        </p:spPr>
      </p:pic>
      <p:pic>
        <p:nvPicPr>
          <p:cNvPr id="313" name="Google Shape;313;p18"/>
          <p:cNvPicPr preferRelativeResize="0"/>
          <p:nvPr/>
        </p:nvPicPr>
        <p:blipFill>
          <a:blip r:embed="rId7">
            <a:alphaModFix/>
          </a:blip>
          <a:stretch>
            <a:fillRect/>
          </a:stretch>
        </p:blipFill>
        <p:spPr>
          <a:xfrm>
            <a:off x="2978625" y="2571750"/>
            <a:ext cx="2556175" cy="1927275"/>
          </a:xfrm>
          <a:prstGeom prst="rect">
            <a:avLst/>
          </a:prstGeom>
          <a:noFill/>
          <a:ln>
            <a:noFill/>
          </a:ln>
        </p:spPr>
      </p:pic>
      <p:pic>
        <p:nvPicPr>
          <p:cNvPr id="314" name="Google Shape;314;p18"/>
          <p:cNvPicPr preferRelativeResize="0"/>
          <p:nvPr/>
        </p:nvPicPr>
        <p:blipFill>
          <a:blip r:embed="rId8">
            <a:alphaModFix/>
          </a:blip>
          <a:stretch>
            <a:fillRect/>
          </a:stretch>
        </p:blipFill>
        <p:spPr>
          <a:xfrm>
            <a:off x="5835400" y="2571750"/>
            <a:ext cx="2922750" cy="192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idx="1" type="subTitle"/>
          </p:nvPr>
        </p:nvSpPr>
        <p:spPr>
          <a:xfrm>
            <a:off x="447250" y="4193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300" u="sng">
                <a:solidFill>
                  <a:srgbClr val="000000"/>
                </a:solidFill>
              </a:rPr>
              <a:t>Data engineering:</a:t>
            </a:r>
            <a:endParaRPr b="1" sz="2300" u="sng">
              <a:solidFill>
                <a:srgbClr val="000000"/>
              </a:solidFill>
            </a:endParaRPr>
          </a:p>
        </p:txBody>
      </p:sp>
      <p:sp>
        <p:nvSpPr>
          <p:cNvPr id="320" name="Google Shape;320;p19"/>
          <p:cNvSpPr txBox="1"/>
          <p:nvPr/>
        </p:nvSpPr>
        <p:spPr>
          <a:xfrm>
            <a:off x="529500" y="1191375"/>
            <a:ext cx="807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within data engineering i decided to remove some columns in the dataset like : Paperless billing ,Online Security, Device Protection, Online Backup and also changed to Customer ID to numeric one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also i have added the Tenure Scale feature that will help </a:t>
            </a:r>
            <a:r>
              <a:rPr lang="iw">
                <a:latin typeface="Nunito"/>
                <a:ea typeface="Nunito"/>
                <a:cs typeface="Nunito"/>
                <a:sym typeface="Nunito"/>
              </a:rPr>
              <a:t>divide the customers and sort them as groups in order to to make the data more clear as also mentioned and shown in the tenure graph line before.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about missing values and missing strings i replaced with the right value as for example 0 in total charges where there was none value as was explained earlier as well.</a:t>
            </a:r>
            <a:r>
              <a:rPr lang="iw">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idx="1" type="subTitle"/>
          </p:nvPr>
        </p:nvSpPr>
        <p:spPr>
          <a:xfrm>
            <a:off x="253775" y="3378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300" u="sng">
                <a:solidFill>
                  <a:srgbClr val="000000"/>
                </a:solidFill>
              </a:rPr>
              <a:t>ML Algorithms:</a:t>
            </a:r>
            <a:endParaRPr b="1" sz="2300" u="sng">
              <a:solidFill>
                <a:srgbClr val="000000"/>
              </a:solidFill>
            </a:endParaRPr>
          </a:p>
        </p:txBody>
      </p:sp>
      <p:sp>
        <p:nvSpPr>
          <p:cNvPr id="326" name="Google Shape;326;p20"/>
          <p:cNvSpPr txBox="1"/>
          <p:nvPr/>
        </p:nvSpPr>
        <p:spPr>
          <a:xfrm>
            <a:off x="570225" y="875725"/>
            <a:ext cx="6201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over the project i have tested the algorithms with some </a:t>
            </a:r>
            <a:r>
              <a:rPr lang="iw">
                <a:latin typeface="Nunito"/>
                <a:ea typeface="Nunito"/>
                <a:cs typeface="Nunito"/>
                <a:sym typeface="Nunito"/>
              </a:rPr>
              <a:t>possibilities to get the best prediction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K nearest neighbors, 3 different k values</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n_neighbors=3 - was 71.25%</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n_neighbors=9 - was 73.85%</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n_neighbors=12 - was 75% the closest prediction with K test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Decision tree with 3 different max depth values</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max_depth=2 - was 75.7%</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max_depth=5 - was 79.05% the closest prediction with  Decision Tree</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max_depth=99 - was 72.95%</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Random Forest with 3 different max depth values and 100 estimators</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n_estimators=100, max_depth=3 - was 77.95%</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n_estimators=100, max_depth=5 - was 79.3%</a:t>
            </a:r>
            <a:endParaRPr>
              <a:latin typeface="Nunito"/>
              <a:ea typeface="Nunito"/>
              <a:cs typeface="Nunito"/>
              <a:sym typeface="Nunito"/>
            </a:endParaRPr>
          </a:p>
          <a:p>
            <a:pPr indent="0" lvl="0" marL="0" rtl="0" algn="l">
              <a:spcBef>
                <a:spcPts val="0"/>
              </a:spcBef>
              <a:spcAft>
                <a:spcPts val="0"/>
              </a:spcAft>
              <a:buNone/>
            </a:pPr>
            <a:r>
              <a:rPr lang="iw">
                <a:latin typeface="Nunito"/>
                <a:ea typeface="Nunito"/>
                <a:cs typeface="Nunito"/>
                <a:sym typeface="Nunito"/>
              </a:rPr>
              <a:t>n_estimators=100, max_depth=9 - was 79.75 the closest prediction with random forest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idx="1" type="subTitle"/>
          </p:nvPr>
        </p:nvSpPr>
        <p:spPr>
          <a:xfrm>
            <a:off x="316500" y="3175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300" u="sng">
                <a:solidFill>
                  <a:srgbClr val="000000"/>
                </a:solidFill>
              </a:rPr>
              <a:t>Algorithms introspection:</a:t>
            </a:r>
            <a:endParaRPr b="1" sz="2300" u="sng">
              <a:solidFill>
                <a:srgbClr val="000000"/>
              </a:solidFill>
            </a:endParaRPr>
          </a:p>
        </p:txBody>
      </p:sp>
      <p:sp>
        <p:nvSpPr>
          <p:cNvPr id="332" name="Google Shape;332;p21"/>
          <p:cNvSpPr txBox="1"/>
          <p:nvPr/>
        </p:nvSpPr>
        <p:spPr>
          <a:xfrm>
            <a:off x="672050" y="1008075"/>
            <a:ext cx="37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w">
                <a:latin typeface="Nunito"/>
                <a:ea typeface="Nunito"/>
                <a:cs typeface="Nunito"/>
                <a:sym typeface="Nunito"/>
              </a:rPr>
              <a:t>Decision Tree:</a:t>
            </a:r>
            <a:endParaRPr>
              <a:latin typeface="Nunito"/>
              <a:ea typeface="Nunito"/>
              <a:cs typeface="Nunito"/>
              <a:sym typeface="Nunito"/>
            </a:endParaRPr>
          </a:p>
        </p:txBody>
      </p:sp>
      <p:pic>
        <p:nvPicPr>
          <p:cNvPr id="333" name="Google Shape;333;p21"/>
          <p:cNvPicPr preferRelativeResize="0"/>
          <p:nvPr/>
        </p:nvPicPr>
        <p:blipFill>
          <a:blip r:embed="rId3">
            <a:alphaModFix/>
          </a:blip>
          <a:stretch>
            <a:fillRect/>
          </a:stretch>
        </p:blipFill>
        <p:spPr>
          <a:xfrm>
            <a:off x="374625" y="1346050"/>
            <a:ext cx="8394732" cy="343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