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32" r:id="rId4"/>
    <p:sldMasterId id="2147483845" r:id="rId5"/>
  </p:sldMasterIdLst>
  <p:notesMasterIdLst>
    <p:notesMasterId r:id="rId25"/>
  </p:notesMasterIdLst>
  <p:handoutMasterIdLst>
    <p:handoutMasterId r:id="rId26"/>
  </p:handoutMasterIdLst>
  <p:sldIdLst>
    <p:sldId id="2147469841" r:id="rId6"/>
    <p:sldId id="2147469843" r:id="rId7"/>
    <p:sldId id="2147469842" r:id="rId8"/>
    <p:sldId id="2147469757" r:id="rId9"/>
    <p:sldId id="2147469845" r:id="rId10"/>
    <p:sldId id="2147469846" r:id="rId11"/>
    <p:sldId id="2147475819" r:id="rId12"/>
    <p:sldId id="2147475814" r:id="rId13"/>
    <p:sldId id="2147475818" r:id="rId14"/>
    <p:sldId id="2147469760" r:id="rId15"/>
    <p:sldId id="2147475813" r:id="rId16"/>
    <p:sldId id="2147475816" r:id="rId17"/>
    <p:sldId id="2147469855" r:id="rId18"/>
    <p:sldId id="2147469824" r:id="rId19"/>
    <p:sldId id="2147469851" r:id="rId20"/>
    <p:sldId id="2147475810" r:id="rId21"/>
    <p:sldId id="2147475812" r:id="rId22"/>
    <p:sldId id="2147469764" r:id="rId23"/>
    <p:sldId id="2147469807" r:id="rId24"/>
  </p:sldIdLst>
  <p:sldSz cx="20105688" cy="11309350"/>
  <p:notesSz cx="20104100" cy="11309350"/>
  <p:embeddedFontLst>
    <p:embeddedFont>
      <p:font typeface="Avenir Next LT Pro" panose="020B0504020202020204" pitchFamily="34" charset="0"/>
      <p:regular r:id="rId27"/>
      <p:bold r:id="rId28"/>
      <p:italic r:id="rId29"/>
      <p:boldItalic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  <p:embeddedFont>
      <p:font typeface="Poppins Medium" panose="00000600000000000000" pitchFamily="2" charset="0"/>
      <p:regular r:id="rId35"/>
      <p:italic r:id="rId36"/>
    </p:embeddedFont>
    <p:embeddedFont>
      <p:font typeface="Poppins SemiBold" panose="00000700000000000000" pitchFamily="2" charset="0"/>
      <p:bold r:id="rId37"/>
      <p:boldItalic r:id="rId38"/>
    </p:embeddedFont>
  </p:embeddedFont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3" orient="horz" pos="3562" userDrawn="1">
          <p15:clr>
            <a:srgbClr val="A4A3A4"/>
          </p15:clr>
        </p15:guide>
        <p15:guide id="4" orient="horz" pos="985" userDrawn="1">
          <p15:clr>
            <a:srgbClr val="A4A3A4"/>
          </p15:clr>
        </p15:guide>
        <p15:guide id="5" orient="horz" pos="362" userDrawn="1">
          <p15:clr>
            <a:srgbClr val="A4A3A4"/>
          </p15:clr>
        </p15:guide>
        <p15:guide id="6" orient="horz" pos="669" userDrawn="1">
          <p15:clr>
            <a:srgbClr val="A4A3A4"/>
          </p15:clr>
        </p15:guide>
        <p15:guide id="7" pos="1320" userDrawn="1">
          <p15:clr>
            <a:srgbClr val="A4A3A4"/>
          </p15:clr>
        </p15:guide>
        <p15:guide id="8" pos="3430" userDrawn="1">
          <p15:clr>
            <a:srgbClr val="A4A3A4"/>
          </p15:clr>
        </p15:guide>
        <p15:guide id="9" pos="5924" userDrawn="1">
          <p15:clr>
            <a:srgbClr val="A4A3A4"/>
          </p15:clr>
        </p15:guide>
        <p15:guide id="10" pos="8487" userDrawn="1">
          <p15:clr>
            <a:srgbClr val="A4A3A4"/>
          </p15:clr>
        </p15:guide>
        <p15:guide id="11" pos="123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F706C22-DF12-6046-6615-E7F275B64596}" name="Gigg, Charlotte (Marketing Strat (L), Retail Bank)" initials="" userId="S::Charlotte.Gigg@lloydsbanking.com::7b30bbe1-56ab-4de0-b09d-82f9acf44ef3" providerId="AD"/>
  <p188:author id="{EFA625A4-20F2-D540-836D-6A643106484C}" name="Miller, Katie (Inclusive Design)" initials="KM" userId="S::Katie.Miller@lloydsbanking.com::2acc0319-a8f0-486b-8b3e-c94c35d2b918" providerId="AD"/>
  <p188:author id="{9C6E9BB3-14C6-7D5E-3FB0-5DBABD367168}" name="Bower, Susan (Chief Customer Office)" initials="BS(CO" userId="S::Susan.Bower@lloydsbanking.com::12e694e5-3d0e-44a4-85cf-4a9f1b2e44f2" providerId="AD"/>
  <p188:author id="{E0A8ADC3-5449-B64E-7E44-471CAD8A62AA}" name="Gigg, Charlotte (Marketing Strat (L), Retail Bank)" initials="GB" userId="S::charlotte.gigg@lloydsbanking.com::7b30bbe1-56ab-4de0-b09d-82f9acf44ef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34F"/>
    <a:srgbClr val="007C43"/>
    <a:srgbClr val="CE143D"/>
    <a:srgbClr val="AB7200"/>
    <a:srgbClr val="CD4B13"/>
    <a:srgbClr val="006AB4"/>
    <a:srgbClr val="18509D"/>
    <a:srgbClr val="00838F"/>
    <a:srgbClr val="FAFAFA"/>
    <a:srgbClr val="8A1C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2" autoAdjust="0"/>
    <p:restoredTop sz="94183" autoAdjust="0"/>
  </p:normalViewPr>
  <p:slideViewPr>
    <p:cSldViewPr snapToGrid="0">
      <p:cViewPr varScale="1">
        <p:scale>
          <a:sx n="55" d="100"/>
          <a:sy n="55" d="100"/>
        </p:scale>
        <p:origin x="459" y="57"/>
      </p:cViewPr>
      <p:guideLst>
        <p:guide orient="horz" pos="3562"/>
        <p:guide orient="horz" pos="985"/>
        <p:guide orient="horz" pos="362"/>
        <p:guide orient="horz" pos="669"/>
        <p:guide pos="1320"/>
        <p:guide pos="3430"/>
        <p:guide pos="5924"/>
        <p:guide pos="8487"/>
        <p:guide pos="1231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microsoft.com/office/2018/10/relationships/authors" Target="author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91510555333809"/>
          <c:y val="8.4595959595959599E-2"/>
          <c:w val="0.8244474514121295"/>
          <c:h val="0.65833333333333333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rgbClr val="AB7200"/>
                </a:gs>
                <a:gs pos="100000">
                  <a:srgbClr val="CE143D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AB7200"/>
                  </a:gs>
                  <a:gs pos="100000">
                    <a:srgbClr val="CE143D"/>
                  </a:gs>
                </a:gsLst>
                <a:lin ang="5400000" scaled="1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2F5-4EF9-A75B-60DF84316B64}"/>
              </c:ext>
            </c:extLst>
          </c:dPt>
          <c:cat>
            <c:strRef>
              <c:f>Sheet5!$B$3:$B$7</c:f>
              <c:strCache>
                <c:ptCount val="5"/>
                <c:pt idx="0">
                  <c:v>18-29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Sheet5!$C$3:$C$7</c:f>
              <c:numCache>
                <c:formatCode>General</c:formatCode>
                <c:ptCount val="5"/>
                <c:pt idx="0">
                  <c:v>12</c:v>
                </c:pt>
                <c:pt idx="1">
                  <c:v>43</c:v>
                </c:pt>
                <c:pt idx="2">
                  <c:v>80</c:v>
                </c:pt>
                <c:pt idx="3">
                  <c:v>44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F5-4EF9-A75B-60DF84316B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6730416"/>
        <c:axId val="738768048"/>
      </c:barChart>
      <c:catAx>
        <c:axId val="736730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b="1"/>
                  <a:t>Age 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768048"/>
        <c:crosses val="autoZero"/>
        <c:auto val="1"/>
        <c:lblAlgn val="ctr"/>
        <c:lblOffset val="100"/>
        <c:noMultiLvlLbl val="0"/>
      </c:catAx>
      <c:valAx>
        <c:axId val="73876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b="1"/>
                  <a:t>Million (£)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73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213701722886118"/>
          <c:y val="8.0519606431554938E-2"/>
          <c:w val="0.52698278324192227"/>
          <c:h val="0.74315117636659944"/>
        </c:manualLayout>
      </c:layout>
      <c:doughnutChart>
        <c:varyColors val="1"/>
        <c:ser>
          <c:idx val="0"/>
          <c:order val="0"/>
          <c:spPr>
            <a:gradFill>
              <a:gsLst>
                <a:gs pos="0">
                  <a:srgbClr val="4E8870"/>
                </a:gs>
                <a:gs pos="60000">
                  <a:srgbClr val="006AB4"/>
                </a:gs>
              </a:gsLst>
              <a:lin ang="5400000" scaled="1"/>
            </a:gradFill>
          </c:spPr>
          <c:explosion val="3"/>
          <c:dPt>
            <c:idx val="0"/>
            <c:bubble3D val="0"/>
            <c:spPr>
              <a:gradFill>
                <a:gsLst>
                  <a:gs pos="39000">
                    <a:srgbClr val="598C3B"/>
                  </a:gs>
                  <a:gs pos="100000">
                    <a:srgbClr val="007C43"/>
                  </a:gs>
                </a:gsLst>
                <a:lin ang="5400000" scaled="1"/>
              </a:gra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841-48C3-8D83-B5208211C385}"/>
              </c:ext>
            </c:extLst>
          </c:dPt>
          <c:dPt>
            <c:idx val="1"/>
            <c:bubble3D val="0"/>
            <c:spPr>
              <a:gradFill>
                <a:gsLst>
                  <a:gs pos="0">
                    <a:srgbClr val="AB7200"/>
                  </a:gs>
                  <a:gs pos="100000">
                    <a:srgbClr val="CE143D"/>
                  </a:gs>
                </a:gsLst>
                <a:lin ang="5400000" scaled="1"/>
              </a:gra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841-48C3-8D83-B5208211C38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£579m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D841-48C3-8D83-B5208211C38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b="1">
                        <a:solidFill>
                          <a:schemeClr val="bg1"/>
                        </a:solidFill>
                      </a:rPr>
                      <a:t>£186m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D841-48C3-8D83-B5208211C3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Sheet4!$A$3:$A$4</c:f>
              <c:strCache>
                <c:ptCount val="2"/>
                <c:pt idx="0">
                  <c:v>Retained</c:v>
                </c:pt>
                <c:pt idx="1">
                  <c:v>Lost</c:v>
                </c:pt>
              </c:strCache>
            </c:strRef>
          </c:cat>
          <c:val>
            <c:numRef>
              <c:f>Sheet4!$B$3:$B$4</c:f>
              <c:numCache>
                <c:formatCode>_("£"* #,##0.00_);_("£"* \(#,##0.00\);_("£"* "-"??_);_(@_)</c:formatCode>
                <c:ptCount val="2"/>
                <c:pt idx="0">
                  <c:v>579000000</c:v>
                </c:pt>
                <c:pt idx="1">
                  <c:v>186000000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41-48C3-8D83-B5208211C38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90"/>
        <c:holeSize val="45"/>
      </c:doughnut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2393414979109694"/>
          <c:y val="0.8654003056650289"/>
          <c:w val="0.40356460602577982"/>
          <c:h val="9.78446360726494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Female</c:v>
                </c:pt>
              </c:strCache>
            </c:strRef>
          </c:tx>
          <c:spPr>
            <a:gradFill>
              <a:gsLst>
                <a:gs pos="40000">
                  <a:srgbClr val="AB7200"/>
                </a:gs>
                <a:gs pos="100000">
                  <a:srgbClr val="CE143D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Sheet2!$B$2:$B$9</c:f>
              <c:strCache>
                <c:ptCount val="8"/>
                <c:pt idx="0">
                  <c:v>£0-
£24,999</c:v>
                </c:pt>
                <c:pt idx="1">
                  <c:v>£25,000-
£49,999</c:v>
                </c:pt>
                <c:pt idx="2">
                  <c:v>£50,000-
£74,999</c:v>
                </c:pt>
                <c:pt idx="3">
                  <c:v>£75,000-
£99,999</c:v>
                </c:pt>
                <c:pt idx="4">
                  <c:v>£100,000-
£124,999</c:v>
                </c:pt>
                <c:pt idx="5">
                  <c:v>£125,000-
£149,999</c:v>
                </c:pt>
                <c:pt idx="6">
                  <c:v>£150,000-
£174,999</c:v>
                </c:pt>
                <c:pt idx="7">
                  <c:v>£175,000-
£199,999</c:v>
                </c:pt>
              </c:strCache>
            </c:strRef>
          </c:cat>
          <c:val>
            <c:numRef>
              <c:f>Sheet2!$C$2:$C$9</c:f>
              <c:numCache>
                <c:formatCode>0%</c:formatCode>
                <c:ptCount val="8"/>
                <c:pt idx="0">
                  <c:v>0.24100719000000001</c:v>
                </c:pt>
                <c:pt idx="1">
                  <c:v>0.24863884</c:v>
                </c:pt>
                <c:pt idx="2">
                  <c:v>0.24551971</c:v>
                </c:pt>
                <c:pt idx="3">
                  <c:v>0.24007220000000001</c:v>
                </c:pt>
                <c:pt idx="4">
                  <c:v>0.21854304999999999</c:v>
                </c:pt>
                <c:pt idx="5">
                  <c:v>0.27467105000000003</c:v>
                </c:pt>
                <c:pt idx="6">
                  <c:v>0.28491620000000001</c:v>
                </c:pt>
                <c:pt idx="7">
                  <c:v>0.25391303999999998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38-4322-83C1-FF51688FFF13}"/>
            </c:ext>
          </c:extLst>
        </c:ser>
        <c:ser>
          <c:idx val="1"/>
          <c:order val="1"/>
          <c:tx>
            <c:strRef>
              <c:f>Sheet2!$D$1</c:f>
              <c:strCache>
                <c:ptCount val="1"/>
                <c:pt idx="0">
                  <c:v>Male</c:v>
                </c:pt>
              </c:strCache>
            </c:strRef>
          </c:tx>
          <c:spPr>
            <a:gradFill>
              <a:gsLst>
                <a:gs pos="0">
                  <a:srgbClr val="4E8870"/>
                </a:gs>
                <a:gs pos="100000">
                  <a:srgbClr val="006AB4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Sheet2!$B$2:$B$9</c:f>
              <c:strCache>
                <c:ptCount val="8"/>
                <c:pt idx="0">
                  <c:v>£0-
£24,999</c:v>
                </c:pt>
                <c:pt idx="1">
                  <c:v>£25,000-
£49,999</c:v>
                </c:pt>
                <c:pt idx="2">
                  <c:v>£50,000-
£74,999</c:v>
                </c:pt>
                <c:pt idx="3">
                  <c:v>£75,000-
£99,999</c:v>
                </c:pt>
                <c:pt idx="4">
                  <c:v>£100,000-
£124,999</c:v>
                </c:pt>
                <c:pt idx="5">
                  <c:v>£125,000-
£149,999</c:v>
                </c:pt>
                <c:pt idx="6">
                  <c:v>£150,000-
£174,999</c:v>
                </c:pt>
                <c:pt idx="7">
                  <c:v>£175,000-
£199,999</c:v>
                </c:pt>
              </c:strCache>
            </c:strRef>
          </c:cat>
          <c:val>
            <c:numRef>
              <c:f>Sheet2!$D$2:$D$9</c:f>
              <c:numCache>
                <c:formatCode>0%</c:formatCode>
                <c:ptCount val="8"/>
                <c:pt idx="0">
                  <c:v>0.1633888</c:v>
                </c:pt>
                <c:pt idx="1">
                  <c:v>0.16058394000000001</c:v>
                </c:pt>
                <c:pt idx="2">
                  <c:v>0.1814346</c:v>
                </c:pt>
                <c:pt idx="3">
                  <c:v>0.14705882000000001</c:v>
                </c:pt>
                <c:pt idx="4">
                  <c:v>0.18452381000000001</c:v>
                </c:pt>
                <c:pt idx="5">
                  <c:v>0.14008941999999999</c:v>
                </c:pt>
                <c:pt idx="6">
                  <c:v>0.15349544000000001</c:v>
                </c:pt>
                <c:pt idx="7">
                  <c:v>0.18686131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38-4322-83C1-FF51688FFF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-7"/>
        <c:axId val="716489136"/>
        <c:axId val="657201887"/>
      </c:barChart>
      <c:catAx>
        <c:axId val="716489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b="1" dirty="0"/>
                  <a:t>Income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201887"/>
        <c:crosses val="autoZero"/>
        <c:auto val="1"/>
        <c:lblAlgn val="ctr"/>
        <c:lblOffset val="100"/>
        <c:noMultiLvlLbl val="0"/>
      </c:catAx>
      <c:valAx>
        <c:axId val="657201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b="1"/>
                  <a:t>% Leavers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48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Sheet3!$C$1</c:f>
              <c:strCache>
                <c:ptCount val="1"/>
                <c:pt idx="0">
                  <c:v>Female</c:v>
                </c:pt>
              </c:strCache>
            </c:strRef>
          </c:tx>
          <c:spPr>
            <a:gradFill>
              <a:gsLst>
                <a:gs pos="40000">
                  <a:srgbClr val="AB7200"/>
                </a:gs>
                <a:gs pos="100000">
                  <a:srgbClr val="CE143D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Sheet3!$B$2:$B$6</c:f>
              <c:strCache>
                <c:ptCount val="5"/>
                <c:pt idx="0">
                  <c:v>18-29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Sheet3!$C$2:$C$6</c:f>
              <c:numCache>
                <c:formatCode>0%</c:formatCode>
                <c:ptCount val="5"/>
                <c:pt idx="0">
                  <c:v>9.9315070000000005E-2</c:v>
                </c:pt>
                <c:pt idx="1">
                  <c:v>0.15569168</c:v>
                </c:pt>
                <c:pt idx="2">
                  <c:v>0.38909091000000001</c:v>
                </c:pt>
                <c:pt idx="3">
                  <c:v>0.65217391000000002</c:v>
                </c:pt>
                <c:pt idx="4">
                  <c:v>0.30046948000000001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BB-4BC3-9BF3-456CCF33A3EB}"/>
            </c:ext>
          </c:extLst>
        </c:ser>
        <c:ser>
          <c:idx val="1"/>
          <c:order val="1"/>
          <c:tx>
            <c:strRef>
              <c:f>Sheet3!$D$1</c:f>
              <c:strCache>
                <c:ptCount val="1"/>
                <c:pt idx="0">
                  <c:v>Male</c:v>
                </c:pt>
              </c:strCache>
            </c:strRef>
          </c:tx>
          <c:spPr>
            <a:gradFill>
              <a:gsLst>
                <a:gs pos="0">
                  <a:srgbClr val="4E8870"/>
                </a:gs>
                <a:gs pos="100000">
                  <a:srgbClr val="006AB4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Sheet3!$B$2:$B$6</c:f>
              <c:strCache>
                <c:ptCount val="5"/>
                <c:pt idx="0">
                  <c:v>18-29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Sheet3!$D$2:$D$6</c:f>
              <c:numCache>
                <c:formatCode>0%</c:formatCode>
                <c:ptCount val="5"/>
                <c:pt idx="0">
                  <c:v>5.5140189999999999E-2</c:v>
                </c:pt>
                <c:pt idx="1">
                  <c:v>9.3900479999999995E-2</c:v>
                </c:pt>
                <c:pt idx="2">
                  <c:v>0.29508197000000003</c:v>
                </c:pt>
                <c:pt idx="3">
                  <c:v>0.48</c:v>
                </c:pt>
                <c:pt idx="4">
                  <c:v>0.20318725000000001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BB-4BC3-9BF3-456CCF33A3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-7"/>
        <c:axId val="872072704"/>
        <c:axId val="866625600"/>
      </c:barChart>
      <c:catAx>
        <c:axId val="872072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b="1"/>
                  <a:t>Age 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625600"/>
        <c:crosses val="autoZero"/>
        <c:auto val="1"/>
        <c:lblAlgn val="ctr"/>
        <c:lblOffset val="100"/>
        <c:noMultiLvlLbl val="0"/>
      </c:catAx>
      <c:valAx>
        <c:axId val="86662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b="1" dirty="0"/>
                  <a:t>% Leavers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207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8C2997-2CD1-4B87-873F-AD79BBFEE7E6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14818C4-A71C-46E0-8BA5-8D46EDA74B45}">
      <dgm:prSet phldrT="[Text]"/>
      <dgm:spPr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</dgm:spPr>
      <dgm:t>
        <a:bodyPr/>
        <a:lstStyle/>
        <a:p>
          <a:r>
            <a:rPr lang="en-GB" b="1" dirty="0"/>
            <a:t>Split and Balanced Data</a:t>
          </a:r>
          <a:endParaRPr lang="en-GB" dirty="0"/>
        </a:p>
      </dgm:t>
    </dgm:pt>
    <dgm:pt modelId="{B5DEAAEA-7A93-4692-93F7-F780B9AC6C61}" type="parTrans" cxnId="{5E689760-CE65-487A-858D-6446D7614F92}">
      <dgm:prSet/>
      <dgm:spPr/>
      <dgm:t>
        <a:bodyPr/>
        <a:lstStyle/>
        <a:p>
          <a:endParaRPr lang="en-GB"/>
        </a:p>
      </dgm:t>
    </dgm:pt>
    <dgm:pt modelId="{2288F60F-F796-4EEE-9AC7-F67DB70BD444}" type="sibTrans" cxnId="{5E689760-CE65-487A-858D-6446D7614F92}">
      <dgm:prSet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endParaRPr lang="en-GB"/>
        </a:p>
      </dgm:t>
    </dgm:pt>
    <dgm:pt modelId="{783601E3-55B8-4A38-AD08-337C51E83D6C}">
      <dgm:prSet phldrT="[Text]"/>
      <dgm:spPr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</dgm:spPr>
      <dgm:t>
        <a:bodyPr/>
        <a:lstStyle/>
        <a:p>
          <a:r>
            <a:rPr lang="en-GB" b="1" dirty="0"/>
            <a:t>Trained Models</a:t>
          </a:r>
          <a:endParaRPr lang="en-GB" dirty="0"/>
        </a:p>
      </dgm:t>
    </dgm:pt>
    <dgm:pt modelId="{22C39637-303B-41D3-8A85-EC026B8C6A80}" type="parTrans" cxnId="{69923528-ECB2-4720-9EC3-C73C6B163372}">
      <dgm:prSet/>
      <dgm:spPr/>
      <dgm:t>
        <a:bodyPr/>
        <a:lstStyle/>
        <a:p>
          <a:endParaRPr lang="en-GB"/>
        </a:p>
      </dgm:t>
    </dgm:pt>
    <dgm:pt modelId="{86922716-0A66-4805-989E-70A4A36422DE}" type="sibTrans" cxnId="{69923528-ECB2-4720-9EC3-C73C6B163372}">
      <dgm:prSet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endParaRPr lang="en-GB"/>
        </a:p>
      </dgm:t>
    </dgm:pt>
    <dgm:pt modelId="{5B052FB9-B8B7-4A33-A5DC-5CF5DDC017B9}">
      <dgm:prSet phldrT="[Text]"/>
      <dgm:spPr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</dgm:spPr>
      <dgm:t>
        <a:bodyPr/>
        <a:lstStyle/>
        <a:p>
          <a:r>
            <a:rPr lang="en-GB" b="1" dirty="0"/>
            <a:t>Performance Metrics</a:t>
          </a:r>
          <a:endParaRPr lang="en-GB" dirty="0"/>
        </a:p>
      </dgm:t>
    </dgm:pt>
    <dgm:pt modelId="{23D99CDC-52F1-4FEB-B574-2B1881A3640B}" type="parTrans" cxnId="{C89DB48E-3478-4DE9-864E-4945DC970200}">
      <dgm:prSet/>
      <dgm:spPr/>
      <dgm:t>
        <a:bodyPr/>
        <a:lstStyle/>
        <a:p>
          <a:endParaRPr lang="en-GB"/>
        </a:p>
      </dgm:t>
    </dgm:pt>
    <dgm:pt modelId="{44595203-30E3-4B5F-9E07-2AD070444AD6}" type="sibTrans" cxnId="{C89DB48E-3478-4DE9-864E-4945DC970200}">
      <dgm:prSet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endParaRPr lang="en-GB"/>
        </a:p>
      </dgm:t>
    </dgm:pt>
    <dgm:pt modelId="{3BCA10A4-7425-4135-AE93-556587DEA106}">
      <dgm:prSet phldrT="[Text]"/>
      <dgm:spPr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</dgm:spPr>
      <dgm:t>
        <a:bodyPr/>
        <a:lstStyle/>
        <a:p>
          <a:r>
            <a:rPr lang="en-GB" b="1" dirty="0"/>
            <a:t>Compared Results</a:t>
          </a:r>
          <a:endParaRPr lang="en-GB" dirty="0"/>
        </a:p>
      </dgm:t>
    </dgm:pt>
    <dgm:pt modelId="{B61BAD57-292E-4CC0-A22B-8E9378B31109}" type="parTrans" cxnId="{1EF19B21-CCEE-432F-9E49-280396D63C15}">
      <dgm:prSet/>
      <dgm:spPr/>
      <dgm:t>
        <a:bodyPr/>
        <a:lstStyle/>
        <a:p>
          <a:endParaRPr lang="en-GB"/>
        </a:p>
      </dgm:t>
    </dgm:pt>
    <dgm:pt modelId="{D37F0521-DD3B-4752-8C94-711389C49015}" type="sibTrans" cxnId="{1EF19B21-CCEE-432F-9E49-280396D63C15}">
      <dgm:prSet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endParaRPr lang="en-GB"/>
        </a:p>
      </dgm:t>
    </dgm:pt>
    <dgm:pt modelId="{3D58CD65-82BA-4019-9D1F-67C58D502A7F}">
      <dgm:prSet phldrT="[Text]"/>
      <dgm:spPr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</dgm:spPr>
      <dgm:t>
        <a:bodyPr/>
        <a:lstStyle/>
        <a:p>
          <a:r>
            <a:rPr lang="en-GB" b="1" dirty="0"/>
            <a:t>Confusion Matrix</a:t>
          </a:r>
          <a:endParaRPr lang="en-GB" dirty="0"/>
        </a:p>
      </dgm:t>
    </dgm:pt>
    <dgm:pt modelId="{AAE09C89-A91F-46EB-B1A1-65305C558E7E}" type="parTrans" cxnId="{B806FCC3-38CD-4FCB-B03A-1DF977DAA681}">
      <dgm:prSet/>
      <dgm:spPr/>
      <dgm:t>
        <a:bodyPr/>
        <a:lstStyle/>
        <a:p>
          <a:endParaRPr lang="en-GB"/>
        </a:p>
      </dgm:t>
    </dgm:pt>
    <dgm:pt modelId="{43531640-8455-4758-9410-26EBFE727662}" type="sibTrans" cxnId="{B806FCC3-38CD-4FCB-B03A-1DF977DAA681}">
      <dgm:prSet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endParaRPr lang="en-GB"/>
        </a:p>
      </dgm:t>
    </dgm:pt>
    <dgm:pt modelId="{51D6A566-C714-4B48-9C02-78F3EA4D4B9B}">
      <dgm:prSet phldrT="[Text]"/>
      <dgm:spPr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</dgm:spPr>
      <dgm:t>
        <a:bodyPr/>
        <a:lstStyle/>
        <a:p>
          <a:r>
            <a:rPr lang="en-GB" b="1" dirty="0"/>
            <a:t>Fine Tune Hyperparameters</a:t>
          </a:r>
          <a:endParaRPr lang="en-GB" dirty="0"/>
        </a:p>
      </dgm:t>
    </dgm:pt>
    <dgm:pt modelId="{FC821EAB-EBD4-4DAB-976E-5205B4656AEE}" type="parTrans" cxnId="{8888171D-885F-4ADA-8BA1-4817F1ABBF33}">
      <dgm:prSet/>
      <dgm:spPr/>
      <dgm:t>
        <a:bodyPr/>
        <a:lstStyle/>
        <a:p>
          <a:endParaRPr lang="en-GB"/>
        </a:p>
      </dgm:t>
    </dgm:pt>
    <dgm:pt modelId="{2DB817D9-3EEB-4D52-8BA0-2C977738FC67}" type="sibTrans" cxnId="{8888171D-885F-4ADA-8BA1-4817F1ABBF33}">
      <dgm:prSet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endParaRPr lang="en-GB"/>
        </a:p>
      </dgm:t>
    </dgm:pt>
    <dgm:pt modelId="{9E3E720D-0E3B-4092-B8F3-DD94063C2DDD}">
      <dgm:prSet phldrT="[Text]"/>
      <dgm:spPr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</dgm:spPr>
      <dgm:t>
        <a:bodyPr/>
        <a:lstStyle/>
        <a:p>
          <a:r>
            <a:rPr lang="en-GB" b="1" dirty="0"/>
            <a:t>Selected Best Model</a:t>
          </a:r>
          <a:endParaRPr lang="en-GB" dirty="0"/>
        </a:p>
      </dgm:t>
    </dgm:pt>
    <dgm:pt modelId="{66953975-6D8B-4164-9399-F3EBC4806C68}" type="parTrans" cxnId="{8125D9DB-209F-4CF6-B3CC-11B087CC5CB3}">
      <dgm:prSet/>
      <dgm:spPr/>
      <dgm:t>
        <a:bodyPr/>
        <a:lstStyle/>
        <a:p>
          <a:endParaRPr lang="en-GB"/>
        </a:p>
      </dgm:t>
    </dgm:pt>
    <dgm:pt modelId="{9EC187AD-8C66-4516-BC54-9D08F743FE22}" type="sibTrans" cxnId="{8125D9DB-209F-4CF6-B3CC-11B087CC5CB3}">
      <dgm:prSet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endParaRPr lang="en-GB"/>
        </a:p>
      </dgm:t>
    </dgm:pt>
    <dgm:pt modelId="{15438FFB-5CA7-4565-BC31-37C8D195CD3D}">
      <dgm:prSet phldrT="[Text]"/>
      <dgm:spPr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</dgm:spPr>
      <dgm:t>
        <a:bodyPr/>
        <a:lstStyle/>
        <a:p>
          <a:r>
            <a:rPr lang="en-GB" b="1" dirty="0"/>
            <a:t>Our Final Recommendation</a:t>
          </a:r>
          <a:endParaRPr lang="en-GB" dirty="0"/>
        </a:p>
      </dgm:t>
    </dgm:pt>
    <dgm:pt modelId="{AABF672E-77A8-4788-9B2C-9E66FDA64C7D}" type="parTrans" cxnId="{811E84BB-CB9F-4B3B-992F-15AB45E1D3D6}">
      <dgm:prSet/>
      <dgm:spPr/>
      <dgm:t>
        <a:bodyPr/>
        <a:lstStyle/>
        <a:p>
          <a:endParaRPr lang="en-GB"/>
        </a:p>
      </dgm:t>
    </dgm:pt>
    <dgm:pt modelId="{26A05F68-B502-41ED-9880-B22A43BE8BB6}" type="sibTrans" cxnId="{811E84BB-CB9F-4B3B-992F-15AB45E1D3D6}">
      <dgm:prSet/>
      <dgm:spPr/>
      <dgm:t>
        <a:bodyPr/>
        <a:lstStyle/>
        <a:p>
          <a:endParaRPr lang="en-GB"/>
        </a:p>
      </dgm:t>
    </dgm:pt>
    <dgm:pt modelId="{17473837-1816-4476-BA88-FAA38EA136DC}">
      <dgm:prSet phldrT="[Text]"/>
      <dgm:spPr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</dgm:spPr>
      <dgm:t>
        <a:bodyPr/>
        <a:lstStyle/>
        <a:p>
          <a:r>
            <a:rPr lang="en-GB" b="1" dirty="0"/>
            <a:t>Evaluated Models</a:t>
          </a:r>
          <a:endParaRPr lang="en-GB" dirty="0"/>
        </a:p>
      </dgm:t>
    </dgm:pt>
    <dgm:pt modelId="{834C7BC5-02FE-41F7-BDF3-DB444BC1279C}" type="sibTrans" cxnId="{37EDBEF5-12ED-47F4-AE13-784B722E3881}">
      <dgm:prSet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endParaRPr lang="en-GB"/>
        </a:p>
      </dgm:t>
    </dgm:pt>
    <dgm:pt modelId="{6BEA0243-6255-4D78-9B62-74704E90F8F3}" type="parTrans" cxnId="{37EDBEF5-12ED-47F4-AE13-784B722E3881}">
      <dgm:prSet/>
      <dgm:spPr/>
      <dgm:t>
        <a:bodyPr/>
        <a:lstStyle/>
        <a:p>
          <a:endParaRPr lang="en-GB"/>
        </a:p>
      </dgm:t>
    </dgm:pt>
    <dgm:pt modelId="{6D38A651-96A7-4E00-B33D-DA2F5F821DC7}" type="pres">
      <dgm:prSet presAssocID="{448C2997-2CD1-4B87-873F-AD79BBFEE7E6}" presName="Name0" presStyleCnt="0">
        <dgm:presLayoutVars>
          <dgm:dir/>
          <dgm:resizeHandles/>
        </dgm:presLayoutVars>
      </dgm:prSet>
      <dgm:spPr/>
    </dgm:pt>
    <dgm:pt modelId="{7C4502B5-6CB5-4E19-89CA-AF1E927A7FED}" type="pres">
      <dgm:prSet presAssocID="{F14818C4-A71C-46E0-8BA5-8D46EDA74B45}" presName="compNode" presStyleCnt="0"/>
      <dgm:spPr/>
    </dgm:pt>
    <dgm:pt modelId="{91359A00-924F-4312-A873-AADC79EA1034}" type="pres">
      <dgm:prSet presAssocID="{F14818C4-A71C-46E0-8BA5-8D46EDA74B45}" presName="dummyConnPt" presStyleCnt="0"/>
      <dgm:spPr/>
    </dgm:pt>
    <dgm:pt modelId="{23186524-8AAA-4B56-AB27-38BA7257A69D}" type="pres">
      <dgm:prSet presAssocID="{F14818C4-A71C-46E0-8BA5-8D46EDA74B45}" presName="node" presStyleLbl="node1" presStyleIdx="0" presStyleCnt="9">
        <dgm:presLayoutVars>
          <dgm:bulletEnabled val="1"/>
        </dgm:presLayoutVars>
      </dgm:prSet>
      <dgm:spPr/>
    </dgm:pt>
    <dgm:pt modelId="{DF642808-BBBA-4E06-BC6F-25FAED68DECD}" type="pres">
      <dgm:prSet presAssocID="{2288F60F-F796-4EEE-9AC7-F67DB70BD444}" presName="sibTrans" presStyleLbl="bgSibTrans2D1" presStyleIdx="0" presStyleCnt="8"/>
      <dgm:spPr/>
    </dgm:pt>
    <dgm:pt modelId="{BEF28277-529E-40A3-8CC2-D41142A8E5D3}" type="pres">
      <dgm:prSet presAssocID="{783601E3-55B8-4A38-AD08-337C51E83D6C}" presName="compNode" presStyleCnt="0"/>
      <dgm:spPr/>
    </dgm:pt>
    <dgm:pt modelId="{3B0F79F9-86F5-43F2-8B5D-56D89CFAD539}" type="pres">
      <dgm:prSet presAssocID="{783601E3-55B8-4A38-AD08-337C51E83D6C}" presName="dummyConnPt" presStyleCnt="0"/>
      <dgm:spPr/>
    </dgm:pt>
    <dgm:pt modelId="{A4E83227-371E-46EE-B2A7-1187A23FB6A5}" type="pres">
      <dgm:prSet presAssocID="{783601E3-55B8-4A38-AD08-337C51E83D6C}" presName="node" presStyleLbl="node1" presStyleIdx="1" presStyleCnt="9">
        <dgm:presLayoutVars>
          <dgm:bulletEnabled val="1"/>
        </dgm:presLayoutVars>
      </dgm:prSet>
      <dgm:spPr/>
    </dgm:pt>
    <dgm:pt modelId="{95011941-162D-4A65-9467-39EA1556CFF4}" type="pres">
      <dgm:prSet presAssocID="{86922716-0A66-4805-989E-70A4A36422DE}" presName="sibTrans" presStyleLbl="bgSibTrans2D1" presStyleIdx="1" presStyleCnt="8"/>
      <dgm:spPr/>
    </dgm:pt>
    <dgm:pt modelId="{1C6654FC-36DB-4DCA-8469-3CB2ABD2B8FF}" type="pres">
      <dgm:prSet presAssocID="{17473837-1816-4476-BA88-FAA38EA136DC}" presName="compNode" presStyleCnt="0"/>
      <dgm:spPr/>
    </dgm:pt>
    <dgm:pt modelId="{841A2DF6-1F7C-4EB0-B9E5-A48C8FFD7373}" type="pres">
      <dgm:prSet presAssocID="{17473837-1816-4476-BA88-FAA38EA136DC}" presName="dummyConnPt" presStyleCnt="0"/>
      <dgm:spPr/>
    </dgm:pt>
    <dgm:pt modelId="{55D4E27B-8226-493E-9F9E-F2DFB381D785}" type="pres">
      <dgm:prSet presAssocID="{17473837-1816-4476-BA88-FAA38EA136DC}" presName="node" presStyleLbl="node1" presStyleIdx="2" presStyleCnt="9">
        <dgm:presLayoutVars>
          <dgm:bulletEnabled val="1"/>
        </dgm:presLayoutVars>
      </dgm:prSet>
      <dgm:spPr/>
    </dgm:pt>
    <dgm:pt modelId="{4181A920-F94E-4C15-A372-FDD31D33F874}" type="pres">
      <dgm:prSet presAssocID="{834C7BC5-02FE-41F7-BDF3-DB444BC1279C}" presName="sibTrans" presStyleLbl="bgSibTrans2D1" presStyleIdx="2" presStyleCnt="8"/>
      <dgm:spPr/>
    </dgm:pt>
    <dgm:pt modelId="{2641F329-CA57-4C87-8A89-EDDFB85762ED}" type="pres">
      <dgm:prSet presAssocID="{5B052FB9-B8B7-4A33-A5DC-5CF5DDC017B9}" presName="compNode" presStyleCnt="0"/>
      <dgm:spPr/>
    </dgm:pt>
    <dgm:pt modelId="{EE675789-C4EA-47AE-8790-E1338F99BB18}" type="pres">
      <dgm:prSet presAssocID="{5B052FB9-B8B7-4A33-A5DC-5CF5DDC017B9}" presName="dummyConnPt" presStyleCnt="0"/>
      <dgm:spPr/>
    </dgm:pt>
    <dgm:pt modelId="{0D075786-4D92-41BA-96A3-846245E9AEA0}" type="pres">
      <dgm:prSet presAssocID="{5B052FB9-B8B7-4A33-A5DC-5CF5DDC017B9}" presName="node" presStyleLbl="node1" presStyleIdx="3" presStyleCnt="9">
        <dgm:presLayoutVars>
          <dgm:bulletEnabled val="1"/>
        </dgm:presLayoutVars>
      </dgm:prSet>
      <dgm:spPr/>
    </dgm:pt>
    <dgm:pt modelId="{852D2D64-61E5-4965-A9D3-B5330275393F}" type="pres">
      <dgm:prSet presAssocID="{44595203-30E3-4B5F-9E07-2AD070444AD6}" presName="sibTrans" presStyleLbl="bgSibTrans2D1" presStyleIdx="3" presStyleCnt="8"/>
      <dgm:spPr/>
    </dgm:pt>
    <dgm:pt modelId="{DFD4623C-0858-4EFF-93ED-7148BBF69E73}" type="pres">
      <dgm:prSet presAssocID="{3BCA10A4-7425-4135-AE93-556587DEA106}" presName="compNode" presStyleCnt="0"/>
      <dgm:spPr/>
    </dgm:pt>
    <dgm:pt modelId="{626103FD-BDBB-4BA7-AFCC-BFD64C86BC34}" type="pres">
      <dgm:prSet presAssocID="{3BCA10A4-7425-4135-AE93-556587DEA106}" presName="dummyConnPt" presStyleCnt="0"/>
      <dgm:spPr/>
    </dgm:pt>
    <dgm:pt modelId="{BBF84D7D-43BF-4305-B828-8284EE95AC15}" type="pres">
      <dgm:prSet presAssocID="{3BCA10A4-7425-4135-AE93-556587DEA106}" presName="node" presStyleLbl="node1" presStyleIdx="4" presStyleCnt="9">
        <dgm:presLayoutVars>
          <dgm:bulletEnabled val="1"/>
        </dgm:presLayoutVars>
      </dgm:prSet>
      <dgm:spPr/>
    </dgm:pt>
    <dgm:pt modelId="{415677C6-6072-46A4-9A78-32D3AAB2512E}" type="pres">
      <dgm:prSet presAssocID="{D37F0521-DD3B-4752-8C94-711389C49015}" presName="sibTrans" presStyleLbl="bgSibTrans2D1" presStyleIdx="4" presStyleCnt="8"/>
      <dgm:spPr/>
    </dgm:pt>
    <dgm:pt modelId="{67792937-DEDA-4B60-A2F6-430D9E640EAC}" type="pres">
      <dgm:prSet presAssocID="{3D58CD65-82BA-4019-9D1F-67C58D502A7F}" presName="compNode" presStyleCnt="0"/>
      <dgm:spPr/>
    </dgm:pt>
    <dgm:pt modelId="{DE42EF76-0005-4041-B09C-DE608B0657C1}" type="pres">
      <dgm:prSet presAssocID="{3D58CD65-82BA-4019-9D1F-67C58D502A7F}" presName="dummyConnPt" presStyleCnt="0"/>
      <dgm:spPr/>
    </dgm:pt>
    <dgm:pt modelId="{ADEF0A5A-5205-47AF-B332-5207ABE89DC7}" type="pres">
      <dgm:prSet presAssocID="{3D58CD65-82BA-4019-9D1F-67C58D502A7F}" presName="node" presStyleLbl="node1" presStyleIdx="5" presStyleCnt="9">
        <dgm:presLayoutVars>
          <dgm:bulletEnabled val="1"/>
        </dgm:presLayoutVars>
      </dgm:prSet>
      <dgm:spPr/>
    </dgm:pt>
    <dgm:pt modelId="{C367D11A-FA23-4FB8-98E9-8DF3ABC3D43E}" type="pres">
      <dgm:prSet presAssocID="{43531640-8455-4758-9410-26EBFE727662}" presName="sibTrans" presStyleLbl="bgSibTrans2D1" presStyleIdx="5" presStyleCnt="8"/>
      <dgm:spPr/>
    </dgm:pt>
    <dgm:pt modelId="{A1C52D4A-F493-4DF1-ADA5-C4A603C8580B}" type="pres">
      <dgm:prSet presAssocID="{51D6A566-C714-4B48-9C02-78F3EA4D4B9B}" presName="compNode" presStyleCnt="0"/>
      <dgm:spPr/>
    </dgm:pt>
    <dgm:pt modelId="{D5F8FD3D-497C-45B3-9F80-0DCF8D7F5AFB}" type="pres">
      <dgm:prSet presAssocID="{51D6A566-C714-4B48-9C02-78F3EA4D4B9B}" presName="dummyConnPt" presStyleCnt="0"/>
      <dgm:spPr/>
    </dgm:pt>
    <dgm:pt modelId="{D403C152-C2AC-4DA1-9EA9-513FCC70A4DA}" type="pres">
      <dgm:prSet presAssocID="{51D6A566-C714-4B48-9C02-78F3EA4D4B9B}" presName="node" presStyleLbl="node1" presStyleIdx="6" presStyleCnt="9">
        <dgm:presLayoutVars>
          <dgm:bulletEnabled val="1"/>
        </dgm:presLayoutVars>
      </dgm:prSet>
      <dgm:spPr/>
    </dgm:pt>
    <dgm:pt modelId="{3FAE1615-B6D5-41AF-86B5-E5C0DB433A0F}" type="pres">
      <dgm:prSet presAssocID="{2DB817D9-3EEB-4D52-8BA0-2C977738FC67}" presName="sibTrans" presStyleLbl="bgSibTrans2D1" presStyleIdx="6" presStyleCnt="8"/>
      <dgm:spPr/>
    </dgm:pt>
    <dgm:pt modelId="{536BFFE1-EF97-40E5-82F7-14846602BF26}" type="pres">
      <dgm:prSet presAssocID="{9E3E720D-0E3B-4092-B8F3-DD94063C2DDD}" presName="compNode" presStyleCnt="0"/>
      <dgm:spPr/>
    </dgm:pt>
    <dgm:pt modelId="{30B65DD0-39E2-43BA-A050-0BD05A6A680B}" type="pres">
      <dgm:prSet presAssocID="{9E3E720D-0E3B-4092-B8F3-DD94063C2DDD}" presName="dummyConnPt" presStyleCnt="0"/>
      <dgm:spPr/>
    </dgm:pt>
    <dgm:pt modelId="{331CB502-2998-4867-92ED-FF86F9E8F184}" type="pres">
      <dgm:prSet presAssocID="{9E3E720D-0E3B-4092-B8F3-DD94063C2DDD}" presName="node" presStyleLbl="node1" presStyleIdx="7" presStyleCnt="9">
        <dgm:presLayoutVars>
          <dgm:bulletEnabled val="1"/>
        </dgm:presLayoutVars>
      </dgm:prSet>
      <dgm:spPr/>
    </dgm:pt>
    <dgm:pt modelId="{F18E23D7-063C-42B3-9682-79C24C1917D3}" type="pres">
      <dgm:prSet presAssocID="{9EC187AD-8C66-4516-BC54-9D08F743FE22}" presName="sibTrans" presStyleLbl="bgSibTrans2D1" presStyleIdx="7" presStyleCnt="8"/>
      <dgm:spPr/>
    </dgm:pt>
    <dgm:pt modelId="{A33E6019-B058-4CB3-8576-9DBCD079B3E9}" type="pres">
      <dgm:prSet presAssocID="{15438FFB-5CA7-4565-BC31-37C8D195CD3D}" presName="compNode" presStyleCnt="0"/>
      <dgm:spPr/>
    </dgm:pt>
    <dgm:pt modelId="{F1D3F626-B10E-4462-B1CC-04EDA87CB2B1}" type="pres">
      <dgm:prSet presAssocID="{15438FFB-5CA7-4565-BC31-37C8D195CD3D}" presName="dummyConnPt" presStyleCnt="0"/>
      <dgm:spPr/>
    </dgm:pt>
    <dgm:pt modelId="{60431AF5-0403-4A6F-9C3A-AFEA34394FEA}" type="pres">
      <dgm:prSet presAssocID="{15438FFB-5CA7-4565-BC31-37C8D195CD3D}" presName="node" presStyleLbl="node1" presStyleIdx="8" presStyleCnt="9">
        <dgm:presLayoutVars>
          <dgm:bulletEnabled val="1"/>
        </dgm:presLayoutVars>
      </dgm:prSet>
      <dgm:spPr/>
    </dgm:pt>
  </dgm:ptLst>
  <dgm:cxnLst>
    <dgm:cxn modelId="{887B7405-DEDD-44B6-B32D-F1BD3469C2A4}" type="presOf" srcId="{448C2997-2CD1-4B87-873F-AD79BBFEE7E6}" destId="{6D38A651-96A7-4E00-B33D-DA2F5F821DC7}" srcOrd="0" destOrd="0" presId="urn:microsoft.com/office/officeart/2005/8/layout/bProcess4"/>
    <dgm:cxn modelId="{24A41F0D-E963-4389-A4EE-1028842F1B4D}" type="presOf" srcId="{D37F0521-DD3B-4752-8C94-711389C49015}" destId="{415677C6-6072-46A4-9A78-32D3AAB2512E}" srcOrd="0" destOrd="0" presId="urn:microsoft.com/office/officeart/2005/8/layout/bProcess4"/>
    <dgm:cxn modelId="{8888171D-885F-4ADA-8BA1-4817F1ABBF33}" srcId="{448C2997-2CD1-4B87-873F-AD79BBFEE7E6}" destId="{51D6A566-C714-4B48-9C02-78F3EA4D4B9B}" srcOrd="6" destOrd="0" parTransId="{FC821EAB-EBD4-4DAB-976E-5205B4656AEE}" sibTransId="{2DB817D9-3EEB-4D52-8BA0-2C977738FC67}"/>
    <dgm:cxn modelId="{1EF19B21-CCEE-432F-9E49-280396D63C15}" srcId="{448C2997-2CD1-4B87-873F-AD79BBFEE7E6}" destId="{3BCA10A4-7425-4135-AE93-556587DEA106}" srcOrd="4" destOrd="0" parTransId="{B61BAD57-292E-4CC0-A22B-8E9378B31109}" sibTransId="{D37F0521-DD3B-4752-8C94-711389C49015}"/>
    <dgm:cxn modelId="{69923528-ECB2-4720-9EC3-C73C6B163372}" srcId="{448C2997-2CD1-4B87-873F-AD79BBFEE7E6}" destId="{783601E3-55B8-4A38-AD08-337C51E83D6C}" srcOrd="1" destOrd="0" parTransId="{22C39637-303B-41D3-8A85-EC026B8C6A80}" sibTransId="{86922716-0A66-4805-989E-70A4A36422DE}"/>
    <dgm:cxn modelId="{8F6A532D-2F92-429A-9F6D-87537C1AE845}" type="presOf" srcId="{783601E3-55B8-4A38-AD08-337C51E83D6C}" destId="{A4E83227-371E-46EE-B2A7-1187A23FB6A5}" srcOrd="0" destOrd="0" presId="urn:microsoft.com/office/officeart/2005/8/layout/bProcess4"/>
    <dgm:cxn modelId="{F3742360-2672-4B27-809C-E83B2F446D42}" type="presOf" srcId="{834C7BC5-02FE-41F7-BDF3-DB444BC1279C}" destId="{4181A920-F94E-4C15-A372-FDD31D33F874}" srcOrd="0" destOrd="0" presId="urn:microsoft.com/office/officeart/2005/8/layout/bProcess4"/>
    <dgm:cxn modelId="{5E689760-CE65-487A-858D-6446D7614F92}" srcId="{448C2997-2CD1-4B87-873F-AD79BBFEE7E6}" destId="{F14818C4-A71C-46E0-8BA5-8D46EDA74B45}" srcOrd="0" destOrd="0" parTransId="{B5DEAAEA-7A93-4692-93F7-F780B9AC6C61}" sibTransId="{2288F60F-F796-4EEE-9AC7-F67DB70BD444}"/>
    <dgm:cxn modelId="{9B47A044-3561-42E7-BBFB-C8AA50739C1F}" type="presOf" srcId="{86922716-0A66-4805-989E-70A4A36422DE}" destId="{95011941-162D-4A65-9467-39EA1556CFF4}" srcOrd="0" destOrd="0" presId="urn:microsoft.com/office/officeart/2005/8/layout/bProcess4"/>
    <dgm:cxn modelId="{B425676D-41A6-4BD7-BA8F-4B2741D18641}" type="presOf" srcId="{2288F60F-F796-4EEE-9AC7-F67DB70BD444}" destId="{DF642808-BBBA-4E06-BC6F-25FAED68DECD}" srcOrd="0" destOrd="0" presId="urn:microsoft.com/office/officeart/2005/8/layout/bProcess4"/>
    <dgm:cxn modelId="{E673334E-7850-42AC-B71C-AC81BBD3ACB8}" type="presOf" srcId="{9EC187AD-8C66-4516-BC54-9D08F743FE22}" destId="{F18E23D7-063C-42B3-9682-79C24C1917D3}" srcOrd="0" destOrd="0" presId="urn:microsoft.com/office/officeart/2005/8/layout/bProcess4"/>
    <dgm:cxn modelId="{CF43374F-3D10-43D0-8836-D12310D991C1}" type="presOf" srcId="{9E3E720D-0E3B-4092-B8F3-DD94063C2DDD}" destId="{331CB502-2998-4867-92ED-FF86F9E8F184}" srcOrd="0" destOrd="0" presId="urn:microsoft.com/office/officeart/2005/8/layout/bProcess4"/>
    <dgm:cxn modelId="{9917CB4F-A5C1-45B3-8D98-A3B4AA2F2DBE}" type="presOf" srcId="{5B052FB9-B8B7-4A33-A5DC-5CF5DDC017B9}" destId="{0D075786-4D92-41BA-96A3-846245E9AEA0}" srcOrd="0" destOrd="0" presId="urn:microsoft.com/office/officeart/2005/8/layout/bProcess4"/>
    <dgm:cxn modelId="{C89DB48E-3478-4DE9-864E-4945DC970200}" srcId="{448C2997-2CD1-4B87-873F-AD79BBFEE7E6}" destId="{5B052FB9-B8B7-4A33-A5DC-5CF5DDC017B9}" srcOrd="3" destOrd="0" parTransId="{23D99CDC-52F1-4FEB-B574-2B1881A3640B}" sibTransId="{44595203-30E3-4B5F-9E07-2AD070444AD6}"/>
    <dgm:cxn modelId="{FE6D4A8F-8E43-4A4C-A9B4-E001ADA70CCD}" type="presOf" srcId="{44595203-30E3-4B5F-9E07-2AD070444AD6}" destId="{852D2D64-61E5-4965-A9D3-B5330275393F}" srcOrd="0" destOrd="0" presId="urn:microsoft.com/office/officeart/2005/8/layout/bProcess4"/>
    <dgm:cxn modelId="{47318BA2-F307-43F8-8AFC-4FFBD69987BA}" type="presOf" srcId="{51D6A566-C714-4B48-9C02-78F3EA4D4B9B}" destId="{D403C152-C2AC-4DA1-9EA9-513FCC70A4DA}" srcOrd="0" destOrd="0" presId="urn:microsoft.com/office/officeart/2005/8/layout/bProcess4"/>
    <dgm:cxn modelId="{48EE9BB6-52EE-4549-B0F4-58CC7D0625EC}" type="presOf" srcId="{15438FFB-5CA7-4565-BC31-37C8D195CD3D}" destId="{60431AF5-0403-4A6F-9C3A-AFEA34394FEA}" srcOrd="0" destOrd="0" presId="urn:microsoft.com/office/officeart/2005/8/layout/bProcess4"/>
    <dgm:cxn modelId="{811E84BB-CB9F-4B3B-992F-15AB45E1D3D6}" srcId="{448C2997-2CD1-4B87-873F-AD79BBFEE7E6}" destId="{15438FFB-5CA7-4565-BC31-37C8D195CD3D}" srcOrd="8" destOrd="0" parTransId="{AABF672E-77A8-4788-9B2C-9E66FDA64C7D}" sibTransId="{26A05F68-B502-41ED-9880-B22A43BE8BB6}"/>
    <dgm:cxn modelId="{B806FCC3-38CD-4FCB-B03A-1DF977DAA681}" srcId="{448C2997-2CD1-4B87-873F-AD79BBFEE7E6}" destId="{3D58CD65-82BA-4019-9D1F-67C58D502A7F}" srcOrd="5" destOrd="0" parTransId="{AAE09C89-A91F-46EB-B1A1-65305C558E7E}" sibTransId="{43531640-8455-4758-9410-26EBFE727662}"/>
    <dgm:cxn modelId="{60E5F7D4-642D-409D-BD5F-479113633374}" type="presOf" srcId="{3BCA10A4-7425-4135-AE93-556587DEA106}" destId="{BBF84D7D-43BF-4305-B828-8284EE95AC15}" srcOrd="0" destOrd="0" presId="urn:microsoft.com/office/officeart/2005/8/layout/bProcess4"/>
    <dgm:cxn modelId="{8125D9DB-209F-4CF6-B3CC-11B087CC5CB3}" srcId="{448C2997-2CD1-4B87-873F-AD79BBFEE7E6}" destId="{9E3E720D-0E3B-4092-B8F3-DD94063C2DDD}" srcOrd="7" destOrd="0" parTransId="{66953975-6D8B-4164-9399-F3EBC4806C68}" sibTransId="{9EC187AD-8C66-4516-BC54-9D08F743FE22}"/>
    <dgm:cxn modelId="{F30228DC-EFFC-4FA5-8397-AF642FB1C633}" type="presOf" srcId="{43531640-8455-4758-9410-26EBFE727662}" destId="{C367D11A-FA23-4FB8-98E9-8DF3ABC3D43E}" srcOrd="0" destOrd="0" presId="urn:microsoft.com/office/officeart/2005/8/layout/bProcess4"/>
    <dgm:cxn modelId="{B1BC07E0-2841-4A13-AF91-A03775D5E273}" type="presOf" srcId="{3D58CD65-82BA-4019-9D1F-67C58D502A7F}" destId="{ADEF0A5A-5205-47AF-B332-5207ABE89DC7}" srcOrd="0" destOrd="0" presId="urn:microsoft.com/office/officeart/2005/8/layout/bProcess4"/>
    <dgm:cxn modelId="{489204EC-5ECD-49D6-BD5A-7457BA4A8204}" type="presOf" srcId="{F14818C4-A71C-46E0-8BA5-8D46EDA74B45}" destId="{23186524-8AAA-4B56-AB27-38BA7257A69D}" srcOrd="0" destOrd="0" presId="urn:microsoft.com/office/officeart/2005/8/layout/bProcess4"/>
    <dgm:cxn modelId="{34D5FBF3-76FC-44BC-A270-2367DDED0EE2}" type="presOf" srcId="{17473837-1816-4476-BA88-FAA38EA136DC}" destId="{55D4E27B-8226-493E-9F9E-F2DFB381D785}" srcOrd="0" destOrd="0" presId="urn:microsoft.com/office/officeart/2005/8/layout/bProcess4"/>
    <dgm:cxn modelId="{37EDBEF5-12ED-47F4-AE13-784B722E3881}" srcId="{448C2997-2CD1-4B87-873F-AD79BBFEE7E6}" destId="{17473837-1816-4476-BA88-FAA38EA136DC}" srcOrd="2" destOrd="0" parTransId="{6BEA0243-6255-4D78-9B62-74704E90F8F3}" sibTransId="{834C7BC5-02FE-41F7-BDF3-DB444BC1279C}"/>
    <dgm:cxn modelId="{47BA69FD-8A7E-4F28-AE6A-AFA355A50069}" type="presOf" srcId="{2DB817D9-3EEB-4D52-8BA0-2C977738FC67}" destId="{3FAE1615-B6D5-41AF-86B5-E5C0DB433A0F}" srcOrd="0" destOrd="0" presId="urn:microsoft.com/office/officeart/2005/8/layout/bProcess4"/>
    <dgm:cxn modelId="{1991D26B-1FC7-4BD2-815B-BF2C43071F37}" type="presParOf" srcId="{6D38A651-96A7-4E00-B33D-DA2F5F821DC7}" destId="{7C4502B5-6CB5-4E19-89CA-AF1E927A7FED}" srcOrd="0" destOrd="0" presId="urn:microsoft.com/office/officeart/2005/8/layout/bProcess4"/>
    <dgm:cxn modelId="{6B7659C0-BEDF-4AEA-BC3B-8EA7F2AFC29E}" type="presParOf" srcId="{7C4502B5-6CB5-4E19-89CA-AF1E927A7FED}" destId="{91359A00-924F-4312-A873-AADC79EA1034}" srcOrd="0" destOrd="0" presId="urn:microsoft.com/office/officeart/2005/8/layout/bProcess4"/>
    <dgm:cxn modelId="{84CE1358-433C-4D36-BECA-15C130824FD4}" type="presParOf" srcId="{7C4502B5-6CB5-4E19-89CA-AF1E927A7FED}" destId="{23186524-8AAA-4B56-AB27-38BA7257A69D}" srcOrd="1" destOrd="0" presId="urn:microsoft.com/office/officeart/2005/8/layout/bProcess4"/>
    <dgm:cxn modelId="{FFE3E7AC-2EE4-47B4-BFD4-5CDA4AF6C1D6}" type="presParOf" srcId="{6D38A651-96A7-4E00-B33D-DA2F5F821DC7}" destId="{DF642808-BBBA-4E06-BC6F-25FAED68DECD}" srcOrd="1" destOrd="0" presId="urn:microsoft.com/office/officeart/2005/8/layout/bProcess4"/>
    <dgm:cxn modelId="{9C924EF9-B0E0-4759-85C7-F7F694869FB7}" type="presParOf" srcId="{6D38A651-96A7-4E00-B33D-DA2F5F821DC7}" destId="{BEF28277-529E-40A3-8CC2-D41142A8E5D3}" srcOrd="2" destOrd="0" presId="urn:microsoft.com/office/officeart/2005/8/layout/bProcess4"/>
    <dgm:cxn modelId="{385C57E2-C55D-4EF1-A619-DFC1FC79DD32}" type="presParOf" srcId="{BEF28277-529E-40A3-8CC2-D41142A8E5D3}" destId="{3B0F79F9-86F5-43F2-8B5D-56D89CFAD539}" srcOrd="0" destOrd="0" presId="urn:microsoft.com/office/officeart/2005/8/layout/bProcess4"/>
    <dgm:cxn modelId="{B190F2EE-0974-417B-B63F-4889989C1B48}" type="presParOf" srcId="{BEF28277-529E-40A3-8CC2-D41142A8E5D3}" destId="{A4E83227-371E-46EE-B2A7-1187A23FB6A5}" srcOrd="1" destOrd="0" presId="urn:microsoft.com/office/officeart/2005/8/layout/bProcess4"/>
    <dgm:cxn modelId="{2C5D1C0C-C6AD-43AA-A411-22419567551C}" type="presParOf" srcId="{6D38A651-96A7-4E00-B33D-DA2F5F821DC7}" destId="{95011941-162D-4A65-9467-39EA1556CFF4}" srcOrd="3" destOrd="0" presId="urn:microsoft.com/office/officeart/2005/8/layout/bProcess4"/>
    <dgm:cxn modelId="{B7C5A7C5-BA99-4DAB-8705-B64C02837165}" type="presParOf" srcId="{6D38A651-96A7-4E00-B33D-DA2F5F821DC7}" destId="{1C6654FC-36DB-4DCA-8469-3CB2ABD2B8FF}" srcOrd="4" destOrd="0" presId="urn:microsoft.com/office/officeart/2005/8/layout/bProcess4"/>
    <dgm:cxn modelId="{15572090-76D4-4DED-98A2-DD10571ED3E1}" type="presParOf" srcId="{1C6654FC-36DB-4DCA-8469-3CB2ABD2B8FF}" destId="{841A2DF6-1F7C-4EB0-B9E5-A48C8FFD7373}" srcOrd="0" destOrd="0" presId="urn:microsoft.com/office/officeart/2005/8/layout/bProcess4"/>
    <dgm:cxn modelId="{E8053DDF-1AA3-474B-B55A-A58951A49DAD}" type="presParOf" srcId="{1C6654FC-36DB-4DCA-8469-3CB2ABD2B8FF}" destId="{55D4E27B-8226-493E-9F9E-F2DFB381D785}" srcOrd="1" destOrd="0" presId="urn:microsoft.com/office/officeart/2005/8/layout/bProcess4"/>
    <dgm:cxn modelId="{34CDE81A-7D80-45F8-B036-891177B1AA8A}" type="presParOf" srcId="{6D38A651-96A7-4E00-B33D-DA2F5F821DC7}" destId="{4181A920-F94E-4C15-A372-FDD31D33F874}" srcOrd="5" destOrd="0" presId="urn:microsoft.com/office/officeart/2005/8/layout/bProcess4"/>
    <dgm:cxn modelId="{8C645CBD-41F2-424F-AEE4-F1AEF725F96F}" type="presParOf" srcId="{6D38A651-96A7-4E00-B33D-DA2F5F821DC7}" destId="{2641F329-CA57-4C87-8A89-EDDFB85762ED}" srcOrd="6" destOrd="0" presId="urn:microsoft.com/office/officeart/2005/8/layout/bProcess4"/>
    <dgm:cxn modelId="{D74DA4EE-61F1-4EED-95C8-AC13FA434DB6}" type="presParOf" srcId="{2641F329-CA57-4C87-8A89-EDDFB85762ED}" destId="{EE675789-C4EA-47AE-8790-E1338F99BB18}" srcOrd="0" destOrd="0" presId="urn:microsoft.com/office/officeart/2005/8/layout/bProcess4"/>
    <dgm:cxn modelId="{B423F4DE-2D4B-4EFD-B658-13C8F7545E0F}" type="presParOf" srcId="{2641F329-CA57-4C87-8A89-EDDFB85762ED}" destId="{0D075786-4D92-41BA-96A3-846245E9AEA0}" srcOrd="1" destOrd="0" presId="urn:microsoft.com/office/officeart/2005/8/layout/bProcess4"/>
    <dgm:cxn modelId="{B23E5362-2CC2-4D96-ABFD-FF3BFE1FAC04}" type="presParOf" srcId="{6D38A651-96A7-4E00-B33D-DA2F5F821DC7}" destId="{852D2D64-61E5-4965-A9D3-B5330275393F}" srcOrd="7" destOrd="0" presId="urn:microsoft.com/office/officeart/2005/8/layout/bProcess4"/>
    <dgm:cxn modelId="{2927BE0E-0096-4B8B-AFE4-A024A3398D72}" type="presParOf" srcId="{6D38A651-96A7-4E00-B33D-DA2F5F821DC7}" destId="{DFD4623C-0858-4EFF-93ED-7148BBF69E73}" srcOrd="8" destOrd="0" presId="urn:microsoft.com/office/officeart/2005/8/layout/bProcess4"/>
    <dgm:cxn modelId="{F64F75C5-4CF8-43B9-A7B9-0D8402400E81}" type="presParOf" srcId="{DFD4623C-0858-4EFF-93ED-7148BBF69E73}" destId="{626103FD-BDBB-4BA7-AFCC-BFD64C86BC34}" srcOrd="0" destOrd="0" presId="urn:microsoft.com/office/officeart/2005/8/layout/bProcess4"/>
    <dgm:cxn modelId="{0CFFB186-DDDF-42A3-BED6-A288807893AD}" type="presParOf" srcId="{DFD4623C-0858-4EFF-93ED-7148BBF69E73}" destId="{BBF84D7D-43BF-4305-B828-8284EE95AC15}" srcOrd="1" destOrd="0" presId="urn:microsoft.com/office/officeart/2005/8/layout/bProcess4"/>
    <dgm:cxn modelId="{61686454-5D8B-43C2-A6D5-03FD945F1416}" type="presParOf" srcId="{6D38A651-96A7-4E00-B33D-DA2F5F821DC7}" destId="{415677C6-6072-46A4-9A78-32D3AAB2512E}" srcOrd="9" destOrd="0" presId="urn:microsoft.com/office/officeart/2005/8/layout/bProcess4"/>
    <dgm:cxn modelId="{FF500DDA-818C-4779-9AE8-D87814A73C4D}" type="presParOf" srcId="{6D38A651-96A7-4E00-B33D-DA2F5F821DC7}" destId="{67792937-DEDA-4B60-A2F6-430D9E640EAC}" srcOrd="10" destOrd="0" presId="urn:microsoft.com/office/officeart/2005/8/layout/bProcess4"/>
    <dgm:cxn modelId="{12D316CB-0360-4D01-BB79-016C59D47777}" type="presParOf" srcId="{67792937-DEDA-4B60-A2F6-430D9E640EAC}" destId="{DE42EF76-0005-4041-B09C-DE608B0657C1}" srcOrd="0" destOrd="0" presId="urn:microsoft.com/office/officeart/2005/8/layout/bProcess4"/>
    <dgm:cxn modelId="{208C3A2A-C399-424B-95D3-7E8137BBF98A}" type="presParOf" srcId="{67792937-DEDA-4B60-A2F6-430D9E640EAC}" destId="{ADEF0A5A-5205-47AF-B332-5207ABE89DC7}" srcOrd="1" destOrd="0" presId="urn:microsoft.com/office/officeart/2005/8/layout/bProcess4"/>
    <dgm:cxn modelId="{39618348-F7AD-42FC-B52A-7AA9621B6976}" type="presParOf" srcId="{6D38A651-96A7-4E00-B33D-DA2F5F821DC7}" destId="{C367D11A-FA23-4FB8-98E9-8DF3ABC3D43E}" srcOrd="11" destOrd="0" presId="urn:microsoft.com/office/officeart/2005/8/layout/bProcess4"/>
    <dgm:cxn modelId="{DD7E3B8E-AC80-4FAA-8C8D-7F96C35D1D05}" type="presParOf" srcId="{6D38A651-96A7-4E00-B33D-DA2F5F821DC7}" destId="{A1C52D4A-F493-4DF1-ADA5-C4A603C8580B}" srcOrd="12" destOrd="0" presId="urn:microsoft.com/office/officeart/2005/8/layout/bProcess4"/>
    <dgm:cxn modelId="{E9A70E19-80F8-4EBC-8BF7-25F01A58A155}" type="presParOf" srcId="{A1C52D4A-F493-4DF1-ADA5-C4A603C8580B}" destId="{D5F8FD3D-497C-45B3-9F80-0DCF8D7F5AFB}" srcOrd="0" destOrd="0" presId="urn:microsoft.com/office/officeart/2005/8/layout/bProcess4"/>
    <dgm:cxn modelId="{356FE5FE-CCF2-4BA2-81BA-2EA7216750CF}" type="presParOf" srcId="{A1C52D4A-F493-4DF1-ADA5-C4A603C8580B}" destId="{D403C152-C2AC-4DA1-9EA9-513FCC70A4DA}" srcOrd="1" destOrd="0" presId="urn:microsoft.com/office/officeart/2005/8/layout/bProcess4"/>
    <dgm:cxn modelId="{085F4501-1F12-44B2-B4B9-84E71A309942}" type="presParOf" srcId="{6D38A651-96A7-4E00-B33D-DA2F5F821DC7}" destId="{3FAE1615-B6D5-41AF-86B5-E5C0DB433A0F}" srcOrd="13" destOrd="0" presId="urn:microsoft.com/office/officeart/2005/8/layout/bProcess4"/>
    <dgm:cxn modelId="{4E9E74B1-0D8F-4024-8357-DC1C2BC90320}" type="presParOf" srcId="{6D38A651-96A7-4E00-B33D-DA2F5F821DC7}" destId="{536BFFE1-EF97-40E5-82F7-14846602BF26}" srcOrd="14" destOrd="0" presId="urn:microsoft.com/office/officeart/2005/8/layout/bProcess4"/>
    <dgm:cxn modelId="{CE6C25E6-25A9-4508-A871-AF960EA609AF}" type="presParOf" srcId="{536BFFE1-EF97-40E5-82F7-14846602BF26}" destId="{30B65DD0-39E2-43BA-A050-0BD05A6A680B}" srcOrd="0" destOrd="0" presId="urn:microsoft.com/office/officeart/2005/8/layout/bProcess4"/>
    <dgm:cxn modelId="{EFAE30B2-4F09-408B-91F6-A96283891B69}" type="presParOf" srcId="{536BFFE1-EF97-40E5-82F7-14846602BF26}" destId="{331CB502-2998-4867-92ED-FF86F9E8F184}" srcOrd="1" destOrd="0" presId="urn:microsoft.com/office/officeart/2005/8/layout/bProcess4"/>
    <dgm:cxn modelId="{B9AC1523-BEB1-4613-9033-FA0966417CB8}" type="presParOf" srcId="{6D38A651-96A7-4E00-B33D-DA2F5F821DC7}" destId="{F18E23D7-063C-42B3-9682-79C24C1917D3}" srcOrd="15" destOrd="0" presId="urn:microsoft.com/office/officeart/2005/8/layout/bProcess4"/>
    <dgm:cxn modelId="{A2EC82AF-06D0-4E8E-9210-655A5FCE4A96}" type="presParOf" srcId="{6D38A651-96A7-4E00-B33D-DA2F5F821DC7}" destId="{A33E6019-B058-4CB3-8576-9DBCD079B3E9}" srcOrd="16" destOrd="0" presId="urn:microsoft.com/office/officeart/2005/8/layout/bProcess4"/>
    <dgm:cxn modelId="{8358B937-4738-4575-BB8C-CE39A8270F90}" type="presParOf" srcId="{A33E6019-B058-4CB3-8576-9DBCD079B3E9}" destId="{F1D3F626-B10E-4462-B1CC-04EDA87CB2B1}" srcOrd="0" destOrd="0" presId="urn:microsoft.com/office/officeart/2005/8/layout/bProcess4"/>
    <dgm:cxn modelId="{22E4D7D3-00C7-43DA-898A-B3C968F3E435}" type="presParOf" srcId="{A33E6019-B058-4CB3-8576-9DBCD079B3E9}" destId="{60431AF5-0403-4A6F-9C3A-AFEA34394FE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42808-BBBA-4E06-BC6F-25FAED68DECD}">
      <dsp:nvSpPr>
        <dsp:cNvPr id="0" name=""/>
        <dsp:cNvSpPr/>
      </dsp:nvSpPr>
      <dsp:spPr>
        <a:xfrm rot="5400000">
          <a:off x="-554513" y="2751821"/>
          <a:ext cx="2434506" cy="293319"/>
        </a:xfrm>
        <a:prstGeom prst="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86524-8AAA-4B56-AB27-38BA7257A69D}">
      <dsp:nvSpPr>
        <dsp:cNvPr id="0" name=""/>
        <dsp:cNvSpPr/>
      </dsp:nvSpPr>
      <dsp:spPr>
        <a:xfrm>
          <a:off x="6005" y="1198831"/>
          <a:ext cx="3259110" cy="1955466"/>
        </a:xfrm>
        <a:prstGeom prst="roundRect">
          <a:avLst>
            <a:gd name="adj" fmla="val 10000"/>
          </a:avLst>
        </a:prstGeom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Split and Balanced Data</a:t>
          </a:r>
          <a:endParaRPr lang="en-GB" sz="2500" kern="1200" dirty="0"/>
        </a:p>
      </dsp:txBody>
      <dsp:txXfrm>
        <a:off x="63279" y="1256105"/>
        <a:ext cx="3144562" cy="1840918"/>
      </dsp:txXfrm>
    </dsp:sp>
    <dsp:sp modelId="{95011941-162D-4A65-9467-39EA1556CFF4}">
      <dsp:nvSpPr>
        <dsp:cNvPr id="0" name=""/>
        <dsp:cNvSpPr/>
      </dsp:nvSpPr>
      <dsp:spPr>
        <a:xfrm rot="5400000">
          <a:off x="-554513" y="5196154"/>
          <a:ext cx="2434506" cy="293319"/>
        </a:xfrm>
        <a:prstGeom prst="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83227-371E-46EE-B2A7-1187A23FB6A5}">
      <dsp:nvSpPr>
        <dsp:cNvPr id="0" name=""/>
        <dsp:cNvSpPr/>
      </dsp:nvSpPr>
      <dsp:spPr>
        <a:xfrm>
          <a:off x="6005" y="3643164"/>
          <a:ext cx="3259110" cy="1955466"/>
        </a:xfrm>
        <a:prstGeom prst="roundRect">
          <a:avLst>
            <a:gd name="adj" fmla="val 10000"/>
          </a:avLst>
        </a:prstGeom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Trained Models</a:t>
          </a:r>
          <a:endParaRPr lang="en-GB" sz="2500" kern="1200" dirty="0"/>
        </a:p>
      </dsp:txBody>
      <dsp:txXfrm>
        <a:off x="63279" y="3700438"/>
        <a:ext cx="3144562" cy="1840918"/>
      </dsp:txXfrm>
    </dsp:sp>
    <dsp:sp modelId="{4181A920-F94E-4C15-A372-FDD31D33F874}">
      <dsp:nvSpPr>
        <dsp:cNvPr id="0" name=""/>
        <dsp:cNvSpPr/>
      </dsp:nvSpPr>
      <dsp:spPr>
        <a:xfrm>
          <a:off x="667653" y="6418321"/>
          <a:ext cx="4324791" cy="293319"/>
        </a:xfrm>
        <a:prstGeom prst="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4E27B-8226-493E-9F9E-F2DFB381D785}">
      <dsp:nvSpPr>
        <dsp:cNvPr id="0" name=""/>
        <dsp:cNvSpPr/>
      </dsp:nvSpPr>
      <dsp:spPr>
        <a:xfrm>
          <a:off x="6005" y="6087497"/>
          <a:ext cx="3259110" cy="1955466"/>
        </a:xfrm>
        <a:prstGeom prst="roundRect">
          <a:avLst>
            <a:gd name="adj" fmla="val 10000"/>
          </a:avLst>
        </a:prstGeom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Evaluated Models</a:t>
          </a:r>
          <a:endParaRPr lang="en-GB" sz="2500" kern="1200" dirty="0"/>
        </a:p>
      </dsp:txBody>
      <dsp:txXfrm>
        <a:off x="63279" y="6144771"/>
        <a:ext cx="3144562" cy="1840918"/>
      </dsp:txXfrm>
    </dsp:sp>
    <dsp:sp modelId="{852D2D64-61E5-4965-A9D3-B5330275393F}">
      <dsp:nvSpPr>
        <dsp:cNvPr id="0" name=""/>
        <dsp:cNvSpPr/>
      </dsp:nvSpPr>
      <dsp:spPr>
        <a:xfrm rot="16200000">
          <a:off x="3780104" y="5196154"/>
          <a:ext cx="2434506" cy="293319"/>
        </a:xfrm>
        <a:prstGeom prst="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75786-4D92-41BA-96A3-846245E9AEA0}">
      <dsp:nvSpPr>
        <dsp:cNvPr id="0" name=""/>
        <dsp:cNvSpPr/>
      </dsp:nvSpPr>
      <dsp:spPr>
        <a:xfrm>
          <a:off x="4340622" y="6087497"/>
          <a:ext cx="3259110" cy="1955466"/>
        </a:xfrm>
        <a:prstGeom prst="roundRect">
          <a:avLst>
            <a:gd name="adj" fmla="val 10000"/>
          </a:avLst>
        </a:prstGeom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Performance Metrics</a:t>
          </a:r>
          <a:endParaRPr lang="en-GB" sz="2500" kern="1200" dirty="0"/>
        </a:p>
      </dsp:txBody>
      <dsp:txXfrm>
        <a:off x="4397896" y="6144771"/>
        <a:ext cx="3144562" cy="1840918"/>
      </dsp:txXfrm>
    </dsp:sp>
    <dsp:sp modelId="{415677C6-6072-46A4-9A78-32D3AAB2512E}">
      <dsp:nvSpPr>
        <dsp:cNvPr id="0" name=""/>
        <dsp:cNvSpPr/>
      </dsp:nvSpPr>
      <dsp:spPr>
        <a:xfrm rot="16200000">
          <a:off x="3780104" y="2751821"/>
          <a:ext cx="2434506" cy="293319"/>
        </a:xfrm>
        <a:prstGeom prst="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84D7D-43BF-4305-B828-8284EE95AC15}">
      <dsp:nvSpPr>
        <dsp:cNvPr id="0" name=""/>
        <dsp:cNvSpPr/>
      </dsp:nvSpPr>
      <dsp:spPr>
        <a:xfrm>
          <a:off x="4340622" y="3643164"/>
          <a:ext cx="3259110" cy="1955466"/>
        </a:xfrm>
        <a:prstGeom prst="roundRect">
          <a:avLst>
            <a:gd name="adj" fmla="val 10000"/>
          </a:avLst>
        </a:prstGeom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Compared Results</a:t>
          </a:r>
          <a:endParaRPr lang="en-GB" sz="2500" kern="1200" dirty="0"/>
        </a:p>
      </dsp:txBody>
      <dsp:txXfrm>
        <a:off x="4397896" y="3700438"/>
        <a:ext cx="3144562" cy="1840918"/>
      </dsp:txXfrm>
    </dsp:sp>
    <dsp:sp modelId="{C367D11A-FA23-4FB8-98E9-8DF3ABC3D43E}">
      <dsp:nvSpPr>
        <dsp:cNvPr id="0" name=""/>
        <dsp:cNvSpPr/>
      </dsp:nvSpPr>
      <dsp:spPr>
        <a:xfrm>
          <a:off x="5002270" y="1529655"/>
          <a:ext cx="4324791" cy="293319"/>
        </a:xfrm>
        <a:prstGeom prst="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F0A5A-5205-47AF-B332-5207ABE89DC7}">
      <dsp:nvSpPr>
        <dsp:cNvPr id="0" name=""/>
        <dsp:cNvSpPr/>
      </dsp:nvSpPr>
      <dsp:spPr>
        <a:xfrm>
          <a:off x="4340622" y="1198831"/>
          <a:ext cx="3259110" cy="1955466"/>
        </a:xfrm>
        <a:prstGeom prst="roundRect">
          <a:avLst>
            <a:gd name="adj" fmla="val 10000"/>
          </a:avLst>
        </a:prstGeom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Confusion Matrix</a:t>
          </a:r>
          <a:endParaRPr lang="en-GB" sz="2500" kern="1200" dirty="0"/>
        </a:p>
      </dsp:txBody>
      <dsp:txXfrm>
        <a:off x="4397896" y="1256105"/>
        <a:ext cx="3144562" cy="1840918"/>
      </dsp:txXfrm>
    </dsp:sp>
    <dsp:sp modelId="{3FAE1615-B6D5-41AF-86B5-E5C0DB433A0F}">
      <dsp:nvSpPr>
        <dsp:cNvPr id="0" name=""/>
        <dsp:cNvSpPr/>
      </dsp:nvSpPr>
      <dsp:spPr>
        <a:xfrm rot="5400000">
          <a:off x="8114721" y="2751821"/>
          <a:ext cx="2434506" cy="293319"/>
        </a:xfrm>
        <a:prstGeom prst="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3C152-C2AC-4DA1-9EA9-513FCC70A4DA}">
      <dsp:nvSpPr>
        <dsp:cNvPr id="0" name=""/>
        <dsp:cNvSpPr/>
      </dsp:nvSpPr>
      <dsp:spPr>
        <a:xfrm>
          <a:off x="8675239" y="1198831"/>
          <a:ext cx="3259110" cy="1955466"/>
        </a:xfrm>
        <a:prstGeom prst="roundRect">
          <a:avLst>
            <a:gd name="adj" fmla="val 10000"/>
          </a:avLst>
        </a:prstGeom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Fine Tune Hyperparameters</a:t>
          </a:r>
          <a:endParaRPr lang="en-GB" sz="2500" kern="1200" dirty="0"/>
        </a:p>
      </dsp:txBody>
      <dsp:txXfrm>
        <a:off x="8732513" y="1256105"/>
        <a:ext cx="3144562" cy="1840918"/>
      </dsp:txXfrm>
    </dsp:sp>
    <dsp:sp modelId="{F18E23D7-063C-42B3-9682-79C24C1917D3}">
      <dsp:nvSpPr>
        <dsp:cNvPr id="0" name=""/>
        <dsp:cNvSpPr/>
      </dsp:nvSpPr>
      <dsp:spPr>
        <a:xfrm rot="5400000">
          <a:off x="8114721" y="5196154"/>
          <a:ext cx="2434506" cy="293319"/>
        </a:xfrm>
        <a:prstGeom prst="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CB502-2998-4867-92ED-FF86F9E8F184}">
      <dsp:nvSpPr>
        <dsp:cNvPr id="0" name=""/>
        <dsp:cNvSpPr/>
      </dsp:nvSpPr>
      <dsp:spPr>
        <a:xfrm>
          <a:off x="8675239" y="3643164"/>
          <a:ext cx="3259110" cy="1955466"/>
        </a:xfrm>
        <a:prstGeom prst="roundRect">
          <a:avLst>
            <a:gd name="adj" fmla="val 10000"/>
          </a:avLst>
        </a:prstGeom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Selected Best Model</a:t>
          </a:r>
          <a:endParaRPr lang="en-GB" sz="2500" kern="1200" dirty="0"/>
        </a:p>
      </dsp:txBody>
      <dsp:txXfrm>
        <a:off x="8732513" y="3700438"/>
        <a:ext cx="3144562" cy="1840918"/>
      </dsp:txXfrm>
    </dsp:sp>
    <dsp:sp modelId="{60431AF5-0403-4A6F-9C3A-AFEA34394FEA}">
      <dsp:nvSpPr>
        <dsp:cNvPr id="0" name=""/>
        <dsp:cNvSpPr/>
      </dsp:nvSpPr>
      <dsp:spPr>
        <a:xfrm>
          <a:off x="8675239" y="6087497"/>
          <a:ext cx="3259110" cy="1955466"/>
        </a:xfrm>
        <a:prstGeom prst="roundRect">
          <a:avLst>
            <a:gd name="adj" fmla="val 10000"/>
          </a:avLst>
        </a:prstGeom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Our Final Recommendation</a:t>
          </a:r>
          <a:endParaRPr lang="en-GB" sz="2500" kern="1200" dirty="0"/>
        </a:p>
      </dsp:txBody>
      <dsp:txXfrm>
        <a:off x="8732513" y="6144771"/>
        <a:ext cx="3144562" cy="1840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60EFB5-993E-75E4-3C88-96FC6129F9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76938E-4260-F31C-050F-A4AD552200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19693-FC16-4790-A210-3C6EF0E407B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F1E80-61F0-4170-B97A-753D83ACDD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DCD66-38B9-5185-991B-A04B1988F6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92433-685B-45F9-A70B-999B552D3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700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69C6E-4650-4AFE-BA9B-09E813A9E7E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6C39B-3A1E-4FD7-A163-51C51EE53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856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16B5B-DD0B-5154-02C7-C1DF33A5F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9CFFE9-8871-BDC3-A46E-D1B5BF511F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59E71E-3470-5D7F-0C6C-9190E87CC6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9EF84-07C8-83B5-0D2F-571896C149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39B-3A1E-4FD7-A163-51C51EE53CD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203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B5715-0B8E-AE74-15CB-B97B71C7E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EDF5B0-69C2-8B43-E32A-173688A2C2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C4E9FC-9B88-6C6E-9FDD-9F1888407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A7B3A-74B6-018E-98C9-5679C32A8A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39B-3A1E-4FD7-A163-51C51EE53CD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606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83918-9AB6-5EEC-9757-DA5C0B434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ABA3C5-D3C9-5662-99DB-98129402FD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0C1E48-0E6A-A4AA-A644-9E655BEF0E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3F609-14A6-BF1C-0F79-B9D909E02E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39B-3A1E-4FD7-A163-51C51EE53CD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63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39B-3A1E-4FD7-A163-51C51EE53CD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947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39B-3A1E-4FD7-A163-51C51EE53CD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265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39B-3A1E-4FD7-A163-51C51EE53CD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56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.emf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emf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.emf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.emf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.emf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emf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imple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6">
            <a:extLst>
              <a:ext uri="{FF2B5EF4-FFF2-40B4-BE49-F238E27FC236}">
                <a16:creationId xmlns:a16="http://schemas.microsoft.com/office/drawing/2014/main" id="{BCA0D032-C06D-A012-2254-514C66032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5"/>
            <a:ext cx="462430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442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>
          <p15:clr>
            <a:srgbClr val="FBAE40"/>
          </p15:clr>
        </p15:guide>
        <p15:guide id="2" pos="6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 White Agenda">
    <p:bg bwMode="auto"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622F0EE-6704-8EE3-E701-C9908FC23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7651" y="2693158"/>
            <a:ext cx="12022299" cy="1262882"/>
          </a:xfrm>
          <a:prstGeom prst="rect">
            <a:avLst/>
          </a:prstGeom>
          <a:gradFill>
            <a:gsLst>
              <a:gs pos="60000">
                <a:srgbClr val="2D843F"/>
              </a:gs>
              <a:gs pos="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GB"/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228" y="2625"/>
          <a:ext cx="3221" cy="2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28" y="2625"/>
                        <a:ext cx="3221" cy="2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3" y="0"/>
            <a:ext cx="322207" cy="26179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GB" sz="3298">
              <a:solidFill>
                <a:srgbClr val="000000"/>
              </a:solidFill>
              <a:latin typeface="Poppins" panose="00000500000000000000" pitchFamily="2" charset="0"/>
              <a:ea typeface="Arial Unicode MS" panose="020B0604020202020204" pitchFamily="34" charset="-128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C8A31369-6D89-90A6-ECD2-6539CCDDD4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4074" y="523173"/>
            <a:ext cx="16370544" cy="1262882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14000"/>
              </a:lnSpc>
              <a:defRPr lang="en-GB" sz="6000" b="1" i="0" kern="1200" spc="-140" dirty="0">
                <a:gradFill flip="none" rotWithShape="1">
                  <a:gsLst>
                    <a:gs pos="21000">
                      <a:srgbClr val="007C43"/>
                    </a:gs>
                    <a:gs pos="78000">
                      <a:srgbClr val="588C3B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defRPr>
            </a:lvl1pPr>
          </a:lstStyle>
          <a:p>
            <a:pPr lvl="0"/>
            <a:r>
              <a:rPr lang="en-GB"/>
              <a:t>Edit agenda slide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20977-24CE-5FD2-305C-9CD256BA5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9278" y="4240511"/>
            <a:ext cx="12020685" cy="129373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5A82AF-47A9-D81A-C745-27725A88F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9278" y="5787954"/>
            <a:ext cx="12020685" cy="129373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11DAB-8414-91D9-76E4-E5124176D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9278" y="7335397"/>
            <a:ext cx="12020685" cy="129373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47BDA6-EB2C-43B2-6332-3591E97A3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9278" y="8882839"/>
            <a:ext cx="12020685" cy="129373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81EE5FB-69B0-9D7E-32F6-849AC554D21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E44263ED-4CA9-D02C-4DE2-52880FE39F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0877" y="3119513"/>
            <a:ext cx="6413840" cy="416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14000"/>
              </a:lnSpc>
              <a:defRPr lang="en-US" sz="3000" b="0" spc="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Click to edit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B9AEDEA6-7761-C567-1405-AACC7B74357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40877" y="4664880"/>
            <a:ext cx="6413840" cy="416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00000"/>
              </a:lnSpc>
              <a:defRPr lang="en-US" sz="3000" b="0" spc="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Click to edit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C2ECD1BA-A3FB-ED60-43BD-6C589C1E10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0878" y="6187972"/>
            <a:ext cx="6413840" cy="416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00000"/>
              </a:lnSpc>
              <a:defRPr lang="en-US" sz="3000" b="0" spc="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Click to edit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F2952C6C-6281-BF9B-0BB4-CC3E7C947F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40878" y="7735417"/>
            <a:ext cx="6413840" cy="416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00000"/>
              </a:lnSpc>
              <a:defRPr lang="en-US" sz="3000" b="0" spc="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Click to edit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DA3023B5-86B9-B0AC-E9F1-AB7AB3190F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0877" y="9267092"/>
            <a:ext cx="6413840" cy="416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00000"/>
              </a:lnSpc>
              <a:defRPr lang="en-US" sz="3000" b="0" spc="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129442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hite BG plus Image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19E8873-3A0B-4659-FCED-6C8C0A8223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52845" y="0"/>
            <a:ext cx="10049670" cy="11309350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6AD07F42-B339-88B7-5CE5-5010328B4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F75E2184-E083-13A6-C87E-FFB0CC8D48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8049" y="2693324"/>
            <a:ext cx="8027331" cy="7761951"/>
          </a:xfrm>
          <a:prstGeom prst="rect">
            <a:avLst/>
          </a:prstGeom>
        </p:spPr>
        <p:txBody>
          <a:bodyPr/>
          <a:lstStyle>
            <a:lvl1pPr marL="12701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lnSpc>
                <a:spcPct val="114000"/>
              </a:lnSpc>
              <a:spcBef>
                <a:spcPts val="600"/>
              </a:spcBef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lnSpc>
                <a:spcPct val="114000"/>
              </a:lnSpc>
              <a:spcBef>
                <a:spcPts val="600"/>
              </a:spcBef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lnSpc>
                <a:spcPct val="114000"/>
              </a:lnSpc>
              <a:spcBef>
                <a:spcPts val="600"/>
              </a:spcBef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lnSpc>
                <a:spcPct val="114000"/>
              </a:lnSpc>
              <a:spcBef>
                <a:spcPts val="600"/>
              </a:spcBef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383738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Add a short summary or statement.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383738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Maximum two lines.</a:t>
            </a:r>
          </a:p>
          <a:p>
            <a:pPr defTabSz="977998" eaLnBrk="0" hangingPunct="0">
              <a:spcBef>
                <a:spcPts val="400"/>
              </a:spcBef>
              <a:spcAft>
                <a:spcPts val="400"/>
              </a:spcAft>
              <a:buClr>
                <a:srgbClr val="00864F"/>
              </a:buClr>
              <a:buSzPct val="110000"/>
            </a:pPr>
            <a:b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Lorem ipsum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dolor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sit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amet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consectetur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adipiscing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elit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Mauris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pharetra, libero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pellentesque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posuere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tincidunt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mi ante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facilisis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massa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id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imperdiet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turpis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elit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vel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risus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defTabSz="977998" eaLnBrk="0" hangingPunct="0">
              <a:spcBef>
                <a:spcPts val="400"/>
              </a:spcBef>
              <a:spcAft>
                <a:spcPts val="400"/>
              </a:spcAft>
              <a:buClr>
                <a:srgbClr val="00864F"/>
              </a:buClr>
              <a:buSzPct val="110000"/>
            </a:pPr>
            <a:endParaRPr lang="en-GB" sz="240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55601" marR="0" lvl="0" indent="-342900" algn="l" defTabSz="91440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-45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/>
                <a:ea typeface="+mn-ea"/>
                <a:cs typeface="Poppins"/>
              </a:rPr>
              <a:t>Add a one-line descriptive point.</a:t>
            </a:r>
          </a:p>
          <a:p>
            <a:pPr marL="355601" marR="0" lvl="0" indent="-342900" algn="l" defTabSz="91440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-45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/>
                <a:ea typeface="+mn-ea"/>
                <a:cs typeface="Poppins"/>
              </a:rPr>
              <a:t>Add a one-line descriptive point.</a:t>
            </a:r>
          </a:p>
          <a:p>
            <a:pPr marL="355601" marR="0" lvl="0" indent="-342900" algn="l" defTabSz="91440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-45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/>
                <a:ea typeface="+mn-ea"/>
                <a:cs typeface="Poppins"/>
              </a:rPr>
              <a:t>Add a one-line descriptive point.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94C8438-9501-FA5F-0888-269E8365F5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8123" y="701674"/>
            <a:ext cx="8027330" cy="1752599"/>
          </a:xfrm>
          <a:prstGeom prst="rect">
            <a:avLst/>
          </a:prstGeom>
        </p:spPr>
        <p:txBody>
          <a:bodyPr lIns="0"/>
          <a:lstStyle>
            <a:lvl1pPr>
              <a:lnSpc>
                <a:spcPct val="100000"/>
              </a:lnSpc>
              <a:defRPr lang="en-GB" sz="6000" b="1" i="0" kern="1200" spc="-140" dirty="0">
                <a:gradFill flip="none" rotWithShape="1">
                  <a:gsLst>
                    <a:gs pos="0">
                      <a:srgbClr val="007C43"/>
                    </a:gs>
                    <a:gs pos="60000">
                      <a:srgbClr val="2C843F"/>
                    </a:gs>
                    <a:gs pos="100000">
                      <a:srgbClr val="588C3B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defRPr>
            </a:lvl1pPr>
          </a:lstStyle>
          <a:p>
            <a:pPr lvl="0"/>
            <a:r>
              <a:rPr lang="en-GB"/>
              <a:t>Edit image split slide title</a:t>
            </a:r>
          </a:p>
        </p:txBody>
      </p:sp>
    </p:spTree>
    <p:extLst>
      <p:ext uri="{BB962C8B-B14F-4D97-AF65-F5344CB8AC3E}">
        <p14:creationId xmlns:p14="http://schemas.microsoft.com/office/powerpoint/2010/main" val="566636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>
          <p15:clr>
            <a:srgbClr val="FBAE40"/>
          </p15:clr>
        </p15:guide>
        <p15:guide id="2" pos="6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 white phone slip screen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6">
            <a:extLst>
              <a:ext uri="{FF2B5EF4-FFF2-40B4-BE49-F238E27FC236}">
                <a16:creationId xmlns:a16="http://schemas.microsoft.com/office/drawing/2014/main" id="{6AD07F42-B339-88B7-5CE5-5010328B4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Picture 14" descr="Hand holding a phone with a blurred out background.">
            <a:extLst>
              <a:ext uri="{FF2B5EF4-FFF2-40B4-BE49-F238E27FC236}">
                <a16:creationId xmlns:a16="http://schemas.microsoft.com/office/drawing/2014/main" id="{8B9D6491-75F6-1DF3-22BC-C2256A0B11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2844" y="0"/>
            <a:ext cx="10052755" cy="11309350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AAED635-B99A-C14F-0818-96454FB6C5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398166" y="1403132"/>
            <a:ext cx="3752193" cy="7961586"/>
          </a:xfrm>
          <a:custGeom>
            <a:avLst/>
            <a:gdLst>
              <a:gd name="connsiteX0" fmla="*/ 354751 w 3641834"/>
              <a:gd name="connsiteY0" fmla="*/ 0 h 7961586"/>
              <a:gd name="connsiteX1" fmla="*/ 3287083 w 3641834"/>
              <a:gd name="connsiteY1" fmla="*/ 0 h 7961586"/>
              <a:gd name="connsiteX2" fmla="*/ 3641834 w 3641834"/>
              <a:gd name="connsiteY2" fmla="*/ 354751 h 7961586"/>
              <a:gd name="connsiteX3" fmla="*/ 3641834 w 3641834"/>
              <a:gd name="connsiteY3" fmla="*/ 7606835 h 7961586"/>
              <a:gd name="connsiteX4" fmla="*/ 3287083 w 3641834"/>
              <a:gd name="connsiteY4" fmla="*/ 7961586 h 7961586"/>
              <a:gd name="connsiteX5" fmla="*/ 354751 w 3641834"/>
              <a:gd name="connsiteY5" fmla="*/ 7961586 h 7961586"/>
              <a:gd name="connsiteX6" fmla="*/ 0 w 3641834"/>
              <a:gd name="connsiteY6" fmla="*/ 7606835 h 7961586"/>
              <a:gd name="connsiteX7" fmla="*/ 0 w 3641834"/>
              <a:gd name="connsiteY7" fmla="*/ 354751 h 7961586"/>
              <a:gd name="connsiteX8" fmla="*/ 354751 w 3641834"/>
              <a:gd name="connsiteY8" fmla="*/ 0 h 796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1834" h="7961586">
                <a:moveTo>
                  <a:pt x="354751" y="0"/>
                </a:moveTo>
                <a:lnTo>
                  <a:pt x="3287083" y="0"/>
                </a:lnTo>
                <a:cubicBezTo>
                  <a:pt x="3483007" y="0"/>
                  <a:pt x="3641834" y="158827"/>
                  <a:pt x="3641834" y="354751"/>
                </a:cubicBezTo>
                <a:lnTo>
                  <a:pt x="3641834" y="7606835"/>
                </a:lnTo>
                <a:cubicBezTo>
                  <a:pt x="3641834" y="7802759"/>
                  <a:pt x="3483007" y="7961586"/>
                  <a:pt x="3287083" y="7961586"/>
                </a:cubicBezTo>
                <a:lnTo>
                  <a:pt x="354751" y="7961586"/>
                </a:lnTo>
                <a:cubicBezTo>
                  <a:pt x="158827" y="7961586"/>
                  <a:pt x="0" y="7802759"/>
                  <a:pt x="0" y="7606835"/>
                </a:cubicBezTo>
                <a:lnTo>
                  <a:pt x="0" y="354751"/>
                </a:lnTo>
                <a:cubicBezTo>
                  <a:pt x="0" y="158827"/>
                  <a:pt x="158827" y="0"/>
                  <a:pt x="3547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0AA80BA0-F813-6735-3BFD-6D1A14DC9A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8049" y="4298433"/>
            <a:ext cx="8027331" cy="61568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lnSpc>
                <a:spcPct val="114000"/>
              </a:lnSpc>
              <a:spcBef>
                <a:spcPts val="600"/>
              </a:spcBef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lnSpc>
                <a:spcPct val="114000"/>
              </a:lnSpc>
              <a:spcBef>
                <a:spcPts val="600"/>
              </a:spcBef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lnSpc>
                <a:spcPct val="114000"/>
              </a:lnSpc>
              <a:spcBef>
                <a:spcPts val="600"/>
              </a:spcBef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lnSpc>
                <a:spcPct val="114000"/>
              </a:lnSpc>
              <a:spcBef>
                <a:spcPts val="600"/>
              </a:spcBef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defTabSz="977998" eaLnBrk="0" hangingPunct="0">
              <a:spcBef>
                <a:spcPts val="400"/>
              </a:spcBef>
              <a:spcAft>
                <a:spcPts val="400"/>
              </a:spcAft>
              <a:buClr>
                <a:srgbClr val="00864F"/>
              </a:buClr>
              <a:buSzPct val="110000"/>
            </a:pP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Lorem ipsum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dolor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sit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amet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consectetur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adipiscing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elit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Mauris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pharetra, libero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pellentesque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posuere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tincidunt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mi ante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facilisis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massa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id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imperdiet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turpis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elit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vel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risus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defTabSz="977998" eaLnBrk="0" hangingPunct="0">
              <a:spcBef>
                <a:spcPts val="400"/>
              </a:spcBef>
              <a:spcAft>
                <a:spcPts val="400"/>
              </a:spcAft>
              <a:buClr>
                <a:srgbClr val="00864F"/>
              </a:buClr>
              <a:buSzPct val="110000"/>
            </a:pPr>
            <a:endParaRPr lang="en-GB" sz="240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55601" marR="0" lvl="0" indent="-342900" algn="l" defTabSz="91440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-45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/>
                <a:ea typeface="+mn-ea"/>
                <a:cs typeface="Poppins"/>
              </a:rPr>
              <a:t>Add a one-line descriptive point.</a:t>
            </a:r>
          </a:p>
          <a:p>
            <a:pPr marL="355601" marR="0" lvl="0" indent="-342900" algn="l" defTabSz="91440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-45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/>
                <a:ea typeface="+mn-ea"/>
                <a:cs typeface="Poppins"/>
              </a:rPr>
              <a:t>Add a one-line descriptive point.</a:t>
            </a:r>
          </a:p>
          <a:p>
            <a:pPr marL="355601" marR="0" lvl="0" indent="-342900" algn="l" defTabSz="91440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-45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/>
                <a:ea typeface="+mn-ea"/>
                <a:cs typeface="Poppins"/>
              </a:rPr>
              <a:t>Add a one-line descriptive point.</a:t>
            </a:r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br>
              <a:rPr lang="en-GB"/>
            </a:br>
            <a:endParaRPr lang="en-GB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57ED60CF-0E22-5C47-1E5D-8B908EDE9A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8123" y="701674"/>
            <a:ext cx="8027330" cy="1752599"/>
          </a:xfrm>
          <a:prstGeom prst="rect">
            <a:avLst/>
          </a:prstGeom>
        </p:spPr>
        <p:txBody>
          <a:bodyPr lIns="0"/>
          <a:lstStyle>
            <a:lvl1pPr>
              <a:lnSpc>
                <a:spcPct val="100000"/>
              </a:lnSpc>
              <a:defRPr lang="en-GB" sz="6000" b="1" i="0" kern="1200" spc="-140" dirty="0">
                <a:gradFill flip="none" rotWithShape="1">
                  <a:gsLst>
                    <a:gs pos="0">
                      <a:srgbClr val="007C43"/>
                    </a:gs>
                    <a:gs pos="60000">
                      <a:srgbClr val="2C843F"/>
                    </a:gs>
                    <a:gs pos="100000">
                      <a:srgbClr val="588C3B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defRPr>
            </a:lvl1pPr>
          </a:lstStyle>
          <a:p>
            <a:pPr lvl="0"/>
            <a:r>
              <a:rPr lang="en-GB"/>
              <a:t>Edit phone screen split 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BB29FA7-BB85-362E-6FD5-70AD2B0498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8049" y="2779222"/>
            <a:ext cx="8027331" cy="1194262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spcBef>
                <a:spcPts val="600"/>
              </a:spcBef>
              <a:defRPr sz="30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lnSpc>
                <a:spcPct val="114000"/>
              </a:lnSpc>
              <a:spcBef>
                <a:spcPts val="600"/>
              </a:spcBef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lnSpc>
                <a:spcPct val="114000"/>
              </a:lnSpc>
              <a:spcBef>
                <a:spcPts val="600"/>
              </a:spcBef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lnSpc>
                <a:spcPct val="114000"/>
              </a:lnSpc>
              <a:spcBef>
                <a:spcPts val="600"/>
              </a:spcBef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lnSpc>
                <a:spcPct val="114000"/>
              </a:lnSpc>
              <a:spcBef>
                <a:spcPts val="600"/>
              </a:spcBef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Add a short summary statement, maximum two lines.</a:t>
            </a:r>
          </a:p>
        </p:txBody>
      </p:sp>
    </p:spTree>
    <p:extLst>
      <p:ext uri="{BB962C8B-B14F-4D97-AF65-F5344CB8AC3E}">
        <p14:creationId xmlns:p14="http://schemas.microsoft.com/office/powerpoint/2010/main" val="888562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>
          <p15:clr>
            <a:srgbClr val="FBAE40"/>
          </p15:clr>
        </p15:guide>
        <p15:guide id="2" pos="6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Gradient Slide Split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BC6446-A550-B82F-A75F-CA7F30A5C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52844" y="-13503"/>
            <a:ext cx="10052844" cy="11309350"/>
          </a:xfrm>
          <a:prstGeom prst="rect">
            <a:avLst/>
          </a:prstGeom>
          <a:gradFill>
            <a:gsLst>
              <a:gs pos="60000">
                <a:srgbClr val="2D843F"/>
              </a:gs>
              <a:gs pos="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GB"/>
          </a:p>
        </p:txBody>
      </p:sp>
      <p:sp>
        <p:nvSpPr>
          <p:cNvPr id="19" name="Text Placeholder 31">
            <a:extLst>
              <a:ext uri="{FF2B5EF4-FFF2-40B4-BE49-F238E27FC236}">
                <a16:creationId xmlns:a16="http://schemas.microsoft.com/office/drawing/2014/main" id="{F4D87772-BD3F-7D23-9C7C-5F6FB07F9980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54078" y="4031515"/>
            <a:ext cx="7323396" cy="41100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lvl1pPr>
              <a:lnSpc>
                <a:spcPct val="114000"/>
              </a:lnSpc>
              <a:defRPr lang="en-US" sz="3000" b="0" spc="-45" dirty="0" smtClean="0">
                <a:solidFill>
                  <a:srgbClr val="282828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Edit section heading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981B3978-2D0C-5A5D-6108-4398E52BD7F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971796" y="5098315"/>
            <a:ext cx="6413840" cy="30059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355601" indent="-342900">
              <a:lnSpc>
                <a:spcPct val="114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en-US" sz="2400" b="0" spc="-45" dirty="0">
                <a:solidFill>
                  <a:srgbClr val="282828"/>
                </a:solidFill>
                <a:latin typeface="Poppins"/>
                <a:cs typeface="Poppins"/>
              </a:defRPr>
            </a:lvl1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Keep your sentences short. 14 words maximum per sentence.</a:t>
            </a:r>
            <a:br>
              <a:rPr lang="en-GB"/>
            </a:br>
            <a:endParaRPr lang="en-GB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Use a minimum font size of 20. This template is set to 24.</a:t>
            </a:r>
            <a:br>
              <a:rPr lang="en-GB"/>
            </a:br>
            <a:endParaRPr lang="en-GB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Use 1.15 bullet point line spacing.</a:t>
            </a:r>
            <a:endParaRPr lang="en-US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endParaRPr lang="en-GB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74A09E7-B261-8A83-EE16-C8459F0B9844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954076" y="1235075"/>
            <a:ext cx="8154042" cy="80438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lnSpc>
                <a:spcPct val="114000"/>
              </a:lnSpc>
              <a:spcBef>
                <a:spcPts val="0"/>
              </a:spcBef>
              <a:defRPr lang="en-US" sz="4800" b="1" spc="-74" smtClean="0">
                <a:solidFill>
                  <a:srgbClr val="282828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marR="5081" lvl="0">
              <a:lnSpc>
                <a:spcPct val="111800"/>
              </a:lnSpc>
              <a:spcBef>
                <a:spcPts val="91"/>
              </a:spcBef>
            </a:pPr>
            <a:r>
              <a:rPr lang="en-US"/>
              <a:t>Edit split section title 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B36CFAF-BFFC-D777-5E74-B9DD58EF551D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1424553" y="4051872"/>
            <a:ext cx="7398334" cy="413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lnSpc>
                <a:spcPct val="114000"/>
              </a:lnSpc>
              <a:defRPr lang="en-US" sz="3000" b="0" spc="-10" smtClean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Edit section heading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2413022C-43B5-775E-6AC9-C3B703A18CC3}"/>
              </a:ext>
            </a:extLst>
          </p:cNvPr>
          <p:cNvSpPr>
            <a:spLocks noGrp="1"/>
          </p:cNvSpPr>
          <p:nvPr userDrawn="1">
            <p:ph type="pic" sz="quarter" idx="19"/>
          </p:nvPr>
        </p:nvSpPr>
        <p:spPr>
          <a:xfrm>
            <a:off x="11460939" y="3122201"/>
            <a:ext cx="491813" cy="507029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B56B9985-9035-68F4-6C75-FB039515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984330" y="4823039"/>
            <a:ext cx="1261845" cy="0"/>
          </a:xfrm>
          <a:custGeom>
            <a:avLst/>
            <a:gdLst/>
            <a:ahLst/>
            <a:cxnLst/>
            <a:rect l="l" t="t" r="r" b="b"/>
            <a:pathLst>
              <a:path w="1261745">
                <a:moveTo>
                  <a:pt x="0" y="0"/>
                </a:moveTo>
                <a:lnTo>
                  <a:pt x="1261333" y="0"/>
                </a:lnTo>
              </a:path>
            </a:pathLst>
          </a:custGeom>
          <a:ln w="10470">
            <a:solidFill>
              <a:srgbClr val="383738"/>
            </a:solidFill>
          </a:ln>
        </p:spPr>
        <p:txBody>
          <a:bodyPr wrap="square" lIns="0" tIns="0" rIns="0" bIns="0" rtlCol="0"/>
          <a:lstStyle/>
          <a:p>
            <a:endParaRPr sz="1801" u="none">
              <a:solidFill>
                <a:srgbClr val="383738"/>
              </a:solidFill>
              <a:latin typeface="Poppins" panose="00000500000000000000" pitchFamily="2" charset="0"/>
            </a:endParaRPr>
          </a:p>
        </p:txBody>
      </p:sp>
      <p:sp>
        <p:nvSpPr>
          <p:cNvPr id="16" name="Picture Placeholder 34">
            <a:extLst>
              <a:ext uri="{FF2B5EF4-FFF2-40B4-BE49-F238E27FC236}">
                <a16:creationId xmlns:a16="http://schemas.microsoft.com/office/drawing/2014/main" id="{7B08D861-A6D7-C407-5FF4-782954629F97}"/>
              </a:ext>
            </a:extLst>
          </p:cNvPr>
          <p:cNvSpPr>
            <a:spLocks noGrp="1"/>
          </p:cNvSpPr>
          <p:nvPr userDrawn="1">
            <p:ph type="pic" sz="quarter" idx="20"/>
          </p:nvPr>
        </p:nvSpPr>
        <p:spPr>
          <a:xfrm>
            <a:off x="940044" y="3122201"/>
            <a:ext cx="491813" cy="5070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83738"/>
                </a:solidFill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B877125F-F825-D45C-7871-2FEA7ABFADB8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1417066" y="5098315"/>
            <a:ext cx="6413840" cy="262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355601" indent="-342900">
              <a:buClr>
                <a:schemeClr val="bg1"/>
              </a:buClr>
              <a:buFont typeface="Wingdings" panose="05000000000000000000" pitchFamily="2" charset="2"/>
              <a:buChar char="§"/>
              <a:defRPr lang="en-US" sz="2400" b="0" spc="-45" dirty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Keep your sentences short. 14 words maximum per sentence.</a:t>
            </a:r>
            <a:br>
              <a:rPr lang="en-GB"/>
            </a:br>
            <a:endParaRPr lang="en-GB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Use a minimum font size of 20. This template is set to 24.</a:t>
            </a:r>
            <a:br>
              <a:rPr lang="en-GB"/>
            </a:br>
            <a:endParaRPr lang="en-GB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Use 1.15 bullet point line spacing.</a:t>
            </a:r>
            <a:endParaRPr lang="en-US"/>
          </a:p>
        </p:txBody>
      </p:sp>
      <p:sp>
        <p:nvSpPr>
          <p:cNvPr id="2" name="Holder 6">
            <a:extLst>
              <a:ext uri="{FF2B5EF4-FFF2-40B4-BE49-F238E27FC236}">
                <a16:creationId xmlns:a16="http://schemas.microsoft.com/office/drawing/2014/main" id="{136A4FF1-DE6B-1915-3992-6769CEBD9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235D67-7EDE-1E39-BB9C-206F0A9F65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  <p:sp>
        <p:nvSpPr>
          <p:cNvPr id="6" name="object 13">
            <a:extLst>
              <a:ext uri="{FF2B5EF4-FFF2-40B4-BE49-F238E27FC236}">
                <a16:creationId xmlns:a16="http://schemas.microsoft.com/office/drawing/2014/main" id="{92B5D0F9-3C3F-28B1-6C1B-668368848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1444504" y="4842439"/>
            <a:ext cx="1261845" cy="0"/>
          </a:xfrm>
          <a:custGeom>
            <a:avLst/>
            <a:gdLst/>
            <a:ahLst/>
            <a:cxnLst/>
            <a:rect l="l" t="t" r="r" b="b"/>
            <a:pathLst>
              <a:path w="1261745">
                <a:moveTo>
                  <a:pt x="0" y="0"/>
                </a:moveTo>
                <a:lnTo>
                  <a:pt x="1261333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801" u="none">
              <a:solidFill>
                <a:srgbClr val="383738"/>
              </a:solidFill>
              <a:latin typeface="Poppins" panose="00000500000000000000" pitchFamily="2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0EE38A5-9F3A-35D2-F1E5-8A8B9F554F9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54088" y="3122613"/>
            <a:ext cx="501650" cy="4762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71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heme summary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right half">
            <a:extLst>
              <a:ext uri="{FF2B5EF4-FFF2-40B4-BE49-F238E27FC236}">
                <a16:creationId xmlns:a16="http://schemas.microsoft.com/office/drawing/2014/main" id="{32BBB788-5DF7-952A-7B47-4CF9692A7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149476"/>
            <a:ext cx="6629400" cy="9159874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10052039" y="0"/>
                </a:moveTo>
                <a:lnTo>
                  <a:pt x="0" y="0"/>
                </a:lnTo>
                <a:lnTo>
                  <a:pt x="0" y="11308556"/>
                </a:lnTo>
                <a:lnTo>
                  <a:pt x="10052039" y="11308556"/>
                </a:lnTo>
                <a:lnTo>
                  <a:pt x="10052039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 sz="1801" u="sng">
              <a:latin typeface="Poppins" panose="00000500000000000000" pitchFamily="2" charset="0"/>
            </a:endParaRPr>
          </a:p>
        </p:txBody>
      </p:sp>
      <p:sp>
        <p:nvSpPr>
          <p:cNvPr id="5" name="Text Placeholder 30">
            <a:extLst>
              <a:ext uri="{FF2B5EF4-FFF2-40B4-BE49-F238E27FC236}">
                <a16:creationId xmlns:a16="http://schemas.microsoft.com/office/drawing/2014/main" id="{F7786B9F-85AE-E991-FE67-DD3CE75C38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8844" y="777875"/>
            <a:ext cx="14325600" cy="100258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lnSpc>
                <a:spcPct val="90000"/>
              </a:lnSpc>
              <a:defRPr lang="en-US" sz="6000" b="1" spc="-74" smtClean="0">
                <a:solidFill>
                  <a:srgbClr val="282828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marR="5081" lvl="0">
              <a:lnSpc>
                <a:spcPct val="111800"/>
              </a:lnSpc>
              <a:spcBef>
                <a:spcPts val="91"/>
              </a:spcBef>
            </a:pPr>
            <a:r>
              <a:rPr lang="en-US"/>
              <a:t>Edit key theme summary title</a:t>
            </a:r>
            <a:endParaRPr lang="en-GB"/>
          </a:p>
        </p:txBody>
      </p:sp>
      <p:sp>
        <p:nvSpPr>
          <p:cNvPr id="14" name="Picture Placeholder 34">
            <a:extLst>
              <a:ext uri="{FF2B5EF4-FFF2-40B4-BE49-F238E27FC236}">
                <a16:creationId xmlns:a16="http://schemas.microsoft.com/office/drawing/2014/main" id="{9402EBB7-C7AA-6EDC-E598-8A85D7DCFE2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22414" y="2830965"/>
            <a:ext cx="795019" cy="792748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4FEAD2E-D817-1712-8974-736C898A7B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8844" y="3918479"/>
            <a:ext cx="4930482" cy="1359374"/>
          </a:xfrm>
          <a:prstGeom prst="rect">
            <a:avLst/>
          </a:prstGeom>
        </p:spPr>
        <p:txBody>
          <a:bodyPr lIns="0"/>
          <a:lstStyle>
            <a:lvl1pPr>
              <a:lnSpc>
                <a:spcPct val="114000"/>
              </a:lnSpc>
              <a:spcBef>
                <a:spcPts val="600"/>
              </a:spcBef>
              <a:defRPr lang="en-GB" sz="4800" b="0" i="0" spc="0" dirty="0">
                <a:gradFill flip="none" rotWithShape="1">
                  <a:gsLst>
                    <a:gs pos="50000">
                      <a:srgbClr val="009C43"/>
                    </a:gs>
                    <a:gs pos="85000">
                      <a:srgbClr val="BCCF00"/>
                    </a:gs>
                  </a:gsLst>
                  <a:lin ang="0" scaled="1"/>
                  <a:tileRect/>
                </a:gradFill>
                <a:latin typeface="Poppins SemiBold" panose="00000700000000000000" pitchFamily="2" charset="0"/>
                <a:ea typeface="+mj-ea"/>
                <a:cs typeface="Poppins SemiBold" panose="00000700000000000000" pitchFamily="2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Edit Sub Header</a:t>
            </a:r>
          </a:p>
          <a:p>
            <a:pPr lvl="0"/>
            <a:endParaRPr lang="en-GB"/>
          </a:p>
        </p:txBody>
      </p:sp>
      <p:sp>
        <p:nvSpPr>
          <p:cNvPr id="18" name="Text Placeholder 37">
            <a:extLst>
              <a:ext uri="{FF2B5EF4-FFF2-40B4-BE49-F238E27FC236}">
                <a16:creationId xmlns:a16="http://schemas.microsoft.com/office/drawing/2014/main" id="{816BCFE7-0BD4-21A8-86AE-BD13D34B58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0304" y="5572619"/>
            <a:ext cx="4930482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lang="en-US" sz="2400" spc="-30" smtClean="0">
                <a:solidFill>
                  <a:srgbClr val="FFFFFF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0"/>
              </a:spcBef>
            </a:pPr>
            <a:r>
              <a:rPr lang="en-US"/>
              <a:t>Add a short summary paragraph.</a:t>
            </a:r>
          </a:p>
        </p:txBody>
      </p:sp>
      <p:sp>
        <p:nvSpPr>
          <p:cNvPr id="2" name="Holder 6">
            <a:extLst>
              <a:ext uri="{FF2B5EF4-FFF2-40B4-BE49-F238E27FC236}">
                <a16:creationId xmlns:a16="http://schemas.microsoft.com/office/drawing/2014/main" id="{F56793F3-5642-1794-3C84-F95CEFDD2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ABBB46D-BA4B-37ED-7CF0-64BB87E2AB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74269" y="2908687"/>
            <a:ext cx="10439400" cy="71502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chemeClr val="accent1"/>
              </a:buClr>
              <a:buFont typeface="Wingdings" panose="05000000000000000000" pitchFamily="2" charset="2"/>
              <a:buNone/>
              <a:defRPr sz="2400">
                <a:solidFill>
                  <a:srgbClr val="28282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24" name="Picture Placeholder 34">
            <a:extLst>
              <a:ext uri="{FF2B5EF4-FFF2-40B4-BE49-F238E27FC236}">
                <a16:creationId xmlns:a16="http://schemas.microsoft.com/office/drawing/2014/main" id="{B7A621B6-BCAE-66B0-AB24-7D02B0B4DBD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551814" y="2906226"/>
            <a:ext cx="693565" cy="715025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3D6FF-3186-B41F-4554-C4108EF46D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  <p:sp>
        <p:nvSpPr>
          <p:cNvPr id="6" name="Picture Placeholder 34">
            <a:extLst>
              <a:ext uri="{FF2B5EF4-FFF2-40B4-BE49-F238E27FC236}">
                <a16:creationId xmlns:a16="http://schemas.microsoft.com/office/drawing/2014/main" id="{6C2D9545-12BD-738D-486C-1A0B2343D32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551813" y="4354765"/>
            <a:ext cx="693565" cy="715025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Picture Placeholder 34">
            <a:extLst>
              <a:ext uri="{FF2B5EF4-FFF2-40B4-BE49-F238E27FC236}">
                <a16:creationId xmlns:a16="http://schemas.microsoft.com/office/drawing/2014/main" id="{852BB60D-25E1-D231-C0CD-98A1B6941C1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507470" y="5803304"/>
            <a:ext cx="693565" cy="715025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8" name="Picture Placeholder 34">
            <a:extLst>
              <a:ext uri="{FF2B5EF4-FFF2-40B4-BE49-F238E27FC236}">
                <a16:creationId xmlns:a16="http://schemas.microsoft.com/office/drawing/2014/main" id="{BA3C9E83-74E2-E934-E4C4-984B69B1C31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507470" y="7251843"/>
            <a:ext cx="693565" cy="715025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9" name="Picture Placeholder 34">
            <a:extLst>
              <a:ext uri="{FF2B5EF4-FFF2-40B4-BE49-F238E27FC236}">
                <a16:creationId xmlns:a16="http://schemas.microsoft.com/office/drawing/2014/main" id="{48E106DA-35C2-3FF0-36B0-A0D5C0F4DE2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515769" y="8700382"/>
            <a:ext cx="693565" cy="715025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E3A89C46-5693-28EC-FC58-DEB1017086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74269" y="4354765"/>
            <a:ext cx="10439400" cy="71502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chemeClr val="accent1"/>
              </a:buClr>
              <a:buFont typeface="Wingdings" panose="05000000000000000000" pitchFamily="2" charset="2"/>
              <a:buNone/>
              <a:defRPr sz="2400">
                <a:solidFill>
                  <a:srgbClr val="28282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31D43D87-E1AD-3B03-9D8D-27F6EB216A6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74269" y="5803303"/>
            <a:ext cx="10439400" cy="71502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chemeClr val="accent1"/>
              </a:buClr>
              <a:buFont typeface="Wingdings" panose="05000000000000000000" pitchFamily="2" charset="2"/>
              <a:buNone/>
              <a:defRPr sz="2400">
                <a:solidFill>
                  <a:srgbClr val="28282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24A04FCD-BA7E-0ACC-4326-87FC3366F78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74269" y="7251843"/>
            <a:ext cx="10439400" cy="71502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chemeClr val="accent1"/>
              </a:buClr>
              <a:buFont typeface="Wingdings" panose="05000000000000000000" pitchFamily="2" charset="2"/>
              <a:buNone/>
              <a:defRPr sz="2400">
                <a:solidFill>
                  <a:srgbClr val="28282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16" name="Text Placeholder 22">
            <a:extLst>
              <a:ext uri="{FF2B5EF4-FFF2-40B4-BE49-F238E27FC236}">
                <a16:creationId xmlns:a16="http://schemas.microsoft.com/office/drawing/2014/main" id="{64DC8FF7-0692-10FC-A3B1-CDFEC4865AC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74269" y="8700382"/>
            <a:ext cx="10439400" cy="71502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chemeClr val="accent1"/>
              </a:buClr>
              <a:buFont typeface="Wingdings" panose="05000000000000000000" pitchFamily="2" charset="2"/>
              <a:buNone/>
              <a:defRPr sz="2400">
                <a:solidFill>
                  <a:srgbClr val="28282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one line summary. </a:t>
            </a:r>
          </a:p>
        </p:txBody>
      </p:sp>
    </p:spTree>
    <p:extLst>
      <p:ext uri="{BB962C8B-B14F-4D97-AF65-F5344CB8AC3E}">
        <p14:creationId xmlns:p14="http://schemas.microsoft.com/office/powerpoint/2010/main" val="1873071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thre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0">
            <a:extLst>
              <a:ext uri="{FF2B5EF4-FFF2-40B4-BE49-F238E27FC236}">
                <a16:creationId xmlns:a16="http://schemas.microsoft.com/office/drawing/2014/main" id="{F7786B9F-85AE-E991-FE67-DD3CE75C38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074" y="701674"/>
            <a:ext cx="15270969" cy="100258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lnSpc>
                <a:spcPct val="90000"/>
              </a:lnSpc>
              <a:defRPr lang="en-US" sz="6000" b="1" spc="0" smtClean="0">
                <a:solidFill>
                  <a:srgbClr val="F4F4F4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marR="5081" lvl="0">
              <a:lnSpc>
                <a:spcPct val="111800"/>
              </a:lnSpc>
              <a:spcBef>
                <a:spcPts val="91"/>
              </a:spcBef>
            </a:pPr>
            <a:r>
              <a:rPr lang="en-US"/>
              <a:t>Edit three section title</a:t>
            </a:r>
            <a:endParaRPr lang="en-GB"/>
          </a:p>
        </p:txBody>
      </p:sp>
      <p:sp>
        <p:nvSpPr>
          <p:cNvPr id="6" name="Picture Placeholder 34">
            <a:extLst>
              <a:ext uri="{FF2B5EF4-FFF2-40B4-BE49-F238E27FC236}">
                <a16:creationId xmlns:a16="http://schemas.microsoft.com/office/drawing/2014/main" id="{DC5BEAB2-73F1-56F5-9BB7-E751B82ACB3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31480" y="2454514"/>
            <a:ext cx="795019" cy="792748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11" name="object 22">
            <a:extLst>
              <a:ext uri="{FF2B5EF4-FFF2-40B4-BE49-F238E27FC236}">
                <a16:creationId xmlns:a16="http://schemas.microsoft.com/office/drawing/2014/main" id="{77962CF2-7588-4AEE-CD69-01B35EA39757}"/>
              </a:ext>
            </a:extLst>
          </p:cNvPr>
          <p:cNvSpPr/>
          <p:nvPr userDrawn="1"/>
        </p:nvSpPr>
        <p:spPr>
          <a:xfrm>
            <a:off x="6758626" y="5277987"/>
            <a:ext cx="45719" cy="4988471"/>
          </a:xfrm>
          <a:custGeom>
            <a:avLst/>
            <a:gdLst/>
            <a:ahLst/>
            <a:cxnLst/>
            <a:rect l="l" t="t" r="r" b="b"/>
            <a:pathLst>
              <a:path h="3738245">
                <a:moveTo>
                  <a:pt x="0" y="0"/>
                </a:moveTo>
                <a:lnTo>
                  <a:pt x="0" y="3738106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801">
              <a:latin typeface="Poppins" panose="00000500000000000000" pitchFamily="2" charset="0"/>
            </a:endParaRPr>
          </a:p>
        </p:txBody>
      </p:sp>
      <p:sp>
        <p:nvSpPr>
          <p:cNvPr id="12" name="object 23">
            <a:extLst>
              <a:ext uri="{FF2B5EF4-FFF2-40B4-BE49-F238E27FC236}">
                <a16:creationId xmlns:a16="http://schemas.microsoft.com/office/drawing/2014/main" id="{059319C1-AB9B-850E-AB08-B860A80A7B69}"/>
              </a:ext>
            </a:extLst>
          </p:cNvPr>
          <p:cNvSpPr/>
          <p:nvPr userDrawn="1"/>
        </p:nvSpPr>
        <p:spPr>
          <a:xfrm flipH="1">
            <a:off x="13139328" y="5314406"/>
            <a:ext cx="45719" cy="4988471"/>
          </a:xfrm>
          <a:custGeom>
            <a:avLst/>
            <a:gdLst/>
            <a:ahLst/>
            <a:cxnLst/>
            <a:rect l="l" t="t" r="r" b="b"/>
            <a:pathLst>
              <a:path h="3738245">
                <a:moveTo>
                  <a:pt x="0" y="0"/>
                </a:moveTo>
                <a:lnTo>
                  <a:pt x="0" y="3738106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801">
              <a:latin typeface="Poppins" panose="00000500000000000000" pitchFamily="2" charset="0"/>
            </a:endParaRPr>
          </a:p>
        </p:txBody>
      </p:sp>
      <p:sp>
        <p:nvSpPr>
          <p:cNvPr id="13" name="Picture Placeholder 34">
            <a:extLst>
              <a:ext uri="{FF2B5EF4-FFF2-40B4-BE49-F238E27FC236}">
                <a16:creationId xmlns:a16="http://schemas.microsoft.com/office/drawing/2014/main" id="{B44F86F6-B8FB-FF2A-B2FC-B540F3ADB7D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808332" y="2454395"/>
            <a:ext cx="795019" cy="792748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14" name="Picture Placeholder 34">
            <a:extLst>
              <a:ext uri="{FF2B5EF4-FFF2-40B4-BE49-F238E27FC236}">
                <a16:creationId xmlns:a16="http://schemas.microsoft.com/office/drawing/2014/main" id="{9402EBB7-C7AA-6EDC-E598-8A85D7DCFE2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67644" y="2454276"/>
            <a:ext cx="795019" cy="792748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4FEAD2E-D817-1712-8974-736C898A7B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4074" y="3541790"/>
            <a:ext cx="5119472" cy="1248803"/>
          </a:xfrm>
          <a:prstGeom prst="rect">
            <a:avLst/>
          </a:prstGeom>
        </p:spPr>
        <p:txBody>
          <a:bodyPr lIns="0"/>
          <a:lstStyle>
            <a:lvl1pPr>
              <a:lnSpc>
                <a:spcPct val="90000"/>
              </a:lnSpc>
              <a:defRPr lang="en-GB" sz="4800" b="1" i="0" spc="-198" dirty="0">
                <a:gradFill flip="none" rotWithShape="1">
                  <a:gsLst>
                    <a:gs pos="50000">
                      <a:srgbClr val="009C43"/>
                    </a:gs>
                    <a:gs pos="85000">
                      <a:srgbClr val="BCCF00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defRPr>
            </a:lvl1pPr>
          </a:lstStyle>
          <a:p>
            <a:pPr lvl="0"/>
            <a:r>
              <a:rPr lang="en-GB"/>
              <a:t>Edit Sub Header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8B07D048-46E0-C377-57F3-F9C891BBA34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89423" y="3539981"/>
            <a:ext cx="5075927" cy="1248803"/>
          </a:xfrm>
          <a:prstGeom prst="rect">
            <a:avLst/>
          </a:prstGeom>
        </p:spPr>
        <p:txBody>
          <a:bodyPr lIns="0"/>
          <a:lstStyle>
            <a:lvl1pPr>
              <a:lnSpc>
                <a:spcPct val="90000"/>
              </a:lnSpc>
              <a:defRPr lang="en-GB" sz="4800" b="1" i="0" spc="-198" dirty="0">
                <a:gradFill flip="none" rotWithShape="1">
                  <a:gsLst>
                    <a:gs pos="26000">
                      <a:srgbClr val="0089EB"/>
                    </a:gs>
                    <a:gs pos="76000">
                      <a:srgbClr val="6BBE9A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Edit Sub Header</a:t>
            </a:r>
          </a:p>
          <a:p>
            <a:pPr lvl="0"/>
            <a:endParaRPr lang="en-GB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63775215-2C2E-86FF-9488-A9C2EA852A6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798391" y="3539981"/>
            <a:ext cx="4932879" cy="1248803"/>
          </a:xfrm>
          <a:prstGeom prst="rect">
            <a:avLst/>
          </a:prstGeom>
        </p:spPr>
        <p:txBody>
          <a:bodyPr lIns="0"/>
          <a:lstStyle>
            <a:lvl1pPr>
              <a:lnSpc>
                <a:spcPct val="90000"/>
              </a:lnSpc>
              <a:defRPr lang="en-GB" sz="4800" b="1" i="0" spc="-198" dirty="0">
                <a:gradFill flip="none" rotWithShape="1">
                  <a:gsLst>
                    <a:gs pos="39000">
                      <a:srgbClr val="ED4A6D"/>
                    </a:gs>
                    <a:gs pos="90000">
                      <a:srgbClr val="F7A600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Edit Sub Header</a:t>
            </a:r>
          </a:p>
          <a:p>
            <a:pPr lvl="0"/>
            <a:endParaRPr lang="en-GB"/>
          </a:p>
        </p:txBody>
      </p:sp>
      <p:sp>
        <p:nvSpPr>
          <p:cNvPr id="18" name="Text Placeholder 37">
            <a:extLst>
              <a:ext uri="{FF2B5EF4-FFF2-40B4-BE49-F238E27FC236}">
                <a16:creationId xmlns:a16="http://schemas.microsoft.com/office/drawing/2014/main" id="{816BCFE7-0BD4-21A8-86AE-BD13D34B58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4077" y="5277989"/>
            <a:ext cx="5119472" cy="1888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marL="355601" indent="-3429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2400" spc="-30" smtClean="0">
                <a:solidFill>
                  <a:srgbClr val="F4F4F4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Add short summary bullet points.</a:t>
            </a:r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At minimum font size 24.</a:t>
            </a:r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With 1.15 bullet point line spacing.</a:t>
            </a:r>
          </a:p>
        </p:txBody>
      </p:sp>
      <p:sp>
        <p:nvSpPr>
          <p:cNvPr id="19" name="Text Placeholder 37">
            <a:extLst>
              <a:ext uri="{FF2B5EF4-FFF2-40B4-BE49-F238E27FC236}">
                <a16:creationId xmlns:a16="http://schemas.microsoft.com/office/drawing/2014/main" id="{2A69C469-BF5C-284E-0F9D-2E649B58CB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9423" y="5277987"/>
            <a:ext cx="5030208" cy="1888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marL="355601" indent="-3429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2400" spc="-30" smtClean="0">
                <a:solidFill>
                  <a:srgbClr val="F4F4F4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Add short summary bullet points.</a:t>
            </a:r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At minimum font size 24.</a:t>
            </a:r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With 1.15 bullet point line spacing.</a:t>
            </a:r>
          </a:p>
        </p:txBody>
      </p:sp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AE2FE266-D1F4-ACAE-9C3E-5C5EFEC4AB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804745" y="5277987"/>
            <a:ext cx="4926524" cy="1888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marL="355601" indent="-3429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2400" spc="-30" smtClean="0">
                <a:solidFill>
                  <a:srgbClr val="F4F4F4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Add short summary bullet points.</a:t>
            </a:r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At minimum font size 24.</a:t>
            </a:r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With 1.15 bullet point line spacing.</a:t>
            </a:r>
          </a:p>
        </p:txBody>
      </p:sp>
      <p:sp>
        <p:nvSpPr>
          <p:cNvPr id="2" name="Holder 6">
            <a:extLst>
              <a:ext uri="{FF2B5EF4-FFF2-40B4-BE49-F238E27FC236}">
                <a16:creationId xmlns:a16="http://schemas.microsoft.com/office/drawing/2014/main" id="{F56793F3-5642-1794-3C84-F95CEFDD2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6AA2BD-F8A6-273A-C1CD-1061025AE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48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 white key points from and to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D67820-DBB3-76D3-B210-0B55B333DB94}"/>
              </a:ext>
            </a:extLst>
          </p:cNvPr>
          <p:cNvCxnSpPr>
            <a:cxnSpLocks/>
          </p:cNvCxnSpPr>
          <p:nvPr userDrawn="1"/>
        </p:nvCxnSpPr>
        <p:spPr>
          <a:xfrm>
            <a:off x="10053326" y="2293018"/>
            <a:ext cx="0" cy="829417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6CF0B55-7AF0-E7C4-421B-5E4715E5DD77}"/>
              </a:ext>
            </a:extLst>
          </p:cNvPr>
          <p:cNvSpPr/>
          <p:nvPr userDrawn="1"/>
        </p:nvSpPr>
        <p:spPr>
          <a:xfrm>
            <a:off x="954075" y="2293019"/>
            <a:ext cx="9098767" cy="1293733"/>
          </a:xfrm>
          <a:prstGeom prst="rect">
            <a:avLst/>
          </a:prstGeom>
          <a:gradFill>
            <a:gsLst>
              <a:gs pos="5000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165991-428D-07D2-69E9-CD43BA106DF5}"/>
              </a:ext>
            </a:extLst>
          </p:cNvPr>
          <p:cNvSpPr/>
          <p:nvPr userDrawn="1"/>
        </p:nvSpPr>
        <p:spPr>
          <a:xfrm>
            <a:off x="10052844" y="2293019"/>
            <a:ext cx="9097200" cy="129373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b="0">
              <a:latin typeface="Poppins" panose="00000500000000000000" pitchFamily="2" charset="0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228" y="2625"/>
          <a:ext cx="3221" cy="2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28" y="2625"/>
                        <a:ext cx="3221" cy="2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3" y="0"/>
            <a:ext cx="322207" cy="26179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GB" sz="3298">
              <a:solidFill>
                <a:srgbClr val="000000"/>
              </a:solidFill>
              <a:latin typeface="Poppins" panose="00000500000000000000" pitchFamily="2" charset="0"/>
              <a:ea typeface="Arial Unicode MS" panose="020B0604020202020204" pitchFamily="34" charset="-128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C8A31369-6D89-90A6-ECD2-6539CCDDD4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4074" y="751773"/>
            <a:ext cx="16370544" cy="1262882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lang="en-GB" sz="6000" b="1" i="0" kern="1200" spc="0" dirty="0">
                <a:gradFill flip="none" rotWithShape="1">
                  <a:gsLst>
                    <a:gs pos="21000">
                      <a:srgbClr val="007C43"/>
                    </a:gs>
                    <a:gs pos="78000">
                      <a:srgbClr val="588C3B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defRPr>
            </a:lvl1pPr>
          </a:lstStyle>
          <a:p>
            <a:pPr lvl="0"/>
            <a:r>
              <a:rPr lang="en-GB"/>
              <a:t>Edit from and to summary slide title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49E9BDF9-399B-87E8-74DF-2CF4BE4480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5666" y="2717387"/>
            <a:ext cx="7926854" cy="444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14000"/>
              </a:lnSpc>
              <a:defRPr lang="en-US" sz="4000" b="0" spc="-45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Edit section heading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82900650-6E37-014E-DD30-D3D737C2C8A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823171" y="2717387"/>
            <a:ext cx="7767246" cy="444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4000" b="0" spc="-45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Edit section heading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990458-4269-1D96-C1F4-AF2E43765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075" y="3890338"/>
            <a:ext cx="8863026" cy="101186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9FC9F50-694E-90F7-8F7B-5C797D5B6E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15270" y="4255340"/>
            <a:ext cx="774726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2000" b="0" spc="-45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F1944BA-C017-3C72-0391-B7A38C6D4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075" y="4986276"/>
            <a:ext cx="8863026" cy="101186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81" name="Text Placeholder 18">
            <a:extLst>
              <a:ext uri="{FF2B5EF4-FFF2-40B4-BE49-F238E27FC236}">
                <a16:creationId xmlns:a16="http://schemas.microsoft.com/office/drawing/2014/main" id="{78B30593-0C5C-8096-61E1-F05F24B385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15270" y="5351278"/>
            <a:ext cx="774726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2000" b="0" spc="-45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C6D0AD-AF0E-DBD0-C33C-DF644C121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075" y="6082215"/>
            <a:ext cx="8863026" cy="101186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83" name="Text Placeholder 18">
            <a:extLst>
              <a:ext uri="{FF2B5EF4-FFF2-40B4-BE49-F238E27FC236}">
                <a16:creationId xmlns:a16="http://schemas.microsoft.com/office/drawing/2014/main" id="{46C7CBEE-D02B-DBD0-E946-9CB371DE5D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15270" y="6447217"/>
            <a:ext cx="774726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2000" b="0" spc="-45" dirty="0">
                <a:solidFill>
                  <a:srgbClr val="383738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27E0792-08EC-2E0B-4AB5-C96EF177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075" y="7178151"/>
            <a:ext cx="8863026" cy="101186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85" name="Text Placeholder 18">
            <a:extLst>
              <a:ext uri="{FF2B5EF4-FFF2-40B4-BE49-F238E27FC236}">
                <a16:creationId xmlns:a16="http://schemas.microsoft.com/office/drawing/2014/main" id="{98AE79DD-F54E-C9C2-4633-72538D9750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15270" y="7543155"/>
            <a:ext cx="774726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2000" b="0" spc="-45" dirty="0">
                <a:solidFill>
                  <a:srgbClr val="383738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2FFD13A-2F5D-1636-90BE-C972CC425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075" y="8274090"/>
            <a:ext cx="8863026" cy="101186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87" name="Text Placeholder 18">
            <a:extLst>
              <a:ext uri="{FF2B5EF4-FFF2-40B4-BE49-F238E27FC236}">
                <a16:creationId xmlns:a16="http://schemas.microsoft.com/office/drawing/2014/main" id="{94169ADC-CA60-C67F-BE7A-C34CC74E9BF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5270" y="8639093"/>
            <a:ext cx="774726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2000" b="0" spc="-45" dirty="0">
                <a:solidFill>
                  <a:srgbClr val="383738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13B6D94-39CC-C660-1C8D-DE7F42387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075" y="9382061"/>
            <a:ext cx="8863026" cy="101186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89" name="Text Placeholder 18">
            <a:extLst>
              <a:ext uri="{FF2B5EF4-FFF2-40B4-BE49-F238E27FC236}">
                <a16:creationId xmlns:a16="http://schemas.microsoft.com/office/drawing/2014/main" id="{74D2D858-EFC3-1AA5-56DC-5E35545B9DF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15270" y="9747063"/>
            <a:ext cx="774726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2000" b="0" spc="-45" dirty="0">
                <a:solidFill>
                  <a:srgbClr val="383738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D9D63AE-E369-B6E2-97A2-92F061AC9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9552" y="3890338"/>
            <a:ext cx="8860491" cy="101186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91" name="Text Placeholder 18">
            <a:extLst>
              <a:ext uri="{FF2B5EF4-FFF2-40B4-BE49-F238E27FC236}">
                <a16:creationId xmlns:a16="http://schemas.microsoft.com/office/drawing/2014/main" id="{6B2B48B5-D788-ADC5-AD90-FDE8EB38D8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823171" y="4255340"/>
            <a:ext cx="776724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2000" b="0" spc="-45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32254A6-C4A3-835A-6221-5E2C10FF5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9552" y="4986276"/>
            <a:ext cx="8860491" cy="101186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93" name="Text Placeholder 18">
            <a:extLst>
              <a:ext uri="{FF2B5EF4-FFF2-40B4-BE49-F238E27FC236}">
                <a16:creationId xmlns:a16="http://schemas.microsoft.com/office/drawing/2014/main" id="{57578EAA-BAFF-F038-396D-1E3DC168944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823171" y="5351278"/>
            <a:ext cx="776724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2000" b="0" spc="-45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8C36670-E521-8130-BBAC-965B438EC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9552" y="6082215"/>
            <a:ext cx="8860491" cy="101186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95" name="Text Placeholder 18">
            <a:extLst>
              <a:ext uri="{FF2B5EF4-FFF2-40B4-BE49-F238E27FC236}">
                <a16:creationId xmlns:a16="http://schemas.microsoft.com/office/drawing/2014/main" id="{AFA9646F-DA03-1064-EAD4-C45904EB9B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823171" y="6447217"/>
            <a:ext cx="776724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2000" b="0" spc="-45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76870F0-7C24-254B-39CE-37041A190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9552" y="7178151"/>
            <a:ext cx="8860491" cy="101186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97" name="Text Placeholder 18">
            <a:extLst>
              <a:ext uri="{FF2B5EF4-FFF2-40B4-BE49-F238E27FC236}">
                <a16:creationId xmlns:a16="http://schemas.microsoft.com/office/drawing/2014/main" id="{B367C551-C552-3CD2-5A40-50097F83337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823171" y="7543155"/>
            <a:ext cx="776724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2000" b="0" spc="-45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ED7E1FC-074D-A7BA-7E34-EFD6D80C9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9552" y="8274090"/>
            <a:ext cx="8860491" cy="101186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99" name="Text Placeholder 18">
            <a:extLst>
              <a:ext uri="{FF2B5EF4-FFF2-40B4-BE49-F238E27FC236}">
                <a16:creationId xmlns:a16="http://schemas.microsoft.com/office/drawing/2014/main" id="{AA45E3BE-E6A5-73F1-1DCE-500600BF4B5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823171" y="8639093"/>
            <a:ext cx="776724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2000" b="0" spc="-45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0526941-90EB-FF0F-0EDE-2DB86759F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9552" y="9382061"/>
            <a:ext cx="8860491" cy="101186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101" name="Text Placeholder 18">
            <a:extLst>
              <a:ext uri="{FF2B5EF4-FFF2-40B4-BE49-F238E27FC236}">
                <a16:creationId xmlns:a16="http://schemas.microsoft.com/office/drawing/2014/main" id="{9256C3F4-74C0-66A9-1DB1-9E63300970A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823171" y="9751122"/>
            <a:ext cx="776724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2000" b="0" spc="-45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32FB03B-706C-01DA-5644-F3CDCEDFD72B}"/>
              </a:ext>
            </a:extLst>
          </p:cNvPr>
          <p:cNvSpPr/>
          <p:nvPr userDrawn="1"/>
        </p:nvSpPr>
        <p:spPr>
          <a:xfrm>
            <a:off x="9709564" y="2596603"/>
            <a:ext cx="686563" cy="686562"/>
          </a:xfrm>
          <a:prstGeom prst="ellipse">
            <a:avLst/>
          </a:prstGeom>
          <a:solidFill>
            <a:srgbClr val="FFFFFF"/>
          </a:solidFill>
          <a:ln w="635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237465" tIns="178098" rIns="178098" bIns="1780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13" eaLnBrk="1" fontAlgn="auto" latinLnBrk="0" hangingPunct="1">
              <a:lnSpc>
                <a:spcPts val="9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200" b="1" i="0" u="none" strike="noStrike" kern="0" cap="none" spc="-140" normalizeH="0" baseline="0" noProof="0">
                <a:ln>
                  <a:noFill/>
                </a:ln>
                <a:solidFill>
                  <a:srgbClr val="007C43"/>
                </a:solidFill>
                <a:effectLst/>
                <a:uLnTx/>
                <a:uFillTx/>
                <a:latin typeface="Poppins"/>
                <a:ea typeface="+mj-ea"/>
                <a:cs typeface="Poppins"/>
              </a:rPr>
              <a:t>&gt;</a:t>
            </a:r>
            <a:endParaRPr kumimoji="0" lang="en-GB" sz="9599" b="1" i="0" u="none" strike="noStrike" kern="0" cap="none" spc="-140" normalizeH="0" baseline="0" noProof="0">
              <a:ln>
                <a:noFill/>
              </a:ln>
              <a:solidFill>
                <a:srgbClr val="007C43"/>
              </a:solidFill>
              <a:effectLst/>
              <a:uLnTx/>
              <a:uFillTx/>
              <a:latin typeface="Poppins"/>
              <a:ea typeface="+mj-ea"/>
              <a:cs typeface="Poppins"/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70FA8587-2531-DB69-A128-302F41BDC2A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3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 white bullet tfrom and to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D67820-DBB3-76D3-B210-0B55B333DB94}"/>
              </a:ext>
            </a:extLst>
          </p:cNvPr>
          <p:cNvCxnSpPr>
            <a:cxnSpLocks/>
          </p:cNvCxnSpPr>
          <p:nvPr userDrawn="1"/>
        </p:nvCxnSpPr>
        <p:spPr>
          <a:xfrm>
            <a:off x="10053327" y="2293018"/>
            <a:ext cx="0" cy="8013032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B047A20-14A6-003A-F1B2-6BE846F1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075" y="2293019"/>
            <a:ext cx="9098767" cy="1293733"/>
          </a:xfrm>
          <a:prstGeom prst="rect">
            <a:avLst/>
          </a:prstGeom>
          <a:gradFill>
            <a:gsLst>
              <a:gs pos="5000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165991-428D-07D2-69E9-CD43BA106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52846" y="2293017"/>
            <a:ext cx="9098767" cy="129373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228" y="2625"/>
          <a:ext cx="3221" cy="2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28" y="2625"/>
                        <a:ext cx="3221" cy="2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3" y="0"/>
            <a:ext cx="322207" cy="26179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GB" sz="3298">
              <a:solidFill>
                <a:srgbClr val="000000"/>
              </a:solidFill>
              <a:latin typeface="Poppins" panose="00000500000000000000" pitchFamily="2" charset="0"/>
              <a:ea typeface="Arial Unicode MS" panose="020B0604020202020204" pitchFamily="34" charset="-128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C8A31369-6D89-90A6-ECD2-6539CCDDD4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4074" y="523173"/>
            <a:ext cx="13937469" cy="1262882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14000"/>
              </a:lnSpc>
              <a:defRPr lang="en-GB" sz="6000" b="1" i="0" kern="1200" spc="0" dirty="0">
                <a:gradFill flip="none" rotWithShape="1">
                  <a:gsLst>
                    <a:gs pos="21000">
                      <a:srgbClr val="007C43"/>
                    </a:gs>
                    <a:gs pos="78000">
                      <a:srgbClr val="588C3B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defRPr>
            </a:lvl1pPr>
          </a:lstStyle>
          <a:p>
            <a:pPr lvl="0"/>
            <a:r>
              <a:rPr lang="en-GB"/>
              <a:t>Edit from and to bullet slide title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49E9BDF9-399B-87E8-74DF-2CF4BE4480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35678" y="2717386"/>
            <a:ext cx="7655921" cy="444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14000"/>
              </a:lnSpc>
              <a:defRPr lang="en-US" sz="4000" b="0" spc="-45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Edit section heading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82900650-6E37-014E-DD30-D3D737C2C8A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82096" y="2717386"/>
            <a:ext cx="7655921" cy="444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14000"/>
              </a:lnSpc>
              <a:defRPr lang="en-US" sz="4000" b="0" spc="-45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Edit section heading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E79D31-FA16-6187-D419-48DAB92552AC}"/>
              </a:ext>
            </a:extLst>
          </p:cNvPr>
          <p:cNvSpPr/>
          <p:nvPr userDrawn="1"/>
        </p:nvSpPr>
        <p:spPr>
          <a:xfrm>
            <a:off x="9709564" y="2596603"/>
            <a:ext cx="686563" cy="686562"/>
          </a:xfrm>
          <a:prstGeom prst="ellipse">
            <a:avLst/>
          </a:prstGeom>
          <a:solidFill>
            <a:srgbClr val="FFFFFF"/>
          </a:solidFill>
          <a:ln w="635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237465" tIns="178098" rIns="178098" bIns="1780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13" eaLnBrk="1" fontAlgn="auto" latinLnBrk="0" hangingPunct="1">
              <a:lnSpc>
                <a:spcPts val="9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200" b="1" i="0" u="none" strike="noStrike" kern="0" cap="none" spc="-140" normalizeH="0" baseline="0" noProof="0">
                <a:ln>
                  <a:noFill/>
                </a:ln>
                <a:solidFill>
                  <a:srgbClr val="007C43"/>
                </a:solidFill>
                <a:effectLst/>
                <a:uLnTx/>
                <a:uFillTx/>
                <a:latin typeface="Poppins"/>
                <a:ea typeface="+mj-ea"/>
                <a:cs typeface="Poppins"/>
              </a:rPr>
              <a:t>&gt;</a:t>
            </a:r>
            <a:endParaRPr kumimoji="0" lang="en-GB" sz="9599" b="1" i="0" u="none" strike="noStrike" kern="0" cap="none" spc="-140" normalizeH="0" baseline="0" noProof="0">
              <a:ln>
                <a:noFill/>
              </a:ln>
              <a:solidFill>
                <a:srgbClr val="007C43"/>
              </a:solidFill>
              <a:effectLst/>
              <a:uLnTx/>
              <a:uFillTx/>
              <a:latin typeface="Poppins"/>
              <a:ea typeface="+mj-ea"/>
              <a:cs typeface="Poppins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29A5094-681E-77BB-AC70-1B1A0D3CF7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35678" y="3848099"/>
            <a:ext cx="7979774" cy="6172201"/>
          </a:xfrm>
          <a:prstGeom prst="rect">
            <a:avLst/>
          </a:prstGeom>
        </p:spPr>
        <p:txBody>
          <a:bodyPr/>
          <a:lstStyle>
            <a:lvl1pPr marL="342906" indent="-342906" algn="l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399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800158" indent="-342906" algn="l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399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1257409" indent="-342906" algn="l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399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714662" indent="-342906" algn="l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399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2171914" indent="-342906" algn="l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399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Things to keen in mind when creating content:</a:t>
            </a:r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endParaRPr lang="en-GB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Ensuring your content is readable by as many peoples as possible is key.</a:t>
            </a:r>
            <a:br>
              <a:rPr lang="en-GB"/>
            </a:br>
            <a:endParaRPr lang="en-GB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People view your presentation of different devices and screen sizes.</a:t>
            </a:r>
            <a:br>
              <a:rPr lang="en-GB"/>
            </a:br>
            <a:endParaRPr lang="en-GB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Some people use assistive technology to interact with your content.</a:t>
            </a:r>
            <a:br>
              <a:rPr lang="en-GB"/>
            </a:br>
            <a:endParaRPr lang="en-GB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endParaRPr lang="en-GB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DC691512-EA84-D8C8-E4F1-691FA1BEAD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682096" y="3848099"/>
            <a:ext cx="8051368" cy="6172201"/>
          </a:xfrm>
          <a:prstGeom prst="rect">
            <a:avLst/>
          </a:prstGeom>
        </p:spPr>
        <p:txBody>
          <a:bodyPr/>
          <a:lstStyle>
            <a:lvl1pPr marL="342906" indent="-342906" algn="l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399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800158" indent="-342906" algn="l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399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1257409" indent="-342906" algn="l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399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714662" indent="-342906" algn="l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399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2171914" indent="-342906" algn="l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399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Keep your sentences short. 14 words maximum per sentence.</a:t>
            </a:r>
            <a:br>
              <a:rPr lang="en-GB"/>
            </a:br>
            <a:endParaRPr lang="en-GB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Use a minimum font size of 20. This template is set to 24.</a:t>
            </a:r>
            <a:br>
              <a:rPr lang="en-GB"/>
            </a:br>
            <a:endParaRPr lang="en-GB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Use 1.15 bullet point line spacing.</a:t>
            </a:r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857390F-EA43-02D5-663D-7D8E2C087E6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D9BBEBF-EBFD-492B-71E0-9137B24C6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891544" y="10626727"/>
            <a:ext cx="4624308" cy="215443"/>
          </a:xfrm>
        </p:spPr>
        <p:txBody>
          <a:bodyPr/>
          <a:lstStyle>
            <a:lvl1pPr>
              <a:defRPr>
                <a:solidFill>
                  <a:srgbClr val="282828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273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bullet from and to">
    <p:bg bwMode="auto"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D67820-DBB3-76D3-B210-0B55B333DB94}"/>
              </a:ext>
            </a:extLst>
          </p:cNvPr>
          <p:cNvCxnSpPr>
            <a:cxnSpLocks/>
          </p:cNvCxnSpPr>
          <p:nvPr userDrawn="1"/>
        </p:nvCxnSpPr>
        <p:spPr>
          <a:xfrm>
            <a:off x="10034275" y="2293018"/>
            <a:ext cx="0" cy="8013032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4C9CBE3-0EB5-A029-DBA2-92518630C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075" y="2293019"/>
            <a:ext cx="9098767" cy="1293733"/>
          </a:xfrm>
          <a:prstGeom prst="rect">
            <a:avLst/>
          </a:prstGeom>
          <a:gradFill>
            <a:gsLst>
              <a:gs pos="0">
                <a:srgbClr val="007C43"/>
              </a:gs>
              <a:gs pos="60000">
                <a:srgbClr val="2D843F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165991-428D-07D2-69E9-CD43BA106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52844" y="2293019"/>
            <a:ext cx="9097200" cy="1293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228" y="2625"/>
          <a:ext cx="3221" cy="2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28" y="2625"/>
                        <a:ext cx="3221" cy="2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3" y="0"/>
            <a:ext cx="322207" cy="26179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GB" sz="3298">
              <a:solidFill>
                <a:srgbClr val="000000"/>
              </a:solidFill>
              <a:latin typeface="Poppins" panose="00000500000000000000" pitchFamily="2" charset="0"/>
              <a:ea typeface="Arial Unicode MS" panose="020B0604020202020204" pitchFamily="34" charset="-128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C8A31369-6D89-90A6-ECD2-6539CCDDD4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4074" y="523173"/>
            <a:ext cx="13937469" cy="1262882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lang="en-GB" sz="5999" b="1" i="0" spc="-140" dirty="0" smtClean="0">
                <a:solidFill>
                  <a:schemeClr val="bg1"/>
                </a:solidFill>
                <a:latin typeface="Poppins"/>
                <a:ea typeface="+mj-ea"/>
                <a:cs typeface="Poppins"/>
              </a:defRPr>
            </a:lvl1pPr>
          </a:lstStyle>
          <a:p>
            <a:pPr lvl="0"/>
            <a:r>
              <a:rPr lang="en-GB"/>
              <a:t>Edit from and to title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49E9BDF9-399B-87E8-74DF-2CF4BE4480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35679" y="2717387"/>
            <a:ext cx="7979772" cy="444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14000"/>
              </a:lnSpc>
              <a:defRPr lang="en-US" sz="4000" b="0" spc="-45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Edit section heading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82900650-6E37-014E-DD30-D3D737C2C8A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82097" y="2717387"/>
            <a:ext cx="8051366" cy="444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14000"/>
              </a:lnSpc>
              <a:defRPr lang="en-US" sz="4000" b="0" spc="-45" dirty="0">
                <a:solidFill>
                  <a:srgbClr val="383738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Edit section heading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29A5094-681E-77BB-AC70-1B1A0D3CF7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35678" y="3848099"/>
            <a:ext cx="7979773" cy="6172201"/>
          </a:xfrm>
          <a:prstGeom prst="rect">
            <a:avLst/>
          </a:prstGeom>
        </p:spPr>
        <p:txBody>
          <a:bodyPr/>
          <a:lstStyle>
            <a:lvl1pPr marL="342906" indent="-342906" algn="l">
              <a:lnSpc>
                <a:spcPct val="150000"/>
              </a:lnSpc>
              <a:buClr>
                <a:srgbClr val="75B94E"/>
              </a:buClr>
              <a:buFont typeface="Wingdings" panose="05000000000000000000" pitchFamily="2" charset="2"/>
              <a:buChar char="§"/>
              <a:defRPr sz="2399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800158" indent="-342906" algn="l">
              <a:lnSpc>
                <a:spcPct val="150000"/>
              </a:lnSpc>
              <a:buClr>
                <a:srgbClr val="75B94E"/>
              </a:buClr>
              <a:buFont typeface="Wingdings" panose="05000000000000000000" pitchFamily="2" charset="2"/>
              <a:buChar char="§"/>
              <a:defRPr sz="2399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1257409" indent="-342906" algn="l">
              <a:lnSpc>
                <a:spcPct val="150000"/>
              </a:lnSpc>
              <a:buClr>
                <a:srgbClr val="75B94E"/>
              </a:buClr>
              <a:buFont typeface="Wingdings" panose="05000000000000000000" pitchFamily="2" charset="2"/>
              <a:buChar char="§"/>
              <a:defRPr sz="2399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714662" indent="-342906" algn="l">
              <a:lnSpc>
                <a:spcPct val="150000"/>
              </a:lnSpc>
              <a:buClr>
                <a:srgbClr val="75B94E"/>
              </a:buClr>
              <a:buFont typeface="Wingdings" panose="05000000000000000000" pitchFamily="2" charset="2"/>
              <a:buChar char="§"/>
              <a:defRPr sz="2399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2171914" indent="-342906" algn="l">
              <a:lnSpc>
                <a:spcPct val="150000"/>
              </a:lnSpc>
              <a:buClr>
                <a:srgbClr val="75B94E"/>
              </a:buClr>
              <a:buFont typeface="Wingdings" panose="05000000000000000000" pitchFamily="2" charset="2"/>
              <a:buChar char="§"/>
              <a:defRPr sz="2399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Add short summary bullet points.</a:t>
            </a:r>
            <a:br>
              <a:rPr lang="en-US"/>
            </a:br>
            <a:endParaRPr lang="en-US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At minimum font size 24.</a:t>
            </a:r>
            <a:br>
              <a:rPr lang="en-US"/>
            </a:br>
            <a:endParaRPr lang="en-US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With 1.15 bullet point line spacing.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DC691512-EA84-D8C8-E4F1-691FA1BEAD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682096" y="3848099"/>
            <a:ext cx="8051367" cy="6172201"/>
          </a:xfrm>
          <a:prstGeom prst="rect">
            <a:avLst/>
          </a:prstGeom>
        </p:spPr>
        <p:txBody>
          <a:bodyPr/>
          <a:lstStyle>
            <a:lvl1pPr marL="342906" indent="-342906" algn="l">
              <a:lnSpc>
                <a:spcPct val="150000"/>
              </a:lnSpc>
              <a:buClr>
                <a:srgbClr val="75B94E"/>
              </a:buClr>
              <a:buFont typeface="Wingdings" panose="05000000000000000000" pitchFamily="2" charset="2"/>
              <a:buChar char="§"/>
              <a:defRPr sz="2399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800158" indent="-342906" algn="l">
              <a:lnSpc>
                <a:spcPct val="150000"/>
              </a:lnSpc>
              <a:buClr>
                <a:srgbClr val="75B94E"/>
              </a:buClr>
              <a:buFont typeface="Wingdings" panose="05000000000000000000" pitchFamily="2" charset="2"/>
              <a:buChar char="§"/>
              <a:defRPr sz="2399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1257409" indent="-342906" algn="l">
              <a:lnSpc>
                <a:spcPct val="150000"/>
              </a:lnSpc>
              <a:buClr>
                <a:srgbClr val="75B94E"/>
              </a:buClr>
              <a:buFont typeface="Wingdings" panose="05000000000000000000" pitchFamily="2" charset="2"/>
              <a:buChar char="§"/>
              <a:defRPr sz="2399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714662" indent="-342906" algn="l">
              <a:lnSpc>
                <a:spcPct val="150000"/>
              </a:lnSpc>
              <a:buClr>
                <a:srgbClr val="75B94E"/>
              </a:buClr>
              <a:buFont typeface="Wingdings" panose="05000000000000000000" pitchFamily="2" charset="2"/>
              <a:buChar char="§"/>
              <a:defRPr sz="2399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2171914" indent="-342906" algn="l">
              <a:lnSpc>
                <a:spcPct val="150000"/>
              </a:lnSpc>
              <a:buClr>
                <a:srgbClr val="75B94E"/>
              </a:buClr>
              <a:buFont typeface="Wingdings" panose="05000000000000000000" pitchFamily="2" charset="2"/>
              <a:buChar char="§"/>
              <a:defRPr sz="2399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Add short summary bullet points.</a:t>
            </a:r>
            <a:br>
              <a:rPr lang="en-US"/>
            </a:br>
            <a:endParaRPr lang="en-US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At minimum font size 24.</a:t>
            </a:r>
            <a:br>
              <a:rPr lang="en-US"/>
            </a:br>
            <a:endParaRPr lang="en-US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With 1.15 bullet point line spacing.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40EC33-55AC-469F-275B-5E1EC14143C9}"/>
              </a:ext>
            </a:extLst>
          </p:cNvPr>
          <p:cNvSpPr/>
          <p:nvPr userDrawn="1"/>
        </p:nvSpPr>
        <p:spPr>
          <a:xfrm>
            <a:off x="9709564" y="2596603"/>
            <a:ext cx="686563" cy="686562"/>
          </a:xfrm>
          <a:prstGeom prst="ellipse">
            <a:avLst/>
          </a:prstGeom>
          <a:solidFill>
            <a:srgbClr val="FFFFFF"/>
          </a:solidFill>
          <a:ln w="635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237465" tIns="178098" rIns="178098" bIns="1780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13" eaLnBrk="1" fontAlgn="auto" latinLnBrk="0" hangingPunct="1">
              <a:lnSpc>
                <a:spcPts val="9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200" b="1" i="0" u="none" strike="noStrike" kern="0" cap="none" spc="-140" normalizeH="0" baseline="0" noProof="0">
                <a:ln>
                  <a:noFill/>
                </a:ln>
                <a:solidFill>
                  <a:srgbClr val="383738"/>
                </a:solidFill>
                <a:effectLst/>
                <a:uLnTx/>
                <a:uFillTx/>
                <a:latin typeface="Poppins"/>
                <a:ea typeface="+mj-ea"/>
                <a:cs typeface="Poppins"/>
              </a:rPr>
              <a:t>&gt;</a:t>
            </a:r>
            <a:endParaRPr kumimoji="0" lang="en-GB" sz="9599" b="1" i="0" u="none" strike="noStrike" kern="0" cap="none" spc="-140" normalizeH="0" baseline="0" noProof="0">
              <a:ln>
                <a:noFill/>
              </a:ln>
              <a:solidFill>
                <a:srgbClr val="383738"/>
              </a:solidFill>
              <a:effectLst/>
              <a:uLnTx/>
              <a:uFillTx/>
              <a:latin typeface="Poppins"/>
              <a:ea typeface="+mj-ea"/>
              <a:cs typeface="Poppi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958D7-4CD9-578F-D3C2-488D1E84123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AA2423B1-C72E-25EA-79D4-45D9C3B96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891544" y="10626727"/>
            <a:ext cx="4624308" cy="215443"/>
          </a:xfrm>
        </p:spPr>
        <p:txBody>
          <a:bodyPr/>
          <a:lstStyle/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318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from and 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F4C78B0-1139-DEE4-88EC-D23171A37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" y="2522483"/>
            <a:ext cx="10053637" cy="8786867"/>
          </a:xfrm>
          <a:prstGeom prst="rect">
            <a:avLst/>
          </a:prstGeom>
          <a:gradFill>
            <a:gsLst>
              <a:gs pos="0">
                <a:srgbClr val="007C43"/>
              </a:gs>
              <a:gs pos="60000">
                <a:srgbClr val="2D843F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GB" sz="3000" spc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4" name="white right half">
            <a:extLst>
              <a:ext uri="{FF2B5EF4-FFF2-40B4-BE49-F238E27FC236}">
                <a16:creationId xmlns:a16="http://schemas.microsoft.com/office/drawing/2014/main" id="{65119803-2867-61CE-6178-549060E8E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0041790" y="2530477"/>
            <a:ext cx="10063896" cy="877824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10052039" y="0"/>
                </a:moveTo>
                <a:lnTo>
                  <a:pt x="0" y="0"/>
                </a:lnTo>
                <a:lnTo>
                  <a:pt x="0" y="11308556"/>
                </a:lnTo>
                <a:lnTo>
                  <a:pt x="10052039" y="11308556"/>
                </a:lnTo>
                <a:lnTo>
                  <a:pt x="10052039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 sz="2000" u="sng">
              <a:latin typeface="Poppins" panose="00000500000000000000" pitchFamily="2" charset="0"/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631FC1AB-1E75-3B4F-CBD1-937EDA1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672076" y="2768225"/>
            <a:ext cx="665285" cy="647483"/>
          </a:xfrm>
          <a:prstGeom prst="chevron">
            <a:avLst/>
          </a:prstGeom>
          <a:solidFill>
            <a:srgbClr val="578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solidFill>
                <a:schemeClr val="tx1"/>
              </a:solidFill>
              <a:latin typeface="Poppins" panose="00000500000000000000" pitchFamily="2" charset="0"/>
            </a:endParaRP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B36CFAF-BFFC-D777-5E74-B9DD58EF551D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2261394" y="4706460"/>
            <a:ext cx="5962651" cy="47897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lang="en-US" sz="3000" b="1" spc="0" smtClean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" name="Holder 6">
            <a:extLst>
              <a:ext uri="{FF2B5EF4-FFF2-40B4-BE49-F238E27FC236}">
                <a16:creationId xmlns:a16="http://schemas.microsoft.com/office/drawing/2014/main" id="{56D51AF7-AEDB-BD98-C671-BEA83E03E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rgbClr val="28282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30">
            <a:extLst>
              <a:ext uri="{FF2B5EF4-FFF2-40B4-BE49-F238E27FC236}">
                <a16:creationId xmlns:a16="http://schemas.microsoft.com/office/drawing/2014/main" id="{4C36E47B-0A8A-8021-6289-286F2311D8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1134" y="594111"/>
            <a:ext cx="15575769" cy="100258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lang="en-US" sz="6000" b="1" spc="0" smtClean="0">
                <a:solidFill>
                  <a:srgbClr val="282828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marR="5081" lvl="0">
              <a:lnSpc>
                <a:spcPct val="111800"/>
              </a:lnSpc>
              <a:spcBef>
                <a:spcPts val="91"/>
              </a:spcBef>
            </a:pPr>
            <a:r>
              <a:rPr lang="en-US"/>
              <a:t>Edit gradient from and to title</a:t>
            </a:r>
            <a:endParaRPr lang="en-GB"/>
          </a:p>
        </p:txBody>
      </p:sp>
      <p:sp>
        <p:nvSpPr>
          <p:cNvPr id="6" name="Text Placeholder 32">
            <a:extLst>
              <a:ext uri="{FF2B5EF4-FFF2-40B4-BE49-F238E27FC236}">
                <a16:creationId xmlns:a16="http://schemas.microsoft.com/office/drawing/2014/main" id="{61BA9C70-3A34-9501-A78F-3C5F330A40F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739121" y="5115630"/>
            <a:ext cx="8839476" cy="38651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marL="355601" indent="-342900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lang="en-US" sz="2399" b="0" spc="0" smtClean="0">
                <a:solidFill>
                  <a:srgbClr val="383738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Add short summary bullet points.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D4789C-72AF-F97B-5A58-3CCCA401A0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738645" y="4282785"/>
            <a:ext cx="8815309" cy="51483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90000"/>
              </a:lnSpc>
              <a:defRPr lang="en-GB" sz="3000" b="0" i="0" spc="0" dirty="0" smtClean="0">
                <a:solidFill>
                  <a:srgbClr val="282828"/>
                </a:solidFill>
                <a:latin typeface="Poppins SemiBold" panose="00000700000000000000" pitchFamily="2" charset="0"/>
                <a:ea typeface="+mj-ea"/>
                <a:cs typeface="Poppins SemiBold" panose="00000700000000000000" pitchFamily="2" charset="0"/>
              </a:defRPr>
            </a:lvl1pPr>
            <a:lvl2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  <p:sp>
        <p:nvSpPr>
          <p:cNvPr id="3" name="Text Placeholder 32">
            <a:extLst>
              <a:ext uri="{FF2B5EF4-FFF2-40B4-BE49-F238E27FC236}">
                <a16:creationId xmlns:a16="http://schemas.microsoft.com/office/drawing/2014/main" id="{EF4444F6-D49A-8D37-0BF1-12E0DE70684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39121" y="8849431"/>
            <a:ext cx="8839476" cy="38651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marL="355601" indent="-342900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lang="en-US" sz="2399" b="0" spc="0" smtClean="0">
                <a:solidFill>
                  <a:srgbClr val="383738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Add short summary bullet points.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39E5E1B5-2542-FC1E-376B-5EF9F881D5F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738645" y="7864477"/>
            <a:ext cx="8839476" cy="51483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90000"/>
              </a:lnSpc>
              <a:defRPr lang="en-GB" sz="3000" b="0" i="0" spc="0" dirty="0" smtClean="0">
                <a:solidFill>
                  <a:srgbClr val="282828"/>
                </a:solidFill>
                <a:latin typeface="Poppins SemiBold" panose="00000700000000000000" pitchFamily="2" charset="0"/>
                <a:ea typeface="+mj-ea"/>
                <a:cs typeface="Poppins SemiBold" panose="00000700000000000000" pitchFamily="2" charset="0"/>
              </a:defRPr>
            </a:lvl1pPr>
            <a:lvl2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925B0D-3332-A4A3-41B7-52FDDC166D2F}"/>
              </a:ext>
            </a:extLst>
          </p:cNvPr>
          <p:cNvCxnSpPr>
            <a:cxnSpLocks/>
          </p:cNvCxnSpPr>
          <p:nvPr userDrawn="1"/>
        </p:nvCxnSpPr>
        <p:spPr>
          <a:xfrm>
            <a:off x="10803386" y="7394359"/>
            <a:ext cx="8750567" cy="0"/>
          </a:xfrm>
          <a:prstGeom prst="line">
            <a:avLst/>
          </a:prstGeom>
          <a:ln>
            <a:solidFill>
              <a:srgbClr val="383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1C2D4BBA-790B-C1B2-E792-99AE533BA54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8415" y="4054477"/>
            <a:ext cx="1085442" cy="1142569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B570983F-32B3-1ECA-DA8C-F8484707CFD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261394" y="7407387"/>
            <a:ext cx="5962651" cy="47897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lang="en-US" sz="3000" b="1" spc="0" smtClean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8A7E7384-61B7-98E7-BC43-3EA7E22431B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48415" y="6797676"/>
            <a:ext cx="1085442" cy="1142569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27" name="Text Placeholder 32">
            <a:extLst>
              <a:ext uri="{FF2B5EF4-FFF2-40B4-BE49-F238E27FC236}">
                <a16:creationId xmlns:a16="http://schemas.microsoft.com/office/drawing/2014/main" id="{D0B4769E-A7C7-BCDD-05DC-C8DDB4CD16D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261394" y="9884214"/>
            <a:ext cx="5962651" cy="47897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lang="en-US" sz="3000" b="1" spc="0" smtClean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8" name="Picture Placeholder 23">
            <a:extLst>
              <a:ext uri="{FF2B5EF4-FFF2-40B4-BE49-F238E27FC236}">
                <a16:creationId xmlns:a16="http://schemas.microsoft.com/office/drawing/2014/main" id="{FBCCD424-8A5D-1150-17AB-59760764F83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48415" y="9236076"/>
            <a:ext cx="1085442" cy="1142569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DF5722-B29B-5F53-FEC3-9524ADCC1626}"/>
              </a:ext>
            </a:extLst>
          </p:cNvPr>
          <p:cNvCxnSpPr>
            <a:cxnSpLocks/>
          </p:cNvCxnSpPr>
          <p:nvPr userDrawn="1"/>
        </p:nvCxnSpPr>
        <p:spPr>
          <a:xfrm>
            <a:off x="567236" y="6149760"/>
            <a:ext cx="87505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F656BB4-9DDC-3EEA-944E-FD043C8104C4}"/>
              </a:ext>
            </a:extLst>
          </p:cNvPr>
          <p:cNvCxnSpPr>
            <a:cxnSpLocks/>
          </p:cNvCxnSpPr>
          <p:nvPr userDrawn="1"/>
        </p:nvCxnSpPr>
        <p:spPr>
          <a:xfrm>
            <a:off x="567236" y="8816760"/>
            <a:ext cx="87505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7600208E-70BB-46F7-D2D9-327966ED87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69702" y="5311560"/>
            <a:ext cx="1445335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algn="ctr">
              <a:defRPr lang="en-US" sz="2800" b="1" spc="-10" smtClean="0">
                <a:solidFill>
                  <a:schemeClr val="bg1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Edit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0FEAF6B4-E1B2-F0A4-EE0B-7C620E91867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67236" y="8054759"/>
            <a:ext cx="1445335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algn="ctr">
              <a:defRPr lang="en-US" sz="2800" b="1" spc="-10" smtClean="0">
                <a:solidFill>
                  <a:schemeClr val="bg1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Edit</a:t>
            </a:r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2ADA0FBD-622D-8253-5F08-BE054CD7AB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67236" y="10493159"/>
            <a:ext cx="1445335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algn="ctr">
              <a:defRPr lang="en-US" sz="2800" b="1" spc="-10" smtClean="0">
                <a:solidFill>
                  <a:schemeClr val="bg1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Edit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2F52F2-1D71-BF87-62F0-B187BFB7C5F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>
          <a:xfrm>
            <a:off x="1" y="3669464"/>
            <a:ext cx="20057563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8D7DDF9F-2600-BC89-6363-3640E0EBA22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32591" y="2773372"/>
            <a:ext cx="8585211" cy="685800"/>
          </a:xfrm>
          <a:prstGeom prst="rect">
            <a:avLst/>
          </a:prstGeom>
        </p:spPr>
        <p:txBody>
          <a:bodyPr lIns="0" anchor="ctr"/>
          <a:lstStyle>
            <a:lvl1pPr algn="l">
              <a:defRPr lang="en-GB" sz="4000" b="0" i="0" spc="0" dirty="0" smtClean="0">
                <a:solidFill>
                  <a:schemeClr val="bg1"/>
                </a:solidFill>
                <a:latin typeface="Poppins SemiBold" panose="00000700000000000000" pitchFamily="2" charset="0"/>
                <a:ea typeface="+mj-ea"/>
                <a:cs typeface="Poppins SemiBold" panose="00000700000000000000" pitchFamily="2" charset="0"/>
              </a:defRPr>
            </a:lvl1pPr>
            <a:lvl2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marL="12701" lvl="0">
              <a:lnSpc>
                <a:spcPct val="100000"/>
              </a:lnSpc>
              <a:spcBef>
                <a:spcPts val="114"/>
              </a:spcBef>
            </a:pPr>
            <a:r>
              <a:rPr lang="en-US"/>
              <a:t>Edit section header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4428ACD-B6BA-57FC-2CB3-9BB22E15029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754320" y="2771254"/>
            <a:ext cx="8824276" cy="685800"/>
          </a:xfrm>
          <a:prstGeom prst="rect">
            <a:avLst/>
          </a:prstGeom>
        </p:spPr>
        <p:txBody>
          <a:bodyPr lIns="0" anchor="ctr"/>
          <a:lstStyle>
            <a:lvl1pPr algn="l">
              <a:defRPr lang="en-GB" sz="4000" b="0" i="0" spc="0" dirty="0" smtClean="0">
                <a:solidFill>
                  <a:srgbClr val="282828"/>
                </a:solidFill>
                <a:latin typeface="Poppins SemiBold" panose="00000700000000000000" pitchFamily="2" charset="0"/>
                <a:ea typeface="+mj-ea"/>
                <a:cs typeface="Poppins SemiBold" panose="00000700000000000000" pitchFamily="2" charset="0"/>
              </a:defRPr>
            </a:lvl1pPr>
            <a:lvl2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marL="12701" lvl="0">
              <a:lnSpc>
                <a:spcPct val="100000"/>
              </a:lnSpc>
              <a:spcBef>
                <a:spcPts val="114"/>
              </a:spcBef>
            </a:pPr>
            <a:r>
              <a:rPr lang="en-US"/>
              <a:t>Edit section header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F61B97F-7698-D150-A45C-F97153FD6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B692FB67-D952-C900-E458-7C9FEAFD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67045" y="6797675"/>
            <a:ext cx="1219199" cy="1219199"/>
          </a:xfrm>
          <a:prstGeom prst="ellipse">
            <a:avLst/>
          </a:prstGeom>
          <a:solidFill>
            <a:srgbClr val="F4F4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D82949CD-06C3-8CAB-7753-42F284712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9608030" y="6514944"/>
            <a:ext cx="825460" cy="2060955"/>
          </a:xfrm>
          <a:prstGeom prst="rect">
            <a:avLst/>
          </a:prstGeom>
        </p:spPr>
        <p:txBody>
          <a:bodyPr lIns="0"/>
          <a:lstStyle>
            <a:lvl1pPr marL="0" algn="l">
              <a:defRPr lang="en-GB" sz="4400" b="1" i="0" spc="-140" dirty="0" smtClean="0">
                <a:solidFill>
                  <a:srgbClr val="383738"/>
                </a:solidFill>
                <a:latin typeface="Poppins"/>
                <a:ea typeface="+mj-ea"/>
                <a:cs typeface="Poppins"/>
              </a:defRPr>
            </a:lvl1pPr>
            <a:lvl2pPr marL="457246" algn="l">
              <a:defRPr sz="4400"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2pPr>
            <a:lvl3pPr marL="914491" algn="l">
              <a:defRPr sz="4400"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3pPr>
            <a:lvl4pPr marL="1371737" algn="l">
              <a:defRPr sz="4400"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4pPr>
            <a:lvl5pPr marL="1828983" algn="l">
              <a:defRPr sz="4400"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500" b="1" i="0" u="none" strike="noStrike" kern="0" cap="none" spc="-140" normalizeH="0" baseline="0" noProof="0">
                <a:ln>
                  <a:noFill/>
                </a:ln>
                <a:solidFill>
                  <a:srgbClr val="017C43"/>
                </a:solidFill>
                <a:effectLst/>
                <a:uLnTx/>
                <a:uFillTx/>
                <a:latin typeface="Poppins"/>
                <a:ea typeface="+mj-ea"/>
                <a:cs typeface="Poppins"/>
              </a:rPr>
              <a:t>&gt;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83CA5B9-6A28-1407-EB65-48FE517A45C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90575" y="1644650"/>
            <a:ext cx="11695113" cy="512763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/>
              <a:t>Add a sub headline for a short one line introduction.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99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een Gradient Appendix">
    <p:bg>
      <p:bgPr>
        <a:gradFill>
          <a:gsLst>
            <a:gs pos="60000">
              <a:srgbClr val="2D843F"/>
            </a:gs>
            <a:gs pos="0">
              <a:srgbClr val="007C43"/>
            </a:gs>
            <a:gs pos="100000">
              <a:srgbClr val="598C3B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F31C64C-FA14-97B2-021D-AD2CCC8A5F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66373" y="4848519"/>
            <a:ext cx="15040478" cy="3700178"/>
          </a:xfrm>
          <a:prstGeom prst="rect">
            <a:avLst/>
          </a:prstGeom>
        </p:spPr>
        <p:txBody>
          <a:bodyPr lIns="0"/>
          <a:lstStyle>
            <a:lvl1pPr>
              <a:lnSpc>
                <a:spcPct val="114000"/>
              </a:lnSpc>
              <a:defRPr lang="en-US" sz="8501" b="1" spc="-150" smtClean="0">
                <a:solidFill>
                  <a:srgbClr val="FFFFFF"/>
                </a:solidFill>
                <a:latin typeface="Poppins"/>
                <a:cs typeface="Poppins"/>
              </a:defRPr>
            </a:lvl1pPr>
            <a:lvl2pPr>
              <a:lnSpc>
                <a:spcPts val="8602"/>
              </a:lnSpc>
              <a:defRPr/>
            </a:lvl2pPr>
            <a:lvl3pPr>
              <a:lnSpc>
                <a:spcPts val="8602"/>
              </a:lnSpc>
              <a:defRPr/>
            </a:lvl3pPr>
            <a:lvl4pPr>
              <a:lnSpc>
                <a:spcPts val="8602"/>
              </a:lnSpc>
              <a:defRPr/>
            </a:lvl4pPr>
            <a:lvl5pPr>
              <a:lnSpc>
                <a:spcPts val="8602"/>
              </a:lnSpc>
              <a:defRPr/>
            </a:lvl5pPr>
          </a:lstStyle>
          <a:p>
            <a:pPr lvl="0"/>
            <a:r>
              <a:rPr lang="en-US"/>
              <a:t>Appendix</a:t>
            </a:r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47B3CDE2-A886-5FC5-5876-EAFC86434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BA43FD-0FEC-C527-DD8A-599EDCAE5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13773"/>
            <a:ext cx="2140120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8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age plan">
    <p:bg bwMode="auto"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37099A3-A5DD-CC33-561D-1C1D0FFE8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074" y="7931404"/>
            <a:ext cx="2796831" cy="2568913"/>
          </a:xfrm>
          <a:prstGeom prst="rect">
            <a:avLst/>
          </a:prstGeom>
          <a:gradFill>
            <a:gsLst>
              <a:gs pos="60000">
                <a:srgbClr val="2D843F"/>
              </a:gs>
              <a:gs pos="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EF644A-1C35-261E-B0F2-AB584A034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074" y="5073322"/>
            <a:ext cx="2796831" cy="2568913"/>
          </a:xfrm>
          <a:prstGeom prst="rect">
            <a:avLst/>
          </a:prstGeom>
          <a:gradFill>
            <a:gsLst>
              <a:gs pos="60000">
                <a:srgbClr val="2D843F"/>
              </a:gs>
              <a:gs pos="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49F5ED-1D1C-D0A1-F251-9A33CAA04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074" y="2207877"/>
            <a:ext cx="2796831" cy="2568913"/>
          </a:xfrm>
          <a:prstGeom prst="rect">
            <a:avLst/>
          </a:prstGeom>
          <a:gradFill>
            <a:gsLst>
              <a:gs pos="60000">
                <a:srgbClr val="2D843F"/>
              </a:gs>
              <a:gs pos="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47BDA6-EB2C-43B2-6332-3591E97A3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322393" y="5079"/>
            <a:ext cx="6783295" cy="113042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228" y="2625"/>
          <a:ext cx="3221" cy="2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28" y="2625"/>
                        <a:ext cx="3221" cy="2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3" y="0"/>
            <a:ext cx="322207" cy="26179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GB" sz="3298">
              <a:solidFill>
                <a:srgbClr val="000000"/>
              </a:solidFill>
              <a:latin typeface="Poppins" panose="00000500000000000000" pitchFamily="2" charset="0"/>
              <a:ea typeface="Arial Unicode MS" panose="020B0604020202020204" pitchFamily="34" charset="-128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32" name="Oval 31" descr="Number one in a dark grey circle.">
            <a:extLst>
              <a:ext uri="{FF2B5EF4-FFF2-40B4-BE49-F238E27FC236}">
                <a16:creationId xmlns:a16="http://schemas.microsoft.com/office/drawing/2014/main" id="{78CEDCF5-2609-DD62-D279-713589F8BC62}"/>
              </a:ext>
            </a:extLst>
          </p:cNvPr>
          <p:cNvSpPr/>
          <p:nvPr userDrawn="1"/>
        </p:nvSpPr>
        <p:spPr>
          <a:xfrm>
            <a:off x="528574" y="3109203"/>
            <a:ext cx="850999" cy="851000"/>
          </a:xfrm>
          <a:prstGeom prst="ellipse">
            <a:avLst/>
          </a:prstGeom>
          <a:solidFill>
            <a:srgbClr val="383738"/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199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33" name="Oval 32" descr="Number two in a dark grey circle.">
            <a:extLst>
              <a:ext uri="{FF2B5EF4-FFF2-40B4-BE49-F238E27FC236}">
                <a16:creationId xmlns:a16="http://schemas.microsoft.com/office/drawing/2014/main" id="{9FCF5F33-9CCB-7E1D-27DC-AEB4D4CEE09B}"/>
              </a:ext>
            </a:extLst>
          </p:cNvPr>
          <p:cNvSpPr/>
          <p:nvPr userDrawn="1"/>
        </p:nvSpPr>
        <p:spPr>
          <a:xfrm>
            <a:off x="528574" y="5961459"/>
            <a:ext cx="850999" cy="851000"/>
          </a:xfrm>
          <a:prstGeom prst="ellipse">
            <a:avLst/>
          </a:prstGeom>
          <a:solidFill>
            <a:srgbClr val="383738"/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199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34" name="Oval 33" descr="Number three in a dark grey circle.">
            <a:extLst>
              <a:ext uri="{FF2B5EF4-FFF2-40B4-BE49-F238E27FC236}">
                <a16:creationId xmlns:a16="http://schemas.microsoft.com/office/drawing/2014/main" id="{6B269246-EB57-0793-D9A0-0BFDFCF20276}"/>
              </a:ext>
            </a:extLst>
          </p:cNvPr>
          <p:cNvSpPr/>
          <p:nvPr userDrawn="1"/>
        </p:nvSpPr>
        <p:spPr>
          <a:xfrm>
            <a:off x="528574" y="8781629"/>
            <a:ext cx="850999" cy="851000"/>
          </a:xfrm>
          <a:prstGeom prst="ellipse">
            <a:avLst/>
          </a:prstGeom>
          <a:solidFill>
            <a:srgbClr val="383738"/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199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E1824B6-B999-788C-3A7F-BF0987166CBB}"/>
              </a:ext>
            </a:extLst>
          </p:cNvPr>
          <p:cNvSpPr/>
          <p:nvPr userDrawn="1"/>
        </p:nvSpPr>
        <p:spPr>
          <a:xfrm>
            <a:off x="12789374" y="5748847"/>
            <a:ext cx="983399" cy="983399"/>
          </a:xfrm>
          <a:prstGeom prst="ellipse">
            <a:avLst/>
          </a:prstGeom>
          <a:solidFill>
            <a:srgbClr val="FFFFFF"/>
          </a:solidFill>
          <a:ln w="635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237465" tIns="178098" rIns="178098" bIns="1780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13" eaLnBrk="1" fontAlgn="auto" latinLnBrk="0" hangingPunct="1">
              <a:lnSpc>
                <a:spcPts val="10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1" i="0" u="none" strike="noStrike" kern="0" cap="none" spc="-140" normalizeH="0" baseline="0" noProof="0">
                <a:ln>
                  <a:noFill/>
                </a:ln>
                <a:solidFill>
                  <a:srgbClr val="007C43"/>
                </a:solidFill>
                <a:effectLst/>
                <a:uLnTx/>
                <a:uFillTx/>
                <a:latin typeface="Poppins"/>
                <a:ea typeface="+mj-ea"/>
                <a:cs typeface="Poppins"/>
              </a:rPr>
              <a:t>&gt;</a:t>
            </a:r>
            <a:endParaRPr kumimoji="0" lang="en-GB" sz="9599" b="1" i="0" u="none" strike="noStrike" kern="0" cap="none" spc="-140" normalizeH="0" baseline="0" noProof="0">
              <a:ln>
                <a:noFill/>
              </a:ln>
              <a:solidFill>
                <a:srgbClr val="007C43"/>
              </a:solidFill>
              <a:effectLst/>
              <a:uLnTx/>
              <a:uFillTx/>
              <a:latin typeface="Poppins"/>
              <a:ea typeface="+mj-ea"/>
              <a:cs typeface="Poppins"/>
            </a:endParaRPr>
          </a:p>
        </p:txBody>
      </p:sp>
      <p:pic>
        <p:nvPicPr>
          <p:cNvPr id="49" name="Picture 48" hidden="1">
            <a:extLst>
              <a:ext uri="{FF2B5EF4-FFF2-40B4-BE49-F238E27FC236}">
                <a16:creationId xmlns:a16="http://schemas.microsoft.com/office/drawing/2014/main" id="{F15281FF-585B-907B-F0F7-6C9FA787844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7E8E46EC-382A-3D72-D1DE-AD849182FF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4075" y="661723"/>
            <a:ext cx="12025035" cy="1262882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14000"/>
              </a:lnSpc>
              <a:defRPr lang="en-GB" sz="5999" b="1" i="0" spc="0" dirty="0" smtClean="0">
                <a:solidFill>
                  <a:srgbClr val="282828"/>
                </a:solidFill>
                <a:latin typeface="Poppins"/>
                <a:ea typeface="+mj-ea"/>
                <a:cs typeface="Poppins"/>
              </a:defRPr>
            </a:lvl1pPr>
          </a:lstStyle>
          <a:p>
            <a:pPr lvl="0"/>
            <a:r>
              <a:rPr lang="en-GB"/>
              <a:t>Edit three stage plan title</a:t>
            </a:r>
          </a:p>
        </p:txBody>
      </p:sp>
      <p:sp>
        <p:nvSpPr>
          <p:cNvPr id="8" name="Text Placeholder 23">
            <a:extLst>
              <a:ext uri="{FF2B5EF4-FFF2-40B4-BE49-F238E27FC236}">
                <a16:creationId xmlns:a16="http://schemas.microsoft.com/office/drawing/2014/main" id="{3D3AA54E-BAA6-E536-57E9-931CD30160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49714" y="2477742"/>
            <a:ext cx="8789987" cy="2174937"/>
          </a:xfrm>
          <a:prstGeom prst="rect">
            <a:avLst/>
          </a:prstGeom>
        </p:spPr>
        <p:txBody>
          <a:bodyPr/>
          <a:lstStyle>
            <a:lvl1pPr marL="285754" indent="-285754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743007" indent="-285754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1200258" indent="-285754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657510" indent="-285754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2114763" indent="-285754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summary bullet points relating to point one.</a:t>
            </a:r>
            <a:endParaRPr lang="en-GB"/>
          </a:p>
        </p:txBody>
      </p:sp>
      <p:sp>
        <p:nvSpPr>
          <p:cNvPr id="9" name="Text Placeholder 23">
            <a:extLst>
              <a:ext uri="{FF2B5EF4-FFF2-40B4-BE49-F238E27FC236}">
                <a16:creationId xmlns:a16="http://schemas.microsoft.com/office/drawing/2014/main" id="{287F62AF-EE6D-979A-AD5F-17176E1462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9714" y="5297187"/>
            <a:ext cx="8789987" cy="2174936"/>
          </a:xfrm>
          <a:prstGeom prst="rect">
            <a:avLst/>
          </a:prstGeom>
        </p:spPr>
        <p:txBody>
          <a:bodyPr/>
          <a:lstStyle>
            <a:lvl1pPr marL="285754" indent="-285754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743007" indent="-285754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1200258" indent="-285754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657510" indent="-285754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2114763" indent="-285754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summary bullet points relating to point one.</a:t>
            </a:r>
            <a:endParaRPr lang="en-GB"/>
          </a:p>
        </p:txBody>
      </p:sp>
      <p:sp>
        <p:nvSpPr>
          <p:cNvPr id="10" name="Text Placeholder 23">
            <a:extLst>
              <a:ext uri="{FF2B5EF4-FFF2-40B4-BE49-F238E27FC236}">
                <a16:creationId xmlns:a16="http://schemas.microsoft.com/office/drawing/2014/main" id="{0FBE3A4F-8E22-001B-FCDA-E7D9BFCC1D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49714" y="8116631"/>
            <a:ext cx="8789987" cy="2239558"/>
          </a:xfrm>
          <a:prstGeom prst="rect">
            <a:avLst/>
          </a:prstGeom>
        </p:spPr>
        <p:txBody>
          <a:bodyPr/>
          <a:lstStyle>
            <a:lvl1pPr marL="285754" indent="-285754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743007" indent="-285754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1200258" indent="-285754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657510" indent="-285754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2114763" indent="-285754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summary bullet points relating to point one.</a:t>
            </a:r>
            <a:endParaRPr lang="en-GB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C0013390-2FD9-6ECE-D282-8E6DEFA681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986933" y="3287274"/>
            <a:ext cx="5528919" cy="2593975"/>
          </a:xfrm>
          <a:prstGeom prst="rect">
            <a:avLst/>
          </a:prstGeom>
        </p:spPr>
        <p:txBody>
          <a:bodyPr/>
          <a:lstStyle>
            <a:lvl1pPr marL="285754" indent="-285754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75B94E"/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743007" indent="-285754">
              <a:lnSpc>
                <a:spcPct val="114000"/>
              </a:lnSpc>
              <a:spcBef>
                <a:spcPts val="600"/>
              </a:spcBef>
              <a:buClr>
                <a:srgbClr val="75B94E"/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1200258" indent="-285754">
              <a:lnSpc>
                <a:spcPct val="114000"/>
              </a:lnSpc>
              <a:spcBef>
                <a:spcPts val="600"/>
              </a:spcBef>
              <a:buClr>
                <a:srgbClr val="75B94E"/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657510" indent="-285754">
              <a:lnSpc>
                <a:spcPct val="114000"/>
              </a:lnSpc>
              <a:spcBef>
                <a:spcPts val="600"/>
              </a:spcBef>
              <a:buClr>
                <a:srgbClr val="75B94E"/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2114763" indent="-285754">
              <a:lnSpc>
                <a:spcPct val="114000"/>
              </a:lnSpc>
              <a:spcBef>
                <a:spcPts val="600"/>
              </a:spcBef>
              <a:buClr>
                <a:srgbClr val="75B94E"/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Add short summary bullet points.</a:t>
            </a:r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endParaRPr lang="en-US"/>
          </a:p>
        </p:txBody>
      </p: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80C26EC9-E03C-34C4-C3F3-24CF83AF362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93712" y="3109203"/>
            <a:ext cx="2143051" cy="851000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/>
              <a:t>Edit point 1</a:t>
            </a:r>
          </a:p>
        </p:txBody>
      </p:sp>
      <p:sp>
        <p:nvSpPr>
          <p:cNvPr id="15" name="Text Placeholder 35">
            <a:extLst>
              <a:ext uri="{FF2B5EF4-FFF2-40B4-BE49-F238E27FC236}">
                <a16:creationId xmlns:a16="http://schemas.microsoft.com/office/drawing/2014/main" id="{570DD75F-3666-82EF-D357-8A7566E0AD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93713" y="5961458"/>
            <a:ext cx="2143051" cy="851001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/>
              <a:t>Edit point 2</a:t>
            </a:r>
          </a:p>
        </p:txBody>
      </p:sp>
      <p:sp>
        <p:nvSpPr>
          <p:cNvPr id="17" name="Text Placeholder 35">
            <a:extLst>
              <a:ext uri="{FF2B5EF4-FFF2-40B4-BE49-F238E27FC236}">
                <a16:creationId xmlns:a16="http://schemas.microsoft.com/office/drawing/2014/main" id="{C27BA3BA-A3AF-7C0B-54F4-9F499628CE1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93712" y="8765226"/>
            <a:ext cx="2143051" cy="851000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/>
              <a:t>Edit point 3</a:t>
            </a:r>
          </a:p>
        </p:txBody>
      </p:sp>
      <p:sp>
        <p:nvSpPr>
          <p:cNvPr id="19" name="Text Placeholder 42">
            <a:extLst>
              <a:ext uri="{FF2B5EF4-FFF2-40B4-BE49-F238E27FC236}">
                <a16:creationId xmlns:a16="http://schemas.microsoft.com/office/drawing/2014/main" id="{C5DFF3F3-825B-9F46-A748-F410478E0C9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986932" y="2182814"/>
            <a:ext cx="5528919" cy="690561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summary heading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FEDA2C-8B80-FE71-7F5A-B085B8897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3986932" y="2873281"/>
            <a:ext cx="5528919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CA2C4E2-C3F8-0CC6-F4D7-D4A7BA040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891544" y="10626727"/>
            <a:ext cx="4624308" cy="215443"/>
          </a:xfrm>
        </p:spPr>
        <p:txBody>
          <a:bodyPr/>
          <a:lstStyle/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A7E4A57-12C9-E46F-6EAD-BB94F992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63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Colour quadrant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 descr="Green Gradient">
            <a:extLst>
              <a:ext uri="{FF2B5EF4-FFF2-40B4-BE49-F238E27FC236}">
                <a16:creationId xmlns:a16="http://schemas.microsoft.com/office/drawing/2014/main" id="{32080CB7-58FF-861F-451A-8CEF737B0114}"/>
              </a:ext>
            </a:extLst>
          </p:cNvPr>
          <p:cNvSpPr/>
          <p:nvPr userDrawn="1"/>
        </p:nvSpPr>
        <p:spPr>
          <a:xfrm>
            <a:off x="15058488" y="6812950"/>
            <a:ext cx="5047200" cy="4496400"/>
          </a:xfrm>
          <a:prstGeom prst="rect">
            <a:avLst/>
          </a:prstGeom>
          <a:gradFill>
            <a:gsLst>
              <a:gs pos="5000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B161B-6C74-ACEF-E24F-841C15D21C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134" y="601663"/>
            <a:ext cx="14516599" cy="951118"/>
          </a:xfrm>
          <a:prstGeom prst="rect">
            <a:avLst/>
          </a:prstGeom>
        </p:spPr>
        <p:txBody>
          <a:bodyPr/>
          <a:lstStyle>
            <a:lvl1pPr>
              <a:defRPr sz="6000" b="1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Edit quadrant tile and summary title 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5266A9-747D-D17E-E04E-B3A92970E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 descr="Green Gradient">
            <a:extLst>
              <a:ext uri="{FF2B5EF4-FFF2-40B4-BE49-F238E27FC236}">
                <a16:creationId xmlns:a16="http://schemas.microsoft.com/office/drawing/2014/main" id="{22B19544-C9FA-A918-0E9B-BA31BD254629}"/>
              </a:ext>
            </a:extLst>
          </p:cNvPr>
          <p:cNvSpPr/>
          <p:nvPr userDrawn="1"/>
        </p:nvSpPr>
        <p:spPr>
          <a:xfrm>
            <a:off x="9994355" y="2316550"/>
            <a:ext cx="5047200" cy="4496400"/>
          </a:xfrm>
          <a:prstGeom prst="rect">
            <a:avLst/>
          </a:prstGeom>
          <a:gradFill>
            <a:gsLst>
              <a:gs pos="5000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8" descr="Green Gradient">
            <a:extLst>
              <a:ext uri="{FF2B5EF4-FFF2-40B4-BE49-F238E27FC236}">
                <a16:creationId xmlns:a16="http://schemas.microsoft.com/office/drawing/2014/main" id="{EB57FDFF-8308-F003-412F-DF6F892C075C}"/>
              </a:ext>
            </a:extLst>
          </p:cNvPr>
          <p:cNvSpPr/>
          <p:nvPr userDrawn="1"/>
        </p:nvSpPr>
        <p:spPr>
          <a:xfrm>
            <a:off x="9994355" y="6812950"/>
            <a:ext cx="5047200" cy="4496400"/>
          </a:xfrm>
          <a:prstGeom prst="rect">
            <a:avLst/>
          </a:prstGeom>
          <a:solidFill>
            <a:srgbClr val="FAFAF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AFAFA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12" name="Rectangle 11" descr="Green Gradient">
            <a:extLst>
              <a:ext uri="{FF2B5EF4-FFF2-40B4-BE49-F238E27FC236}">
                <a16:creationId xmlns:a16="http://schemas.microsoft.com/office/drawing/2014/main" id="{7D9DADC2-A3BA-8881-85E6-69F1AE64DE2F}"/>
              </a:ext>
            </a:extLst>
          </p:cNvPr>
          <p:cNvSpPr/>
          <p:nvPr userDrawn="1"/>
        </p:nvSpPr>
        <p:spPr>
          <a:xfrm>
            <a:off x="15070212" y="2316550"/>
            <a:ext cx="5047200" cy="4496400"/>
          </a:xfrm>
          <a:prstGeom prst="rect">
            <a:avLst/>
          </a:prstGeom>
          <a:solidFill>
            <a:srgbClr val="FAFAF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AFAFA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D7C68CA-74B6-DB62-46C1-607257539B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1134" y="2316550"/>
            <a:ext cx="8132733" cy="6486516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Add shorts paragraph to give context for the data featured.</a:t>
            </a:r>
          </a:p>
          <a:p>
            <a:pPr lvl="0"/>
            <a:endParaRPr lang="en-US"/>
          </a:p>
          <a:p>
            <a:pPr lvl="0"/>
            <a:r>
              <a:rPr lang="en-US"/>
              <a:t>Things to consider:</a:t>
            </a:r>
          </a:p>
          <a:p>
            <a:pPr lvl="0"/>
            <a:endParaRPr lang="en-US"/>
          </a:p>
          <a:p>
            <a:pPr lvl="0"/>
            <a:r>
              <a:rPr lang="en-US"/>
              <a:t>Bullet points can help make your content easier to read rather than using large paragraphs.</a:t>
            </a:r>
          </a:p>
          <a:p>
            <a:pPr lvl="0"/>
            <a:endParaRPr lang="en-US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Remember to keep your sentences short. </a:t>
            </a:r>
            <a:br>
              <a:rPr lang="en-GB"/>
            </a:br>
            <a:r>
              <a:rPr lang="en-GB"/>
              <a:t>14 words maximum per sentence.</a:t>
            </a:r>
            <a:br>
              <a:rPr lang="en-GB"/>
            </a:br>
            <a:endParaRPr lang="en-GB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Use a minimum font size of 20. This template is set to font size 24.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BD9849C-7AE8-7089-2386-1BF6BD392F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552434" y="4193954"/>
            <a:ext cx="3810000" cy="733425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/>
              <a:t>Edit Number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9D0DADA5-D86D-B35E-3ABF-3416AD7379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52434" y="4977314"/>
            <a:ext cx="3810000" cy="98720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a one line of text to provide context.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D05BCAAA-822D-EC09-0D96-3BF3176BBC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610037" y="4193954"/>
            <a:ext cx="3810000" cy="733425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/>
              <a:t>Edit Number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3AC6D411-4BD6-A63D-408D-4BDDE90DD3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596068" y="4968907"/>
            <a:ext cx="3810000" cy="98720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a one line of text to provide context.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04F79D2E-C3FB-BA38-C2D0-85190DB139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52434" y="8803066"/>
            <a:ext cx="3810000" cy="733425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/>
              <a:t>Edit Number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F62CF16-4C41-6A29-6BF8-EC572E2330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52434" y="9615072"/>
            <a:ext cx="3810000" cy="98720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a one line of text to provide context.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456A647E-2B7F-F881-F57B-5C56908E57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610037" y="9615072"/>
            <a:ext cx="3810000" cy="98720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a one line of text to provide context.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B97ED04E-BEEE-1DFE-C270-9CB2CC7C94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610037" y="8803066"/>
            <a:ext cx="3810000" cy="733425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/>
              <a:t>Edit Number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9BAB3DF-082A-FCEC-1D33-CCE6F08F4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82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s Split 3 co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646518-D5D6-6209-DD5E-C40CBD713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529842"/>
            <a:ext cx="6845531" cy="8778876"/>
          </a:xfrm>
          <a:prstGeom prst="rect">
            <a:avLst/>
          </a:prstGeom>
          <a:gradFill>
            <a:gsLst>
              <a:gs pos="60000">
                <a:srgbClr val="2D843F"/>
              </a:gs>
              <a:gs pos="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GB"/>
          </a:p>
        </p:txBody>
      </p:sp>
      <p:sp>
        <p:nvSpPr>
          <p:cNvPr id="23" name="white right half">
            <a:extLst>
              <a:ext uri="{FF2B5EF4-FFF2-40B4-BE49-F238E27FC236}">
                <a16:creationId xmlns:a16="http://schemas.microsoft.com/office/drawing/2014/main" id="{747CFB75-7D71-23BC-3385-9E2DF23D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409688" y="2529842"/>
            <a:ext cx="6696001" cy="877824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10052039" y="0"/>
                </a:moveTo>
                <a:lnTo>
                  <a:pt x="0" y="0"/>
                </a:lnTo>
                <a:lnTo>
                  <a:pt x="0" y="11308556"/>
                </a:lnTo>
                <a:lnTo>
                  <a:pt x="10052039" y="11308556"/>
                </a:lnTo>
                <a:lnTo>
                  <a:pt x="10052039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 sz="1801" u="sng">
              <a:latin typeface="Poppins" panose="00000500000000000000" pitchFamily="2" charset="0"/>
            </a:endParaRPr>
          </a:p>
        </p:txBody>
      </p:sp>
      <p:sp>
        <p:nvSpPr>
          <p:cNvPr id="4" name="white right half">
            <a:extLst>
              <a:ext uri="{FF2B5EF4-FFF2-40B4-BE49-F238E27FC236}">
                <a16:creationId xmlns:a16="http://schemas.microsoft.com/office/drawing/2014/main" id="{65119803-2867-61CE-6178-549060E8E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714192" y="2530477"/>
            <a:ext cx="6696001" cy="877824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10052039" y="0"/>
                </a:moveTo>
                <a:lnTo>
                  <a:pt x="0" y="0"/>
                </a:lnTo>
                <a:lnTo>
                  <a:pt x="0" y="11308556"/>
                </a:lnTo>
                <a:lnTo>
                  <a:pt x="10052039" y="11308556"/>
                </a:lnTo>
                <a:lnTo>
                  <a:pt x="10052039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 sz="2400" u="sng">
              <a:latin typeface="Poppins" panose="00000500000000000000" pitchFamily="2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4D87772-BD3F-7D23-9C7C-5F6FB07F9980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54076" y="3218783"/>
            <a:ext cx="4908420" cy="47641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lvl1pPr>
              <a:defRPr lang="en-US" sz="3000" b="0" spc="-45" dirty="0" smtClean="0">
                <a:solidFill>
                  <a:srgbClr val="FFFFFF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marL="12701" lvl="0">
              <a:lnSpc>
                <a:spcPct val="100000"/>
              </a:lnSpc>
              <a:spcBef>
                <a:spcPts val="114"/>
              </a:spcBef>
            </a:pPr>
            <a:r>
              <a:rPr lang="en-US"/>
              <a:t>Edit section header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981B3978-2D0C-5A5D-6108-4398E52BD7FE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954077" y="4221386"/>
            <a:ext cx="4908420" cy="2032672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>
            <a:lvl1pPr>
              <a:lnSpc>
                <a:spcPct val="90000"/>
              </a:lnSpc>
              <a:defRPr lang="en-US" sz="6600" b="1" spc="0" dirty="0" smtClean="0">
                <a:solidFill>
                  <a:srgbClr val="FFFFFF"/>
                </a:solidFill>
                <a:latin typeface="Poppins"/>
                <a:cs typeface="Poppins"/>
              </a:defRPr>
            </a:lvl1pPr>
          </a:lstStyle>
          <a:p>
            <a:pPr marL="12701" marR="22227" lvl="0">
              <a:lnSpc>
                <a:spcPct val="91000"/>
              </a:lnSpc>
              <a:spcBef>
                <a:spcPts val="1390"/>
              </a:spcBef>
            </a:pPr>
            <a:r>
              <a:rPr lang="en-US"/>
              <a:t>Click to edit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B36CFAF-BFFC-D777-5E74-B9DD58EF551D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348451" y="4221386"/>
            <a:ext cx="5336771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lang="en-US" sz="2800" b="0" spc="0" smtClean="0">
                <a:solidFill>
                  <a:srgbClr val="282828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Edit key point</a:t>
            </a:r>
          </a:p>
        </p:txBody>
      </p:sp>
      <p:sp>
        <p:nvSpPr>
          <p:cNvPr id="2" name="Holder 6">
            <a:extLst>
              <a:ext uri="{FF2B5EF4-FFF2-40B4-BE49-F238E27FC236}">
                <a16:creationId xmlns:a16="http://schemas.microsoft.com/office/drawing/2014/main" id="{56D51AF7-AEDB-BD98-C671-BEA83E03E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30">
            <a:extLst>
              <a:ext uri="{FF2B5EF4-FFF2-40B4-BE49-F238E27FC236}">
                <a16:creationId xmlns:a16="http://schemas.microsoft.com/office/drawing/2014/main" id="{4C36E47B-0A8A-8021-6289-286F2311D8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076" y="777875"/>
            <a:ext cx="15575769" cy="100258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lnSpc>
                <a:spcPct val="90000"/>
              </a:lnSpc>
              <a:defRPr lang="en-US" sz="6000" b="1" spc="-74" smtClean="0">
                <a:solidFill>
                  <a:srgbClr val="282828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marR="5081" lvl="0">
              <a:lnSpc>
                <a:spcPct val="111800"/>
              </a:lnSpc>
              <a:spcBef>
                <a:spcPts val="91"/>
              </a:spcBef>
            </a:pPr>
            <a:r>
              <a:rPr lang="en-US"/>
              <a:t>Edit three elements title</a:t>
            </a:r>
            <a:endParaRPr lang="en-GB"/>
          </a:p>
        </p:txBody>
      </p:sp>
      <p:sp>
        <p:nvSpPr>
          <p:cNvPr id="6" name="Text Placeholder 32">
            <a:extLst>
              <a:ext uri="{FF2B5EF4-FFF2-40B4-BE49-F238E27FC236}">
                <a16:creationId xmlns:a16="http://schemas.microsoft.com/office/drawing/2014/main" id="{61BA9C70-3A34-9501-A78F-3C5F330A40F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148341" y="3233699"/>
            <a:ext cx="5129919" cy="47897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lang="en-US" sz="3000" b="0" spc="-10" smtClean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Edit Section Header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D4789C-72AF-F97B-5A58-3CCCA401A0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148341" y="4221386"/>
            <a:ext cx="5105652" cy="6096000"/>
          </a:xfrm>
          <a:prstGeom prst="rect">
            <a:avLst/>
          </a:prstGeom>
        </p:spPr>
        <p:txBody>
          <a:bodyPr lIns="0"/>
          <a:lstStyle>
            <a:lvl1pPr algn="l">
              <a:defRPr lang="en-GB" sz="4400" b="1" i="0" spc="0" dirty="0" smtClean="0">
                <a:solidFill>
                  <a:schemeClr val="bg1"/>
                </a:solidFill>
                <a:latin typeface="Poppins"/>
                <a:ea typeface="+mj-ea"/>
                <a:cs typeface="Poppins"/>
              </a:defRPr>
            </a:lvl1pPr>
            <a:lvl2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91D80706-89BC-94FD-6609-BD3CB37E385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48451" y="3233699"/>
            <a:ext cx="5336771" cy="47897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lang="en-US" sz="3000" b="0" spc="-10" smtClean="0">
                <a:solidFill>
                  <a:srgbClr val="282828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14"/>
              </a:spcBef>
            </a:pPr>
            <a:r>
              <a:rPr lang="en-US"/>
              <a:t>Edit section header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5D4811F-7DCE-281F-B4CE-F0024702406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48451" y="4740005"/>
            <a:ext cx="5336771" cy="747794"/>
          </a:xfrm>
          <a:prstGeom prst="rect">
            <a:avLst/>
          </a:prstGeom>
        </p:spPr>
        <p:txBody>
          <a:bodyPr lIns="0"/>
          <a:lstStyle>
            <a:lvl1pPr algn="l">
              <a:defRPr sz="2400">
                <a:solidFill>
                  <a:srgbClr val="28282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one line of sub text.</a:t>
            </a:r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38F08EB0-5430-D29E-2116-A9BAFBB084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48451" y="5981225"/>
            <a:ext cx="5336771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lang="en-US" sz="2800" b="0" spc="0" smtClean="0">
                <a:solidFill>
                  <a:srgbClr val="282828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Edit key point.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EA7091F-EC04-8E6C-3CD7-53EA7D0B539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348451" y="6499843"/>
            <a:ext cx="5336771" cy="747794"/>
          </a:xfrm>
          <a:prstGeom prst="rect">
            <a:avLst/>
          </a:prstGeom>
        </p:spPr>
        <p:txBody>
          <a:bodyPr lIns="0"/>
          <a:lstStyle>
            <a:lvl1pPr algn="l">
              <a:defRPr sz="2400">
                <a:solidFill>
                  <a:srgbClr val="28282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one line of sub text.</a:t>
            </a:r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4C7D8193-EB93-58FD-8210-C1B6168BF8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348452" y="7741063"/>
            <a:ext cx="5336771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lang="en-US" sz="2800" b="0" spc="0" smtClean="0">
                <a:solidFill>
                  <a:srgbClr val="282828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Edit key point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C21D1E-7AB9-EB48-FB9C-82D62756DF4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48452" y="8259682"/>
            <a:ext cx="5336771" cy="747794"/>
          </a:xfrm>
          <a:prstGeom prst="rect">
            <a:avLst/>
          </a:prstGeom>
        </p:spPr>
        <p:txBody>
          <a:bodyPr lIns="0"/>
          <a:lstStyle>
            <a:lvl1pPr algn="l">
              <a:defRPr sz="2400">
                <a:solidFill>
                  <a:srgbClr val="28282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one line of sub text.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EB32E9A0-2367-CD4F-9EB8-AB3D8C3EA67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48451" y="9472302"/>
            <a:ext cx="5336771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lang="en-US" sz="2800" b="0" spc="0" smtClean="0">
                <a:solidFill>
                  <a:srgbClr val="282828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Edit key point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3E21046C-8755-F730-EE74-95B1C1BE95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48451" y="9990919"/>
            <a:ext cx="5336771" cy="747794"/>
          </a:xfrm>
          <a:prstGeom prst="rect">
            <a:avLst/>
          </a:prstGeom>
        </p:spPr>
        <p:txBody>
          <a:bodyPr lIns="0"/>
          <a:lstStyle>
            <a:lvl1pPr algn="l">
              <a:defRPr sz="2400">
                <a:solidFill>
                  <a:srgbClr val="28282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one line of sub text.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29A11-B681-7834-358D-A4D4B28C3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792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irds Split 3 co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0E7CD46-D043-E2D0-0410-70D158DE8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529841"/>
            <a:ext cx="6710400" cy="8779508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BEC304-615E-84DB-5323-D6379322E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77284" y="2529841"/>
            <a:ext cx="6751122" cy="8779508"/>
          </a:xfrm>
          <a:prstGeom prst="rect">
            <a:avLst/>
          </a:prstGeom>
          <a:solidFill>
            <a:srgbClr val="F4F4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369B00-DF9A-92C3-E15C-58E0D5F35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396734" y="2524763"/>
            <a:ext cx="6710400" cy="8779508"/>
          </a:xfrm>
          <a:prstGeom prst="rect">
            <a:avLst/>
          </a:prstGeom>
          <a:gradFill>
            <a:gsLst>
              <a:gs pos="5000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68524A-50BE-5B46-5C7B-CC735F31C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white">
          <a:xfrm>
            <a:off x="-48126" y="3669464"/>
            <a:ext cx="20105688" cy="0"/>
          </a:xfrm>
          <a:prstGeom prst="line">
            <a:avLst/>
          </a:prstGeom>
          <a:noFill/>
          <a:ln w="635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B36CFAF-BFFC-D777-5E74-B9DD58EF551D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8833644" y="4511676"/>
            <a:ext cx="4175039" cy="75597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lang="en-US" sz="2400" b="0" spc="-10" smtClean="0">
                <a:solidFill>
                  <a:srgbClr val="282828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" name="Holder 6">
            <a:extLst>
              <a:ext uri="{FF2B5EF4-FFF2-40B4-BE49-F238E27FC236}">
                <a16:creationId xmlns:a16="http://schemas.microsoft.com/office/drawing/2014/main" id="{56D51AF7-AEDB-BD98-C671-BEA83E03E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30">
            <a:extLst>
              <a:ext uri="{FF2B5EF4-FFF2-40B4-BE49-F238E27FC236}">
                <a16:creationId xmlns:a16="http://schemas.microsoft.com/office/drawing/2014/main" id="{4C36E47B-0A8A-8021-6289-286F2311D8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1134" y="641553"/>
            <a:ext cx="15575769" cy="100258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lang="en-US" sz="6000" b="1" spc="-74" smtClean="0">
                <a:solidFill>
                  <a:srgbClr val="282828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marR="5081" lvl="0">
              <a:lnSpc>
                <a:spcPct val="111800"/>
              </a:lnSpc>
              <a:spcBef>
                <a:spcPts val="91"/>
              </a:spcBef>
            </a:pPr>
            <a:r>
              <a:rPr lang="en-US"/>
              <a:t>Edit three step process title 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D4789C-72AF-F97B-5A58-3CCCA401A0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177590" y="4221386"/>
            <a:ext cx="5076403" cy="6096000"/>
          </a:xfrm>
          <a:prstGeom prst="rect">
            <a:avLst/>
          </a:prstGeom>
        </p:spPr>
        <p:txBody>
          <a:bodyPr lIns="0" anchor="ctr"/>
          <a:lstStyle>
            <a:lvl1pPr algn="l">
              <a:defRPr lang="en-GB" sz="3000" b="0" i="0" spc="-140" dirty="0" smtClean="0">
                <a:solidFill>
                  <a:schemeClr val="bg1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defRPr>
            </a:lvl1pPr>
            <a:lvl2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38F08EB0-5430-D29E-2116-A9BAFBB0846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33644" y="7101309"/>
            <a:ext cx="4175039" cy="75597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lang="en-US" sz="2400" b="0" spc="-10" smtClean="0">
                <a:solidFill>
                  <a:srgbClr val="282828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4C7D8193-EB93-58FD-8210-C1B6168BF82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33644" y="9633994"/>
            <a:ext cx="4175039" cy="75597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lang="en-US" sz="2400" b="0" spc="-10" smtClean="0">
                <a:solidFill>
                  <a:srgbClr val="282828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BB32E903-684C-F35A-B346-64BACF5034A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90386" y="4221386"/>
            <a:ext cx="5357853" cy="6096000"/>
          </a:xfrm>
          <a:prstGeom prst="rect">
            <a:avLst/>
          </a:prstGeom>
        </p:spPr>
        <p:txBody>
          <a:bodyPr lIns="0" anchor="ctr"/>
          <a:lstStyle>
            <a:lvl1pPr algn="l">
              <a:defRPr lang="en-GB" sz="3000" b="0" i="0" spc="-140" dirty="0" smtClean="0">
                <a:solidFill>
                  <a:schemeClr val="bg1"/>
                </a:solidFill>
                <a:latin typeface="Poppins"/>
                <a:ea typeface="+mj-ea"/>
                <a:cs typeface="Poppins"/>
              </a:defRPr>
            </a:lvl1pPr>
            <a:lvl2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4A861A8-B9D7-8C14-B485-9D31DAE9C00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045325" y="3945973"/>
            <a:ext cx="1560513" cy="1294432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39A1193-D94A-C123-5A42-E712EDD8CA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045325" y="5239787"/>
            <a:ext cx="1560513" cy="458787"/>
          </a:xfrm>
          <a:prstGeom prst="rect">
            <a:avLst/>
          </a:prstGeom>
        </p:spPr>
        <p:txBody>
          <a:bodyPr/>
          <a:lstStyle>
            <a:lvl1pPr algn="ctr">
              <a:defRPr sz="2399" b="1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2800" b="1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2800" b="1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2800" b="1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2800" b="1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</a:t>
            </a:r>
            <a:endParaRPr lang="en-GB"/>
          </a:p>
        </p:txBody>
      </p:sp>
      <p:sp>
        <p:nvSpPr>
          <p:cNvPr id="24" name="Picture Placeholder 17">
            <a:extLst>
              <a:ext uri="{FF2B5EF4-FFF2-40B4-BE49-F238E27FC236}">
                <a16:creationId xmlns:a16="http://schemas.microsoft.com/office/drawing/2014/main" id="{2E1C476C-15A5-C2E6-5B11-88E95B83749C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072627" y="6535461"/>
            <a:ext cx="1560513" cy="1294432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B44EE876-FEB5-0E35-CC72-F3BD5BEEBEC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72627" y="7829275"/>
            <a:ext cx="1560513" cy="458787"/>
          </a:xfrm>
          <a:prstGeom prst="rect">
            <a:avLst/>
          </a:prstGeom>
        </p:spPr>
        <p:txBody>
          <a:bodyPr/>
          <a:lstStyle>
            <a:lvl1pPr algn="ctr">
              <a:defRPr sz="2399" b="1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2800" b="1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2800" b="1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2800" b="1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2800" b="1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</a:t>
            </a:r>
            <a:endParaRPr lang="en-GB"/>
          </a:p>
        </p:txBody>
      </p:sp>
      <p:sp>
        <p:nvSpPr>
          <p:cNvPr id="26" name="Picture Placeholder 17">
            <a:extLst>
              <a:ext uri="{FF2B5EF4-FFF2-40B4-BE49-F238E27FC236}">
                <a16:creationId xmlns:a16="http://schemas.microsoft.com/office/drawing/2014/main" id="{A0A0FE5A-B908-8555-6C8E-AC36428DA91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099930" y="9068002"/>
            <a:ext cx="1560513" cy="1294432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37A978C1-3648-5A51-534C-6EF7F96DD54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99930" y="10361816"/>
            <a:ext cx="1560513" cy="458787"/>
          </a:xfrm>
          <a:prstGeom prst="rect">
            <a:avLst/>
          </a:prstGeom>
        </p:spPr>
        <p:txBody>
          <a:bodyPr/>
          <a:lstStyle>
            <a:lvl1pPr algn="ctr">
              <a:defRPr sz="2399" b="1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2800" b="1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2800" b="1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2800" b="1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2800" b="1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</a:t>
            </a:r>
            <a:endParaRPr lang="en-GB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67FD978-16DC-C98C-5BC8-F71B1348084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2591" y="2773372"/>
            <a:ext cx="5249009" cy="685800"/>
          </a:xfrm>
          <a:prstGeom prst="rect">
            <a:avLst/>
          </a:prstGeom>
        </p:spPr>
        <p:txBody>
          <a:bodyPr lIns="0" anchor="ctr"/>
          <a:lstStyle>
            <a:lvl1pPr algn="l">
              <a:defRPr lang="en-GB" sz="3200" b="0" i="0" spc="-140" dirty="0" smtClean="0">
                <a:solidFill>
                  <a:schemeClr val="bg1"/>
                </a:solidFill>
                <a:latin typeface="Poppins SemiBold" panose="00000700000000000000" pitchFamily="2" charset="0"/>
                <a:ea typeface="+mj-ea"/>
                <a:cs typeface="Poppins SemiBold" panose="00000700000000000000" pitchFamily="2" charset="0"/>
              </a:defRPr>
            </a:lvl1pPr>
            <a:lvl2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marL="12701" lvl="0">
              <a:lnSpc>
                <a:spcPct val="100000"/>
              </a:lnSpc>
              <a:spcBef>
                <a:spcPts val="114"/>
              </a:spcBef>
            </a:pPr>
            <a:r>
              <a:rPr lang="en-US"/>
              <a:t>Edit section header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5C1FD1A7-BD1C-D325-DD37-D97AE636C6D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77955" y="2768225"/>
            <a:ext cx="5299142" cy="685800"/>
          </a:xfrm>
          <a:prstGeom prst="rect">
            <a:avLst/>
          </a:prstGeom>
        </p:spPr>
        <p:txBody>
          <a:bodyPr lIns="0" anchor="ctr"/>
          <a:lstStyle>
            <a:lvl1pPr algn="l">
              <a:defRPr lang="en-GB" sz="3200" b="0" i="0" spc="-140" dirty="0" smtClean="0">
                <a:solidFill>
                  <a:srgbClr val="282828"/>
                </a:solidFill>
                <a:latin typeface="Poppins SemiBold" panose="00000700000000000000" pitchFamily="2" charset="0"/>
                <a:ea typeface="+mj-ea"/>
                <a:cs typeface="Poppins SemiBold" panose="00000700000000000000" pitchFamily="2" charset="0"/>
              </a:defRPr>
            </a:lvl1pPr>
            <a:lvl2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marL="12701" lvl="0">
              <a:lnSpc>
                <a:spcPct val="100000"/>
              </a:lnSpc>
              <a:spcBef>
                <a:spcPts val="114"/>
              </a:spcBef>
            </a:pPr>
            <a:r>
              <a:rPr lang="en-US"/>
              <a:t>Edit section header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F308249-C272-2CCB-BBCD-B9B5C52AFB6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4177590" y="2768225"/>
            <a:ext cx="5195002" cy="685800"/>
          </a:xfrm>
          <a:prstGeom prst="rect">
            <a:avLst/>
          </a:prstGeom>
        </p:spPr>
        <p:txBody>
          <a:bodyPr lIns="0" anchor="ctr"/>
          <a:lstStyle>
            <a:lvl1pPr algn="l">
              <a:defRPr lang="en-GB" sz="3200" b="0" i="0" spc="-140" dirty="0" smtClean="0">
                <a:solidFill>
                  <a:schemeClr val="bg1"/>
                </a:solidFill>
                <a:latin typeface="Poppins SemiBold" panose="00000700000000000000" pitchFamily="2" charset="0"/>
                <a:ea typeface="+mj-ea"/>
                <a:cs typeface="Poppins SemiBold" panose="00000700000000000000" pitchFamily="2" charset="0"/>
              </a:defRPr>
            </a:lvl1pPr>
            <a:lvl2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marL="12701" lvl="0">
              <a:lnSpc>
                <a:spcPct val="100000"/>
              </a:lnSpc>
              <a:spcBef>
                <a:spcPts val="114"/>
              </a:spcBef>
            </a:pPr>
            <a:r>
              <a:rPr lang="en-US"/>
              <a:t>Edit section header</a:t>
            </a: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8F1317F5-8211-C576-EABD-479762E63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19044" y="2768225"/>
            <a:ext cx="665285" cy="647482"/>
          </a:xfrm>
          <a:prstGeom prst="chevron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6F36DF1D-698C-9F00-5016-21F4F4178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070723" y="2759294"/>
            <a:ext cx="665285" cy="647482"/>
          </a:xfrm>
          <a:prstGeom prst="chevron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2DFE2CC3-4244-DBE3-2FDA-B34F6AF187EF}"/>
              </a:ext>
            </a:extLst>
          </p:cNvPr>
          <p:cNvSpPr txBox="1">
            <a:spLocks/>
          </p:cNvSpPr>
          <p:nvPr userDrawn="1"/>
        </p:nvSpPr>
        <p:spPr>
          <a:xfrm>
            <a:off x="791134" y="1739162"/>
            <a:ext cx="10979688" cy="43665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marL="0">
              <a:lnSpc>
                <a:spcPct val="90000"/>
              </a:lnSpc>
              <a:defRPr lang="en-US" sz="3050" b="0" spc="-10" smtClean="0">
                <a:solidFill>
                  <a:srgbClr val="282828"/>
                </a:solidFill>
                <a:latin typeface="Poppins"/>
                <a:ea typeface="+mn-ea"/>
                <a:cs typeface="Poppins"/>
              </a:defRPr>
            </a:lvl1pPr>
            <a:lvl2pPr marL="457246">
              <a:defRPr lang="en-US" smtClean="0">
                <a:latin typeface="+mn-lt"/>
                <a:ea typeface="+mn-ea"/>
                <a:cs typeface="+mn-cs"/>
              </a:defRPr>
            </a:lvl2pPr>
            <a:lvl3pPr marL="914491">
              <a:defRPr lang="en-US" smtClean="0">
                <a:latin typeface="+mn-lt"/>
                <a:ea typeface="+mn-ea"/>
                <a:cs typeface="+mn-cs"/>
              </a:defRPr>
            </a:lvl3pPr>
            <a:lvl4pPr marL="1371737">
              <a:defRPr lang="en-US" smtClean="0">
                <a:latin typeface="+mn-lt"/>
                <a:ea typeface="+mn-ea"/>
                <a:cs typeface="+mn-cs"/>
              </a:defRPr>
            </a:lvl4pPr>
            <a:lvl5pPr marL="1828983">
              <a:defRPr lang="en-GB"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0" i="0" u="none" strike="noStrike" kern="0" cap="none" spc="-1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Poppins"/>
                <a:ea typeface="+mn-ea"/>
                <a:cs typeface="Poppins"/>
              </a:rPr>
              <a:t>Add a sub headline for a short one line introduction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34B90D8-0582-F24E-1310-840A14724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670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with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7128F0-FE00-4EFC-D7D7-54C73A03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-11834"/>
            <a:ext cx="10052844" cy="1130935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031E6968-EE95-3480-D50C-94861ABDF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1" y="2881853"/>
            <a:ext cx="9240252" cy="7513431"/>
          </a:xfrm>
          <a:custGeom>
            <a:avLst/>
            <a:gdLst/>
            <a:ahLst/>
            <a:cxnLst/>
            <a:rect l="l" t="t" r="r" b="b"/>
            <a:pathLst>
              <a:path w="7760970" h="6720840">
                <a:moveTo>
                  <a:pt x="7760685" y="0"/>
                </a:moveTo>
                <a:lnTo>
                  <a:pt x="0" y="0"/>
                </a:lnTo>
                <a:lnTo>
                  <a:pt x="0" y="6720528"/>
                </a:lnTo>
                <a:lnTo>
                  <a:pt x="7760685" y="6720528"/>
                </a:lnTo>
                <a:lnTo>
                  <a:pt x="77606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1">
              <a:latin typeface="Poppins" panose="00000500000000000000" pitchFamily="2" charset="0"/>
            </a:endParaRPr>
          </a:p>
        </p:txBody>
      </p:sp>
      <p:sp>
        <p:nvSpPr>
          <p:cNvPr id="18" name="Chart Placeholder 17">
            <a:extLst>
              <a:ext uri="{FF2B5EF4-FFF2-40B4-BE49-F238E27FC236}">
                <a16:creationId xmlns:a16="http://schemas.microsoft.com/office/drawing/2014/main" id="{912FCA66-8604-9CC7-1B88-398DF09BF51B}"/>
              </a:ext>
            </a:extLst>
          </p:cNvPr>
          <p:cNvSpPr>
            <a:spLocks noGrp="1"/>
          </p:cNvSpPr>
          <p:nvPr>
            <p:ph type="chart" sz="quarter" idx="33"/>
          </p:nvPr>
        </p:nvSpPr>
        <p:spPr>
          <a:xfrm>
            <a:off x="682549" y="3252633"/>
            <a:ext cx="4059786" cy="66942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19" name="Chart Placeholder 17">
            <a:extLst>
              <a:ext uri="{FF2B5EF4-FFF2-40B4-BE49-F238E27FC236}">
                <a16:creationId xmlns:a16="http://schemas.microsoft.com/office/drawing/2014/main" id="{E14D4ECA-B7BD-87A0-E339-97668CE3C16D}"/>
              </a:ext>
            </a:extLst>
          </p:cNvPr>
          <p:cNvSpPr>
            <a:spLocks noGrp="1"/>
          </p:cNvSpPr>
          <p:nvPr>
            <p:ph type="chart" sz="quarter" idx="34"/>
          </p:nvPr>
        </p:nvSpPr>
        <p:spPr>
          <a:xfrm>
            <a:off x="5081632" y="3252633"/>
            <a:ext cx="4059786" cy="66942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6" name="Text Placeholder 30">
            <a:extLst>
              <a:ext uri="{FF2B5EF4-FFF2-40B4-BE49-F238E27FC236}">
                <a16:creationId xmlns:a16="http://schemas.microsoft.com/office/drawing/2014/main" id="{4C1FD6D4-C8C5-3194-01A5-E01C771A720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7996" y="619177"/>
            <a:ext cx="8456583" cy="1631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lnSpc>
                <a:spcPct val="90000"/>
              </a:lnSpc>
              <a:defRPr lang="en-US" sz="4800" b="1" spc="0" smtClean="0">
                <a:solidFill>
                  <a:srgbClr val="282828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marR="5081" lvl="0">
              <a:lnSpc>
                <a:spcPct val="111800"/>
              </a:lnSpc>
              <a:spcBef>
                <a:spcPts val="91"/>
              </a:spcBef>
            </a:pPr>
            <a:r>
              <a:rPr lang="en-GB"/>
              <a:t>Edit two charts with summary slide title</a:t>
            </a:r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E4D9B969-1F1C-E979-F6E3-3E38B8717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CE5CFF-1E78-E7EB-79FC-4772847D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3D16C0A2-FD54-E4DA-7935-58BFEFE925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053227" y="2471131"/>
            <a:ext cx="8077838" cy="70788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en-GB" sz="4000" b="0" i="0" spc="-140" dirty="0">
                <a:solidFill>
                  <a:schemeClr val="bg1"/>
                </a:solidFill>
                <a:latin typeface="Poppins SemiBold" panose="00000700000000000000" pitchFamily="2" charset="0"/>
                <a:ea typeface="+mj-ea"/>
                <a:cs typeface="Poppins SemiBold" panose="00000700000000000000" pitchFamily="2" charset="0"/>
              </a:defRPr>
            </a:lvl1pPr>
          </a:lstStyle>
          <a:p>
            <a:pPr lvl="0" indent="0">
              <a:buFontTx/>
              <a:buNone/>
            </a:pPr>
            <a:r>
              <a:rPr lang="en-US"/>
              <a:t>Edit summary section heading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5BDE685-C014-4F01-0587-CED3E6339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53227" y="3587034"/>
            <a:ext cx="8077838" cy="5539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en-US" sz="3000" b="0" i="0" spc="-140" dirty="0">
                <a:solidFill>
                  <a:schemeClr val="bg1"/>
                </a:solidFill>
                <a:latin typeface="Poppins Medium" panose="00000600000000000000" pitchFamily="2" charset="0"/>
                <a:ea typeface="+mj-ea"/>
                <a:cs typeface="Poppins Medium" panose="00000600000000000000" pitchFamily="2" charset="0"/>
              </a:defRPr>
            </a:lvl1pPr>
            <a:lvl2pPr marL="457253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914503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371756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1829009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endParaRPr lang="en-GB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40F4F9F0-1B62-3F79-6086-E41399E868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053227" y="4292848"/>
            <a:ext cx="8077838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en-GB" sz="2400" b="0" i="0" spc="-140" dirty="0">
                <a:solidFill>
                  <a:schemeClr val="bg1"/>
                </a:solidFill>
                <a:latin typeface="Poppins"/>
                <a:ea typeface="+mj-ea"/>
                <a:cs typeface="Poppins"/>
              </a:defRPr>
            </a:lvl1pPr>
          </a:lstStyle>
          <a:p>
            <a:pPr lvl="0" indent="0">
              <a:buFontTx/>
              <a:buNone/>
            </a:pPr>
            <a:r>
              <a:rPr lang="en-US"/>
              <a:t>Click to edit</a:t>
            </a:r>
            <a:endParaRPr lang="en-GB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8168763-2191-9698-69C7-C7C6AEBD59B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1053227" y="5868666"/>
            <a:ext cx="8077838" cy="5539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en-US" sz="3000" b="0" i="0" spc="-140" dirty="0">
                <a:solidFill>
                  <a:schemeClr val="bg1"/>
                </a:solidFill>
                <a:latin typeface="Poppins Medium" panose="00000600000000000000" pitchFamily="2" charset="0"/>
                <a:ea typeface="+mj-ea"/>
                <a:cs typeface="Poppins Medium" panose="00000600000000000000" pitchFamily="2" charset="0"/>
              </a:defRPr>
            </a:lvl1pPr>
            <a:lvl2pPr marL="457253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914503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371756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1829009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endParaRPr lang="en-GB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2F01E90F-C8D9-C102-D95E-09B3D0D3596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1053227" y="6574480"/>
            <a:ext cx="8077838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en-GB" sz="2400" b="0" i="0" spc="-140" dirty="0">
                <a:solidFill>
                  <a:schemeClr val="bg1"/>
                </a:solidFill>
                <a:latin typeface="Poppins"/>
                <a:ea typeface="+mj-ea"/>
                <a:cs typeface="Poppins"/>
              </a:defRPr>
            </a:lvl1pPr>
          </a:lstStyle>
          <a:p>
            <a:pPr lvl="0" indent="0">
              <a:buFontTx/>
              <a:buNone/>
            </a:pPr>
            <a:r>
              <a:rPr lang="en-US"/>
              <a:t>Click to edit</a:t>
            </a:r>
            <a:endParaRPr lang="en-GB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3FBDC68E-75EA-5A98-5494-BA6A31E1C7B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1053227" y="8238178"/>
            <a:ext cx="8077838" cy="57708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en-US" sz="3150" b="0" i="0" spc="-140" dirty="0">
                <a:solidFill>
                  <a:schemeClr val="bg1"/>
                </a:solidFill>
                <a:latin typeface="Poppins Medium" panose="00000600000000000000" pitchFamily="2" charset="0"/>
                <a:ea typeface="+mj-ea"/>
                <a:cs typeface="Poppins Medium" panose="00000600000000000000" pitchFamily="2" charset="0"/>
              </a:defRPr>
            </a:lvl1pPr>
            <a:lvl2pPr marL="457253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914503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371756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1829009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endParaRPr lang="en-GB"/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F7904043-4083-0FEF-3241-1A4D255A81C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1053227" y="8943992"/>
            <a:ext cx="8077838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en-GB" sz="2400" b="0" i="0" spc="-140" dirty="0">
                <a:solidFill>
                  <a:schemeClr val="bg1"/>
                </a:solidFill>
                <a:latin typeface="Poppins"/>
                <a:ea typeface="+mj-ea"/>
                <a:cs typeface="Poppins"/>
              </a:defRPr>
            </a:lvl1pPr>
          </a:lstStyle>
          <a:p>
            <a:pPr lvl="0" indent="0">
              <a:buFontTx/>
              <a:buNone/>
            </a:pPr>
            <a:r>
              <a:rPr lang="en-US"/>
              <a:t>Click to edit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2618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with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7128F0-FE00-4EFC-D7D7-54C73A03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-11834"/>
            <a:ext cx="10052844" cy="1130935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2C264C-4905-C873-54D5-21B4AEA00C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053227" y="2471131"/>
            <a:ext cx="8077838" cy="70788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en-GB" sz="4000" b="0" i="0" spc="-140" dirty="0">
                <a:solidFill>
                  <a:schemeClr val="bg1"/>
                </a:solidFill>
                <a:latin typeface="Poppins SemiBold" panose="00000700000000000000" pitchFamily="2" charset="0"/>
                <a:ea typeface="+mj-ea"/>
                <a:cs typeface="Poppins SemiBold" panose="00000700000000000000" pitchFamily="2" charset="0"/>
              </a:defRPr>
            </a:lvl1pPr>
          </a:lstStyle>
          <a:p>
            <a:pPr lvl="0" indent="0">
              <a:buFontTx/>
              <a:buNone/>
            </a:pPr>
            <a:r>
              <a:rPr lang="en-US"/>
              <a:t>Edit summary section heading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E08BF0D-8E18-FE91-37DC-F716665A64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53227" y="3587034"/>
            <a:ext cx="8077838" cy="5539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en-US" sz="3000" b="0" i="0" spc="-140" dirty="0">
                <a:solidFill>
                  <a:schemeClr val="bg1"/>
                </a:solidFill>
                <a:latin typeface="Poppins Medium" panose="00000600000000000000" pitchFamily="2" charset="0"/>
                <a:ea typeface="+mj-ea"/>
                <a:cs typeface="Poppins Medium" panose="00000600000000000000" pitchFamily="2" charset="0"/>
              </a:defRPr>
            </a:lvl1pPr>
            <a:lvl2pPr marL="457253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914503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371756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1829009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A67CD294-D819-5D44-3DCD-A8E8389E15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053227" y="4292848"/>
            <a:ext cx="8077838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en-GB" sz="2400" b="0" i="0" spc="-140" dirty="0">
                <a:solidFill>
                  <a:schemeClr val="bg1"/>
                </a:solidFill>
                <a:latin typeface="Poppins"/>
                <a:ea typeface="+mj-ea"/>
                <a:cs typeface="Poppins"/>
              </a:defRPr>
            </a:lvl1pPr>
          </a:lstStyle>
          <a:p>
            <a:pPr lvl="0" indent="0">
              <a:buFontTx/>
              <a:buNone/>
            </a:pPr>
            <a:r>
              <a:rPr lang="en-US"/>
              <a:t>Click to edit</a:t>
            </a:r>
            <a:endParaRPr lang="en-GB"/>
          </a:p>
        </p:txBody>
      </p:sp>
      <p:sp>
        <p:nvSpPr>
          <p:cNvPr id="18" name="Chart Placeholder 17">
            <a:extLst>
              <a:ext uri="{FF2B5EF4-FFF2-40B4-BE49-F238E27FC236}">
                <a16:creationId xmlns:a16="http://schemas.microsoft.com/office/drawing/2014/main" id="{912FCA66-8604-9CC7-1B88-398DF09BF51B}"/>
              </a:ext>
            </a:extLst>
          </p:cNvPr>
          <p:cNvSpPr>
            <a:spLocks noGrp="1"/>
          </p:cNvSpPr>
          <p:nvPr>
            <p:ph type="chart" sz="quarter" idx="33"/>
          </p:nvPr>
        </p:nvSpPr>
        <p:spPr>
          <a:xfrm>
            <a:off x="716155" y="7036145"/>
            <a:ext cx="8479074" cy="31242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6" name="Text Placeholder 30">
            <a:extLst>
              <a:ext uri="{FF2B5EF4-FFF2-40B4-BE49-F238E27FC236}">
                <a16:creationId xmlns:a16="http://schemas.microsoft.com/office/drawing/2014/main" id="{4C1FD6D4-C8C5-3194-01A5-E01C771A720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9655" y="625475"/>
            <a:ext cx="8420235" cy="1631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lang="en-US" sz="4800" b="1" spc="-74" smtClean="0">
                <a:solidFill>
                  <a:srgbClr val="282828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marR="5081" lvl="0">
              <a:lnSpc>
                <a:spcPct val="111800"/>
              </a:lnSpc>
              <a:spcBef>
                <a:spcPts val="91"/>
              </a:spcBef>
            </a:pPr>
            <a:r>
              <a:rPr lang="en-GB"/>
              <a:t>Edit table and chart with summary slide title</a:t>
            </a:r>
          </a:p>
        </p:txBody>
      </p:sp>
      <p:sp>
        <p:nvSpPr>
          <p:cNvPr id="3" name="Table Placeholder 28">
            <a:extLst>
              <a:ext uri="{FF2B5EF4-FFF2-40B4-BE49-F238E27FC236}">
                <a16:creationId xmlns:a16="http://schemas.microsoft.com/office/drawing/2014/main" id="{44D24C48-8DA4-6659-3BF1-A3B9150ECD4A}"/>
              </a:ext>
            </a:extLst>
          </p:cNvPr>
          <p:cNvSpPr>
            <a:spLocks noGrp="1"/>
          </p:cNvSpPr>
          <p:nvPr>
            <p:ph type="tbl" sz="quarter" idx="32"/>
          </p:nvPr>
        </p:nvSpPr>
        <p:spPr>
          <a:xfrm>
            <a:off x="754362" y="2975791"/>
            <a:ext cx="8425528" cy="33417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2" name="Holder 6">
            <a:extLst>
              <a:ext uri="{FF2B5EF4-FFF2-40B4-BE49-F238E27FC236}">
                <a16:creationId xmlns:a16="http://schemas.microsoft.com/office/drawing/2014/main" id="{8595329D-E357-5A2F-71BF-7701904AA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AF4DB82-76CF-EBD5-801C-77716744FF8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1053227" y="5868666"/>
            <a:ext cx="8077838" cy="5539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en-US" sz="3000" b="0" i="0" spc="-140" dirty="0">
                <a:solidFill>
                  <a:schemeClr val="bg1"/>
                </a:solidFill>
                <a:latin typeface="Poppins Medium" panose="00000600000000000000" pitchFamily="2" charset="0"/>
                <a:ea typeface="+mj-ea"/>
                <a:cs typeface="Poppins Medium" panose="00000600000000000000" pitchFamily="2" charset="0"/>
              </a:defRPr>
            </a:lvl1pPr>
            <a:lvl2pPr marL="457253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914503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371756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1829009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98B9C61-1A2B-1531-6A6A-26756CAE54F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1053227" y="6574480"/>
            <a:ext cx="8077838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en-GB" sz="2400" b="0" i="0" spc="-140" dirty="0">
                <a:solidFill>
                  <a:schemeClr val="bg1"/>
                </a:solidFill>
                <a:latin typeface="Poppins"/>
                <a:ea typeface="+mj-ea"/>
                <a:cs typeface="Poppins"/>
              </a:defRPr>
            </a:lvl1pPr>
          </a:lstStyle>
          <a:p>
            <a:pPr lvl="0" indent="0">
              <a:buFontTx/>
              <a:buNone/>
            </a:pPr>
            <a:r>
              <a:rPr lang="en-US"/>
              <a:t>Click to edit</a:t>
            </a:r>
            <a:endParaRPr lang="en-GB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7A931946-B9A2-EB98-0553-BD957E9944D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1053227" y="8238178"/>
            <a:ext cx="8077838" cy="57708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en-US" sz="3150" b="0" i="0" spc="-140" dirty="0">
                <a:solidFill>
                  <a:schemeClr val="bg1"/>
                </a:solidFill>
                <a:latin typeface="Poppins Medium" panose="00000600000000000000" pitchFamily="2" charset="0"/>
                <a:ea typeface="+mj-ea"/>
                <a:cs typeface="Poppins Medium" panose="00000600000000000000" pitchFamily="2" charset="0"/>
              </a:defRPr>
            </a:lvl1pPr>
            <a:lvl2pPr marL="457253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914503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371756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1829009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endParaRPr lang="en-GB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B54716E-BFC0-C699-AE9E-9E2F984172A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1053227" y="8943992"/>
            <a:ext cx="8077838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en-GB" sz="2400" b="0" i="0" spc="-140" dirty="0">
                <a:solidFill>
                  <a:schemeClr val="bg1"/>
                </a:solidFill>
                <a:latin typeface="Poppins"/>
                <a:ea typeface="+mj-ea"/>
                <a:cs typeface="Poppins"/>
              </a:defRPr>
            </a:lvl1pPr>
          </a:lstStyle>
          <a:p>
            <a:pPr lvl="0" indent="0">
              <a:buFontTx/>
              <a:buNone/>
            </a:pPr>
            <a:r>
              <a:rPr lang="en-US"/>
              <a:t>Click to edit</a:t>
            </a:r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5853682-971B-295C-130C-37E2D824C4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465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F31C64C-FA14-97B2-021D-AD2CCC8A5F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66373" y="4848519"/>
            <a:ext cx="15040478" cy="3700178"/>
          </a:xfrm>
          <a:prstGeom prst="rect">
            <a:avLst/>
          </a:prstGeom>
        </p:spPr>
        <p:txBody>
          <a:bodyPr lIns="0"/>
          <a:lstStyle>
            <a:lvl1pPr>
              <a:lnSpc>
                <a:spcPct val="114000"/>
              </a:lnSpc>
              <a:defRPr lang="en-US" sz="8501" b="1" spc="-150" smtClean="0">
                <a:solidFill>
                  <a:srgbClr val="FFFFFF"/>
                </a:solidFill>
                <a:latin typeface="Poppins"/>
                <a:cs typeface="Poppins"/>
              </a:defRPr>
            </a:lvl1pPr>
            <a:lvl2pPr>
              <a:lnSpc>
                <a:spcPts val="8602"/>
              </a:lnSpc>
              <a:defRPr/>
            </a:lvl2pPr>
            <a:lvl3pPr>
              <a:lnSpc>
                <a:spcPts val="8602"/>
              </a:lnSpc>
              <a:defRPr/>
            </a:lvl3pPr>
            <a:lvl4pPr>
              <a:lnSpc>
                <a:spcPts val="8602"/>
              </a:lnSpc>
              <a:defRPr/>
            </a:lvl4pPr>
            <a:lvl5pPr>
              <a:lnSpc>
                <a:spcPts val="8602"/>
              </a:lnSpc>
              <a:defRPr/>
            </a:lvl5pPr>
          </a:lstStyle>
          <a:p>
            <a:pPr lvl="0"/>
            <a:r>
              <a:rPr lang="en-US"/>
              <a:t>Appendix</a:t>
            </a:r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47B3CDE2-A886-5FC5-5876-EAFC86434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BA43FD-0FEC-C527-DD8A-599EDCAE5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436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Gradient Appendix">
    <p:bg>
      <p:bgPr>
        <a:gradFill>
          <a:gsLst>
            <a:gs pos="60000">
              <a:srgbClr val="2D843F"/>
            </a:gs>
            <a:gs pos="0">
              <a:srgbClr val="007C43"/>
            </a:gs>
            <a:gs pos="100000">
              <a:srgbClr val="598C3B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F31C64C-FA14-97B2-021D-AD2CCC8A5F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66373" y="4848519"/>
            <a:ext cx="15040478" cy="3700178"/>
          </a:xfrm>
          <a:prstGeom prst="rect">
            <a:avLst/>
          </a:prstGeom>
        </p:spPr>
        <p:txBody>
          <a:bodyPr lIns="0"/>
          <a:lstStyle>
            <a:lvl1pPr>
              <a:lnSpc>
                <a:spcPct val="114000"/>
              </a:lnSpc>
              <a:defRPr lang="en-US" sz="8501" b="1" spc="-150" smtClean="0">
                <a:solidFill>
                  <a:srgbClr val="FFFFFF"/>
                </a:solidFill>
                <a:latin typeface="Poppins"/>
                <a:cs typeface="Poppins"/>
              </a:defRPr>
            </a:lvl1pPr>
            <a:lvl2pPr>
              <a:lnSpc>
                <a:spcPts val="8602"/>
              </a:lnSpc>
              <a:defRPr/>
            </a:lvl2pPr>
            <a:lvl3pPr>
              <a:lnSpc>
                <a:spcPts val="8602"/>
              </a:lnSpc>
              <a:defRPr/>
            </a:lvl3pPr>
            <a:lvl4pPr>
              <a:lnSpc>
                <a:spcPts val="8602"/>
              </a:lnSpc>
              <a:defRPr/>
            </a:lvl4pPr>
            <a:lvl5pPr>
              <a:lnSpc>
                <a:spcPts val="8602"/>
              </a:lnSpc>
              <a:defRPr/>
            </a:lvl5pPr>
          </a:lstStyle>
          <a:p>
            <a:pPr lvl="0"/>
            <a:r>
              <a:rPr lang="en-US"/>
              <a:t>Appendix</a:t>
            </a:r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47B3CDE2-A886-5FC5-5876-EAFC86434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BA43FD-0FEC-C527-DD8A-599EDCAE5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13773"/>
            <a:ext cx="2140120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297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66752A-75BD-B957-A056-A576B5D941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4" name="Graphic 3" descr="Lloyds Banking Group  logo.&#10;">
            <a:extLst>
              <a:ext uri="{FF2B5EF4-FFF2-40B4-BE49-F238E27FC236}">
                <a16:creationId xmlns:a16="http://schemas.microsoft.com/office/drawing/2014/main" id="{838B7C7A-0A53-D8BC-CEEA-A40BC9C9C1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5755" y="4052353"/>
            <a:ext cx="6634177" cy="320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54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Split Title Horse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62B374-ECB2-D939-EA05-EBE0FAA484F2}"/>
              </a:ext>
            </a:extLst>
          </p:cNvPr>
          <p:cNvSpPr/>
          <p:nvPr userDrawn="1"/>
        </p:nvSpPr>
        <p:spPr>
          <a:xfrm>
            <a:off x="10052844" y="0"/>
            <a:ext cx="10052844" cy="113093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D7EF4-BDB6-C329-76F5-806EF5A0B3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4075" y="3625201"/>
            <a:ext cx="8154044" cy="2423740"/>
          </a:xfrm>
          <a:prstGeom prst="rect">
            <a:avLst/>
          </a:prstGeom>
        </p:spPr>
        <p:txBody>
          <a:bodyPr lIns="0"/>
          <a:lstStyle>
            <a:lvl1pPr>
              <a:lnSpc>
                <a:spcPct val="100000"/>
              </a:lnSpc>
              <a:defRPr lang="en-GB" sz="8750" b="1" i="0" spc="0" dirty="0">
                <a:gradFill flip="none" rotWithShape="1">
                  <a:gsLst>
                    <a:gs pos="0">
                      <a:srgbClr val="007C43"/>
                    </a:gs>
                    <a:gs pos="60000">
                      <a:srgbClr val="2D843F"/>
                    </a:gs>
                    <a:gs pos="100000">
                      <a:srgbClr val="598C3B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defRPr>
            </a:lvl1pPr>
          </a:lstStyle>
          <a:p>
            <a:pPr marL="0" lvl="0">
              <a:lnSpc>
                <a:spcPct val="90000"/>
              </a:lnSpc>
            </a:pPr>
            <a:r>
              <a:rPr lang="en-GB"/>
              <a:t>Edit split slide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58BDB7D-FC0B-E231-D95C-E499BBF8D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4077" y="6152924"/>
            <a:ext cx="8154042" cy="123501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lnSpc>
                <a:spcPct val="100000"/>
              </a:lnSpc>
              <a:defRPr lang="en-GB" sz="8752" b="1" i="0" spc="0" dirty="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 marL="12701" lvl="0">
              <a:lnSpc>
                <a:spcPts val="9402"/>
              </a:lnSpc>
              <a:spcBef>
                <a:spcPts val="130"/>
              </a:spcBef>
            </a:pPr>
            <a:r>
              <a:rPr lang="en-US"/>
              <a:t>Subtitle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A675AF9-7F95-86C0-797D-7F55F6190F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4076" y="7723253"/>
            <a:ext cx="818753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lang="en-US" sz="2400" b="1" smtClean="0">
                <a:solidFill>
                  <a:schemeClr val="tx1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74938" lvl="0">
              <a:lnSpc>
                <a:spcPct val="100000"/>
              </a:lnSpc>
              <a:spcBef>
                <a:spcPts val="3494"/>
              </a:spcBef>
            </a:pPr>
            <a:r>
              <a:rPr lang="en-US"/>
              <a:t>Lloyds Banking Group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C8D66C9-E49B-CDDA-8D78-308BC56532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4076" y="8209665"/>
            <a:ext cx="818753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lang="en-US" sz="2000" dirty="0" smtClean="0">
                <a:solidFill>
                  <a:schemeClr val="tx1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74938" lvl="0">
              <a:lnSpc>
                <a:spcPct val="100000"/>
              </a:lnSpc>
              <a:spcBef>
                <a:spcPts val="3494"/>
              </a:spcBef>
            </a:pPr>
            <a:r>
              <a:rPr lang="en-US"/>
              <a:t>Insert Date</a:t>
            </a:r>
            <a:endParaRPr lang="en-GB"/>
          </a:p>
        </p:txBody>
      </p:sp>
      <p:sp>
        <p:nvSpPr>
          <p:cNvPr id="2" name="Holder 6">
            <a:extLst>
              <a:ext uri="{FF2B5EF4-FFF2-40B4-BE49-F238E27FC236}">
                <a16:creationId xmlns:a16="http://schemas.microsoft.com/office/drawing/2014/main" id="{0E05240D-96A3-B64F-29CC-6FF708290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B6871-A870-BEA7-3E11-D8A1216ABC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14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>
          <p15:clr>
            <a:srgbClr val="FBAE40"/>
          </p15:clr>
        </p15:guide>
        <p15:guide id="2" pos="6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coal Split Title Hors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62B374-ECB2-D939-EA05-EBE0FAA484F2}"/>
              </a:ext>
            </a:extLst>
          </p:cNvPr>
          <p:cNvSpPr/>
          <p:nvPr userDrawn="1"/>
        </p:nvSpPr>
        <p:spPr>
          <a:xfrm>
            <a:off x="10052844" y="0"/>
            <a:ext cx="10052844" cy="113093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D7EF4-BDB6-C329-76F5-806EF5A0B3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4075" y="3625201"/>
            <a:ext cx="8154044" cy="2423740"/>
          </a:xfrm>
          <a:prstGeom prst="rect">
            <a:avLst/>
          </a:prstGeom>
        </p:spPr>
        <p:txBody>
          <a:bodyPr lIns="0"/>
          <a:lstStyle>
            <a:lvl1pPr>
              <a:lnSpc>
                <a:spcPct val="100000"/>
              </a:lnSpc>
              <a:defRPr lang="en-GB" sz="8750" b="1" i="0" spc="0" dirty="0">
                <a:gradFill flip="none" rotWithShape="1">
                  <a:gsLst>
                    <a:gs pos="0">
                      <a:srgbClr val="009C43"/>
                    </a:gs>
                    <a:gs pos="60000">
                      <a:srgbClr val="5EB622"/>
                    </a:gs>
                    <a:gs pos="100000">
                      <a:srgbClr val="BCCF00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defRPr>
            </a:lvl1pPr>
          </a:lstStyle>
          <a:p>
            <a:pPr marL="0" lvl="0">
              <a:lnSpc>
                <a:spcPct val="90000"/>
              </a:lnSpc>
            </a:pPr>
            <a:r>
              <a:rPr lang="en-GB"/>
              <a:t>Edit split slide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58BDB7D-FC0B-E231-D95C-E499BBF8D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4077" y="6152924"/>
            <a:ext cx="8154042" cy="123501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lnSpc>
                <a:spcPct val="100000"/>
              </a:lnSpc>
              <a:defRPr lang="en-GB" sz="8752" b="1" i="0" spc="0" dirty="0">
                <a:solidFill>
                  <a:schemeClr val="bg1"/>
                </a:solidFill>
                <a:latin typeface="Poppins"/>
                <a:ea typeface="+mj-ea"/>
                <a:cs typeface="Poppins"/>
              </a:defRPr>
            </a:lvl1pPr>
          </a:lstStyle>
          <a:p>
            <a:pPr marL="12701" lvl="0">
              <a:lnSpc>
                <a:spcPts val="9402"/>
              </a:lnSpc>
              <a:spcBef>
                <a:spcPts val="130"/>
              </a:spcBef>
            </a:pPr>
            <a:r>
              <a:rPr lang="en-US"/>
              <a:t>Subtitle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A675AF9-7F95-86C0-797D-7F55F6190F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4076" y="7723253"/>
            <a:ext cx="818753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lang="en-US" sz="2400" b="1" smtClean="0">
                <a:solidFill>
                  <a:srgbClr val="FFFFFF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74938" lvl="0">
              <a:lnSpc>
                <a:spcPct val="100000"/>
              </a:lnSpc>
              <a:spcBef>
                <a:spcPts val="3494"/>
              </a:spcBef>
            </a:pPr>
            <a:r>
              <a:rPr lang="en-US"/>
              <a:t>Lloyds Banking Group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C8D66C9-E49B-CDDA-8D78-308BC56532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4076" y="8209665"/>
            <a:ext cx="818753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lang="en-US" sz="2000" dirty="0" smtClean="0">
                <a:solidFill>
                  <a:srgbClr val="FFFFFF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74938" lvl="0">
              <a:lnSpc>
                <a:spcPct val="100000"/>
              </a:lnSpc>
              <a:spcBef>
                <a:spcPts val="3494"/>
              </a:spcBef>
            </a:pPr>
            <a:r>
              <a:rPr lang="en-US"/>
              <a:t>Insert Date</a:t>
            </a:r>
            <a:endParaRPr lang="en-GB"/>
          </a:p>
        </p:txBody>
      </p:sp>
      <p:sp>
        <p:nvSpPr>
          <p:cNvPr id="2" name="Holder 6">
            <a:extLst>
              <a:ext uri="{FF2B5EF4-FFF2-40B4-BE49-F238E27FC236}">
                <a16:creationId xmlns:a16="http://schemas.microsoft.com/office/drawing/2014/main" id="{0E05240D-96A3-B64F-29CC-6FF708290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B6871-A870-BEA7-3E11-D8A1216ABC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65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>
          <p15:clr>
            <a:srgbClr val="FBAE40"/>
          </p15:clr>
        </p15:guide>
        <p15:guide id="2" pos="6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 Grey Split Image Title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57">
            <a:extLst>
              <a:ext uri="{FF2B5EF4-FFF2-40B4-BE49-F238E27FC236}">
                <a16:creationId xmlns:a16="http://schemas.microsoft.com/office/drawing/2014/main" id="{A47C44D4-8AD2-9983-4422-7549E24A6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4" b="34"/>
          <a:stretch/>
        </p:blipFill>
        <p:spPr>
          <a:xfrm>
            <a:off x="15079264" y="5648326"/>
            <a:ext cx="5026425" cy="5661025"/>
          </a:xfrm>
          <a:prstGeom prst="rect">
            <a:avLst/>
          </a:prstGeom>
        </p:spPr>
      </p:pic>
      <p:sp>
        <p:nvSpPr>
          <p:cNvPr id="3" name="Holder 6">
            <a:extLst>
              <a:ext uri="{FF2B5EF4-FFF2-40B4-BE49-F238E27FC236}">
                <a16:creationId xmlns:a16="http://schemas.microsoft.com/office/drawing/2014/main" id="{656E85EE-E349-C287-7D0A-9E452A0E4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17C00-80CB-DC41-39C7-29DF38A3F0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7331E6-7CA4-9B6F-E956-89856970E6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6997" y="3422073"/>
            <a:ext cx="8240750" cy="2563091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lang="en-GB" sz="8750" b="1" i="0" kern="1200" spc="0" dirty="0">
                <a:gradFill flip="none" rotWithShape="1">
                  <a:gsLst>
                    <a:gs pos="21000">
                      <a:srgbClr val="007C43"/>
                    </a:gs>
                    <a:gs pos="78000">
                      <a:srgbClr val="588C3B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defRPr>
            </a:lvl1pPr>
            <a:lvl2pPr>
              <a:defRPr sz="8740" b="1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8740" b="1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8740" b="1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8740" b="1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slide title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6FD2F71-B965-883A-3AFC-E7A0E8EC37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6660" y="6082648"/>
            <a:ext cx="8240750" cy="1233137"/>
          </a:xfrm>
          <a:prstGeom prst="rect">
            <a:avLst/>
          </a:prstGeom>
        </p:spPr>
        <p:txBody>
          <a:bodyPr/>
          <a:lstStyle>
            <a:lvl1pPr>
              <a:defRPr lang="en-US" sz="8750" b="1" i="0" spc="0" dirty="0" smtClean="0">
                <a:solidFill>
                  <a:srgbClr val="282828"/>
                </a:solidFill>
                <a:latin typeface="Poppins"/>
                <a:ea typeface="+mj-ea"/>
                <a:cs typeface="Poppins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9" name="Picture Placeholder 10">
            <a:extLst>
              <a:ext uri="{FF2B5EF4-FFF2-40B4-BE49-F238E27FC236}">
                <a16:creationId xmlns:a16="http://schemas.microsoft.com/office/drawing/2014/main" id="{74487960-F138-295D-F791-B0AB9DB2E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49" r="21" b="1629"/>
          <a:stretch/>
        </p:blipFill>
        <p:spPr>
          <a:xfrm>
            <a:off x="10052844" y="1"/>
            <a:ext cx="10052844" cy="5648325"/>
          </a:xfrm>
          <a:custGeom>
            <a:avLst/>
            <a:gdLst>
              <a:gd name="connsiteX0" fmla="*/ 7256322 w 10052050"/>
              <a:gd name="connsiteY0" fmla="*/ 530633 h 5648325"/>
              <a:gd name="connsiteX1" fmla="*/ 7256322 w 10052050"/>
              <a:gd name="connsiteY1" fmla="*/ 1563777 h 5648325"/>
              <a:gd name="connsiteX2" fmla="*/ 9396272 w 10052050"/>
              <a:gd name="connsiteY2" fmla="*/ 1563777 h 5648325"/>
              <a:gd name="connsiteX3" fmla="*/ 9396272 w 10052050"/>
              <a:gd name="connsiteY3" fmla="*/ 530633 h 5648325"/>
              <a:gd name="connsiteX4" fmla="*/ 0 w 10052050"/>
              <a:gd name="connsiteY4" fmla="*/ 0 h 5648325"/>
              <a:gd name="connsiteX5" fmla="*/ 10052050 w 10052050"/>
              <a:gd name="connsiteY5" fmla="*/ 0 h 5648325"/>
              <a:gd name="connsiteX6" fmla="*/ 10052050 w 10052050"/>
              <a:gd name="connsiteY6" fmla="*/ 5648325 h 5648325"/>
              <a:gd name="connsiteX7" fmla="*/ 0 w 10052050"/>
              <a:gd name="connsiteY7" fmla="*/ 5648325 h 5648325"/>
              <a:gd name="connsiteX0" fmla="*/ 7380147 w 10052050"/>
              <a:gd name="connsiteY0" fmla="*/ 530633 h 5648325"/>
              <a:gd name="connsiteX1" fmla="*/ 7256322 w 10052050"/>
              <a:gd name="connsiteY1" fmla="*/ 1563777 h 5648325"/>
              <a:gd name="connsiteX2" fmla="*/ 9396272 w 10052050"/>
              <a:gd name="connsiteY2" fmla="*/ 1563777 h 5648325"/>
              <a:gd name="connsiteX3" fmla="*/ 9396272 w 10052050"/>
              <a:gd name="connsiteY3" fmla="*/ 530633 h 5648325"/>
              <a:gd name="connsiteX4" fmla="*/ 7380147 w 10052050"/>
              <a:gd name="connsiteY4" fmla="*/ 530633 h 5648325"/>
              <a:gd name="connsiteX5" fmla="*/ 0 w 10052050"/>
              <a:gd name="connsiteY5" fmla="*/ 0 h 5648325"/>
              <a:gd name="connsiteX6" fmla="*/ 10052050 w 10052050"/>
              <a:gd name="connsiteY6" fmla="*/ 0 h 5648325"/>
              <a:gd name="connsiteX7" fmla="*/ 10052050 w 10052050"/>
              <a:gd name="connsiteY7" fmla="*/ 5648325 h 5648325"/>
              <a:gd name="connsiteX8" fmla="*/ 0 w 10052050"/>
              <a:gd name="connsiteY8" fmla="*/ 5648325 h 5648325"/>
              <a:gd name="connsiteX9" fmla="*/ 0 w 10052050"/>
              <a:gd name="connsiteY9" fmla="*/ 0 h 5648325"/>
              <a:gd name="connsiteX0" fmla="*/ 7380147 w 10052050"/>
              <a:gd name="connsiteY0" fmla="*/ 530633 h 5648325"/>
              <a:gd name="connsiteX1" fmla="*/ 7389672 w 10052050"/>
              <a:gd name="connsiteY1" fmla="*/ 1568540 h 5648325"/>
              <a:gd name="connsiteX2" fmla="*/ 9396272 w 10052050"/>
              <a:gd name="connsiteY2" fmla="*/ 1563777 h 5648325"/>
              <a:gd name="connsiteX3" fmla="*/ 9396272 w 10052050"/>
              <a:gd name="connsiteY3" fmla="*/ 530633 h 5648325"/>
              <a:gd name="connsiteX4" fmla="*/ 7380147 w 10052050"/>
              <a:gd name="connsiteY4" fmla="*/ 530633 h 5648325"/>
              <a:gd name="connsiteX5" fmla="*/ 0 w 10052050"/>
              <a:gd name="connsiteY5" fmla="*/ 0 h 5648325"/>
              <a:gd name="connsiteX6" fmla="*/ 10052050 w 10052050"/>
              <a:gd name="connsiteY6" fmla="*/ 0 h 5648325"/>
              <a:gd name="connsiteX7" fmla="*/ 10052050 w 10052050"/>
              <a:gd name="connsiteY7" fmla="*/ 5648325 h 5648325"/>
              <a:gd name="connsiteX8" fmla="*/ 0 w 10052050"/>
              <a:gd name="connsiteY8" fmla="*/ 5648325 h 5648325"/>
              <a:gd name="connsiteX9" fmla="*/ 0 w 10052050"/>
              <a:gd name="connsiteY9" fmla="*/ 0 h 5648325"/>
              <a:gd name="connsiteX0" fmla="*/ 7380147 w 10052050"/>
              <a:gd name="connsiteY0" fmla="*/ 530633 h 5648325"/>
              <a:gd name="connsiteX1" fmla="*/ 7389672 w 10052050"/>
              <a:gd name="connsiteY1" fmla="*/ 1568540 h 5648325"/>
              <a:gd name="connsiteX2" fmla="*/ 9529622 w 10052050"/>
              <a:gd name="connsiteY2" fmla="*/ 1554252 h 5648325"/>
              <a:gd name="connsiteX3" fmla="*/ 9396272 w 10052050"/>
              <a:gd name="connsiteY3" fmla="*/ 530633 h 5648325"/>
              <a:gd name="connsiteX4" fmla="*/ 7380147 w 10052050"/>
              <a:gd name="connsiteY4" fmla="*/ 530633 h 5648325"/>
              <a:gd name="connsiteX5" fmla="*/ 0 w 10052050"/>
              <a:gd name="connsiteY5" fmla="*/ 0 h 5648325"/>
              <a:gd name="connsiteX6" fmla="*/ 10052050 w 10052050"/>
              <a:gd name="connsiteY6" fmla="*/ 0 h 5648325"/>
              <a:gd name="connsiteX7" fmla="*/ 10052050 w 10052050"/>
              <a:gd name="connsiteY7" fmla="*/ 5648325 h 5648325"/>
              <a:gd name="connsiteX8" fmla="*/ 0 w 10052050"/>
              <a:gd name="connsiteY8" fmla="*/ 5648325 h 5648325"/>
              <a:gd name="connsiteX9" fmla="*/ 0 w 10052050"/>
              <a:gd name="connsiteY9" fmla="*/ 0 h 5648325"/>
              <a:gd name="connsiteX0" fmla="*/ 7380147 w 10052050"/>
              <a:gd name="connsiteY0" fmla="*/ 530633 h 5648325"/>
              <a:gd name="connsiteX1" fmla="*/ 7389672 w 10052050"/>
              <a:gd name="connsiteY1" fmla="*/ 1568540 h 5648325"/>
              <a:gd name="connsiteX2" fmla="*/ 9529622 w 10052050"/>
              <a:gd name="connsiteY2" fmla="*/ 1554252 h 5648325"/>
              <a:gd name="connsiteX3" fmla="*/ 9520097 w 10052050"/>
              <a:gd name="connsiteY3" fmla="*/ 521108 h 5648325"/>
              <a:gd name="connsiteX4" fmla="*/ 7380147 w 10052050"/>
              <a:gd name="connsiteY4" fmla="*/ 530633 h 5648325"/>
              <a:gd name="connsiteX5" fmla="*/ 0 w 10052050"/>
              <a:gd name="connsiteY5" fmla="*/ 0 h 5648325"/>
              <a:gd name="connsiteX6" fmla="*/ 10052050 w 10052050"/>
              <a:gd name="connsiteY6" fmla="*/ 0 h 5648325"/>
              <a:gd name="connsiteX7" fmla="*/ 10052050 w 10052050"/>
              <a:gd name="connsiteY7" fmla="*/ 5648325 h 5648325"/>
              <a:gd name="connsiteX8" fmla="*/ 0 w 10052050"/>
              <a:gd name="connsiteY8" fmla="*/ 5648325 h 5648325"/>
              <a:gd name="connsiteX9" fmla="*/ 0 w 10052050"/>
              <a:gd name="connsiteY9" fmla="*/ 0 h 5648325"/>
              <a:gd name="connsiteX0" fmla="*/ 7380147 w 10052050"/>
              <a:gd name="connsiteY0" fmla="*/ 530633 h 5648325"/>
              <a:gd name="connsiteX1" fmla="*/ 7389672 w 10052050"/>
              <a:gd name="connsiteY1" fmla="*/ 1568540 h 5648325"/>
              <a:gd name="connsiteX2" fmla="*/ 9529622 w 10052050"/>
              <a:gd name="connsiteY2" fmla="*/ 1554252 h 5648325"/>
              <a:gd name="connsiteX3" fmla="*/ 9515334 w 10052050"/>
              <a:gd name="connsiteY3" fmla="*/ 525871 h 5648325"/>
              <a:gd name="connsiteX4" fmla="*/ 7380147 w 10052050"/>
              <a:gd name="connsiteY4" fmla="*/ 530633 h 5648325"/>
              <a:gd name="connsiteX5" fmla="*/ 0 w 10052050"/>
              <a:gd name="connsiteY5" fmla="*/ 0 h 5648325"/>
              <a:gd name="connsiteX6" fmla="*/ 10052050 w 10052050"/>
              <a:gd name="connsiteY6" fmla="*/ 0 h 5648325"/>
              <a:gd name="connsiteX7" fmla="*/ 10052050 w 10052050"/>
              <a:gd name="connsiteY7" fmla="*/ 5648325 h 5648325"/>
              <a:gd name="connsiteX8" fmla="*/ 0 w 10052050"/>
              <a:gd name="connsiteY8" fmla="*/ 5648325 h 5648325"/>
              <a:gd name="connsiteX9" fmla="*/ 0 w 10052050"/>
              <a:gd name="connsiteY9" fmla="*/ 0 h 5648325"/>
              <a:gd name="connsiteX0" fmla="*/ 7380147 w 10052050"/>
              <a:gd name="connsiteY0" fmla="*/ 530633 h 5648325"/>
              <a:gd name="connsiteX1" fmla="*/ 7389672 w 10052050"/>
              <a:gd name="connsiteY1" fmla="*/ 1568540 h 5648325"/>
              <a:gd name="connsiteX2" fmla="*/ 9520098 w 10052050"/>
              <a:gd name="connsiteY2" fmla="*/ 1554252 h 5648325"/>
              <a:gd name="connsiteX3" fmla="*/ 9515334 w 10052050"/>
              <a:gd name="connsiteY3" fmla="*/ 525871 h 5648325"/>
              <a:gd name="connsiteX4" fmla="*/ 7380147 w 10052050"/>
              <a:gd name="connsiteY4" fmla="*/ 530633 h 5648325"/>
              <a:gd name="connsiteX5" fmla="*/ 0 w 10052050"/>
              <a:gd name="connsiteY5" fmla="*/ 0 h 5648325"/>
              <a:gd name="connsiteX6" fmla="*/ 10052050 w 10052050"/>
              <a:gd name="connsiteY6" fmla="*/ 0 h 5648325"/>
              <a:gd name="connsiteX7" fmla="*/ 10052050 w 10052050"/>
              <a:gd name="connsiteY7" fmla="*/ 5648325 h 5648325"/>
              <a:gd name="connsiteX8" fmla="*/ 0 w 10052050"/>
              <a:gd name="connsiteY8" fmla="*/ 5648325 h 5648325"/>
              <a:gd name="connsiteX9" fmla="*/ 0 w 10052050"/>
              <a:gd name="connsiteY9" fmla="*/ 0 h 5648325"/>
              <a:gd name="connsiteX0" fmla="*/ 7380147 w 10052050"/>
              <a:gd name="connsiteY0" fmla="*/ 530633 h 5648325"/>
              <a:gd name="connsiteX1" fmla="*/ 7399197 w 10052050"/>
              <a:gd name="connsiteY1" fmla="*/ 1563778 h 5648325"/>
              <a:gd name="connsiteX2" fmla="*/ 9520098 w 10052050"/>
              <a:gd name="connsiteY2" fmla="*/ 1554252 h 5648325"/>
              <a:gd name="connsiteX3" fmla="*/ 9515334 w 10052050"/>
              <a:gd name="connsiteY3" fmla="*/ 525871 h 5648325"/>
              <a:gd name="connsiteX4" fmla="*/ 7380147 w 10052050"/>
              <a:gd name="connsiteY4" fmla="*/ 530633 h 5648325"/>
              <a:gd name="connsiteX5" fmla="*/ 0 w 10052050"/>
              <a:gd name="connsiteY5" fmla="*/ 0 h 5648325"/>
              <a:gd name="connsiteX6" fmla="*/ 10052050 w 10052050"/>
              <a:gd name="connsiteY6" fmla="*/ 0 h 5648325"/>
              <a:gd name="connsiteX7" fmla="*/ 10052050 w 10052050"/>
              <a:gd name="connsiteY7" fmla="*/ 5648325 h 5648325"/>
              <a:gd name="connsiteX8" fmla="*/ 0 w 10052050"/>
              <a:gd name="connsiteY8" fmla="*/ 5648325 h 5648325"/>
              <a:gd name="connsiteX9" fmla="*/ 0 w 10052050"/>
              <a:gd name="connsiteY9" fmla="*/ 0 h 5648325"/>
              <a:gd name="connsiteX0" fmla="*/ 7389671 w 10052050"/>
              <a:gd name="connsiteY0" fmla="*/ 530633 h 5648325"/>
              <a:gd name="connsiteX1" fmla="*/ 7399197 w 10052050"/>
              <a:gd name="connsiteY1" fmla="*/ 1563778 h 5648325"/>
              <a:gd name="connsiteX2" fmla="*/ 9520098 w 10052050"/>
              <a:gd name="connsiteY2" fmla="*/ 1554252 h 5648325"/>
              <a:gd name="connsiteX3" fmla="*/ 9515334 w 10052050"/>
              <a:gd name="connsiteY3" fmla="*/ 525871 h 5648325"/>
              <a:gd name="connsiteX4" fmla="*/ 7389671 w 10052050"/>
              <a:gd name="connsiteY4" fmla="*/ 530633 h 5648325"/>
              <a:gd name="connsiteX5" fmla="*/ 0 w 10052050"/>
              <a:gd name="connsiteY5" fmla="*/ 0 h 5648325"/>
              <a:gd name="connsiteX6" fmla="*/ 10052050 w 10052050"/>
              <a:gd name="connsiteY6" fmla="*/ 0 h 5648325"/>
              <a:gd name="connsiteX7" fmla="*/ 10052050 w 10052050"/>
              <a:gd name="connsiteY7" fmla="*/ 5648325 h 5648325"/>
              <a:gd name="connsiteX8" fmla="*/ 0 w 10052050"/>
              <a:gd name="connsiteY8" fmla="*/ 5648325 h 5648325"/>
              <a:gd name="connsiteX9" fmla="*/ 0 w 10052050"/>
              <a:gd name="connsiteY9" fmla="*/ 0 h 5648325"/>
              <a:gd name="connsiteX0" fmla="*/ 7389671 w 10052050"/>
              <a:gd name="connsiteY0" fmla="*/ 530633 h 5648325"/>
              <a:gd name="connsiteX1" fmla="*/ 7399197 w 10052050"/>
              <a:gd name="connsiteY1" fmla="*/ 1563778 h 5648325"/>
              <a:gd name="connsiteX2" fmla="*/ 9520098 w 10052050"/>
              <a:gd name="connsiteY2" fmla="*/ 1554252 h 5648325"/>
              <a:gd name="connsiteX3" fmla="*/ 9515334 w 10052050"/>
              <a:gd name="connsiteY3" fmla="*/ 525871 h 5648325"/>
              <a:gd name="connsiteX4" fmla="*/ 7389671 w 10052050"/>
              <a:gd name="connsiteY4" fmla="*/ 530633 h 5648325"/>
              <a:gd name="connsiteX5" fmla="*/ 0 w 10052050"/>
              <a:gd name="connsiteY5" fmla="*/ 0 h 5648325"/>
              <a:gd name="connsiteX6" fmla="*/ 10052050 w 10052050"/>
              <a:gd name="connsiteY6" fmla="*/ 0 h 5648325"/>
              <a:gd name="connsiteX7" fmla="*/ 10052050 w 10052050"/>
              <a:gd name="connsiteY7" fmla="*/ 5648325 h 5648325"/>
              <a:gd name="connsiteX8" fmla="*/ 0 w 10052050"/>
              <a:gd name="connsiteY8" fmla="*/ 5648325 h 5648325"/>
              <a:gd name="connsiteX9" fmla="*/ 0 w 10052050"/>
              <a:gd name="connsiteY9" fmla="*/ 0 h 5648325"/>
              <a:gd name="connsiteX0" fmla="*/ 7389671 w 10052050"/>
              <a:gd name="connsiteY0" fmla="*/ 530633 h 5648325"/>
              <a:gd name="connsiteX1" fmla="*/ 7394436 w 10052050"/>
              <a:gd name="connsiteY1" fmla="*/ 1554253 h 5648325"/>
              <a:gd name="connsiteX2" fmla="*/ 9520098 w 10052050"/>
              <a:gd name="connsiteY2" fmla="*/ 1554252 h 5648325"/>
              <a:gd name="connsiteX3" fmla="*/ 9515334 w 10052050"/>
              <a:gd name="connsiteY3" fmla="*/ 525871 h 5648325"/>
              <a:gd name="connsiteX4" fmla="*/ 7389671 w 10052050"/>
              <a:gd name="connsiteY4" fmla="*/ 530633 h 5648325"/>
              <a:gd name="connsiteX5" fmla="*/ 0 w 10052050"/>
              <a:gd name="connsiteY5" fmla="*/ 0 h 5648325"/>
              <a:gd name="connsiteX6" fmla="*/ 10052050 w 10052050"/>
              <a:gd name="connsiteY6" fmla="*/ 0 h 5648325"/>
              <a:gd name="connsiteX7" fmla="*/ 10052050 w 10052050"/>
              <a:gd name="connsiteY7" fmla="*/ 5648325 h 5648325"/>
              <a:gd name="connsiteX8" fmla="*/ 0 w 10052050"/>
              <a:gd name="connsiteY8" fmla="*/ 5648325 h 5648325"/>
              <a:gd name="connsiteX9" fmla="*/ 0 w 10052050"/>
              <a:gd name="connsiteY9" fmla="*/ 0 h 5648325"/>
              <a:gd name="connsiteX0" fmla="*/ 7389671 w 10052050"/>
              <a:gd name="connsiteY0" fmla="*/ 530633 h 5648325"/>
              <a:gd name="connsiteX1" fmla="*/ 7394436 w 10052050"/>
              <a:gd name="connsiteY1" fmla="*/ 1554253 h 5648325"/>
              <a:gd name="connsiteX2" fmla="*/ 9520098 w 10052050"/>
              <a:gd name="connsiteY2" fmla="*/ 1554252 h 5648325"/>
              <a:gd name="connsiteX3" fmla="*/ 9515334 w 10052050"/>
              <a:gd name="connsiteY3" fmla="*/ 525871 h 5648325"/>
              <a:gd name="connsiteX4" fmla="*/ 7389671 w 10052050"/>
              <a:gd name="connsiteY4" fmla="*/ 530633 h 5648325"/>
              <a:gd name="connsiteX5" fmla="*/ 0 w 10052050"/>
              <a:gd name="connsiteY5" fmla="*/ 0 h 5648325"/>
              <a:gd name="connsiteX6" fmla="*/ 10052050 w 10052050"/>
              <a:gd name="connsiteY6" fmla="*/ 0 h 5648325"/>
              <a:gd name="connsiteX7" fmla="*/ 10052050 w 10052050"/>
              <a:gd name="connsiteY7" fmla="*/ 5648325 h 5648325"/>
              <a:gd name="connsiteX8" fmla="*/ 0 w 10052050"/>
              <a:gd name="connsiteY8" fmla="*/ 5648325 h 5648325"/>
              <a:gd name="connsiteX9" fmla="*/ 0 w 10052050"/>
              <a:gd name="connsiteY9" fmla="*/ 0 h 5648325"/>
              <a:gd name="connsiteX0" fmla="*/ 7389671 w 10052050"/>
              <a:gd name="connsiteY0" fmla="*/ 530633 h 5648325"/>
              <a:gd name="connsiteX1" fmla="*/ 9520098 w 10052050"/>
              <a:gd name="connsiteY1" fmla="*/ 1554252 h 5648325"/>
              <a:gd name="connsiteX2" fmla="*/ 9515334 w 10052050"/>
              <a:gd name="connsiteY2" fmla="*/ 525871 h 5648325"/>
              <a:gd name="connsiteX3" fmla="*/ 7389671 w 10052050"/>
              <a:gd name="connsiteY3" fmla="*/ 530633 h 5648325"/>
              <a:gd name="connsiteX4" fmla="*/ 0 w 10052050"/>
              <a:gd name="connsiteY4" fmla="*/ 0 h 5648325"/>
              <a:gd name="connsiteX5" fmla="*/ 10052050 w 10052050"/>
              <a:gd name="connsiteY5" fmla="*/ 0 h 5648325"/>
              <a:gd name="connsiteX6" fmla="*/ 10052050 w 10052050"/>
              <a:gd name="connsiteY6" fmla="*/ 5648325 h 5648325"/>
              <a:gd name="connsiteX7" fmla="*/ 0 w 10052050"/>
              <a:gd name="connsiteY7" fmla="*/ 5648325 h 5648325"/>
              <a:gd name="connsiteX8" fmla="*/ 0 w 10052050"/>
              <a:gd name="connsiteY8" fmla="*/ 0 h 5648325"/>
              <a:gd name="connsiteX0" fmla="*/ 7389671 w 10052050"/>
              <a:gd name="connsiteY0" fmla="*/ 530633 h 5648325"/>
              <a:gd name="connsiteX1" fmla="*/ 9515334 w 10052050"/>
              <a:gd name="connsiteY1" fmla="*/ 525871 h 5648325"/>
              <a:gd name="connsiteX2" fmla="*/ 7389671 w 10052050"/>
              <a:gd name="connsiteY2" fmla="*/ 530633 h 5648325"/>
              <a:gd name="connsiteX3" fmla="*/ 0 w 10052050"/>
              <a:gd name="connsiteY3" fmla="*/ 0 h 5648325"/>
              <a:gd name="connsiteX4" fmla="*/ 10052050 w 10052050"/>
              <a:gd name="connsiteY4" fmla="*/ 0 h 5648325"/>
              <a:gd name="connsiteX5" fmla="*/ 10052050 w 10052050"/>
              <a:gd name="connsiteY5" fmla="*/ 5648325 h 5648325"/>
              <a:gd name="connsiteX6" fmla="*/ 0 w 10052050"/>
              <a:gd name="connsiteY6" fmla="*/ 5648325 h 5648325"/>
              <a:gd name="connsiteX7" fmla="*/ 0 w 10052050"/>
              <a:gd name="connsiteY7" fmla="*/ 0 h 5648325"/>
              <a:gd name="connsiteX0" fmla="*/ 0 w 10052050"/>
              <a:gd name="connsiteY0" fmla="*/ 0 h 5648325"/>
              <a:gd name="connsiteX1" fmla="*/ 10052050 w 10052050"/>
              <a:gd name="connsiteY1" fmla="*/ 0 h 5648325"/>
              <a:gd name="connsiteX2" fmla="*/ 10052050 w 10052050"/>
              <a:gd name="connsiteY2" fmla="*/ 5648325 h 5648325"/>
              <a:gd name="connsiteX3" fmla="*/ 0 w 10052050"/>
              <a:gd name="connsiteY3" fmla="*/ 5648325 h 5648325"/>
              <a:gd name="connsiteX4" fmla="*/ 0 w 10052050"/>
              <a:gd name="connsiteY4" fmla="*/ 0 h 564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2050" h="5648325">
                <a:moveTo>
                  <a:pt x="0" y="0"/>
                </a:moveTo>
                <a:lnTo>
                  <a:pt x="10052050" y="0"/>
                </a:lnTo>
                <a:lnTo>
                  <a:pt x="10052050" y="5648325"/>
                </a:lnTo>
                <a:lnTo>
                  <a:pt x="0" y="564832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Picture Placeholder 14">
            <a:extLst>
              <a:ext uri="{FF2B5EF4-FFF2-40B4-BE49-F238E27FC236}">
                <a16:creationId xmlns:a16="http://schemas.microsoft.com/office/drawing/2014/main" id="{CC28604A-5C0B-292C-EA2F-3D5F0665B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1" t="763" r="983"/>
          <a:stretch/>
        </p:blipFill>
        <p:spPr>
          <a:xfrm>
            <a:off x="10052845" y="5646058"/>
            <a:ext cx="5027498" cy="5663294"/>
          </a:xfrm>
          <a:prstGeom prst="rect">
            <a:avLst/>
          </a:prstGeom>
        </p:spPr>
      </p:pic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7370EF8-E779-B909-9673-FD08D1CE31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4076" y="7723253"/>
            <a:ext cx="818753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lang="en-US" sz="2400" b="1" smtClean="0">
                <a:solidFill>
                  <a:schemeClr val="tx1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74938" lvl="0">
              <a:lnSpc>
                <a:spcPct val="100000"/>
              </a:lnSpc>
              <a:spcBef>
                <a:spcPts val="3494"/>
              </a:spcBef>
            </a:pPr>
            <a:r>
              <a:rPr lang="en-US"/>
              <a:t>Lloyds Banking Group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B497BE17-DA48-A5F9-D4F6-A7B8DB0AA8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4076" y="8209665"/>
            <a:ext cx="818753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lang="en-US" sz="2000" dirty="0" smtClean="0">
                <a:solidFill>
                  <a:schemeClr val="tx1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74938" lvl="0">
              <a:lnSpc>
                <a:spcPct val="100000"/>
              </a:lnSpc>
              <a:spcBef>
                <a:spcPts val="3494"/>
              </a:spcBef>
            </a:pPr>
            <a:r>
              <a:rPr lang="en-US"/>
              <a:t>Insert 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689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>
          <p15:clr>
            <a:srgbClr val="FBAE40"/>
          </p15:clr>
        </p15:guide>
        <p15:guide id="2" pos="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Gradient Chapter">
    <p:bg>
      <p:bgPr>
        <a:gradFill>
          <a:gsLst>
            <a:gs pos="0">
              <a:srgbClr val="007C43"/>
            </a:gs>
            <a:gs pos="60000">
              <a:srgbClr val="2D843F"/>
            </a:gs>
            <a:gs pos="100000">
              <a:srgbClr val="598C3B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3548CA-81EC-B9DE-BCB5-357AE95175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9FC8871E-0DE8-EDD8-9414-85CAFEC8ED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38716" y="4090800"/>
            <a:ext cx="5161370" cy="3834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lang="en-US" sz="2400" spc="-40" dirty="0" smtClean="0">
                <a:solidFill>
                  <a:srgbClr val="FFFFFF"/>
                </a:solidFill>
                <a:latin typeface="Poppins"/>
                <a:cs typeface="Poppin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marL="12701" lvl="0">
              <a:lnSpc>
                <a:spcPct val="100000"/>
              </a:lnSpc>
              <a:spcBef>
                <a:spcPts val="11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2737F77-6966-B8F9-53BE-04C645C7FE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33944" y="2901471"/>
            <a:ext cx="7391400" cy="6419850"/>
          </a:xfrm>
          <a:prstGeom prst="rect">
            <a:avLst/>
          </a:prstGeom>
        </p:spPr>
        <p:txBody>
          <a:bodyPr/>
          <a:lstStyle>
            <a:lvl1pPr>
              <a:defRPr sz="480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01</a:t>
            </a:r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586C5-87F0-C915-FAD1-A50FBFE81C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56822" y="4613884"/>
            <a:ext cx="6820192" cy="3968333"/>
          </a:xfrm>
          <a:prstGeom prst="rect">
            <a:avLst/>
          </a:prstGeom>
        </p:spPr>
        <p:txBody>
          <a:bodyPr/>
          <a:lstStyle>
            <a:lvl1pPr>
              <a:defRPr lang="en-GB" sz="8501" b="1" spc="0" dirty="0" smtClean="0">
                <a:solidFill>
                  <a:srgbClr val="FFFFFF"/>
                </a:solidFill>
                <a:latin typeface="Poppins"/>
                <a:ea typeface="+mn-ea"/>
                <a:cs typeface="Poppins"/>
              </a:defRPr>
            </a:lvl1pPr>
          </a:lstStyle>
          <a:p>
            <a:r>
              <a:rPr lang="en-US"/>
              <a:t>Edit gradient slide title</a:t>
            </a:r>
            <a:endParaRPr lang="en-GB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BBCB1289-3A70-87B4-BA86-EAAA73B7E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55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Split Chapter Image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A258A8-259E-57C6-2514-66E273F76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1462" y="797"/>
            <a:ext cx="9824226" cy="1130855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D837904-670E-86AF-46E0-29CDE56DC1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40369" y="3846522"/>
            <a:ext cx="5161370" cy="3834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lang="en-US" sz="2400" spc="-40" dirty="0" smtClean="0">
                <a:solidFill>
                  <a:srgbClr val="FFFFFF"/>
                </a:solidFill>
                <a:latin typeface="Poppins"/>
                <a:cs typeface="Poppin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marL="12701" lvl="0">
              <a:lnSpc>
                <a:spcPct val="100000"/>
              </a:lnSpc>
              <a:spcBef>
                <a:spcPts val="11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F31C64C-FA14-97B2-021D-AD2CCC8A5F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139676" y="4353218"/>
            <a:ext cx="6845842" cy="3700178"/>
          </a:xfrm>
          <a:prstGeom prst="rect">
            <a:avLst/>
          </a:prstGeom>
        </p:spPr>
        <p:txBody>
          <a:bodyPr lIns="0"/>
          <a:lstStyle>
            <a:lvl1pPr>
              <a:lnSpc>
                <a:spcPct val="100000"/>
              </a:lnSpc>
              <a:defRPr lang="en-US" sz="8501" b="1" strike="noStrike" spc="0" smtClean="0">
                <a:solidFill>
                  <a:srgbClr val="FFFFFF"/>
                </a:solidFill>
                <a:latin typeface="Poppins"/>
                <a:cs typeface="Poppins"/>
              </a:defRPr>
            </a:lvl1pPr>
            <a:lvl2pPr>
              <a:lnSpc>
                <a:spcPts val="8602"/>
              </a:lnSpc>
              <a:defRPr/>
            </a:lvl2pPr>
            <a:lvl3pPr>
              <a:lnSpc>
                <a:spcPts val="8602"/>
              </a:lnSpc>
              <a:defRPr/>
            </a:lvl3pPr>
            <a:lvl4pPr>
              <a:lnSpc>
                <a:spcPts val="8602"/>
              </a:lnSpc>
              <a:defRPr/>
            </a:lvl4pPr>
            <a:lvl5pPr>
              <a:lnSpc>
                <a:spcPts val="8602"/>
              </a:lnSpc>
              <a:defRPr/>
            </a:lvl5pPr>
          </a:lstStyle>
          <a:p>
            <a:pPr lvl="0"/>
            <a:r>
              <a:rPr lang="en-US"/>
              <a:t>Edit chapter slide title</a:t>
            </a:r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843F0F71-2263-44F8-5C63-37A3F2400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23C71F-A8BF-2C16-E6F9-259BB637BD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27A6E37-8A1A-A03B-8BD7-D0926B022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0" y="3379939"/>
            <a:ext cx="7915519" cy="7915519"/>
          </a:xfrm>
          <a:custGeom>
            <a:avLst/>
            <a:gdLst>
              <a:gd name="connsiteX0" fmla="*/ 7915519 w 7915519"/>
              <a:gd name="connsiteY0" fmla="*/ 2964229 h 7915519"/>
              <a:gd name="connsiteX1" fmla="*/ 7915519 w 7915519"/>
              <a:gd name="connsiteY1" fmla="*/ 4951291 h 7915519"/>
              <a:gd name="connsiteX2" fmla="*/ 4951290 w 7915519"/>
              <a:gd name="connsiteY2" fmla="*/ 4951291 h 7915519"/>
              <a:gd name="connsiteX3" fmla="*/ 4951290 w 7915519"/>
              <a:gd name="connsiteY3" fmla="*/ 7915519 h 7915519"/>
              <a:gd name="connsiteX4" fmla="*/ 2964228 w 7915519"/>
              <a:gd name="connsiteY4" fmla="*/ 7915519 h 7915519"/>
              <a:gd name="connsiteX5" fmla="*/ 2964228 w 7915519"/>
              <a:gd name="connsiteY5" fmla="*/ 4951291 h 7915519"/>
              <a:gd name="connsiteX6" fmla="*/ 0 w 7915519"/>
              <a:gd name="connsiteY6" fmla="*/ 4951291 h 7915519"/>
              <a:gd name="connsiteX7" fmla="*/ 0 w 7915519"/>
              <a:gd name="connsiteY7" fmla="*/ 2964228 h 7915519"/>
              <a:gd name="connsiteX8" fmla="*/ 2964228 w 7915519"/>
              <a:gd name="connsiteY8" fmla="*/ 2964229 h 7915519"/>
              <a:gd name="connsiteX9" fmla="*/ 2964228 w 7915519"/>
              <a:gd name="connsiteY9" fmla="*/ 0 h 7915519"/>
              <a:gd name="connsiteX10" fmla="*/ 4951290 w 7915519"/>
              <a:gd name="connsiteY10" fmla="*/ 0 h 7915519"/>
              <a:gd name="connsiteX11" fmla="*/ 4951290 w 7915519"/>
              <a:gd name="connsiteY11" fmla="*/ 2964229 h 791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15519" h="7915519">
                <a:moveTo>
                  <a:pt x="7915519" y="2964229"/>
                </a:moveTo>
                <a:lnTo>
                  <a:pt x="7915519" y="4951291"/>
                </a:lnTo>
                <a:lnTo>
                  <a:pt x="4951290" y="4951291"/>
                </a:lnTo>
                <a:lnTo>
                  <a:pt x="4951290" y="7915519"/>
                </a:lnTo>
                <a:lnTo>
                  <a:pt x="2964228" y="7915519"/>
                </a:lnTo>
                <a:lnTo>
                  <a:pt x="2964228" y="4951291"/>
                </a:lnTo>
                <a:lnTo>
                  <a:pt x="0" y="4951291"/>
                </a:lnTo>
                <a:lnTo>
                  <a:pt x="0" y="2964228"/>
                </a:lnTo>
                <a:lnTo>
                  <a:pt x="2964228" y="2964229"/>
                </a:lnTo>
                <a:lnTo>
                  <a:pt x="2964228" y="0"/>
                </a:lnTo>
                <a:lnTo>
                  <a:pt x="4951290" y="0"/>
                </a:lnTo>
                <a:lnTo>
                  <a:pt x="4951290" y="2964229"/>
                </a:lnTo>
                <a:close/>
              </a:path>
            </a:pathLst>
          </a:custGeom>
          <a:gradFill>
            <a:gsLst>
              <a:gs pos="0">
                <a:srgbClr val="006AB4"/>
              </a:gs>
              <a:gs pos="35000">
                <a:srgbClr val="277A92"/>
              </a:gs>
              <a:gs pos="87000">
                <a:srgbClr val="4E8A70"/>
              </a:gs>
            </a:gsLst>
            <a:lin ang="6600000" scaled="0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91FE60-A4E5-3CB8-27A6-2D20D9952193}"/>
              </a:ext>
            </a:extLst>
          </p:cNvPr>
          <p:cNvSpPr/>
          <p:nvPr userDrawn="1"/>
        </p:nvSpPr>
        <p:spPr>
          <a:xfrm rot="16200000">
            <a:off x="6152663" y="2296166"/>
            <a:ext cx="2894833" cy="2894833"/>
          </a:xfrm>
          <a:custGeom>
            <a:avLst/>
            <a:gdLst>
              <a:gd name="connsiteX0" fmla="*/ 7915519 w 7915519"/>
              <a:gd name="connsiteY0" fmla="*/ 2964229 h 7915519"/>
              <a:gd name="connsiteX1" fmla="*/ 7915519 w 7915519"/>
              <a:gd name="connsiteY1" fmla="*/ 4951291 h 7915519"/>
              <a:gd name="connsiteX2" fmla="*/ 4951290 w 7915519"/>
              <a:gd name="connsiteY2" fmla="*/ 4951291 h 7915519"/>
              <a:gd name="connsiteX3" fmla="*/ 4951290 w 7915519"/>
              <a:gd name="connsiteY3" fmla="*/ 7915519 h 7915519"/>
              <a:gd name="connsiteX4" fmla="*/ 2964228 w 7915519"/>
              <a:gd name="connsiteY4" fmla="*/ 7915519 h 7915519"/>
              <a:gd name="connsiteX5" fmla="*/ 2964228 w 7915519"/>
              <a:gd name="connsiteY5" fmla="*/ 4951291 h 7915519"/>
              <a:gd name="connsiteX6" fmla="*/ 0 w 7915519"/>
              <a:gd name="connsiteY6" fmla="*/ 4951291 h 7915519"/>
              <a:gd name="connsiteX7" fmla="*/ 0 w 7915519"/>
              <a:gd name="connsiteY7" fmla="*/ 2964228 h 7915519"/>
              <a:gd name="connsiteX8" fmla="*/ 2964228 w 7915519"/>
              <a:gd name="connsiteY8" fmla="*/ 2964229 h 7915519"/>
              <a:gd name="connsiteX9" fmla="*/ 2964228 w 7915519"/>
              <a:gd name="connsiteY9" fmla="*/ 0 h 7915519"/>
              <a:gd name="connsiteX10" fmla="*/ 4951290 w 7915519"/>
              <a:gd name="connsiteY10" fmla="*/ 0 h 7915519"/>
              <a:gd name="connsiteX11" fmla="*/ 4951290 w 7915519"/>
              <a:gd name="connsiteY11" fmla="*/ 2964229 h 791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15519" h="7915519">
                <a:moveTo>
                  <a:pt x="7915519" y="2964229"/>
                </a:moveTo>
                <a:lnTo>
                  <a:pt x="7915519" y="4951291"/>
                </a:lnTo>
                <a:lnTo>
                  <a:pt x="4951290" y="4951291"/>
                </a:lnTo>
                <a:lnTo>
                  <a:pt x="4951290" y="7915519"/>
                </a:lnTo>
                <a:lnTo>
                  <a:pt x="2964228" y="7915519"/>
                </a:lnTo>
                <a:lnTo>
                  <a:pt x="2964228" y="4951291"/>
                </a:lnTo>
                <a:lnTo>
                  <a:pt x="0" y="4951291"/>
                </a:lnTo>
                <a:lnTo>
                  <a:pt x="0" y="2964228"/>
                </a:lnTo>
                <a:lnTo>
                  <a:pt x="2964228" y="2964229"/>
                </a:lnTo>
                <a:lnTo>
                  <a:pt x="2964228" y="0"/>
                </a:lnTo>
                <a:lnTo>
                  <a:pt x="4951290" y="0"/>
                </a:lnTo>
                <a:lnTo>
                  <a:pt x="4951290" y="2964229"/>
                </a:lnTo>
                <a:close/>
              </a:path>
            </a:pathLst>
          </a:custGeom>
          <a:gradFill>
            <a:gsLst>
              <a:gs pos="42000">
                <a:srgbClr val="CE143D"/>
              </a:gs>
              <a:gs pos="86000">
                <a:srgbClr val="AB7200"/>
              </a:gs>
            </a:gsLst>
            <a:lin ang="7200000" scaled="0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51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Quote or Statement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8599B6E0-D573-AC7A-67D0-EB77B31D5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2F1C6-2A86-E42B-0B26-242B6EB31B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7713" y="1210267"/>
            <a:ext cx="12942331" cy="287959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8000" b="1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8750" b="1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8750" b="1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8750" b="1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8750" b="1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statement 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07F952-F4FB-A657-7D87-C63E9FBAD6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9695CAA-55DF-C0B9-EEA4-B9E724D7C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38553" y="4730460"/>
            <a:ext cx="12780909" cy="639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732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>
          <p15:clr>
            <a:srgbClr val="FBAE40"/>
          </p15:clr>
        </p15:guide>
        <p15:guide id="2" pos="6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agenda">
    <p:bg bwMode="auto"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228" y="2625"/>
          <a:ext cx="3221" cy="2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28" y="2625"/>
                        <a:ext cx="3221" cy="2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3" y="0"/>
            <a:ext cx="322207" cy="26179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GB" sz="3298">
              <a:solidFill>
                <a:srgbClr val="000000"/>
              </a:solidFill>
              <a:latin typeface="Poppins" panose="00000500000000000000" pitchFamily="2" charset="0"/>
              <a:ea typeface="Arial Unicode MS" panose="020B0604020202020204" pitchFamily="34" charset="-128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C8A31369-6D89-90A6-ECD2-6539CCDDD4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4074" y="523173"/>
            <a:ext cx="16370544" cy="1262882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14000"/>
              </a:lnSpc>
              <a:defRPr lang="en-GB" sz="6000" b="1" i="0" spc="0" dirty="0" smtClean="0">
                <a:solidFill>
                  <a:schemeClr val="bg1"/>
                </a:solidFill>
                <a:latin typeface="Poppins"/>
                <a:ea typeface="+mj-ea"/>
                <a:cs typeface="Poppins"/>
              </a:defRPr>
            </a:lvl1pPr>
          </a:lstStyle>
          <a:p>
            <a:pPr lvl="0"/>
            <a:r>
              <a:rPr lang="en-GB"/>
              <a:t>Edit agenda slide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8BFFC4-DD30-8312-B898-E5F2BC15B139}"/>
              </a:ext>
            </a:extLst>
          </p:cNvPr>
          <p:cNvSpPr/>
          <p:nvPr userDrawn="1"/>
        </p:nvSpPr>
        <p:spPr>
          <a:xfrm>
            <a:off x="4059276" y="2693068"/>
            <a:ext cx="11987136" cy="1293733"/>
          </a:xfrm>
          <a:prstGeom prst="rect">
            <a:avLst/>
          </a:prstGeom>
          <a:gradFill>
            <a:gsLst>
              <a:gs pos="60000">
                <a:srgbClr val="5EB622"/>
              </a:gs>
              <a:gs pos="0">
                <a:srgbClr val="009C43"/>
              </a:gs>
              <a:gs pos="100000">
                <a:srgbClr val="BCCF00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20977-24CE-5FD2-305C-9CD256BA5702}"/>
              </a:ext>
            </a:extLst>
          </p:cNvPr>
          <p:cNvSpPr/>
          <p:nvPr userDrawn="1"/>
        </p:nvSpPr>
        <p:spPr>
          <a:xfrm>
            <a:off x="4059279" y="4240511"/>
            <a:ext cx="11987134" cy="1293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5A82AF-47A9-D81A-C745-27725A88F363}"/>
              </a:ext>
            </a:extLst>
          </p:cNvPr>
          <p:cNvSpPr/>
          <p:nvPr userDrawn="1"/>
        </p:nvSpPr>
        <p:spPr>
          <a:xfrm>
            <a:off x="4059279" y="5787954"/>
            <a:ext cx="11987134" cy="1293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11DAB-8414-91D9-76E4-E5124176DB85}"/>
              </a:ext>
            </a:extLst>
          </p:cNvPr>
          <p:cNvSpPr/>
          <p:nvPr userDrawn="1"/>
        </p:nvSpPr>
        <p:spPr>
          <a:xfrm>
            <a:off x="4059279" y="7335397"/>
            <a:ext cx="11987134" cy="1293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47BDA6-EB2C-43B2-6332-3591E97A32C7}"/>
              </a:ext>
            </a:extLst>
          </p:cNvPr>
          <p:cNvSpPr/>
          <p:nvPr userDrawn="1"/>
        </p:nvSpPr>
        <p:spPr>
          <a:xfrm>
            <a:off x="4059279" y="8882839"/>
            <a:ext cx="11987134" cy="1293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A2BAEE72-05B9-E879-F87D-A399CE8576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0877" y="3119513"/>
            <a:ext cx="6413840" cy="416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14000"/>
              </a:lnSpc>
              <a:defRPr lang="en-US" sz="3000" b="0" spc="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Click to edit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2D60CA80-EFBC-5A72-85F9-2C7201CEEF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40877" y="4664880"/>
            <a:ext cx="6413840" cy="416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00000"/>
              </a:lnSpc>
              <a:defRPr lang="en-US" sz="3000" b="0" spc="0" dirty="0">
                <a:solidFill>
                  <a:srgbClr val="383738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Click to edit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8873B7D0-718E-B6EF-F0D6-C2569ECB7D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0878" y="6187972"/>
            <a:ext cx="6413840" cy="416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00000"/>
              </a:lnSpc>
              <a:defRPr lang="en-US" sz="3000" b="0" spc="0" dirty="0">
                <a:solidFill>
                  <a:srgbClr val="383738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Click to edit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A84F633F-F74F-966C-FA92-AEFE4C6FD8C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40878" y="7735417"/>
            <a:ext cx="6413840" cy="416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00000"/>
              </a:lnSpc>
              <a:defRPr lang="en-US" sz="3000" b="0" spc="0" dirty="0">
                <a:solidFill>
                  <a:srgbClr val="383738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Click to edit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752BC2F-71BB-4EF8-6834-6E3F984B05F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0877" y="9267092"/>
            <a:ext cx="6413840" cy="416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00000"/>
              </a:lnSpc>
              <a:defRPr lang="en-US" sz="3000" b="0" spc="0" dirty="0">
                <a:solidFill>
                  <a:srgbClr val="383738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Click to edit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7EA86A-0662-530E-7C02-4FD743A927C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08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2266" y="687748"/>
            <a:ext cx="17341156" cy="1198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2266" y="3010591"/>
            <a:ext cx="17341156" cy="717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2266" y="10482093"/>
            <a:ext cx="4523780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79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347E6E61-BD01-4869-B300-6E7F0904E269}" type="datetime1">
              <a:rPr lang="en-US" smtClean="0"/>
              <a:pPr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0009" y="10482093"/>
            <a:ext cx="6785670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79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199642" y="10482093"/>
            <a:ext cx="4523780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79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2AB32-C559-51B9-2297-43F991E6AE13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293813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20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393724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936" r:id="rId2"/>
  </p:sldLayoutIdLst>
  <p:hf hdr="0" ftr="0" dt="0"/>
  <p:txStyles>
    <p:titleStyle>
      <a:lvl1pPr algn="l" defTabSz="1507937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2">
              <a:lumMod val="50000"/>
            </a:schemeClr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376984" indent="-376984" algn="l" defTabSz="1507937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Char char="•"/>
        <a:defRPr sz="4617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1130953" indent="-376984" algn="l" defTabSz="1507937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958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884921" indent="-376984" algn="l" defTabSz="1507937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298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2638890" indent="-376984" algn="l" defTabSz="1507937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3392858" indent="-376984" algn="l" defTabSz="1507937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4146827" indent="-376984" algn="l" defTabSz="1507937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900795" indent="-376984" algn="l" defTabSz="1507937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654764" indent="-376984" algn="l" defTabSz="1507937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408732" indent="-376984" algn="l" defTabSz="1507937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7937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69" algn="l" defTabSz="1507937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937" algn="l" defTabSz="1507937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906" algn="l" defTabSz="1507937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874" algn="l" defTabSz="1507937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843" algn="l" defTabSz="1507937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811" algn="l" defTabSz="1507937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780" algn="l" defTabSz="1507937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748" algn="l" defTabSz="1507937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6">
            <a:extLst>
              <a:ext uri="{FF2B5EF4-FFF2-40B4-BE49-F238E27FC236}">
                <a16:creationId xmlns:a16="http://schemas.microsoft.com/office/drawing/2014/main" id="{5011D8AB-3EEB-CB44-2EC6-CF4471C53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60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A9D521-F6C3-9E39-2E5A-97034FFA8F24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293813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20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392071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935" r:id="rId2"/>
    <p:sldLayoutId id="2147483866" r:id="rId3"/>
    <p:sldLayoutId id="2147483867" r:id="rId4"/>
    <p:sldLayoutId id="2147483871" r:id="rId5"/>
    <p:sldLayoutId id="2147483855" r:id="rId6"/>
    <p:sldLayoutId id="2147483903" r:id="rId7"/>
    <p:sldLayoutId id="2147483902" r:id="rId8"/>
    <p:sldLayoutId id="2147483861" r:id="rId9"/>
    <p:sldLayoutId id="2147483862" r:id="rId10"/>
    <p:sldLayoutId id="2147483884" r:id="rId11"/>
    <p:sldLayoutId id="2147483892" r:id="rId12"/>
    <p:sldLayoutId id="2147483897" r:id="rId13"/>
    <p:sldLayoutId id="2147483909" r:id="rId14"/>
    <p:sldLayoutId id="2147483913" r:id="rId15"/>
    <p:sldLayoutId id="2147483917" r:id="rId16"/>
    <p:sldLayoutId id="2147483931" r:id="rId17"/>
    <p:sldLayoutId id="2147483924" r:id="rId18"/>
    <p:sldLayoutId id="2147483934" r:id="rId19"/>
    <p:sldLayoutId id="2147483929" r:id="rId20"/>
    <p:sldLayoutId id="2147483933" r:id="rId21"/>
    <p:sldLayoutId id="2147483900" r:id="rId22"/>
    <p:sldLayoutId id="2147483901" r:id="rId23"/>
    <p:sldLayoutId id="2147483869" r:id="rId24"/>
    <p:sldLayoutId id="2147483868" r:id="rId25"/>
    <p:sldLayoutId id="2147483932" r:id="rId2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53">
        <a:defRPr>
          <a:latin typeface="+mn-lt"/>
          <a:ea typeface="+mn-ea"/>
          <a:cs typeface="+mn-cs"/>
        </a:defRPr>
      </a:lvl2pPr>
      <a:lvl3pPr marL="914503">
        <a:defRPr>
          <a:latin typeface="+mn-lt"/>
          <a:ea typeface="+mn-ea"/>
          <a:cs typeface="+mn-cs"/>
        </a:defRPr>
      </a:lvl3pPr>
      <a:lvl4pPr marL="1371756">
        <a:defRPr>
          <a:latin typeface="+mn-lt"/>
          <a:ea typeface="+mn-ea"/>
          <a:cs typeface="+mn-cs"/>
        </a:defRPr>
      </a:lvl4pPr>
      <a:lvl5pPr marL="1829009">
        <a:defRPr>
          <a:latin typeface="+mn-lt"/>
          <a:ea typeface="+mn-ea"/>
          <a:cs typeface="+mn-cs"/>
        </a:defRPr>
      </a:lvl5pPr>
      <a:lvl6pPr marL="2286261">
        <a:defRPr>
          <a:latin typeface="+mn-lt"/>
          <a:ea typeface="+mn-ea"/>
          <a:cs typeface="+mn-cs"/>
        </a:defRPr>
      </a:lvl6pPr>
      <a:lvl7pPr marL="2743514">
        <a:defRPr>
          <a:latin typeface="+mn-lt"/>
          <a:ea typeface="+mn-ea"/>
          <a:cs typeface="+mn-cs"/>
        </a:defRPr>
      </a:lvl7pPr>
      <a:lvl8pPr marL="3200766">
        <a:defRPr>
          <a:latin typeface="+mn-lt"/>
          <a:ea typeface="+mn-ea"/>
          <a:cs typeface="+mn-cs"/>
        </a:defRPr>
      </a:lvl8pPr>
      <a:lvl9pPr marL="365801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53">
        <a:defRPr>
          <a:latin typeface="+mn-lt"/>
          <a:ea typeface="+mn-ea"/>
          <a:cs typeface="+mn-cs"/>
        </a:defRPr>
      </a:lvl2pPr>
      <a:lvl3pPr marL="914503">
        <a:defRPr>
          <a:latin typeface="+mn-lt"/>
          <a:ea typeface="+mn-ea"/>
          <a:cs typeface="+mn-cs"/>
        </a:defRPr>
      </a:lvl3pPr>
      <a:lvl4pPr marL="1371756">
        <a:defRPr>
          <a:latin typeface="+mn-lt"/>
          <a:ea typeface="+mn-ea"/>
          <a:cs typeface="+mn-cs"/>
        </a:defRPr>
      </a:lvl4pPr>
      <a:lvl5pPr marL="1829009">
        <a:defRPr>
          <a:latin typeface="+mn-lt"/>
          <a:ea typeface="+mn-ea"/>
          <a:cs typeface="+mn-cs"/>
        </a:defRPr>
      </a:lvl5pPr>
      <a:lvl6pPr marL="2286261">
        <a:defRPr>
          <a:latin typeface="+mn-lt"/>
          <a:ea typeface="+mn-ea"/>
          <a:cs typeface="+mn-cs"/>
        </a:defRPr>
      </a:lvl6pPr>
      <a:lvl7pPr marL="2743514">
        <a:defRPr>
          <a:latin typeface="+mn-lt"/>
          <a:ea typeface="+mn-ea"/>
          <a:cs typeface="+mn-cs"/>
        </a:defRPr>
      </a:lvl7pPr>
      <a:lvl8pPr marL="3200766">
        <a:defRPr>
          <a:latin typeface="+mn-lt"/>
          <a:ea typeface="+mn-ea"/>
          <a:cs typeface="+mn-cs"/>
        </a:defRPr>
      </a:lvl8pPr>
      <a:lvl9pPr marL="3658019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2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11" Type="http://schemas.openxmlformats.org/officeDocument/2006/relationships/image" Target="../media/image45.svg"/><Relationship Id="rId5" Type="http://schemas.openxmlformats.org/officeDocument/2006/relationships/image" Target="../media/image29.png"/><Relationship Id="rId10" Type="http://schemas.openxmlformats.org/officeDocument/2006/relationships/image" Target="../media/image44.png"/><Relationship Id="rId4" Type="http://schemas.openxmlformats.org/officeDocument/2006/relationships/image" Target="../media/image28.png"/><Relationship Id="rId9" Type="http://schemas.openxmlformats.org/officeDocument/2006/relationships/image" Target="../media/image4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Vl1QbFKlws?feature=oembed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image" Target="../media/image50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image" Target="../media/image27.png"/><Relationship Id="rId7" Type="http://schemas.openxmlformats.org/officeDocument/2006/relationships/image" Target="../media/image52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emf"/><Relationship Id="rId11" Type="http://schemas.openxmlformats.org/officeDocument/2006/relationships/image" Target="../media/image55.svg"/><Relationship Id="rId5" Type="http://schemas.openxmlformats.org/officeDocument/2006/relationships/image" Target="../media/image28.png"/><Relationship Id="rId10" Type="http://schemas.openxmlformats.org/officeDocument/2006/relationships/image" Target="../media/image54.png"/><Relationship Id="rId4" Type="http://schemas.openxmlformats.org/officeDocument/2006/relationships/image" Target="../media/image29.png"/><Relationship Id="rId9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.emf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11" Type="http://schemas.openxmlformats.org/officeDocument/2006/relationships/chart" Target="../charts/chart2.xml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chart" Target="../charts/chart1.xml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11" Type="http://schemas.openxmlformats.org/officeDocument/2006/relationships/image" Target="../media/image34.svg"/><Relationship Id="rId5" Type="http://schemas.openxmlformats.org/officeDocument/2006/relationships/image" Target="../media/image29.pn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C7AA03-4530-B725-8587-320BB49ED2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54075" y="3625201"/>
            <a:ext cx="8154044" cy="242374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75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9C43"/>
                    </a:gs>
                    <a:gs pos="60000">
                      <a:srgbClr val="5EB622"/>
                    </a:gs>
                    <a:gs pos="100000">
                      <a:srgbClr val="BCCF00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Poppins"/>
                <a:ea typeface="+mj-ea"/>
                <a:cs typeface="Poppins"/>
              </a:rPr>
              <a:t>Data Project Proposal</a:t>
            </a:r>
            <a:endParaRPr kumimoji="0" lang="en-GB" sz="875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009C43"/>
                  </a:gs>
                  <a:gs pos="60000">
                    <a:srgbClr val="5EB622"/>
                  </a:gs>
                  <a:gs pos="100000">
                    <a:srgbClr val="BCCF00"/>
                  </a:gs>
                </a:gsLst>
                <a:lin ang="0" scaled="1"/>
                <a:tileRect/>
              </a:gradFill>
              <a:effectLst/>
              <a:uLnTx/>
              <a:uFillTx/>
              <a:latin typeface="Poppins"/>
              <a:ea typeface="+mj-ea"/>
              <a:cs typeface="Poppin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27EDC-FB5A-6722-AF86-E8D5A52481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0820" y="6309533"/>
            <a:ext cx="8154042" cy="1363515"/>
          </a:xfrm>
        </p:spPr>
        <p:txBody>
          <a:bodyPr/>
          <a:lstStyle/>
          <a:p>
            <a:r>
              <a:rPr lang="en-GB" dirty="0"/>
              <a:t>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1EB86-ABB2-EC69-AF67-2EF85113FD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4076" y="7933640"/>
            <a:ext cx="8187530" cy="386003"/>
          </a:xfrm>
        </p:spPr>
        <p:txBody>
          <a:bodyPr/>
          <a:lstStyle/>
          <a:p>
            <a:r>
              <a:rPr lang="en-GB" dirty="0"/>
              <a:t>Team 3: Christopher, Malik, Mohammed &amp; Kelly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FCC27-3680-95BA-0699-DC7733ADA9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4076" y="8420052"/>
            <a:ext cx="8187530" cy="324448"/>
          </a:xfrm>
        </p:spPr>
        <p:txBody>
          <a:bodyPr/>
          <a:lstStyle/>
          <a:p>
            <a:r>
              <a:rPr lang="en-GB" dirty="0"/>
              <a:t>16</a:t>
            </a:r>
            <a:r>
              <a:rPr lang="en-GB" baseline="30000" dirty="0"/>
              <a:t>th</a:t>
            </a:r>
            <a:r>
              <a:rPr lang="en-GB" dirty="0"/>
              <a:t> February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C0D97-087C-CB4D-D66A-85A7F2CAF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994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838A"/>
            </a:gs>
            <a:gs pos="50000">
              <a:srgbClr val="2C8762"/>
            </a:gs>
            <a:gs pos="100000">
              <a:srgbClr val="598C3B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69BE49C7-94FB-D301-78D9-BC5A73188C82}"/>
              </a:ext>
            </a:extLst>
          </p:cNvPr>
          <p:cNvSpPr txBox="1">
            <a:spLocks/>
          </p:cNvSpPr>
          <p:nvPr/>
        </p:nvSpPr>
        <p:spPr bwMode="white">
          <a:xfrm>
            <a:off x="1666373" y="3827471"/>
            <a:ext cx="5161370" cy="915979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Chapter 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FBFB43A4-69EE-494A-EF05-6DD3AB7622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 bwMode="white">
          <a:xfrm>
            <a:off x="1666373" y="4524668"/>
            <a:ext cx="7877677" cy="47971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Machine Learning Exploration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7280B5F-6746-C325-00D1-2F5E73423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0561640" y="2730500"/>
            <a:ext cx="8678860" cy="641985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sz="8750" b="1" i="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>
              <a:defRPr/>
            </a:pPr>
            <a:r>
              <a:rPr lang="en-GB" sz="480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04</a:t>
            </a:r>
          </a:p>
          <a:p>
            <a:pPr>
              <a:defRPr/>
            </a:pPr>
            <a:endParaRPr lang="en-GB" sz="48000">
              <a:solidFill>
                <a:schemeClr val="bg1"/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pic>
        <p:nvPicPr>
          <p:cNvPr id="7" name="Picture 6" descr="LBG Logo">
            <a:extLst>
              <a:ext uri="{FF2B5EF4-FFF2-40B4-BE49-F238E27FC236}">
                <a16:creationId xmlns:a16="http://schemas.microsoft.com/office/drawing/2014/main" id="{E52D4F8B-5775-7597-6830-998BA43EB33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40165"/>
            <a:ext cx="2140119" cy="10847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A98BA7-8D66-813D-0057-188A5F145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schemeClr val="bg1"/>
                </a:solidFill>
              </a:rPr>
              <a:pPr/>
              <a:t>10</a:t>
            </a:fld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553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E20ECEB-E8DB-C376-972E-27C9D957973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54073" y="732611"/>
            <a:ext cx="12025313" cy="953128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sz="8750" b="1" i="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0" spc="-140" dirty="0">
                <a:solidFill>
                  <a:srgbClr val="282828"/>
                </a:solidFill>
              </a:rPr>
              <a:t>M</a:t>
            </a:r>
            <a:r>
              <a:rPr lang="en-GB" sz="4800" kern="0" spc="-140" dirty="0" err="1">
                <a:solidFill>
                  <a:srgbClr val="282828"/>
                </a:solidFill>
              </a:rPr>
              <a:t>achine</a:t>
            </a:r>
            <a:r>
              <a:rPr lang="en-GB" sz="4800" kern="0" spc="-140" dirty="0">
                <a:solidFill>
                  <a:srgbClr val="282828"/>
                </a:solidFill>
              </a:rPr>
              <a:t> Learning: Process</a:t>
            </a:r>
            <a:endParaRPr kumimoji="0" lang="en-GB" sz="4800" b="1" i="0" u="none" strike="noStrike" kern="0" cap="none" spc="-14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Poppins"/>
              <a:ea typeface="+mj-ea"/>
              <a:cs typeface="Poppi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AA9447-CBC6-9989-8F56-C1448D6D4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22392" y="0"/>
            <a:ext cx="6783295" cy="1130934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BFF74D0-8854-513D-EED9-7594F6E75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C8C1F49-B744-63CD-0968-6227E9A7D4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6724397"/>
              </p:ext>
            </p:extLst>
          </p:nvPr>
        </p:nvGraphicFramePr>
        <p:xfrm>
          <a:off x="681949" y="1615116"/>
          <a:ext cx="11940356" cy="9241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7D78460-344E-4D00-73ED-242D9B714462}"/>
              </a:ext>
            </a:extLst>
          </p:cNvPr>
          <p:cNvSpPr txBox="1">
            <a:spLocks/>
          </p:cNvSpPr>
          <p:nvPr/>
        </p:nvSpPr>
        <p:spPr>
          <a:xfrm>
            <a:off x="13902266" y="2182814"/>
            <a:ext cx="5676371" cy="690561"/>
          </a:xfrm>
          <a:prstGeom prst="rect">
            <a:avLst/>
          </a:prstGeom>
        </p:spPr>
        <p:txBody>
          <a:bodyPr/>
          <a:lstStyle>
            <a:lvl1pPr marL="0">
              <a:defRPr sz="2399"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457253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2pPr>
            <a:lvl3pPr marL="914503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3pPr>
            <a:lvl4pPr marL="1371756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4pPr>
            <a:lvl5pPr marL="1829009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5pPr>
            <a:lvl6pPr marL="2286261">
              <a:defRPr>
                <a:latin typeface="+mn-lt"/>
                <a:ea typeface="+mn-ea"/>
                <a:cs typeface="+mn-cs"/>
              </a:defRPr>
            </a:lvl6pPr>
            <a:lvl7pPr marL="2743514">
              <a:defRPr>
                <a:latin typeface="+mn-lt"/>
                <a:ea typeface="+mn-ea"/>
                <a:cs typeface="+mn-cs"/>
              </a:defRPr>
            </a:lvl7pPr>
            <a:lvl8pPr marL="3200766">
              <a:defRPr>
                <a:latin typeface="+mn-lt"/>
                <a:ea typeface="+mn-ea"/>
                <a:cs typeface="+mn-cs"/>
              </a:defRPr>
            </a:lvl8pPr>
            <a:lvl9pPr marL="3658019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Key Points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178190-453B-74FE-A740-097FBF9D9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white">
          <a:xfrm>
            <a:off x="13902225" y="2873375"/>
            <a:ext cx="5503375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9A003C4D-712B-E26E-8542-1C36ED9477E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 bwMode="white">
          <a:xfrm>
            <a:off x="13902225" y="3287272"/>
            <a:ext cx="5676371" cy="259397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Imbalanced dataset needed addressing.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Classification models reviewed: Random Forest, ADA Boost and Decision Tree.</a:t>
            </a:r>
          </a:p>
          <a:p>
            <a:pPr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Evaluated models based on:</a:t>
            </a:r>
          </a:p>
          <a:p>
            <a:pPr marL="800146" lvl="1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Accuracy</a:t>
            </a:r>
          </a:p>
          <a:p>
            <a:pPr marL="800146" lvl="1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Precision</a:t>
            </a:r>
          </a:p>
          <a:p>
            <a:pPr marL="800146" lvl="1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Recall</a:t>
            </a:r>
          </a:p>
          <a:p>
            <a:pPr marL="800146" lvl="1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Confusion Matrix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</a:rPr>
              <a:t>Selected the model that performs best according to the evaluation criteria and that best meets the requirements of the problem and business objectives</a:t>
            </a:r>
            <a:endParaRPr lang="en-GB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B67DAD2D-051C-59A9-51F5-539AE8D0F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5"/>
            <a:ext cx="4624308" cy="215444"/>
          </a:xfrm>
        </p:spPr>
        <p:txBody>
          <a:bodyPr/>
          <a:lstStyle/>
          <a:p>
            <a:fld id="{B6F15528-21DE-4FAA-801E-634DDDAF4B2B}" type="slidenum">
              <a:rPr lang="en-GB" smtClean="0">
                <a:solidFill>
                  <a:schemeClr val="bg1"/>
                </a:solidFill>
              </a:rPr>
              <a:pPr/>
              <a:t>11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008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A8ECB0-D9BD-C175-ACF3-6BC74A4F5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object 16">
            <a:extLst>
              <a:ext uri="{FF2B5EF4-FFF2-40B4-BE49-F238E27FC236}">
                <a16:creationId xmlns:a16="http://schemas.microsoft.com/office/drawing/2014/main" id="{93687454-8A1A-21BE-6CCB-B2BAB3EC7757}"/>
              </a:ext>
            </a:extLst>
          </p:cNvPr>
          <p:cNvPicPr/>
          <p:nvPr/>
        </p:nvPicPr>
        <p:blipFill rotWithShape="1">
          <a:blip r:embed="rId3" cstate="print"/>
          <a:srcRect t="12650" b="22840"/>
          <a:stretch/>
        </p:blipFill>
        <p:spPr>
          <a:xfrm>
            <a:off x="10131447" y="1823761"/>
            <a:ext cx="2950611" cy="714733"/>
          </a:xfrm>
          <a:prstGeom prst="rect">
            <a:avLst/>
          </a:prstGeom>
        </p:spPr>
      </p:pic>
      <p:pic>
        <p:nvPicPr>
          <p:cNvPr id="53" name="object 28">
            <a:extLst>
              <a:ext uri="{FF2B5EF4-FFF2-40B4-BE49-F238E27FC236}">
                <a16:creationId xmlns:a16="http://schemas.microsoft.com/office/drawing/2014/main" id="{D185C50F-1E71-E909-AE7D-DA450F7357DC}"/>
              </a:ext>
            </a:extLst>
          </p:cNvPr>
          <p:cNvPicPr/>
          <p:nvPr/>
        </p:nvPicPr>
        <p:blipFill rotWithShape="1">
          <a:blip r:embed="rId4" cstate="print"/>
          <a:srcRect t="8179" b="24423"/>
          <a:stretch/>
        </p:blipFill>
        <p:spPr>
          <a:xfrm>
            <a:off x="6939294" y="1823762"/>
            <a:ext cx="2937374" cy="716644"/>
          </a:xfrm>
          <a:prstGeom prst="rect">
            <a:avLst/>
          </a:prstGeom>
        </p:spPr>
      </p:pic>
      <p:pic>
        <p:nvPicPr>
          <p:cNvPr id="40" name="object 22">
            <a:extLst>
              <a:ext uri="{FF2B5EF4-FFF2-40B4-BE49-F238E27FC236}">
                <a16:creationId xmlns:a16="http://schemas.microsoft.com/office/drawing/2014/main" id="{D849D7A0-10CD-1126-4C17-575AC3451E0F}"/>
              </a:ext>
            </a:extLst>
          </p:cNvPr>
          <p:cNvPicPr/>
          <p:nvPr/>
        </p:nvPicPr>
        <p:blipFill rotWithShape="1">
          <a:blip r:embed="rId5" cstate="print"/>
          <a:srcRect t="7145" b="27981"/>
          <a:stretch/>
        </p:blipFill>
        <p:spPr>
          <a:xfrm>
            <a:off x="3739940" y="1823761"/>
            <a:ext cx="2950611" cy="718105"/>
          </a:xfrm>
          <a:prstGeom prst="rect">
            <a:avLst/>
          </a:prstGeom>
        </p:spPr>
      </p:pic>
      <p:sp>
        <p:nvSpPr>
          <p:cNvPr id="38" name="Rectangle 37" descr="Green Gradient">
            <a:extLst>
              <a:ext uri="{FF2B5EF4-FFF2-40B4-BE49-F238E27FC236}">
                <a16:creationId xmlns:a16="http://schemas.microsoft.com/office/drawing/2014/main" id="{9557660F-45E6-3D14-67D7-416B679F861B}"/>
              </a:ext>
            </a:extLst>
          </p:cNvPr>
          <p:cNvSpPr/>
          <p:nvPr/>
        </p:nvSpPr>
        <p:spPr>
          <a:xfrm>
            <a:off x="772656" y="8424093"/>
            <a:ext cx="2796831" cy="2550375"/>
          </a:xfrm>
          <a:prstGeom prst="rect">
            <a:avLst/>
          </a:prstGeom>
          <a:gradFill>
            <a:gsLst>
              <a:gs pos="5000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36" name="Rectangle 35" descr="Green Gradient">
            <a:extLst>
              <a:ext uri="{FF2B5EF4-FFF2-40B4-BE49-F238E27FC236}">
                <a16:creationId xmlns:a16="http://schemas.microsoft.com/office/drawing/2014/main" id="{9BB9E5CE-EA47-4D6C-1034-45372C889C4C}"/>
              </a:ext>
            </a:extLst>
          </p:cNvPr>
          <p:cNvSpPr/>
          <p:nvPr/>
        </p:nvSpPr>
        <p:spPr>
          <a:xfrm>
            <a:off x="782266" y="5523654"/>
            <a:ext cx="2796831" cy="2550375"/>
          </a:xfrm>
          <a:prstGeom prst="rect">
            <a:avLst/>
          </a:prstGeom>
          <a:gradFill>
            <a:gsLst>
              <a:gs pos="5000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35" name="Rectangle 34" descr="Green Gradient">
            <a:extLst>
              <a:ext uri="{FF2B5EF4-FFF2-40B4-BE49-F238E27FC236}">
                <a16:creationId xmlns:a16="http://schemas.microsoft.com/office/drawing/2014/main" id="{ED4E2678-C7FF-C701-C840-92FF67020F40}"/>
              </a:ext>
            </a:extLst>
          </p:cNvPr>
          <p:cNvSpPr/>
          <p:nvPr/>
        </p:nvSpPr>
        <p:spPr>
          <a:xfrm>
            <a:off x="783250" y="2648476"/>
            <a:ext cx="2796831" cy="2550375"/>
          </a:xfrm>
          <a:prstGeom prst="rect">
            <a:avLst/>
          </a:prstGeom>
          <a:gradFill>
            <a:gsLst>
              <a:gs pos="5000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B194A033-CD31-7F48-E9E8-E7E013202ACD}"/>
              </a:ext>
            </a:extLst>
          </p:cNvPr>
          <p:cNvSpPr/>
          <p:nvPr/>
        </p:nvSpPr>
        <p:spPr>
          <a:xfrm>
            <a:off x="3678085" y="5473892"/>
            <a:ext cx="9403973" cy="26499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14259D-DA02-2E78-D4FC-790D27A629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47599" y="3547352"/>
            <a:ext cx="850999" cy="850999"/>
          </a:xfrm>
          <a:prstGeom prst="ellipse">
            <a:avLst/>
          </a:prstGeom>
          <a:solidFill>
            <a:srgbClr val="383738"/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4FA1BB-8F61-CADD-906D-616BBA56849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47599" y="6402522"/>
            <a:ext cx="850999" cy="850999"/>
          </a:xfrm>
          <a:prstGeom prst="ellipse">
            <a:avLst/>
          </a:prstGeom>
          <a:solidFill>
            <a:srgbClr val="383738"/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3" name="Text Placeholder 24">
            <a:extLst>
              <a:ext uri="{FF2B5EF4-FFF2-40B4-BE49-F238E27FC236}">
                <a16:creationId xmlns:a16="http://schemas.microsoft.com/office/drawing/2014/main" id="{EED57D00-5901-132D-2A41-E4716CF654A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 bwMode="white">
          <a:xfrm>
            <a:off x="1267923" y="3346710"/>
            <a:ext cx="1906588" cy="471843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Random Forest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352334-DA51-1023-D421-417393DD75A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47599" y="9274317"/>
            <a:ext cx="850999" cy="850999"/>
          </a:xfrm>
          <a:prstGeom prst="ellipse">
            <a:avLst/>
          </a:prstGeom>
          <a:solidFill>
            <a:srgbClr val="383738"/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5" name="Text Placeholder 26">
            <a:extLst>
              <a:ext uri="{FF2B5EF4-FFF2-40B4-BE49-F238E27FC236}">
                <a16:creationId xmlns:a16="http://schemas.microsoft.com/office/drawing/2014/main" id="{2F02F73C-A5FA-986A-D805-1BCCC2F0F5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 bwMode="white">
          <a:xfrm>
            <a:off x="1267923" y="6249065"/>
            <a:ext cx="1906588" cy="471843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 Boost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908928-07CE-8C9F-4387-09FC87BC8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22392" y="0"/>
            <a:ext cx="6783295" cy="1130934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5ABFF6B7-4CA6-794D-90FB-586619E4BA05}"/>
              </a:ext>
            </a:extLst>
          </p:cNvPr>
          <p:cNvSpPr txBox="1">
            <a:spLocks/>
          </p:cNvSpPr>
          <p:nvPr/>
        </p:nvSpPr>
        <p:spPr>
          <a:xfrm>
            <a:off x="13902266" y="2182814"/>
            <a:ext cx="5676371" cy="690561"/>
          </a:xfrm>
          <a:prstGeom prst="rect">
            <a:avLst/>
          </a:prstGeom>
        </p:spPr>
        <p:txBody>
          <a:bodyPr/>
          <a:lstStyle>
            <a:lvl1pPr marL="0">
              <a:defRPr sz="2399"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457253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2pPr>
            <a:lvl3pPr marL="914503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3pPr>
            <a:lvl4pPr marL="1371756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4pPr>
            <a:lvl5pPr marL="1829009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5pPr>
            <a:lvl6pPr marL="2286261">
              <a:defRPr>
                <a:latin typeface="+mn-lt"/>
                <a:ea typeface="+mn-ea"/>
                <a:cs typeface="+mn-cs"/>
              </a:defRPr>
            </a:lvl6pPr>
            <a:lvl7pPr marL="2743514">
              <a:defRPr>
                <a:latin typeface="+mn-lt"/>
                <a:ea typeface="+mn-ea"/>
                <a:cs typeface="+mn-cs"/>
              </a:defRPr>
            </a:lvl7pPr>
            <a:lvl8pPr marL="3200766">
              <a:defRPr>
                <a:latin typeface="+mn-lt"/>
                <a:ea typeface="+mn-ea"/>
                <a:cs typeface="+mn-cs"/>
              </a:defRPr>
            </a:lvl8pPr>
            <a:lvl9pPr marL="3658019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Summary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5C58BA-8E2B-B26C-EDB6-C6635A064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white">
          <a:xfrm>
            <a:off x="13902225" y="2873375"/>
            <a:ext cx="5503375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638499A-6438-CAE8-1824-D5907A4F3BA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 bwMode="white">
          <a:xfrm>
            <a:off x="13902225" y="3287272"/>
            <a:ext cx="5676371" cy="259397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Random Forest performs the best overall.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AdaBoost has the highest recall for class 1, indicating it misses the smallest volume of positive instances.</a:t>
            </a:r>
          </a:p>
          <a:p>
            <a:pPr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 would recommend the Random Forest Model for LBG data as we feel accuracy and precision is most important.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This means we can be more effective in targeting the right customers for retention activity.</a:t>
            </a:r>
            <a:endParaRPr lang="en-GB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38A6EDE-713E-1BD5-035F-B41E47EFE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46B11F-3D12-462B-E8C6-ACE5630C5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schemeClr val="bg1"/>
                </a:solidFill>
              </a:rPr>
              <a:pPr/>
              <a:t>12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38231C-6CA6-A7D3-513E-C81B3C268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30692" y="5656927"/>
            <a:ext cx="983399" cy="983399"/>
          </a:xfrm>
          <a:prstGeom prst="ellipse">
            <a:avLst/>
          </a:prstGeom>
          <a:solidFill>
            <a:srgbClr val="FFFFFF"/>
          </a:solidFill>
          <a:ln w="635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237467" tIns="178100" rIns="178100" bIns="17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ts val="10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9600" b="1" i="0" u="none" strike="noStrike" kern="0" cap="none" spc="-14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Poppins"/>
              <a:ea typeface="+mj-ea"/>
              <a:cs typeface="Poppi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C838D-7A77-A9C8-B7A8-88E4DB8C0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997781" y="5528873"/>
            <a:ext cx="7393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>
                <a:solidFill>
                  <a:schemeClr val="accent5"/>
                </a:solidFill>
                <a:latin typeface="+mn-lt"/>
              </a:rPr>
              <a:t>&gt;</a:t>
            </a:r>
          </a:p>
        </p:txBody>
      </p:sp>
      <p:pic>
        <p:nvPicPr>
          <p:cNvPr id="25" name="Graphic 24" descr="Deciduous tree with solid fill">
            <a:extLst>
              <a:ext uri="{FF2B5EF4-FFF2-40B4-BE49-F238E27FC236}">
                <a16:creationId xmlns:a16="http://schemas.microsoft.com/office/drawing/2014/main" id="{7EA25EFB-0DD7-8FAA-D24C-59214BEE1D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23481" y="9834428"/>
            <a:ext cx="914400" cy="914400"/>
          </a:xfrm>
          <a:prstGeom prst="rect">
            <a:avLst/>
          </a:prstGeom>
        </p:spPr>
      </p:pic>
      <p:pic>
        <p:nvPicPr>
          <p:cNvPr id="26" name="Graphic 25" descr="Deciduous tree with solid fill">
            <a:extLst>
              <a:ext uri="{FF2B5EF4-FFF2-40B4-BE49-F238E27FC236}">
                <a16:creationId xmlns:a16="http://schemas.microsoft.com/office/drawing/2014/main" id="{58A26E1E-E829-E960-F176-111DE239FB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58676" y="4167917"/>
            <a:ext cx="914400" cy="914400"/>
          </a:xfrm>
          <a:prstGeom prst="rect">
            <a:avLst/>
          </a:prstGeom>
        </p:spPr>
      </p:pic>
      <p:pic>
        <p:nvPicPr>
          <p:cNvPr id="27" name="Graphic 26" descr="Deciduous tree with solid fill">
            <a:extLst>
              <a:ext uri="{FF2B5EF4-FFF2-40B4-BE49-F238E27FC236}">
                <a16:creationId xmlns:a16="http://schemas.microsoft.com/office/drawing/2014/main" id="{348FA5CC-24C8-848C-B121-62AB407074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58882" y="4160511"/>
            <a:ext cx="914400" cy="914400"/>
          </a:xfrm>
          <a:prstGeom prst="rect">
            <a:avLst/>
          </a:prstGeom>
        </p:spPr>
      </p:pic>
      <p:pic>
        <p:nvPicPr>
          <p:cNvPr id="32" name="Graphic 31" descr="Muscular arm with solid fill">
            <a:extLst>
              <a:ext uri="{FF2B5EF4-FFF2-40B4-BE49-F238E27FC236}">
                <a16:creationId xmlns:a16="http://schemas.microsoft.com/office/drawing/2014/main" id="{69659D1D-7D69-9FE2-D904-3E5AA86A0C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661725" y="6718292"/>
            <a:ext cx="914400" cy="914400"/>
          </a:xfrm>
          <a:prstGeom prst="rect">
            <a:avLst/>
          </a:prstGeom>
        </p:spPr>
      </p:pic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5B618F6B-23FE-195C-6078-374555857B9C}"/>
              </a:ext>
            </a:extLst>
          </p:cNvPr>
          <p:cNvSpPr txBox="1">
            <a:spLocks/>
          </p:cNvSpPr>
          <p:nvPr/>
        </p:nvSpPr>
        <p:spPr bwMode="white">
          <a:xfrm>
            <a:off x="4401939" y="1955590"/>
            <a:ext cx="2074270" cy="60292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Accuracy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73314D01-8FDA-5BE4-0654-599A8E7609FB}"/>
              </a:ext>
            </a:extLst>
          </p:cNvPr>
          <p:cNvSpPr txBox="1">
            <a:spLocks/>
          </p:cNvSpPr>
          <p:nvPr/>
        </p:nvSpPr>
        <p:spPr bwMode="white">
          <a:xfrm>
            <a:off x="7631034" y="1955590"/>
            <a:ext cx="2074270" cy="60292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Precision</a:t>
            </a:r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168E3857-96BC-F76E-33BF-D171E74BB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789305" y="2852145"/>
            <a:ext cx="45719" cy="2156673"/>
          </a:xfrm>
          <a:custGeom>
            <a:avLst/>
            <a:gdLst/>
            <a:ahLst/>
            <a:cxnLst/>
            <a:rect l="l" t="t" r="r" b="b"/>
            <a:pathLst>
              <a:path h="3738245">
                <a:moveTo>
                  <a:pt x="0" y="0"/>
                </a:moveTo>
                <a:lnTo>
                  <a:pt x="0" y="3738106"/>
                </a:lnTo>
              </a:path>
            </a:pathLst>
          </a:custGeom>
          <a:ln w="10470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04AEAC91-43E8-8B86-41A7-C20F1A19FD29}"/>
              </a:ext>
            </a:extLst>
          </p:cNvPr>
          <p:cNvSpPr txBox="1">
            <a:spLocks/>
          </p:cNvSpPr>
          <p:nvPr/>
        </p:nvSpPr>
        <p:spPr bwMode="white">
          <a:xfrm>
            <a:off x="11015188" y="1955590"/>
            <a:ext cx="2074270" cy="60292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Recall</a:t>
            </a:r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F9CE4B62-ACFA-24D1-3C25-91C44AFCD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789305" y="5654675"/>
            <a:ext cx="45719" cy="2156673"/>
          </a:xfrm>
          <a:custGeom>
            <a:avLst/>
            <a:gdLst/>
            <a:ahLst/>
            <a:cxnLst/>
            <a:rect l="l" t="t" r="r" b="b"/>
            <a:pathLst>
              <a:path h="3738245">
                <a:moveTo>
                  <a:pt x="0" y="0"/>
                </a:moveTo>
                <a:lnTo>
                  <a:pt x="0" y="3738106"/>
                </a:lnTo>
              </a:path>
            </a:pathLst>
          </a:custGeom>
          <a:ln w="10470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2">
            <a:extLst>
              <a:ext uri="{FF2B5EF4-FFF2-40B4-BE49-F238E27FC236}">
                <a16:creationId xmlns:a16="http://schemas.microsoft.com/office/drawing/2014/main" id="{1AC07CA8-8EDB-1E60-86F4-6BC4C9CCE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789305" y="8558724"/>
            <a:ext cx="45719" cy="2156673"/>
          </a:xfrm>
          <a:custGeom>
            <a:avLst/>
            <a:gdLst/>
            <a:ahLst/>
            <a:cxnLst/>
            <a:rect l="l" t="t" r="r" b="b"/>
            <a:pathLst>
              <a:path h="3738245">
                <a:moveTo>
                  <a:pt x="0" y="0"/>
                </a:moveTo>
                <a:lnTo>
                  <a:pt x="0" y="3738106"/>
                </a:lnTo>
              </a:path>
            </a:pathLst>
          </a:custGeom>
          <a:ln w="10470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2">
            <a:extLst>
              <a:ext uri="{FF2B5EF4-FFF2-40B4-BE49-F238E27FC236}">
                <a16:creationId xmlns:a16="http://schemas.microsoft.com/office/drawing/2014/main" id="{90F0BF9F-55E1-6FE5-67B8-A84CC882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7772849" y="4152092"/>
            <a:ext cx="78425" cy="8102813"/>
          </a:xfrm>
          <a:custGeom>
            <a:avLst/>
            <a:gdLst/>
            <a:ahLst/>
            <a:cxnLst/>
            <a:rect l="l" t="t" r="r" b="b"/>
            <a:pathLst>
              <a:path h="3738245">
                <a:moveTo>
                  <a:pt x="0" y="0"/>
                </a:moveTo>
                <a:lnTo>
                  <a:pt x="0" y="3738106"/>
                </a:lnTo>
              </a:path>
            </a:pathLst>
          </a:custGeom>
          <a:ln w="10470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22">
            <a:extLst>
              <a:ext uri="{FF2B5EF4-FFF2-40B4-BE49-F238E27FC236}">
                <a16:creationId xmlns:a16="http://schemas.microsoft.com/office/drawing/2014/main" id="{33D7C6D8-52CC-E47A-8731-03E08EA9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7772849" y="1229148"/>
            <a:ext cx="78425" cy="8102813"/>
          </a:xfrm>
          <a:custGeom>
            <a:avLst/>
            <a:gdLst/>
            <a:ahLst/>
            <a:cxnLst/>
            <a:rect l="l" t="t" r="r" b="b"/>
            <a:pathLst>
              <a:path h="3738245">
                <a:moveTo>
                  <a:pt x="0" y="0"/>
                </a:moveTo>
                <a:lnTo>
                  <a:pt x="0" y="3738106"/>
                </a:lnTo>
              </a:path>
            </a:pathLst>
          </a:custGeom>
          <a:ln w="10470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2">
            <a:extLst>
              <a:ext uri="{FF2B5EF4-FFF2-40B4-BE49-F238E27FC236}">
                <a16:creationId xmlns:a16="http://schemas.microsoft.com/office/drawing/2014/main" id="{A8CF4E25-0C82-60F4-ADA1-45E7A831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9953344" y="2852145"/>
            <a:ext cx="45719" cy="2156673"/>
          </a:xfrm>
          <a:custGeom>
            <a:avLst/>
            <a:gdLst/>
            <a:ahLst/>
            <a:cxnLst/>
            <a:rect l="l" t="t" r="r" b="b"/>
            <a:pathLst>
              <a:path h="3738245">
                <a:moveTo>
                  <a:pt x="0" y="0"/>
                </a:moveTo>
                <a:lnTo>
                  <a:pt x="0" y="3738106"/>
                </a:lnTo>
              </a:path>
            </a:pathLst>
          </a:custGeom>
          <a:ln w="10470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22">
            <a:extLst>
              <a:ext uri="{FF2B5EF4-FFF2-40B4-BE49-F238E27FC236}">
                <a16:creationId xmlns:a16="http://schemas.microsoft.com/office/drawing/2014/main" id="{521A0E6F-0C68-6F2F-D6B2-A640B4EE1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9953344" y="5654675"/>
            <a:ext cx="45719" cy="2156673"/>
          </a:xfrm>
          <a:custGeom>
            <a:avLst/>
            <a:gdLst/>
            <a:ahLst/>
            <a:cxnLst/>
            <a:rect l="l" t="t" r="r" b="b"/>
            <a:pathLst>
              <a:path h="3738245">
                <a:moveTo>
                  <a:pt x="0" y="0"/>
                </a:moveTo>
                <a:lnTo>
                  <a:pt x="0" y="3738106"/>
                </a:lnTo>
              </a:path>
            </a:pathLst>
          </a:custGeom>
          <a:ln w="10470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22">
            <a:extLst>
              <a:ext uri="{FF2B5EF4-FFF2-40B4-BE49-F238E27FC236}">
                <a16:creationId xmlns:a16="http://schemas.microsoft.com/office/drawing/2014/main" id="{042E0F79-F6A9-5613-77B3-77CF45EB1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9946999" y="8520204"/>
            <a:ext cx="45719" cy="2156673"/>
          </a:xfrm>
          <a:custGeom>
            <a:avLst/>
            <a:gdLst/>
            <a:ahLst/>
            <a:cxnLst/>
            <a:rect l="l" t="t" r="r" b="b"/>
            <a:pathLst>
              <a:path h="3738245">
                <a:moveTo>
                  <a:pt x="0" y="0"/>
                </a:moveTo>
                <a:lnTo>
                  <a:pt x="0" y="3738106"/>
                </a:lnTo>
              </a:path>
            </a:pathLst>
          </a:custGeom>
          <a:ln w="10470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1F4C1C-0184-9A6B-314B-21D37F94846D}"/>
              </a:ext>
            </a:extLst>
          </p:cNvPr>
          <p:cNvSpPr txBox="1"/>
          <p:nvPr/>
        </p:nvSpPr>
        <p:spPr>
          <a:xfrm>
            <a:off x="7711187" y="9189846"/>
            <a:ext cx="16863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62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%</a:t>
            </a:r>
            <a:endParaRPr kumimoji="0" lang="en-GB" sz="5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C88AC3-D65E-239F-F3C9-28A8D337CDB9}"/>
              </a:ext>
            </a:extLst>
          </p:cNvPr>
          <p:cNvSpPr txBox="1"/>
          <p:nvPr/>
        </p:nvSpPr>
        <p:spPr>
          <a:xfrm>
            <a:off x="4563152" y="6337176"/>
            <a:ext cx="16863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77%</a:t>
            </a:r>
            <a:endParaRPr kumimoji="0" lang="en-GB" sz="5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9BB9D4-CD30-ABB0-BCF4-8A9506200E5C}"/>
              </a:ext>
            </a:extLst>
          </p:cNvPr>
          <p:cNvSpPr txBox="1"/>
          <p:nvPr/>
        </p:nvSpPr>
        <p:spPr>
          <a:xfrm>
            <a:off x="4552998" y="3484676"/>
            <a:ext cx="16863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400" b="1" spc="0" dirty="0">
                <a:gradFill>
                  <a:gsLst>
                    <a:gs pos="60000">
                      <a:srgbClr val="2D843F"/>
                    </a:gs>
                    <a:gs pos="0">
                      <a:srgbClr val="007C43"/>
                    </a:gs>
                    <a:gs pos="100000">
                      <a:srgbClr val="598C3B"/>
                    </a:gs>
                  </a:gsLst>
                  <a:lin ang="0" scaled="1"/>
                </a:gradFill>
                <a:latin typeface="+mn-lt"/>
              </a:rPr>
              <a:t>86%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04B829-71D4-3E6E-873C-DAEF7992930C}"/>
              </a:ext>
            </a:extLst>
          </p:cNvPr>
          <p:cNvSpPr txBox="1"/>
          <p:nvPr/>
        </p:nvSpPr>
        <p:spPr>
          <a:xfrm>
            <a:off x="4552997" y="9201986"/>
            <a:ext cx="16863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83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%</a:t>
            </a:r>
            <a:endParaRPr kumimoji="0" lang="en-GB" sz="5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30B431-38CA-5325-1325-531AB132FA5A}"/>
              </a:ext>
            </a:extLst>
          </p:cNvPr>
          <p:cNvSpPr txBox="1"/>
          <p:nvPr/>
        </p:nvSpPr>
        <p:spPr>
          <a:xfrm>
            <a:off x="7711187" y="3484676"/>
            <a:ext cx="16863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400" b="1" spc="0" dirty="0">
                <a:gradFill>
                  <a:gsLst>
                    <a:gs pos="60000">
                      <a:srgbClr val="2D843F"/>
                    </a:gs>
                    <a:gs pos="0">
                      <a:srgbClr val="007C43"/>
                    </a:gs>
                    <a:gs pos="100000">
                      <a:srgbClr val="598C3B"/>
                    </a:gs>
                  </a:gsLst>
                  <a:lin ang="0" scaled="1"/>
                </a:gradFill>
                <a:latin typeface="+mn-lt"/>
              </a:rPr>
              <a:t>81%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E94BFB-E6DE-1B9E-8A0C-66CB0EEED798}"/>
              </a:ext>
            </a:extLst>
          </p:cNvPr>
          <p:cNvSpPr txBox="1"/>
          <p:nvPr/>
        </p:nvSpPr>
        <p:spPr>
          <a:xfrm>
            <a:off x="7646147" y="6321654"/>
            <a:ext cx="16863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47%</a:t>
            </a:r>
            <a:endParaRPr kumimoji="0" lang="en-GB" sz="5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EADFA0-4F2B-1A7F-F684-CC987C7C997B}"/>
              </a:ext>
            </a:extLst>
          </p:cNvPr>
          <p:cNvSpPr txBox="1"/>
          <p:nvPr/>
        </p:nvSpPr>
        <p:spPr>
          <a:xfrm>
            <a:off x="10709905" y="9157986"/>
            <a:ext cx="16863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46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%</a:t>
            </a:r>
            <a:endParaRPr kumimoji="0" lang="en-GB" sz="5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9D4F00-26B7-DC11-CEEC-CD0955C1E5C1}"/>
              </a:ext>
            </a:extLst>
          </p:cNvPr>
          <p:cNvSpPr txBox="1"/>
          <p:nvPr/>
        </p:nvSpPr>
        <p:spPr>
          <a:xfrm>
            <a:off x="10709905" y="3443368"/>
            <a:ext cx="1760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45%</a:t>
            </a:r>
            <a:endParaRPr kumimoji="0" lang="en-GB" sz="5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C33BAF-359B-AA93-2CEA-BF97EAC4F994}"/>
              </a:ext>
            </a:extLst>
          </p:cNvPr>
          <p:cNvSpPr txBox="1"/>
          <p:nvPr/>
        </p:nvSpPr>
        <p:spPr>
          <a:xfrm>
            <a:off x="10807890" y="6321654"/>
            <a:ext cx="16863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400" b="1" spc="0" dirty="0">
                <a:gradFill>
                  <a:gsLst>
                    <a:gs pos="60000">
                      <a:srgbClr val="2D843F"/>
                    </a:gs>
                    <a:gs pos="0">
                      <a:srgbClr val="007C43"/>
                    </a:gs>
                    <a:gs pos="100000">
                      <a:srgbClr val="598C3B"/>
                    </a:gs>
                  </a:gsLst>
                  <a:lin ang="0" scaled="1"/>
                </a:gradFill>
                <a:latin typeface="+mn-lt"/>
              </a:rPr>
              <a:t>77%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ADA54054-ADC0-385C-82A7-8C63ABF228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 bwMode="white">
          <a:xfrm>
            <a:off x="1198598" y="9106413"/>
            <a:ext cx="1906588" cy="471843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Decision Tree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8462E297-6D83-5AD4-C5C0-4F0B0D3DE110}"/>
              </a:ext>
            </a:extLst>
          </p:cNvPr>
          <p:cNvSpPr txBox="1">
            <a:spLocks/>
          </p:cNvSpPr>
          <p:nvPr/>
        </p:nvSpPr>
        <p:spPr>
          <a:xfrm>
            <a:off x="954073" y="732611"/>
            <a:ext cx="12025313" cy="953128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1507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750" b="1" i="0" kern="120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 defTabSz="914400">
              <a:spcBef>
                <a:spcPts val="0"/>
              </a:spcBef>
              <a:defRPr/>
            </a:pPr>
            <a:r>
              <a:rPr lang="en-US" sz="4800" kern="0" spc="-140" dirty="0">
                <a:solidFill>
                  <a:srgbClr val="282828"/>
                </a:solidFill>
              </a:rPr>
              <a:t>M</a:t>
            </a:r>
            <a:r>
              <a:rPr lang="en-GB" sz="4800" kern="0" spc="-140" dirty="0" err="1">
                <a:solidFill>
                  <a:srgbClr val="282828"/>
                </a:solidFill>
              </a:rPr>
              <a:t>achine</a:t>
            </a:r>
            <a:r>
              <a:rPr lang="en-GB" sz="4800" kern="0" spc="-140" dirty="0">
                <a:solidFill>
                  <a:srgbClr val="282828"/>
                </a:solidFill>
              </a:rPr>
              <a:t> Learning: Performance</a:t>
            </a:r>
          </a:p>
        </p:txBody>
      </p:sp>
    </p:spTree>
    <p:extLst>
      <p:ext uri="{BB962C8B-B14F-4D97-AF65-F5344CB8AC3E}">
        <p14:creationId xmlns:p14="http://schemas.microsoft.com/office/powerpoint/2010/main" val="216005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A4EE65-C048-88FF-BDFB-AA5632630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87238" y="2108853"/>
            <a:ext cx="8067496" cy="4230121"/>
          </a:xfrm>
          <a:prstGeom prst="rect">
            <a:avLst/>
          </a:prstGeom>
          <a:solidFill>
            <a:srgbClr val="282828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A5284FFB-AFCF-2991-6535-E80F55813AE0}"/>
              </a:ext>
            </a:extLst>
          </p:cNvPr>
          <p:cNvSpPr txBox="1">
            <a:spLocks/>
          </p:cNvSpPr>
          <p:nvPr/>
        </p:nvSpPr>
        <p:spPr>
          <a:xfrm>
            <a:off x="13902266" y="2182814"/>
            <a:ext cx="5676371" cy="690561"/>
          </a:xfrm>
          <a:prstGeom prst="rect">
            <a:avLst/>
          </a:prstGeom>
        </p:spPr>
        <p:txBody>
          <a:bodyPr/>
          <a:lstStyle>
            <a:lvl1pPr marL="0">
              <a:defRPr sz="2399"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457253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2pPr>
            <a:lvl3pPr marL="914503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3pPr>
            <a:lvl4pPr marL="1371756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4pPr>
            <a:lvl5pPr marL="1829009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5pPr>
            <a:lvl6pPr marL="2286261">
              <a:defRPr>
                <a:latin typeface="+mn-lt"/>
                <a:ea typeface="+mn-ea"/>
                <a:cs typeface="+mn-cs"/>
              </a:defRPr>
            </a:lvl6pPr>
            <a:lvl7pPr marL="2743514">
              <a:defRPr>
                <a:latin typeface="+mn-lt"/>
                <a:ea typeface="+mn-ea"/>
                <a:cs typeface="+mn-cs"/>
              </a:defRPr>
            </a:lvl7pPr>
            <a:lvl8pPr marL="3200766">
              <a:defRPr>
                <a:latin typeface="+mn-lt"/>
                <a:ea typeface="+mn-ea"/>
                <a:cs typeface="+mn-cs"/>
              </a:defRPr>
            </a:lvl8pPr>
            <a:lvl9pPr marL="3658019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Process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BFF74D0-8854-513D-EED9-7594F6E75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82E4F213-B318-4EAF-8178-E974026B8313}"/>
              </a:ext>
            </a:extLst>
          </p:cNvPr>
          <p:cNvSpPr txBox="1">
            <a:spLocks/>
          </p:cNvSpPr>
          <p:nvPr/>
        </p:nvSpPr>
        <p:spPr>
          <a:xfrm>
            <a:off x="954072" y="2182814"/>
            <a:ext cx="12025313" cy="6811284"/>
          </a:xfrm>
          <a:prstGeom prst="rect">
            <a:avLst/>
          </a:prstGeom>
        </p:spPr>
        <p:txBody>
          <a:bodyPr/>
          <a:lstStyle>
            <a:lvl1pPr marL="285754" indent="-285754">
              <a:buClr>
                <a:srgbClr val="CE143D"/>
              </a:buClr>
              <a:buFont typeface="Wingdings" panose="05000000000000000000" pitchFamily="2" charset="2"/>
              <a:buChar char="§"/>
              <a:defRPr sz="2000"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743007" indent="-285754">
              <a:buClr>
                <a:srgbClr val="CE143D"/>
              </a:buClr>
              <a:buFont typeface="Wingdings" panose="05000000000000000000" pitchFamily="2" charset="2"/>
              <a:buChar char="§"/>
              <a:defRPr sz="2000"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2pPr>
            <a:lvl3pPr marL="1200258" indent="-285754">
              <a:buClr>
                <a:srgbClr val="CE143D"/>
              </a:buClr>
              <a:buFont typeface="Wingdings" panose="05000000000000000000" pitchFamily="2" charset="2"/>
              <a:buChar char="§"/>
              <a:defRPr sz="2000"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3pPr>
            <a:lvl4pPr marL="1657510" indent="-285754">
              <a:buClr>
                <a:srgbClr val="CE143D"/>
              </a:buClr>
              <a:buFont typeface="Wingdings" panose="05000000000000000000" pitchFamily="2" charset="2"/>
              <a:buChar char="§"/>
              <a:defRPr sz="2000"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4pPr>
            <a:lvl5pPr marL="2114763" indent="-285754">
              <a:buClr>
                <a:srgbClr val="CE143D"/>
              </a:buClr>
              <a:buFont typeface="Wingdings" panose="05000000000000000000" pitchFamily="2" charset="2"/>
              <a:buChar char="§"/>
              <a:defRPr sz="2000"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5pPr>
            <a:lvl6pPr marL="2286261">
              <a:defRPr>
                <a:latin typeface="+mn-lt"/>
                <a:ea typeface="+mn-ea"/>
                <a:cs typeface="+mn-cs"/>
              </a:defRPr>
            </a:lvl6pPr>
            <a:lvl7pPr marL="2743514">
              <a:defRPr>
                <a:latin typeface="+mn-lt"/>
                <a:ea typeface="+mn-ea"/>
                <a:cs typeface="+mn-cs"/>
              </a:defRPr>
            </a:lvl7pPr>
            <a:lvl8pPr marL="3200766">
              <a:defRPr>
                <a:latin typeface="+mn-lt"/>
                <a:ea typeface="+mn-ea"/>
                <a:cs typeface="+mn-cs"/>
              </a:defRPr>
            </a:lvl8pPr>
            <a:lvl9pPr marL="3658019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GB" sz="18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8A68CB-6D27-407D-AE50-31BD7F3D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66658" y="6170241"/>
            <a:ext cx="4319792" cy="3845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5A7E71E4-F996-4751-BE12-C6BEB84E2589}"/>
              </a:ext>
            </a:extLst>
          </p:cNvPr>
          <p:cNvSpPr txBox="1">
            <a:spLocks/>
          </p:cNvSpPr>
          <p:nvPr/>
        </p:nvSpPr>
        <p:spPr bwMode="white">
          <a:xfrm>
            <a:off x="1951446" y="2931408"/>
            <a:ext cx="3810301" cy="69826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Features</a:t>
            </a:r>
            <a:endParaRPr lang="en-GB" sz="5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3719F3F4-1874-4703-8263-73D198E50A59}"/>
              </a:ext>
            </a:extLst>
          </p:cNvPr>
          <p:cNvSpPr txBox="1">
            <a:spLocks/>
          </p:cNvSpPr>
          <p:nvPr/>
        </p:nvSpPr>
        <p:spPr bwMode="white">
          <a:xfrm>
            <a:off x="11724418" y="5098229"/>
            <a:ext cx="3810301" cy="100041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CB476C-5211-4CE9-97D5-FE5360ECF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54734" y="6356127"/>
            <a:ext cx="8067496" cy="4230121"/>
          </a:xfrm>
          <a:prstGeom prst="rect">
            <a:avLst/>
          </a:prstGeom>
          <a:solidFill>
            <a:srgbClr val="282828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0" name="Text Placeholder 1">
            <a:extLst>
              <a:ext uri="{FF2B5EF4-FFF2-40B4-BE49-F238E27FC236}">
                <a16:creationId xmlns:a16="http://schemas.microsoft.com/office/drawing/2014/main" id="{BD8C0E5A-9E34-44D1-8419-1A599D50F110}"/>
              </a:ext>
            </a:extLst>
          </p:cNvPr>
          <p:cNvSpPr txBox="1">
            <a:spLocks/>
          </p:cNvSpPr>
          <p:nvPr/>
        </p:nvSpPr>
        <p:spPr bwMode="white">
          <a:xfrm>
            <a:off x="10038613" y="7027901"/>
            <a:ext cx="3810301" cy="69826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5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Result</a:t>
            </a:r>
          </a:p>
        </p:txBody>
      </p:sp>
      <p:pic>
        <p:nvPicPr>
          <p:cNvPr id="42" name="Picture Placeholder 6">
            <a:extLst>
              <a:ext uri="{FF2B5EF4-FFF2-40B4-BE49-F238E27FC236}">
                <a16:creationId xmlns:a16="http://schemas.microsoft.com/office/drawing/2014/main" id="{8EAF8A26-28DD-423E-9B85-49A97EC43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768" b="7768"/>
          <a:stretch/>
        </p:blipFill>
        <p:spPr bwMode="black">
          <a:xfrm>
            <a:off x="9994631" y="6461603"/>
            <a:ext cx="720057" cy="698267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7638BB4-FBC5-49A9-92F2-9EA7D855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5866" y="2396925"/>
            <a:ext cx="564176" cy="534483"/>
          </a:xfrm>
          <a:prstGeom prst="rect">
            <a:avLst/>
          </a:prstGeom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22C3C9AC-6530-4487-A7B3-951491AE2D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8"/>
          <a:stretch/>
        </p:blipFill>
        <p:spPr bwMode="auto">
          <a:xfrm>
            <a:off x="1550845" y="7087568"/>
            <a:ext cx="7228082" cy="405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1007868-6EB6-6D13-F7F7-4FF6DA335D96}"/>
              </a:ext>
            </a:extLst>
          </p:cNvPr>
          <p:cNvSpPr txBox="1">
            <a:spLocks/>
          </p:cNvSpPr>
          <p:nvPr/>
        </p:nvSpPr>
        <p:spPr bwMode="white">
          <a:xfrm>
            <a:off x="12816890" y="7159599"/>
            <a:ext cx="4285264" cy="92481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2000" b="1" dirty="0">
                <a:solidFill>
                  <a:schemeClr val="bg1"/>
                </a:solidFill>
                <a:effectLst/>
              </a:rPr>
              <a:t>Correct Predictions:</a:t>
            </a:r>
            <a:r>
              <a:rPr lang="en-US" sz="2000" dirty="0">
                <a:solidFill>
                  <a:schemeClr val="bg1"/>
                </a:solidFill>
                <a:effectLst/>
              </a:rPr>
              <a:t> The model accurately predicts about 82% of the time whether a customer will stay or leave the bank.</a:t>
            </a:r>
          </a:p>
          <a:p>
            <a:pPr rtl="0"/>
            <a:endParaRPr lang="en-US" sz="2000" dirty="0">
              <a:solidFill>
                <a:schemeClr val="bg1"/>
              </a:solidFill>
              <a:effectLst/>
            </a:endParaRPr>
          </a:p>
          <a:p>
            <a:pPr rtl="0"/>
            <a:r>
              <a:rPr lang="en-US" sz="2000" b="1" dirty="0">
                <a:solidFill>
                  <a:schemeClr val="bg1"/>
                </a:solidFill>
                <a:effectLst/>
              </a:rPr>
              <a:t>Identifying Customers Leaving:</a:t>
            </a:r>
            <a:r>
              <a:rPr lang="en-US" sz="2000" dirty="0">
                <a:solidFill>
                  <a:schemeClr val="bg1"/>
                </a:solidFill>
                <a:effectLst/>
              </a:rPr>
              <a:t> It successfully identifies around 65% of the customers who are leaving the bank.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DD49C-7464-5B04-0367-DA7541EECA20}"/>
              </a:ext>
            </a:extLst>
          </p:cNvPr>
          <p:cNvSpPr txBox="1">
            <a:spLocks/>
          </p:cNvSpPr>
          <p:nvPr/>
        </p:nvSpPr>
        <p:spPr>
          <a:xfrm>
            <a:off x="954073" y="732611"/>
            <a:ext cx="12025313" cy="953128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1507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750" b="1" i="0" kern="120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 defTabSz="914400">
              <a:spcBef>
                <a:spcPts val="0"/>
              </a:spcBef>
              <a:defRPr/>
            </a:pPr>
            <a:r>
              <a:rPr lang="en-US" sz="4800" kern="0" spc="-140" dirty="0">
                <a:solidFill>
                  <a:srgbClr val="282828"/>
                </a:solidFill>
              </a:rPr>
              <a:t>M</a:t>
            </a:r>
            <a:r>
              <a:rPr lang="en-GB" sz="4800" kern="0" spc="-140" dirty="0" err="1">
                <a:solidFill>
                  <a:srgbClr val="282828"/>
                </a:solidFill>
              </a:rPr>
              <a:t>achine</a:t>
            </a:r>
            <a:r>
              <a:rPr lang="en-GB" sz="4800" kern="0" spc="-140" dirty="0">
                <a:solidFill>
                  <a:srgbClr val="282828"/>
                </a:solidFill>
              </a:rPr>
              <a:t> Learning: Best Model</a:t>
            </a:r>
          </a:p>
        </p:txBody>
      </p:sp>
      <p:sp>
        <p:nvSpPr>
          <p:cNvPr id="7" name="TextBox 32">
            <a:extLst>
              <a:ext uri="{FF2B5EF4-FFF2-40B4-BE49-F238E27FC236}">
                <a16:creationId xmlns:a16="http://schemas.microsoft.com/office/drawing/2014/main" id="{ABBFA435-1F3A-53AF-A6B4-1AD19ED22C5D}"/>
              </a:ext>
            </a:extLst>
          </p:cNvPr>
          <p:cNvSpPr txBox="1"/>
          <p:nvPr/>
        </p:nvSpPr>
        <p:spPr>
          <a:xfrm>
            <a:off x="11437194" y="2120454"/>
            <a:ext cx="630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r>
              <a:rPr lang="en-GB" sz="2400" b="1" dirty="0">
                <a:latin typeface="+mn-lt"/>
              </a:rPr>
              <a:t>Top 5 Features: Random Forest</a:t>
            </a:r>
            <a:endParaRPr lang="en-GB" sz="2400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970F80-80C0-1C99-B699-E24D32BD007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296"/>
          <a:stretch/>
        </p:blipFill>
        <p:spPr>
          <a:xfrm>
            <a:off x="10218431" y="2712027"/>
            <a:ext cx="7260965" cy="3576638"/>
          </a:xfrm>
          <a:prstGeom prst="rect">
            <a:avLst/>
          </a:prstGeom>
        </p:spPr>
      </p:pic>
      <p:sp>
        <p:nvSpPr>
          <p:cNvPr id="10" name="TextBox 32">
            <a:extLst>
              <a:ext uri="{FF2B5EF4-FFF2-40B4-BE49-F238E27FC236}">
                <a16:creationId xmlns:a16="http://schemas.microsoft.com/office/drawing/2014/main" id="{9F45E98D-7F12-80D9-777B-E3343E19EB9C}"/>
              </a:ext>
            </a:extLst>
          </p:cNvPr>
          <p:cNvSpPr txBox="1"/>
          <p:nvPr/>
        </p:nvSpPr>
        <p:spPr>
          <a:xfrm>
            <a:off x="2607230" y="6531255"/>
            <a:ext cx="630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r>
              <a:rPr lang="en-GB" sz="2400" b="1" dirty="0">
                <a:latin typeface="+mn-lt"/>
              </a:rPr>
              <a:t>Confusion Matrix: Random Forest</a:t>
            </a:r>
            <a:endParaRPr lang="en-GB" sz="2400" dirty="0">
              <a:latin typeface="+mn-lt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FE2C2B3-8045-C447-A9B2-1206464B9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5"/>
            <a:ext cx="4624308" cy="215444"/>
          </a:xfrm>
        </p:spPr>
        <p:txBody>
          <a:bodyPr/>
          <a:lstStyle/>
          <a:p>
            <a:fld id="{B6F15528-21DE-4FAA-801E-634DDDAF4B2B}" type="slidenum">
              <a:rPr lang="en-GB" smtClean="0">
                <a:solidFill>
                  <a:schemeClr val="tx1"/>
                </a:solidFill>
              </a:rPr>
              <a:pPr/>
              <a:t>13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615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BB54FE-86C4-5C34-0282-A694157AD3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51149" y="783513"/>
            <a:ext cx="15040478" cy="122635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Poppins"/>
              </a:rPr>
              <a:t>Demonstration: Self-Serve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595D8-48BA-6444-0515-13B1AFF17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5" name="Online Media 4" title="Self Serve Calculator">
            <a:hlinkClick r:id="" action="ppaction://media"/>
            <a:extLst>
              <a:ext uri="{FF2B5EF4-FFF2-40B4-BE49-F238E27FC236}">
                <a16:creationId xmlns:a16="http://schemas.microsoft.com/office/drawing/2014/main" id="{801FACEA-0EE6-4350-5FD3-E1EE0024FC0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20983" y="2283304"/>
            <a:ext cx="14588555" cy="824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3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6AB4"/>
            </a:gs>
            <a:gs pos="50000">
              <a:srgbClr val="277A92"/>
            </a:gs>
            <a:gs pos="100000">
              <a:srgbClr val="4E8A70"/>
            </a:gs>
          </a:gsLst>
          <a:lin ang="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5590D3-8720-0C86-085E-88690FDFF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1E5C3CC4-94FA-FEDF-27D7-CEBBE7C7AEA4}"/>
              </a:ext>
            </a:extLst>
          </p:cNvPr>
          <p:cNvSpPr txBox="1">
            <a:spLocks/>
          </p:cNvSpPr>
          <p:nvPr/>
        </p:nvSpPr>
        <p:spPr bwMode="white">
          <a:xfrm>
            <a:off x="1666373" y="3827471"/>
            <a:ext cx="5161370" cy="915979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Chapter 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2CB726B5-CE05-42E8-ADD5-0AE17787E9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 bwMode="white">
          <a:xfrm>
            <a:off x="1666373" y="4524668"/>
            <a:ext cx="7877677" cy="47971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kern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Using </a:t>
            </a:r>
            <a:r>
              <a:rPr lang="en-GB" sz="8000" b="1" kern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Google Cloud Technology</a:t>
            </a:r>
            <a:endParaRPr kumimoji="0" lang="en-GB" sz="8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C41D384A-76EE-B51D-AEA3-4812FD4D1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0561641" y="2730500"/>
            <a:ext cx="8229598" cy="641985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sz="8750" b="1" i="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>
              <a:defRPr/>
            </a:pPr>
            <a:r>
              <a:rPr lang="en-GB" sz="48000" dirty="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05</a:t>
            </a:r>
          </a:p>
          <a:p>
            <a:pPr>
              <a:defRPr/>
            </a:pPr>
            <a:endParaRPr lang="en-GB" sz="48000" dirty="0">
              <a:solidFill>
                <a:schemeClr val="bg1"/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pic>
        <p:nvPicPr>
          <p:cNvPr id="7" name="Picture 6" descr="LBG Logo">
            <a:extLst>
              <a:ext uri="{FF2B5EF4-FFF2-40B4-BE49-F238E27FC236}">
                <a16:creationId xmlns:a16="http://schemas.microsoft.com/office/drawing/2014/main" id="{92A2D2EF-DBA7-7CF5-6AD4-F62EFB44624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40165"/>
            <a:ext cx="2140119" cy="10847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F2E6EA-6181-D64E-762A-509D76FD1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schemeClr val="bg1"/>
                </a:solidFill>
              </a:rPr>
              <a:pPr/>
              <a:t>15</a:t>
            </a:fld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276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6B502-1BA8-7B09-D0E4-8137798F1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CE17DDE2-9D33-8E79-D1EA-61218851598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86347" y="795223"/>
            <a:ext cx="15562276" cy="138918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spc="-120" dirty="0">
                <a:solidFill>
                  <a:srgbClr val="007C43"/>
                </a:solidFill>
                <a:latin typeface="Poppins"/>
                <a:ea typeface="+mj-ea"/>
                <a:cs typeface="Poppins"/>
              </a:rPr>
              <a:t>Project benefits from using GCP Technologies</a:t>
            </a:r>
            <a:endParaRPr kumimoji="0" lang="en-GB" b="1" i="0" u="none" strike="noStrike" kern="0" cap="none" spc="-120" normalizeH="0" baseline="0" noProof="0" dirty="0">
              <a:ln>
                <a:noFill/>
              </a:ln>
              <a:solidFill>
                <a:srgbClr val="007C43"/>
              </a:solidFill>
              <a:effectLst/>
              <a:uLnTx/>
              <a:uFillTx/>
              <a:latin typeface="Poppins"/>
              <a:ea typeface="+mj-ea"/>
              <a:cs typeface="Poppi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BBD2EC-0F03-FF07-5EE5-3D2703004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529841"/>
            <a:ext cx="6710400" cy="877950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38FE018F-989D-F8E7-A871-504B19487D28}"/>
              </a:ext>
            </a:extLst>
          </p:cNvPr>
          <p:cNvSpPr txBox="1">
            <a:spLocks/>
          </p:cNvSpPr>
          <p:nvPr/>
        </p:nvSpPr>
        <p:spPr bwMode="white">
          <a:xfrm>
            <a:off x="813146" y="2821331"/>
            <a:ext cx="4667039" cy="53923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Next Step</a:t>
            </a:r>
            <a:endParaRPr lang="en-GB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94B57C21-8A65-EA5E-47D5-09B9BE82B76A}"/>
              </a:ext>
            </a:extLst>
          </p:cNvPr>
          <p:cNvSpPr txBox="1">
            <a:spLocks/>
          </p:cNvSpPr>
          <p:nvPr/>
        </p:nvSpPr>
        <p:spPr bwMode="white">
          <a:xfrm>
            <a:off x="493939" y="5114426"/>
            <a:ext cx="5551319" cy="430847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fully </a:t>
            </a:r>
            <a:r>
              <a:rPr lang="en-US" sz="4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realise</a:t>
            </a:r>
            <a:r>
              <a:rPr lang="en-US" sz="4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our data and insight capability, moving this project to Google Cloud Platform will be hugely beneficial.</a:t>
            </a:r>
            <a:endParaRPr lang="en-GB" sz="4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12935-359F-A022-0CCD-836A464CB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4168" y="2529842"/>
            <a:ext cx="6751122" cy="8779508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770CC8E8-C429-93FD-3A28-A07A084F0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19044" y="2768225"/>
            <a:ext cx="665285" cy="647482"/>
          </a:xfrm>
          <a:prstGeom prst="chevron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BA5850A1-051F-E2D1-EA0B-E7DE1B93A4E3}"/>
              </a:ext>
            </a:extLst>
          </p:cNvPr>
          <p:cNvSpPr txBox="1">
            <a:spLocks/>
          </p:cNvSpPr>
          <p:nvPr/>
        </p:nvSpPr>
        <p:spPr>
          <a:xfrm>
            <a:off x="7880897" y="2821331"/>
            <a:ext cx="4667039" cy="53923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Benefits</a:t>
            </a:r>
            <a:endParaRPr lang="en-GB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50" name="Group 49" descr="chart showing growth">
            <a:extLst>
              <a:ext uri="{FF2B5EF4-FFF2-40B4-BE49-F238E27FC236}">
                <a16:creationId xmlns:a16="http://schemas.microsoft.com/office/drawing/2014/main" id="{C33B3BC8-512A-6101-2B5F-F66F4B38F6EE}"/>
              </a:ext>
            </a:extLst>
          </p:cNvPr>
          <p:cNvGrpSpPr/>
          <p:nvPr/>
        </p:nvGrpSpPr>
        <p:grpSpPr>
          <a:xfrm>
            <a:off x="7403555" y="4205044"/>
            <a:ext cx="904397" cy="940939"/>
            <a:chOff x="16613656" y="8805024"/>
            <a:chExt cx="904397" cy="940939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DDB3868-B303-1496-0FFC-07A251C6F782}"/>
                </a:ext>
              </a:extLst>
            </p:cNvPr>
            <p:cNvSpPr/>
            <p:nvPr/>
          </p:nvSpPr>
          <p:spPr>
            <a:xfrm>
              <a:off x="16613656" y="9692226"/>
              <a:ext cx="904397" cy="53737"/>
            </a:xfrm>
            <a:custGeom>
              <a:avLst/>
              <a:gdLst>
                <a:gd name="connsiteX0" fmla="*/ 0 w 904397"/>
                <a:gd name="connsiteY0" fmla="*/ 0 h 53737"/>
                <a:gd name="connsiteX1" fmla="*/ 904398 w 904397"/>
                <a:gd name="connsiteY1" fmla="*/ 0 h 5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4397" h="53737">
                  <a:moveTo>
                    <a:pt x="0" y="0"/>
                  </a:moveTo>
                  <a:lnTo>
                    <a:pt x="904398" y="0"/>
                  </a:lnTo>
                </a:path>
              </a:pathLst>
            </a:custGeom>
            <a:ln w="53408" cap="flat">
              <a:solidFill>
                <a:srgbClr val="007C4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D0B4A65-5FAB-AA32-4D98-48B37AE50BE5}"/>
                </a:ext>
              </a:extLst>
            </p:cNvPr>
            <p:cNvSpPr/>
            <p:nvPr/>
          </p:nvSpPr>
          <p:spPr>
            <a:xfrm>
              <a:off x="17306329" y="9204829"/>
              <a:ext cx="184856" cy="338544"/>
            </a:xfrm>
            <a:custGeom>
              <a:avLst/>
              <a:gdLst>
                <a:gd name="connsiteX0" fmla="*/ 184856 w 184856"/>
                <a:gd name="connsiteY0" fmla="*/ 338545 h 338544"/>
                <a:gd name="connsiteX1" fmla="*/ 184856 w 184856"/>
                <a:gd name="connsiteY1" fmla="*/ 0 h 338544"/>
                <a:gd name="connsiteX2" fmla="*/ 0 w 184856"/>
                <a:gd name="connsiteY2" fmla="*/ 0 h 338544"/>
                <a:gd name="connsiteX3" fmla="*/ 0 w 184856"/>
                <a:gd name="connsiteY3" fmla="*/ 281583 h 338544"/>
                <a:gd name="connsiteX4" fmla="*/ 0 w 184856"/>
                <a:gd name="connsiteY4" fmla="*/ 338545 h 33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56" h="338544">
                  <a:moveTo>
                    <a:pt x="184856" y="338545"/>
                  </a:moveTo>
                  <a:lnTo>
                    <a:pt x="184856" y="0"/>
                  </a:lnTo>
                  <a:lnTo>
                    <a:pt x="0" y="0"/>
                  </a:lnTo>
                  <a:lnTo>
                    <a:pt x="0" y="281583"/>
                  </a:lnTo>
                  <a:lnTo>
                    <a:pt x="0" y="338545"/>
                  </a:lnTo>
                </a:path>
              </a:pathLst>
            </a:custGeom>
            <a:noFill/>
            <a:ln w="53408" cap="sq">
              <a:solidFill>
                <a:srgbClr val="007C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3C54D5D-963A-9097-E040-ECD84B34907A}"/>
                </a:ext>
              </a:extLst>
            </p:cNvPr>
            <p:cNvSpPr/>
            <p:nvPr/>
          </p:nvSpPr>
          <p:spPr>
            <a:xfrm>
              <a:off x="16973695" y="9333799"/>
              <a:ext cx="184856" cy="209575"/>
            </a:xfrm>
            <a:custGeom>
              <a:avLst/>
              <a:gdLst>
                <a:gd name="connsiteX0" fmla="*/ 184856 w 184856"/>
                <a:gd name="connsiteY0" fmla="*/ 209575 h 209575"/>
                <a:gd name="connsiteX1" fmla="*/ 184856 w 184856"/>
                <a:gd name="connsiteY1" fmla="*/ 0 h 209575"/>
                <a:gd name="connsiteX2" fmla="*/ 0 w 184856"/>
                <a:gd name="connsiteY2" fmla="*/ 0 h 209575"/>
                <a:gd name="connsiteX3" fmla="*/ 0 w 184856"/>
                <a:gd name="connsiteY3" fmla="*/ 152614 h 209575"/>
                <a:gd name="connsiteX4" fmla="*/ 0 w 184856"/>
                <a:gd name="connsiteY4" fmla="*/ 209575 h 2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56" h="209575">
                  <a:moveTo>
                    <a:pt x="184856" y="209575"/>
                  </a:moveTo>
                  <a:lnTo>
                    <a:pt x="184856" y="0"/>
                  </a:lnTo>
                  <a:lnTo>
                    <a:pt x="0" y="0"/>
                  </a:lnTo>
                  <a:lnTo>
                    <a:pt x="0" y="152614"/>
                  </a:lnTo>
                  <a:lnTo>
                    <a:pt x="0" y="209575"/>
                  </a:lnTo>
                </a:path>
              </a:pathLst>
            </a:custGeom>
            <a:noFill/>
            <a:ln w="53408" cap="sq">
              <a:solidFill>
                <a:srgbClr val="007C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C2B4C82-5E39-64E3-4969-E59B7593D8E9}"/>
                </a:ext>
              </a:extLst>
            </p:cNvPr>
            <p:cNvSpPr/>
            <p:nvPr/>
          </p:nvSpPr>
          <p:spPr>
            <a:xfrm>
              <a:off x="16641062" y="9436437"/>
              <a:ext cx="184856" cy="106937"/>
            </a:xfrm>
            <a:custGeom>
              <a:avLst/>
              <a:gdLst>
                <a:gd name="connsiteX0" fmla="*/ 184856 w 184856"/>
                <a:gd name="connsiteY0" fmla="*/ 106937 h 106937"/>
                <a:gd name="connsiteX1" fmla="*/ 184856 w 184856"/>
                <a:gd name="connsiteY1" fmla="*/ 0 h 106937"/>
                <a:gd name="connsiteX2" fmla="*/ 0 w 184856"/>
                <a:gd name="connsiteY2" fmla="*/ 0 h 106937"/>
                <a:gd name="connsiteX3" fmla="*/ 0 w 184856"/>
                <a:gd name="connsiteY3" fmla="*/ 27406 h 106937"/>
                <a:gd name="connsiteX4" fmla="*/ 0 w 184856"/>
                <a:gd name="connsiteY4" fmla="*/ 106937 h 10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56" h="106937">
                  <a:moveTo>
                    <a:pt x="184856" y="106937"/>
                  </a:moveTo>
                  <a:lnTo>
                    <a:pt x="184856" y="0"/>
                  </a:lnTo>
                  <a:lnTo>
                    <a:pt x="0" y="0"/>
                  </a:lnTo>
                  <a:lnTo>
                    <a:pt x="0" y="27406"/>
                  </a:lnTo>
                  <a:lnTo>
                    <a:pt x="0" y="106937"/>
                  </a:lnTo>
                </a:path>
              </a:pathLst>
            </a:custGeom>
            <a:noFill/>
            <a:ln w="53408" cap="sq">
              <a:solidFill>
                <a:srgbClr val="007C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E90BD7C-C367-F0FE-CBBC-16B74CDE611B}"/>
                </a:ext>
              </a:extLst>
            </p:cNvPr>
            <p:cNvSpPr/>
            <p:nvPr/>
          </p:nvSpPr>
          <p:spPr>
            <a:xfrm>
              <a:off x="17306329" y="8805024"/>
              <a:ext cx="184856" cy="184856"/>
            </a:xfrm>
            <a:custGeom>
              <a:avLst/>
              <a:gdLst>
                <a:gd name="connsiteX0" fmla="*/ 184856 w 184856"/>
                <a:gd name="connsiteY0" fmla="*/ 184856 h 184856"/>
                <a:gd name="connsiteX1" fmla="*/ 184856 w 184856"/>
                <a:gd name="connsiteY1" fmla="*/ 0 h 184856"/>
                <a:gd name="connsiteX2" fmla="*/ 0 w 184856"/>
                <a:gd name="connsiteY2" fmla="*/ 0 h 18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856" h="184856">
                  <a:moveTo>
                    <a:pt x="184856" y="184856"/>
                  </a:moveTo>
                  <a:lnTo>
                    <a:pt x="184856" y="0"/>
                  </a:lnTo>
                  <a:lnTo>
                    <a:pt x="0" y="0"/>
                  </a:lnTo>
                </a:path>
              </a:pathLst>
            </a:custGeom>
            <a:noFill/>
            <a:ln w="53408" cap="sq">
              <a:solidFill>
                <a:srgbClr val="007C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A1ADCC4-1713-17EA-A5C5-AAE789C31DCC}"/>
                </a:ext>
              </a:extLst>
            </p:cNvPr>
            <p:cNvSpPr/>
            <p:nvPr/>
          </p:nvSpPr>
          <p:spPr>
            <a:xfrm>
              <a:off x="16649122" y="8844252"/>
              <a:ext cx="807133" cy="383146"/>
            </a:xfrm>
            <a:custGeom>
              <a:avLst/>
              <a:gdLst>
                <a:gd name="connsiteX0" fmla="*/ 807133 w 807133"/>
                <a:gd name="connsiteY0" fmla="*/ 0 h 383146"/>
                <a:gd name="connsiteX1" fmla="*/ 461066 w 807133"/>
                <a:gd name="connsiteY1" fmla="*/ 345531 h 383146"/>
                <a:gd name="connsiteX2" fmla="*/ 249341 w 807133"/>
                <a:gd name="connsiteY2" fmla="*/ 133806 h 383146"/>
                <a:gd name="connsiteX3" fmla="*/ 0 w 807133"/>
                <a:gd name="connsiteY3" fmla="*/ 383147 h 38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7133" h="383146">
                  <a:moveTo>
                    <a:pt x="807133" y="0"/>
                  </a:moveTo>
                  <a:lnTo>
                    <a:pt x="461066" y="345531"/>
                  </a:lnTo>
                  <a:lnTo>
                    <a:pt x="249341" y="133806"/>
                  </a:lnTo>
                  <a:lnTo>
                    <a:pt x="0" y="383147"/>
                  </a:lnTo>
                </a:path>
              </a:pathLst>
            </a:custGeom>
            <a:noFill/>
            <a:ln w="53408" cap="sq">
              <a:solidFill>
                <a:srgbClr val="007C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0E676A24-F83D-2CB4-F05B-10FAECBF8C3A}"/>
              </a:ext>
            </a:extLst>
          </p:cNvPr>
          <p:cNvSpPr txBox="1">
            <a:spLocks/>
          </p:cNvSpPr>
          <p:nvPr/>
        </p:nvSpPr>
        <p:spPr>
          <a:xfrm>
            <a:off x="6991305" y="5267427"/>
            <a:ext cx="1878056" cy="458787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err="1">
                <a:latin typeface="Poppins" panose="00000500000000000000" pitchFamily="2" charset="0"/>
                <a:cs typeface="Poppins" panose="00000500000000000000" pitchFamily="2" charset="0"/>
              </a:rPr>
              <a:t>Scalablity</a:t>
            </a:r>
            <a:endParaRPr lang="en-US" sz="2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9" name="Text Placeholder 18">
            <a:extLst>
              <a:ext uri="{FF2B5EF4-FFF2-40B4-BE49-F238E27FC236}">
                <a16:creationId xmlns:a16="http://schemas.microsoft.com/office/drawing/2014/main" id="{E2073CE8-1CAE-92E3-1F37-7D5CBC52E733}"/>
              </a:ext>
            </a:extLst>
          </p:cNvPr>
          <p:cNvSpPr txBox="1">
            <a:spLocks/>
          </p:cNvSpPr>
          <p:nvPr/>
        </p:nvSpPr>
        <p:spPr>
          <a:xfrm>
            <a:off x="9062934" y="4142036"/>
            <a:ext cx="3405341" cy="69442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Poppins Medium" panose="00000600000000000000" pitchFamily="2" charset="0"/>
                <a:cs typeface="Poppins Medium" panose="00000600000000000000" pitchFamily="2" charset="0"/>
              </a:rPr>
              <a:t>Storage and infrastructure can be scaled up or down to meet demand.</a:t>
            </a:r>
            <a:endParaRPr lang="en-GB" sz="2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F90B66A-52AC-50FF-7896-3B09B7A61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046033" y="6035675"/>
            <a:ext cx="5962650" cy="0"/>
          </a:xfrm>
          <a:prstGeom prst="line">
            <a:avLst/>
          </a:prstGeom>
          <a:ln>
            <a:solidFill>
              <a:srgbClr val="383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 descr="magnified glass icon ">
            <a:extLst>
              <a:ext uri="{FF2B5EF4-FFF2-40B4-BE49-F238E27FC236}">
                <a16:creationId xmlns:a16="http://schemas.microsoft.com/office/drawing/2014/main" id="{4B5512E8-502C-C983-34FB-F7D51E063FFE}"/>
              </a:ext>
            </a:extLst>
          </p:cNvPr>
          <p:cNvGrpSpPr/>
          <p:nvPr/>
        </p:nvGrpSpPr>
        <p:grpSpPr>
          <a:xfrm>
            <a:off x="7436805" y="6662456"/>
            <a:ext cx="686636" cy="741040"/>
            <a:chOff x="1199506" y="3418381"/>
            <a:chExt cx="686636" cy="74104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340AB42-D05F-09CF-8FDB-836E2535CAA3}"/>
                </a:ext>
              </a:extLst>
            </p:cNvPr>
            <p:cNvSpPr/>
            <p:nvPr/>
          </p:nvSpPr>
          <p:spPr>
            <a:xfrm>
              <a:off x="1199506" y="3418381"/>
              <a:ext cx="560856" cy="560856"/>
            </a:xfrm>
            <a:custGeom>
              <a:avLst/>
              <a:gdLst>
                <a:gd name="connsiteX0" fmla="*/ 558292 w 560856"/>
                <a:gd name="connsiteY0" fmla="*/ 558292 h 560856"/>
                <a:gd name="connsiteX1" fmla="*/ 479635 w 560856"/>
                <a:gd name="connsiteY1" fmla="*/ 477498 h 560856"/>
                <a:gd name="connsiteX2" fmla="*/ 560857 w 560856"/>
                <a:gd name="connsiteY2" fmla="*/ 280428 h 560856"/>
                <a:gd name="connsiteX3" fmla="*/ 280428 w 560856"/>
                <a:gd name="connsiteY3" fmla="*/ 0 h 560856"/>
                <a:gd name="connsiteX4" fmla="*/ 0 w 560856"/>
                <a:gd name="connsiteY4" fmla="*/ 280428 h 560856"/>
                <a:gd name="connsiteX5" fmla="*/ 280428 w 560856"/>
                <a:gd name="connsiteY5" fmla="*/ 560857 h 560856"/>
                <a:gd name="connsiteX6" fmla="*/ 396703 w 560856"/>
                <a:gd name="connsiteY6" fmla="*/ 535635 h 560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0856" h="560856">
                  <a:moveTo>
                    <a:pt x="558292" y="558292"/>
                  </a:moveTo>
                  <a:lnTo>
                    <a:pt x="479635" y="477498"/>
                  </a:lnTo>
                  <a:cubicBezTo>
                    <a:pt x="529650" y="427055"/>
                    <a:pt x="560857" y="357375"/>
                    <a:pt x="560857" y="280428"/>
                  </a:cubicBezTo>
                  <a:cubicBezTo>
                    <a:pt x="560857" y="125680"/>
                    <a:pt x="435177" y="0"/>
                    <a:pt x="280428" y="0"/>
                  </a:cubicBezTo>
                  <a:cubicBezTo>
                    <a:pt x="125680" y="0"/>
                    <a:pt x="0" y="125680"/>
                    <a:pt x="0" y="280428"/>
                  </a:cubicBezTo>
                  <a:cubicBezTo>
                    <a:pt x="0" y="435177"/>
                    <a:pt x="125680" y="560857"/>
                    <a:pt x="280428" y="560857"/>
                  </a:cubicBezTo>
                  <a:cubicBezTo>
                    <a:pt x="321894" y="560857"/>
                    <a:pt x="361222" y="551880"/>
                    <a:pt x="396703" y="535635"/>
                  </a:cubicBezTo>
                </a:path>
              </a:pathLst>
            </a:custGeom>
            <a:noFill/>
            <a:ln w="47625" cap="flat">
              <a:solidFill>
                <a:srgbClr val="007C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4C5E483-A4BA-3378-34FE-60D5526CA779}"/>
                </a:ext>
              </a:extLst>
            </p:cNvPr>
            <p:cNvSpPr/>
            <p:nvPr/>
          </p:nvSpPr>
          <p:spPr>
            <a:xfrm rot="18900000">
              <a:off x="1781409" y="3945253"/>
              <a:ext cx="104733" cy="214168"/>
            </a:xfrm>
            <a:custGeom>
              <a:avLst/>
              <a:gdLst>
                <a:gd name="connsiteX0" fmla="*/ 0 w 104733"/>
                <a:gd name="connsiteY0" fmla="*/ 0 h 214168"/>
                <a:gd name="connsiteX1" fmla="*/ 104733 w 104733"/>
                <a:gd name="connsiteY1" fmla="*/ 0 h 214168"/>
                <a:gd name="connsiteX2" fmla="*/ 104733 w 104733"/>
                <a:gd name="connsiteY2" fmla="*/ 214169 h 214168"/>
                <a:gd name="connsiteX3" fmla="*/ 0 w 104733"/>
                <a:gd name="connsiteY3" fmla="*/ 214169 h 21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33" h="214168">
                  <a:moveTo>
                    <a:pt x="0" y="0"/>
                  </a:moveTo>
                  <a:lnTo>
                    <a:pt x="104733" y="0"/>
                  </a:lnTo>
                  <a:lnTo>
                    <a:pt x="104733" y="214169"/>
                  </a:lnTo>
                  <a:lnTo>
                    <a:pt x="0" y="214169"/>
                  </a:lnTo>
                  <a:close/>
                </a:path>
              </a:pathLst>
            </a:custGeom>
            <a:noFill/>
            <a:ln w="47625" cap="sq">
              <a:solidFill>
                <a:srgbClr val="007C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D9C1CF8-BE85-5BDB-620B-4B572164912F}"/>
                </a:ext>
              </a:extLst>
            </p:cNvPr>
            <p:cNvSpPr/>
            <p:nvPr/>
          </p:nvSpPr>
          <p:spPr>
            <a:xfrm>
              <a:off x="1479935" y="3519267"/>
              <a:ext cx="179542" cy="179542"/>
            </a:xfrm>
            <a:custGeom>
              <a:avLst/>
              <a:gdLst>
                <a:gd name="connsiteX0" fmla="*/ 179542 w 179542"/>
                <a:gd name="connsiteY0" fmla="*/ 179543 h 179542"/>
                <a:gd name="connsiteX1" fmla="*/ 0 w 179542"/>
                <a:gd name="connsiteY1" fmla="*/ 0 h 179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9542" h="179542">
                  <a:moveTo>
                    <a:pt x="179542" y="179543"/>
                  </a:moveTo>
                  <a:cubicBezTo>
                    <a:pt x="179542" y="80367"/>
                    <a:pt x="99176" y="0"/>
                    <a:pt x="0" y="0"/>
                  </a:cubicBezTo>
                </a:path>
              </a:pathLst>
            </a:custGeom>
            <a:noFill/>
            <a:ln w="47625" cap="flat">
              <a:solidFill>
                <a:srgbClr val="007C4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F42E37B5-5341-D5C2-9D68-0E17ED7798A5}"/>
              </a:ext>
            </a:extLst>
          </p:cNvPr>
          <p:cNvSpPr txBox="1">
            <a:spLocks/>
          </p:cNvSpPr>
          <p:nvPr/>
        </p:nvSpPr>
        <p:spPr>
          <a:xfrm>
            <a:off x="6933449" y="10224437"/>
            <a:ext cx="1993768" cy="458787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Integration</a:t>
            </a:r>
            <a:endParaRPr lang="en-GB" sz="2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0" name="Text Placeholder 21">
            <a:extLst>
              <a:ext uri="{FF2B5EF4-FFF2-40B4-BE49-F238E27FC236}">
                <a16:creationId xmlns:a16="http://schemas.microsoft.com/office/drawing/2014/main" id="{E8263BC1-10A5-6B3B-6D44-90349EE77114}"/>
              </a:ext>
            </a:extLst>
          </p:cNvPr>
          <p:cNvSpPr txBox="1">
            <a:spLocks/>
          </p:cNvSpPr>
          <p:nvPr/>
        </p:nvSpPr>
        <p:spPr>
          <a:xfrm>
            <a:off x="9142596" y="7018183"/>
            <a:ext cx="3406140" cy="69442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GB" sz="2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1C6F731-4584-23ED-44E7-02BC9E3D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984329" y="8626475"/>
            <a:ext cx="5962650" cy="0"/>
          </a:xfrm>
          <a:prstGeom prst="line">
            <a:avLst/>
          </a:prstGeom>
          <a:ln>
            <a:solidFill>
              <a:srgbClr val="383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Laptop icon">
            <a:extLst>
              <a:ext uri="{FF2B5EF4-FFF2-40B4-BE49-F238E27FC236}">
                <a16:creationId xmlns:a16="http://schemas.microsoft.com/office/drawing/2014/main" id="{7D3F1E5B-3B23-4013-67D6-ECBB6E323C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4020" y="9136835"/>
            <a:ext cx="1223465" cy="1064130"/>
          </a:xfrm>
          <a:prstGeom prst="rect">
            <a:avLst/>
          </a:prstGeom>
        </p:spPr>
      </p:pic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4B122A82-3998-053A-3CF6-6F96FEBFEBCA}"/>
              </a:ext>
            </a:extLst>
          </p:cNvPr>
          <p:cNvSpPr txBox="1">
            <a:spLocks/>
          </p:cNvSpPr>
          <p:nvPr/>
        </p:nvSpPr>
        <p:spPr>
          <a:xfrm>
            <a:off x="7016464" y="7535372"/>
            <a:ext cx="1749837" cy="458787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Managed Service</a:t>
            </a:r>
            <a:endParaRPr lang="en-GB" sz="2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1" name="Text Placeholder 24">
            <a:extLst>
              <a:ext uri="{FF2B5EF4-FFF2-40B4-BE49-F238E27FC236}">
                <a16:creationId xmlns:a16="http://schemas.microsoft.com/office/drawing/2014/main" id="{7D80AC2B-E30C-6138-98FA-CBCA7514E22A}"/>
              </a:ext>
            </a:extLst>
          </p:cNvPr>
          <p:cNvSpPr txBox="1">
            <a:spLocks/>
          </p:cNvSpPr>
          <p:nvPr/>
        </p:nvSpPr>
        <p:spPr>
          <a:xfrm>
            <a:off x="9062934" y="6487446"/>
            <a:ext cx="3481541" cy="69442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Poppins Medium" panose="00000600000000000000" pitchFamily="2" charset="0"/>
                <a:cs typeface="Poppins Medium" panose="00000600000000000000" pitchFamily="2" charset="0"/>
              </a:rPr>
              <a:t>Removes the need to manage complex infrastructure. Allowing the focus on modelling and testing.</a:t>
            </a:r>
            <a:endParaRPr lang="en-GB" sz="2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" name="Rectangle 2" descr="Green Gradient">
            <a:extLst>
              <a:ext uri="{FF2B5EF4-FFF2-40B4-BE49-F238E27FC236}">
                <a16:creationId xmlns:a16="http://schemas.microsoft.com/office/drawing/2014/main" id="{8CEF621D-1F72-FBEF-B10F-D0379CCFFF9D}"/>
              </a:ext>
            </a:extLst>
          </p:cNvPr>
          <p:cNvSpPr/>
          <p:nvPr/>
        </p:nvSpPr>
        <p:spPr>
          <a:xfrm>
            <a:off x="13396734" y="2524763"/>
            <a:ext cx="6710400" cy="8779508"/>
          </a:xfrm>
          <a:prstGeom prst="rect">
            <a:avLst/>
          </a:prstGeom>
          <a:gradFill>
            <a:gsLst>
              <a:gs pos="5000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E9D748-9371-CACF-CD95-4D622063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white">
          <a:xfrm>
            <a:off x="-48126" y="3669464"/>
            <a:ext cx="20105688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25A9BFCE-0910-437B-4000-9D7A879E20B4}"/>
              </a:ext>
            </a:extLst>
          </p:cNvPr>
          <p:cNvSpPr txBox="1">
            <a:spLocks/>
          </p:cNvSpPr>
          <p:nvPr/>
        </p:nvSpPr>
        <p:spPr bwMode="white">
          <a:xfrm>
            <a:off x="14324974" y="2754214"/>
            <a:ext cx="4909296" cy="6858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…creating higher and more sustainable value</a:t>
            </a:r>
            <a:endParaRPr lang="en-GB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10C365E9-2BEC-C4C1-55A1-FCBC2A60C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70723" y="2759294"/>
            <a:ext cx="665285" cy="647482"/>
          </a:xfrm>
          <a:prstGeom prst="chevron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2" name="Text Placeholder 82">
            <a:extLst>
              <a:ext uri="{FF2B5EF4-FFF2-40B4-BE49-F238E27FC236}">
                <a16:creationId xmlns:a16="http://schemas.microsoft.com/office/drawing/2014/main" id="{BB1BFCBE-9AB4-2ED5-8652-D88598D5386B}"/>
              </a:ext>
            </a:extLst>
          </p:cNvPr>
          <p:cNvSpPr txBox="1">
            <a:spLocks/>
          </p:cNvSpPr>
          <p:nvPr/>
        </p:nvSpPr>
        <p:spPr bwMode="white">
          <a:xfrm>
            <a:off x="14634784" y="4706158"/>
            <a:ext cx="5039927" cy="329302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sz="8750" b="1" i="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 algn="l">
              <a:defRPr/>
            </a:pPr>
            <a:r>
              <a:rPr lang="en-US" sz="3200" spc="-140" dirty="0">
                <a:solidFill>
                  <a:schemeClr val="bg1"/>
                </a:solidFill>
              </a:rPr>
              <a:t>By </a:t>
            </a:r>
            <a:r>
              <a:rPr lang="en-US" sz="3200" spc="-140" dirty="0" err="1">
                <a:solidFill>
                  <a:schemeClr val="bg1"/>
                </a:solidFill>
              </a:rPr>
              <a:t>analysing</a:t>
            </a:r>
            <a:r>
              <a:rPr lang="en-US" sz="3200" spc="-140" dirty="0">
                <a:solidFill>
                  <a:schemeClr val="bg1"/>
                </a:solidFill>
              </a:rPr>
              <a:t> data in real-time and at scale, LBG can: </a:t>
            </a:r>
          </a:p>
          <a:p>
            <a:pPr algn="l">
              <a:defRPr/>
            </a:pPr>
            <a:endParaRPr lang="en-US" sz="2400" spc="-140" dirty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en-US" sz="3600" spc="-140" dirty="0">
                <a:solidFill>
                  <a:schemeClr val="bg1"/>
                </a:solidFill>
              </a:rPr>
              <a:t>   GROW</a:t>
            </a:r>
            <a:r>
              <a:rPr lang="en-US" sz="3200" spc="-140" dirty="0">
                <a:solidFill>
                  <a:schemeClr val="bg1"/>
                </a:solidFill>
              </a:rPr>
              <a:t> </a:t>
            </a:r>
            <a:r>
              <a:rPr lang="en-US" sz="2800" spc="-140" dirty="0">
                <a:solidFill>
                  <a:schemeClr val="bg1"/>
                </a:solidFill>
              </a:rPr>
              <a:t>profitability</a:t>
            </a:r>
            <a:r>
              <a:rPr lang="en-US" sz="3200" spc="-140" dirty="0">
                <a:solidFill>
                  <a:schemeClr val="bg1"/>
                </a:solidFill>
              </a:rPr>
              <a:t>, </a:t>
            </a:r>
          </a:p>
          <a:p>
            <a:pPr algn="l">
              <a:defRPr/>
            </a:pPr>
            <a:endParaRPr lang="en-US" sz="2000" spc="-140" dirty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en-US" sz="3600" spc="-140" dirty="0">
                <a:solidFill>
                  <a:schemeClr val="bg1"/>
                </a:solidFill>
              </a:rPr>
              <a:t>   FOCUS</a:t>
            </a:r>
            <a:r>
              <a:rPr lang="en-US" sz="3200" spc="-140" dirty="0">
                <a:solidFill>
                  <a:schemeClr val="bg1"/>
                </a:solidFill>
              </a:rPr>
              <a:t> </a:t>
            </a:r>
            <a:r>
              <a:rPr lang="en-US" sz="2800" spc="-140" dirty="0">
                <a:solidFill>
                  <a:schemeClr val="bg1"/>
                </a:solidFill>
              </a:rPr>
              <a:t>on value-add  </a:t>
            </a:r>
          </a:p>
          <a:p>
            <a:pPr algn="l">
              <a:defRPr/>
            </a:pPr>
            <a:r>
              <a:rPr lang="en-US" sz="2800" spc="-140" dirty="0">
                <a:solidFill>
                  <a:schemeClr val="bg1"/>
                </a:solidFill>
              </a:rPr>
              <a:t>   activity</a:t>
            </a:r>
          </a:p>
          <a:p>
            <a:pPr algn="l">
              <a:defRPr/>
            </a:pPr>
            <a:endParaRPr lang="en-US" sz="2000" spc="-140" dirty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en-US" sz="3600" spc="-140" dirty="0">
                <a:solidFill>
                  <a:schemeClr val="bg1"/>
                </a:solidFill>
              </a:rPr>
              <a:t>   CHANGE</a:t>
            </a:r>
            <a:r>
              <a:rPr lang="en-US" sz="3200" spc="-140" dirty="0">
                <a:solidFill>
                  <a:schemeClr val="bg1"/>
                </a:solidFill>
              </a:rPr>
              <a:t> </a:t>
            </a:r>
            <a:r>
              <a:rPr lang="en-US" sz="2800" spc="-140" dirty="0">
                <a:solidFill>
                  <a:schemeClr val="bg1"/>
                </a:solidFill>
              </a:rPr>
              <a:t>to </a:t>
            </a:r>
            <a:r>
              <a:rPr lang="en-US" sz="2800" spc="-140" dirty="0" err="1">
                <a:solidFill>
                  <a:schemeClr val="bg1"/>
                </a:solidFill>
              </a:rPr>
              <a:t>optimise</a:t>
            </a:r>
            <a:r>
              <a:rPr lang="en-US" sz="2800" spc="-140" dirty="0">
                <a:solidFill>
                  <a:schemeClr val="bg1"/>
                </a:solidFill>
              </a:rPr>
              <a:t> </a:t>
            </a:r>
          </a:p>
          <a:p>
            <a:pPr algn="l">
              <a:defRPr/>
            </a:pPr>
            <a:r>
              <a:rPr lang="en-US" sz="2800" spc="-140" dirty="0">
                <a:solidFill>
                  <a:schemeClr val="bg1"/>
                </a:solidFill>
              </a:rPr>
              <a:t>   retention capabilities</a:t>
            </a:r>
            <a:r>
              <a:rPr lang="en-US" sz="3200" spc="-140" dirty="0">
                <a:solidFill>
                  <a:schemeClr val="bg1"/>
                </a:solidFill>
              </a:rPr>
              <a:t>.</a:t>
            </a:r>
            <a:endParaRPr lang="en-GB" sz="3200" spc="-14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5727BB-68AC-32CC-DF80-CDA1A804E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344AED-C43A-953D-7806-24B5D6449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schemeClr val="bg1"/>
                </a:solidFill>
              </a:rPr>
              <a:pPr/>
              <a:t>16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9703585F-3513-80CD-137E-9513DEE1947B}"/>
              </a:ext>
            </a:extLst>
          </p:cNvPr>
          <p:cNvSpPr txBox="1">
            <a:spLocks/>
          </p:cNvSpPr>
          <p:nvPr/>
        </p:nvSpPr>
        <p:spPr>
          <a:xfrm>
            <a:off x="9101033" y="9099046"/>
            <a:ext cx="3405341" cy="69442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Poppins Medium" panose="00000600000000000000" pitchFamily="2" charset="0"/>
                <a:cs typeface="Poppins Medium" panose="00000600000000000000" pitchFamily="2" charset="0"/>
              </a:rPr>
              <a:t>Can seamlessly integrate services in one place for an </a:t>
            </a:r>
            <a:r>
              <a:rPr lang="en-US" sz="22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optimised</a:t>
            </a:r>
            <a:r>
              <a:rPr lang="en-US" sz="2200" dirty="0">
                <a:latin typeface="Poppins Medium" panose="00000600000000000000" pitchFamily="2" charset="0"/>
                <a:cs typeface="Poppins Medium" panose="00000600000000000000" pitchFamily="2" charset="0"/>
              </a:rPr>
              <a:t> end-to-end  solution. </a:t>
            </a:r>
            <a:endParaRPr lang="en-GB" sz="2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220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9336E7EC-3EAA-D58B-D9D1-BD6ACD43C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3337" y="8333148"/>
            <a:ext cx="13693781" cy="2523592"/>
          </a:xfrm>
          <a:prstGeom prst="rect">
            <a:avLst/>
          </a:prstGeom>
          <a:solidFill>
            <a:srgbClr val="282828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C419A-5E80-3B13-7F81-245106D9C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4542FBA9-FD8F-5916-4C02-B3E037867732}"/>
              </a:ext>
            </a:extLst>
          </p:cNvPr>
          <p:cNvSpPr/>
          <p:nvPr/>
        </p:nvSpPr>
        <p:spPr>
          <a:xfrm>
            <a:off x="5433124" y="2642276"/>
            <a:ext cx="4413681" cy="5298218"/>
          </a:xfrm>
          <a:custGeom>
            <a:avLst/>
            <a:gdLst/>
            <a:ahLst/>
            <a:cxnLst/>
            <a:rect l="l" t="t" r="r" b="b"/>
            <a:pathLst>
              <a:path w="2785110" h="4000500">
                <a:moveTo>
                  <a:pt x="2784957" y="0"/>
                </a:moveTo>
                <a:lnTo>
                  <a:pt x="0" y="0"/>
                </a:lnTo>
                <a:lnTo>
                  <a:pt x="0" y="3783901"/>
                </a:lnTo>
                <a:lnTo>
                  <a:pt x="5704" y="3833427"/>
                </a:lnTo>
                <a:lnTo>
                  <a:pt x="21955" y="3878892"/>
                </a:lnTo>
                <a:lnTo>
                  <a:pt x="47454" y="3918998"/>
                </a:lnTo>
                <a:lnTo>
                  <a:pt x="80904" y="3952448"/>
                </a:lnTo>
                <a:lnTo>
                  <a:pt x="121011" y="3977947"/>
                </a:lnTo>
                <a:lnTo>
                  <a:pt x="166475" y="3994198"/>
                </a:lnTo>
                <a:lnTo>
                  <a:pt x="216001" y="3999903"/>
                </a:lnTo>
                <a:lnTo>
                  <a:pt x="2568956" y="3999903"/>
                </a:lnTo>
                <a:lnTo>
                  <a:pt x="2618482" y="3994198"/>
                </a:lnTo>
                <a:lnTo>
                  <a:pt x="2663946" y="3977947"/>
                </a:lnTo>
                <a:lnTo>
                  <a:pt x="2704052" y="3952448"/>
                </a:lnTo>
                <a:lnTo>
                  <a:pt x="2737503" y="3918998"/>
                </a:lnTo>
                <a:lnTo>
                  <a:pt x="2763002" y="3878892"/>
                </a:lnTo>
                <a:lnTo>
                  <a:pt x="2779252" y="3833427"/>
                </a:lnTo>
                <a:lnTo>
                  <a:pt x="2784957" y="3783901"/>
                </a:lnTo>
                <a:lnTo>
                  <a:pt x="2784957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pPr defTabSz="1496163"/>
            <a:endParaRPr lang="en-GB" sz="2381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A3187351-2C23-1445-10B1-ACA9A87BE572}"/>
              </a:ext>
            </a:extLst>
          </p:cNvPr>
          <p:cNvSpPr/>
          <p:nvPr/>
        </p:nvSpPr>
        <p:spPr>
          <a:xfrm>
            <a:off x="14777873" y="6090073"/>
            <a:ext cx="4413681" cy="4766667"/>
          </a:xfrm>
          <a:custGeom>
            <a:avLst/>
            <a:gdLst/>
            <a:ahLst/>
            <a:cxnLst/>
            <a:rect l="l" t="t" r="r" b="b"/>
            <a:pathLst>
              <a:path w="2785110" h="4000500">
                <a:moveTo>
                  <a:pt x="2784957" y="0"/>
                </a:moveTo>
                <a:lnTo>
                  <a:pt x="0" y="0"/>
                </a:lnTo>
                <a:lnTo>
                  <a:pt x="0" y="3783901"/>
                </a:lnTo>
                <a:lnTo>
                  <a:pt x="5704" y="3833427"/>
                </a:lnTo>
                <a:lnTo>
                  <a:pt x="21955" y="3878892"/>
                </a:lnTo>
                <a:lnTo>
                  <a:pt x="47454" y="3918998"/>
                </a:lnTo>
                <a:lnTo>
                  <a:pt x="80904" y="3952448"/>
                </a:lnTo>
                <a:lnTo>
                  <a:pt x="121011" y="3977947"/>
                </a:lnTo>
                <a:lnTo>
                  <a:pt x="166475" y="3994198"/>
                </a:lnTo>
                <a:lnTo>
                  <a:pt x="216001" y="3999903"/>
                </a:lnTo>
                <a:lnTo>
                  <a:pt x="2568956" y="3999903"/>
                </a:lnTo>
                <a:lnTo>
                  <a:pt x="2618482" y="3994198"/>
                </a:lnTo>
                <a:lnTo>
                  <a:pt x="2663946" y="3977947"/>
                </a:lnTo>
                <a:lnTo>
                  <a:pt x="2704052" y="3952448"/>
                </a:lnTo>
                <a:lnTo>
                  <a:pt x="2737503" y="3918998"/>
                </a:lnTo>
                <a:lnTo>
                  <a:pt x="2763002" y="3878892"/>
                </a:lnTo>
                <a:lnTo>
                  <a:pt x="2779252" y="3833427"/>
                </a:lnTo>
                <a:lnTo>
                  <a:pt x="2784957" y="3783901"/>
                </a:lnTo>
                <a:lnTo>
                  <a:pt x="2784957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pPr defTabSz="1496163"/>
            <a:endParaRPr lang="en-GB" sz="2381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215A58C2-5A0B-B1F1-DB51-2D54CCAA75FF}"/>
              </a:ext>
            </a:extLst>
          </p:cNvPr>
          <p:cNvSpPr/>
          <p:nvPr/>
        </p:nvSpPr>
        <p:spPr>
          <a:xfrm>
            <a:off x="10073659" y="2642276"/>
            <a:ext cx="4413681" cy="5298218"/>
          </a:xfrm>
          <a:custGeom>
            <a:avLst/>
            <a:gdLst/>
            <a:ahLst/>
            <a:cxnLst/>
            <a:rect l="l" t="t" r="r" b="b"/>
            <a:pathLst>
              <a:path w="2785110" h="4000500">
                <a:moveTo>
                  <a:pt x="2784957" y="0"/>
                </a:moveTo>
                <a:lnTo>
                  <a:pt x="0" y="0"/>
                </a:lnTo>
                <a:lnTo>
                  <a:pt x="0" y="3783901"/>
                </a:lnTo>
                <a:lnTo>
                  <a:pt x="5704" y="3833427"/>
                </a:lnTo>
                <a:lnTo>
                  <a:pt x="21955" y="3878892"/>
                </a:lnTo>
                <a:lnTo>
                  <a:pt x="47454" y="3918998"/>
                </a:lnTo>
                <a:lnTo>
                  <a:pt x="80904" y="3952448"/>
                </a:lnTo>
                <a:lnTo>
                  <a:pt x="121011" y="3977947"/>
                </a:lnTo>
                <a:lnTo>
                  <a:pt x="166475" y="3994198"/>
                </a:lnTo>
                <a:lnTo>
                  <a:pt x="216001" y="3999903"/>
                </a:lnTo>
                <a:lnTo>
                  <a:pt x="2568956" y="3999903"/>
                </a:lnTo>
                <a:lnTo>
                  <a:pt x="2618482" y="3994198"/>
                </a:lnTo>
                <a:lnTo>
                  <a:pt x="2663946" y="3977947"/>
                </a:lnTo>
                <a:lnTo>
                  <a:pt x="2704052" y="3952448"/>
                </a:lnTo>
                <a:lnTo>
                  <a:pt x="2737503" y="3918998"/>
                </a:lnTo>
                <a:lnTo>
                  <a:pt x="2763002" y="3878892"/>
                </a:lnTo>
                <a:lnTo>
                  <a:pt x="2779252" y="3833427"/>
                </a:lnTo>
                <a:lnTo>
                  <a:pt x="2784957" y="3783901"/>
                </a:lnTo>
                <a:lnTo>
                  <a:pt x="2784957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pPr defTabSz="1496163"/>
            <a:endParaRPr lang="en-GB" sz="2381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2490860D-C5D9-C6FD-C15C-4C7D4A0B88DF}"/>
              </a:ext>
            </a:extLst>
          </p:cNvPr>
          <p:cNvSpPr/>
          <p:nvPr/>
        </p:nvSpPr>
        <p:spPr>
          <a:xfrm>
            <a:off x="795928" y="2642276"/>
            <a:ext cx="4413681" cy="5298218"/>
          </a:xfrm>
          <a:custGeom>
            <a:avLst/>
            <a:gdLst/>
            <a:ahLst/>
            <a:cxnLst/>
            <a:rect l="l" t="t" r="r" b="b"/>
            <a:pathLst>
              <a:path w="2785110" h="4000500">
                <a:moveTo>
                  <a:pt x="2784957" y="0"/>
                </a:moveTo>
                <a:lnTo>
                  <a:pt x="0" y="0"/>
                </a:lnTo>
                <a:lnTo>
                  <a:pt x="0" y="3783901"/>
                </a:lnTo>
                <a:lnTo>
                  <a:pt x="5704" y="3833427"/>
                </a:lnTo>
                <a:lnTo>
                  <a:pt x="21955" y="3878892"/>
                </a:lnTo>
                <a:lnTo>
                  <a:pt x="47454" y="3918998"/>
                </a:lnTo>
                <a:lnTo>
                  <a:pt x="80904" y="3952448"/>
                </a:lnTo>
                <a:lnTo>
                  <a:pt x="121011" y="3977947"/>
                </a:lnTo>
                <a:lnTo>
                  <a:pt x="166475" y="3994198"/>
                </a:lnTo>
                <a:lnTo>
                  <a:pt x="216001" y="3999903"/>
                </a:lnTo>
                <a:lnTo>
                  <a:pt x="2568956" y="3999903"/>
                </a:lnTo>
                <a:lnTo>
                  <a:pt x="2618482" y="3994198"/>
                </a:lnTo>
                <a:lnTo>
                  <a:pt x="2663946" y="3977947"/>
                </a:lnTo>
                <a:lnTo>
                  <a:pt x="2704052" y="3952448"/>
                </a:lnTo>
                <a:lnTo>
                  <a:pt x="2737503" y="3918998"/>
                </a:lnTo>
                <a:lnTo>
                  <a:pt x="2763002" y="3878892"/>
                </a:lnTo>
                <a:lnTo>
                  <a:pt x="2779252" y="3833427"/>
                </a:lnTo>
                <a:lnTo>
                  <a:pt x="2784957" y="3783901"/>
                </a:lnTo>
                <a:lnTo>
                  <a:pt x="2784957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pPr defTabSz="1496163"/>
            <a:endParaRPr lang="en-GB" sz="2381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" name="object 9">
            <a:extLst>
              <a:ext uri="{FF2B5EF4-FFF2-40B4-BE49-F238E27FC236}">
                <a16:creationId xmlns:a16="http://schemas.microsoft.com/office/drawing/2014/main" id="{8D2D35D8-DF72-5EA0-1663-9E84BBB5A71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996" y="2131578"/>
            <a:ext cx="4413437" cy="1355582"/>
          </a:xfrm>
          <a:prstGeom prst="rect">
            <a:avLst/>
          </a:prstGeom>
        </p:spPr>
      </p:pic>
      <p:sp>
        <p:nvSpPr>
          <p:cNvPr id="8" name="object 14">
            <a:extLst>
              <a:ext uri="{FF2B5EF4-FFF2-40B4-BE49-F238E27FC236}">
                <a16:creationId xmlns:a16="http://schemas.microsoft.com/office/drawing/2014/main" id="{AF9203F8-E9D7-BBB9-D562-2E0463AED8BF}"/>
              </a:ext>
            </a:extLst>
          </p:cNvPr>
          <p:cNvSpPr txBox="1"/>
          <p:nvPr/>
        </p:nvSpPr>
        <p:spPr>
          <a:xfrm>
            <a:off x="1152898" y="2831431"/>
            <a:ext cx="3570708" cy="423850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algn="ctr" defTabSz="1496163">
              <a:spcBef>
                <a:spcPts val="164"/>
              </a:spcBef>
            </a:pPr>
            <a:r>
              <a:rPr lang="en-GB" sz="2618" b="1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Storage</a:t>
            </a:r>
            <a:endParaRPr lang="en-GB" sz="2618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9" name="object 16">
            <a:extLst>
              <a:ext uri="{FF2B5EF4-FFF2-40B4-BE49-F238E27FC236}">
                <a16:creationId xmlns:a16="http://schemas.microsoft.com/office/drawing/2014/main" id="{2A8065A0-4BC4-C6E0-AF8C-8F99A27E48F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04505" y="5186333"/>
            <a:ext cx="4413459" cy="1355582"/>
          </a:xfrm>
          <a:prstGeom prst="rect">
            <a:avLst/>
          </a:prstGeom>
        </p:spPr>
      </p:pic>
      <p:pic>
        <p:nvPicPr>
          <p:cNvPr id="10" name="object 22">
            <a:extLst>
              <a:ext uri="{FF2B5EF4-FFF2-40B4-BE49-F238E27FC236}">
                <a16:creationId xmlns:a16="http://schemas.microsoft.com/office/drawing/2014/main" id="{B532A048-FFE1-6909-261E-77E4FC80412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04639" y="2131578"/>
            <a:ext cx="4413459" cy="1355582"/>
          </a:xfrm>
          <a:prstGeom prst="rect">
            <a:avLst/>
          </a:prstGeom>
        </p:spPr>
      </p:pic>
      <p:pic>
        <p:nvPicPr>
          <p:cNvPr id="11" name="object 28">
            <a:extLst>
              <a:ext uri="{FF2B5EF4-FFF2-40B4-BE49-F238E27FC236}">
                <a16:creationId xmlns:a16="http://schemas.microsoft.com/office/drawing/2014/main" id="{79B1CAAC-833A-85CC-1853-753CB66E26F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73659" y="2131578"/>
            <a:ext cx="4413459" cy="1355582"/>
          </a:xfrm>
          <a:prstGeom prst="rect">
            <a:avLst/>
          </a:prstGeom>
        </p:spPr>
      </p:pic>
      <p:sp>
        <p:nvSpPr>
          <p:cNvPr id="12" name="object 33">
            <a:extLst>
              <a:ext uri="{FF2B5EF4-FFF2-40B4-BE49-F238E27FC236}">
                <a16:creationId xmlns:a16="http://schemas.microsoft.com/office/drawing/2014/main" id="{F4C6143D-6B01-4A7C-89BC-6701AAC0EE0F}"/>
              </a:ext>
            </a:extLst>
          </p:cNvPr>
          <p:cNvSpPr txBox="1"/>
          <p:nvPr/>
        </p:nvSpPr>
        <p:spPr>
          <a:xfrm>
            <a:off x="1051416" y="3752987"/>
            <a:ext cx="3412403" cy="342931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sz="1963" b="1" dirty="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Big Query</a:t>
            </a:r>
            <a:endParaRPr lang="en-GB" sz="1963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green circle 1">
            <a:extLst>
              <a:ext uri="{FF2B5EF4-FFF2-40B4-BE49-F238E27FC236}">
                <a16:creationId xmlns:a16="http://schemas.microsoft.com/office/drawing/2014/main" id="{2056DC86-0ADD-373B-B044-DDE8ADDF1229}"/>
              </a:ext>
            </a:extLst>
          </p:cNvPr>
          <p:cNvSpPr/>
          <p:nvPr/>
        </p:nvSpPr>
        <p:spPr>
          <a:xfrm>
            <a:off x="1060127" y="4406614"/>
            <a:ext cx="509490" cy="509605"/>
          </a:xfrm>
          <a:prstGeom prst="ellipse">
            <a:avLst/>
          </a:prstGeom>
          <a:gradFill flip="none" rotWithShape="1">
            <a:gsLst>
              <a:gs pos="13000">
                <a:srgbClr val="00864F"/>
              </a:gs>
              <a:gs pos="100000">
                <a:srgbClr val="62B34F"/>
              </a:gs>
            </a:gsLst>
            <a:lin ang="0" scaled="1"/>
            <a:tileRect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496163">
              <a:defRPr/>
            </a:pPr>
            <a:r>
              <a:rPr lang="en-US" b="1" dirty="0">
                <a:solidFill>
                  <a:prstClr val="whit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  <a:endParaRPr lang="en-GB" sz="1587" b="1" dirty="0">
              <a:solidFill>
                <a:prstClr val="white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red circle 1">
            <a:extLst>
              <a:ext uri="{FF2B5EF4-FFF2-40B4-BE49-F238E27FC236}">
                <a16:creationId xmlns:a16="http://schemas.microsoft.com/office/drawing/2014/main" id="{F5972E8A-E43D-4BBF-14BE-35BE1610C2F9}"/>
              </a:ext>
            </a:extLst>
          </p:cNvPr>
          <p:cNvSpPr/>
          <p:nvPr/>
        </p:nvSpPr>
        <p:spPr>
          <a:xfrm>
            <a:off x="5639154" y="4332048"/>
            <a:ext cx="509490" cy="525793"/>
          </a:xfrm>
          <a:prstGeom prst="ellipse">
            <a:avLst/>
          </a:prstGeom>
          <a:gradFill flip="none" rotWithShape="1">
            <a:gsLst>
              <a:gs pos="13000">
                <a:srgbClr val="8B1C68"/>
              </a:gs>
              <a:gs pos="100000">
                <a:srgbClr val="CD143E"/>
              </a:gs>
            </a:gsLst>
            <a:lin ang="0" scaled="1"/>
            <a:tileRect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496163">
              <a:defRPr/>
            </a:pPr>
            <a:r>
              <a:rPr lang="en-US" b="1" dirty="0">
                <a:solidFill>
                  <a:prstClr val="whit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  <a:endParaRPr lang="en-GB" b="1" dirty="0">
              <a:solidFill>
                <a:prstClr val="white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blue circle 1">
            <a:extLst>
              <a:ext uri="{FF2B5EF4-FFF2-40B4-BE49-F238E27FC236}">
                <a16:creationId xmlns:a16="http://schemas.microsoft.com/office/drawing/2014/main" id="{153FA3B7-0842-255E-4500-BB1E3FF48842}"/>
              </a:ext>
            </a:extLst>
          </p:cNvPr>
          <p:cNvSpPr/>
          <p:nvPr/>
        </p:nvSpPr>
        <p:spPr>
          <a:xfrm>
            <a:off x="10317102" y="4332046"/>
            <a:ext cx="509490" cy="525793"/>
          </a:xfrm>
          <a:prstGeom prst="ellipse">
            <a:avLst/>
          </a:prstGeom>
          <a:gradFill flip="none" rotWithShape="1">
            <a:gsLst>
              <a:gs pos="13000">
                <a:srgbClr val="18509D"/>
              </a:gs>
              <a:gs pos="100000">
                <a:srgbClr val="3191CF"/>
              </a:gs>
            </a:gsLst>
            <a:lin ang="0" scaled="1"/>
            <a:tileRect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496163">
              <a:defRPr/>
            </a:pPr>
            <a:r>
              <a:rPr lang="en-US" b="1" dirty="0">
                <a:solidFill>
                  <a:prstClr val="whit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  <a:endParaRPr lang="en-GB" b="1" dirty="0">
              <a:solidFill>
                <a:prstClr val="white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A031FA-934B-52F3-1B4D-110E38A011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650" y="2318885"/>
            <a:ext cx="551012" cy="4774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B0C605-A91B-14FE-6244-4AFE1CCAA0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032" y="2225762"/>
            <a:ext cx="431882" cy="4267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E44EA63-EB5E-9C50-1BE3-24493103A3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012" y="5396571"/>
            <a:ext cx="551012" cy="477477"/>
          </a:xfrm>
          <a:prstGeom prst="rect">
            <a:avLst/>
          </a:prstGeom>
        </p:spPr>
      </p:pic>
      <p:sp>
        <p:nvSpPr>
          <p:cNvPr id="19" name="yellow circle 1">
            <a:extLst>
              <a:ext uri="{FF2B5EF4-FFF2-40B4-BE49-F238E27FC236}">
                <a16:creationId xmlns:a16="http://schemas.microsoft.com/office/drawing/2014/main" id="{3A1036B1-20E0-2876-655D-B585BA1276E6}"/>
              </a:ext>
            </a:extLst>
          </p:cNvPr>
          <p:cNvSpPr/>
          <p:nvPr/>
        </p:nvSpPr>
        <p:spPr>
          <a:xfrm>
            <a:off x="15033435" y="7336510"/>
            <a:ext cx="509490" cy="525793"/>
          </a:xfrm>
          <a:prstGeom prst="ellipse">
            <a:avLst/>
          </a:prstGeom>
          <a:gradFill flip="none" rotWithShape="1">
            <a:gsLst>
              <a:gs pos="13000">
                <a:srgbClr val="D84F14"/>
              </a:gs>
              <a:gs pos="100000">
                <a:srgbClr val="F6A400"/>
              </a:gs>
            </a:gsLst>
            <a:lin ang="0" scaled="1"/>
            <a:tileRect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496163">
              <a:defRPr/>
            </a:pPr>
            <a:r>
              <a:rPr lang="en-US" b="1" dirty="0">
                <a:solidFill>
                  <a:prstClr val="whit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  <a:endParaRPr lang="en-GB" sz="1587" b="1" dirty="0">
              <a:solidFill>
                <a:prstClr val="white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DAF008-45A1-8E06-17F2-416B96EDD74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610" y="2223793"/>
            <a:ext cx="521515" cy="527953"/>
          </a:xfrm>
          <a:prstGeom prst="rect">
            <a:avLst/>
          </a:prstGeom>
        </p:spPr>
      </p:pic>
      <p:sp>
        <p:nvSpPr>
          <p:cNvPr id="21" name="object 14">
            <a:extLst>
              <a:ext uri="{FF2B5EF4-FFF2-40B4-BE49-F238E27FC236}">
                <a16:creationId xmlns:a16="http://schemas.microsoft.com/office/drawing/2014/main" id="{06C4B454-180D-FDF7-EDD8-C6492397335F}"/>
              </a:ext>
            </a:extLst>
          </p:cNvPr>
          <p:cNvSpPr txBox="1"/>
          <p:nvPr/>
        </p:nvSpPr>
        <p:spPr>
          <a:xfrm>
            <a:off x="5862666" y="2871967"/>
            <a:ext cx="3570708" cy="423850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algn="ctr" defTabSz="1496163">
              <a:spcBef>
                <a:spcPts val="164"/>
              </a:spcBef>
            </a:pPr>
            <a:r>
              <a:rPr lang="en-GB" sz="2618" b="1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Model Training</a:t>
            </a:r>
            <a:endParaRPr lang="en-GB" sz="2618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D41FE4B8-0C74-EFEA-2176-FF30E47BB4A2}"/>
              </a:ext>
            </a:extLst>
          </p:cNvPr>
          <p:cNvSpPr txBox="1"/>
          <p:nvPr/>
        </p:nvSpPr>
        <p:spPr>
          <a:xfrm>
            <a:off x="10487616" y="2890996"/>
            <a:ext cx="3570708" cy="423850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algn="ctr" defTabSz="1496163">
              <a:spcBef>
                <a:spcPts val="164"/>
              </a:spcBef>
            </a:pPr>
            <a:r>
              <a:rPr lang="en-GB" sz="2618" b="1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Model Evaluation</a:t>
            </a:r>
            <a:endParaRPr lang="en-GB" sz="2618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object 14">
            <a:extLst>
              <a:ext uri="{FF2B5EF4-FFF2-40B4-BE49-F238E27FC236}">
                <a16:creationId xmlns:a16="http://schemas.microsoft.com/office/drawing/2014/main" id="{4D9EC895-E811-729F-8A86-E7EB7322868E}"/>
              </a:ext>
            </a:extLst>
          </p:cNvPr>
          <p:cNvSpPr txBox="1"/>
          <p:nvPr/>
        </p:nvSpPr>
        <p:spPr>
          <a:xfrm>
            <a:off x="15225879" y="5952846"/>
            <a:ext cx="3570708" cy="423850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algn="ctr" defTabSz="1496163">
              <a:spcBef>
                <a:spcPts val="164"/>
              </a:spcBef>
            </a:pPr>
            <a:r>
              <a:rPr lang="en-GB" sz="2618" b="1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Deployment</a:t>
            </a:r>
            <a:endParaRPr lang="en-GB" sz="2618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object 33">
            <a:extLst>
              <a:ext uri="{FF2B5EF4-FFF2-40B4-BE49-F238E27FC236}">
                <a16:creationId xmlns:a16="http://schemas.microsoft.com/office/drawing/2014/main" id="{F759A337-3391-7FB3-5F03-65ED95987474}"/>
              </a:ext>
            </a:extLst>
          </p:cNvPr>
          <p:cNvSpPr txBox="1"/>
          <p:nvPr/>
        </p:nvSpPr>
        <p:spPr>
          <a:xfrm>
            <a:off x="1683412" y="4351181"/>
            <a:ext cx="3149846" cy="1907012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sz="1963" b="1" dirty="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Performance</a:t>
            </a:r>
          </a:p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dirty="0">
                <a:solidFill>
                  <a:prstClr val="black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LBG can run larger queries and get better modelling results by using a tool that can handle huge data sets in one location. </a:t>
            </a:r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FAC49329-41F0-2DE0-4BBC-BAF8472C8719}"/>
              </a:ext>
            </a:extLst>
          </p:cNvPr>
          <p:cNvSpPr txBox="1"/>
          <p:nvPr/>
        </p:nvSpPr>
        <p:spPr>
          <a:xfrm>
            <a:off x="5675641" y="3719796"/>
            <a:ext cx="3412403" cy="342931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sz="1963" b="1" dirty="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Vertex AI</a:t>
            </a:r>
            <a:endParaRPr lang="en-GB" sz="1963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8" name="object 33">
            <a:extLst>
              <a:ext uri="{FF2B5EF4-FFF2-40B4-BE49-F238E27FC236}">
                <a16:creationId xmlns:a16="http://schemas.microsoft.com/office/drawing/2014/main" id="{4F5679CF-8890-535F-71FA-0DCE983C7F03}"/>
              </a:ext>
            </a:extLst>
          </p:cNvPr>
          <p:cNvSpPr txBox="1"/>
          <p:nvPr/>
        </p:nvSpPr>
        <p:spPr>
          <a:xfrm>
            <a:off x="6266289" y="4351181"/>
            <a:ext cx="3412403" cy="1934840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sz="1963" b="1" dirty="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Good for different technical abilities</a:t>
            </a:r>
            <a:endParaRPr lang="en-GB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dirty="0">
                <a:solidFill>
                  <a:prstClr val="black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With lots of automated tools and a no-code environment modelling isn’t just reserved for data scientists.</a:t>
            </a:r>
          </a:p>
        </p:txBody>
      </p:sp>
      <p:sp>
        <p:nvSpPr>
          <p:cNvPr id="31" name="object 33">
            <a:extLst>
              <a:ext uri="{FF2B5EF4-FFF2-40B4-BE49-F238E27FC236}">
                <a16:creationId xmlns:a16="http://schemas.microsoft.com/office/drawing/2014/main" id="{F3F4A71C-EADA-AEDF-7F74-B12CAEFA3A40}"/>
              </a:ext>
            </a:extLst>
          </p:cNvPr>
          <p:cNvSpPr txBox="1"/>
          <p:nvPr/>
        </p:nvSpPr>
        <p:spPr>
          <a:xfrm>
            <a:off x="10923887" y="4351181"/>
            <a:ext cx="3412403" cy="3547910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sz="1963" b="1" dirty="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Visuals &amp; Alerts</a:t>
            </a:r>
          </a:p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dirty="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Automated visuals and dashboards means we can quickly assess how the model is performing.</a:t>
            </a:r>
          </a:p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endParaRPr lang="en-GB" dirty="0">
              <a:solidFill>
                <a:srgbClr val="3837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dirty="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Automatic alerts helps us identify problems with the model faster and deploy fixes.</a:t>
            </a:r>
          </a:p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endParaRPr lang="en-GB" sz="1963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2B0FC453-9421-7031-27F3-6326759BEA19}"/>
              </a:ext>
            </a:extLst>
          </p:cNvPr>
          <p:cNvSpPr txBox="1"/>
          <p:nvPr/>
        </p:nvSpPr>
        <p:spPr>
          <a:xfrm>
            <a:off x="15661038" y="7307812"/>
            <a:ext cx="3135549" cy="2549752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sz="1963" b="1" dirty="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Integration: AI Platform Prediction</a:t>
            </a:r>
          </a:p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dirty="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colleagues don’t need to worry about managing the model’s availability or other technical aspects – GCP does it all!</a:t>
            </a:r>
            <a:endParaRPr lang="en-GB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7A3A6CF9-5710-EEEB-EB9B-9C0415B680CE}"/>
              </a:ext>
            </a:extLst>
          </p:cNvPr>
          <p:cNvSpPr txBox="1"/>
          <p:nvPr/>
        </p:nvSpPr>
        <p:spPr>
          <a:xfrm>
            <a:off x="10324063" y="3681772"/>
            <a:ext cx="3412403" cy="342931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sz="1963" b="1" dirty="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Big Query &amp; Vertex AI</a:t>
            </a:r>
            <a:endParaRPr lang="en-GB" sz="1963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96B321F4-73FE-D95A-6875-FCACD942E703}"/>
              </a:ext>
            </a:extLst>
          </p:cNvPr>
          <p:cNvSpPr txBox="1"/>
          <p:nvPr/>
        </p:nvSpPr>
        <p:spPr>
          <a:xfrm>
            <a:off x="15033434" y="6640560"/>
            <a:ext cx="3412403" cy="342931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sz="1963" b="1" dirty="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Vertex AI</a:t>
            </a:r>
            <a:endParaRPr lang="en-GB" sz="1963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76E724D-E158-E5DA-9DB9-3D4C89941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B1556FC-FBCB-D501-B56D-6429A8740B84}"/>
              </a:ext>
            </a:extLst>
          </p:cNvPr>
          <p:cNvSpPr txBox="1"/>
          <p:nvPr/>
        </p:nvSpPr>
        <p:spPr>
          <a:xfrm>
            <a:off x="709031" y="866372"/>
            <a:ext cx="15163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4800" b="1" i="0" u="none" strike="noStrike" kern="1200" cap="none" spc="-14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6AB4"/>
                    </a:gs>
                    <a:gs pos="50000">
                      <a:srgbClr val="277A92"/>
                    </a:gs>
                    <a:gs pos="100000">
                      <a:srgbClr val="4E8A70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Poppins"/>
                <a:ea typeface="+mj-ea"/>
                <a:cs typeface="Poppins"/>
              </a:rPr>
              <a:t>Architecture, Infrastructure &amp; Skills</a:t>
            </a:r>
            <a:endParaRPr lang="en-GB" sz="14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B70912-629E-4E10-1889-5A3B033A8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04505" y="2131578"/>
            <a:ext cx="4413458" cy="2657456"/>
          </a:xfrm>
          <a:prstGeom prst="rect">
            <a:avLst/>
          </a:prstGeom>
          <a:solidFill>
            <a:srgbClr val="282828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6" name="Text Placeholder 23">
            <a:extLst>
              <a:ext uri="{FF2B5EF4-FFF2-40B4-BE49-F238E27FC236}">
                <a16:creationId xmlns:a16="http://schemas.microsoft.com/office/drawing/2014/main" id="{27C66713-CF1E-8D17-F42F-5EEA8ABC358D}"/>
              </a:ext>
            </a:extLst>
          </p:cNvPr>
          <p:cNvSpPr txBox="1">
            <a:spLocks/>
          </p:cNvSpPr>
          <p:nvPr/>
        </p:nvSpPr>
        <p:spPr>
          <a:xfrm>
            <a:off x="15033434" y="2350433"/>
            <a:ext cx="3037940" cy="578435"/>
          </a:xfrm>
          <a:prstGeom prst="rect">
            <a:avLst/>
          </a:prstGeom>
          <a:noFill/>
        </p:spPr>
        <p:txBody>
          <a:bodyPr lIns="0" anchor="ctr"/>
          <a:lstStyle>
            <a:lvl1pPr marL="0">
              <a:lnSpc>
                <a:spcPts val="9400"/>
              </a:lnSpc>
              <a:defRPr lang="en-GB" sz="7200" b="1" i="0" spc="-140" dirty="0" smtClean="0">
                <a:gradFill flip="none" rotWithShape="1">
                  <a:gsLst>
                    <a:gs pos="0">
                      <a:srgbClr val="00863B"/>
                    </a:gs>
                    <a:gs pos="7000">
                      <a:srgbClr val="07893A"/>
                    </a:gs>
                    <a:gs pos="100000">
                      <a:srgbClr val="BCCF00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000" spc="0" dirty="0">
                <a:gradFill flip="none" rotWithShape="1">
                  <a:gsLst>
                    <a:gs pos="0">
                      <a:srgbClr val="009C43"/>
                    </a:gs>
                    <a:gs pos="60000">
                      <a:srgbClr val="5EB622"/>
                    </a:gs>
                    <a:gs pos="100000">
                      <a:srgbClr val="BCCF00"/>
                    </a:gs>
                  </a:gsLst>
                  <a:lin ang="0" scaled="1"/>
                  <a:tileRect/>
                </a:gradFill>
              </a:rPr>
              <a:t>Skills</a:t>
            </a:r>
          </a:p>
        </p:txBody>
      </p:sp>
      <p:sp>
        <p:nvSpPr>
          <p:cNvPr id="51" name="object 33">
            <a:extLst>
              <a:ext uri="{FF2B5EF4-FFF2-40B4-BE49-F238E27FC236}">
                <a16:creationId xmlns:a16="http://schemas.microsoft.com/office/drawing/2014/main" id="{88EC2D9E-F5E8-4A15-D71C-14E933C6FF08}"/>
              </a:ext>
            </a:extLst>
          </p:cNvPr>
          <p:cNvSpPr txBox="1"/>
          <p:nvPr/>
        </p:nvSpPr>
        <p:spPr>
          <a:xfrm>
            <a:off x="15045104" y="3007666"/>
            <a:ext cx="3751483" cy="1472149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US" sz="1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Essential skills: 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basic data and programming skills. </a:t>
            </a:r>
          </a:p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US" sz="1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Desired skills 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SQL proficiency, machine learning concepts, Python programming, statistics, data visualization, and cloud platform experience.</a:t>
            </a:r>
            <a:endParaRPr lang="en-GB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2" name="Text Placeholder 23">
            <a:extLst>
              <a:ext uri="{FF2B5EF4-FFF2-40B4-BE49-F238E27FC236}">
                <a16:creationId xmlns:a16="http://schemas.microsoft.com/office/drawing/2014/main" id="{0F01FAC2-E7C5-2292-FB21-26B6EB6478A1}"/>
              </a:ext>
            </a:extLst>
          </p:cNvPr>
          <p:cNvSpPr txBox="1">
            <a:spLocks/>
          </p:cNvSpPr>
          <p:nvPr/>
        </p:nvSpPr>
        <p:spPr>
          <a:xfrm>
            <a:off x="1603878" y="9325379"/>
            <a:ext cx="1684018" cy="67095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lvl1pPr>
              <a:defRPr sz="8750" b="1" i="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800" kern="1200" spc="-120" dirty="0">
                <a:solidFill>
                  <a:schemeClr val="bg1"/>
                </a:solidFill>
              </a:rPr>
              <a:t>Grow</a:t>
            </a:r>
            <a:endParaRPr lang="en-GB" sz="4800" kern="1200" spc="-120" dirty="0">
              <a:solidFill>
                <a:schemeClr val="bg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B285658-049F-E7AD-322A-883ADACF5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693819" y="9102409"/>
            <a:ext cx="904397" cy="940939"/>
            <a:chOff x="16613656" y="8805024"/>
            <a:chExt cx="904397" cy="94093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408C793-3540-B6B6-3134-DC126B1E18CA}"/>
                </a:ext>
              </a:extLst>
            </p:cNvPr>
            <p:cNvSpPr/>
            <p:nvPr/>
          </p:nvSpPr>
          <p:spPr>
            <a:xfrm>
              <a:off x="16613656" y="9692226"/>
              <a:ext cx="904397" cy="53737"/>
            </a:xfrm>
            <a:custGeom>
              <a:avLst/>
              <a:gdLst>
                <a:gd name="connsiteX0" fmla="*/ 0 w 904397"/>
                <a:gd name="connsiteY0" fmla="*/ 0 h 53737"/>
                <a:gd name="connsiteX1" fmla="*/ 904398 w 904397"/>
                <a:gd name="connsiteY1" fmla="*/ 0 h 5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4397" h="53737">
                  <a:moveTo>
                    <a:pt x="0" y="0"/>
                  </a:moveTo>
                  <a:lnTo>
                    <a:pt x="904398" y="0"/>
                  </a:lnTo>
                </a:path>
              </a:pathLst>
            </a:custGeom>
            <a:ln w="53408" cap="flat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C13F100-768D-A723-490B-91B64BA3C2E2}"/>
                </a:ext>
              </a:extLst>
            </p:cNvPr>
            <p:cNvSpPr/>
            <p:nvPr/>
          </p:nvSpPr>
          <p:spPr>
            <a:xfrm>
              <a:off x="17306329" y="9204829"/>
              <a:ext cx="184856" cy="338544"/>
            </a:xfrm>
            <a:custGeom>
              <a:avLst/>
              <a:gdLst>
                <a:gd name="connsiteX0" fmla="*/ 184856 w 184856"/>
                <a:gd name="connsiteY0" fmla="*/ 338545 h 338544"/>
                <a:gd name="connsiteX1" fmla="*/ 184856 w 184856"/>
                <a:gd name="connsiteY1" fmla="*/ 0 h 338544"/>
                <a:gd name="connsiteX2" fmla="*/ 0 w 184856"/>
                <a:gd name="connsiteY2" fmla="*/ 0 h 338544"/>
                <a:gd name="connsiteX3" fmla="*/ 0 w 184856"/>
                <a:gd name="connsiteY3" fmla="*/ 281583 h 338544"/>
                <a:gd name="connsiteX4" fmla="*/ 0 w 184856"/>
                <a:gd name="connsiteY4" fmla="*/ 338545 h 33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56" h="338544">
                  <a:moveTo>
                    <a:pt x="184856" y="338545"/>
                  </a:moveTo>
                  <a:lnTo>
                    <a:pt x="184856" y="0"/>
                  </a:lnTo>
                  <a:lnTo>
                    <a:pt x="0" y="0"/>
                  </a:lnTo>
                  <a:lnTo>
                    <a:pt x="0" y="281583"/>
                  </a:lnTo>
                  <a:lnTo>
                    <a:pt x="0" y="338545"/>
                  </a:lnTo>
                </a:path>
              </a:pathLst>
            </a:custGeom>
            <a:noFill/>
            <a:ln w="53408" cap="sq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F269387-9FC4-6D47-D9A8-8671F1761D65}"/>
                </a:ext>
              </a:extLst>
            </p:cNvPr>
            <p:cNvSpPr/>
            <p:nvPr/>
          </p:nvSpPr>
          <p:spPr>
            <a:xfrm>
              <a:off x="16973695" y="9333799"/>
              <a:ext cx="184856" cy="209575"/>
            </a:xfrm>
            <a:custGeom>
              <a:avLst/>
              <a:gdLst>
                <a:gd name="connsiteX0" fmla="*/ 184856 w 184856"/>
                <a:gd name="connsiteY0" fmla="*/ 209575 h 209575"/>
                <a:gd name="connsiteX1" fmla="*/ 184856 w 184856"/>
                <a:gd name="connsiteY1" fmla="*/ 0 h 209575"/>
                <a:gd name="connsiteX2" fmla="*/ 0 w 184856"/>
                <a:gd name="connsiteY2" fmla="*/ 0 h 209575"/>
                <a:gd name="connsiteX3" fmla="*/ 0 w 184856"/>
                <a:gd name="connsiteY3" fmla="*/ 152614 h 209575"/>
                <a:gd name="connsiteX4" fmla="*/ 0 w 184856"/>
                <a:gd name="connsiteY4" fmla="*/ 209575 h 2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56" h="209575">
                  <a:moveTo>
                    <a:pt x="184856" y="209575"/>
                  </a:moveTo>
                  <a:lnTo>
                    <a:pt x="184856" y="0"/>
                  </a:lnTo>
                  <a:lnTo>
                    <a:pt x="0" y="0"/>
                  </a:lnTo>
                  <a:lnTo>
                    <a:pt x="0" y="152614"/>
                  </a:lnTo>
                  <a:lnTo>
                    <a:pt x="0" y="209575"/>
                  </a:lnTo>
                </a:path>
              </a:pathLst>
            </a:custGeom>
            <a:noFill/>
            <a:ln w="53408" cap="sq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986FFAB-D179-7D17-EA33-8E2084FF39D2}"/>
                </a:ext>
              </a:extLst>
            </p:cNvPr>
            <p:cNvSpPr/>
            <p:nvPr/>
          </p:nvSpPr>
          <p:spPr>
            <a:xfrm>
              <a:off x="16641062" y="9436437"/>
              <a:ext cx="184856" cy="106937"/>
            </a:xfrm>
            <a:custGeom>
              <a:avLst/>
              <a:gdLst>
                <a:gd name="connsiteX0" fmla="*/ 184856 w 184856"/>
                <a:gd name="connsiteY0" fmla="*/ 106937 h 106937"/>
                <a:gd name="connsiteX1" fmla="*/ 184856 w 184856"/>
                <a:gd name="connsiteY1" fmla="*/ 0 h 106937"/>
                <a:gd name="connsiteX2" fmla="*/ 0 w 184856"/>
                <a:gd name="connsiteY2" fmla="*/ 0 h 106937"/>
                <a:gd name="connsiteX3" fmla="*/ 0 w 184856"/>
                <a:gd name="connsiteY3" fmla="*/ 27406 h 106937"/>
                <a:gd name="connsiteX4" fmla="*/ 0 w 184856"/>
                <a:gd name="connsiteY4" fmla="*/ 106937 h 10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56" h="106937">
                  <a:moveTo>
                    <a:pt x="184856" y="106937"/>
                  </a:moveTo>
                  <a:lnTo>
                    <a:pt x="184856" y="0"/>
                  </a:lnTo>
                  <a:lnTo>
                    <a:pt x="0" y="0"/>
                  </a:lnTo>
                  <a:lnTo>
                    <a:pt x="0" y="27406"/>
                  </a:lnTo>
                  <a:lnTo>
                    <a:pt x="0" y="106937"/>
                  </a:lnTo>
                </a:path>
              </a:pathLst>
            </a:custGeom>
            <a:noFill/>
            <a:ln w="53408" cap="sq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278E81E-E053-2F29-A95A-C94ED9D79126}"/>
                </a:ext>
              </a:extLst>
            </p:cNvPr>
            <p:cNvSpPr/>
            <p:nvPr/>
          </p:nvSpPr>
          <p:spPr>
            <a:xfrm>
              <a:off x="17306329" y="8805024"/>
              <a:ext cx="184856" cy="184856"/>
            </a:xfrm>
            <a:custGeom>
              <a:avLst/>
              <a:gdLst>
                <a:gd name="connsiteX0" fmla="*/ 184856 w 184856"/>
                <a:gd name="connsiteY0" fmla="*/ 184856 h 184856"/>
                <a:gd name="connsiteX1" fmla="*/ 184856 w 184856"/>
                <a:gd name="connsiteY1" fmla="*/ 0 h 184856"/>
                <a:gd name="connsiteX2" fmla="*/ 0 w 184856"/>
                <a:gd name="connsiteY2" fmla="*/ 0 h 18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856" h="184856">
                  <a:moveTo>
                    <a:pt x="184856" y="184856"/>
                  </a:moveTo>
                  <a:lnTo>
                    <a:pt x="184856" y="0"/>
                  </a:lnTo>
                  <a:lnTo>
                    <a:pt x="0" y="0"/>
                  </a:lnTo>
                </a:path>
              </a:pathLst>
            </a:custGeom>
            <a:noFill/>
            <a:ln w="53408" cap="sq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29062F2-7AA3-B266-35DB-9EF3F7C03606}"/>
                </a:ext>
              </a:extLst>
            </p:cNvPr>
            <p:cNvSpPr/>
            <p:nvPr/>
          </p:nvSpPr>
          <p:spPr>
            <a:xfrm>
              <a:off x="16649122" y="8844252"/>
              <a:ext cx="807133" cy="383146"/>
            </a:xfrm>
            <a:custGeom>
              <a:avLst/>
              <a:gdLst>
                <a:gd name="connsiteX0" fmla="*/ 807133 w 807133"/>
                <a:gd name="connsiteY0" fmla="*/ 0 h 383146"/>
                <a:gd name="connsiteX1" fmla="*/ 461066 w 807133"/>
                <a:gd name="connsiteY1" fmla="*/ 345531 h 383146"/>
                <a:gd name="connsiteX2" fmla="*/ 249341 w 807133"/>
                <a:gd name="connsiteY2" fmla="*/ 133806 h 383146"/>
                <a:gd name="connsiteX3" fmla="*/ 0 w 807133"/>
                <a:gd name="connsiteY3" fmla="*/ 383147 h 38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7133" h="383146">
                  <a:moveTo>
                    <a:pt x="807133" y="0"/>
                  </a:moveTo>
                  <a:lnTo>
                    <a:pt x="461066" y="345531"/>
                  </a:lnTo>
                  <a:lnTo>
                    <a:pt x="249341" y="133806"/>
                  </a:lnTo>
                  <a:lnTo>
                    <a:pt x="0" y="383147"/>
                  </a:lnTo>
                </a:path>
              </a:pathLst>
            </a:custGeom>
            <a:noFill/>
            <a:ln w="53408" cap="sq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DCBEC902-CEAA-36F5-1EC0-99AF1E8BB79E}"/>
              </a:ext>
            </a:extLst>
          </p:cNvPr>
          <p:cNvSpPr txBox="1">
            <a:spLocks/>
          </p:cNvSpPr>
          <p:nvPr/>
        </p:nvSpPr>
        <p:spPr>
          <a:xfrm>
            <a:off x="6001773" y="8897081"/>
            <a:ext cx="4926523" cy="1248803"/>
          </a:xfrm>
          <a:prstGeom prst="rect">
            <a:avLst/>
          </a:prstGeom>
        </p:spPr>
        <p:txBody>
          <a:bodyPr anchor="ctr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kern="1200" spc="-120" dirty="0">
                <a:solidFill>
                  <a:schemeClr val="bg1"/>
                </a:solidFill>
                <a:latin typeface="Poppins"/>
                <a:ea typeface="+mj-ea"/>
                <a:cs typeface="Poppins"/>
              </a:rPr>
              <a:t>Focus</a:t>
            </a:r>
            <a:endParaRPr lang="en-GB" sz="4800" b="1" kern="1200" spc="-120" dirty="0">
              <a:solidFill>
                <a:schemeClr val="bg1"/>
              </a:solidFill>
              <a:latin typeface="Poppins"/>
              <a:ea typeface="+mj-ea"/>
              <a:cs typeface="Poppins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901BD34-0BE7-C0D8-53F0-808025783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65034" y="9197511"/>
            <a:ext cx="686636" cy="741040"/>
            <a:chOff x="1199506" y="3418381"/>
            <a:chExt cx="686636" cy="741040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E87D9DB-DA21-646E-40BE-F9C7F8769583}"/>
                </a:ext>
              </a:extLst>
            </p:cNvPr>
            <p:cNvSpPr/>
            <p:nvPr/>
          </p:nvSpPr>
          <p:spPr>
            <a:xfrm>
              <a:off x="1199506" y="3418381"/>
              <a:ext cx="560856" cy="560856"/>
            </a:xfrm>
            <a:custGeom>
              <a:avLst/>
              <a:gdLst>
                <a:gd name="connsiteX0" fmla="*/ 558292 w 560856"/>
                <a:gd name="connsiteY0" fmla="*/ 558292 h 560856"/>
                <a:gd name="connsiteX1" fmla="*/ 479635 w 560856"/>
                <a:gd name="connsiteY1" fmla="*/ 477498 h 560856"/>
                <a:gd name="connsiteX2" fmla="*/ 560857 w 560856"/>
                <a:gd name="connsiteY2" fmla="*/ 280428 h 560856"/>
                <a:gd name="connsiteX3" fmla="*/ 280428 w 560856"/>
                <a:gd name="connsiteY3" fmla="*/ 0 h 560856"/>
                <a:gd name="connsiteX4" fmla="*/ 0 w 560856"/>
                <a:gd name="connsiteY4" fmla="*/ 280428 h 560856"/>
                <a:gd name="connsiteX5" fmla="*/ 280428 w 560856"/>
                <a:gd name="connsiteY5" fmla="*/ 560857 h 560856"/>
                <a:gd name="connsiteX6" fmla="*/ 396703 w 560856"/>
                <a:gd name="connsiteY6" fmla="*/ 535635 h 560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0856" h="560856">
                  <a:moveTo>
                    <a:pt x="558292" y="558292"/>
                  </a:moveTo>
                  <a:lnTo>
                    <a:pt x="479635" y="477498"/>
                  </a:lnTo>
                  <a:cubicBezTo>
                    <a:pt x="529650" y="427055"/>
                    <a:pt x="560857" y="357375"/>
                    <a:pt x="560857" y="280428"/>
                  </a:cubicBezTo>
                  <a:cubicBezTo>
                    <a:pt x="560857" y="125680"/>
                    <a:pt x="435177" y="0"/>
                    <a:pt x="280428" y="0"/>
                  </a:cubicBezTo>
                  <a:cubicBezTo>
                    <a:pt x="125680" y="0"/>
                    <a:pt x="0" y="125680"/>
                    <a:pt x="0" y="280428"/>
                  </a:cubicBezTo>
                  <a:cubicBezTo>
                    <a:pt x="0" y="435177"/>
                    <a:pt x="125680" y="560857"/>
                    <a:pt x="280428" y="560857"/>
                  </a:cubicBezTo>
                  <a:cubicBezTo>
                    <a:pt x="321894" y="560857"/>
                    <a:pt x="361222" y="551880"/>
                    <a:pt x="396703" y="535635"/>
                  </a:cubicBezTo>
                </a:path>
              </a:pathLst>
            </a:custGeom>
            <a:noFill/>
            <a:ln w="476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F52FC31-4608-B836-B0A6-F1A8FCD29E88}"/>
                </a:ext>
              </a:extLst>
            </p:cNvPr>
            <p:cNvSpPr/>
            <p:nvPr/>
          </p:nvSpPr>
          <p:spPr>
            <a:xfrm rot="18900000">
              <a:off x="1781409" y="3945253"/>
              <a:ext cx="104733" cy="214168"/>
            </a:xfrm>
            <a:custGeom>
              <a:avLst/>
              <a:gdLst>
                <a:gd name="connsiteX0" fmla="*/ 0 w 104733"/>
                <a:gd name="connsiteY0" fmla="*/ 0 h 214168"/>
                <a:gd name="connsiteX1" fmla="*/ 104733 w 104733"/>
                <a:gd name="connsiteY1" fmla="*/ 0 h 214168"/>
                <a:gd name="connsiteX2" fmla="*/ 104733 w 104733"/>
                <a:gd name="connsiteY2" fmla="*/ 214169 h 214168"/>
                <a:gd name="connsiteX3" fmla="*/ 0 w 104733"/>
                <a:gd name="connsiteY3" fmla="*/ 214169 h 21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33" h="214168">
                  <a:moveTo>
                    <a:pt x="0" y="0"/>
                  </a:moveTo>
                  <a:lnTo>
                    <a:pt x="104733" y="0"/>
                  </a:lnTo>
                  <a:lnTo>
                    <a:pt x="104733" y="214169"/>
                  </a:lnTo>
                  <a:lnTo>
                    <a:pt x="0" y="214169"/>
                  </a:lnTo>
                  <a:close/>
                </a:path>
              </a:pathLst>
            </a:custGeom>
            <a:noFill/>
            <a:ln w="47625" cap="sq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FE1E1CE-679B-DF69-D3A9-2EF05AB181F6}"/>
                </a:ext>
              </a:extLst>
            </p:cNvPr>
            <p:cNvSpPr/>
            <p:nvPr/>
          </p:nvSpPr>
          <p:spPr>
            <a:xfrm>
              <a:off x="1479935" y="3519267"/>
              <a:ext cx="179542" cy="179542"/>
            </a:xfrm>
            <a:custGeom>
              <a:avLst/>
              <a:gdLst>
                <a:gd name="connsiteX0" fmla="*/ 179542 w 179542"/>
                <a:gd name="connsiteY0" fmla="*/ 179543 h 179542"/>
                <a:gd name="connsiteX1" fmla="*/ 0 w 179542"/>
                <a:gd name="connsiteY1" fmla="*/ 0 h 179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9542" h="179542">
                  <a:moveTo>
                    <a:pt x="179542" y="179543"/>
                  </a:moveTo>
                  <a:cubicBezTo>
                    <a:pt x="179542" y="80367"/>
                    <a:pt x="99176" y="0"/>
                    <a:pt x="0" y="0"/>
                  </a:cubicBezTo>
                </a:path>
              </a:pathLst>
            </a:custGeom>
            <a:noFill/>
            <a:ln w="47625" cap="flat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65" name="Text Placeholder 30">
            <a:extLst>
              <a:ext uri="{FF2B5EF4-FFF2-40B4-BE49-F238E27FC236}">
                <a16:creationId xmlns:a16="http://schemas.microsoft.com/office/drawing/2014/main" id="{756CE2F1-FD0F-076D-AEE4-466E1FFFB61F}"/>
              </a:ext>
            </a:extLst>
          </p:cNvPr>
          <p:cNvSpPr txBox="1">
            <a:spLocks/>
          </p:cNvSpPr>
          <p:nvPr/>
        </p:nvSpPr>
        <p:spPr>
          <a:xfrm>
            <a:off x="10098541" y="8907002"/>
            <a:ext cx="5536087" cy="1248803"/>
          </a:xfrm>
          <a:prstGeom prst="rect">
            <a:avLst/>
          </a:prstGeom>
        </p:spPr>
        <p:txBody>
          <a:bodyPr anchor="ctr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kern="1200" spc="-120" dirty="0">
                <a:solidFill>
                  <a:schemeClr val="bg1"/>
                </a:solidFill>
                <a:latin typeface="Poppins"/>
                <a:ea typeface="+mj-ea"/>
                <a:cs typeface="Poppins"/>
              </a:rPr>
              <a:t>Change</a:t>
            </a:r>
            <a:endParaRPr lang="en-GB" sz="4800" b="1" kern="1200" spc="-120" dirty="0">
              <a:solidFill>
                <a:schemeClr val="bg1"/>
              </a:solidFill>
              <a:latin typeface="Poppins"/>
              <a:ea typeface="+mj-ea"/>
              <a:cs typeface="Poppins"/>
            </a:endParaRP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2BD6347A-8CEE-7917-65D6-235CA549D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113093" y="8999338"/>
            <a:ext cx="1223465" cy="1064130"/>
          </a:xfrm>
          <a:prstGeom prst="rect">
            <a:avLst/>
          </a:prstGeom>
        </p:spPr>
      </p:pic>
      <p:sp>
        <p:nvSpPr>
          <p:cNvPr id="68" name="object 22">
            <a:extLst>
              <a:ext uri="{FF2B5EF4-FFF2-40B4-BE49-F238E27FC236}">
                <a16:creationId xmlns:a16="http://schemas.microsoft.com/office/drawing/2014/main" id="{07F5F94B-67EC-D627-C14E-1B5363992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34966" y="8752085"/>
            <a:ext cx="45719" cy="1712001"/>
          </a:xfrm>
          <a:custGeom>
            <a:avLst/>
            <a:gdLst/>
            <a:ahLst/>
            <a:cxnLst/>
            <a:rect l="l" t="t" r="r" b="b"/>
            <a:pathLst>
              <a:path h="3738245">
                <a:moveTo>
                  <a:pt x="0" y="0"/>
                </a:moveTo>
                <a:lnTo>
                  <a:pt x="0" y="3738106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23">
            <a:extLst>
              <a:ext uri="{FF2B5EF4-FFF2-40B4-BE49-F238E27FC236}">
                <a16:creationId xmlns:a16="http://schemas.microsoft.com/office/drawing/2014/main" id="{C0DD4E14-94D4-9F8C-9139-2252EC497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9904660" y="8605407"/>
            <a:ext cx="45719" cy="1712001"/>
          </a:xfrm>
          <a:custGeom>
            <a:avLst/>
            <a:gdLst/>
            <a:ahLst/>
            <a:cxnLst/>
            <a:rect l="l" t="t" r="r" b="b"/>
            <a:pathLst>
              <a:path h="3738245">
                <a:moveTo>
                  <a:pt x="0" y="0"/>
                </a:moveTo>
                <a:lnTo>
                  <a:pt x="0" y="3738106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2548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7">
            <a:extLst>
              <a:ext uri="{FF2B5EF4-FFF2-40B4-BE49-F238E27FC236}">
                <a16:creationId xmlns:a16="http://schemas.microsoft.com/office/drawing/2014/main" id="{6558ACEC-E469-DC30-B82C-47A38666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983" r="17018"/>
          <a:stretch/>
        </p:blipFill>
        <p:spPr>
          <a:xfrm>
            <a:off x="10052844" y="0"/>
            <a:ext cx="10052844" cy="11309350"/>
          </a:xfrm>
          <a:prstGeom prst="rect">
            <a:avLst/>
          </a:prstGeom>
        </p:spPr>
      </p:pic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54A1FD46-DE15-3749-41AB-6958DEC054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 bwMode="white">
          <a:xfrm>
            <a:off x="1057003" y="2361202"/>
            <a:ext cx="8217626" cy="567584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sz="8750" b="1" i="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 lvl="0" defTabSz="914400">
              <a:spcBef>
                <a:spcPts val="0"/>
              </a:spcBef>
              <a:defRPr/>
            </a:pPr>
            <a:r>
              <a: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Acquiring new customers is important, but </a:t>
            </a:r>
            <a:r>
              <a:rPr lang="en-GB" sz="8000" kern="0" dirty="0">
                <a:gradFill>
                  <a:gsLst>
                    <a:gs pos="0">
                      <a:srgbClr val="009C43"/>
                    </a:gs>
                    <a:gs pos="60000">
                      <a:srgbClr val="5EB622"/>
                    </a:gs>
                    <a:gs pos="100000">
                      <a:srgbClr val="BCCF00"/>
                    </a:gs>
                  </a:gsLst>
                  <a:lin ang="0" scaled="1"/>
                </a:gradFill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retaining</a:t>
            </a:r>
            <a:r>
              <a: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 them </a:t>
            </a:r>
            <a:r>
              <a:rPr lang="en-GB" sz="8000" kern="0" dirty="0">
                <a:gradFill>
                  <a:gsLst>
                    <a:gs pos="0">
                      <a:srgbClr val="009C43"/>
                    </a:gs>
                    <a:gs pos="60000">
                      <a:srgbClr val="5EB622"/>
                    </a:gs>
                    <a:gs pos="100000">
                      <a:srgbClr val="BCCF00"/>
                    </a:gs>
                  </a:gsLst>
                  <a:lin ang="0" scaled="1"/>
                </a:gradFill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accelerates profitability.</a:t>
            </a:r>
            <a:endParaRPr kumimoji="0" lang="en-GB" sz="8000" b="1" i="0" u="none" strike="noStrike" kern="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69C15-6229-B919-23C9-EF3C92063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40165"/>
            <a:ext cx="2140119" cy="10847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F7010-7F64-BBF3-9B26-5A3A01AA9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375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1CF5F4-D9F2-3472-4C67-FFF5F394B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0105687" cy="1130934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C2F08B31-610D-476F-59FE-EA3E88CB614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 bwMode="white">
          <a:xfrm>
            <a:off x="1630657" y="5201398"/>
            <a:ext cx="13862384" cy="28733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1507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5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500" b="1" i="0" u="none" strike="noStrike" kern="1200" cap="none" spc="-198" normalizeH="0" baseline="0" noProof="0" dirty="0">
                <a:ln>
                  <a:noFill/>
                </a:ln>
                <a:gradFill flip="none" rotWithShape="1">
                  <a:gsLst>
                    <a:gs pos="50000">
                      <a:srgbClr val="009C43"/>
                    </a:gs>
                    <a:gs pos="85000">
                      <a:srgbClr val="BCCF00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Poppins"/>
                <a:ea typeface="+mj-ea"/>
                <a:cs typeface="Poppins"/>
              </a:rPr>
              <a:t>Thank You</a:t>
            </a:r>
          </a:p>
        </p:txBody>
      </p:sp>
      <p:pic>
        <p:nvPicPr>
          <p:cNvPr id="4" name="Picture 3" descr="LBG Logo">
            <a:extLst>
              <a:ext uri="{FF2B5EF4-FFF2-40B4-BE49-F238E27FC236}">
                <a16:creationId xmlns:a16="http://schemas.microsoft.com/office/drawing/2014/main" id="{ED713301-9332-C673-576A-213C92C1F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6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C43"/>
            </a:gs>
            <a:gs pos="60000">
              <a:srgbClr val="2D843F"/>
            </a:gs>
            <a:gs pos="100000">
              <a:srgbClr val="598C3B"/>
            </a:gs>
          </a:gsLst>
          <a:lin ang="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FBF623-6D0C-52E7-E078-0F1AF6ACD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D5B76086-725C-1DB6-D02F-A03829709668}"/>
              </a:ext>
            </a:extLst>
          </p:cNvPr>
          <p:cNvSpPr txBox="1">
            <a:spLocks/>
          </p:cNvSpPr>
          <p:nvPr/>
        </p:nvSpPr>
        <p:spPr bwMode="white">
          <a:xfrm>
            <a:off x="1666373" y="3357209"/>
            <a:ext cx="5161370" cy="915979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Chapter 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3B6FE82C-DE79-1562-9E05-E0D15D5D65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 bwMode="white">
          <a:xfrm>
            <a:off x="1666373" y="4054406"/>
            <a:ext cx="7877677" cy="47971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Why </a:t>
            </a:r>
            <a:r>
              <a:rPr lang="en-GB" sz="8000" b="1" kern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should we focus on </a:t>
            </a:r>
            <a:r>
              <a:rPr kumimoji="0" lang="en-GB" sz="8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customer retention? 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29873720-4325-327A-45F9-6133C08A5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99838" y="2730500"/>
            <a:ext cx="7391400" cy="641985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sz="8750" b="1" i="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>
              <a:defRPr/>
            </a:pPr>
            <a:r>
              <a:rPr lang="en-GB" sz="480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01</a:t>
            </a:r>
          </a:p>
          <a:p>
            <a:pPr>
              <a:defRPr/>
            </a:pPr>
            <a:endParaRPr lang="en-GB" sz="48000">
              <a:solidFill>
                <a:schemeClr val="bg1"/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pic>
        <p:nvPicPr>
          <p:cNvPr id="7" name="Picture 6" descr="LBG Logo">
            <a:extLst>
              <a:ext uri="{FF2B5EF4-FFF2-40B4-BE49-F238E27FC236}">
                <a16:creationId xmlns:a16="http://schemas.microsoft.com/office/drawing/2014/main" id="{ADF4D80D-B19E-163A-B02D-55DD7D65B64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40165"/>
            <a:ext cx="2140119" cy="10847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324305-A09D-DF42-5D83-3EC227974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schemeClr val="bg1"/>
                </a:solidFill>
              </a:rPr>
              <a:pPr/>
              <a:t>2</a:t>
            </a:fld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78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617BA-3147-90A9-4BE0-24FEE480C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5">
            <a:extLst>
              <a:ext uri="{FF2B5EF4-FFF2-40B4-BE49-F238E27FC236}">
                <a16:creationId xmlns:a16="http://schemas.microsoft.com/office/drawing/2014/main" id="{FADFBF0B-AF29-2064-E9B2-C95DBE3AD1E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3751" y="650517"/>
            <a:ext cx="15562276" cy="70269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0" cap="none" spc="-75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Customer Retention: Why it matters</a:t>
            </a:r>
            <a:endParaRPr kumimoji="0" lang="en-GB" b="1" i="0" u="none" strike="noStrike" kern="0" cap="none" spc="-12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Poppins"/>
              <a:ea typeface="+mj-ea"/>
              <a:cs typeface="Poppin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BACA17-0686-3D5C-545B-67BC0042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66658" y="2316550"/>
            <a:ext cx="4319792" cy="3845883"/>
          </a:xfrm>
          <a:prstGeom prst="rect">
            <a:avLst/>
          </a:prstGeom>
          <a:solidFill>
            <a:srgbClr val="282828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0" name="Text Placeholder 23">
            <a:extLst>
              <a:ext uri="{FF2B5EF4-FFF2-40B4-BE49-F238E27FC236}">
                <a16:creationId xmlns:a16="http://schemas.microsoft.com/office/drawing/2014/main" id="{185AEA2F-4C1E-2C7C-C4FF-6E1EC9398236}"/>
              </a:ext>
            </a:extLst>
          </p:cNvPr>
          <p:cNvSpPr txBox="1">
            <a:spLocks/>
          </p:cNvSpPr>
          <p:nvPr/>
        </p:nvSpPr>
        <p:spPr bwMode="white">
          <a:xfrm>
            <a:off x="11724418" y="4292294"/>
            <a:ext cx="3810301" cy="69826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1,001</a:t>
            </a:r>
            <a:endParaRPr lang="en-GB" sz="5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38E7B484-9D29-B2D9-AD33-EE627C1673EF}"/>
              </a:ext>
            </a:extLst>
          </p:cNvPr>
          <p:cNvSpPr txBox="1">
            <a:spLocks/>
          </p:cNvSpPr>
          <p:nvPr/>
        </p:nvSpPr>
        <p:spPr bwMode="white">
          <a:xfrm>
            <a:off x="11724418" y="5098229"/>
            <a:ext cx="3810301" cy="100041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Net customer gain in bank account switchers for 2021</a:t>
            </a:r>
            <a:endParaRPr lang="en-GB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F4C861-443C-F29B-4395-5D1C77B16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66658" y="6170241"/>
            <a:ext cx="4319792" cy="3845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 Placeholder 35">
            <a:extLst>
              <a:ext uri="{FF2B5EF4-FFF2-40B4-BE49-F238E27FC236}">
                <a16:creationId xmlns:a16="http://schemas.microsoft.com/office/drawing/2014/main" id="{1834A0BB-6DD2-AA3D-6373-2A788BF53109}"/>
              </a:ext>
            </a:extLst>
          </p:cNvPr>
          <p:cNvSpPr txBox="1">
            <a:spLocks/>
          </p:cNvSpPr>
          <p:nvPr/>
        </p:nvSpPr>
        <p:spPr>
          <a:xfrm>
            <a:off x="11652521" y="8032624"/>
            <a:ext cx="3810301" cy="69826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b="1" dirty="0">
                <a:solidFill>
                  <a:srgbClr val="28282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65%</a:t>
            </a:r>
            <a:endParaRPr lang="en-GB" sz="5000" b="1" dirty="0">
              <a:solidFill>
                <a:srgbClr val="28282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7CECE3AB-36E6-2EA2-E3DB-4B12E8484E94}"/>
              </a:ext>
            </a:extLst>
          </p:cNvPr>
          <p:cNvSpPr txBox="1">
            <a:spLocks/>
          </p:cNvSpPr>
          <p:nvPr/>
        </p:nvSpPr>
        <p:spPr>
          <a:xfrm>
            <a:off x="11652520" y="8851565"/>
            <a:ext cx="4076172" cy="81958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Research estimate of existing customer contribution to most profits for most businesses.</a:t>
            </a:r>
            <a:endParaRPr lang="en-GB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5EECE2-A06C-6161-4498-FCCC2A24C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14553" y="2316550"/>
            <a:ext cx="4319792" cy="3845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25CEB7EC-CF16-3A94-9E21-794C8688BDFA}"/>
              </a:ext>
            </a:extLst>
          </p:cNvPr>
          <p:cNvSpPr txBox="1">
            <a:spLocks/>
          </p:cNvSpPr>
          <p:nvPr/>
        </p:nvSpPr>
        <p:spPr>
          <a:xfrm>
            <a:off x="15972312" y="4315877"/>
            <a:ext cx="3695992" cy="69826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b="1" dirty="0">
                <a:solidFill>
                  <a:srgbClr val="28282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5x more</a:t>
            </a:r>
            <a:endParaRPr lang="en-GB" sz="5000" b="1" dirty="0">
              <a:solidFill>
                <a:srgbClr val="28282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Text Placeholder 30">
            <a:extLst>
              <a:ext uri="{FF2B5EF4-FFF2-40B4-BE49-F238E27FC236}">
                <a16:creationId xmlns:a16="http://schemas.microsoft.com/office/drawing/2014/main" id="{1F31290A-2E81-81D8-E805-6D32DE8D4E3A}"/>
              </a:ext>
            </a:extLst>
          </p:cNvPr>
          <p:cNvSpPr txBox="1">
            <a:spLocks/>
          </p:cNvSpPr>
          <p:nvPr/>
        </p:nvSpPr>
        <p:spPr>
          <a:xfrm>
            <a:off x="15972312" y="5068099"/>
            <a:ext cx="3459249" cy="1018727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Spent on new customer acquisition compared to customer retention</a:t>
            </a:r>
            <a:endParaRPr lang="en-GB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6969E0-2856-274D-A641-22DB9282B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14553" y="6162433"/>
            <a:ext cx="4319792" cy="3845883"/>
          </a:xfrm>
          <a:prstGeom prst="rect">
            <a:avLst/>
          </a:prstGeom>
          <a:solidFill>
            <a:srgbClr val="282828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1CC44637-5D16-B15C-923E-7D0C75BC5E4F}"/>
              </a:ext>
            </a:extLst>
          </p:cNvPr>
          <p:cNvSpPr txBox="1">
            <a:spLocks/>
          </p:cNvSpPr>
          <p:nvPr/>
        </p:nvSpPr>
        <p:spPr bwMode="white">
          <a:xfrm>
            <a:off x="15972311" y="8032624"/>
            <a:ext cx="3810301" cy="69826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5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25m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A5790FA7-9227-F0CD-CBFF-93A1E458A44C}"/>
              </a:ext>
            </a:extLst>
          </p:cNvPr>
          <p:cNvSpPr txBox="1">
            <a:spLocks/>
          </p:cNvSpPr>
          <p:nvPr/>
        </p:nvSpPr>
        <p:spPr bwMode="white">
          <a:xfrm>
            <a:off x="15972311" y="8851565"/>
            <a:ext cx="3803475" cy="92481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Average number of LBG customers 2020-2022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17D579-51D4-9ED6-6BF2-20E8E331A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13833" y="486231"/>
            <a:ext cx="2140119" cy="1084718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A49FFE4-78A9-5FDE-47E6-8E51C00EB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schemeClr val="tx1"/>
                </a:solidFill>
              </a:rPr>
              <a:pPr/>
              <a:t>3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" name="Picture Placeholder 6">
            <a:extLst>
              <a:ext uri="{FF2B5EF4-FFF2-40B4-BE49-F238E27FC236}">
                <a16:creationId xmlns:a16="http://schemas.microsoft.com/office/drawing/2014/main" id="{A86F9B2E-7B31-EB3F-2699-68DE52FB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768" b="7768"/>
          <a:stretch/>
        </p:blipFill>
        <p:spPr bwMode="black">
          <a:xfrm>
            <a:off x="15972312" y="3549185"/>
            <a:ext cx="720057" cy="698267"/>
          </a:xfrm>
          <a:prstGeom prst="rect">
            <a:avLst/>
          </a:prstGeom>
        </p:spPr>
      </p:pic>
      <p:pic>
        <p:nvPicPr>
          <p:cNvPr id="3" name="Picture Placeholder 6">
            <a:extLst>
              <a:ext uri="{FF2B5EF4-FFF2-40B4-BE49-F238E27FC236}">
                <a16:creationId xmlns:a16="http://schemas.microsoft.com/office/drawing/2014/main" id="{783D7F2E-51EB-E646-7AA0-9590FCA87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768" b="7768"/>
          <a:stretch/>
        </p:blipFill>
        <p:spPr bwMode="black">
          <a:xfrm>
            <a:off x="11724417" y="3561000"/>
            <a:ext cx="720057" cy="698267"/>
          </a:xfrm>
          <a:prstGeom prst="rect">
            <a:avLst/>
          </a:prstGeom>
        </p:spPr>
      </p:pic>
      <p:pic>
        <p:nvPicPr>
          <p:cNvPr id="4" name="Picture Placeholder 6">
            <a:extLst>
              <a:ext uri="{FF2B5EF4-FFF2-40B4-BE49-F238E27FC236}">
                <a16:creationId xmlns:a16="http://schemas.microsoft.com/office/drawing/2014/main" id="{999207BC-28F2-10A6-C698-66A18A4D2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768" b="7768"/>
          <a:stretch/>
        </p:blipFill>
        <p:spPr bwMode="black">
          <a:xfrm>
            <a:off x="11652519" y="7331980"/>
            <a:ext cx="720057" cy="698267"/>
          </a:xfrm>
          <a:prstGeom prst="rect">
            <a:avLst/>
          </a:prstGeom>
        </p:spPr>
      </p:pic>
      <p:pic>
        <p:nvPicPr>
          <p:cNvPr id="5" name="Picture Placeholder 6">
            <a:extLst>
              <a:ext uri="{FF2B5EF4-FFF2-40B4-BE49-F238E27FC236}">
                <a16:creationId xmlns:a16="http://schemas.microsoft.com/office/drawing/2014/main" id="{098C947F-6E7A-AE9F-09F8-C7F3C863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768" b="7768"/>
          <a:stretch/>
        </p:blipFill>
        <p:spPr bwMode="black">
          <a:xfrm>
            <a:off x="15972311" y="7331980"/>
            <a:ext cx="720057" cy="6982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71E4BBC-EDCF-7893-BC9C-37ADE591D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709" y="2744047"/>
            <a:ext cx="428630" cy="551097"/>
          </a:xfrm>
          <a:prstGeom prst="rect">
            <a:avLst/>
          </a:prstGeom>
        </p:spPr>
      </p:pic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F65A88C9-0693-33AF-FAE1-FFE7FAC16435}"/>
              </a:ext>
            </a:extLst>
          </p:cNvPr>
          <p:cNvSpPr txBox="1">
            <a:spLocks/>
          </p:cNvSpPr>
          <p:nvPr/>
        </p:nvSpPr>
        <p:spPr>
          <a:xfrm>
            <a:off x="1718949" y="2619280"/>
            <a:ext cx="9088387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In 2022, Lloyds Banking Group lost more customers than it gained in every quarter of the year.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B268A6C-3DB9-4DEC-BA56-592A4B3DA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936" y="3927922"/>
            <a:ext cx="564176" cy="534483"/>
          </a:xfrm>
          <a:prstGeom prst="rect">
            <a:avLst/>
          </a:prstGeom>
        </p:spPr>
      </p:pic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86AF035-D91F-B476-7EA5-6CEF512FA131}"/>
              </a:ext>
            </a:extLst>
          </p:cNvPr>
          <p:cNvSpPr txBox="1">
            <a:spLocks/>
          </p:cNvSpPr>
          <p:nvPr/>
        </p:nvSpPr>
        <p:spPr>
          <a:xfrm>
            <a:off x="1718948" y="3785615"/>
            <a:ext cx="9184183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The ratio of customers gained was negative 1.3 in both the third and second quarters of 2022.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95097CE-7D1E-3847-4371-9F48B9A19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8179" y="5092769"/>
            <a:ext cx="539691" cy="539691"/>
          </a:xfrm>
          <a:prstGeom prst="rect">
            <a:avLst/>
          </a:prstGeom>
        </p:spPr>
      </p:pic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47C949A-288D-7ECD-C6C8-5645433836B1}"/>
              </a:ext>
            </a:extLst>
          </p:cNvPr>
          <p:cNvSpPr txBox="1">
            <a:spLocks/>
          </p:cNvSpPr>
          <p:nvPr/>
        </p:nvSpPr>
        <p:spPr>
          <a:xfrm>
            <a:off x="1718948" y="5108333"/>
            <a:ext cx="9184183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However, 2023 saw a slight improvement in 2023 for Q1, gaining 1.3 customers for each that left.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D4946AD-6985-8DDD-13AA-68990AB60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0421" y="6425044"/>
            <a:ext cx="855208" cy="783940"/>
          </a:xfrm>
          <a:prstGeom prst="rect">
            <a:avLst/>
          </a:prstGeom>
        </p:spPr>
      </p:pic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5DD6897-44C0-9B86-54CD-3C4781CBE184}"/>
              </a:ext>
            </a:extLst>
          </p:cNvPr>
          <p:cNvSpPr txBox="1">
            <a:spLocks/>
          </p:cNvSpPr>
          <p:nvPr/>
        </p:nvSpPr>
        <p:spPr>
          <a:xfrm>
            <a:off x="1718948" y="6394088"/>
            <a:ext cx="9184183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Most research estimates it costs 5 times more to attract new customers than it is to retain them. 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2592D7F-5BCA-EC96-AE44-B65DA4C66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8180" y="7762551"/>
            <a:ext cx="539691" cy="539691"/>
          </a:xfrm>
          <a:prstGeom prst="rect">
            <a:avLst/>
          </a:prstGeom>
        </p:spPr>
      </p:pic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E5B5AC9-8113-EA89-18B2-96EE40808C21}"/>
              </a:ext>
            </a:extLst>
          </p:cNvPr>
          <p:cNvSpPr txBox="1">
            <a:spLocks/>
          </p:cNvSpPr>
          <p:nvPr/>
        </p:nvSpPr>
        <p:spPr>
          <a:xfrm>
            <a:off x="1718948" y="7559949"/>
            <a:ext cx="9495977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Research suggests that for most businesses, around 65% of their business comes from existing customers.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3DE1FE0D-0CB6-6A23-B089-10C369C32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710" y="8922341"/>
            <a:ext cx="428630" cy="551097"/>
          </a:xfrm>
          <a:prstGeom prst="rect">
            <a:avLst/>
          </a:prstGeom>
        </p:spPr>
      </p:pic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E3E525C4-D36B-0039-195A-C46753909FF6}"/>
              </a:ext>
            </a:extLst>
          </p:cNvPr>
          <p:cNvSpPr txBox="1">
            <a:spLocks/>
          </p:cNvSpPr>
          <p:nvPr/>
        </p:nvSpPr>
        <p:spPr>
          <a:xfrm>
            <a:off x="1718947" y="8769642"/>
            <a:ext cx="1023894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Neobanks present increased challenges, with more people switching and staying.</a:t>
            </a:r>
          </a:p>
        </p:txBody>
      </p:sp>
    </p:spTree>
    <p:extLst>
      <p:ext uri="{BB962C8B-B14F-4D97-AF65-F5344CB8AC3E}">
        <p14:creationId xmlns:p14="http://schemas.microsoft.com/office/powerpoint/2010/main" val="315886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6AB4"/>
            </a:gs>
            <a:gs pos="50000">
              <a:srgbClr val="277A92"/>
            </a:gs>
            <a:gs pos="100000">
              <a:srgbClr val="4E8A7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69BE49C7-94FB-D301-78D9-BC5A73188C82}"/>
              </a:ext>
            </a:extLst>
          </p:cNvPr>
          <p:cNvSpPr txBox="1">
            <a:spLocks/>
          </p:cNvSpPr>
          <p:nvPr/>
        </p:nvSpPr>
        <p:spPr bwMode="white">
          <a:xfrm>
            <a:off x="1666373" y="3827471"/>
            <a:ext cx="5161370" cy="915979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Chapter 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FBFB43A4-69EE-494A-EF05-6DD3AB7622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 bwMode="white">
          <a:xfrm>
            <a:off x="1666373" y="4524668"/>
            <a:ext cx="7877677" cy="47971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kern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Project Proposal</a:t>
            </a:r>
            <a:endParaRPr kumimoji="0" lang="en-GB" sz="8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7280B5F-6746-C325-00D1-2F5E73423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0913561" y="2730500"/>
            <a:ext cx="7877677" cy="641985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sz="8750" b="1" i="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>
              <a:defRPr/>
            </a:pPr>
            <a:r>
              <a:rPr lang="en-GB" sz="480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02</a:t>
            </a:r>
          </a:p>
          <a:p>
            <a:pPr>
              <a:defRPr/>
            </a:pPr>
            <a:endParaRPr lang="en-GB" sz="48000">
              <a:solidFill>
                <a:schemeClr val="bg1"/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pic>
        <p:nvPicPr>
          <p:cNvPr id="7" name="Picture 6" descr="LBG Logo">
            <a:extLst>
              <a:ext uri="{FF2B5EF4-FFF2-40B4-BE49-F238E27FC236}">
                <a16:creationId xmlns:a16="http://schemas.microsoft.com/office/drawing/2014/main" id="{E52D4F8B-5775-7597-6830-998BA43EB33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40165"/>
            <a:ext cx="2140119" cy="10847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A98BA7-8D66-813D-0057-188A5F145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schemeClr val="bg1"/>
                </a:solidFill>
              </a:rPr>
              <a:pPr/>
              <a:t>4</a:t>
            </a:fld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03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4537B-32DC-D640-1646-C68028266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39F7C-B683-C969-DA1C-3011D3AC67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54078" y="1347370"/>
            <a:ext cx="8154042" cy="165757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1143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-74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Predicting customer churn</a:t>
            </a:r>
            <a:endParaRPr kumimoji="0" lang="en-GB" sz="4800" b="1" i="0" u="none" strike="noStrike" kern="0" cap="none" spc="-74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124560-2DB0-A520-133E-FA429D5BE7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4078" y="3714650"/>
            <a:ext cx="7323396" cy="1043490"/>
          </a:xfrm>
        </p:spPr>
        <p:txBody>
          <a:bodyPr/>
          <a:lstStyle/>
          <a:p>
            <a:r>
              <a:rPr lang="en-US" dirty="0"/>
              <a:t>Through segmentation analysis and machine learning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EFC4A-43E6-4689-0364-8B5B88D152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1796" y="5098315"/>
            <a:ext cx="7305678" cy="2750689"/>
          </a:xfrm>
        </p:spPr>
        <p:txBody>
          <a:bodyPr/>
          <a:lstStyle/>
          <a:p>
            <a:pPr marL="12701" indent="0">
              <a:buNone/>
            </a:pPr>
            <a:r>
              <a:rPr lang="en-GB" dirty="0"/>
              <a:t>The questions we seek to answer</a:t>
            </a:r>
          </a:p>
          <a:p>
            <a:pPr marL="12701" indent="0">
              <a:buNone/>
            </a:pPr>
            <a:endParaRPr lang="en-GB" dirty="0"/>
          </a:p>
          <a:p>
            <a:pPr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Can we successfully predict if a customer is likely to leave?</a:t>
            </a:r>
          </a:p>
          <a:p>
            <a:pPr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factors are most influential to a customer deciding to exit?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DB8D7-7E77-C0FF-94E8-22D437228E6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424553" y="4051872"/>
            <a:ext cx="7398334" cy="519758"/>
          </a:xfrm>
        </p:spPr>
        <p:txBody>
          <a:bodyPr/>
          <a:lstStyle/>
          <a:p>
            <a:r>
              <a:rPr lang="en-GB" dirty="0"/>
              <a:t>Aims: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288D55-72D0-E207-8B93-E00A6D7B27B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417066" y="5098315"/>
            <a:ext cx="7305678" cy="4398448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Identify and create a machine learning model to best predict potential leavers.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To test this model with a fictional sample dataset.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Identify strengths, limitations and areas of improvements to enhance the model.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Show how we intend to move our plans to Google Cloud Platform Technology 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C3080F-3DC9-5688-4D16-C70C84234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26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143D"/>
            </a:gs>
            <a:gs pos="60000">
              <a:srgbClr val="BD431F"/>
            </a:gs>
            <a:gs pos="100000">
              <a:srgbClr val="AB7200"/>
            </a:gs>
          </a:gsLst>
          <a:lin ang="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3DD141-4330-F488-992A-F0C1CEBE8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78ABC261-C70A-D64F-0CFD-B500BB826CC5}"/>
              </a:ext>
            </a:extLst>
          </p:cNvPr>
          <p:cNvSpPr txBox="1">
            <a:spLocks/>
          </p:cNvSpPr>
          <p:nvPr/>
        </p:nvSpPr>
        <p:spPr bwMode="white">
          <a:xfrm>
            <a:off x="1666373" y="3827471"/>
            <a:ext cx="5161370" cy="915979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Chapter 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9C330050-7717-126A-E29F-28568B1625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 bwMode="white">
          <a:xfrm>
            <a:off x="1666373" y="4524668"/>
            <a:ext cx="7877677" cy="47971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Data Analysis </a:t>
            </a:r>
            <a:endParaRPr kumimoji="0" lang="en-GB" sz="8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B393323E-6CC4-D655-897E-FAC5033B8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0913561" y="2730500"/>
            <a:ext cx="7877677" cy="641985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sz="8750" b="1" i="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>
              <a:defRPr/>
            </a:pPr>
            <a:r>
              <a:rPr lang="en-GB" sz="480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03</a:t>
            </a:r>
          </a:p>
          <a:p>
            <a:pPr>
              <a:defRPr/>
            </a:pPr>
            <a:endParaRPr lang="en-GB" sz="48000">
              <a:solidFill>
                <a:schemeClr val="bg1"/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pic>
        <p:nvPicPr>
          <p:cNvPr id="7" name="Picture 6" descr="LBG Logo">
            <a:extLst>
              <a:ext uri="{FF2B5EF4-FFF2-40B4-BE49-F238E27FC236}">
                <a16:creationId xmlns:a16="http://schemas.microsoft.com/office/drawing/2014/main" id="{79AD936A-9E09-548F-B14A-55FAE5318C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40165"/>
            <a:ext cx="2140119" cy="10847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79DC74-12F6-52DE-B857-DB8C3264B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schemeClr val="bg1"/>
                </a:solidFill>
              </a:rPr>
              <a:pPr/>
              <a:t>6</a:t>
            </a:fld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1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75D83-D597-BDB7-62B6-5BCBE1B0E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290D79-E594-5A9B-B9EF-1E72FF38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702340"/>
            <a:ext cx="6783295" cy="960701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8A49609F-E32A-F5AC-5CDD-975C621CD7D2}"/>
              </a:ext>
            </a:extLst>
          </p:cNvPr>
          <p:cNvSpPr txBox="1">
            <a:spLocks/>
          </p:cNvSpPr>
          <p:nvPr/>
        </p:nvSpPr>
        <p:spPr>
          <a:xfrm>
            <a:off x="579874" y="2182815"/>
            <a:ext cx="5676371" cy="690561"/>
          </a:xfrm>
          <a:prstGeom prst="rect">
            <a:avLst/>
          </a:prstGeom>
        </p:spPr>
        <p:txBody>
          <a:bodyPr/>
          <a:lstStyle>
            <a:lvl1pPr marL="0">
              <a:defRPr sz="2399"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457253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2pPr>
            <a:lvl3pPr marL="914503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3pPr>
            <a:lvl4pPr marL="1371756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4pPr>
            <a:lvl5pPr marL="1829009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5pPr>
            <a:lvl6pPr marL="2286261">
              <a:defRPr>
                <a:latin typeface="+mn-lt"/>
                <a:ea typeface="+mn-ea"/>
                <a:cs typeface="+mn-cs"/>
              </a:defRPr>
            </a:lvl6pPr>
            <a:lvl7pPr marL="2743514">
              <a:defRPr>
                <a:latin typeface="+mn-lt"/>
                <a:ea typeface="+mn-ea"/>
                <a:cs typeface="+mn-cs"/>
              </a:defRPr>
            </a:lvl7pPr>
            <a:lvl8pPr marL="3200766">
              <a:defRPr>
                <a:latin typeface="+mn-lt"/>
                <a:ea typeface="+mn-ea"/>
                <a:cs typeface="+mn-cs"/>
              </a:defRPr>
            </a:lvl8pPr>
            <a:lvl9pPr marL="3658019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Context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771BDE-236A-969C-B48F-68ECA7312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white">
          <a:xfrm>
            <a:off x="579833" y="2873376"/>
            <a:ext cx="5503375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150F40B-761B-A92A-86AA-DCDB89F85D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 bwMode="white">
          <a:xfrm>
            <a:off x="579833" y="3287273"/>
            <a:ext cx="5676371" cy="259397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sz="2400" kern="1200" dirty="0">
                <a:solidFill>
                  <a:schemeClr val="bg1"/>
                </a:solidFill>
                <a:ea typeface="+mn-ea"/>
                <a:cs typeface="Arial" panose="020B0604020202020204" pitchFamily="34" charset="0"/>
              </a:rPr>
              <a:t>Sample customer churn dataset was obtained from a Public Source.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cs typeface="Poppins" panose="00000500000000000000" pitchFamily="2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sz="2400" kern="1200" dirty="0">
                <a:solidFill>
                  <a:schemeClr val="bg1"/>
                </a:solidFill>
                <a:cs typeface="Arial" panose="020B0604020202020204" pitchFamily="34" charset="0"/>
              </a:rPr>
              <a:t>G</a:t>
            </a:r>
            <a:r>
              <a:rPr lang="en-GB" sz="2400" kern="1200" dirty="0">
                <a:solidFill>
                  <a:schemeClr val="bg1"/>
                </a:solidFill>
                <a:ea typeface="+mn-ea"/>
                <a:cs typeface="Arial" panose="020B0604020202020204" pitchFamily="34" charset="0"/>
              </a:rPr>
              <a:t>ood baseline to begin exploring analysis to then move to developing predictive machine modelling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cs typeface="Poppins" panose="00000500000000000000" pitchFamily="2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Dataset limited in terms of features, no time series data and limited granular features to explore.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Application with LBG data would be far superior due to the expansive variety and quality of data to tap into.</a:t>
            </a:r>
            <a:endParaRPr lang="en-GB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DAE50F-FBC4-7296-35C1-F860B1A19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schemeClr val="tx1"/>
                </a:solidFill>
              </a:rPr>
              <a:pPr/>
              <a:t>7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2D5E14-C0B0-4B69-876A-D273E5A2C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0FFBE94-6036-5529-781B-38353EBBE0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2936767"/>
              </p:ext>
            </p:extLst>
          </p:nvPr>
        </p:nvGraphicFramePr>
        <p:xfrm>
          <a:off x="6524254" y="2236159"/>
          <a:ext cx="8660623" cy="4786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 Placeholder 36">
            <a:extLst>
              <a:ext uri="{FF2B5EF4-FFF2-40B4-BE49-F238E27FC236}">
                <a16:creationId xmlns:a16="http://schemas.microsoft.com/office/drawing/2014/main" id="{4E6FB782-1717-D73C-B454-EEE82550BD25}"/>
              </a:ext>
            </a:extLst>
          </p:cNvPr>
          <p:cNvSpPr txBox="1">
            <a:spLocks/>
          </p:cNvSpPr>
          <p:nvPr/>
        </p:nvSpPr>
        <p:spPr bwMode="white">
          <a:xfrm>
            <a:off x="1161308" y="627189"/>
            <a:ext cx="10453518" cy="122396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1507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750" b="1" i="0" kern="120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 defTabSz="914400">
              <a:spcBef>
                <a:spcPts val="0"/>
              </a:spcBef>
              <a:defRPr/>
            </a:pPr>
            <a:r>
              <a:rPr lang="en-GB" sz="4800" kern="0" spc="-198" dirty="0">
                <a:gradFill flip="none" rotWithShape="1">
                  <a:gsLst>
                    <a:gs pos="50000">
                      <a:srgbClr val="CE143D"/>
                    </a:gs>
                    <a:gs pos="85000">
                      <a:srgbClr val="AB7200"/>
                    </a:gs>
                  </a:gsLst>
                  <a:lin ang="0" scaled="1"/>
                  <a:tileRect/>
                </a:gradFill>
              </a:rPr>
              <a:t>Data analysis: key points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9096CAB0-1D23-5611-B4C7-FE05E1D10AD2}"/>
              </a:ext>
            </a:extLst>
          </p:cNvPr>
          <p:cNvSpPr/>
          <p:nvPr/>
        </p:nvSpPr>
        <p:spPr>
          <a:xfrm>
            <a:off x="14548483" y="7539705"/>
            <a:ext cx="3290765" cy="3144221"/>
          </a:xfrm>
          <a:prstGeom prst="flowChartConnector">
            <a:avLst/>
          </a:prstGeom>
          <a:gradFill>
            <a:gsLst>
              <a:gs pos="0">
                <a:srgbClr val="006AB4"/>
              </a:gs>
              <a:gs pos="70000">
                <a:srgbClr val="5CA18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Graphic 33" descr="Male profile with solid fill">
            <a:extLst>
              <a:ext uri="{FF2B5EF4-FFF2-40B4-BE49-F238E27FC236}">
                <a16:creationId xmlns:a16="http://schemas.microsoft.com/office/drawing/2014/main" id="{24775360-9965-A24B-2A5A-1986F52E27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909805" y="8642876"/>
            <a:ext cx="2469604" cy="2303305"/>
          </a:xfrm>
          <a:prstGeom prst="rect">
            <a:avLst/>
          </a:prstGeom>
        </p:spPr>
      </p:pic>
      <p:sp>
        <p:nvSpPr>
          <p:cNvPr id="34" name="TextBox 34">
            <a:extLst>
              <a:ext uri="{FF2B5EF4-FFF2-40B4-BE49-F238E27FC236}">
                <a16:creationId xmlns:a16="http://schemas.microsoft.com/office/drawing/2014/main" id="{33482865-2DD6-CEC4-0284-003B2AF5C1BE}"/>
              </a:ext>
            </a:extLst>
          </p:cNvPr>
          <p:cNvSpPr txBox="1"/>
          <p:nvPr/>
        </p:nvSpPr>
        <p:spPr>
          <a:xfrm>
            <a:off x="8460310" y="7620596"/>
            <a:ext cx="6309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1200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99.5% of exited customers had registered a complaint. </a:t>
            </a: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7" name="Graphic 1082" descr="Female Profile outline">
            <a:extLst>
              <a:ext uri="{FF2B5EF4-FFF2-40B4-BE49-F238E27FC236}">
                <a16:creationId xmlns:a16="http://schemas.microsoft.com/office/drawing/2014/main" id="{0B3B0464-4EC6-EFFB-2CFA-7506A82FC7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706567" y="8653863"/>
            <a:ext cx="2469604" cy="2303305"/>
          </a:xfrm>
          <a:prstGeom prst="rect">
            <a:avLst/>
          </a:prstGeom>
        </p:spPr>
      </p:pic>
      <p:pic>
        <p:nvPicPr>
          <p:cNvPr id="42" name="Graphic 1083" descr="Male profile with solid fill">
            <a:extLst>
              <a:ext uri="{FF2B5EF4-FFF2-40B4-BE49-F238E27FC236}">
                <a16:creationId xmlns:a16="http://schemas.microsoft.com/office/drawing/2014/main" id="{93C3122C-46A9-B633-69E2-C90DFE7AEB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31432" y="8653863"/>
            <a:ext cx="2469604" cy="2303305"/>
          </a:xfrm>
          <a:prstGeom prst="rect">
            <a:avLst/>
          </a:prstGeom>
        </p:spPr>
      </p:pic>
      <p:sp>
        <p:nvSpPr>
          <p:cNvPr id="43" name="TextBox 32">
            <a:extLst>
              <a:ext uri="{FF2B5EF4-FFF2-40B4-BE49-F238E27FC236}">
                <a16:creationId xmlns:a16="http://schemas.microsoft.com/office/drawing/2014/main" id="{30F95DB9-05E5-028A-6B24-57F8EDB2A7CB}"/>
              </a:ext>
            </a:extLst>
          </p:cNvPr>
          <p:cNvSpPr txBox="1"/>
          <p:nvPr/>
        </p:nvSpPr>
        <p:spPr>
          <a:xfrm>
            <a:off x="7561020" y="6996241"/>
            <a:ext cx="549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r>
              <a:rPr lang="en-GB" sz="2800" b="1" dirty="0">
                <a:latin typeface="+mn-lt"/>
              </a:rPr>
              <a:t>Complaint Impact</a:t>
            </a:r>
            <a:endParaRPr lang="en-GB" sz="2800" dirty="0">
              <a:latin typeface="+mn-lt"/>
            </a:endParaRPr>
          </a:p>
        </p:txBody>
      </p:sp>
      <p:sp>
        <p:nvSpPr>
          <p:cNvPr id="44" name="Text Placeholder 35">
            <a:extLst>
              <a:ext uri="{FF2B5EF4-FFF2-40B4-BE49-F238E27FC236}">
                <a16:creationId xmlns:a16="http://schemas.microsoft.com/office/drawing/2014/main" id="{60AAD624-DE65-5FE7-CD40-BBACB8020406}"/>
              </a:ext>
            </a:extLst>
          </p:cNvPr>
          <p:cNvSpPr txBox="1">
            <a:spLocks/>
          </p:cNvSpPr>
          <p:nvPr/>
        </p:nvSpPr>
        <p:spPr>
          <a:xfrm>
            <a:off x="14874463" y="8617764"/>
            <a:ext cx="2964785" cy="69826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b="1" dirty="0">
                <a:solidFill>
                  <a:srgbClr val="FAFA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99.5%</a:t>
            </a:r>
            <a:endParaRPr lang="en-GB" sz="6600" b="1" dirty="0">
              <a:solidFill>
                <a:srgbClr val="FAFAFA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6E9DC560-3167-DC39-BAB5-BAA12E17C2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002088"/>
              </p:ext>
            </p:extLst>
          </p:nvPr>
        </p:nvGraphicFramePr>
        <p:xfrm>
          <a:off x="14654515" y="2275051"/>
          <a:ext cx="5847210" cy="4146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46" name="TextBox 32">
            <a:extLst>
              <a:ext uri="{FF2B5EF4-FFF2-40B4-BE49-F238E27FC236}">
                <a16:creationId xmlns:a16="http://schemas.microsoft.com/office/drawing/2014/main" id="{689E8765-4EBB-E7E7-C96B-0470003FEE86}"/>
              </a:ext>
            </a:extLst>
          </p:cNvPr>
          <p:cNvSpPr txBox="1"/>
          <p:nvPr/>
        </p:nvSpPr>
        <p:spPr>
          <a:xfrm>
            <a:off x="7561020" y="1849219"/>
            <a:ext cx="630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r>
              <a:rPr lang="en-GB" sz="2800" b="1" dirty="0">
                <a:latin typeface="+mn-lt"/>
              </a:rPr>
              <a:t>Bank Deposits Lost From Leavers</a:t>
            </a:r>
            <a:endParaRPr lang="en-GB" sz="2800" dirty="0">
              <a:latin typeface="+mn-lt"/>
            </a:endParaRPr>
          </a:p>
        </p:txBody>
      </p:sp>
      <p:sp>
        <p:nvSpPr>
          <p:cNvPr id="47" name="TextBox 32">
            <a:extLst>
              <a:ext uri="{FF2B5EF4-FFF2-40B4-BE49-F238E27FC236}">
                <a16:creationId xmlns:a16="http://schemas.microsoft.com/office/drawing/2014/main" id="{FC107822-65FA-43F7-2F44-09571DA2F055}"/>
              </a:ext>
            </a:extLst>
          </p:cNvPr>
          <p:cNvSpPr txBox="1"/>
          <p:nvPr/>
        </p:nvSpPr>
        <p:spPr>
          <a:xfrm>
            <a:off x="14860021" y="1844682"/>
            <a:ext cx="630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r>
              <a:rPr lang="en-GB" sz="2800" b="1" dirty="0">
                <a:latin typeface="+mn-lt"/>
              </a:rPr>
              <a:t>Total Bank Balance Lost</a:t>
            </a:r>
            <a:endParaRPr lang="en-GB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410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60BB2-5648-B325-6A8C-C18DE97E7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ACEF412-F688-72C9-FBF5-17A873D28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527092" y="1617621"/>
            <a:ext cx="10941033" cy="9445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507937" rtl="0">
              <a:defRPr/>
            </a:pPr>
            <a:endParaRPr lang="en-GB" sz="2968" kern="12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E53C9B-2A32-631C-827A-1AB20F68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007114" y="2625358"/>
            <a:ext cx="1802642" cy="924481"/>
          </a:xfrm>
          <a:prstGeom prst="rect">
            <a:avLst/>
          </a:prstGeom>
          <a:solidFill>
            <a:srgbClr val="282828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EEEB010-0C41-F6AC-388B-B206ECEAB24C}"/>
              </a:ext>
            </a:extLst>
          </p:cNvPr>
          <p:cNvSpPr/>
          <p:nvPr/>
        </p:nvSpPr>
        <p:spPr>
          <a:xfrm>
            <a:off x="11987658" y="8494718"/>
            <a:ext cx="1792198" cy="733729"/>
          </a:xfrm>
          <a:prstGeom prst="rect">
            <a:avLst/>
          </a:prstGeom>
          <a:gradFill>
            <a:gsLst>
              <a:gs pos="0">
                <a:srgbClr val="DF1642"/>
              </a:gs>
              <a:gs pos="70000">
                <a:srgbClr val="F7A6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5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pic>
        <p:nvPicPr>
          <p:cNvPr id="93" name="Picture 92" descr="LBG Logo">
            <a:extLst>
              <a:ext uri="{FF2B5EF4-FFF2-40B4-BE49-F238E27FC236}">
                <a16:creationId xmlns:a16="http://schemas.microsoft.com/office/drawing/2014/main" id="{00A4F0D1-F4DF-A44E-DE36-71C980F9B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40165"/>
            <a:ext cx="2140119" cy="1084718"/>
          </a:xfrm>
          <a:prstGeom prst="rect">
            <a:avLst/>
          </a:prstGeom>
        </p:spPr>
      </p:pic>
      <p:sp>
        <p:nvSpPr>
          <p:cNvPr id="125" name="TextBox 57">
            <a:extLst>
              <a:ext uri="{FF2B5EF4-FFF2-40B4-BE49-F238E27FC236}">
                <a16:creationId xmlns:a16="http://schemas.microsoft.com/office/drawing/2014/main" id="{43D4DF0A-8345-FEE0-DB6B-3ED957A99FCA}"/>
              </a:ext>
            </a:extLst>
          </p:cNvPr>
          <p:cNvSpPr txBox="1"/>
          <p:nvPr/>
        </p:nvSpPr>
        <p:spPr>
          <a:xfrm>
            <a:off x="14015092" y="8628630"/>
            <a:ext cx="2427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Age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7" name="TextBox 57">
            <a:extLst>
              <a:ext uri="{FF2B5EF4-FFF2-40B4-BE49-F238E27FC236}">
                <a16:creationId xmlns:a16="http://schemas.microsoft.com/office/drawing/2014/main" id="{27107BA5-4D8B-A5FC-C1F5-3AD58A151359}"/>
              </a:ext>
            </a:extLst>
          </p:cNvPr>
          <p:cNvSpPr txBox="1"/>
          <p:nvPr/>
        </p:nvSpPr>
        <p:spPr>
          <a:xfrm>
            <a:off x="14034548" y="10354002"/>
            <a:ext cx="2731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Join Age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F24FDCC-4833-9801-8A94-5C83710B1CE3}"/>
              </a:ext>
            </a:extLst>
          </p:cNvPr>
          <p:cNvSpPr/>
          <p:nvPr/>
        </p:nvSpPr>
        <p:spPr>
          <a:xfrm>
            <a:off x="11987658" y="9365009"/>
            <a:ext cx="1792198" cy="733729"/>
          </a:xfrm>
          <a:prstGeom prst="rect">
            <a:avLst/>
          </a:prstGeom>
          <a:gradFill>
            <a:gsLst>
              <a:gs pos="0">
                <a:srgbClr val="DF1642"/>
              </a:gs>
              <a:gs pos="70000">
                <a:srgbClr val="F7A6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5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91D6A00-896B-9B50-2D93-6AD049688A3A}"/>
              </a:ext>
            </a:extLst>
          </p:cNvPr>
          <p:cNvSpPr/>
          <p:nvPr/>
        </p:nvSpPr>
        <p:spPr>
          <a:xfrm>
            <a:off x="11987658" y="10250836"/>
            <a:ext cx="1792198" cy="733729"/>
          </a:xfrm>
          <a:prstGeom prst="rect">
            <a:avLst/>
          </a:prstGeom>
          <a:gradFill>
            <a:gsLst>
              <a:gs pos="0">
                <a:srgbClr val="DF1642"/>
              </a:gs>
              <a:gs pos="70000">
                <a:srgbClr val="F7A6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5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139" name="Text Placeholder 35">
            <a:extLst>
              <a:ext uri="{FF2B5EF4-FFF2-40B4-BE49-F238E27FC236}">
                <a16:creationId xmlns:a16="http://schemas.microsoft.com/office/drawing/2014/main" id="{BB16C54B-24E1-1FE0-0AD0-9858836F171D}"/>
              </a:ext>
            </a:extLst>
          </p:cNvPr>
          <p:cNvSpPr txBox="1">
            <a:spLocks/>
          </p:cNvSpPr>
          <p:nvPr/>
        </p:nvSpPr>
        <p:spPr>
          <a:xfrm>
            <a:off x="12466895" y="8597959"/>
            <a:ext cx="829617" cy="508533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FAFA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  <a:endParaRPr lang="en-GB" sz="3200" b="1" dirty="0">
              <a:solidFill>
                <a:srgbClr val="FAFAFA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2" name="Text Placeholder 35">
            <a:extLst>
              <a:ext uri="{FF2B5EF4-FFF2-40B4-BE49-F238E27FC236}">
                <a16:creationId xmlns:a16="http://schemas.microsoft.com/office/drawing/2014/main" id="{879CFF30-9648-96E3-35B4-254198B03342}"/>
              </a:ext>
            </a:extLst>
          </p:cNvPr>
          <p:cNvSpPr txBox="1">
            <a:spLocks/>
          </p:cNvSpPr>
          <p:nvPr/>
        </p:nvSpPr>
        <p:spPr>
          <a:xfrm>
            <a:off x="12483426" y="9444741"/>
            <a:ext cx="829617" cy="508533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FAFA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  <a:endParaRPr lang="en-GB" sz="2400" b="1" dirty="0">
              <a:solidFill>
                <a:srgbClr val="FAFAFA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3" name="Text Placeholder 35">
            <a:extLst>
              <a:ext uri="{FF2B5EF4-FFF2-40B4-BE49-F238E27FC236}">
                <a16:creationId xmlns:a16="http://schemas.microsoft.com/office/drawing/2014/main" id="{7839B526-AE23-BBFC-28DE-BCC18381EE06}"/>
              </a:ext>
            </a:extLst>
          </p:cNvPr>
          <p:cNvSpPr txBox="1">
            <a:spLocks/>
          </p:cNvSpPr>
          <p:nvPr/>
        </p:nvSpPr>
        <p:spPr>
          <a:xfrm>
            <a:off x="12466894" y="10330569"/>
            <a:ext cx="829617" cy="508533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FAFA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  <a:endParaRPr lang="en-GB" sz="3600" b="1" dirty="0">
              <a:solidFill>
                <a:srgbClr val="FAFAFA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0" name="TextBox 57">
            <a:extLst>
              <a:ext uri="{FF2B5EF4-FFF2-40B4-BE49-F238E27FC236}">
                <a16:creationId xmlns:a16="http://schemas.microsoft.com/office/drawing/2014/main" id="{E89BC5AA-6EC4-C971-0C7E-CBA83943D571}"/>
              </a:ext>
            </a:extLst>
          </p:cNvPr>
          <p:cNvSpPr txBox="1"/>
          <p:nvPr/>
        </p:nvSpPr>
        <p:spPr>
          <a:xfrm>
            <a:off x="14034548" y="9501040"/>
            <a:ext cx="4360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Number of Products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72" name="Chart 171">
            <a:extLst>
              <a:ext uri="{FF2B5EF4-FFF2-40B4-BE49-F238E27FC236}">
                <a16:creationId xmlns:a16="http://schemas.microsoft.com/office/drawing/2014/main" id="{7BC2F954-2C5B-D6B0-1269-F8F000F2FE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3408405"/>
              </p:ext>
            </p:extLst>
          </p:nvPr>
        </p:nvGraphicFramePr>
        <p:xfrm>
          <a:off x="425125" y="2551109"/>
          <a:ext cx="10760399" cy="4228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6" name="Chart 175">
            <a:extLst>
              <a:ext uri="{FF2B5EF4-FFF2-40B4-BE49-F238E27FC236}">
                <a16:creationId xmlns:a16="http://schemas.microsoft.com/office/drawing/2014/main" id="{E79D4E98-5178-7C5A-F06C-43EC5C89DB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9691320"/>
              </p:ext>
            </p:extLst>
          </p:nvPr>
        </p:nvGraphicFramePr>
        <p:xfrm>
          <a:off x="506723" y="6613472"/>
          <a:ext cx="10678801" cy="4275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5" name="TextBox 1038">
            <a:extLst>
              <a:ext uri="{FF2B5EF4-FFF2-40B4-BE49-F238E27FC236}">
                <a16:creationId xmlns:a16="http://schemas.microsoft.com/office/drawing/2014/main" id="{A6ABB39F-21CE-659C-E3A8-720D6D41E240}"/>
              </a:ext>
            </a:extLst>
          </p:cNvPr>
          <p:cNvSpPr txBox="1"/>
          <p:nvPr/>
        </p:nvSpPr>
        <p:spPr>
          <a:xfrm>
            <a:off x="14016201" y="2760424"/>
            <a:ext cx="5701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Women at least 50% more </a:t>
            </a:r>
            <a:r>
              <a:rPr lang="en-US" sz="2000" b="1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likely to leave than men across most demographics.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8" name="TextBox 1038">
            <a:extLst>
              <a:ext uri="{FF2B5EF4-FFF2-40B4-BE49-F238E27FC236}">
                <a16:creationId xmlns:a16="http://schemas.microsoft.com/office/drawing/2014/main" id="{5AF26027-20E4-F146-D7F3-D8C3C74E5C11}"/>
              </a:ext>
            </a:extLst>
          </p:cNvPr>
          <p:cNvSpPr txBox="1"/>
          <p:nvPr/>
        </p:nvSpPr>
        <p:spPr>
          <a:xfrm>
            <a:off x="14034548" y="4015155"/>
            <a:ext cx="5348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Age group with the </a:t>
            </a:r>
            <a:r>
              <a:rPr lang="en-US" sz="2000" b="1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highest rate of leavers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43BB99E-4C83-AA49-87F0-D3090A174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96489" y="5192434"/>
            <a:ext cx="1803493" cy="924481"/>
          </a:xfrm>
          <a:prstGeom prst="rect">
            <a:avLst/>
          </a:prstGeom>
          <a:solidFill>
            <a:srgbClr val="282828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09A17EA-C5B3-061D-324C-87A3D9B755DD}"/>
              </a:ext>
            </a:extLst>
          </p:cNvPr>
          <p:cNvSpPr txBox="1"/>
          <p:nvPr/>
        </p:nvSpPr>
        <p:spPr>
          <a:xfrm>
            <a:off x="11996489" y="5316920"/>
            <a:ext cx="19180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98" dirty="0">
                <a:gradFill flip="none" rotWithShape="1">
                  <a:gsLst>
                    <a:gs pos="20000">
                      <a:srgbClr val="CB62A8"/>
                    </a:gs>
                    <a:gs pos="78000">
                      <a:srgbClr val="36A9E1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rPr>
              <a:t>1</a:t>
            </a:r>
            <a:r>
              <a:rPr lang="en-GB" sz="4000" b="1" spc="-198" dirty="0">
                <a:gradFill flip="none" rotWithShape="1">
                  <a:gsLst>
                    <a:gs pos="20000">
                      <a:srgbClr val="CB62A8"/>
                    </a:gs>
                    <a:gs pos="78000">
                      <a:srgbClr val="36A9E1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rPr>
              <a:t>00%</a:t>
            </a:r>
            <a:endParaRPr lang="en-GB" sz="4000" dirty="0"/>
          </a:p>
        </p:txBody>
      </p:sp>
      <p:sp>
        <p:nvSpPr>
          <p:cNvPr id="145" name="TextBox 1038">
            <a:extLst>
              <a:ext uri="{FF2B5EF4-FFF2-40B4-BE49-F238E27FC236}">
                <a16:creationId xmlns:a16="http://schemas.microsoft.com/office/drawing/2014/main" id="{848DAA51-F580-E5DF-5634-857E84C8CD80}"/>
              </a:ext>
            </a:extLst>
          </p:cNvPr>
          <p:cNvSpPr txBox="1"/>
          <p:nvPr/>
        </p:nvSpPr>
        <p:spPr>
          <a:xfrm>
            <a:off x="14034548" y="5146842"/>
            <a:ext cx="5348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Of customers (61) with 4 products exiting the bank. 100% of them registered a complaint.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" name="TextBox 32">
            <a:extLst>
              <a:ext uri="{FF2B5EF4-FFF2-40B4-BE49-F238E27FC236}">
                <a16:creationId xmlns:a16="http://schemas.microsoft.com/office/drawing/2014/main" id="{B558BD71-C45A-C00B-BE42-57CD46031776}"/>
              </a:ext>
            </a:extLst>
          </p:cNvPr>
          <p:cNvSpPr txBox="1"/>
          <p:nvPr/>
        </p:nvSpPr>
        <p:spPr>
          <a:xfrm>
            <a:off x="780102" y="1806648"/>
            <a:ext cx="630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r>
              <a:rPr lang="en-GB" sz="2800" b="1" dirty="0">
                <a:latin typeface="+mn-lt"/>
              </a:rPr>
              <a:t>Gender</a:t>
            </a:r>
            <a:endParaRPr lang="en-GB" sz="2800" dirty="0">
              <a:latin typeface="+mn-lt"/>
            </a:endParaRPr>
          </a:p>
        </p:txBody>
      </p:sp>
      <p:sp>
        <p:nvSpPr>
          <p:cNvPr id="12" name="TextBox 32">
            <a:extLst>
              <a:ext uri="{FF2B5EF4-FFF2-40B4-BE49-F238E27FC236}">
                <a16:creationId xmlns:a16="http://schemas.microsoft.com/office/drawing/2014/main" id="{8D30F93B-6598-419A-C13B-BCCD89B0A920}"/>
              </a:ext>
            </a:extLst>
          </p:cNvPr>
          <p:cNvSpPr txBox="1"/>
          <p:nvPr/>
        </p:nvSpPr>
        <p:spPr>
          <a:xfrm>
            <a:off x="11818329" y="1850800"/>
            <a:ext cx="630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r>
              <a:rPr lang="en-GB" sz="2800" b="1" dirty="0">
                <a:latin typeface="+mn-lt"/>
              </a:rPr>
              <a:t>Top Take Aways</a:t>
            </a:r>
            <a:endParaRPr lang="en-GB" sz="2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B551EE-DDC7-B4C9-1C85-9AC2E4F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007114" y="3910872"/>
            <a:ext cx="1802642" cy="924481"/>
          </a:xfrm>
          <a:prstGeom prst="rect">
            <a:avLst/>
          </a:prstGeom>
          <a:solidFill>
            <a:srgbClr val="282828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F9DB83B-AC60-A363-F9B5-46BEFB24FEFC}"/>
              </a:ext>
            </a:extLst>
          </p:cNvPr>
          <p:cNvSpPr txBox="1"/>
          <p:nvPr/>
        </p:nvSpPr>
        <p:spPr>
          <a:xfrm>
            <a:off x="11802069" y="4040311"/>
            <a:ext cx="22064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4000" b="1" i="0" u="none" strike="noStrike" kern="0" cap="none" spc="-198" normalizeH="0" baseline="0" noProof="0" dirty="0">
                <a:ln>
                  <a:noFill/>
                </a:ln>
                <a:gradFill flip="none" rotWithShape="1">
                  <a:gsLst>
                    <a:gs pos="20000">
                      <a:srgbClr val="CB62A8"/>
                    </a:gs>
                    <a:gs pos="78000">
                      <a:srgbClr val="36A9E1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Poppins"/>
                <a:ea typeface="+mj-ea"/>
                <a:cs typeface="Poppins"/>
              </a:rPr>
              <a:t>50-59</a:t>
            </a:r>
            <a:endParaRPr lang="en-GB" sz="40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2837AF8-8417-4DDD-CC54-B16A3EA7A11E}"/>
              </a:ext>
            </a:extLst>
          </p:cNvPr>
          <p:cNvSpPr txBox="1"/>
          <p:nvPr/>
        </p:nvSpPr>
        <p:spPr>
          <a:xfrm>
            <a:off x="12153698" y="2741752"/>
            <a:ext cx="16036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4000" b="1" i="0" u="none" strike="noStrike" kern="0" cap="none" spc="-198" normalizeH="0" baseline="0" noProof="0" dirty="0">
                <a:ln>
                  <a:noFill/>
                </a:ln>
                <a:gradFill flip="none" rotWithShape="1">
                  <a:gsLst>
                    <a:gs pos="20000">
                      <a:srgbClr val="CB62A8"/>
                    </a:gs>
                    <a:gs pos="78000">
                      <a:srgbClr val="36A9E1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Poppins"/>
                <a:ea typeface="+mj-ea"/>
                <a:cs typeface="Poppins"/>
              </a:rPr>
              <a:t>50%</a:t>
            </a:r>
            <a:endParaRPr lang="en-GB" sz="4000" dirty="0"/>
          </a:p>
        </p:txBody>
      </p:sp>
      <p:sp>
        <p:nvSpPr>
          <p:cNvPr id="24" name="TextBox 32">
            <a:extLst>
              <a:ext uri="{FF2B5EF4-FFF2-40B4-BE49-F238E27FC236}">
                <a16:creationId xmlns:a16="http://schemas.microsoft.com/office/drawing/2014/main" id="{E88B83A9-E963-4ACB-1316-9C7CFDF1AB4C}"/>
              </a:ext>
            </a:extLst>
          </p:cNvPr>
          <p:cNvSpPr txBox="1"/>
          <p:nvPr/>
        </p:nvSpPr>
        <p:spPr>
          <a:xfrm>
            <a:off x="11818329" y="7823040"/>
            <a:ext cx="630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r>
              <a:rPr lang="en-GB" sz="2800" b="1" dirty="0">
                <a:latin typeface="+mn-lt"/>
              </a:rPr>
              <a:t>Feature Importance </a:t>
            </a:r>
            <a:r>
              <a:rPr lang="en-GB" sz="2000" b="1" dirty="0">
                <a:latin typeface="+mn-lt"/>
              </a:rPr>
              <a:t>excl. complaints</a:t>
            </a:r>
            <a:endParaRPr lang="en-GB" sz="2800" dirty="0">
              <a:latin typeface="+mn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D1AF6B-FADF-BD10-9A51-6B27F2D3F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003554" y="6443380"/>
            <a:ext cx="1803493" cy="924481"/>
          </a:xfrm>
          <a:prstGeom prst="rect">
            <a:avLst/>
          </a:prstGeom>
          <a:solidFill>
            <a:srgbClr val="282828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D73567-91A2-8338-686A-A581855AB688}"/>
              </a:ext>
            </a:extLst>
          </p:cNvPr>
          <p:cNvSpPr txBox="1"/>
          <p:nvPr/>
        </p:nvSpPr>
        <p:spPr>
          <a:xfrm>
            <a:off x="11939186" y="6567985"/>
            <a:ext cx="19180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98" dirty="0">
                <a:gradFill flip="none" rotWithShape="1">
                  <a:gsLst>
                    <a:gs pos="20000">
                      <a:srgbClr val="CB62A8"/>
                    </a:gs>
                    <a:gs pos="78000">
                      <a:srgbClr val="36A9E1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rPr>
              <a:t>£6m</a:t>
            </a:r>
            <a:endParaRPr lang="en-GB" sz="4000" dirty="0"/>
          </a:p>
        </p:txBody>
      </p:sp>
      <p:sp>
        <p:nvSpPr>
          <p:cNvPr id="27" name="TextBox 1038">
            <a:extLst>
              <a:ext uri="{FF2B5EF4-FFF2-40B4-BE49-F238E27FC236}">
                <a16:creationId xmlns:a16="http://schemas.microsoft.com/office/drawing/2014/main" id="{7F4337DC-7150-8179-3CA1-0B37D36EA656}"/>
              </a:ext>
            </a:extLst>
          </p:cNvPr>
          <p:cNvSpPr txBox="1"/>
          <p:nvPr/>
        </p:nvSpPr>
        <p:spPr>
          <a:xfrm>
            <a:off x="14034548" y="6544430"/>
            <a:ext cx="5348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Bank balance lost from these 61 customers alone 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3" name="Slide Number Placeholder 1">
            <a:extLst>
              <a:ext uri="{FF2B5EF4-FFF2-40B4-BE49-F238E27FC236}">
                <a16:creationId xmlns:a16="http://schemas.microsoft.com/office/drawing/2014/main" id="{E1C0D1F8-81C0-AEFC-465B-1561F262E79F}"/>
              </a:ext>
            </a:extLst>
          </p:cNvPr>
          <p:cNvSpPr txBox="1">
            <a:spLocks/>
          </p:cNvSpPr>
          <p:nvPr/>
        </p:nvSpPr>
        <p:spPr>
          <a:xfrm>
            <a:off x="14929644" y="10607675"/>
            <a:ext cx="4624308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kern="0"/>
            </a:defPPr>
            <a:lvl1pPr algn="r">
              <a:defRPr sz="140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GB" dirty="0"/>
              <a:t>8</a:t>
            </a:r>
          </a:p>
        </p:txBody>
      </p:sp>
      <p:sp>
        <p:nvSpPr>
          <p:cNvPr id="44" name="Text Placeholder 36">
            <a:extLst>
              <a:ext uri="{FF2B5EF4-FFF2-40B4-BE49-F238E27FC236}">
                <a16:creationId xmlns:a16="http://schemas.microsoft.com/office/drawing/2014/main" id="{396D3647-4611-A015-26C7-B6731ED9CD4E}"/>
              </a:ext>
            </a:extLst>
          </p:cNvPr>
          <p:cNvSpPr txBox="1">
            <a:spLocks/>
          </p:cNvSpPr>
          <p:nvPr/>
        </p:nvSpPr>
        <p:spPr bwMode="white">
          <a:xfrm>
            <a:off x="1161308" y="627189"/>
            <a:ext cx="10453518" cy="122396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1507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750" b="1" i="0" kern="120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 defTabSz="914400">
              <a:spcBef>
                <a:spcPts val="0"/>
              </a:spcBef>
              <a:defRPr/>
            </a:pPr>
            <a:r>
              <a:rPr lang="en-GB" sz="4800" kern="0" spc="-198" dirty="0">
                <a:gradFill flip="none" rotWithShape="1">
                  <a:gsLst>
                    <a:gs pos="50000">
                      <a:srgbClr val="CE143D"/>
                    </a:gs>
                    <a:gs pos="85000">
                      <a:srgbClr val="AB7200"/>
                    </a:gs>
                  </a:gsLst>
                  <a:lin ang="0" scaled="1"/>
                  <a:tileRect/>
                </a:gradFill>
              </a:rPr>
              <a:t>Data analysis: key points</a:t>
            </a:r>
          </a:p>
        </p:txBody>
      </p:sp>
    </p:spTree>
    <p:extLst>
      <p:ext uri="{BB962C8B-B14F-4D97-AF65-F5344CB8AC3E}">
        <p14:creationId xmlns:p14="http://schemas.microsoft.com/office/powerpoint/2010/main" val="233102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650B4-BAAD-5783-9BD4-15A5771D0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8B89E32-D563-FABC-6765-9D8DD9141EB0}"/>
              </a:ext>
            </a:extLst>
          </p:cNvPr>
          <p:cNvSpPr/>
          <p:nvPr/>
        </p:nvSpPr>
        <p:spPr>
          <a:xfrm>
            <a:off x="14899396" y="2739778"/>
            <a:ext cx="4476845" cy="115910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8137B0F5-2DE1-5AA5-6605-0043774EC711}"/>
              </a:ext>
            </a:extLst>
          </p:cNvPr>
          <p:cNvSpPr/>
          <p:nvPr/>
        </p:nvSpPr>
        <p:spPr>
          <a:xfrm>
            <a:off x="5453185" y="2712741"/>
            <a:ext cx="9226038" cy="115910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6909CD40-869B-0265-A764-496AD300F9D7}"/>
              </a:ext>
            </a:extLst>
          </p:cNvPr>
          <p:cNvSpPr/>
          <p:nvPr/>
        </p:nvSpPr>
        <p:spPr>
          <a:xfrm>
            <a:off x="743670" y="2721148"/>
            <a:ext cx="4476845" cy="115910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object 16">
            <a:extLst>
              <a:ext uri="{FF2B5EF4-FFF2-40B4-BE49-F238E27FC236}">
                <a16:creationId xmlns:a16="http://schemas.microsoft.com/office/drawing/2014/main" id="{5B1E4CC5-A976-16B7-E22F-DF03A9C08366}"/>
              </a:ext>
            </a:extLst>
          </p:cNvPr>
          <p:cNvPicPr/>
          <p:nvPr/>
        </p:nvPicPr>
        <p:blipFill rotWithShape="1">
          <a:blip r:embed="rId3" cstate="print"/>
          <a:srcRect t="12650" b="22840"/>
          <a:stretch/>
        </p:blipFill>
        <p:spPr>
          <a:xfrm>
            <a:off x="14872828" y="4131635"/>
            <a:ext cx="4492072" cy="6691115"/>
          </a:xfrm>
          <a:prstGeom prst="rect">
            <a:avLst/>
          </a:prstGeom>
        </p:spPr>
      </p:pic>
      <p:pic>
        <p:nvPicPr>
          <p:cNvPr id="12" name="object 28">
            <a:extLst>
              <a:ext uri="{FF2B5EF4-FFF2-40B4-BE49-F238E27FC236}">
                <a16:creationId xmlns:a16="http://schemas.microsoft.com/office/drawing/2014/main" id="{DE9553EE-B5F3-8D1B-702F-C509D8B237BE}"/>
              </a:ext>
            </a:extLst>
          </p:cNvPr>
          <p:cNvPicPr/>
          <p:nvPr/>
        </p:nvPicPr>
        <p:blipFill rotWithShape="1">
          <a:blip r:embed="rId4" cstate="print"/>
          <a:srcRect t="8179" b="24423"/>
          <a:stretch/>
        </p:blipFill>
        <p:spPr>
          <a:xfrm>
            <a:off x="10164732" y="4131635"/>
            <a:ext cx="4492072" cy="6691115"/>
          </a:xfrm>
          <a:prstGeom prst="rect">
            <a:avLst/>
          </a:prstGeom>
        </p:spPr>
      </p:pic>
      <p:pic>
        <p:nvPicPr>
          <p:cNvPr id="35" name="object 22">
            <a:extLst>
              <a:ext uri="{FF2B5EF4-FFF2-40B4-BE49-F238E27FC236}">
                <a16:creationId xmlns:a16="http://schemas.microsoft.com/office/drawing/2014/main" id="{214C6859-114F-BB43-C509-FB0666DBFF82}"/>
              </a:ext>
            </a:extLst>
          </p:cNvPr>
          <p:cNvPicPr/>
          <p:nvPr/>
        </p:nvPicPr>
        <p:blipFill rotWithShape="1">
          <a:blip r:embed="rId5" cstate="print"/>
          <a:srcRect t="7145" b="27981"/>
          <a:stretch/>
        </p:blipFill>
        <p:spPr>
          <a:xfrm>
            <a:off x="5450775" y="4131402"/>
            <a:ext cx="4492072" cy="66917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E7C21D7-DBFB-BFDB-292B-DD9976738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2E4755-12E4-AE84-101F-85AE5ADCF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schemeClr val="tx1"/>
                </a:solidFill>
              </a:rPr>
              <a:pPr/>
              <a:t>9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7EDD1198-2911-37EC-7055-BED4A15D4050}"/>
              </a:ext>
            </a:extLst>
          </p:cNvPr>
          <p:cNvSpPr txBox="1">
            <a:spLocks/>
          </p:cNvSpPr>
          <p:nvPr/>
        </p:nvSpPr>
        <p:spPr bwMode="white">
          <a:xfrm>
            <a:off x="4446119" y="1925172"/>
            <a:ext cx="2074270" cy="60292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Accuracy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50510D01-8EC5-F376-341F-7E18A7BCBD83}"/>
              </a:ext>
            </a:extLst>
          </p:cNvPr>
          <p:cNvSpPr txBox="1">
            <a:spLocks/>
          </p:cNvSpPr>
          <p:nvPr/>
        </p:nvSpPr>
        <p:spPr bwMode="white">
          <a:xfrm>
            <a:off x="7473046" y="1950751"/>
            <a:ext cx="2074270" cy="60292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Precision</a:t>
            </a:r>
          </a:p>
        </p:txBody>
      </p:sp>
      <p:pic>
        <p:nvPicPr>
          <p:cNvPr id="36" name="object 9">
            <a:extLst>
              <a:ext uri="{FF2B5EF4-FFF2-40B4-BE49-F238E27FC236}">
                <a16:creationId xmlns:a16="http://schemas.microsoft.com/office/drawing/2014/main" id="{B1964D39-3DFC-FF6C-767E-95DEFAFE036B}"/>
              </a:ext>
            </a:extLst>
          </p:cNvPr>
          <p:cNvPicPr/>
          <p:nvPr/>
        </p:nvPicPr>
        <p:blipFill rotWithShape="1">
          <a:blip r:embed="rId7" cstate="print"/>
          <a:srcRect t="2832" b="17557"/>
          <a:stretch/>
        </p:blipFill>
        <p:spPr>
          <a:xfrm>
            <a:off x="740788" y="4115118"/>
            <a:ext cx="4479727" cy="6690299"/>
          </a:xfrm>
          <a:prstGeom prst="rect">
            <a:avLst/>
          </a:prstGeom>
        </p:spPr>
      </p:pic>
      <p:pic>
        <p:nvPicPr>
          <p:cNvPr id="54" name="Graphic 1068" descr="Users with solid fill">
            <a:extLst>
              <a:ext uri="{FF2B5EF4-FFF2-40B4-BE49-F238E27FC236}">
                <a16:creationId xmlns:a16="http://schemas.microsoft.com/office/drawing/2014/main" id="{66D42E93-5DF7-C11E-C58A-83712717EE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98753" y="4197263"/>
            <a:ext cx="1256104" cy="1306862"/>
          </a:xfrm>
          <a:prstGeom prst="rect">
            <a:avLst/>
          </a:prstGeom>
        </p:spPr>
      </p:pic>
      <p:pic>
        <p:nvPicPr>
          <p:cNvPr id="55" name="Graphic 1069" descr="Lights On with solid fill">
            <a:extLst>
              <a:ext uri="{FF2B5EF4-FFF2-40B4-BE49-F238E27FC236}">
                <a16:creationId xmlns:a16="http://schemas.microsoft.com/office/drawing/2014/main" id="{19C492D5-10C6-E3D7-6E1A-8326C9D891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0252615" y="4207706"/>
            <a:ext cx="1127204" cy="1172753"/>
          </a:xfrm>
          <a:prstGeom prst="rect">
            <a:avLst/>
          </a:prstGeom>
        </p:spPr>
      </p:pic>
      <p:pic>
        <p:nvPicPr>
          <p:cNvPr id="56" name="Graphic 1070" descr="Magnifying glass with solid fill">
            <a:extLst>
              <a:ext uri="{FF2B5EF4-FFF2-40B4-BE49-F238E27FC236}">
                <a16:creationId xmlns:a16="http://schemas.microsoft.com/office/drawing/2014/main" id="{DD36057E-3A49-2339-5ACE-F41DA9D265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 flipH="1">
            <a:off x="5610969" y="4238058"/>
            <a:ext cx="1070083" cy="1113324"/>
          </a:xfrm>
          <a:prstGeom prst="rect">
            <a:avLst/>
          </a:prstGeom>
        </p:spPr>
      </p:pic>
      <p:sp>
        <p:nvSpPr>
          <p:cNvPr id="57" name="TextBox 1075">
            <a:extLst>
              <a:ext uri="{FF2B5EF4-FFF2-40B4-BE49-F238E27FC236}">
                <a16:creationId xmlns:a16="http://schemas.microsoft.com/office/drawing/2014/main" id="{F56E9866-DCCC-A4EF-4014-2BD072CC1117}"/>
              </a:ext>
            </a:extLst>
          </p:cNvPr>
          <p:cNvSpPr txBox="1"/>
          <p:nvPr/>
        </p:nvSpPr>
        <p:spPr>
          <a:xfrm>
            <a:off x="6146010" y="5410811"/>
            <a:ext cx="3401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Further analysis and data acquisition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8" name="TextBox 1072">
            <a:extLst>
              <a:ext uri="{FF2B5EF4-FFF2-40B4-BE49-F238E27FC236}">
                <a16:creationId xmlns:a16="http://schemas.microsoft.com/office/drawing/2014/main" id="{1426FD75-7C2B-ECD1-A71F-33C250937853}"/>
              </a:ext>
            </a:extLst>
          </p:cNvPr>
          <p:cNvSpPr txBox="1"/>
          <p:nvPr/>
        </p:nvSpPr>
        <p:spPr>
          <a:xfrm>
            <a:off x="5960044" y="6744386"/>
            <a:ext cx="38794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Current analysis is based on a test sample with limited features.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0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LBG data would provide more granular detail to help identify more significant factors. E.g. do certain products help with retention.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TextBox 1075">
            <a:extLst>
              <a:ext uri="{FF2B5EF4-FFF2-40B4-BE49-F238E27FC236}">
                <a16:creationId xmlns:a16="http://schemas.microsoft.com/office/drawing/2014/main" id="{8DFDE20A-573C-E023-234C-8819128CB003}"/>
              </a:ext>
            </a:extLst>
          </p:cNvPr>
          <p:cNvSpPr txBox="1"/>
          <p:nvPr/>
        </p:nvSpPr>
        <p:spPr>
          <a:xfrm>
            <a:off x="10854614" y="5346532"/>
            <a:ext cx="3022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Self-Serve analytics tools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0" name="TextBox 1072">
            <a:extLst>
              <a:ext uri="{FF2B5EF4-FFF2-40B4-BE49-F238E27FC236}">
                <a16:creationId xmlns:a16="http://schemas.microsoft.com/office/drawing/2014/main" id="{21F1EC7C-406F-F87B-8999-E363531A3315}"/>
              </a:ext>
            </a:extLst>
          </p:cNvPr>
          <p:cNvSpPr txBox="1"/>
          <p:nvPr/>
        </p:nvSpPr>
        <p:spPr>
          <a:xfrm>
            <a:off x="10644007" y="6641246"/>
            <a:ext cx="385020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Provide interactive dashboards focused on key churn features to help colleagues with retention responsibilities identify target customers.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An interactive calculator to predict if a customer is likely leave.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1075">
            <a:extLst>
              <a:ext uri="{FF2B5EF4-FFF2-40B4-BE49-F238E27FC236}">
                <a16:creationId xmlns:a16="http://schemas.microsoft.com/office/drawing/2014/main" id="{7F30CCF0-6DDB-FC52-F869-B5354F99A744}"/>
              </a:ext>
            </a:extLst>
          </p:cNvPr>
          <p:cNvSpPr txBox="1"/>
          <p:nvPr/>
        </p:nvSpPr>
        <p:spPr>
          <a:xfrm>
            <a:off x="1566101" y="5403861"/>
            <a:ext cx="2894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Focus retention efforts on ages 30 to 60.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2" name="TextBox 1072">
            <a:extLst>
              <a:ext uri="{FF2B5EF4-FFF2-40B4-BE49-F238E27FC236}">
                <a16:creationId xmlns:a16="http://schemas.microsoft.com/office/drawing/2014/main" id="{ADB1F20E-506C-DBE2-7F98-EA820B5C1B19}"/>
              </a:ext>
            </a:extLst>
          </p:cNvPr>
          <p:cNvSpPr txBox="1"/>
          <p:nvPr/>
        </p:nvSpPr>
        <p:spPr>
          <a:xfrm>
            <a:off x="1447016" y="6797244"/>
            <a:ext cx="35751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Maximise ROI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0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Higher Lifetime Value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Stability and Loyalty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Upselling Potential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20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3" name="Text Placeholder 23">
            <a:extLst>
              <a:ext uri="{FF2B5EF4-FFF2-40B4-BE49-F238E27FC236}">
                <a16:creationId xmlns:a16="http://schemas.microsoft.com/office/drawing/2014/main" id="{D2FBD245-18C7-E0A7-EDFB-CD6CE6C41967}"/>
              </a:ext>
            </a:extLst>
          </p:cNvPr>
          <p:cNvSpPr txBox="1">
            <a:spLocks/>
          </p:cNvSpPr>
          <p:nvPr/>
        </p:nvSpPr>
        <p:spPr>
          <a:xfrm>
            <a:off x="2168014" y="3352141"/>
            <a:ext cx="1205497" cy="447302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lvl1pPr>
              <a:defRPr sz="8750" b="1" i="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200" kern="1200" spc="-120" dirty="0"/>
              <a:t>Grow</a:t>
            </a:r>
            <a:endParaRPr lang="en-GB" sz="3600" kern="1200" spc="-120" dirty="0"/>
          </a:p>
        </p:txBody>
      </p: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B8E633FC-2A88-FBEC-E586-518B3D3E1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67457" y="2972096"/>
            <a:ext cx="806191" cy="830069"/>
            <a:chOff x="16613656" y="8805024"/>
            <a:chExt cx="904397" cy="940939"/>
          </a:xfrm>
        </p:grpSpPr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id="{23D07D7E-A85D-05AE-23A6-EA24FCCA883B}"/>
                </a:ext>
              </a:extLst>
            </p:cNvPr>
            <p:cNvSpPr/>
            <p:nvPr/>
          </p:nvSpPr>
          <p:spPr>
            <a:xfrm>
              <a:off x="16613656" y="9692226"/>
              <a:ext cx="904397" cy="53737"/>
            </a:xfrm>
            <a:custGeom>
              <a:avLst/>
              <a:gdLst>
                <a:gd name="connsiteX0" fmla="*/ 0 w 904397"/>
                <a:gd name="connsiteY0" fmla="*/ 0 h 53737"/>
                <a:gd name="connsiteX1" fmla="*/ 904398 w 904397"/>
                <a:gd name="connsiteY1" fmla="*/ 0 h 5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4397" h="53737">
                  <a:moveTo>
                    <a:pt x="0" y="0"/>
                  </a:moveTo>
                  <a:lnTo>
                    <a:pt x="904398" y="0"/>
                  </a:lnTo>
                </a:path>
              </a:pathLst>
            </a:custGeom>
            <a:ln w="38100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04235625-6B0B-F50E-0794-49EB046B9179}"/>
                </a:ext>
              </a:extLst>
            </p:cNvPr>
            <p:cNvSpPr/>
            <p:nvPr/>
          </p:nvSpPr>
          <p:spPr>
            <a:xfrm>
              <a:off x="17306329" y="9204829"/>
              <a:ext cx="184856" cy="338544"/>
            </a:xfrm>
            <a:custGeom>
              <a:avLst/>
              <a:gdLst>
                <a:gd name="connsiteX0" fmla="*/ 184856 w 184856"/>
                <a:gd name="connsiteY0" fmla="*/ 338545 h 338544"/>
                <a:gd name="connsiteX1" fmla="*/ 184856 w 184856"/>
                <a:gd name="connsiteY1" fmla="*/ 0 h 338544"/>
                <a:gd name="connsiteX2" fmla="*/ 0 w 184856"/>
                <a:gd name="connsiteY2" fmla="*/ 0 h 338544"/>
                <a:gd name="connsiteX3" fmla="*/ 0 w 184856"/>
                <a:gd name="connsiteY3" fmla="*/ 281583 h 338544"/>
                <a:gd name="connsiteX4" fmla="*/ 0 w 184856"/>
                <a:gd name="connsiteY4" fmla="*/ 338545 h 33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56" h="338544">
                  <a:moveTo>
                    <a:pt x="184856" y="338545"/>
                  </a:moveTo>
                  <a:lnTo>
                    <a:pt x="184856" y="0"/>
                  </a:lnTo>
                  <a:lnTo>
                    <a:pt x="0" y="0"/>
                  </a:lnTo>
                  <a:lnTo>
                    <a:pt x="0" y="281583"/>
                  </a:lnTo>
                  <a:lnTo>
                    <a:pt x="0" y="338545"/>
                  </a:lnTo>
                </a:path>
              </a:pathLst>
            </a:custGeom>
            <a:noFill/>
            <a:ln w="38100" cap="sq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B5FD8323-93FB-35AC-DB3F-904960B44F6E}"/>
                </a:ext>
              </a:extLst>
            </p:cNvPr>
            <p:cNvSpPr/>
            <p:nvPr/>
          </p:nvSpPr>
          <p:spPr>
            <a:xfrm>
              <a:off x="16973695" y="9333799"/>
              <a:ext cx="184856" cy="209575"/>
            </a:xfrm>
            <a:custGeom>
              <a:avLst/>
              <a:gdLst>
                <a:gd name="connsiteX0" fmla="*/ 184856 w 184856"/>
                <a:gd name="connsiteY0" fmla="*/ 209575 h 209575"/>
                <a:gd name="connsiteX1" fmla="*/ 184856 w 184856"/>
                <a:gd name="connsiteY1" fmla="*/ 0 h 209575"/>
                <a:gd name="connsiteX2" fmla="*/ 0 w 184856"/>
                <a:gd name="connsiteY2" fmla="*/ 0 h 209575"/>
                <a:gd name="connsiteX3" fmla="*/ 0 w 184856"/>
                <a:gd name="connsiteY3" fmla="*/ 152614 h 209575"/>
                <a:gd name="connsiteX4" fmla="*/ 0 w 184856"/>
                <a:gd name="connsiteY4" fmla="*/ 209575 h 2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56" h="209575">
                  <a:moveTo>
                    <a:pt x="184856" y="209575"/>
                  </a:moveTo>
                  <a:lnTo>
                    <a:pt x="184856" y="0"/>
                  </a:lnTo>
                  <a:lnTo>
                    <a:pt x="0" y="0"/>
                  </a:lnTo>
                  <a:lnTo>
                    <a:pt x="0" y="152614"/>
                  </a:lnTo>
                  <a:lnTo>
                    <a:pt x="0" y="209575"/>
                  </a:lnTo>
                </a:path>
              </a:pathLst>
            </a:custGeom>
            <a:noFill/>
            <a:ln w="38100" cap="sq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002B2F74-A430-77FE-F5ED-DAF926E62863}"/>
                </a:ext>
              </a:extLst>
            </p:cNvPr>
            <p:cNvSpPr/>
            <p:nvPr/>
          </p:nvSpPr>
          <p:spPr>
            <a:xfrm>
              <a:off x="16641062" y="9436437"/>
              <a:ext cx="184856" cy="106937"/>
            </a:xfrm>
            <a:custGeom>
              <a:avLst/>
              <a:gdLst>
                <a:gd name="connsiteX0" fmla="*/ 184856 w 184856"/>
                <a:gd name="connsiteY0" fmla="*/ 106937 h 106937"/>
                <a:gd name="connsiteX1" fmla="*/ 184856 w 184856"/>
                <a:gd name="connsiteY1" fmla="*/ 0 h 106937"/>
                <a:gd name="connsiteX2" fmla="*/ 0 w 184856"/>
                <a:gd name="connsiteY2" fmla="*/ 0 h 106937"/>
                <a:gd name="connsiteX3" fmla="*/ 0 w 184856"/>
                <a:gd name="connsiteY3" fmla="*/ 27406 h 106937"/>
                <a:gd name="connsiteX4" fmla="*/ 0 w 184856"/>
                <a:gd name="connsiteY4" fmla="*/ 106937 h 10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56" h="106937">
                  <a:moveTo>
                    <a:pt x="184856" y="106937"/>
                  </a:moveTo>
                  <a:lnTo>
                    <a:pt x="184856" y="0"/>
                  </a:lnTo>
                  <a:lnTo>
                    <a:pt x="0" y="0"/>
                  </a:lnTo>
                  <a:lnTo>
                    <a:pt x="0" y="27406"/>
                  </a:lnTo>
                  <a:lnTo>
                    <a:pt x="0" y="106937"/>
                  </a:lnTo>
                </a:path>
              </a:pathLst>
            </a:custGeom>
            <a:noFill/>
            <a:ln w="38100" cap="sq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B97469A7-4F6E-D8EF-059D-C878CC7CA445}"/>
                </a:ext>
              </a:extLst>
            </p:cNvPr>
            <p:cNvSpPr/>
            <p:nvPr/>
          </p:nvSpPr>
          <p:spPr>
            <a:xfrm>
              <a:off x="17306329" y="8805024"/>
              <a:ext cx="184856" cy="184856"/>
            </a:xfrm>
            <a:custGeom>
              <a:avLst/>
              <a:gdLst>
                <a:gd name="connsiteX0" fmla="*/ 184856 w 184856"/>
                <a:gd name="connsiteY0" fmla="*/ 184856 h 184856"/>
                <a:gd name="connsiteX1" fmla="*/ 184856 w 184856"/>
                <a:gd name="connsiteY1" fmla="*/ 0 h 184856"/>
                <a:gd name="connsiteX2" fmla="*/ 0 w 184856"/>
                <a:gd name="connsiteY2" fmla="*/ 0 h 18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856" h="184856">
                  <a:moveTo>
                    <a:pt x="184856" y="184856"/>
                  </a:moveTo>
                  <a:lnTo>
                    <a:pt x="184856" y="0"/>
                  </a:lnTo>
                  <a:lnTo>
                    <a:pt x="0" y="0"/>
                  </a:lnTo>
                </a:path>
              </a:pathLst>
            </a:custGeom>
            <a:noFill/>
            <a:ln w="38100" cap="sq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298F8804-C9C7-2D03-600B-C683F7EAD636}"/>
                </a:ext>
              </a:extLst>
            </p:cNvPr>
            <p:cNvSpPr/>
            <p:nvPr/>
          </p:nvSpPr>
          <p:spPr>
            <a:xfrm>
              <a:off x="16649122" y="8844252"/>
              <a:ext cx="807133" cy="383146"/>
            </a:xfrm>
            <a:custGeom>
              <a:avLst/>
              <a:gdLst>
                <a:gd name="connsiteX0" fmla="*/ 807133 w 807133"/>
                <a:gd name="connsiteY0" fmla="*/ 0 h 383146"/>
                <a:gd name="connsiteX1" fmla="*/ 461066 w 807133"/>
                <a:gd name="connsiteY1" fmla="*/ 345531 h 383146"/>
                <a:gd name="connsiteX2" fmla="*/ 249341 w 807133"/>
                <a:gd name="connsiteY2" fmla="*/ 133806 h 383146"/>
                <a:gd name="connsiteX3" fmla="*/ 0 w 807133"/>
                <a:gd name="connsiteY3" fmla="*/ 383147 h 38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7133" h="383146">
                  <a:moveTo>
                    <a:pt x="807133" y="0"/>
                  </a:moveTo>
                  <a:lnTo>
                    <a:pt x="461066" y="345531"/>
                  </a:lnTo>
                  <a:lnTo>
                    <a:pt x="249341" y="133806"/>
                  </a:lnTo>
                  <a:lnTo>
                    <a:pt x="0" y="383147"/>
                  </a:lnTo>
                </a:path>
              </a:pathLst>
            </a:custGeom>
            <a:noFill/>
            <a:ln w="38100" cap="sq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033" name="Text Placeholder 29">
            <a:extLst>
              <a:ext uri="{FF2B5EF4-FFF2-40B4-BE49-F238E27FC236}">
                <a16:creationId xmlns:a16="http://schemas.microsoft.com/office/drawing/2014/main" id="{A92F5D75-E431-E216-C79B-2C556C08BADB}"/>
              </a:ext>
            </a:extLst>
          </p:cNvPr>
          <p:cNvSpPr txBox="1">
            <a:spLocks/>
          </p:cNvSpPr>
          <p:nvPr/>
        </p:nvSpPr>
        <p:spPr>
          <a:xfrm>
            <a:off x="8916870" y="3090598"/>
            <a:ext cx="1868001" cy="891163"/>
          </a:xfrm>
          <a:prstGeom prst="rect">
            <a:avLst/>
          </a:prstGeom>
        </p:spPr>
        <p:txBody>
          <a:bodyPr anchor="ctr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kern="1200" spc="-120" dirty="0">
                <a:solidFill>
                  <a:schemeClr val="tx1"/>
                </a:solidFill>
                <a:latin typeface="Poppins"/>
                <a:ea typeface="+mj-ea"/>
                <a:cs typeface="Poppins"/>
              </a:rPr>
              <a:t>Focus</a:t>
            </a:r>
            <a:endParaRPr lang="en-GB" sz="2400" b="1" kern="1200" spc="-120" dirty="0">
              <a:solidFill>
                <a:schemeClr val="tx1"/>
              </a:solidFill>
              <a:latin typeface="Poppins"/>
              <a:ea typeface="+mj-ea"/>
              <a:cs typeface="Poppins"/>
            </a:endParaRPr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E5D51EC4-3791-EA6B-3454-194D4EC1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273632" y="2972096"/>
            <a:ext cx="740750" cy="756186"/>
            <a:chOff x="1199506" y="3418381"/>
            <a:chExt cx="686636" cy="741040"/>
          </a:xfrm>
        </p:grpSpPr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63CD2BC5-0C40-EB2B-A913-C3F08BD7579C}"/>
                </a:ext>
              </a:extLst>
            </p:cNvPr>
            <p:cNvSpPr/>
            <p:nvPr/>
          </p:nvSpPr>
          <p:spPr>
            <a:xfrm>
              <a:off x="1199506" y="3418381"/>
              <a:ext cx="560856" cy="560856"/>
            </a:xfrm>
            <a:custGeom>
              <a:avLst/>
              <a:gdLst>
                <a:gd name="connsiteX0" fmla="*/ 558292 w 560856"/>
                <a:gd name="connsiteY0" fmla="*/ 558292 h 560856"/>
                <a:gd name="connsiteX1" fmla="*/ 479635 w 560856"/>
                <a:gd name="connsiteY1" fmla="*/ 477498 h 560856"/>
                <a:gd name="connsiteX2" fmla="*/ 560857 w 560856"/>
                <a:gd name="connsiteY2" fmla="*/ 280428 h 560856"/>
                <a:gd name="connsiteX3" fmla="*/ 280428 w 560856"/>
                <a:gd name="connsiteY3" fmla="*/ 0 h 560856"/>
                <a:gd name="connsiteX4" fmla="*/ 0 w 560856"/>
                <a:gd name="connsiteY4" fmla="*/ 280428 h 560856"/>
                <a:gd name="connsiteX5" fmla="*/ 280428 w 560856"/>
                <a:gd name="connsiteY5" fmla="*/ 560857 h 560856"/>
                <a:gd name="connsiteX6" fmla="*/ 396703 w 560856"/>
                <a:gd name="connsiteY6" fmla="*/ 535635 h 560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0856" h="560856">
                  <a:moveTo>
                    <a:pt x="558292" y="558292"/>
                  </a:moveTo>
                  <a:lnTo>
                    <a:pt x="479635" y="477498"/>
                  </a:lnTo>
                  <a:cubicBezTo>
                    <a:pt x="529650" y="427055"/>
                    <a:pt x="560857" y="357375"/>
                    <a:pt x="560857" y="280428"/>
                  </a:cubicBezTo>
                  <a:cubicBezTo>
                    <a:pt x="560857" y="125680"/>
                    <a:pt x="435177" y="0"/>
                    <a:pt x="280428" y="0"/>
                  </a:cubicBezTo>
                  <a:cubicBezTo>
                    <a:pt x="125680" y="0"/>
                    <a:pt x="0" y="125680"/>
                    <a:pt x="0" y="280428"/>
                  </a:cubicBezTo>
                  <a:cubicBezTo>
                    <a:pt x="0" y="435177"/>
                    <a:pt x="125680" y="560857"/>
                    <a:pt x="280428" y="560857"/>
                  </a:cubicBezTo>
                  <a:cubicBezTo>
                    <a:pt x="321894" y="560857"/>
                    <a:pt x="361222" y="551880"/>
                    <a:pt x="396703" y="535635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88C74A81-CB3A-48C4-132A-773ECC769CBF}"/>
                </a:ext>
              </a:extLst>
            </p:cNvPr>
            <p:cNvSpPr/>
            <p:nvPr/>
          </p:nvSpPr>
          <p:spPr>
            <a:xfrm rot="18900000">
              <a:off x="1781409" y="3945253"/>
              <a:ext cx="104733" cy="214168"/>
            </a:xfrm>
            <a:custGeom>
              <a:avLst/>
              <a:gdLst>
                <a:gd name="connsiteX0" fmla="*/ 0 w 104733"/>
                <a:gd name="connsiteY0" fmla="*/ 0 h 214168"/>
                <a:gd name="connsiteX1" fmla="*/ 104733 w 104733"/>
                <a:gd name="connsiteY1" fmla="*/ 0 h 214168"/>
                <a:gd name="connsiteX2" fmla="*/ 104733 w 104733"/>
                <a:gd name="connsiteY2" fmla="*/ 214169 h 214168"/>
                <a:gd name="connsiteX3" fmla="*/ 0 w 104733"/>
                <a:gd name="connsiteY3" fmla="*/ 214169 h 21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33" h="214168">
                  <a:moveTo>
                    <a:pt x="0" y="0"/>
                  </a:moveTo>
                  <a:lnTo>
                    <a:pt x="104733" y="0"/>
                  </a:lnTo>
                  <a:lnTo>
                    <a:pt x="104733" y="214169"/>
                  </a:lnTo>
                  <a:lnTo>
                    <a:pt x="0" y="214169"/>
                  </a:lnTo>
                  <a:close/>
                </a:path>
              </a:pathLst>
            </a:custGeom>
            <a:noFill/>
            <a:ln w="38100" cap="sq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0DDB2FEC-8289-29A7-3282-423608AD042E}"/>
                </a:ext>
              </a:extLst>
            </p:cNvPr>
            <p:cNvSpPr/>
            <p:nvPr/>
          </p:nvSpPr>
          <p:spPr>
            <a:xfrm>
              <a:off x="1479935" y="3519267"/>
              <a:ext cx="179542" cy="179542"/>
            </a:xfrm>
            <a:custGeom>
              <a:avLst/>
              <a:gdLst>
                <a:gd name="connsiteX0" fmla="*/ 179542 w 179542"/>
                <a:gd name="connsiteY0" fmla="*/ 179543 h 179542"/>
                <a:gd name="connsiteX1" fmla="*/ 0 w 179542"/>
                <a:gd name="connsiteY1" fmla="*/ 0 h 179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9542" h="179542">
                  <a:moveTo>
                    <a:pt x="179542" y="179543"/>
                  </a:moveTo>
                  <a:cubicBezTo>
                    <a:pt x="179542" y="80367"/>
                    <a:pt x="99176" y="0"/>
                    <a:pt x="0" y="0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1038" name="Graphic 1037">
            <a:extLst>
              <a:ext uri="{FF2B5EF4-FFF2-40B4-BE49-F238E27FC236}">
                <a16:creationId xmlns:a16="http://schemas.microsoft.com/office/drawing/2014/main" id="{0B50FAE2-D558-43AC-463B-B55016275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486009" y="2972096"/>
            <a:ext cx="1011170" cy="915022"/>
          </a:xfrm>
          <a:prstGeom prst="rect">
            <a:avLst/>
          </a:prstGeom>
        </p:spPr>
      </p:pic>
      <p:pic>
        <p:nvPicPr>
          <p:cNvPr id="1039" name="Graphic 1067" descr="Cloud Computing with solid fill">
            <a:extLst>
              <a:ext uri="{FF2B5EF4-FFF2-40B4-BE49-F238E27FC236}">
                <a16:creationId xmlns:a16="http://schemas.microsoft.com/office/drawing/2014/main" id="{E5A1C8E7-6904-B8AA-8B10-B6BC9ADCF5D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14996134" y="4257336"/>
            <a:ext cx="1070083" cy="1113324"/>
          </a:xfrm>
          <a:prstGeom prst="rect">
            <a:avLst/>
          </a:prstGeom>
        </p:spPr>
      </p:pic>
      <p:sp>
        <p:nvSpPr>
          <p:cNvPr id="1040" name="TextBox 1075">
            <a:extLst>
              <a:ext uri="{FF2B5EF4-FFF2-40B4-BE49-F238E27FC236}">
                <a16:creationId xmlns:a16="http://schemas.microsoft.com/office/drawing/2014/main" id="{823285C8-F473-0F92-E22E-1324966BA26F}"/>
              </a:ext>
            </a:extLst>
          </p:cNvPr>
          <p:cNvSpPr txBox="1"/>
          <p:nvPr/>
        </p:nvSpPr>
        <p:spPr>
          <a:xfrm>
            <a:off x="15531175" y="5293782"/>
            <a:ext cx="3091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Utilise machine learning models to predict leavers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41" name="TextBox 1072">
            <a:extLst>
              <a:ext uri="{FF2B5EF4-FFF2-40B4-BE49-F238E27FC236}">
                <a16:creationId xmlns:a16="http://schemas.microsoft.com/office/drawing/2014/main" id="{AA3DA948-008A-007B-EF87-84150A7DEAA6}"/>
              </a:ext>
            </a:extLst>
          </p:cNvPr>
          <p:cNvSpPr txBox="1"/>
          <p:nvPr/>
        </p:nvSpPr>
        <p:spPr>
          <a:xfrm>
            <a:off x="15349182" y="6643356"/>
            <a:ext cx="39428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Using identified patterns and correlations we can initiate pre-emptive retention activity.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kern="12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Adopting cloud technology will enable us to further refine our predictive capabilities.</a:t>
            </a:r>
            <a:endParaRPr kumimoji="0" lang="en-GB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43" name="Text Placeholder 30">
            <a:extLst>
              <a:ext uri="{FF2B5EF4-FFF2-40B4-BE49-F238E27FC236}">
                <a16:creationId xmlns:a16="http://schemas.microsoft.com/office/drawing/2014/main" id="{EAC55A42-DA3D-DD5C-F7C1-647E283657C5}"/>
              </a:ext>
            </a:extLst>
          </p:cNvPr>
          <p:cNvSpPr txBox="1">
            <a:spLocks/>
          </p:cNvSpPr>
          <p:nvPr/>
        </p:nvSpPr>
        <p:spPr>
          <a:xfrm>
            <a:off x="15775257" y="3049907"/>
            <a:ext cx="2078042" cy="1008962"/>
          </a:xfrm>
          <a:prstGeom prst="rect">
            <a:avLst/>
          </a:prstGeom>
        </p:spPr>
        <p:txBody>
          <a:bodyPr anchor="ctr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kern="1200" spc="-120" dirty="0">
                <a:solidFill>
                  <a:schemeClr val="tx1"/>
                </a:solidFill>
                <a:latin typeface="Poppins"/>
                <a:ea typeface="+mj-ea"/>
                <a:cs typeface="Poppins"/>
              </a:rPr>
              <a:t>Change</a:t>
            </a:r>
            <a:endParaRPr lang="en-GB" sz="3600" b="1" kern="1200" spc="-120" dirty="0">
              <a:solidFill>
                <a:schemeClr val="tx1"/>
              </a:solidFill>
              <a:latin typeface="Poppins"/>
              <a:ea typeface="+mj-ea"/>
              <a:cs typeface="Poppins"/>
            </a:endParaRPr>
          </a:p>
        </p:txBody>
      </p:sp>
      <p:sp>
        <p:nvSpPr>
          <p:cNvPr id="1048" name="Text Placeholder 18">
            <a:extLst>
              <a:ext uri="{FF2B5EF4-FFF2-40B4-BE49-F238E27FC236}">
                <a16:creationId xmlns:a16="http://schemas.microsoft.com/office/drawing/2014/main" id="{A7CA67CF-A0F6-256E-59CB-274AC187AA79}"/>
              </a:ext>
            </a:extLst>
          </p:cNvPr>
          <p:cNvSpPr txBox="1">
            <a:spLocks/>
          </p:cNvSpPr>
          <p:nvPr/>
        </p:nvSpPr>
        <p:spPr>
          <a:xfrm>
            <a:off x="790575" y="1644650"/>
            <a:ext cx="13086268" cy="512763"/>
          </a:xfrm>
          <a:prstGeom prst="rect">
            <a:avLst/>
          </a:prstGeom>
        </p:spPr>
        <p:txBody>
          <a:bodyPr/>
          <a:lstStyle>
            <a:lvl1pPr marL="376984" indent="-376984" algn="l" defTabSz="1507937" rtl="0" eaLnBrk="1" latinLnBrk="0" hangingPunct="1">
              <a:lnSpc>
                <a:spcPct val="90000"/>
              </a:lnSpc>
              <a:spcBef>
                <a:spcPts val="1649"/>
              </a:spcBef>
              <a:buFont typeface="Arial" panose="020B0604020202020204" pitchFamily="34" charset="0"/>
              <a:buChar char="•"/>
              <a:defRPr sz="4617" kern="1200">
                <a:solidFill>
                  <a:schemeClr val="tx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1130953" indent="-376984" algn="l" defTabSz="1507937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3958" kern="1200">
                <a:solidFill>
                  <a:schemeClr val="tx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2pPr>
            <a:lvl3pPr marL="1884921" indent="-376984" algn="l" defTabSz="1507937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3298" kern="1200">
                <a:solidFill>
                  <a:schemeClr val="tx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3pPr>
            <a:lvl4pPr marL="2638890" indent="-376984" algn="l" defTabSz="1507937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8" kern="1200">
                <a:solidFill>
                  <a:schemeClr val="tx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4pPr>
            <a:lvl5pPr marL="3392858" indent="-376984" algn="l" defTabSz="1507937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8" kern="1200">
                <a:solidFill>
                  <a:schemeClr val="tx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5pPr>
            <a:lvl6pPr marL="4146827" indent="-376984" algn="l" defTabSz="1507937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900795" indent="-376984" algn="l" defTabSz="1507937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54764" indent="-376984" algn="l" defTabSz="1507937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08732" indent="-376984" algn="l" defTabSz="1507937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With LBG’s strategic transformation plan in mind and using LBG data</a:t>
            </a:r>
            <a:endParaRPr lang="en-GB" sz="2800" dirty="0"/>
          </a:p>
        </p:txBody>
      </p:sp>
      <p:sp>
        <p:nvSpPr>
          <p:cNvPr id="1052" name="Text Placeholder 36">
            <a:extLst>
              <a:ext uri="{FF2B5EF4-FFF2-40B4-BE49-F238E27FC236}">
                <a16:creationId xmlns:a16="http://schemas.microsoft.com/office/drawing/2014/main" id="{4CE52262-A555-EF90-8C7F-703846CCE496}"/>
              </a:ext>
            </a:extLst>
          </p:cNvPr>
          <p:cNvSpPr txBox="1">
            <a:spLocks/>
          </p:cNvSpPr>
          <p:nvPr/>
        </p:nvSpPr>
        <p:spPr bwMode="white">
          <a:xfrm>
            <a:off x="1161308" y="627189"/>
            <a:ext cx="10453518" cy="122396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1507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750" b="1" i="0" kern="120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 defTabSz="914400">
              <a:spcBef>
                <a:spcPts val="0"/>
              </a:spcBef>
              <a:defRPr/>
            </a:pPr>
            <a:r>
              <a:rPr lang="en-GB" sz="4800" kern="0" spc="-198" dirty="0">
                <a:gradFill flip="none" rotWithShape="1">
                  <a:gsLst>
                    <a:gs pos="50000">
                      <a:srgbClr val="CE143D"/>
                    </a:gs>
                    <a:gs pos="85000">
                      <a:srgbClr val="AB7200"/>
                    </a:gs>
                  </a:gsLst>
                  <a:lin ang="0" scaled="1"/>
                  <a:tileRect/>
                </a:gra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7292987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r6k3xwSsifGjw_pJ_Rn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r6k3xwSsifGjw_pJ_Rn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r6k3xwSsifGjw_pJ_Rn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r6k3xwSsifGjw_pJ_Rn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r6k3xwSsifGjw_pJ_Rn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r6k3xwSsifGjw_pJ_Rn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LBG Colour Theme">
      <a:dk1>
        <a:srgbClr val="282828"/>
      </a:dk1>
      <a:lt1>
        <a:srgbClr val="FAFAFA"/>
      </a:lt1>
      <a:dk2>
        <a:srgbClr val="282828"/>
      </a:dk2>
      <a:lt2>
        <a:srgbClr val="FAFAFA"/>
      </a:lt2>
      <a:accent1>
        <a:srgbClr val="007C43"/>
      </a:accent1>
      <a:accent2>
        <a:srgbClr val="62B34F"/>
      </a:accent2>
      <a:accent3>
        <a:srgbClr val="CD4B13"/>
      </a:accent3>
      <a:accent4>
        <a:srgbClr val="18509D"/>
      </a:accent4>
      <a:accent5>
        <a:srgbClr val="00838F"/>
      </a:accent5>
      <a:accent6>
        <a:srgbClr val="8A1C69"/>
      </a:accent6>
      <a:hlink>
        <a:srgbClr val="007C43"/>
      </a:hlink>
      <a:folHlink>
        <a:srgbClr val="62B34F"/>
      </a:folHlink>
    </a:clrScheme>
    <a:fontScheme name="Poppins Font Theme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BG Brand PowerPoint Master Template 2.0  -  Read-Only" id="{D02EB36A-DF0E-48AC-BCF9-09BE30773ED5}" vid="{4D205B0C-0A10-4879-B1F7-20A1997F0198}"/>
    </a:ext>
  </a:extLst>
</a:theme>
</file>

<file path=ppt/theme/theme2.xml><?xml version="1.0" encoding="utf-8"?>
<a:theme xmlns:a="http://schemas.openxmlformats.org/drawingml/2006/main" name="LBG Grey master">
  <a:themeElements>
    <a:clrScheme name="LBG Colour Theme">
      <a:dk1>
        <a:srgbClr val="383738"/>
      </a:dk1>
      <a:lt1>
        <a:srgbClr val="FFFFFF"/>
      </a:lt1>
      <a:dk2>
        <a:srgbClr val="383738"/>
      </a:dk2>
      <a:lt2>
        <a:srgbClr val="EEECE1"/>
      </a:lt2>
      <a:accent1>
        <a:srgbClr val="007C43"/>
      </a:accent1>
      <a:accent2>
        <a:srgbClr val="62B34F"/>
      </a:accent2>
      <a:accent3>
        <a:srgbClr val="D74E14"/>
      </a:accent3>
      <a:accent4>
        <a:srgbClr val="18509D"/>
      </a:accent4>
      <a:accent5>
        <a:srgbClr val="00838F"/>
      </a:accent5>
      <a:accent6>
        <a:srgbClr val="8A1C69"/>
      </a:accent6>
      <a:hlink>
        <a:srgbClr val="007C43"/>
      </a:hlink>
      <a:folHlink>
        <a:srgbClr val="62B34F"/>
      </a:folHlink>
    </a:clrScheme>
    <a:fontScheme name="Poppins Font Theme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BG Brand PowerPoint Master Template 2.0  -  Read-Only" id="{D02EB36A-DF0E-48AC-BCF9-09BE30773ED5}" vid="{E4041AD5-ABB4-439E-A567-A34D6B7111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5802103255594EB9CD78DA9F3BE536" ma:contentTypeVersion="12" ma:contentTypeDescription="Create a new document." ma:contentTypeScope="" ma:versionID="388998bf6b78755ce9c7aad56db4528e">
  <xsd:schema xmlns:xsd="http://www.w3.org/2001/XMLSchema" xmlns:xs="http://www.w3.org/2001/XMLSchema" xmlns:p="http://schemas.microsoft.com/office/2006/metadata/properties" xmlns:ns1="http://schemas.microsoft.com/sharepoint/v3" xmlns:ns2="21f4c4ea-9f7f-47af-82b8-2e1ad499b94f" xmlns:ns3="3da203c6-d314-42e1-9d1b-857a1c9efc18" targetNamespace="http://schemas.microsoft.com/office/2006/metadata/properties" ma:root="true" ma:fieldsID="43cd4e788437fb97dac04337454d557d" ns1:_="" ns2:_="" ns3:_="">
    <xsd:import namespace="http://schemas.microsoft.com/sharepoint/v3"/>
    <xsd:import namespace="21f4c4ea-9f7f-47af-82b8-2e1ad499b94f"/>
    <xsd:import namespace="3da203c6-d314-42e1-9d1b-857a1c9efc18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Importance" minOccurs="0"/>
                <xsd:element ref="ns2:Date" minOccurs="0"/>
                <xsd:element ref="ns2:Filedescription" minOccurs="0"/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IsLive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f4c4ea-9f7f-47af-82b8-2e1ad499b94f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Guidelines"/>
          <xsd:enumeration value="Brand Story"/>
          <xsd:enumeration value="Brand Strategy"/>
          <xsd:enumeration value="Templates"/>
          <xsd:enumeration value="Governance"/>
          <xsd:enumeration value="Assets"/>
        </xsd:restriction>
      </xsd:simpleType>
    </xsd:element>
    <xsd:element name="Importance" ma:index="9" nillable="true" ma:displayName="Importance" ma:default="0" ma:description="Importance is a simple numerical value where higher values = more importance. Used for making things more prominent on the home page." ma:format="Dropdown" ma:internalName="Importance" ma:percentage="FALSE">
      <xsd:simpleType>
        <xsd:restriction base="dms:Number"/>
      </xsd:simpleType>
    </xsd:element>
    <xsd:element name="Date" ma:index="10" nillable="true" ma:displayName="Date" ma:default="[today]" ma:description="The date that is relevant for the released version of the document (not necessarily the upload date)." ma:format="DateOnly" ma:internalName="Date">
      <xsd:simpleType>
        <xsd:restriction base="dms:DateTime"/>
      </xsd:simpleType>
    </xsd:element>
    <xsd:element name="Filedescription" ma:index="11" nillable="true" ma:displayName="Filedescription" ma:description="A brief description of what the file is for/about." ma:format="Dropdown" ma:internalName="Filedescription">
      <xsd:simpleType>
        <xsd:restriction base="dms:Text">
          <xsd:maxLength value="255"/>
        </xsd:restriction>
      </xsd:simpleType>
    </xsd:element>
    <xsd:element name="MediaServiceMetadata" ma:index="1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hidden="true" ma:internalName="MediaServiceFastMetadata" ma:readOnly="true">
      <xsd:simpleType>
        <xsd:restriction base="dms:Note"/>
      </xsd:simpleType>
    </xsd:element>
    <xsd:element name="IsLive" ma:index="16" nillable="true" ma:displayName="IsLive" ma:default="0" ma:description="Shows or hides items on the list" ma:format="Dropdown" ma:internalName="IsLive">
      <xsd:simpleType>
        <xsd:restriction base="dms:Boolea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a203c6-d314-42e1-9d1b-857a1c9efc1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3da203c6-d314-42e1-9d1b-857a1c9efc18">
      <UserInfo>
        <DisplayName/>
        <AccountId xsi:nil="true"/>
        <AccountType/>
      </UserInfo>
    </SharedWithUsers>
    <Importance xmlns="21f4c4ea-9f7f-47af-82b8-2e1ad499b94f">0</Importance>
    <Category xmlns="21f4c4ea-9f7f-47af-82b8-2e1ad499b94f">Templates</Category>
    <Date xmlns="21f4c4ea-9f7f-47af-82b8-2e1ad499b94f">2024-01-10T13:12:52+00:00</Date>
    <Filedescription xmlns="21f4c4ea-9f7f-47af-82b8-2e1ad499b94f">LBG Master PPT</Filedescription>
    <IsLive xmlns="21f4c4ea-9f7f-47af-82b8-2e1ad499b94f">true</IsLive>
  </documentManagement>
</p:properties>
</file>

<file path=customXml/itemProps1.xml><?xml version="1.0" encoding="utf-8"?>
<ds:datastoreItem xmlns:ds="http://schemas.openxmlformats.org/officeDocument/2006/customXml" ds:itemID="{6752B8B9-1CC7-4BFD-80C1-F3372CC073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f4c4ea-9f7f-47af-82b8-2e1ad499b94f"/>
    <ds:schemaRef ds:uri="3da203c6-d314-42e1-9d1b-857a1c9efc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4F63C0-203B-45E0-B8F6-BFD469AE80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91D5B8-A481-490B-903F-4FFF37A478E8}">
  <ds:schemaRefs>
    <ds:schemaRef ds:uri="http://purl.org/dc/elements/1.1/"/>
    <ds:schemaRef ds:uri="http://schemas.openxmlformats.org/package/2006/metadata/core-properties"/>
    <ds:schemaRef ds:uri="21f4c4ea-9f7f-47af-82b8-2e1ad499b94f"/>
    <ds:schemaRef ds:uri="http://purl.org/dc/dcmitype/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2006/metadata/properties"/>
    <ds:schemaRef ds:uri="http://schemas.microsoft.com/office/infopath/2007/PartnerControls"/>
    <ds:schemaRef ds:uri="3da203c6-d314-42e1-9d1b-857a1c9efc18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17151eb3-00ab-470c-b25c-644c7691e891}" enabled="1" method="Privileged" siteId="{3ded2960-214a-46ff-8cf4-611f125e2398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5145</TotalTime>
  <Words>1190</Words>
  <Application>Microsoft Office PowerPoint</Application>
  <PresentationFormat>Custom</PresentationFormat>
  <Paragraphs>247</Paragraphs>
  <Slides>19</Slides>
  <Notes>6</Notes>
  <HiddenSlides>0</HiddenSlides>
  <MMClips>1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Wingdings</vt:lpstr>
      <vt:lpstr>Poppins SemiBold</vt:lpstr>
      <vt:lpstr>Calibri</vt:lpstr>
      <vt:lpstr>Poppins</vt:lpstr>
      <vt:lpstr>Arial</vt:lpstr>
      <vt:lpstr>Poppins Medium</vt:lpstr>
      <vt:lpstr>Avenir Next LT Pro</vt:lpstr>
      <vt:lpstr>Office Theme</vt:lpstr>
      <vt:lpstr>LBG Grey master</vt:lpstr>
      <vt:lpstr>think-cell Slide</vt:lpstr>
      <vt:lpstr>Data Project Proposal</vt:lpstr>
      <vt:lpstr>Why should we focus on customer retention? </vt:lpstr>
      <vt:lpstr>Customer Retention: Why it matters</vt:lpstr>
      <vt:lpstr>The Project Proposal</vt:lpstr>
      <vt:lpstr>Predicting customer churn</vt:lpstr>
      <vt:lpstr>Data Analysis </vt:lpstr>
      <vt:lpstr>PowerPoint Presentation</vt:lpstr>
      <vt:lpstr>PowerPoint Presentation</vt:lpstr>
      <vt:lpstr>PowerPoint Presentation</vt:lpstr>
      <vt:lpstr>Machine Learning Exploration</vt:lpstr>
      <vt:lpstr>Machine Learning: Process</vt:lpstr>
      <vt:lpstr>PowerPoint Presentation</vt:lpstr>
      <vt:lpstr>PowerPoint Presentation</vt:lpstr>
      <vt:lpstr>Demonstration: Self-Serve Calculator</vt:lpstr>
      <vt:lpstr>Using Google Cloud Technology</vt:lpstr>
      <vt:lpstr>Project benefits from using GCP Technologies</vt:lpstr>
      <vt:lpstr>PowerPoint Presentation</vt:lpstr>
      <vt:lpstr>Acquiring new customers is important, but retaining them accelerates profitability.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LBG Brand PowerPoint Master Template 2.0</dc:title>
  <dc:creator>Katie.Miller@lloydsbanking.com;Charlotte.Gigg@lloydsbanking.com</dc:creator>
  <cp:lastModifiedBy>Kelly Shaw</cp:lastModifiedBy>
  <cp:revision>25</cp:revision>
  <dcterms:created xsi:type="dcterms:W3CDTF">2022-11-30T12:24:55Z</dcterms:created>
  <dcterms:modified xsi:type="dcterms:W3CDTF">2024-02-16T01:59:40Z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2022-11-30T00:00:00Z</vt:filetime>
  </property>
  <property fmtid="{D5CDD505-2E9C-101B-9397-08002B2CF9AE}" pid="3" name="Creator">
    <vt:lpwstr>Adobe InDesign 18.0 (Macintosh)</vt:lpwstr>
  </property>
  <property fmtid="{D5CDD505-2E9C-101B-9397-08002B2CF9AE}" pid="4" name="LastSaved">
    <vt:filetime>2022-11-30T00:00:00Z</vt:filetime>
  </property>
  <property fmtid="{D5CDD505-2E9C-101B-9397-08002B2CF9AE}" pid="5" name="MSIP_Label_7bc792f8-6d75-423a-9981-629281829092_Enabled">
    <vt:lpwstr>true</vt:lpwstr>
  </property>
  <property fmtid="{D5CDD505-2E9C-101B-9397-08002B2CF9AE}" pid="6" name="MSIP_Label_7bc792f8-6d75-423a-9981-629281829092_SetDate">
    <vt:lpwstr>2023-02-15T10:35:02Z</vt:lpwstr>
  </property>
  <property fmtid="{D5CDD505-2E9C-101B-9397-08002B2CF9AE}" pid="7" name="MSIP_Label_7bc792f8-6d75-423a-9981-629281829092_Method">
    <vt:lpwstr>Privileged</vt:lpwstr>
  </property>
  <property fmtid="{D5CDD505-2E9C-101B-9397-08002B2CF9AE}" pid="8" name="MSIP_Label_7bc792f8-6d75-423a-9981-629281829092_Name">
    <vt:lpwstr>7bc792f8-6d75-423a-9981-629281829092</vt:lpwstr>
  </property>
  <property fmtid="{D5CDD505-2E9C-101B-9397-08002B2CF9AE}" pid="9" name="MSIP_Label_7bc792f8-6d75-423a-9981-629281829092_SiteId">
    <vt:lpwstr>3ded2960-214a-46ff-8cf4-611f125e2398</vt:lpwstr>
  </property>
  <property fmtid="{D5CDD505-2E9C-101B-9397-08002B2CF9AE}" pid="10" name="MSIP_Label_7bc792f8-6d75-423a-9981-629281829092_ActionId">
    <vt:lpwstr>b78211df-143b-44f6-820c-36d3e6f8ca7f</vt:lpwstr>
  </property>
  <property fmtid="{D5CDD505-2E9C-101B-9397-08002B2CF9AE}" pid="11" name="MSIP_Label_7bc792f8-6d75-423a-9981-629281829092_ContentBits">
    <vt:lpwstr>1</vt:lpwstr>
  </property>
  <property fmtid="{D5CDD505-2E9C-101B-9397-08002B2CF9AE}" pid="12" name="ContentTypeId">
    <vt:lpwstr>0x0101009D5802103255594EB9CD78DA9F3BE536</vt:lpwstr>
  </property>
  <property fmtid="{D5CDD505-2E9C-101B-9397-08002B2CF9AE}" pid="13" name="MediaServiceImageTags">
    <vt:lpwstr/>
  </property>
  <property fmtid="{D5CDD505-2E9C-101B-9397-08002B2CF9AE}" pid="14" name="ClassificationContentMarkingHeaderLocations">
    <vt:lpwstr>Office Theme:7\LBG Grey master:3</vt:lpwstr>
  </property>
  <property fmtid="{D5CDD505-2E9C-101B-9397-08002B2CF9AE}" pid="15" name="ClassificationContentMarkingHeaderText">
    <vt:lpwstr>Classification: Public</vt:lpwstr>
  </property>
</Properties>
</file>