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b248953e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b248953e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b248953e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b248953e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b248953e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b248953e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b248953e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b248953e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b248953e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b248953e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b248953e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b248953e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200200"/>
            <a:ext cx="5560200" cy="16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4800"/>
              <a:t>Cancer Survival Rates in the USA</a:t>
            </a:r>
            <a:endParaRPr sz="4800"/>
          </a:p>
          <a:p>
            <a:pPr indent="0" lvl="0" marL="0" rtl="0" algn="ctr">
              <a:spcBef>
                <a:spcPts val="0"/>
              </a:spcBef>
              <a:spcAft>
                <a:spcPts val="0"/>
              </a:spcAft>
              <a:buNone/>
            </a:pPr>
            <a:r>
              <a:t/>
            </a:r>
            <a:endParaRPr/>
          </a:p>
        </p:txBody>
      </p:sp>
      <p:sp>
        <p:nvSpPr>
          <p:cNvPr id="129" name="Google Shape;129;p13"/>
          <p:cNvSpPr txBox="1"/>
          <p:nvPr>
            <p:ph idx="1" type="subTitle"/>
          </p:nvPr>
        </p:nvSpPr>
        <p:spPr>
          <a:xfrm>
            <a:off x="701225" y="3507725"/>
            <a:ext cx="76011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Ruth Holley and Sam Lam							June 2019</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Background</a:t>
            </a:r>
            <a:endParaRPr sz="3600"/>
          </a:p>
          <a:p>
            <a:pPr indent="0" lvl="0" marL="0" rtl="0" algn="l">
              <a:spcBef>
                <a:spcPts val="0"/>
              </a:spcBef>
              <a:spcAft>
                <a:spcPts val="0"/>
              </a:spcAft>
              <a:buNone/>
            </a:pPr>
            <a:r>
              <a:t/>
            </a:r>
            <a:endParaRPr/>
          </a:p>
        </p:txBody>
      </p:sp>
      <p:sp>
        <p:nvSpPr>
          <p:cNvPr id="135" name="Google Shape;135;p14"/>
          <p:cNvSpPr txBox="1"/>
          <p:nvPr>
            <p:ph idx="1" type="body"/>
          </p:nvPr>
        </p:nvSpPr>
        <p:spPr>
          <a:xfrm>
            <a:off x="819150" y="1941650"/>
            <a:ext cx="7505700" cy="27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The purpose of this project is to compare cancer ( Breast, Lung and bronchus, skin, Brain and nervous system, colon, and rectum ) survival rates in five different decades ( 1973, 1983, 1995, 2006, 2013 ). Then provide a further breakdown to view the survival rate for male and female. We will try to determine whether there are certain types of cancer that might be driving up in certain years. </a:t>
            </a:r>
            <a:endParaRPr sz="18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Why are we interested in this topic?</a:t>
            </a:r>
            <a:endParaRPr sz="3600"/>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Analysis</a:t>
            </a:r>
            <a:endParaRPr sz="3600"/>
          </a:p>
        </p:txBody>
      </p:sp>
      <p:sp>
        <p:nvSpPr>
          <p:cNvPr id="147" name="Google Shape;147;p16"/>
          <p:cNvSpPr txBox="1"/>
          <p:nvPr>
            <p:ph idx="1" type="body"/>
          </p:nvPr>
        </p:nvSpPr>
        <p:spPr>
          <a:xfrm>
            <a:off x="819150" y="1618300"/>
            <a:ext cx="7505700" cy="31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1.Which are the top five cancers that are more prevalent in the United States population?</a:t>
            </a:r>
            <a:endParaRPr sz="1800">
              <a:latin typeface="Arial"/>
              <a:ea typeface="Arial"/>
              <a:cs typeface="Arial"/>
              <a:sym typeface="Arial"/>
            </a:endParaRPr>
          </a:p>
          <a:p>
            <a:pPr indent="0" lvl="0" marL="0" rtl="0" algn="l">
              <a:spcBef>
                <a:spcPts val="1600"/>
              </a:spcBef>
              <a:spcAft>
                <a:spcPts val="0"/>
              </a:spcAft>
              <a:buNone/>
            </a:pPr>
            <a:r>
              <a:rPr lang="en" sz="1800">
                <a:latin typeface="Arial"/>
                <a:ea typeface="Arial"/>
                <a:cs typeface="Arial"/>
                <a:sym typeface="Arial"/>
              </a:rPr>
              <a:t>2. Which types of cancer affects mostly women versus men?</a:t>
            </a:r>
            <a:endParaRPr sz="1800">
              <a:latin typeface="Arial"/>
              <a:ea typeface="Arial"/>
              <a:cs typeface="Arial"/>
              <a:sym typeface="Arial"/>
            </a:endParaRPr>
          </a:p>
          <a:p>
            <a:pPr indent="0" lvl="0" marL="0" rtl="0" algn="l">
              <a:spcBef>
                <a:spcPts val="1600"/>
              </a:spcBef>
              <a:spcAft>
                <a:spcPts val="0"/>
              </a:spcAft>
              <a:buNone/>
            </a:pPr>
            <a:r>
              <a:rPr lang="en" sz="1800">
                <a:latin typeface="Arial"/>
                <a:ea typeface="Arial"/>
                <a:cs typeface="Arial"/>
                <a:sym typeface="Arial"/>
              </a:rPr>
              <a:t>3. Which type of cancer has the highest survival rate in both genders?</a:t>
            </a:r>
            <a:endParaRPr sz="1800">
              <a:latin typeface="Arial"/>
              <a:ea typeface="Arial"/>
              <a:cs typeface="Arial"/>
              <a:sym typeface="Arial"/>
            </a:endParaRPr>
          </a:p>
          <a:p>
            <a:pPr indent="0" lvl="0" marL="0" rtl="0" algn="l">
              <a:spcBef>
                <a:spcPts val="1600"/>
              </a:spcBef>
              <a:spcAft>
                <a:spcPts val="0"/>
              </a:spcAft>
              <a:buNone/>
            </a:pPr>
            <a:r>
              <a:rPr lang="en" sz="1800">
                <a:latin typeface="Arial"/>
                <a:ea typeface="Arial"/>
                <a:cs typeface="Arial"/>
                <a:sym typeface="Arial"/>
              </a:rPr>
              <a:t>4. Has the survival rate increase over a mostly 10 years interval?</a:t>
            </a:r>
            <a:endParaRPr sz="1800">
              <a:latin typeface="Arial"/>
              <a:ea typeface="Arial"/>
              <a:cs typeface="Arial"/>
              <a:sym typeface="Arial"/>
            </a:endParaRPr>
          </a:p>
          <a:p>
            <a:pPr indent="0" lvl="0" marL="0" rtl="0" algn="l">
              <a:spcBef>
                <a:spcPts val="1600"/>
              </a:spcBef>
              <a:spcAft>
                <a:spcPts val="0"/>
              </a:spcAft>
              <a:buNone/>
            </a:pPr>
            <a:r>
              <a:rPr lang="en" sz="1800">
                <a:latin typeface="Arial"/>
                <a:ea typeface="Arial"/>
                <a:cs typeface="Arial"/>
                <a:sym typeface="Arial"/>
              </a:rPr>
              <a:t>5. Is race a factor in cancer survival rate?</a:t>
            </a:r>
            <a:endParaRPr sz="18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Methods</a:t>
            </a:r>
            <a:endParaRPr sz="3600"/>
          </a:p>
        </p:txBody>
      </p:sp>
      <p:sp>
        <p:nvSpPr>
          <p:cNvPr id="153" name="Google Shape;153;p17"/>
          <p:cNvSpPr txBox="1"/>
          <p:nvPr>
            <p:ph idx="1" type="body"/>
          </p:nvPr>
        </p:nvSpPr>
        <p:spPr>
          <a:xfrm>
            <a:off x="819150" y="1665375"/>
            <a:ext cx="7505700" cy="30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We used R programming, specifically Dplyr package to perform the necessary data manipulation and aggregations. Moreover,ggplot and ggplot2 and base R method are also used to generate our graphs and tables.</a:t>
            </a:r>
            <a:endParaRPr sz="18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260550"/>
            <a:ext cx="7505700" cy="11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a:t>
            </a:r>
            <a:r>
              <a:rPr lang="en" sz="3600"/>
              <a:t>ypes of cancer with the highest survival rate in both genders</a:t>
            </a:r>
            <a:endParaRPr sz="3600"/>
          </a:p>
          <a:p>
            <a:pPr indent="0" lvl="0" marL="0" rtl="0" algn="l">
              <a:spcBef>
                <a:spcPts val="0"/>
              </a:spcBef>
              <a:spcAft>
                <a:spcPts val="0"/>
              </a:spcAft>
              <a:buNone/>
            </a:pPr>
            <a:r>
              <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18"/>
          <p:cNvPicPr preferRelativeResize="0"/>
          <p:nvPr/>
        </p:nvPicPr>
        <p:blipFill>
          <a:blip r:embed="rId3">
            <a:alphaModFix/>
          </a:blip>
          <a:stretch>
            <a:fillRect/>
          </a:stretch>
        </p:blipFill>
        <p:spPr>
          <a:xfrm>
            <a:off x="819150" y="1458550"/>
            <a:ext cx="7505700" cy="311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flipH="1">
            <a:off x="531050" y="442750"/>
            <a:ext cx="7793700" cy="7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Male  		                    </a:t>
            </a:r>
            <a:r>
              <a:rPr lang="en" sz="3600"/>
              <a:t>Female</a:t>
            </a:r>
            <a:r>
              <a:rPr lang="en" sz="3600"/>
              <a:t>  </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66" name="Google Shape;166;p19"/>
          <p:cNvPicPr preferRelativeResize="0"/>
          <p:nvPr/>
        </p:nvPicPr>
        <p:blipFill>
          <a:blip r:embed="rId3">
            <a:alphaModFix/>
          </a:blip>
          <a:stretch>
            <a:fillRect/>
          </a:stretch>
        </p:blipFill>
        <p:spPr>
          <a:xfrm>
            <a:off x="4803500" y="1158250"/>
            <a:ext cx="3619500" cy="3444550"/>
          </a:xfrm>
          <a:prstGeom prst="rect">
            <a:avLst/>
          </a:prstGeom>
          <a:noFill/>
          <a:ln>
            <a:noFill/>
          </a:ln>
        </p:spPr>
      </p:pic>
      <p:pic>
        <p:nvPicPr>
          <p:cNvPr id="167" name="Google Shape;167;p19"/>
          <p:cNvPicPr preferRelativeResize="0"/>
          <p:nvPr/>
        </p:nvPicPr>
        <p:blipFill>
          <a:blip r:embed="rId4">
            <a:alphaModFix/>
          </a:blip>
          <a:stretch>
            <a:fillRect/>
          </a:stretch>
        </p:blipFill>
        <p:spPr>
          <a:xfrm>
            <a:off x="531050" y="1158250"/>
            <a:ext cx="3648075" cy="344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