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4"/>
    <p:restoredTop sz="78383"/>
  </p:normalViewPr>
  <p:slideViewPr>
    <p:cSldViewPr snapToGrid="0" snapToObjects="1">
      <p:cViewPr>
        <p:scale>
          <a:sx n="81" d="100"/>
          <a:sy n="81" d="100"/>
        </p:scale>
        <p:origin x="1728"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4CB81-E9A2-6B4D-92C7-0528C43DB9AB}" type="datetimeFigureOut">
              <a:rPr lang="en-GB" smtClean="0"/>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35C9D-1D7F-DD48-BB61-830969104FAB}" type="slidenum">
              <a:rPr lang="en-GB" smtClean="0"/>
              <a:t>‹#›</a:t>
            </a:fld>
            <a:endParaRPr lang="en-GB"/>
          </a:p>
        </p:txBody>
      </p:sp>
    </p:spTree>
    <p:extLst>
      <p:ext uri="{BB962C8B-B14F-4D97-AF65-F5344CB8AC3E}">
        <p14:creationId xmlns:p14="http://schemas.microsoft.com/office/powerpoint/2010/main" val="280672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5635C9D-1D7F-DD48-BB61-830969104FAB}" type="slidenum">
              <a:rPr lang="en-GB" smtClean="0"/>
              <a:t>1</a:t>
            </a:fld>
            <a:endParaRPr lang="en-GB"/>
          </a:p>
        </p:txBody>
      </p:sp>
    </p:spTree>
    <p:extLst>
      <p:ext uri="{BB962C8B-B14F-4D97-AF65-F5344CB8AC3E}">
        <p14:creationId xmlns:p14="http://schemas.microsoft.com/office/powerpoint/2010/main" val="320106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We</a:t>
            </a:r>
            <a:r>
              <a:rPr lang="de-DE" dirty="0"/>
              <a:t> </a:t>
            </a:r>
            <a:r>
              <a:rPr lang="de-DE" dirty="0" err="1"/>
              <a:t>give</a:t>
            </a:r>
            <a:r>
              <a:rPr lang="de-DE" dirty="0"/>
              <a:t> Bill </a:t>
            </a:r>
            <a:r>
              <a:rPr lang="de-DE" dirty="0" err="1"/>
              <a:t>some</a:t>
            </a:r>
            <a:r>
              <a:rPr lang="de-DE" dirty="0"/>
              <a:t> </a:t>
            </a:r>
            <a:r>
              <a:rPr lang="de-DE" dirty="0" err="1"/>
              <a:t>credits</a:t>
            </a:r>
            <a:r>
              <a:rPr lang="de-DE" dirty="0"/>
              <a:t> </a:t>
            </a:r>
            <a:r>
              <a:rPr lang="de-DE" dirty="0" err="1"/>
              <a:t>for</a:t>
            </a:r>
            <a:r>
              <a:rPr lang="de-DE" dirty="0"/>
              <a:t> </a:t>
            </a:r>
            <a:r>
              <a:rPr lang="de-DE" dirty="0" err="1"/>
              <a:t>his</a:t>
            </a:r>
            <a:r>
              <a:rPr lang="de-DE" dirty="0"/>
              <a:t> </a:t>
            </a:r>
            <a:r>
              <a:rPr lang="de-DE" dirty="0" err="1"/>
              <a:t>excellent</a:t>
            </a:r>
            <a:r>
              <a:rPr lang="de-DE" dirty="0"/>
              <a:t> </a:t>
            </a:r>
            <a:r>
              <a:rPr lang="de-DE" dirty="0" err="1"/>
              <a:t>textbook</a:t>
            </a:r>
            <a:r>
              <a:rPr lang="de-DE" dirty="0"/>
              <a:t> (</a:t>
            </a:r>
            <a:r>
              <a:rPr lang="de-DE" dirty="0" err="1"/>
              <a:t>although</a:t>
            </a:r>
            <a:r>
              <a:rPr lang="de-DE" dirty="0"/>
              <a:t> a </a:t>
            </a:r>
            <a:r>
              <a:rPr lang="de-DE" dirty="0" err="1"/>
              <a:t>little</a:t>
            </a:r>
            <a:r>
              <a:rPr lang="de-DE" dirty="0"/>
              <a:t> </a:t>
            </a:r>
            <a:r>
              <a:rPr lang="de-DE" dirty="0" err="1"/>
              <a:t>bit</a:t>
            </a:r>
            <a:r>
              <a:rPr lang="de-DE" dirty="0"/>
              <a:t> </a:t>
            </a:r>
            <a:r>
              <a:rPr lang="de-DE" dirty="0" err="1"/>
              <a:t>difficult</a:t>
            </a:r>
            <a:r>
              <a:rPr lang="de-DE" dirty="0"/>
              <a:t> </a:t>
            </a:r>
            <a:r>
              <a:rPr lang="de-DE" dirty="0" err="1"/>
              <a:t>to</a:t>
            </a:r>
            <a:r>
              <a:rPr lang="de-DE" dirty="0"/>
              <a:t> follow)</a:t>
            </a:r>
          </a:p>
        </p:txBody>
      </p:sp>
      <p:sp>
        <p:nvSpPr>
          <p:cNvPr id="4" name="Slide Number Placeholder 3"/>
          <p:cNvSpPr>
            <a:spLocks noGrp="1"/>
          </p:cNvSpPr>
          <p:nvPr>
            <p:ph type="sldNum" sz="quarter" idx="5"/>
          </p:nvPr>
        </p:nvSpPr>
        <p:spPr/>
        <p:txBody>
          <a:bodyPr/>
          <a:lstStyle/>
          <a:p>
            <a:fld id="{35635C9D-1D7F-DD48-BB61-830969104FAB}" type="slidenum">
              <a:rPr lang="en-GB" smtClean="0"/>
              <a:t>2</a:t>
            </a:fld>
            <a:endParaRPr lang="en-GB"/>
          </a:p>
        </p:txBody>
      </p:sp>
    </p:spTree>
    <p:extLst>
      <p:ext uri="{BB962C8B-B14F-4D97-AF65-F5344CB8AC3E}">
        <p14:creationId xmlns:p14="http://schemas.microsoft.com/office/powerpoint/2010/main" val="172064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definition applies to 19</a:t>
            </a:r>
            <a:r>
              <a:rPr lang="en-GB" baseline="30000" dirty="0"/>
              <a:t>th</a:t>
            </a:r>
            <a:r>
              <a:rPr lang="en-GB" dirty="0"/>
              <a:t> and 20</a:t>
            </a:r>
            <a:r>
              <a:rPr lang="en-GB" baseline="30000" dirty="0"/>
              <a:t>th</a:t>
            </a:r>
            <a:r>
              <a:rPr lang="en-GB" dirty="0"/>
              <a:t> century Morphology, where scholars researched across language grammars for similar linguistic types, in the same way as botanists searched across plants for similar shape of leaves, flowers and seeds. The basic typology opposed isolate language i.e. languages that do not use morphology at all (no cases, no verbal inflections) to </a:t>
            </a:r>
            <a:r>
              <a:rPr lang="en-GB" dirty="0" err="1"/>
              <a:t>fusive</a:t>
            </a:r>
            <a:r>
              <a:rPr lang="en-GB" dirty="0"/>
              <a:t>/agglutinative languages i.e. languages using morphology (case, verbal inflection): Mandarin Chinese vs. German. </a:t>
            </a:r>
          </a:p>
          <a:p>
            <a:endParaRPr lang="en-GB" dirty="0"/>
          </a:p>
          <a:p>
            <a:r>
              <a:rPr lang="en-GB" dirty="0"/>
              <a:t>The second definition applies to a more modern version of linguistic typology i.e., the one started by Joseph Greenberg in the 1960s and takes the form of a implication correlating two or more linguistic features. </a:t>
            </a:r>
          </a:p>
          <a:p>
            <a:endParaRPr lang="en-GB" dirty="0"/>
          </a:p>
          <a:p>
            <a:r>
              <a:rPr lang="en-GB" dirty="0"/>
              <a:t>An implication is something like ‘If X is true , then Y’: the validity of X (its being true) depends on the validity of Y. This predicts the following cases:</a:t>
            </a:r>
          </a:p>
          <a:p>
            <a:pPr marL="228600" indent="-228600">
              <a:buFont typeface="+mj-lt"/>
              <a:buAutoNum type="arabicPeriod"/>
            </a:pPr>
            <a:r>
              <a:rPr lang="en-GB" dirty="0"/>
              <a:t>X is true, Y is true;</a:t>
            </a:r>
          </a:p>
          <a:p>
            <a:pPr marL="228600" indent="-228600">
              <a:buFont typeface="+mj-lt"/>
              <a:buAutoNum type="arabicPeriod"/>
            </a:pPr>
            <a:r>
              <a:rPr lang="en-GB" dirty="0"/>
              <a:t>X is false, Y is true;</a:t>
            </a:r>
          </a:p>
          <a:p>
            <a:pPr marL="228600" indent="-228600">
              <a:buFont typeface="+mj-lt"/>
              <a:buAutoNum type="arabicPeriod"/>
            </a:pPr>
            <a:r>
              <a:rPr lang="en-GB" dirty="0"/>
              <a:t>X is false, Y is false</a:t>
            </a:r>
          </a:p>
          <a:p>
            <a:pPr marL="0" indent="0">
              <a:buFont typeface="+mj-lt"/>
              <a:buNone/>
            </a:pPr>
            <a:endParaRPr lang="en-GB" dirty="0"/>
          </a:p>
          <a:p>
            <a:pPr marL="0" indent="0">
              <a:buFont typeface="+mj-lt"/>
              <a:buNone/>
            </a:pPr>
            <a:r>
              <a:rPr lang="en-GB" dirty="0"/>
              <a:t>ruling out a fourth case:</a:t>
            </a:r>
          </a:p>
          <a:p>
            <a:pPr marL="0" indent="0">
              <a:buFont typeface="+mj-lt"/>
              <a:buNone/>
            </a:pPr>
            <a:endParaRPr lang="en-GB" dirty="0"/>
          </a:p>
          <a:p>
            <a:pPr marL="171450" indent="-171450">
              <a:buFont typeface="Arial" panose="020B0604020202020204" pitchFamily="34" charset="0"/>
              <a:buChar char="•"/>
            </a:pPr>
            <a:r>
              <a:rPr lang="en-GB" dirty="0"/>
              <a:t>X is true, Y is false</a:t>
            </a:r>
          </a:p>
          <a:p>
            <a:endParaRPr lang="en-GB" dirty="0"/>
          </a:p>
          <a:p>
            <a:r>
              <a:rPr lang="en-GB" dirty="0"/>
              <a:t>Now think of X and Y as linguistic features and of cases as linguistic types.</a:t>
            </a:r>
          </a:p>
          <a:p>
            <a:endParaRPr lang="en-GB" dirty="0"/>
          </a:p>
          <a:p>
            <a:r>
              <a:rPr lang="en-GB" dirty="0"/>
              <a:t>Linguistic example: if a language has adjectives, then it also has verbs. The implication predicts the following linguistic types:</a:t>
            </a:r>
          </a:p>
          <a:p>
            <a:endParaRPr lang="en-GB" dirty="0"/>
          </a:p>
          <a:p>
            <a:pPr marL="228600" indent="-228600">
              <a:buFont typeface="+mj-lt"/>
              <a:buAutoNum type="arabicPeriod"/>
            </a:pPr>
            <a:r>
              <a:rPr lang="en-GB" dirty="0"/>
              <a:t>Language has adjectives and has verbs;</a:t>
            </a:r>
          </a:p>
          <a:p>
            <a:pPr marL="228600" indent="-228600">
              <a:buFont typeface="+mj-lt"/>
              <a:buAutoNum type="arabicPeriod"/>
            </a:pPr>
            <a:r>
              <a:rPr lang="en-GB" dirty="0"/>
              <a:t>Language doesn’t have adjectives, but it has verbs; </a:t>
            </a:r>
          </a:p>
          <a:p>
            <a:pPr marL="228600" indent="-228600">
              <a:buFont typeface="+mj-lt"/>
              <a:buAutoNum type="arabicPeriod"/>
            </a:pPr>
            <a:r>
              <a:rPr lang="en-GB" dirty="0"/>
              <a:t>Language doesn’t have adjectives and doesn’t have verbs;</a:t>
            </a:r>
          </a:p>
          <a:p>
            <a:endParaRPr lang="en-GB" dirty="0"/>
          </a:p>
          <a:p>
            <a:r>
              <a:rPr lang="en-GB" dirty="0"/>
              <a:t>ruling out a fourth type:</a:t>
            </a:r>
          </a:p>
          <a:p>
            <a:endParaRPr lang="en-GB" dirty="0"/>
          </a:p>
          <a:p>
            <a:pPr marL="171450" indent="-171450">
              <a:buFont typeface="Arial" panose="020B0604020202020204" pitchFamily="34" charset="0"/>
              <a:buChar char="•"/>
            </a:pPr>
            <a:r>
              <a:rPr lang="en-GB" dirty="0"/>
              <a:t>Language has adjectives, but it doesn’t have verbs.</a:t>
            </a:r>
          </a:p>
          <a:p>
            <a:endParaRPr lang="en-GB" dirty="0"/>
          </a:p>
        </p:txBody>
      </p:sp>
      <p:sp>
        <p:nvSpPr>
          <p:cNvPr id="4" name="Slide Number Placeholder 3"/>
          <p:cNvSpPr>
            <a:spLocks noGrp="1"/>
          </p:cNvSpPr>
          <p:nvPr>
            <p:ph type="sldNum" sz="quarter" idx="5"/>
          </p:nvPr>
        </p:nvSpPr>
        <p:spPr/>
        <p:txBody>
          <a:bodyPr/>
          <a:lstStyle/>
          <a:p>
            <a:fld id="{35635C9D-1D7F-DD48-BB61-830969104FAB}" type="slidenum">
              <a:rPr lang="en-GB" smtClean="0"/>
              <a:t>3</a:t>
            </a:fld>
            <a:endParaRPr lang="en-GB"/>
          </a:p>
        </p:txBody>
      </p:sp>
    </p:spTree>
    <p:extLst>
      <p:ext uri="{BB962C8B-B14F-4D97-AF65-F5344CB8AC3E}">
        <p14:creationId xmlns:p14="http://schemas.microsoft.com/office/powerpoint/2010/main" val="117329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1960s, linguists have been somewhat divided into ‘functionalist’ and ‘formalist’. A particular type of ‘formalism’ emerged since the late 1950s and was headed by Noam Chomsky: this school of linguistics is also called ‘Generative Grammar’ and its practitioners ‘</a:t>
            </a:r>
            <a:r>
              <a:rPr lang="en-GB" dirty="0" err="1"/>
              <a:t>Chomskyans</a:t>
            </a:r>
            <a:r>
              <a:rPr lang="en-GB" dirty="0"/>
              <a:t>’ or ‘Generativists’. On the functionalist side, the happy marriage between functionalism and linguistic typology led to the functional-typological explanation of linguistic facts. </a:t>
            </a:r>
          </a:p>
        </p:txBody>
      </p:sp>
      <p:sp>
        <p:nvSpPr>
          <p:cNvPr id="4" name="Slide Number Placeholder 3"/>
          <p:cNvSpPr>
            <a:spLocks noGrp="1"/>
          </p:cNvSpPr>
          <p:nvPr>
            <p:ph type="sldNum" sz="quarter" idx="5"/>
          </p:nvPr>
        </p:nvSpPr>
        <p:spPr/>
        <p:txBody>
          <a:bodyPr/>
          <a:lstStyle/>
          <a:p>
            <a:fld id="{35635C9D-1D7F-DD48-BB61-830969104FAB}" type="slidenum">
              <a:rPr lang="en-GB" smtClean="0"/>
              <a:t>4</a:t>
            </a:fld>
            <a:endParaRPr lang="en-GB"/>
          </a:p>
        </p:txBody>
      </p:sp>
    </p:spTree>
    <p:extLst>
      <p:ext uri="{BB962C8B-B14F-4D97-AF65-F5344CB8AC3E}">
        <p14:creationId xmlns:p14="http://schemas.microsoft.com/office/powerpoint/2010/main" val="207713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Scientific study of language: linguistics. Each step is build on the previous one.</a:t>
            </a:r>
          </a:p>
        </p:txBody>
      </p:sp>
      <p:sp>
        <p:nvSpPr>
          <p:cNvPr id="4" name="Slide Number Placeholder 3"/>
          <p:cNvSpPr>
            <a:spLocks noGrp="1"/>
          </p:cNvSpPr>
          <p:nvPr>
            <p:ph type="sldNum" sz="quarter" idx="5"/>
          </p:nvPr>
        </p:nvSpPr>
        <p:spPr/>
        <p:txBody>
          <a:bodyPr/>
          <a:lstStyle/>
          <a:p>
            <a:fld id="{35635C9D-1D7F-DD48-BB61-830969104FAB}" type="slidenum">
              <a:rPr lang="en-GB" smtClean="0"/>
              <a:t>5</a:t>
            </a:fld>
            <a:endParaRPr lang="en-GB"/>
          </a:p>
        </p:txBody>
      </p:sp>
    </p:spTree>
    <p:extLst>
      <p:ext uri="{BB962C8B-B14F-4D97-AF65-F5344CB8AC3E}">
        <p14:creationId xmlns:p14="http://schemas.microsoft.com/office/powerpoint/2010/main" val="303489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Iconicity -&gt; reduplication is a strategy used in many languages to convey an augmented meaning. Many times a word = many times its meaning. For instance, ‘her house it’s very very very big’</a:t>
            </a:r>
          </a:p>
          <a:p>
            <a:r>
              <a:rPr lang="en-GB" dirty="0" err="1"/>
              <a:t>Economicity</a:t>
            </a:r>
            <a:r>
              <a:rPr lang="en-GB" dirty="0"/>
              <a:t> -&gt; think of greetings in German or in English. We can say just ’Morgen or Abend’ instead of ‘</a:t>
            </a:r>
            <a:r>
              <a:rPr lang="en-GB" dirty="0" err="1"/>
              <a:t>Guten</a:t>
            </a:r>
            <a:r>
              <a:rPr lang="en-GB" dirty="0"/>
              <a:t> Morgen or </a:t>
            </a:r>
            <a:r>
              <a:rPr lang="en-GB" dirty="0" err="1"/>
              <a:t>Guten</a:t>
            </a:r>
            <a:r>
              <a:rPr lang="en-GB" dirty="0"/>
              <a:t> Abend’.</a:t>
            </a:r>
          </a:p>
          <a:p>
            <a:r>
              <a:rPr lang="en-GB" dirty="0"/>
              <a:t>Processing -&gt; the linguistic discipline studying how the human mind processes (=elaborates) language is called ‘Psycholinguistics’. Using psychological experiments, psycholinguists verify linguistic hypothesis. For instance: do very long German words are elaborated in different ways by French and German speakers, maybe decomposing the word or with different speed rates?</a:t>
            </a:r>
          </a:p>
          <a:p>
            <a:r>
              <a:rPr lang="en-GB" dirty="0"/>
              <a:t>Diachrony -&gt; in Linguistics we oppose diachrony i.e., a study of a language through its history, i.e. through its different temporal phases (the study of English from Modern era to the Contemporary Era) to synchrony i.e., a study of a specific temporal phase of language (the study of English during Queen Victoria). Sometimes, linguistic structure doesn’t have a contemporary explanation but is explained by structure that appeared in older temporal stages. For instance, the future in Romance languages such as French </a:t>
            </a:r>
            <a:r>
              <a:rPr lang="en-GB" i="1" dirty="0" err="1"/>
              <a:t>chanterai</a:t>
            </a:r>
            <a:r>
              <a:rPr lang="en-GB" i="0"/>
              <a:t>,  Spanish </a:t>
            </a:r>
            <a:r>
              <a:rPr lang="en-GB" i="1"/>
              <a:t>cantaré</a:t>
            </a:r>
            <a:r>
              <a:rPr lang="en-GB" i="1" dirty="0"/>
              <a:t> </a:t>
            </a:r>
            <a:r>
              <a:rPr lang="en-GB" i="0" dirty="0"/>
              <a:t>derives from a very early temporal stage in which the future was built using the infinitive plus the verb ‘to have’ = French *</a:t>
            </a:r>
            <a:r>
              <a:rPr lang="en-GB" i="0" dirty="0" err="1"/>
              <a:t>chantair</a:t>
            </a:r>
            <a:r>
              <a:rPr lang="en-GB" i="0" dirty="0"/>
              <a:t> ai, Spanish *</a:t>
            </a:r>
            <a:r>
              <a:rPr lang="en-GB" i="0" dirty="0" err="1"/>
              <a:t>cantar</a:t>
            </a:r>
            <a:r>
              <a:rPr lang="en-GB" i="0" dirty="0"/>
              <a:t> </a:t>
            </a:r>
            <a:r>
              <a:rPr lang="en-GB" i="0" dirty="0" err="1"/>
              <a:t>eo</a:t>
            </a:r>
            <a:r>
              <a:rPr lang="en-GB" i="0" dirty="0"/>
              <a:t> &lt; Latin </a:t>
            </a:r>
            <a:r>
              <a:rPr lang="en-GB" sz="1200" b="0" i="0" kern="1200" dirty="0" err="1">
                <a:solidFill>
                  <a:schemeClr val="tx1"/>
                </a:solidFill>
                <a:effectLst/>
                <a:latin typeface="+mn-lt"/>
                <a:ea typeface="+mn-ea"/>
                <a:cs typeface="+mn-cs"/>
              </a:rPr>
              <a:t>cantāre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habeō</a:t>
            </a:r>
            <a:endParaRPr lang="en-GB" i="1" dirty="0"/>
          </a:p>
        </p:txBody>
      </p:sp>
      <p:sp>
        <p:nvSpPr>
          <p:cNvPr id="4" name="Slide Number Placeholder 3"/>
          <p:cNvSpPr>
            <a:spLocks noGrp="1"/>
          </p:cNvSpPr>
          <p:nvPr>
            <p:ph type="sldNum" sz="quarter" idx="5"/>
          </p:nvPr>
        </p:nvSpPr>
        <p:spPr/>
        <p:txBody>
          <a:bodyPr/>
          <a:lstStyle/>
          <a:p>
            <a:fld id="{35635C9D-1D7F-DD48-BB61-830969104FAB}" type="slidenum">
              <a:rPr lang="en-GB" smtClean="0"/>
              <a:t>6</a:t>
            </a:fld>
            <a:endParaRPr lang="en-GB"/>
          </a:p>
        </p:txBody>
      </p:sp>
    </p:spTree>
    <p:extLst>
      <p:ext uri="{BB962C8B-B14F-4D97-AF65-F5344CB8AC3E}">
        <p14:creationId xmlns:p14="http://schemas.microsoft.com/office/powerpoint/2010/main" val="111674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have seen before, </a:t>
            </a:r>
            <a:r>
              <a:rPr lang="en-GB" dirty="0" err="1"/>
              <a:t>Greenberghian</a:t>
            </a:r>
            <a:r>
              <a:rPr lang="en-GB" dirty="0"/>
              <a:t> Typology and </a:t>
            </a:r>
            <a:r>
              <a:rPr lang="en-GB" dirty="0" err="1"/>
              <a:t>Chomskyan</a:t>
            </a:r>
            <a:r>
              <a:rPr lang="en-GB" dirty="0"/>
              <a:t> </a:t>
            </a:r>
            <a:r>
              <a:rPr lang="en-GB" dirty="0" err="1"/>
              <a:t>Generativism</a:t>
            </a:r>
            <a:r>
              <a:rPr lang="en-GB" dirty="0"/>
              <a:t> appeared quite at the same time, in the late 1950s</a:t>
            </a:r>
          </a:p>
          <a:p>
            <a:r>
              <a:rPr lang="en-GB" dirty="0"/>
              <a:t>A generative linguist will explain languages by using the language structure itself (most notably, the syntax), which is thought to be a sort of programmable computer hardware encoded in the brain. This computer is programmed through external linguistic inputs, which are said to be very few since the new-born baby is only exposed to family/caregiver’s language (poverty of stimulus).</a:t>
            </a:r>
          </a:p>
          <a:p>
            <a:r>
              <a:rPr lang="en-GB" dirty="0"/>
              <a:t>For instance, in the generativist theory the class of adjectives needs the class of verbs since adjectives share a similar structure to verbs.</a:t>
            </a:r>
          </a:p>
          <a:p>
            <a:r>
              <a:rPr lang="en-GB" dirty="0"/>
              <a:t>A functional-typological linguist will seek explanation outside the language i.e., in the human need to communicate something, for instance posing that languages having adjectives have also verbs since adjectives and verbs correspond to similar communicative concepts.</a:t>
            </a:r>
          </a:p>
        </p:txBody>
      </p:sp>
      <p:sp>
        <p:nvSpPr>
          <p:cNvPr id="4" name="Slide Number Placeholder 3"/>
          <p:cNvSpPr>
            <a:spLocks noGrp="1"/>
          </p:cNvSpPr>
          <p:nvPr>
            <p:ph type="sldNum" sz="quarter" idx="5"/>
          </p:nvPr>
        </p:nvSpPr>
        <p:spPr/>
        <p:txBody>
          <a:bodyPr/>
          <a:lstStyle/>
          <a:p>
            <a:fld id="{35635C9D-1D7F-DD48-BB61-830969104FAB}" type="slidenum">
              <a:rPr lang="en-GB" smtClean="0"/>
              <a:t>7</a:t>
            </a:fld>
            <a:endParaRPr lang="en-GB"/>
          </a:p>
        </p:txBody>
      </p:sp>
    </p:spTree>
    <p:extLst>
      <p:ext uri="{BB962C8B-B14F-4D97-AF65-F5344CB8AC3E}">
        <p14:creationId xmlns:p14="http://schemas.microsoft.com/office/powerpoint/2010/main" val="202734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Deductive: from top of innate ideas to the down of real linguistic facts.</a:t>
            </a:r>
          </a:p>
          <a:p>
            <a:r>
              <a:rPr lang="en-GB" dirty="0"/>
              <a:t>Inductive: from bottom of real facts to the up of verified hypotheses.</a:t>
            </a:r>
          </a:p>
        </p:txBody>
      </p:sp>
      <p:sp>
        <p:nvSpPr>
          <p:cNvPr id="4" name="Slide Number Placeholder 3"/>
          <p:cNvSpPr>
            <a:spLocks noGrp="1"/>
          </p:cNvSpPr>
          <p:nvPr>
            <p:ph type="sldNum" sz="quarter" idx="5"/>
          </p:nvPr>
        </p:nvSpPr>
        <p:spPr/>
        <p:txBody>
          <a:bodyPr/>
          <a:lstStyle/>
          <a:p>
            <a:fld id="{35635C9D-1D7F-DD48-BB61-830969104FAB}" type="slidenum">
              <a:rPr lang="en-GB" smtClean="0"/>
              <a:t>8</a:t>
            </a:fld>
            <a:endParaRPr lang="en-GB"/>
          </a:p>
        </p:txBody>
      </p:sp>
    </p:spTree>
    <p:extLst>
      <p:ext uri="{BB962C8B-B14F-4D97-AF65-F5344CB8AC3E}">
        <p14:creationId xmlns:p14="http://schemas.microsoft.com/office/powerpoint/2010/main" val="280249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Language Universals are encoded in each and every human brain, the generative linguist can formulate and verify hypotheses just using her/his native language. On the other side, a language </a:t>
            </a:r>
            <a:r>
              <a:rPr lang="en-GB" dirty="0" err="1"/>
              <a:t>typologist</a:t>
            </a:r>
            <a:r>
              <a:rPr lang="en-GB" dirty="0"/>
              <a:t> should elaborate her/his theories analysing the biggest number of languages, virtually all languages. Since it’s impossible (there are nowadays 6000-7000 languages and a lot of them are undocumented), the </a:t>
            </a:r>
            <a:r>
              <a:rPr lang="en-GB" dirty="0" err="1"/>
              <a:t>typologist</a:t>
            </a:r>
            <a:r>
              <a:rPr lang="en-GB" dirty="0"/>
              <a:t> should rely on sample of languages i.e., carefully-selected list of languages.</a:t>
            </a:r>
          </a:p>
        </p:txBody>
      </p:sp>
      <p:sp>
        <p:nvSpPr>
          <p:cNvPr id="4" name="Slide Number Placeholder 3"/>
          <p:cNvSpPr>
            <a:spLocks noGrp="1"/>
          </p:cNvSpPr>
          <p:nvPr>
            <p:ph type="sldNum" sz="quarter" idx="5"/>
          </p:nvPr>
        </p:nvSpPr>
        <p:spPr/>
        <p:txBody>
          <a:bodyPr/>
          <a:lstStyle/>
          <a:p>
            <a:fld id="{35635C9D-1D7F-DD48-BB61-830969104FAB}" type="slidenum">
              <a:rPr lang="en-GB" smtClean="0"/>
              <a:t>9</a:t>
            </a:fld>
            <a:endParaRPr lang="en-GB"/>
          </a:p>
        </p:txBody>
      </p:sp>
    </p:spTree>
    <p:extLst>
      <p:ext uri="{BB962C8B-B14F-4D97-AF65-F5344CB8AC3E}">
        <p14:creationId xmlns:p14="http://schemas.microsoft.com/office/powerpoint/2010/main" val="210993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7C2-F4AB-A645-B42F-84B3FA1B7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D857BB8F-43E4-414B-BC23-1E7B5BE22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268907D6-FFB7-AD42-BB3C-F2A155D6B86C}"/>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5" name="Footer Placeholder 4">
            <a:extLst>
              <a:ext uri="{FF2B5EF4-FFF2-40B4-BE49-F238E27FC236}">
                <a16:creationId xmlns:a16="http://schemas.microsoft.com/office/drawing/2014/main" id="{6F126034-DBD5-C948-A344-863B97A37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DC72F7-010D-EA40-B381-EA0EA53BD2A5}"/>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150207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F7C-EC34-2E46-8504-E9CAE5A73C03}"/>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4D3DB08-3894-C844-9411-5C35D8659E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FAA185C-5829-714D-9043-A78CF08E0F47}"/>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5" name="Footer Placeholder 4">
            <a:extLst>
              <a:ext uri="{FF2B5EF4-FFF2-40B4-BE49-F238E27FC236}">
                <a16:creationId xmlns:a16="http://schemas.microsoft.com/office/drawing/2014/main" id="{89DCFBFB-2DE7-554D-BE7C-1CC0814698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E06B9E-0812-C849-BCBA-1534AA632262}"/>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77225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7AAC1-856B-E64D-8C9C-49EC47E40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DCB7C97D-683C-D64F-9D73-34489DAAD6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ABC4CA8-2F2C-524A-B6C7-10AC91D30590}"/>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5" name="Footer Placeholder 4">
            <a:extLst>
              <a:ext uri="{FF2B5EF4-FFF2-40B4-BE49-F238E27FC236}">
                <a16:creationId xmlns:a16="http://schemas.microsoft.com/office/drawing/2014/main" id="{D8AE7355-C80B-414B-BFB3-F738F17BB1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F20581-C35B-DA4C-B688-ACE09DAEB73A}"/>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2776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92B-C1CC-8D4C-B016-FC5B93A271A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9984746-FBB9-204A-8607-8FD56D1AAD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30BB450-16DD-B84B-80B7-6F270C7BB56D}"/>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5" name="Footer Placeholder 4">
            <a:extLst>
              <a:ext uri="{FF2B5EF4-FFF2-40B4-BE49-F238E27FC236}">
                <a16:creationId xmlns:a16="http://schemas.microsoft.com/office/drawing/2014/main" id="{69CCDA3B-9117-794A-8781-8824C24E68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4BEDB8-5393-CE4C-A150-AAA0F56DFC69}"/>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402648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6262-63B4-0D47-B9E4-FCB9F67B0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2A293660-24A4-1646-AC43-4164AA90D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C8D0A6-83C2-CD4E-BA13-6C0B05A40789}"/>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5" name="Footer Placeholder 4">
            <a:extLst>
              <a:ext uri="{FF2B5EF4-FFF2-40B4-BE49-F238E27FC236}">
                <a16:creationId xmlns:a16="http://schemas.microsoft.com/office/drawing/2014/main" id="{512F043F-22AC-A14A-834B-0C2E7A59E8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C58C0F-09FD-9A48-9426-94B4C0A22D40}"/>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238863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A545-A708-314F-B756-7D436466EC95}"/>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EEF3DC53-36A3-D742-9E40-470B1ED1A3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5A90C6FE-BEAE-EC44-B20B-53F136710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491C2BA8-5CAC-0D4F-A150-CBB8DCF65B6C}"/>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6" name="Footer Placeholder 5">
            <a:extLst>
              <a:ext uri="{FF2B5EF4-FFF2-40B4-BE49-F238E27FC236}">
                <a16:creationId xmlns:a16="http://schemas.microsoft.com/office/drawing/2014/main" id="{DECE00EA-9CAB-6F4D-9DEB-4F932B7D79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C0F5BC-D7FE-584D-B084-C7C394C51D23}"/>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147162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0AA7-0258-5C43-912F-0C3DC84FC501}"/>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303FCF5-0FD7-4E44-AC1C-119967100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1C8BAA-BC21-1143-B199-7BB3F18F8E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57D42911-F065-3E41-85EA-92B98F49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BC04B2-1ACE-984A-AB7C-1515237E5A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41AA447A-31FB-F042-85DD-31A096985936}"/>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8" name="Footer Placeholder 7">
            <a:extLst>
              <a:ext uri="{FF2B5EF4-FFF2-40B4-BE49-F238E27FC236}">
                <a16:creationId xmlns:a16="http://schemas.microsoft.com/office/drawing/2014/main" id="{A92EE128-17CD-8E4A-9E1B-9DE3FD3593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E4B867-9C5B-5D40-9744-121E46F75649}"/>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226156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F791-0A60-A94C-B22A-567602C7666D}"/>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B05C2270-7E5F-5747-B996-78441537538E}"/>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4" name="Footer Placeholder 3">
            <a:extLst>
              <a:ext uri="{FF2B5EF4-FFF2-40B4-BE49-F238E27FC236}">
                <a16:creationId xmlns:a16="http://schemas.microsoft.com/office/drawing/2014/main" id="{930734CE-4476-C749-B66B-23BCFC4E69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154F09-F146-1F4A-856D-2E42FD8FD0D2}"/>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102283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33115-F854-A641-8E01-67AA22FEEC17}"/>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3" name="Footer Placeholder 2">
            <a:extLst>
              <a:ext uri="{FF2B5EF4-FFF2-40B4-BE49-F238E27FC236}">
                <a16:creationId xmlns:a16="http://schemas.microsoft.com/office/drawing/2014/main" id="{A5E6F0CC-E609-1744-A55C-CE0BCB6E09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7A7C92-37E0-0449-970B-3E23E8F3EC31}"/>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31215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89D8-5C26-5E42-8766-D684FC5AA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66D258C-E64E-5F40-A220-71E3751BA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F13F1009-ED33-204D-82F7-1C56503FB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41D19C-F4FE-4349-860A-CEAC7CE1AD0C}"/>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6" name="Footer Placeholder 5">
            <a:extLst>
              <a:ext uri="{FF2B5EF4-FFF2-40B4-BE49-F238E27FC236}">
                <a16:creationId xmlns:a16="http://schemas.microsoft.com/office/drawing/2014/main" id="{87433113-C2D3-F74E-B7BD-5517DB68D7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525F-282A-5341-90E1-ABAF467E4169}"/>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89783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1C84-3E1E-814A-A73D-6459A27E3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E3F86A92-1FB0-1142-9A57-704D81AAD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9A5BFDAF-5168-E340-A114-56B2D9AB2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CED04-7DF2-5946-A9F1-B51E594A230C}"/>
              </a:ext>
            </a:extLst>
          </p:cNvPr>
          <p:cNvSpPr>
            <a:spLocks noGrp="1"/>
          </p:cNvSpPr>
          <p:nvPr>
            <p:ph type="dt" sz="half" idx="10"/>
          </p:nvPr>
        </p:nvSpPr>
        <p:spPr/>
        <p:txBody>
          <a:bodyPr/>
          <a:lstStyle/>
          <a:p>
            <a:fld id="{271DC0A6-169D-364E-9506-01AADB07CD24}" type="datetimeFigureOut">
              <a:rPr lang="en-GB" smtClean="0"/>
              <a:t>05/05/2020</a:t>
            </a:fld>
            <a:endParaRPr lang="en-GB"/>
          </a:p>
        </p:txBody>
      </p:sp>
      <p:sp>
        <p:nvSpPr>
          <p:cNvPr id="6" name="Footer Placeholder 5">
            <a:extLst>
              <a:ext uri="{FF2B5EF4-FFF2-40B4-BE49-F238E27FC236}">
                <a16:creationId xmlns:a16="http://schemas.microsoft.com/office/drawing/2014/main" id="{A24BEE71-2711-5445-8048-BF47CC24B1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0AB31C-4E74-A842-AAD0-07DDD62A14D2}"/>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99693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2235-F843-3C41-9932-B802B9A08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748EB55-1805-E34A-BC4F-C65B8DDEA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308230B-4F6A-5446-81C5-B0C21B769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DC0A6-169D-364E-9506-01AADB07CD24}" type="datetimeFigureOut">
              <a:rPr lang="en-GB" smtClean="0"/>
              <a:t>05/05/2020</a:t>
            </a:fld>
            <a:endParaRPr lang="en-GB"/>
          </a:p>
        </p:txBody>
      </p:sp>
      <p:sp>
        <p:nvSpPr>
          <p:cNvPr id="5" name="Footer Placeholder 4">
            <a:extLst>
              <a:ext uri="{FF2B5EF4-FFF2-40B4-BE49-F238E27FC236}">
                <a16:creationId xmlns:a16="http://schemas.microsoft.com/office/drawing/2014/main" id="{29C813F9-E124-C64E-899D-65B22BEDF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59D0CE-4F1A-0343-928C-1F6187C5B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C3522-D7C0-734B-BAB6-BBC189C2181A}" type="slidenum">
              <a:rPr lang="en-GB" smtClean="0"/>
              <a:t>‹#›</a:t>
            </a:fld>
            <a:endParaRPr lang="en-GB"/>
          </a:p>
        </p:txBody>
      </p:sp>
    </p:spTree>
    <p:extLst>
      <p:ext uri="{BB962C8B-B14F-4D97-AF65-F5344CB8AC3E}">
        <p14:creationId xmlns:p14="http://schemas.microsoft.com/office/powerpoint/2010/main" val="3247172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D0E033F-1D59-4D42-BB20-79B4C5573318}"/>
              </a:ext>
            </a:extLst>
          </p:cNvPr>
          <p:cNvSpPr>
            <a:spLocks noGrp="1"/>
          </p:cNvSpPr>
          <p:nvPr>
            <p:ph type="ctrTitle"/>
          </p:nvPr>
        </p:nvSpPr>
        <p:spPr>
          <a:xfrm>
            <a:off x="539414" y="1270007"/>
            <a:ext cx="5845097" cy="4317987"/>
          </a:xfrm>
        </p:spPr>
        <p:txBody>
          <a:bodyPr anchor="ctr">
            <a:normAutofit/>
          </a:bodyPr>
          <a:lstStyle/>
          <a:p>
            <a:pPr algn="r"/>
            <a:r>
              <a:rPr lang="en-GB" sz="6100">
                <a:solidFill>
                  <a:schemeClr val="bg1"/>
                </a:solidFill>
              </a:rPr>
              <a:t>Languages of Europe: an introduction to Linguistic Typology</a:t>
            </a:r>
          </a:p>
        </p:txBody>
      </p:sp>
      <p:sp>
        <p:nvSpPr>
          <p:cNvPr id="3" name="Subtitle 2">
            <a:extLst>
              <a:ext uri="{FF2B5EF4-FFF2-40B4-BE49-F238E27FC236}">
                <a16:creationId xmlns:a16="http://schemas.microsoft.com/office/drawing/2014/main" id="{A874FD76-1C8E-C244-9351-6874F9640A67}"/>
              </a:ext>
            </a:extLst>
          </p:cNvPr>
          <p:cNvSpPr>
            <a:spLocks noGrp="1"/>
          </p:cNvSpPr>
          <p:nvPr>
            <p:ph type="subTitle" idx="1"/>
          </p:nvPr>
        </p:nvSpPr>
        <p:spPr>
          <a:xfrm>
            <a:off x="7792278" y="2251873"/>
            <a:ext cx="3681454" cy="2354256"/>
          </a:xfrm>
        </p:spPr>
        <p:txBody>
          <a:bodyPr anchor="ctr">
            <a:noAutofit/>
          </a:bodyPr>
          <a:lstStyle/>
          <a:p>
            <a:pPr algn="l"/>
            <a:r>
              <a:rPr lang="nl-NL" sz="1800" dirty="0"/>
              <a:t>A course </a:t>
            </a:r>
            <a:r>
              <a:rPr lang="en-GB" sz="1800" dirty="0"/>
              <a:t>valid</a:t>
            </a:r>
            <a:r>
              <a:rPr lang="nl-NL" sz="1800" dirty="0"/>
              <a:t> </a:t>
            </a:r>
            <a:r>
              <a:rPr lang="en-GB" sz="1800" dirty="0"/>
              <a:t>for</a:t>
            </a:r>
            <a:r>
              <a:rPr lang="nl-NL" sz="1800" dirty="0"/>
              <a:t>:  </a:t>
            </a:r>
          </a:p>
          <a:p>
            <a:pPr marL="342900" indent="-342900" algn="l">
              <a:buFont typeface="Arial" panose="020B0604020202020204" pitchFamily="34" charset="0"/>
              <a:buChar char="•"/>
            </a:pPr>
            <a:r>
              <a:rPr lang="nl-NL" sz="1800" dirty="0" err="1"/>
              <a:t>Schlüsselkompetenzen</a:t>
            </a:r>
            <a:endParaRPr lang="nl-NL" sz="1800" dirty="0"/>
          </a:p>
          <a:p>
            <a:pPr marL="342900" indent="-342900" algn="l">
              <a:buFont typeface="Arial" panose="020B0604020202020204" pitchFamily="34" charset="0"/>
              <a:buChar char="•"/>
            </a:pPr>
            <a:r>
              <a:rPr lang="nl-NL" sz="1800" dirty="0" err="1"/>
              <a:t>Sprachen</a:t>
            </a:r>
            <a:r>
              <a:rPr lang="nl-NL" sz="1800" dirty="0"/>
              <a:t> der Welt / </a:t>
            </a:r>
            <a:r>
              <a:rPr lang="nl-NL" sz="1800" dirty="0" err="1"/>
              <a:t>Sprachen</a:t>
            </a:r>
            <a:r>
              <a:rPr lang="nl-NL" sz="1800" dirty="0"/>
              <a:t> </a:t>
            </a:r>
            <a:r>
              <a:rPr lang="nl-NL" sz="1800" dirty="0" err="1"/>
              <a:t>im</a:t>
            </a:r>
            <a:r>
              <a:rPr lang="nl-NL" sz="1800" dirty="0"/>
              <a:t>  </a:t>
            </a:r>
            <a:r>
              <a:rPr lang="nl-NL" sz="1800" dirty="0" err="1"/>
              <a:t>Kontrast</a:t>
            </a:r>
            <a:r>
              <a:rPr lang="nl-NL" sz="1800" dirty="0"/>
              <a:t> </a:t>
            </a:r>
            <a:endParaRPr lang="de-DE" sz="1800" dirty="0"/>
          </a:p>
          <a:p>
            <a:pPr marL="342900" indent="-342900" algn="l">
              <a:buFont typeface="Arial" panose="020B0604020202020204" pitchFamily="34" charset="0"/>
              <a:buChar char="•"/>
            </a:pPr>
            <a:r>
              <a:rPr lang="en-GB" sz="1800" dirty="0"/>
              <a:t>BA Language Science</a:t>
            </a:r>
          </a:p>
        </p:txBody>
      </p:sp>
      <p:sp>
        <p:nvSpPr>
          <p:cNvPr id="4" name="TextBox 3">
            <a:extLst>
              <a:ext uri="{FF2B5EF4-FFF2-40B4-BE49-F238E27FC236}">
                <a16:creationId xmlns:a16="http://schemas.microsoft.com/office/drawing/2014/main" id="{ACE2DDFF-B2D9-EB49-A83B-01F5A4A8CEA4}"/>
              </a:ext>
            </a:extLst>
          </p:cNvPr>
          <p:cNvSpPr txBox="1"/>
          <p:nvPr/>
        </p:nvSpPr>
        <p:spPr>
          <a:xfrm>
            <a:off x="7792278" y="4716402"/>
            <a:ext cx="3681454" cy="369332"/>
          </a:xfrm>
          <a:prstGeom prst="rect">
            <a:avLst/>
          </a:prstGeom>
          <a:noFill/>
        </p:spPr>
        <p:txBody>
          <a:bodyPr wrap="square" rtlCol="0">
            <a:spAutoFit/>
          </a:bodyPr>
          <a:lstStyle/>
          <a:p>
            <a:r>
              <a:rPr lang="en-GB" dirty="0"/>
              <a:t>Instructor: Luigi </a:t>
            </a:r>
            <a:r>
              <a:rPr lang="en-GB" dirty="0" err="1"/>
              <a:t>Talamo</a:t>
            </a:r>
            <a:endParaRPr lang="en-GB" dirty="0"/>
          </a:p>
        </p:txBody>
      </p:sp>
      <p:pic>
        <p:nvPicPr>
          <p:cNvPr id="6" name="Picture 5" descr="A close up of a sign&#10;&#10;Description automatically generated">
            <a:extLst>
              <a:ext uri="{FF2B5EF4-FFF2-40B4-BE49-F238E27FC236}">
                <a16:creationId xmlns:a16="http://schemas.microsoft.com/office/drawing/2014/main" id="{1F40155E-E021-A945-B288-A832E43C279B}"/>
              </a:ext>
            </a:extLst>
          </p:cNvPr>
          <p:cNvPicPr>
            <a:picLocks noChangeAspect="1"/>
          </p:cNvPicPr>
          <p:nvPr/>
        </p:nvPicPr>
        <p:blipFill>
          <a:blip r:embed="rId3"/>
          <a:stretch>
            <a:fillRect/>
          </a:stretch>
        </p:blipFill>
        <p:spPr>
          <a:xfrm>
            <a:off x="9377909" y="5463867"/>
            <a:ext cx="2400300" cy="1016000"/>
          </a:xfrm>
          <a:prstGeom prst="rect">
            <a:avLst/>
          </a:prstGeom>
        </p:spPr>
      </p:pic>
      <p:sp>
        <p:nvSpPr>
          <p:cNvPr id="7" name="TextBox 6">
            <a:extLst>
              <a:ext uri="{FF2B5EF4-FFF2-40B4-BE49-F238E27FC236}">
                <a16:creationId xmlns:a16="http://schemas.microsoft.com/office/drawing/2014/main" id="{19250B1A-2E27-0342-AE24-0DBF11282C33}"/>
              </a:ext>
            </a:extLst>
          </p:cNvPr>
          <p:cNvSpPr txBox="1"/>
          <p:nvPr/>
        </p:nvSpPr>
        <p:spPr>
          <a:xfrm>
            <a:off x="7105338" y="5463867"/>
            <a:ext cx="1858780" cy="923330"/>
          </a:xfrm>
          <a:prstGeom prst="rect">
            <a:avLst/>
          </a:prstGeom>
          <a:noFill/>
        </p:spPr>
        <p:txBody>
          <a:bodyPr wrap="square" rtlCol="0">
            <a:spAutoFit/>
          </a:bodyPr>
          <a:lstStyle/>
          <a:p>
            <a:r>
              <a:rPr lang="en-GB" b="1" dirty="0"/>
              <a:t>Department of Language Science and Technology</a:t>
            </a:r>
            <a:endParaRPr lang="en-GB" dirty="0"/>
          </a:p>
        </p:txBody>
      </p:sp>
    </p:spTree>
    <p:extLst>
      <p:ext uri="{BB962C8B-B14F-4D97-AF65-F5344CB8AC3E}">
        <p14:creationId xmlns:p14="http://schemas.microsoft.com/office/powerpoint/2010/main" val="235081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BA11-7100-9A4E-B467-C086AF15AAD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7FDDF216-074D-1E43-8FB0-56E96A3221F2}"/>
              </a:ext>
            </a:extLst>
          </p:cNvPr>
          <p:cNvSpPr>
            <a:spLocks noGrp="1"/>
          </p:cNvSpPr>
          <p:nvPr>
            <p:ph idx="1"/>
          </p:nvPr>
        </p:nvSpPr>
        <p:spPr/>
        <p:txBody>
          <a:bodyPr/>
          <a:lstStyle/>
          <a:p>
            <a:pPr marL="0" indent="0">
              <a:buNone/>
            </a:pPr>
            <a:r>
              <a:rPr lang="en-US" dirty="0"/>
              <a:t>The present introduction is based on</a:t>
            </a:r>
          </a:p>
          <a:p>
            <a:pPr marL="0" indent="0">
              <a:buNone/>
            </a:pPr>
            <a:endParaRPr lang="en-US" dirty="0"/>
          </a:p>
          <a:p>
            <a:pPr marL="0" indent="0">
              <a:buNone/>
            </a:pPr>
            <a:r>
              <a:rPr lang="en-US" dirty="0"/>
              <a:t>William Croft, Typology and Universals (2</a:t>
            </a:r>
            <a:r>
              <a:rPr lang="en-US" baseline="30000" dirty="0"/>
              <a:t>nd</a:t>
            </a:r>
            <a:r>
              <a:rPr lang="en-US" dirty="0"/>
              <a:t> edition), Cambridge: Cambridge University Press, 2002.</a:t>
            </a:r>
            <a:endParaRPr lang="de-DE" dirty="0"/>
          </a:p>
          <a:p>
            <a:pPr marL="0" indent="0">
              <a:buNone/>
            </a:pPr>
            <a:endParaRPr lang="de-DE" dirty="0"/>
          </a:p>
        </p:txBody>
      </p:sp>
    </p:spTree>
    <p:extLst>
      <p:ext uri="{BB962C8B-B14F-4D97-AF65-F5344CB8AC3E}">
        <p14:creationId xmlns:p14="http://schemas.microsoft.com/office/powerpoint/2010/main" val="51667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2062-6E53-1240-81C6-5DCA770C8F0D}"/>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E8BE5509-48BE-5A40-A756-E642997FE7D6}"/>
              </a:ext>
            </a:extLst>
          </p:cNvPr>
          <p:cNvSpPr>
            <a:spLocks noGrp="1"/>
          </p:cNvSpPr>
          <p:nvPr>
            <p:ph idx="1"/>
          </p:nvPr>
        </p:nvSpPr>
        <p:spPr/>
        <p:txBody>
          <a:bodyPr/>
          <a:lstStyle/>
          <a:p>
            <a:pPr marL="0" indent="0">
              <a:buNone/>
            </a:pPr>
            <a:r>
              <a:rPr lang="en-GB" dirty="0"/>
              <a:t>Two definitions:</a:t>
            </a:r>
          </a:p>
          <a:p>
            <a:r>
              <a:rPr lang="en-GB" dirty="0"/>
              <a:t> </a:t>
            </a:r>
            <a:r>
              <a:rPr lang="en-GB" b="1" dirty="0"/>
              <a:t>typological classification</a:t>
            </a:r>
            <a:r>
              <a:rPr lang="en-GB" dirty="0"/>
              <a:t>: a classification (a taxonomy) of structural types across languages;</a:t>
            </a:r>
          </a:p>
          <a:p>
            <a:r>
              <a:rPr lang="en-GB" b="1" dirty="0"/>
              <a:t>typological generalization</a:t>
            </a:r>
            <a:r>
              <a:rPr lang="en-GB" dirty="0"/>
              <a:t>: a generalization of linguistic patterns (a language universal) across languages.</a:t>
            </a:r>
          </a:p>
          <a:p>
            <a:pPr marL="0" indent="0">
              <a:buNone/>
            </a:pPr>
            <a:endParaRPr lang="en-GB" dirty="0"/>
          </a:p>
          <a:p>
            <a:pPr marL="0" indent="0">
              <a:buNone/>
            </a:pPr>
            <a:r>
              <a:rPr lang="en-GB" dirty="0"/>
              <a:t>Both definitions imply that the linguist should investigate more than one language</a:t>
            </a:r>
            <a:r>
              <a:rPr lang="en-GB" b="1" dirty="0"/>
              <a:t>: cross-linguistic comparison</a:t>
            </a:r>
            <a:r>
              <a:rPr lang="en-GB" dirty="0"/>
              <a:t>.</a:t>
            </a:r>
          </a:p>
        </p:txBody>
      </p:sp>
    </p:spTree>
    <p:extLst>
      <p:ext uri="{BB962C8B-B14F-4D97-AF65-F5344CB8AC3E}">
        <p14:creationId xmlns:p14="http://schemas.microsoft.com/office/powerpoint/2010/main" val="258171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3D23-65E8-7E4F-8A4D-AD48FA5A22B4}"/>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C75E610B-F22E-8747-8E72-C3B981D35DA0}"/>
              </a:ext>
            </a:extLst>
          </p:cNvPr>
          <p:cNvSpPr>
            <a:spLocks noGrp="1"/>
          </p:cNvSpPr>
          <p:nvPr>
            <p:ph idx="1"/>
          </p:nvPr>
        </p:nvSpPr>
        <p:spPr/>
        <p:txBody>
          <a:bodyPr/>
          <a:lstStyle/>
          <a:p>
            <a:pPr marL="0" indent="0">
              <a:buNone/>
            </a:pPr>
            <a:r>
              <a:rPr lang="en-GB" dirty="0"/>
              <a:t>A third definition:</a:t>
            </a:r>
          </a:p>
          <a:p>
            <a:r>
              <a:rPr lang="en-GB" b="1" dirty="0"/>
              <a:t>an approach </a:t>
            </a:r>
            <a:r>
              <a:rPr lang="en-GB" dirty="0"/>
              <a:t>or</a:t>
            </a:r>
            <a:r>
              <a:rPr lang="en-GB" b="1" dirty="0"/>
              <a:t> a  theoretical framework</a:t>
            </a:r>
            <a:r>
              <a:rPr lang="en-GB" dirty="0"/>
              <a:t> to the study of language. Typology is then a methodology to analyse languages.</a:t>
            </a:r>
          </a:p>
          <a:p>
            <a:pPr marL="0" indent="0">
              <a:buNone/>
            </a:pPr>
            <a:r>
              <a:rPr lang="en-GB" dirty="0"/>
              <a:t>In this sense, typology is complemented by </a:t>
            </a:r>
            <a:r>
              <a:rPr lang="en-GB" b="1" dirty="0"/>
              <a:t>functional linguistics: </a:t>
            </a:r>
            <a:r>
              <a:rPr lang="en-GB" dirty="0"/>
              <a:t>a theory of language that seek the explanation of linguistic structure not in the language itself (as in </a:t>
            </a:r>
            <a:r>
              <a:rPr lang="en-GB" b="1" dirty="0"/>
              <a:t>formal linguistics</a:t>
            </a:r>
            <a:r>
              <a:rPr lang="en-GB" dirty="0"/>
              <a:t>) but in terms of linguistic function. </a:t>
            </a:r>
          </a:p>
          <a:p>
            <a:pPr marL="0" indent="0">
              <a:buNone/>
            </a:pPr>
            <a:endParaRPr lang="en-GB" dirty="0"/>
          </a:p>
          <a:p>
            <a:pPr marL="0" indent="0" algn="ctr">
              <a:buNone/>
            </a:pPr>
            <a:r>
              <a:rPr lang="en-GB" b="1" dirty="0"/>
              <a:t>Functional-typological explanation</a:t>
            </a:r>
          </a:p>
          <a:p>
            <a:pPr marL="0" indent="0">
              <a:buNone/>
            </a:pPr>
            <a:endParaRPr lang="en-GB" b="1" dirty="0"/>
          </a:p>
          <a:p>
            <a:endParaRPr lang="en-GB" dirty="0"/>
          </a:p>
        </p:txBody>
      </p:sp>
    </p:spTree>
    <p:extLst>
      <p:ext uri="{BB962C8B-B14F-4D97-AF65-F5344CB8AC3E}">
        <p14:creationId xmlns:p14="http://schemas.microsoft.com/office/powerpoint/2010/main" val="165670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D93E-8312-D14A-BCA6-5869F6915B9D}"/>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C2E3FDF0-DC6F-9443-ACB1-1F2A662579B8}"/>
              </a:ext>
            </a:extLst>
          </p:cNvPr>
          <p:cNvSpPr>
            <a:spLocks noGrp="1"/>
          </p:cNvSpPr>
          <p:nvPr>
            <p:ph idx="1"/>
          </p:nvPr>
        </p:nvSpPr>
        <p:spPr/>
        <p:txBody>
          <a:bodyPr/>
          <a:lstStyle/>
          <a:p>
            <a:pPr marL="0" indent="0">
              <a:buNone/>
            </a:pPr>
            <a:r>
              <a:rPr lang="en-GB" dirty="0"/>
              <a:t>The three definitions correspond to three different steps in the </a:t>
            </a:r>
            <a:r>
              <a:rPr lang="en-GB" b="1" dirty="0"/>
              <a:t>scientific study of language</a:t>
            </a:r>
            <a:r>
              <a:rPr lang="en-GB" dirty="0"/>
              <a:t>:</a:t>
            </a:r>
          </a:p>
          <a:p>
            <a:pPr marL="514350" indent="-514350">
              <a:buFont typeface="+mj-lt"/>
              <a:buAutoNum type="arabicPeriod"/>
            </a:pPr>
            <a:r>
              <a:rPr lang="en-GB" b="1" dirty="0"/>
              <a:t>Observation</a:t>
            </a:r>
            <a:r>
              <a:rPr lang="en-GB" dirty="0"/>
              <a:t> and </a:t>
            </a:r>
            <a:r>
              <a:rPr lang="en-GB" b="1" dirty="0"/>
              <a:t>classification</a:t>
            </a:r>
            <a:r>
              <a:rPr lang="en-GB" dirty="0"/>
              <a:t>;</a:t>
            </a:r>
          </a:p>
          <a:p>
            <a:pPr marL="514350" indent="-514350">
              <a:buFont typeface="+mj-lt"/>
              <a:buAutoNum type="arabicPeriod"/>
            </a:pPr>
            <a:r>
              <a:rPr lang="en-GB" b="1" dirty="0"/>
              <a:t>Generalization</a:t>
            </a:r>
            <a:r>
              <a:rPr lang="en-GB" dirty="0"/>
              <a:t> over previous observation;</a:t>
            </a:r>
          </a:p>
          <a:p>
            <a:pPr marL="514350" indent="-514350">
              <a:buFont typeface="+mj-lt"/>
              <a:buAutoNum type="arabicPeriod"/>
            </a:pPr>
            <a:r>
              <a:rPr lang="en-GB" b="1" dirty="0"/>
              <a:t>Explanation</a:t>
            </a:r>
            <a:r>
              <a:rPr lang="en-GB" dirty="0"/>
              <a:t> over previous generalization.</a:t>
            </a:r>
          </a:p>
        </p:txBody>
      </p:sp>
    </p:spTree>
    <p:extLst>
      <p:ext uri="{BB962C8B-B14F-4D97-AF65-F5344CB8AC3E}">
        <p14:creationId xmlns:p14="http://schemas.microsoft.com/office/powerpoint/2010/main" val="211067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15B8-D378-2E49-8207-1E3BC8395F3D}"/>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8BDA4240-EE3A-C640-9064-94836392A5A7}"/>
              </a:ext>
            </a:extLst>
          </p:cNvPr>
          <p:cNvSpPr>
            <a:spLocks noGrp="1"/>
          </p:cNvSpPr>
          <p:nvPr>
            <p:ph idx="1"/>
          </p:nvPr>
        </p:nvSpPr>
        <p:spPr/>
        <p:txBody>
          <a:bodyPr/>
          <a:lstStyle/>
          <a:p>
            <a:pPr marL="0" indent="0">
              <a:buNone/>
            </a:pPr>
            <a:r>
              <a:rPr lang="en-GB" dirty="0"/>
              <a:t>Explanatory models in Linguistic Typology include (but are not limited to):</a:t>
            </a:r>
          </a:p>
          <a:p>
            <a:r>
              <a:rPr lang="en-GB" b="1" dirty="0"/>
              <a:t>Iconicity</a:t>
            </a:r>
            <a:r>
              <a:rPr lang="en-GB" dirty="0"/>
              <a:t>: language structure resembles language meaning;</a:t>
            </a:r>
          </a:p>
          <a:p>
            <a:r>
              <a:rPr lang="en-GB" b="1" dirty="0" err="1"/>
              <a:t>Economicity</a:t>
            </a:r>
            <a:r>
              <a:rPr lang="en-GB" dirty="0"/>
              <a:t>: shorter language structures are preferred to longer ones;</a:t>
            </a:r>
          </a:p>
          <a:p>
            <a:r>
              <a:rPr lang="en-GB" b="1" dirty="0"/>
              <a:t>Processing</a:t>
            </a:r>
            <a:r>
              <a:rPr lang="en-GB" dirty="0"/>
              <a:t>: how the human brain processes the language structure;</a:t>
            </a:r>
          </a:p>
          <a:p>
            <a:r>
              <a:rPr lang="en-GB" b="1" dirty="0"/>
              <a:t>Diachrony</a:t>
            </a:r>
            <a:r>
              <a:rPr lang="en-GB" dirty="0"/>
              <a:t>: today’s language structure is explained by yesterday’s language structure.</a:t>
            </a:r>
          </a:p>
          <a:p>
            <a:endParaRPr lang="en-GB" dirty="0"/>
          </a:p>
        </p:txBody>
      </p:sp>
    </p:spTree>
    <p:extLst>
      <p:ext uri="{BB962C8B-B14F-4D97-AF65-F5344CB8AC3E}">
        <p14:creationId xmlns:p14="http://schemas.microsoft.com/office/powerpoint/2010/main" val="418173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BF11-3A62-0644-AC1C-6DCC4DFC51C3}"/>
              </a:ext>
            </a:extLst>
          </p:cNvPr>
          <p:cNvSpPr>
            <a:spLocks noGrp="1"/>
          </p:cNvSpPr>
          <p:nvPr>
            <p:ph type="title"/>
          </p:nvPr>
        </p:nvSpPr>
        <p:spPr/>
        <p:txBody>
          <a:bodyPr/>
          <a:lstStyle/>
          <a:p>
            <a:r>
              <a:rPr lang="en-GB" dirty="0"/>
              <a:t>Typology, Universals and Generative Grammar</a:t>
            </a:r>
          </a:p>
        </p:txBody>
      </p:sp>
      <p:sp>
        <p:nvSpPr>
          <p:cNvPr id="3" name="Content Placeholder 2">
            <a:extLst>
              <a:ext uri="{FF2B5EF4-FFF2-40B4-BE49-F238E27FC236}">
                <a16:creationId xmlns:a16="http://schemas.microsoft.com/office/drawing/2014/main" id="{5E872F1C-7D1B-7E43-8057-1D3A5CA8B94E}"/>
              </a:ext>
            </a:extLst>
          </p:cNvPr>
          <p:cNvSpPr>
            <a:spLocks noGrp="1"/>
          </p:cNvSpPr>
          <p:nvPr>
            <p:ph idx="1"/>
          </p:nvPr>
        </p:nvSpPr>
        <p:spPr/>
        <p:txBody>
          <a:bodyPr/>
          <a:lstStyle/>
          <a:p>
            <a:pPr marL="0" indent="0">
              <a:buNone/>
            </a:pPr>
            <a:r>
              <a:rPr lang="en-GB" dirty="0"/>
              <a:t>Typology aims to discover </a:t>
            </a:r>
            <a:r>
              <a:rPr lang="en-GB" b="1" dirty="0"/>
              <a:t>Language Universals: features that apply to each and every language.</a:t>
            </a:r>
          </a:p>
          <a:p>
            <a:pPr marL="0" indent="0">
              <a:buNone/>
            </a:pPr>
            <a:r>
              <a:rPr lang="en-GB" dirty="0"/>
              <a:t>So does </a:t>
            </a:r>
            <a:r>
              <a:rPr lang="en-GB" b="1" dirty="0"/>
              <a:t>Generative Grammar</a:t>
            </a:r>
            <a:r>
              <a:rPr lang="en-GB" dirty="0"/>
              <a:t>: what is the difference? In the </a:t>
            </a:r>
            <a:r>
              <a:rPr lang="en-GB" b="1" dirty="0"/>
              <a:t>explanation</a:t>
            </a:r>
            <a:r>
              <a:rPr lang="en-GB" dirty="0"/>
              <a:t>:</a:t>
            </a:r>
          </a:p>
          <a:p>
            <a:r>
              <a:rPr lang="en-GB" b="1" dirty="0"/>
              <a:t>Generative Grammar </a:t>
            </a:r>
            <a:r>
              <a:rPr lang="en-GB" dirty="0"/>
              <a:t>will seek an internal explanation, stating that Universal are </a:t>
            </a:r>
            <a:r>
              <a:rPr lang="en-GB" b="1" dirty="0"/>
              <a:t>genetically innate </a:t>
            </a:r>
            <a:r>
              <a:rPr lang="en-GB" dirty="0"/>
              <a:t>in the human brain.</a:t>
            </a:r>
          </a:p>
          <a:p>
            <a:r>
              <a:rPr lang="en-GB" b="1" dirty="0"/>
              <a:t>Linguistic Typology </a:t>
            </a:r>
            <a:r>
              <a:rPr lang="en-GB" dirty="0"/>
              <a:t>will search for explanation in extra-linguistic facts, such as “</a:t>
            </a:r>
            <a:r>
              <a:rPr lang="en-GB" b="1" dirty="0"/>
              <a:t>general</a:t>
            </a:r>
            <a:r>
              <a:rPr lang="en-GB" dirty="0"/>
              <a:t> </a:t>
            </a:r>
            <a:r>
              <a:rPr lang="en-GB" b="1" dirty="0"/>
              <a:t>cognitive, social-interactional, processing, perceptual </a:t>
            </a:r>
            <a:r>
              <a:rPr lang="en-GB" dirty="0"/>
              <a:t>or</a:t>
            </a:r>
            <a:r>
              <a:rPr lang="en-GB" b="1" dirty="0"/>
              <a:t> other abilities</a:t>
            </a:r>
            <a:r>
              <a:rPr lang="en-GB" dirty="0"/>
              <a:t>.” (Croft 2002:5)</a:t>
            </a:r>
            <a:endParaRPr lang="en-GB" b="1" dirty="0"/>
          </a:p>
          <a:p>
            <a:endParaRPr lang="en-GB" b="1" dirty="0"/>
          </a:p>
          <a:p>
            <a:pPr marL="0" indent="0">
              <a:buNone/>
            </a:pPr>
            <a:endParaRPr lang="en-GB" dirty="0"/>
          </a:p>
        </p:txBody>
      </p:sp>
    </p:spTree>
    <p:extLst>
      <p:ext uri="{BB962C8B-B14F-4D97-AF65-F5344CB8AC3E}">
        <p14:creationId xmlns:p14="http://schemas.microsoft.com/office/powerpoint/2010/main" val="383986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EA8E-89DF-1840-BB25-65763EAE1087}"/>
              </a:ext>
            </a:extLst>
          </p:cNvPr>
          <p:cNvSpPr>
            <a:spLocks noGrp="1"/>
          </p:cNvSpPr>
          <p:nvPr>
            <p:ph type="title"/>
          </p:nvPr>
        </p:nvSpPr>
        <p:spPr/>
        <p:txBody>
          <a:bodyPr/>
          <a:lstStyle/>
          <a:p>
            <a:r>
              <a:rPr lang="en-GB" dirty="0"/>
              <a:t>Typology, Universals and Generative Grammar</a:t>
            </a:r>
          </a:p>
        </p:txBody>
      </p:sp>
      <p:sp>
        <p:nvSpPr>
          <p:cNvPr id="3" name="Content Placeholder 2">
            <a:extLst>
              <a:ext uri="{FF2B5EF4-FFF2-40B4-BE49-F238E27FC236}">
                <a16:creationId xmlns:a16="http://schemas.microsoft.com/office/drawing/2014/main" id="{46E36D38-00C8-9F40-A32B-313AE4E5EB11}"/>
              </a:ext>
            </a:extLst>
          </p:cNvPr>
          <p:cNvSpPr>
            <a:spLocks noGrp="1"/>
          </p:cNvSpPr>
          <p:nvPr>
            <p:ph idx="1"/>
          </p:nvPr>
        </p:nvSpPr>
        <p:spPr/>
        <p:txBody>
          <a:bodyPr/>
          <a:lstStyle/>
          <a:p>
            <a:pPr marL="0" indent="0">
              <a:buNone/>
            </a:pPr>
            <a:r>
              <a:rPr lang="en-GB" dirty="0"/>
              <a:t>What’s the difference between Typology and Generative Grammar? In the </a:t>
            </a:r>
            <a:r>
              <a:rPr lang="en-GB" b="1" dirty="0"/>
              <a:t>analysis</a:t>
            </a:r>
            <a:r>
              <a:rPr lang="en-GB" dirty="0"/>
              <a:t> of data.</a:t>
            </a:r>
          </a:p>
          <a:p>
            <a:r>
              <a:rPr lang="en-GB" dirty="0"/>
              <a:t>Generative grammar adopts a </a:t>
            </a:r>
            <a:r>
              <a:rPr lang="en-GB" b="1" dirty="0"/>
              <a:t>rationalist</a:t>
            </a:r>
            <a:r>
              <a:rPr lang="en-GB" dirty="0"/>
              <a:t> approach: the analysis proceeds with a top-down methodology (deductive). Hypotheses are first elaborated and then tested on linguistic data.</a:t>
            </a:r>
          </a:p>
          <a:p>
            <a:r>
              <a:rPr lang="en-GB" dirty="0"/>
              <a:t>Typology adopts an </a:t>
            </a:r>
            <a:r>
              <a:rPr lang="en-GB" b="1" dirty="0"/>
              <a:t>empiricist</a:t>
            </a:r>
            <a:r>
              <a:rPr lang="en-GB" dirty="0"/>
              <a:t> approach, working bottom-up (inductive). Hypotheses are elaborated on the basis of analysed linguistic data.</a:t>
            </a:r>
          </a:p>
        </p:txBody>
      </p:sp>
    </p:spTree>
    <p:extLst>
      <p:ext uri="{BB962C8B-B14F-4D97-AF65-F5344CB8AC3E}">
        <p14:creationId xmlns:p14="http://schemas.microsoft.com/office/powerpoint/2010/main" val="24257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6D8E-23D8-954E-9F8D-C1A1618A1EE1}"/>
              </a:ext>
            </a:extLst>
          </p:cNvPr>
          <p:cNvSpPr>
            <a:spLocks noGrp="1"/>
          </p:cNvSpPr>
          <p:nvPr>
            <p:ph type="title"/>
          </p:nvPr>
        </p:nvSpPr>
        <p:spPr/>
        <p:txBody>
          <a:bodyPr/>
          <a:lstStyle/>
          <a:p>
            <a:r>
              <a:rPr lang="en-GB" dirty="0"/>
              <a:t>Typology, Universals and Generative Grammar</a:t>
            </a:r>
          </a:p>
        </p:txBody>
      </p:sp>
      <p:sp>
        <p:nvSpPr>
          <p:cNvPr id="3" name="Content Placeholder 2">
            <a:extLst>
              <a:ext uri="{FF2B5EF4-FFF2-40B4-BE49-F238E27FC236}">
                <a16:creationId xmlns:a16="http://schemas.microsoft.com/office/drawing/2014/main" id="{BC4B8C80-374A-6143-A86D-C3312A84966E}"/>
              </a:ext>
            </a:extLst>
          </p:cNvPr>
          <p:cNvSpPr>
            <a:spLocks noGrp="1"/>
          </p:cNvSpPr>
          <p:nvPr>
            <p:ph idx="1"/>
          </p:nvPr>
        </p:nvSpPr>
        <p:spPr/>
        <p:txBody>
          <a:bodyPr/>
          <a:lstStyle/>
          <a:p>
            <a:pPr marL="0" indent="0">
              <a:buNone/>
            </a:pPr>
            <a:r>
              <a:rPr lang="en-GB" dirty="0"/>
              <a:t>Finally, the difference lays in the </a:t>
            </a:r>
            <a:r>
              <a:rPr lang="en-GB" b="1" dirty="0"/>
              <a:t>methodology</a:t>
            </a:r>
            <a:r>
              <a:rPr lang="en-GB" dirty="0"/>
              <a:t>.</a:t>
            </a:r>
          </a:p>
          <a:p>
            <a:r>
              <a:rPr lang="en-GB" dirty="0"/>
              <a:t>In Generative Grammar, </a:t>
            </a:r>
            <a:r>
              <a:rPr lang="en-GB" b="1" dirty="0"/>
              <a:t>few languages</a:t>
            </a:r>
            <a:r>
              <a:rPr lang="en-GB" dirty="0"/>
              <a:t>, even just the linguist’s native language, are enough to verify Language Universals.</a:t>
            </a:r>
          </a:p>
          <a:p>
            <a:r>
              <a:rPr lang="en-GB" dirty="0"/>
              <a:t>In Typology, the </a:t>
            </a:r>
            <a:r>
              <a:rPr lang="en-GB" b="1" dirty="0"/>
              <a:t>more number of languages</a:t>
            </a:r>
            <a:r>
              <a:rPr lang="en-GB" dirty="0"/>
              <a:t>, the better. In order to discover Language Universals, a cross-linguistic approach should be taken.</a:t>
            </a:r>
          </a:p>
          <a:p>
            <a:endParaRPr lang="en-GB" dirty="0"/>
          </a:p>
          <a:p>
            <a:pPr marL="0" indent="0">
              <a:buNone/>
            </a:pPr>
            <a:endParaRPr lang="en-GB" dirty="0"/>
          </a:p>
        </p:txBody>
      </p:sp>
    </p:spTree>
    <p:extLst>
      <p:ext uri="{BB962C8B-B14F-4D97-AF65-F5344CB8AC3E}">
        <p14:creationId xmlns:p14="http://schemas.microsoft.com/office/powerpoint/2010/main" val="105788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1431</Words>
  <Application>Microsoft Macintosh PowerPoint</Application>
  <PresentationFormat>Widescreen</PresentationFormat>
  <Paragraphs>94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Languages of Europe: an introduction to Linguistic Typology</vt:lpstr>
      <vt:lpstr>Credits</vt:lpstr>
      <vt:lpstr>What is typology</vt:lpstr>
      <vt:lpstr>What is typology</vt:lpstr>
      <vt:lpstr>What is typology</vt:lpstr>
      <vt:lpstr>What is typology</vt:lpstr>
      <vt:lpstr>Typology, Universals and Generative Grammar</vt:lpstr>
      <vt:lpstr>Typology, Universals and Generative Grammar</vt:lpstr>
      <vt:lpstr>Typology, Universals and Generative Grammar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of Europe: an introduction to Linguistic Typology</dc:title>
  <dc:creator>Francis Dubreuil</dc:creator>
  <cp:lastModifiedBy>Francis Dubreuil</cp:lastModifiedBy>
  <cp:revision>2</cp:revision>
  <dcterms:created xsi:type="dcterms:W3CDTF">2020-05-05T17:22:07Z</dcterms:created>
  <dcterms:modified xsi:type="dcterms:W3CDTF">2020-05-05T17:29:07Z</dcterms:modified>
</cp:coreProperties>
</file>